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1.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9" r:id="rId2"/>
    <p:sldId id="361" r:id="rId3"/>
    <p:sldId id="362" r:id="rId4"/>
    <p:sldId id="363" r:id="rId5"/>
    <p:sldId id="302" r:id="rId6"/>
    <p:sldId id="256" r:id="rId7"/>
    <p:sldId id="303" r:id="rId8"/>
    <p:sldId id="305" r:id="rId9"/>
    <p:sldId id="260" r:id="rId10"/>
    <p:sldId id="351" r:id="rId11"/>
    <p:sldId id="327" r:id="rId12"/>
    <p:sldId id="354" r:id="rId13"/>
    <p:sldId id="355" r:id="rId14"/>
    <p:sldId id="356" r:id="rId15"/>
    <p:sldId id="357" r:id="rId16"/>
    <p:sldId id="358" r:id="rId17"/>
    <p:sldId id="359" r:id="rId18"/>
    <p:sldId id="360" r:id="rId19"/>
    <p:sldId id="258" r:id="rId20"/>
    <p:sldId id="319" r:id="rId21"/>
    <p:sldId id="320" r:id="rId22"/>
    <p:sldId id="309" r:id="rId23"/>
    <p:sldId id="311" r:id="rId24"/>
    <p:sldId id="312" r:id="rId25"/>
    <p:sldId id="313" r:id="rId26"/>
    <p:sldId id="314" r:id="rId27"/>
    <p:sldId id="318" r:id="rId28"/>
    <p:sldId id="262" r:id="rId29"/>
    <p:sldId id="310" r:id="rId30"/>
    <p:sldId id="317" r:id="rId31"/>
    <p:sldId id="324" r:id="rId32"/>
    <p:sldId id="264" r:id="rId33"/>
    <p:sldId id="321" r:id="rId34"/>
    <p:sldId id="322" r:id="rId35"/>
    <p:sldId id="326" r:id="rId36"/>
    <p:sldId id="352" r:id="rId37"/>
    <p:sldId id="315" r:id="rId38"/>
    <p:sldId id="278" r:id="rId39"/>
    <p:sldId id="277" r:id="rId40"/>
    <p:sldId id="279" r:id="rId41"/>
    <p:sldId id="329" r:id="rId42"/>
    <p:sldId id="337" r:id="rId43"/>
    <p:sldId id="353" r:id="rId44"/>
    <p:sldId id="338" r:id="rId45"/>
    <p:sldId id="335" r:id="rId46"/>
    <p:sldId id="330" r:id="rId47"/>
    <p:sldId id="331" r:id="rId48"/>
    <p:sldId id="332" r:id="rId49"/>
    <p:sldId id="341" r:id="rId50"/>
    <p:sldId id="342" r:id="rId51"/>
    <p:sldId id="333" r:id="rId52"/>
    <p:sldId id="343" r:id="rId53"/>
    <p:sldId id="334" r:id="rId54"/>
  </p:sldIdLst>
  <p:sldSz cx="12161838" cy="6858000"/>
  <p:notesSz cx="6858000" cy="9144000"/>
  <p:defaultTextStyle>
    <a:defPPr>
      <a:defRPr lang="en-US"/>
    </a:defPPr>
    <a:lvl1pPr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Times New Roman" panose="02020603050405020304" pitchFamily="18" charset="0"/>
      </a:defRPr>
    </a:lvl1pPr>
    <a:lvl2pPr marL="457200"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Times New Roman" panose="02020603050405020304" pitchFamily="18" charset="0"/>
      </a:defRPr>
    </a:lvl2pPr>
    <a:lvl3pPr marL="914400"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Times New Roman" panose="02020603050405020304" pitchFamily="18" charset="0"/>
      </a:defRPr>
    </a:lvl3pPr>
    <a:lvl4pPr marL="1371600"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Times New Roman" panose="02020603050405020304" pitchFamily="18" charset="0"/>
      </a:defRPr>
    </a:lvl4pPr>
    <a:lvl5pPr marL="1828800"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Times New Roman" panose="02020603050405020304" pitchFamily="18" charset="0"/>
      </a:defRPr>
    </a:lvl5pPr>
    <a:lvl6pPr marL="2286000" algn="l" defTabSz="914400" rtl="0" eaLnBrk="1" latinLnBrk="0" hangingPunct="1">
      <a:defRPr sz="1600" kern="1200">
        <a:solidFill>
          <a:schemeClr val="tx1"/>
        </a:solidFill>
        <a:latin typeface="Times New Roman" panose="02020603050405020304" pitchFamily="18" charset="0"/>
        <a:ea typeface="+mn-ea"/>
        <a:cs typeface="Times New Roman" panose="02020603050405020304" pitchFamily="18" charset="0"/>
      </a:defRPr>
    </a:lvl6pPr>
    <a:lvl7pPr marL="2743200" algn="l" defTabSz="914400" rtl="0" eaLnBrk="1" latinLnBrk="0" hangingPunct="1">
      <a:defRPr sz="1600" kern="1200">
        <a:solidFill>
          <a:schemeClr val="tx1"/>
        </a:solidFill>
        <a:latin typeface="Times New Roman" panose="02020603050405020304" pitchFamily="18" charset="0"/>
        <a:ea typeface="+mn-ea"/>
        <a:cs typeface="Times New Roman" panose="02020603050405020304" pitchFamily="18" charset="0"/>
      </a:defRPr>
    </a:lvl7pPr>
    <a:lvl8pPr marL="3200400" algn="l" defTabSz="914400" rtl="0" eaLnBrk="1" latinLnBrk="0" hangingPunct="1">
      <a:defRPr sz="1600" kern="1200">
        <a:solidFill>
          <a:schemeClr val="tx1"/>
        </a:solidFill>
        <a:latin typeface="Times New Roman" panose="02020603050405020304" pitchFamily="18" charset="0"/>
        <a:ea typeface="+mn-ea"/>
        <a:cs typeface="Times New Roman" panose="02020603050405020304" pitchFamily="18" charset="0"/>
      </a:defRPr>
    </a:lvl8pPr>
    <a:lvl9pPr marL="3657600" algn="l" defTabSz="914400" rtl="0" eaLnBrk="1" latinLnBrk="0" hangingPunct="1">
      <a:defRPr sz="1600" kern="1200">
        <a:solidFill>
          <a:schemeClr val="tx1"/>
        </a:solidFill>
        <a:latin typeface="Times New Roman" panose="02020603050405020304" pitchFamily="18" charset="0"/>
        <a:ea typeface="+mn-ea"/>
        <a:cs typeface="Times New Roman" panose="02020603050405020304" pitchFamily="18" charset="0"/>
      </a:defRPr>
    </a:lvl9pPr>
  </p:defaultTextStyle>
  <p:extLst>
    <p:ext uri="{EFAFB233-063F-42B5-8137-9DF3F51BA10A}">
      <p15:sldGuideLst xmlns:p15="http://schemas.microsoft.com/office/powerpoint/2012/main">
        <p15:guide id="1" orient="horz" pos="2040" userDrawn="1">
          <p15:clr>
            <a:srgbClr val="A4A3A4"/>
          </p15:clr>
        </p15:guide>
        <p15:guide id="2" pos="383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33C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497" autoAdjust="0"/>
    <p:restoredTop sz="71108" autoAdjust="0"/>
  </p:normalViewPr>
  <p:slideViewPr>
    <p:cSldViewPr snapToGrid="0" showGuides="1">
      <p:cViewPr varScale="1">
        <p:scale>
          <a:sx n="42" d="100"/>
          <a:sy n="42" d="100"/>
        </p:scale>
        <p:origin x="1288" y="20"/>
      </p:cViewPr>
      <p:guideLst>
        <p:guide orient="horz" pos="2040"/>
        <p:guide pos="3831"/>
      </p:guideLst>
    </p:cSldViewPr>
  </p:slideViewPr>
  <p:notesTextViewPr>
    <p:cViewPr>
      <p:scale>
        <a:sx n="100" d="100"/>
        <a:sy n="100" d="100"/>
      </p:scale>
      <p:origin x="0" y="0"/>
    </p:cViewPr>
  </p:notesTextViewPr>
  <p:sorterViewPr>
    <p:cViewPr>
      <p:scale>
        <a:sx n="66" d="100"/>
        <a:sy n="66" d="100"/>
      </p:scale>
      <p:origin x="0" y="-52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95.wmf"/><Relationship Id="rId2" Type="http://schemas.openxmlformats.org/officeDocument/2006/relationships/image" Target="../media/image94.wmf"/><Relationship Id="rId1" Type="http://schemas.openxmlformats.org/officeDocument/2006/relationships/image" Target="../media/image93.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99.wmf"/><Relationship Id="rId1" Type="http://schemas.openxmlformats.org/officeDocument/2006/relationships/image" Target="../media/image9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987B1C-12F7-4B10-9EFB-DA57E5C906B1}" type="datetimeFigureOut">
              <a:rPr lang="en-US" smtClean="0"/>
              <a:t>8/17/2026</a:t>
            </a:fld>
            <a:endParaRPr lang="en-US"/>
          </a:p>
        </p:txBody>
      </p:sp>
      <p:sp>
        <p:nvSpPr>
          <p:cNvPr id="4" name="Slide Image Placeholder 3"/>
          <p:cNvSpPr>
            <a:spLocks noGrp="1" noRot="1" noChangeAspect="1"/>
          </p:cNvSpPr>
          <p:nvPr>
            <p:ph type="sldImg" idx="2"/>
          </p:nvPr>
        </p:nvSpPr>
        <p:spPr>
          <a:xfrm>
            <a:off x="692150" y="1143000"/>
            <a:ext cx="54737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107E95-CDF5-4335-B6E0-CE9D3C9EEE2B}" type="slidenum">
              <a:rPr lang="en-US" smtClean="0"/>
              <a:t>‹#›</a:t>
            </a:fld>
            <a:endParaRPr lang="en-US"/>
          </a:p>
        </p:txBody>
      </p:sp>
    </p:spTree>
    <p:extLst>
      <p:ext uri="{BB962C8B-B14F-4D97-AF65-F5344CB8AC3E}">
        <p14:creationId xmlns:p14="http://schemas.microsoft.com/office/powerpoint/2010/main" val="3539990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107E95-CDF5-4335-B6E0-CE9D3C9EEE2B}" type="slidenum">
              <a:rPr lang="en-US" smtClean="0"/>
              <a:t>50</a:t>
            </a:fld>
            <a:endParaRPr lang="en-US"/>
          </a:p>
        </p:txBody>
      </p:sp>
    </p:spTree>
    <p:extLst>
      <p:ext uri="{BB962C8B-B14F-4D97-AF65-F5344CB8AC3E}">
        <p14:creationId xmlns:p14="http://schemas.microsoft.com/office/powerpoint/2010/main" val="3954382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0825" y="1122363"/>
            <a:ext cx="9120188"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0825" y="3602038"/>
            <a:ext cx="91201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F7880B2A-3182-42FE-A73D-E4E602302AA6}" type="slidenum">
              <a:rPr lang="en-US" altLang="en-US"/>
              <a:pPr>
                <a:defRPr/>
              </a:pPr>
              <a:t>‹#›</a:t>
            </a:fld>
            <a:endParaRPr lang="en-US" altLang="en-US"/>
          </a:p>
        </p:txBody>
      </p:sp>
    </p:spTree>
    <p:extLst>
      <p:ext uri="{BB962C8B-B14F-4D97-AF65-F5344CB8AC3E}">
        <p14:creationId xmlns:p14="http://schemas.microsoft.com/office/powerpoint/2010/main" val="2480751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FFCF6E1-48BC-4121-B49E-7B63E80F9015}" type="slidenum">
              <a:rPr lang="en-US" altLang="en-US"/>
              <a:pPr>
                <a:defRPr/>
              </a:pPr>
              <a:t>‹#›</a:t>
            </a:fld>
            <a:endParaRPr lang="en-US" altLang="en-US"/>
          </a:p>
        </p:txBody>
      </p:sp>
    </p:spTree>
    <p:extLst>
      <p:ext uri="{BB962C8B-B14F-4D97-AF65-F5344CB8AC3E}">
        <p14:creationId xmlns:p14="http://schemas.microsoft.com/office/powerpoint/2010/main" val="3387708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8563" y="274638"/>
            <a:ext cx="2735262"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8013" y="274638"/>
            <a:ext cx="805815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749ECE50-FEF8-4A5A-BAAE-2C767ADB6BEC}" type="slidenum">
              <a:rPr lang="en-US" altLang="en-US"/>
              <a:pPr>
                <a:defRPr/>
              </a:pPr>
              <a:t>‹#›</a:t>
            </a:fld>
            <a:endParaRPr lang="en-US" altLang="en-US"/>
          </a:p>
        </p:txBody>
      </p:sp>
    </p:spTree>
    <p:extLst>
      <p:ext uri="{BB962C8B-B14F-4D97-AF65-F5344CB8AC3E}">
        <p14:creationId xmlns:p14="http://schemas.microsoft.com/office/powerpoint/2010/main" val="4243735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B694AF6-7897-48B6-9576-89E59A97F89D}" type="slidenum">
              <a:rPr lang="en-US" altLang="en-US"/>
              <a:pPr>
                <a:defRPr/>
              </a:pPr>
              <a:t>‹#›</a:t>
            </a:fld>
            <a:endParaRPr lang="en-US" altLang="en-US"/>
          </a:p>
        </p:txBody>
      </p:sp>
    </p:spTree>
    <p:extLst>
      <p:ext uri="{BB962C8B-B14F-4D97-AF65-F5344CB8AC3E}">
        <p14:creationId xmlns:p14="http://schemas.microsoft.com/office/powerpoint/2010/main" val="1046650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0263" y="1709738"/>
            <a:ext cx="10488612"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0263" y="4589463"/>
            <a:ext cx="10488612"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DE7BB642-F0E0-4F8C-B55E-A97C036BE4F7}" type="slidenum">
              <a:rPr lang="en-US" altLang="en-US"/>
              <a:pPr>
                <a:defRPr/>
              </a:pPr>
              <a:t>‹#›</a:t>
            </a:fld>
            <a:endParaRPr lang="en-US" altLang="en-US"/>
          </a:p>
        </p:txBody>
      </p:sp>
    </p:spTree>
    <p:extLst>
      <p:ext uri="{BB962C8B-B14F-4D97-AF65-F5344CB8AC3E}">
        <p14:creationId xmlns:p14="http://schemas.microsoft.com/office/powerpoint/2010/main" val="2125910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8013" y="1600200"/>
            <a:ext cx="5395912"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56325" y="1600200"/>
            <a:ext cx="53975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FF129313-7E50-4845-9A52-5D7A3BA3FE54}" type="slidenum">
              <a:rPr lang="en-US" altLang="en-US"/>
              <a:pPr>
                <a:defRPr/>
              </a:pPr>
              <a:t>‹#›</a:t>
            </a:fld>
            <a:endParaRPr lang="en-US" altLang="en-US"/>
          </a:p>
        </p:txBody>
      </p:sp>
    </p:spTree>
    <p:extLst>
      <p:ext uri="{BB962C8B-B14F-4D97-AF65-F5344CB8AC3E}">
        <p14:creationId xmlns:p14="http://schemas.microsoft.com/office/powerpoint/2010/main" val="3173331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488613"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8200" y="1681163"/>
            <a:ext cx="51450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8200" y="2505075"/>
            <a:ext cx="51450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56325" y="1681163"/>
            <a:ext cx="51704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56325" y="2505075"/>
            <a:ext cx="51704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C467E278-C986-4E6C-8BBA-110FDB70A51B}" type="slidenum">
              <a:rPr lang="en-US" altLang="en-US"/>
              <a:pPr>
                <a:defRPr/>
              </a:pPr>
              <a:t>‹#›</a:t>
            </a:fld>
            <a:endParaRPr lang="en-US" altLang="en-US"/>
          </a:p>
        </p:txBody>
      </p:sp>
    </p:spTree>
    <p:extLst>
      <p:ext uri="{BB962C8B-B14F-4D97-AF65-F5344CB8AC3E}">
        <p14:creationId xmlns:p14="http://schemas.microsoft.com/office/powerpoint/2010/main" val="3856080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064F9A9A-8D3F-45A4-8B7C-51DE0382833A}" type="slidenum">
              <a:rPr lang="en-US" altLang="en-US"/>
              <a:pPr>
                <a:defRPr/>
              </a:pPr>
              <a:t>‹#›</a:t>
            </a:fld>
            <a:endParaRPr lang="en-US" altLang="en-US"/>
          </a:p>
        </p:txBody>
      </p:sp>
    </p:spTree>
    <p:extLst>
      <p:ext uri="{BB962C8B-B14F-4D97-AF65-F5344CB8AC3E}">
        <p14:creationId xmlns:p14="http://schemas.microsoft.com/office/powerpoint/2010/main" val="1405040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31707BE1-D82F-4B03-8134-72A9F46AE193}" type="slidenum">
              <a:rPr lang="en-US" altLang="en-US"/>
              <a:pPr>
                <a:defRPr/>
              </a:pPr>
              <a:t>‹#›</a:t>
            </a:fld>
            <a:endParaRPr lang="en-US" altLang="en-US"/>
          </a:p>
        </p:txBody>
      </p:sp>
    </p:spTree>
    <p:extLst>
      <p:ext uri="{BB962C8B-B14F-4D97-AF65-F5344CB8AC3E}">
        <p14:creationId xmlns:p14="http://schemas.microsoft.com/office/powerpoint/2010/main" val="802554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8200" y="457200"/>
            <a:ext cx="3922713"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70488" y="987425"/>
            <a:ext cx="6156325"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8200" y="2057400"/>
            <a:ext cx="392271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5D2D9A6A-1034-4829-846D-EAE6B2093063}" type="slidenum">
              <a:rPr lang="en-US" altLang="en-US"/>
              <a:pPr>
                <a:defRPr/>
              </a:pPr>
              <a:t>‹#›</a:t>
            </a:fld>
            <a:endParaRPr lang="en-US" altLang="en-US"/>
          </a:p>
        </p:txBody>
      </p:sp>
    </p:spTree>
    <p:extLst>
      <p:ext uri="{BB962C8B-B14F-4D97-AF65-F5344CB8AC3E}">
        <p14:creationId xmlns:p14="http://schemas.microsoft.com/office/powerpoint/2010/main" val="2871589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8200" y="457200"/>
            <a:ext cx="3922713"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70488" y="987425"/>
            <a:ext cx="6156325"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838200" y="2057400"/>
            <a:ext cx="392271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03D9F868-F7EF-415C-8DC1-D817CAE657BE}" type="slidenum">
              <a:rPr lang="en-US" altLang="en-US"/>
              <a:pPr>
                <a:defRPr/>
              </a:pPr>
              <a:t>‹#›</a:t>
            </a:fld>
            <a:endParaRPr lang="en-US" altLang="en-US"/>
          </a:p>
        </p:txBody>
      </p:sp>
    </p:spTree>
    <p:extLst>
      <p:ext uri="{BB962C8B-B14F-4D97-AF65-F5344CB8AC3E}">
        <p14:creationId xmlns:p14="http://schemas.microsoft.com/office/powerpoint/2010/main" val="1387190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8013" y="274638"/>
            <a:ext cx="109458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08013" y="1600200"/>
            <a:ext cx="1094581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08013" y="6245225"/>
            <a:ext cx="283845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mn-lt"/>
                <a:cs typeface="+mn-cs"/>
              </a:defRPr>
            </a:lvl1pPr>
          </a:lstStyle>
          <a:p>
            <a:pPr>
              <a:defRPr/>
            </a:pPr>
            <a:endParaRPr lang="en-US" altLang="en-US"/>
          </a:p>
        </p:txBody>
      </p:sp>
      <p:sp>
        <p:nvSpPr>
          <p:cNvPr id="1029" name="Rectangle 5"/>
          <p:cNvSpPr>
            <a:spLocks noGrp="1" noChangeArrowheads="1"/>
          </p:cNvSpPr>
          <p:nvPr>
            <p:ph type="ftr" sz="quarter" idx="3"/>
          </p:nvPr>
        </p:nvSpPr>
        <p:spPr bwMode="auto">
          <a:xfrm>
            <a:off x="4156075" y="6245225"/>
            <a:ext cx="384968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mn-lt"/>
                <a:cs typeface="+mn-cs"/>
              </a:defRPr>
            </a:lvl1pPr>
          </a:lstStyle>
          <a:p>
            <a:pPr>
              <a:defRPr/>
            </a:pPr>
            <a:endParaRPr lang="en-US" altLang="en-US"/>
          </a:p>
        </p:txBody>
      </p:sp>
      <p:sp>
        <p:nvSpPr>
          <p:cNvPr id="1030" name="Rectangle 6"/>
          <p:cNvSpPr>
            <a:spLocks noGrp="1" noChangeArrowheads="1"/>
          </p:cNvSpPr>
          <p:nvPr>
            <p:ph type="sldNum" sz="quarter" idx="4"/>
          </p:nvPr>
        </p:nvSpPr>
        <p:spPr bwMode="auto">
          <a:xfrm>
            <a:off x="8715375" y="6245225"/>
            <a:ext cx="283845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atin typeface="+mn-lt"/>
                <a:cs typeface="+mn-cs"/>
              </a:defRPr>
            </a:lvl1pPr>
          </a:lstStyle>
          <a:p>
            <a:pPr>
              <a:defRPr/>
            </a:pPr>
            <a:fld id="{AB339251-7851-4724-A806-0FABC35B422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mailto:arcsrvs@unm.edu"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wmf"/><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26.png"/><Relationship Id="rId3" Type="http://schemas.openxmlformats.org/officeDocument/2006/relationships/tags" Target="../tags/tag6.xml"/><Relationship Id="rId7" Type="http://schemas.openxmlformats.org/officeDocument/2006/relationships/tags" Target="../tags/tag10.xml"/><Relationship Id="rId12" Type="http://schemas.openxmlformats.org/officeDocument/2006/relationships/image" Target="../media/image25.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image" Target="../media/image24.png"/><Relationship Id="rId5" Type="http://schemas.openxmlformats.org/officeDocument/2006/relationships/tags" Target="../tags/tag8.xml"/><Relationship Id="rId1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tags" Target="../tags/tag7.xml"/><Relationship Id="rId9" Type="http://schemas.openxmlformats.org/officeDocument/2006/relationships/image" Target="../media/image22.png"/><Relationship Id="rId14" Type="http://schemas.openxmlformats.org/officeDocument/2006/relationships/image" Target="../media/image27.png"/></Relationships>
</file>

<file path=ppt/slides/_rels/slide2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13.xml"/><Relationship Id="rId7" Type="http://schemas.openxmlformats.org/officeDocument/2006/relationships/image" Target="../media/image27.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26.png"/><Relationship Id="rId11" Type="http://schemas.openxmlformats.org/officeDocument/2006/relationships/image" Target="../media/image28.png"/><Relationship Id="rId5" Type="http://schemas.openxmlformats.org/officeDocument/2006/relationships/slideLayout" Target="../slideLayouts/slideLayout7.xml"/><Relationship Id="rId10" Type="http://schemas.openxmlformats.org/officeDocument/2006/relationships/image" Target="../media/image22.png"/><Relationship Id="rId4" Type="http://schemas.openxmlformats.org/officeDocument/2006/relationships/tags" Target="../tags/tag14.xml"/><Relationship Id="rId9" Type="http://schemas.openxmlformats.org/officeDocument/2006/relationships/image" Target="../media/image30.png"/></Relationships>
</file>

<file path=ppt/slides/_rels/slide2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tags" Target="../tags/tag17.xml"/><Relationship Id="rId7" Type="http://schemas.openxmlformats.org/officeDocument/2006/relationships/image" Target="../media/image28.pn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22.png"/><Relationship Id="rId5" Type="http://schemas.openxmlformats.org/officeDocument/2006/relationships/slideLayout" Target="../slideLayouts/slideLayout7.xml"/><Relationship Id="rId4" Type="http://schemas.openxmlformats.org/officeDocument/2006/relationships/tags" Target="../tags/tag18.xml"/><Relationship Id="rId9"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image" Target="../media/image34.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23.xml"/><Relationship Id="rId7" Type="http://schemas.openxmlformats.org/officeDocument/2006/relationships/image" Target="../media/image22.png"/><Relationship Id="rId12" Type="http://schemas.openxmlformats.org/officeDocument/2006/relationships/image" Target="../media/image30.pn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slideLayout" Target="../slideLayouts/slideLayout7.xml"/><Relationship Id="rId11" Type="http://schemas.openxmlformats.org/officeDocument/2006/relationships/image" Target="../media/image29.png"/><Relationship Id="rId5" Type="http://schemas.openxmlformats.org/officeDocument/2006/relationships/tags" Target="../tags/tag25.xml"/><Relationship Id="rId10" Type="http://schemas.openxmlformats.org/officeDocument/2006/relationships/image" Target="../media/image36.png"/><Relationship Id="rId4" Type="http://schemas.openxmlformats.org/officeDocument/2006/relationships/tags" Target="../tags/tag24.xml"/><Relationship Id="rId9" Type="http://schemas.openxmlformats.org/officeDocument/2006/relationships/image" Target="../media/image3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3" Type="http://schemas.openxmlformats.org/officeDocument/2006/relationships/tags" Target="../tags/tag28.xml"/><Relationship Id="rId7" Type="http://schemas.openxmlformats.org/officeDocument/2006/relationships/slideLayout" Target="../slideLayouts/slideLayout7.xml"/><Relationship Id="rId12" Type="http://schemas.openxmlformats.org/officeDocument/2006/relationships/image" Target="../media/image44.pn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11" Type="http://schemas.openxmlformats.org/officeDocument/2006/relationships/image" Target="../media/image43.png"/><Relationship Id="rId5" Type="http://schemas.openxmlformats.org/officeDocument/2006/relationships/tags" Target="../tags/tag30.xml"/><Relationship Id="rId10" Type="http://schemas.openxmlformats.org/officeDocument/2006/relationships/image" Target="../media/image42.png"/><Relationship Id="rId4" Type="http://schemas.openxmlformats.org/officeDocument/2006/relationships/tags" Target="../tags/tag29.xml"/><Relationship Id="rId9" Type="http://schemas.openxmlformats.org/officeDocument/2006/relationships/image" Target="../media/image41.png"/><Relationship Id="rId1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file:///F:\jcdiels\Optics%20classes\Laser%20Physics\Laser%20Physics%202026\slide_09-A1_LISA_orbits2.mp4" TargetMode="External"/><Relationship Id="rId1" Type="http://schemas.microsoft.com/office/2007/relationships/media" Target="file:///F:\jcdiels\Optics%20classes\Laser%20Physics\Laser%20Physics%202026\slide_09-A1_LISA_orbits2.mp4" TargetMode="External"/><Relationship Id="rId6" Type="http://schemas.openxmlformats.org/officeDocument/2006/relationships/image" Target="../media/image53.png"/><Relationship Id="rId5" Type="http://schemas.openxmlformats.org/officeDocument/2006/relationships/hyperlink" Target="file:///C:\Users\ewvs\Downloads\slide_09-A1_LISA_orbits2%20(2).mp4" TargetMode="External"/><Relationship Id="rId4" Type="http://schemas.openxmlformats.org/officeDocument/2006/relationships/image" Target="../media/image52.wmf"/></Relationships>
</file>

<file path=ppt/slides/_rels/slide3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tags" Target="../tags/tag34.xml"/><Relationship Id="rId7" Type="http://schemas.openxmlformats.org/officeDocument/2006/relationships/image" Target="../media/image37.png"/><Relationship Id="rId12" Type="http://schemas.openxmlformats.org/officeDocument/2006/relationships/image" Target="../media/image58.png"/><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slideLayout" Target="../slideLayouts/slideLayout7.xml"/><Relationship Id="rId11" Type="http://schemas.openxmlformats.org/officeDocument/2006/relationships/image" Target="../media/image57.png"/><Relationship Id="rId5" Type="http://schemas.openxmlformats.org/officeDocument/2006/relationships/tags" Target="../tags/tag36.xml"/><Relationship Id="rId10" Type="http://schemas.openxmlformats.org/officeDocument/2006/relationships/image" Target="../media/image56.png"/><Relationship Id="rId4" Type="http://schemas.openxmlformats.org/officeDocument/2006/relationships/tags" Target="../tags/tag35.xml"/><Relationship Id="rId9" Type="http://schemas.openxmlformats.org/officeDocument/2006/relationships/image" Target="../media/image55.png"/></Relationships>
</file>

<file path=ppt/slides/_rels/slide3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image" Target="../media/image62.png"/><Relationship Id="rId4" Type="http://schemas.openxmlformats.org/officeDocument/2006/relationships/image" Target="../media/image6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image" Target="../media/image64.png"/><Relationship Id="rId4" Type="http://schemas.openxmlformats.org/officeDocument/2006/relationships/image" Target="../media/image63.png"/></Relationships>
</file>

<file path=ppt/slides/_rels/slide43.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0.png"/><Relationship Id="rId3" Type="http://schemas.openxmlformats.org/officeDocument/2006/relationships/tags" Target="../tags/tag43.xml"/><Relationship Id="rId7" Type="http://schemas.openxmlformats.org/officeDocument/2006/relationships/slideLayout" Target="../slideLayouts/slideLayout7.xml"/><Relationship Id="rId12" Type="http://schemas.openxmlformats.org/officeDocument/2006/relationships/image" Target="../media/image69.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image" Target="../media/image68.png"/><Relationship Id="rId5" Type="http://schemas.openxmlformats.org/officeDocument/2006/relationships/tags" Target="../tags/tag45.xml"/><Relationship Id="rId10" Type="http://schemas.openxmlformats.org/officeDocument/2006/relationships/image" Target="../media/image67.png"/><Relationship Id="rId4" Type="http://schemas.openxmlformats.org/officeDocument/2006/relationships/tags" Target="../tags/tag44.xml"/><Relationship Id="rId9" Type="http://schemas.openxmlformats.org/officeDocument/2006/relationships/image" Target="../media/image66.png"/></Relationships>
</file>

<file path=ppt/slides/_rels/slide4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slideLayout" Target="../slideLayouts/slideLayout7.xml"/><Relationship Id="rId1" Type="http://schemas.openxmlformats.org/officeDocument/2006/relationships/tags" Target="../tags/tag47.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image" Target="../media/image73.png"/><Relationship Id="rId4" Type="http://schemas.openxmlformats.org/officeDocument/2006/relationships/image" Target="../media/image72.png"/></Relationships>
</file>

<file path=ppt/slides/_rels/slide46.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image" Target="../media/image74.pn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73.png"/><Relationship Id="rId5" Type="http://schemas.openxmlformats.org/officeDocument/2006/relationships/image" Target="../media/image63.png"/><Relationship Id="rId4"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image" Target="../media/image77.pn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tags" Target="../tags/tag58.xml"/><Relationship Id="rId7" Type="http://schemas.openxmlformats.org/officeDocument/2006/relationships/image" Target="../media/image79.pn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78.png"/><Relationship Id="rId5" Type="http://schemas.openxmlformats.org/officeDocument/2006/relationships/slideLayout" Target="../slideLayouts/slideLayout7.xml"/><Relationship Id="rId4" Type="http://schemas.openxmlformats.org/officeDocument/2006/relationships/tags" Target="../tags/tag59.xml"/><Relationship Id="rId9" Type="http://schemas.openxmlformats.org/officeDocument/2006/relationships/image" Target="../media/image81.png"/></Relationships>
</file>

<file path=ppt/slides/_rels/slide49.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tags" Target="../tags/tag62.xml"/><Relationship Id="rId7" Type="http://schemas.openxmlformats.org/officeDocument/2006/relationships/image" Target="../media/image82.png"/><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slideLayout" Target="../slideLayouts/slideLayout7.xml"/><Relationship Id="rId11" Type="http://schemas.openxmlformats.org/officeDocument/2006/relationships/image" Target="../media/image86.png"/><Relationship Id="rId5" Type="http://schemas.openxmlformats.org/officeDocument/2006/relationships/tags" Target="../tags/tag64.xml"/><Relationship Id="rId10" Type="http://schemas.openxmlformats.org/officeDocument/2006/relationships/image" Target="../media/image85.png"/><Relationship Id="rId4" Type="http://schemas.openxmlformats.org/officeDocument/2006/relationships/tags" Target="../tags/tag63.xml"/><Relationship Id="rId9" Type="http://schemas.openxmlformats.org/officeDocument/2006/relationships/image" Target="../media/image84.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89.png"/><Relationship Id="rId3" Type="http://schemas.openxmlformats.org/officeDocument/2006/relationships/tags" Target="../tags/tag67.xml"/><Relationship Id="rId7" Type="http://schemas.openxmlformats.org/officeDocument/2006/relationships/tags" Target="../tags/tag71.xml"/><Relationship Id="rId12" Type="http://schemas.openxmlformats.org/officeDocument/2006/relationships/image" Target="../media/image85.png"/><Relationship Id="rId2" Type="http://schemas.openxmlformats.org/officeDocument/2006/relationships/tags" Target="../tags/tag66.xml"/><Relationship Id="rId16" Type="http://schemas.openxmlformats.org/officeDocument/2006/relationships/image" Target="../media/image92.png"/><Relationship Id="rId1" Type="http://schemas.openxmlformats.org/officeDocument/2006/relationships/tags" Target="../tags/tag65.xml"/><Relationship Id="rId6" Type="http://schemas.openxmlformats.org/officeDocument/2006/relationships/tags" Target="../tags/tag70.xml"/><Relationship Id="rId11" Type="http://schemas.openxmlformats.org/officeDocument/2006/relationships/image" Target="../media/image88.png"/><Relationship Id="rId5" Type="http://schemas.openxmlformats.org/officeDocument/2006/relationships/tags" Target="../tags/tag69.xml"/><Relationship Id="rId15" Type="http://schemas.openxmlformats.org/officeDocument/2006/relationships/image" Target="../media/image91.png"/><Relationship Id="rId10" Type="http://schemas.openxmlformats.org/officeDocument/2006/relationships/image" Target="../media/image87.png"/><Relationship Id="rId4" Type="http://schemas.openxmlformats.org/officeDocument/2006/relationships/tags" Target="../tags/tag68.xml"/><Relationship Id="rId9" Type="http://schemas.openxmlformats.org/officeDocument/2006/relationships/notesSlide" Target="../notesSlides/notesSlide1.xml"/><Relationship Id="rId14" Type="http://schemas.openxmlformats.org/officeDocument/2006/relationships/image" Target="../media/image90.png"/></Relationships>
</file>

<file path=ppt/slides/_rels/slide51.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slideLayout" Target="../slideLayouts/slideLayout7.xml"/><Relationship Id="rId7" Type="http://schemas.openxmlformats.org/officeDocument/2006/relationships/image" Target="../media/image94.wmf"/><Relationship Id="rId2" Type="http://schemas.openxmlformats.org/officeDocument/2006/relationships/tags" Target="../tags/tag72.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93.wmf"/><Relationship Id="rId10" Type="http://schemas.openxmlformats.org/officeDocument/2006/relationships/image" Target="../media/image96.png"/><Relationship Id="rId4" Type="http://schemas.openxmlformats.org/officeDocument/2006/relationships/oleObject" Target="../embeddings/oleObject3.bin"/><Relationship Id="rId9" Type="http://schemas.openxmlformats.org/officeDocument/2006/relationships/image" Target="../media/image95.wmf"/></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4.xml"/><Relationship Id="rId1" Type="http://schemas.openxmlformats.org/officeDocument/2006/relationships/tags" Target="../tags/tag73.xml"/><Relationship Id="rId5" Type="http://schemas.openxmlformats.org/officeDocument/2006/relationships/image" Target="../media/image87.png"/><Relationship Id="rId4" Type="http://schemas.openxmlformats.org/officeDocument/2006/relationships/image" Target="../media/image97.png"/></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99.wmf"/><Relationship Id="rId5" Type="http://schemas.openxmlformats.org/officeDocument/2006/relationships/oleObject" Target="../embeddings/oleObject7.bin"/><Relationship Id="rId4" Type="http://schemas.openxmlformats.org/officeDocument/2006/relationships/image" Target="../media/image98.wmf"/></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2"/>
          <p:cNvSpPr txBox="1">
            <a:spLocks noChangeArrowheads="1"/>
          </p:cNvSpPr>
          <p:nvPr/>
        </p:nvSpPr>
        <p:spPr bwMode="auto">
          <a:xfrm>
            <a:off x="5113338" y="1398588"/>
            <a:ext cx="1936750" cy="703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1600">
                <a:latin typeface="Times New Roman" panose="02020603050405020304" pitchFamily="18" charset="0"/>
                <a:cs typeface="Times New Roman" panose="02020603050405020304" pitchFamily="18" charset="0"/>
              </a:rPr>
              <a:t>LASER PHYSICS</a:t>
            </a:r>
          </a:p>
          <a:p>
            <a:pPr algn="ctr" eaLnBrk="1" hangingPunct="1">
              <a:spcBef>
                <a:spcPct val="50000"/>
              </a:spcBef>
              <a:buFontTx/>
              <a:buNone/>
            </a:pPr>
            <a:r>
              <a:rPr lang="en-US" altLang="en-US" sz="1600">
                <a:latin typeface="Times New Roman" panose="02020603050405020304" pitchFamily="18" charset="0"/>
                <a:cs typeface="Times New Roman" panose="02020603050405020304" pitchFamily="18" charset="0"/>
              </a:rPr>
              <a:t>Optics 464</a:t>
            </a:r>
          </a:p>
        </p:txBody>
      </p:sp>
      <p:sp>
        <p:nvSpPr>
          <p:cNvPr id="2052" name="Text Box 6"/>
          <p:cNvSpPr txBox="1">
            <a:spLocks noChangeArrowheads="1"/>
          </p:cNvSpPr>
          <p:nvPr>
            <p:custDataLst>
              <p:tags r:id="rId1"/>
            </p:custDataLst>
          </p:nvPr>
        </p:nvSpPr>
        <p:spPr bwMode="auto">
          <a:xfrm>
            <a:off x="0" y="7112000"/>
            <a:ext cx="12166600"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600">
                <a:latin typeface="Times New Roman" panose="02020603050405020304" pitchFamily="18" charset="0"/>
                <a:cs typeface="Times New Roman" panose="02020603050405020304" pitchFamily="18" charset="0"/>
              </a:rPr>
              <a:t>TexPoint fonts used in EMF. </a:t>
            </a:r>
          </a:p>
          <a:p>
            <a:pPr>
              <a:spcBef>
                <a:spcPct val="0"/>
              </a:spcBef>
              <a:buFontTx/>
              <a:buNone/>
            </a:pPr>
            <a:r>
              <a:rPr lang="en-US" altLang="en-US" sz="1600">
                <a:latin typeface="Times New Roman" panose="02020603050405020304" pitchFamily="18" charset="0"/>
                <a:cs typeface="Times New Roman" panose="02020603050405020304" pitchFamily="18" charset="0"/>
              </a:rPr>
              <a:t>Read the TexPoint manual before you delete this box.: </a:t>
            </a:r>
            <a:r>
              <a:rPr lang="en-US" altLang="en-US" sz="1600">
                <a:latin typeface="cmmi10" pitchFamily="34" charset="0"/>
                <a:cs typeface="Times New Roman" panose="02020603050405020304" pitchFamily="18" charset="0"/>
              </a:rPr>
              <a:t>A</a:t>
            </a:r>
            <a:r>
              <a:rPr lang="en-US" altLang="en-US" sz="1600">
                <a:latin typeface="cmsy7" pitchFamily="34" charset="0"/>
                <a:cs typeface="Times New Roman" panose="02020603050405020304" pitchFamily="18" charset="0"/>
              </a:rPr>
              <a:t>A</a:t>
            </a:r>
            <a:r>
              <a:rPr lang="en-US" altLang="en-US" sz="1600">
                <a:latin typeface="cmr10" pitchFamily="34" charset="0"/>
                <a:cs typeface="Times New Roman" panose="02020603050405020304" pitchFamily="18" charset="0"/>
              </a:rPr>
              <a:t>A</a:t>
            </a:r>
            <a:r>
              <a:rPr lang="en-US" altLang="en-US" sz="1600">
                <a:latin typeface="cmsy10orig" pitchFamily="34" charset="0"/>
                <a:cs typeface="Times New Roman" panose="02020603050405020304" pitchFamily="18" charset="0"/>
              </a:rPr>
              <a:t>A</a:t>
            </a:r>
            <a:r>
              <a:rPr lang="en-US" altLang="en-US" sz="1600">
                <a:latin typeface="cmr7" pitchFamily="34" charset="0"/>
                <a:cs typeface="Times New Roman" panose="02020603050405020304" pitchFamily="18" charset="0"/>
              </a:rPr>
              <a:t>A</a:t>
            </a:r>
            <a:r>
              <a:rPr lang="en-US" altLang="en-US" sz="1600">
                <a:latin typeface="cmex10" pitchFamily="34" charset="0"/>
                <a:cs typeface="Times New Roman" panose="02020603050405020304" pitchFamily="18" charset="0"/>
              </a:rPr>
              <a:t>A</a:t>
            </a:r>
            <a:r>
              <a:rPr lang="en-US" altLang="en-US" sz="1600">
                <a:latin typeface="cmmi5" pitchFamily="34" charset="0"/>
                <a:cs typeface="Times New Roman" panose="02020603050405020304" pitchFamily="18" charset="0"/>
              </a:rPr>
              <a:t>A</a:t>
            </a:r>
            <a:r>
              <a:rPr lang="en-US" altLang="en-US" sz="1600">
                <a:latin typeface="cmr5" pitchFamily="34" charset="0"/>
                <a:cs typeface="Times New Roman" panose="02020603050405020304" pitchFamily="18" charset="0"/>
              </a:rPr>
              <a:t>A</a:t>
            </a:r>
          </a:p>
        </p:txBody>
      </p:sp>
      <p:sp>
        <p:nvSpPr>
          <p:cNvPr id="5" name="Text Box 7"/>
          <p:cNvSpPr txBox="1">
            <a:spLocks noChangeArrowheads="1"/>
          </p:cNvSpPr>
          <p:nvPr/>
        </p:nvSpPr>
        <p:spPr bwMode="auto">
          <a:xfrm>
            <a:off x="5295900" y="2422255"/>
            <a:ext cx="15716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PAIS or CHTM?</a:t>
            </a:r>
          </a:p>
        </p:txBody>
      </p:sp>
      <p:sp>
        <p:nvSpPr>
          <p:cNvPr id="2" name="TextBox 1"/>
          <p:cNvSpPr txBox="1"/>
          <p:nvPr/>
        </p:nvSpPr>
        <p:spPr>
          <a:xfrm>
            <a:off x="1828800" y="4069080"/>
            <a:ext cx="45719" cy="338554"/>
          </a:xfrm>
          <a:prstGeom prst="rect">
            <a:avLst/>
          </a:prstGeom>
          <a:noFill/>
        </p:spPr>
        <p:txBody>
          <a:bodyPr wrap="square" rtlCol="0">
            <a:spAutoFit/>
          </a:bodyPr>
          <a:lstStyle/>
          <a:p>
            <a:endParaRPr lang="en-US" dirty="0"/>
          </a:p>
        </p:txBody>
      </p:sp>
      <p:sp>
        <p:nvSpPr>
          <p:cNvPr id="3" name="TextBox 2"/>
          <p:cNvSpPr txBox="1"/>
          <p:nvPr/>
        </p:nvSpPr>
        <p:spPr>
          <a:xfrm>
            <a:off x="2103120" y="4328160"/>
            <a:ext cx="6233160" cy="461665"/>
          </a:xfrm>
          <a:prstGeom prst="rect">
            <a:avLst/>
          </a:prstGeom>
          <a:noFill/>
        </p:spPr>
        <p:txBody>
          <a:bodyPr wrap="square" rtlCol="0">
            <a:spAutoFit/>
          </a:bodyPr>
          <a:lstStyle/>
          <a:p>
            <a:r>
              <a:rPr lang="en-US" sz="2400" dirty="0" smtClean="0"/>
              <a:t>Web </a:t>
            </a:r>
            <a:r>
              <a:rPr lang="en-US" sz="2400" dirty="0" err="1" smtClean="0"/>
              <a:t>site:Dielslab.unm.edu</a:t>
            </a:r>
            <a:r>
              <a:rPr lang="en-US" sz="2400" dirty="0" smtClean="0"/>
              <a:t>/courses</a:t>
            </a:r>
            <a:endParaRPr 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25913" y="546410"/>
            <a:ext cx="10169911" cy="6401753"/>
          </a:xfrm>
          <a:prstGeom prst="rect">
            <a:avLst/>
          </a:prstGeom>
          <a:noFill/>
        </p:spPr>
        <p:txBody>
          <a:bodyPr wrap="square" rtlCol="0">
            <a:spAutoFit/>
          </a:bodyPr>
          <a:lstStyle/>
          <a:p>
            <a:r>
              <a:rPr lang="en-US" b="1" u="sng" dirty="0"/>
              <a:t>Accessibility</a:t>
            </a:r>
            <a:endParaRPr lang="en-US" sz="1800" b="1" u="sng" dirty="0"/>
          </a:p>
          <a:p>
            <a:r>
              <a:rPr lang="en-US" sz="1800" dirty="0"/>
              <a:t>Accommodations: UNM is committed to providing equitable access to learning opportunities for students with documented disabilities. As your instructor, it is my objective to facilitate an inclusive classroom setting, in which students have full access and opportunity to participate. To engage in a confidential conversation about the process for requesting reasonable accommodations for this class and/or program, please contact Accessibility Resource Center at </a:t>
            </a:r>
            <a:r>
              <a:rPr lang="en-US" sz="1800" dirty="0">
                <a:hlinkClick r:id="rId2"/>
              </a:rPr>
              <a:t>arcsrvs@unm.edu</a:t>
            </a:r>
            <a:r>
              <a:rPr lang="en-US" sz="1800" dirty="0"/>
              <a:t> or 505-277-3506</a:t>
            </a:r>
          </a:p>
          <a:p>
            <a:r>
              <a:rPr lang="en-US" sz="1800" dirty="0"/>
              <a:t> </a:t>
            </a:r>
          </a:p>
          <a:p>
            <a:r>
              <a:rPr lang="en-US" sz="1800" b="1" u="sng" dirty="0"/>
              <a:t>Title IX</a:t>
            </a:r>
          </a:p>
          <a:p>
            <a:r>
              <a:rPr lang="en-US" sz="1800" dirty="0"/>
              <a:t>In an effort to meet obligations under Title IX, UNM faculty, Teaching Assistants, and Graduate Assis- </a:t>
            </a:r>
            <a:r>
              <a:rPr lang="en-US" sz="1800" dirty="0" err="1"/>
              <a:t>tants</a:t>
            </a:r>
            <a:r>
              <a:rPr lang="en-US" sz="1800" dirty="0"/>
              <a:t> are considered “responsible employees” by the Department of Education. This designation requires that any report of gender discrimination which includes sexual harassment, sexual misconduct and sexual violence made to a faculty member, TA, or GA must be reported to the Title IX Coordinator at the Office of Equal Opportunity (oeo.unm.edu). For more information on the campus policy regarding sexual misconduct, see: https://policy.unm.edu/university-policies/2000/2740.html</a:t>
            </a:r>
          </a:p>
          <a:p>
            <a:r>
              <a:rPr lang="en-US" sz="1800" b="1" dirty="0"/>
              <a:t>Replaced by:</a:t>
            </a:r>
          </a:p>
          <a:p>
            <a:r>
              <a:rPr lang="en-US" sz="1800" dirty="0"/>
              <a:t>UAP 2720 and 2740. Our classroom and university should foster mutual respect, kindness, and support. If you have concerns about discrimination, harassment, or violence, please seek support and report </a:t>
            </a:r>
            <a:r>
              <a:rPr lang="en-US" sz="1800" dirty="0" err="1"/>
              <a:t>inci</a:t>
            </a:r>
            <a:r>
              <a:rPr lang="en-US" sz="1800" dirty="0"/>
              <a:t>- dents. Find confidential services at </a:t>
            </a:r>
            <a:r>
              <a:rPr lang="en-US" sz="1800" dirty="0" err="1"/>
              <a:t>LoboRESPECT</a:t>
            </a:r>
            <a:r>
              <a:rPr lang="en-US" sz="1800" dirty="0"/>
              <a:t> Advocacy Center, the </a:t>
            </a:r>
            <a:r>
              <a:rPr lang="en-US" sz="1800" dirty="0" err="1"/>
              <a:t>Womens</a:t>
            </a:r>
            <a:r>
              <a:rPr lang="en-US" sz="1800" dirty="0"/>
              <a:t> Resource Center, and the LGBTQ Resource Center. UNM prohibits discrimination on the basis of sex (including gender, sex stereotyping, gender expression, and gender identity). All instructors are “responsible employees” who must communicate reports of sexual harassment, sexual misconduct and sexual violence to Compliance, Ethics and Equal Opportunity. For more information, please see UAP 2720 and UAP 2740</a:t>
            </a:r>
          </a:p>
          <a:p>
            <a:endParaRPr lang="en-US" dirty="0"/>
          </a:p>
        </p:txBody>
      </p:sp>
      <p:sp>
        <p:nvSpPr>
          <p:cNvPr id="3" name="Text Box 3"/>
          <p:cNvSpPr txBox="1">
            <a:spLocks noChangeArrowheads="1"/>
          </p:cNvSpPr>
          <p:nvPr/>
        </p:nvSpPr>
        <p:spPr bwMode="auto">
          <a:xfrm rot="-961964">
            <a:off x="288925" y="747713"/>
            <a:ext cx="36734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4000" dirty="0">
                <a:solidFill>
                  <a:srgbClr val="FF0000"/>
                </a:solidFill>
                <a:latin typeface="Monotype Corsiva" panose="03010101010201010101" pitchFamily="66" charset="0"/>
                <a:cs typeface="Times New Roman" panose="02020603050405020304" pitchFamily="18" charset="0"/>
              </a:rPr>
              <a:t>H Y P O C R I S Y </a:t>
            </a:r>
          </a:p>
        </p:txBody>
      </p:sp>
      <p:sp>
        <p:nvSpPr>
          <p:cNvPr id="5" name="Text Box 3"/>
          <p:cNvSpPr txBox="1">
            <a:spLocks noChangeArrowheads="1"/>
          </p:cNvSpPr>
          <p:nvPr/>
        </p:nvSpPr>
        <p:spPr bwMode="auto">
          <a:xfrm>
            <a:off x="3497263" y="2079625"/>
            <a:ext cx="694292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4000" dirty="0">
                <a:solidFill>
                  <a:srgbClr val="FF0000"/>
                </a:solidFill>
                <a:latin typeface="Monotype Corsiva" panose="03010101010201010101" pitchFamily="66" charset="0"/>
                <a:cs typeface="Times New Roman" panose="02020603050405020304" pitchFamily="18" charset="0"/>
              </a:rPr>
              <a:t>ADA = A</a:t>
            </a:r>
            <a:r>
              <a:rPr lang="en-US" altLang="en-US" sz="2000" dirty="0">
                <a:solidFill>
                  <a:srgbClr val="FF0000"/>
                </a:solidFill>
                <a:latin typeface="Monotype Corsiva" panose="03010101010201010101" pitchFamily="66" charset="0"/>
                <a:cs typeface="Times New Roman" panose="02020603050405020304" pitchFamily="18" charset="0"/>
              </a:rPr>
              <a:t>nnihilation by </a:t>
            </a:r>
            <a:r>
              <a:rPr lang="en-US" altLang="en-US" sz="4000" dirty="0">
                <a:solidFill>
                  <a:srgbClr val="FF0000"/>
                </a:solidFill>
                <a:latin typeface="Monotype Corsiva" panose="03010101010201010101" pitchFamily="66" charset="0"/>
                <a:cs typeface="Times New Roman" panose="02020603050405020304" pitchFamily="18" charset="0"/>
              </a:rPr>
              <a:t>D</a:t>
            </a:r>
            <a:r>
              <a:rPr lang="en-US" altLang="en-US" sz="2000" dirty="0">
                <a:solidFill>
                  <a:srgbClr val="FF0000"/>
                </a:solidFill>
                <a:latin typeface="Monotype Corsiva" panose="03010101010201010101" pitchFamily="66" charset="0"/>
                <a:cs typeface="Times New Roman" panose="02020603050405020304" pitchFamily="18" charset="0"/>
              </a:rPr>
              <a:t>arwin </a:t>
            </a:r>
            <a:r>
              <a:rPr lang="en-US" altLang="en-US" sz="2000" dirty="0" err="1">
                <a:solidFill>
                  <a:srgbClr val="FF0000"/>
                </a:solidFill>
                <a:latin typeface="Monotype Corsiva" panose="03010101010201010101" pitchFamily="66" charset="0"/>
                <a:cs typeface="Times New Roman" panose="02020603050405020304" pitchFamily="18" charset="0"/>
              </a:rPr>
              <a:t>selestion</a:t>
            </a:r>
            <a:r>
              <a:rPr lang="en-US" altLang="en-US" sz="2000" dirty="0">
                <a:solidFill>
                  <a:srgbClr val="FF0000"/>
                </a:solidFill>
                <a:latin typeface="Monotype Corsiva" panose="03010101010201010101" pitchFamily="66" charset="0"/>
                <a:cs typeface="Times New Roman" panose="02020603050405020304" pitchFamily="18" charset="0"/>
              </a:rPr>
              <a:t> of </a:t>
            </a:r>
            <a:r>
              <a:rPr lang="en-US" altLang="en-US" sz="2000" dirty="0" smtClean="0">
                <a:solidFill>
                  <a:srgbClr val="FF0000"/>
                </a:solidFill>
                <a:latin typeface="Monotype Corsiva" panose="03010101010201010101" pitchFamily="66" charset="0"/>
                <a:cs typeface="Times New Roman" panose="02020603050405020304" pitchFamily="18" charset="0"/>
              </a:rPr>
              <a:t>the </a:t>
            </a:r>
            <a:r>
              <a:rPr lang="en-US" altLang="en-US" sz="2000" dirty="0" err="1" smtClean="0">
                <a:solidFill>
                  <a:srgbClr val="FF0000"/>
                </a:solidFill>
                <a:latin typeface="Monotype Corsiva" panose="03010101010201010101" pitchFamily="66" charset="0"/>
                <a:cs typeface="Times New Roman" panose="02020603050405020304" pitchFamily="18" charset="0"/>
              </a:rPr>
              <a:t>h</a:t>
            </a:r>
            <a:r>
              <a:rPr lang="en-US" altLang="en-US" sz="4000" dirty="0" err="1" smtClean="0">
                <a:solidFill>
                  <a:srgbClr val="FF0000"/>
                </a:solidFill>
                <a:latin typeface="Monotype Corsiva" panose="03010101010201010101" pitchFamily="66" charset="0"/>
                <a:cs typeface="Times New Roman" panose="02020603050405020304" pitchFamily="18" charset="0"/>
              </a:rPr>
              <a:t>A</a:t>
            </a:r>
            <a:r>
              <a:rPr lang="en-US" altLang="en-US" sz="2000" dirty="0" err="1" smtClean="0">
                <a:solidFill>
                  <a:srgbClr val="FF0000"/>
                </a:solidFill>
                <a:latin typeface="Monotype Corsiva" panose="03010101010201010101" pitchFamily="66" charset="0"/>
                <a:cs typeface="Times New Roman" panose="02020603050405020304" pitchFamily="18" charset="0"/>
              </a:rPr>
              <a:t>ndicapped</a:t>
            </a:r>
            <a:endParaRPr lang="en-US" altLang="en-US" sz="4000" dirty="0">
              <a:solidFill>
                <a:srgbClr val="FF0000"/>
              </a:solidFill>
              <a:latin typeface="Monotype Corsiva" panose="03010101010201010101" pitchFamily="66" charset="0"/>
              <a:cs typeface="Times New Roman" panose="02020603050405020304" pitchFamily="18" charset="0"/>
            </a:endParaRPr>
          </a:p>
        </p:txBody>
      </p:sp>
      <p:cxnSp>
        <p:nvCxnSpPr>
          <p:cNvPr id="6" name="Straight Connector 5"/>
          <p:cNvCxnSpPr/>
          <p:nvPr/>
        </p:nvCxnSpPr>
        <p:spPr>
          <a:xfrm>
            <a:off x="959042" y="2582810"/>
            <a:ext cx="1302546" cy="20470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9511" y="2786160"/>
            <a:ext cx="4616687" cy="3867349"/>
          </a:xfrm>
          <a:prstGeom prst="rect">
            <a:avLst/>
          </a:prstGeom>
        </p:spPr>
      </p:pic>
    </p:spTree>
    <p:extLst>
      <p:ext uri="{BB962C8B-B14F-4D97-AF65-F5344CB8AC3E}">
        <p14:creationId xmlns:p14="http://schemas.microsoft.com/office/powerpoint/2010/main" val="752462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000"/>
                                        <p:tgtEl>
                                          <p:spTgt spid="7"/>
                                        </p:tgtEl>
                                      </p:cBhvr>
                                    </p:animEffect>
                                  </p:childTnLst>
                                </p:cTn>
                              </p:par>
                            </p:childTnLst>
                          </p:cTn>
                        </p:par>
                        <p:par>
                          <p:cTn id="18" fill="hold">
                            <p:stCondLst>
                              <p:cond delay="2000"/>
                            </p:stCondLst>
                            <p:childTnLst>
                              <p:par>
                                <p:cTn id="19" presetID="22" presetClass="entr" presetSubtype="8"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20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2000"/>
                                        <p:tgtEl>
                                          <p:spTgt spid="7"/>
                                        </p:tgtEl>
                                      </p:cBhvr>
                                    </p:animEffect>
                                    <p:set>
                                      <p:cBhvr>
                                        <p:cTn id="26"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80946" y="1025912"/>
            <a:ext cx="10017561" cy="3785652"/>
          </a:xfrm>
          <a:prstGeom prst="rect">
            <a:avLst/>
          </a:prstGeom>
          <a:noFill/>
        </p:spPr>
        <p:txBody>
          <a:bodyPr wrap="square" rtlCol="0">
            <a:spAutoFit/>
          </a:bodyPr>
          <a:lstStyle/>
          <a:p>
            <a:r>
              <a:rPr lang="en-US" b="1" u="sng" dirty="0"/>
              <a:t>Credit hours</a:t>
            </a:r>
          </a:p>
          <a:p>
            <a:r>
              <a:rPr lang="en-US" dirty="0"/>
              <a:t>This is a three-credit-hour course. Class meets for three 50-minute sessions/two 75-minute sessions of direct instruction for fifteen weeks during the Fall 2025 semester. Please plan for a minimum of six hours of out-of-class work (or homework, study, assignment completion, and class preparation) each week.</a:t>
            </a:r>
          </a:p>
          <a:p>
            <a:r>
              <a:rPr lang="en-US" dirty="0"/>
              <a:t> </a:t>
            </a:r>
          </a:p>
          <a:p>
            <a:r>
              <a:rPr lang="en-US" b="1" u="sng" dirty="0"/>
              <a:t>Academic Integrity</a:t>
            </a:r>
          </a:p>
          <a:p>
            <a:r>
              <a:rPr lang="en-US" dirty="0"/>
              <a:t>Each student is expected to maintain the highest standards of honesty and integrity in academic and professional matters. The University reserves the right to take disciplinary action, up to and including dismissal, against any student who is found guilty of academic dishonesty or otherwise fails to meet the standards. Any student judged to have engaged in academic dishonesty in course work may receive a reduced or failing grade for the work in question and/or for the course. Academic dishonesty includes, but is not limited to, dishonesty in quizzes, tests, or assignments; claiming credit for work not done or done by others; hindering the academic work of other students; misrepresenting academic or professional </a:t>
            </a:r>
            <a:r>
              <a:rPr lang="en-US" dirty="0" err="1"/>
              <a:t>qualifica</a:t>
            </a:r>
            <a:r>
              <a:rPr lang="en-US" dirty="0"/>
              <a:t>- </a:t>
            </a:r>
            <a:r>
              <a:rPr lang="en-US" dirty="0" err="1"/>
              <a:t>tions</a:t>
            </a:r>
            <a:r>
              <a:rPr lang="en-US" dirty="0"/>
              <a:t> within or without the University; and nondisclosure or misrepresentation in filling out applications or other University records.</a:t>
            </a:r>
          </a:p>
          <a:p>
            <a:endParaRPr lang="en-US" dirty="0"/>
          </a:p>
        </p:txBody>
      </p:sp>
    </p:spTree>
    <p:extLst>
      <p:ext uri="{BB962C8B-B14F-4D97-AF65-F5344CB8AC3E}">
        <p14:creationId xmlns:p14="http://schemas.microsoft.com/office/powerpoint/2010/main" val="19026324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5451475" y="295275"/>
            <a:ext cx="1346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prstDash val="lgDashDot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b="1">
                <a:solidFill>
                  <a:srgbClr val="0033CC"/>
                </a:solidFill>
                <a:latin typeface="Times New Roman" panose="02020603050405020304" pitchFamily="18" charset="0"/>
                <a:cs typeface="Times New Roman" panose="02020603050405020304" pitchFamily="18" charset="0"/>
              </a:rPr>
              <a:t>PROLOGUE</a:t>
            </a:r>
          </a:p>
        </p:txBody>
      </p:sp>
      <p:pic>
        <p:nvPicPr>
          <p:cNvPr id="3075" name="Picture 8" descr="lob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77388" y="3321050"/>
            <a:ext cx="240030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Text Box 9"/>
          <p:cNvSpPr txBox="1">
            <a:spLocks noChangeArrowheads="1"/>
          </p:cNvSpPr>
          <p:nvPr/>
        </p:nvSpPr>
        <p:spPr bwMode="auto">
          <a:xfrm>
            <a:off x="6243638" y="3541713"/>
            <a:ext cx="3319462"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latin typeface="Times New Roman" panose="02020603050405020304" pitchFamily="18" charset="0"/>
                <a:ea typeface="MS PGothic" panose="020B0600070205080204" pitchFamily="34" charset="-128"/>
              </a:rPr>
              <a:t>In view of  the great vision of UNM administrators,  their mascot should not be t</a:t>
            </a:r>
            <a:r>
              <a:rPr lang="en-US" altLang="en-US" sz="1600">
                <a:latin typeface="Times New Roman" panose="02020603050405020304" pitchFamily="18" charset="0"/>
                <a:ea typeface="MS PGothic" panose="020B0600070205080204" pitchFamily="34" charset="-128"/>
                <a:cs typeface="Times New Roman" panose="02020603050405020304" pitchFamily="18" charset="0"/>
              </a:rPr>
              <a:t>he lobo</a:t>
            </a:r>
          </a:p>
        </p:txBody>
      </p:sp>
      <p:sp>
        <p:nvSpPr>
          <p:cNvPr id="3082" name="Text Box 10"/>
          <p:cNvSpPr txBox="1">
            <a:spLocks noChangeArrowheads="1"/>
          </p:cNvSpPr>
          <p:nvPr/>
        </p:nvSpPr>
        <p:spPr bwMode="auto">
          <a:xfrm>
            <a:off x="7556500" y="4684713"/>
            <a:ext cx="15144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latin typeface="Times New Roman" panose="02020603050405020304" pitchFamily="18" charset="0"/>
                <a:ea typeface="MS PGothic" panose="020B0600070205080204" pitchFamily="34" charset="-128"/>
              </a:rPr>
              <a:t>but the MOLE</a:t>
            </a:r>
          </a:p>
        </p:txBody>
      </p:sp>
      <p:grpSp>
        <p:nvGrpSpPr>
          <p:cNvPr id="3083" name="Group 11"/>
          <p:cNvGrpSpPr>
            <a:grpSpLocks/>
          </p:cNvGrpSpPr>
          <p:nvPr/>
        </p:nvGrpSpPr>
        <p:grpSpPr bwMode="auto">
          <a:xfrm>
            <a:off x="8288338" y="4987925"/>
            <a:ext cx="2668587" cy="1166813"/>
            <a:chOff x="1392" y="1680"/>
            <a:chExt cx="2525" cy="1104"/>
          </a:xfrm>
        </p:grpSpPr>
        <p:sp>
          <p:nvSpPr>
            <p:cNvPr id="3133" name="Freeform 12" descr="Large confetti"/>
            <p:cNvSpPr>
              <a:spLocks/>
            </p:cNvSpPr>
            <p:nvPr/>
          </p:nvSpPr>
          <p:spPr bwMode="auto">
            <a:xfrm>
              <a:off x="1392" y="2093"/>
              <a:ext cx="2525" cy="672"/>
            </a:xfrm>
            <a:custGeom>
              <a:avLst/>
              <a:gdLst>
                <a:gd name="T0" fmla="*/ 550 w 2525"/>
                <a:gd name="T1" fmla="*/ 19 h 672"/>
                <a:gd name="T2" fmla="*/ 525 w 2525"/>
                <a:gd name="T3" fmla="*/ 35 h 672"/>
                <a:gd name="T4" fmla="*/ 374 w 2525"/>
                <a:gd name="T5" fmla="*/ 137 h 672"/>
                <a:gd name="T6" fmla="*/ 342 w 2525"/>
                <a:gd name="T7" fmla="*/ 160 h 672"/>
                <a:gd name="T8" fmla="*/ 205 w 2525"/>
                <a:gd name="T9" fmla="*/ 406 h 672"/>
                <a:gd name="T10" fmla="*/ 0 w 2525"/>
                <a:gd name="T11" fmla="*/ 525 h 672"/>
                <a:gd name="T12" fmla="*/ 730 w 2525"/>
                <a:gd name="T13" fmla="*/ 672 h 672"/>
                <a:gd name="T14" fmla="*/ 1568 w 2525"/>
                <a:gd name="T15" fmla="*/ 608 h 672"/>
                <a:gd name="T16" fmla="*/ 1971 w 2525"/>
                <a:gd name="T17" fmla="*/ 448 h 672"/>
                <a:gd name="T18" fmla="*/ 2384 w 2525"/>
                <a:gd name="T19" fmla="*/ 393 h 672"/>
                <a:gd name="T20" fmla="*/ 2275 w 2525"/>
                <a:gd name="T21" fmla="*/ 342 h 672"/>
                <a:gd name="T22" fmla="*/ 2106 w 2525"/>
                <a:gd name="T23" fmla="*/ 221 h 672"/>
                <a:gd name="T24" fmla="*/ 2019 w 2525"/>
                <a:gd name="T25" fmla="*/ 77 h 672"/>
                <a:gd name="T26" fmla="*/ 1840 w 2525"/>
                <a:gd name="T27" fmla="*/ 0 h 672"/>
                <a:gd name="T28" fmla="*/ 1878 w 2525"/>
                <a:gd name="T29" fmla="*/ 102 h 672"/>
                <a:gd name="T30" fmla="*/ 1872 w 2525"/>
                <a:gd name="T31" fmla="*/ 166 h 672"/>
                <a:gd name="T32" fmla="*/ 1898 w 2525"/>
                <a:gd name="T33" fmla="*/ 262 h 672"/>
                <a:gd name="T34" fmla="*/ 1878 w 2525"/>
                <a:gd name="T35" fmla="*/ 259 h 672"/>
                <a:gd name="T36" fmla="*/ 1837 w 2525"/>
                <a:gd name="T37" fmla="*/ 272 h 672"/>
                <a:gd name="T38" fmla="*/ 1824 w 2525"/>
                <a:gd name="T39" fmla="*/ 352 h 672"/>
                <a:gd name="T40" fmla="*/ 1738 w 2525"/>
                <a:gd name="T41" fmla="*/ 246 h 672"/>
                <a:gd name="T42" fmla="*/ 1786 w 2525"/>
                <a:gd name="T43" fmla="*/ 374 h 672"/>
                <a:gd name="T44" fmla="*/ 1728 w 2525"/>
                <a:gd name="T45" fmla="*/ 349 h 672"/>
                <a:gd name="T46" fmla="*/ 1645 w 2525"/>
                <a:gd name="T47" fmla="*/ 294 h 672"/>
                <a:gd name="T48" fmla="*/ 1696 w 2525"/>
                <a:gd name="T49" fmla="*/ 406 h 672"/>
                <a:gd name="T50" fmla="*/ 1626 w 2525"/>
                <a:gd name="T51" fmla="*/ 390 h 672"/>
                <a:gd name="T52" fmla="*/ 1552 w 2525"/>
                <a:gd name="T53" fmla="*/ 304 h 672"/>
                <a:gd name="T54" fmla="*/ 1549 w 2525"/>
                <a:gd name="T55" fmla="*/ 397 h 672"/>
                <a:gd name="T56" fmla="*/ 1488 w 2525"/>
                <a:gd name="T57" fmla="*/ 371 h 672"/>
                <a:gd name="T58" fmla="*/ 1450 w 2525"/>
                <a:gd name="T59" fmla="*/ 278 h 672"/>
                <a:gd name="T60" fmla="*/ 1008 w 2525"/>
                <a:gd name="T61" fmla="*/ 291 h 672"/>
                <a:gd name="T62" fmla="*/ 848 w 2525"/>
                <a:gd name="T63" fmla="*/ 355 h 672"/>
                <a:gd name="T64" fmla="*/ 778 w 2525"/>
                <a:gd name="T65" fmla="*/ 333 h 672"/>
                <a:gd name="T66" fmla="*/ 739 w 2525"/>
                <a:gd name="T67" fmla="*/ 281 h 672"/>
                <a:gd name="T68" fmla="*/ 752 w 2525"/>
                <a:gd name="T69" fmla="*/ 195 h 672"/>
                <a:gd name="T70" fmla="*/ 634 w 2525"/>
                <a:gd name="T71" fmla="*/ 304 h 672"/>
                <a:gd name="T72" fmla="*/ 662 w 2525"/>
                <a:gd name="T73" fmla="*/ 192 h 672"/>
                <a:gd name="T74" fmla="*/ 662 w 2525"/>
                <a:gd name="T75" fmla="*/ 169 h 672"/>
                <a:gd name="T76" fmla="*/ 611 w 2525"/>
                <a:gd name="T77" fmla="*/ 198 h 672"/>
                <a:gd name="T78" fmla="*/ 560 w 2525"/>
                <a:gd name="T79" fmla="*/ 189 h 672"/>
                <a:gd name="T80" fmla="*/ 650 w 2525"/>
                <a:gd name="T81" fmla="*/ 102 h 672"/>
                <a:gd name="T82" fmla="*/ 528 w 2525"/>
                <a:gd name="T83" fmla="*/ 157 h 672"/>
                <a:gd name="T84" fmla="*/ 563 w 2525"/>
                <a:gd name="T85" fmla="*/ 57 h 67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525" h="672">
                  <a:moveTo>
                    <a:pt x="592" y="0"/>
                  </a:moveTo>
                  <a:cubicBezTo>
                    <a:pt x="579" y="12"/>
                    <a:pt x="565" y="10"/>
                    <a:pt x="550" y="19"/>
                  </a:cubicBezTo>
                  <a:cubicBezTo>
                    <a:pt x="547" y="23"/>
                    <a:pt x="545" y="29"/>
                    <a:pt x="541" y="32"/>
                  </a:cubicBezTo>
                  <a:cubicBezTo>
                    <a:pt x="536" y="35"/>
                    <a:pt x="530" y="33"/>
                    <a:pt x="525" y="35"/>
                  </a:cubicBezTo>
                  <a:cubicBezTo>
                    <a:pt x="511" y="40"/>
                    <a:pt x="506" y="51"/>
                    <a:pt x="490" y="51"/>
                  </a:cubicBezTo>
                  <a:cubicBezTo>
                    <a:pt x="451" y="80"/>
                    <a:pt x="413" y="109"/>
                    <a:pt x="374" y="137"/>
                  </a:cubicBezTo>
                  <a:cubicBezTo>
                    <a:pt x="371" y="139"/>
                    <a:pt x="368" y="139"/>
                    <a:pt x="365" y="141"/>
                  </a:cubicBezTo>
                  <a:cubicBezTo>
                    <a:pt x="355" y="148"/>
                    <a:pt x="354" y="160"/>
                    <a:pt x="342" y="160"/>
                  </a:cubicBezTo>
                  <a:lnTo>
                    <a:pt x="272" y="269"/>
                  </a:lnTo>
                  <a:lnTo>
                    <a:pt x="205" y="406"/>
                  </a:lnTo>
                  <a:lnTo>
                    <a:pt x="106" y="502"/>
                  </a:lnTo>
                  <a:lnTo>
                    <a:pt x="0" y="525"/>
                  </a:lnTo>
                  <a:lnTo>
                    <a:pt x="112" y="566"/>
                  </a:lnTo>
                  <a:lnTo>
                    <a:pt x="730" y="672"/>
                  </a:lnTo>
                  <a:lnTo>
                    <a:pt x="1155" y="672"/>
                  </a:lnTo>
                  <a:lnTo>
                    <a:pt x="1568" y="608"/>
                  </a:lnTo>
                  <a:lnTo>
                    <a:pt x="1811" y="544"/>
                  </a:lnTo>
                  <a:lnTo>
                    <a:pt x="1971" y="448"/>
                  </a:lnTo>
                  <a:lnTo>
                    <a:pt x="2160" y="409"/>
                  </a:lnTo>
                  <a:lnTo>
                    <a:pt x="2384" y="393"/>
                  </a:lnTo>
                  <a:lnTo>
                    <a:pt x="2525" y="393"/>
                  </a:lnTo>
                  <a:lnTo>
                    <a:pt x="2275" y="342"/>
                  </a:lnTo>
                  <a:lnTo>
                    <a:pt x="2154" y="297"/>
                  </a:lnTo>
                  <a:lnTo>
                    <a:pt x="2106" y="221"/>
                  </a:lnTo>
                  <a:lnTo>
                    <a:pt x="2074" y="157"/>
                  </a:lnTo>
                  <a:lnTo>
                    <a:pt x="2019" y="77"/>
                  </a:lnTo>
                  <a:lnTo>
                    <a:pt x="1946" y="19"/>
                  </a:lnTo>
                  <a:lnTo>
                    <a:pt x="1840" y="0"/>
                  </a:lnTo>
                  <a:lnTo>
                    <a:pt x="1878" y="48"/>
                  </a:lnTo>
                  <a:lnTo>
                    <a:pt x="1878" y="102"/>
                  </a:lnTo>
                  <a:lnTo>
                    <a:pt x="1862" y="144"/>
                  </a:lnTo>
                  <a:lnTo>
                    <a:pt x="1872" y="166"/>
                  </a:lnTo>
                  <a:lnTo>
                    <a:pt x="1878" y="208"/>
                  </a:lnTo>
                  <a:lnTo>
                    <a:pt x="1898" y="262"/>
                  </a:lnTo>
                  <a:lnTo>
                    <a:pt x="1898" y="281"/>
                  </a:lnTo>
                  <a:lnTo>
                    <a:pt x="1878" y="259"/>
                  </a:lnTo>
                  <a:lnTo>
                    <a:pt x="1843" y="227"/>
                  </a:lnTo>
                  <a:lnTo>
                    <a:pt x="1837" y="272"/>
                  </a:lnTo>
                  <a:lnTo>
                    <a:pt x="1837" y="317"/>
                  </a:lnTo>
                  <a:lnTo>
                    <a:pt x="1824" y="352"/>
                  </a:lnTo>
                  <a:lnTo>
                    <a:pt x="1789" y="291"/>
                  </a:lnTo>
                  <a:lnTo>
                    <a:pt x="1738" y="246"/>
                  </a:lnTo>
                  <a:lnTo>
                    <a:pt x="1786" y="304"/>
                  </a:lnTo>
                  <a:lnTo>
                    <a:pt x="1786" y="374"/>
                  </a:lnTo>
                  <a:lnTo>
                    <a:pt x="1773" y="390"/>
                  </a:lnTo>
                  <a:lnTo>
                    <a:pt x="1728" y="349"/>
                  </a:lnTo>
                  <a:lnTo>
                    <a:pt x="1686" y="304"/>
                  </a:lnTo>
                  <a:lnTo>
                    <a:pt x="1645" y="294"/>
                  </a:lnTo>
                  <a:lnTo>
                    <a:pt x="1667" y="368"/>
                  </a:lnTo>
                  <a:lnTo>
                    <a:pt x="1696" y="406"/>
                  </a:lnTo>
                  <a:lnTo>
                    <a:pt x="1680" y="438"/>
                  </a:lnTo>
                  <a:lnTo>
                    <a:pt x="1626" y="390"/>
                  </a:lnTo>
                  <a:lnTo>
                    <a:pt x="1584" y="349"/>
                  </a:lnTo>
                  <a:lnTo>
                    <a:pt x="1552" y="304"/>
                  </a:lnTo>
                  <a:lnTo>
                    <a:pt x="1539" y="349"/>
                  </a:lnTo>
                  <a:lnTo>
                    <a:pt x="1549" y="397"/>
                  </a:lnTo>
                  <a:lnTo>
                    <a:pt x="1539" y="441"/>
                  </a:lnTo>
                  <a:lnTo>
                    <a:pt x="1488" y="371"/>
                  </a:lnTo>
                  <a:lnTo>
                    <a:pt x="1462" y="339"/>
                  </a:lnTo>
                  <a:lnTo>
                    <a:pt x="1450" y="278"/>
                  </a:lnTo>
                  <a:lnTo>
                    <a:pt x="1146" y="304"/>
                  </a:lnTo>
                  <a:lnTo>
                    <a:pt x="1008" y="291"/>
                  </a:lnTo>
                  <a:lnTo>
                    <a:pt x="902" y="301"/>
                  </a:lnTo>
                  <a:lnTo>
                    <a:pt x="848" y="355"/>
                  </a:lnTo>
                  <a:lnTo>
                    <a:pt x="822" y="278"/>
                  </a:lnTo>
                  <a:lnTo>
                    <a:pt x="778" y="333"/>
                  </a:lnTo>
                  <a:lnTo>
                    <a:pt x="733" y="365"/>
                  </a:lnTo>
                  <a:lnTo>
                    <a:pt x="739" y="281"/>
                  </a:lnTo>
                  <a:lnTo>
                    <a:pt x="768" y="227"/>
                  </a:lnTo>
                  <a:lnTo>
                    <a:pt x="752" y="195"/>
                  </a:lnTo>
                  <a:lnTo>
                    <a:pt x="672" y="269"/>
                  </a:lnTo>
                  <a:lnTo>
                    <a:pt x="634" y="304"/>
                  </a:lnTo>
                  <a:lnTo>
                    <a:pt x="621" y="243"/>
                  </a:lnTo>
                  <a:lnTo>
                    <a:pt x="662" y="192"/>
                  </a:lnTo>
                  <a:cubicBezTo>
                    <a:pt x="669" y="182"/>
                    <a:pt x="682" y="175"/>
                    <a:pt x="682" y="163"/>
                  </a:cubicBezTo>
                  <a:cubicBezTo>
                    <a:pt x="682" y="156"/>
                    <a:pt x="662" y="169"/>
                    <a:pt x="662" y="169"/>
                  </a:cubicBezTo>
                  <a:cubicBezTo>
                    <a:pt x="652" y="177"/>
                    <a:pt x="641" y="183"/>
                    <a:pt x="630" y="189"/>
                  </a:cubicBezTo>
                  <a:cubicBezTo>
                    <a:pt x="622" y="202"/>
                    <a:pt x="628" y="198"/>
                    <a:pt x="611" y="198"/>
                  </a:cubicBezTo>
                  <a:lnTo>
                    <a:pt x="550" y="253"/>
                  </a:lnTo>
                  <a:lnTo>
                    <a:pt x="560" y="189"/>
                  </a:lnTo>
                  <a:lnTo>
                    <a:pt x="605" y="128"/>
                  </a:lnTo>
                  <a:lnTo>
                    <a:pt x="650" y="102"/>
                  </a:lnTo>
                  <a:lnTo>
                    <a:pt x="550" y="137"/>
                  </a:lnTo>
                  <a:lnTo>
                    <a:pt x="528" y="157"/>
                  </a:lnTo>
                  <a:lnTo>
                    <a:pt x="554" y="83"/>
                  </a:lnTo>
                  <a:lnTo>
                    <a:pt x="563" y="57"/>
                  </a:lnTo>
                  <a:lnTo>
                    <a:pt x="592" y="0"/>
                  </a:lnTo>
                  <a:close/>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508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34" name="Freeform 13"/>
            <p:cNvSpPr>
              <a:spLocks/>
            </p:cNvSpPr>
            <p:nvPr/>
          </p:nvSpPr>
          <p:spPr bwMode="auto">
            <a:xfrm>
              <a:off x="2183" y="1680"/>
              <a:ext cx="469" cy="424"/>
            </a:xfrm>
            <a:custGeom>
              <a:avLst/>
              <a:gdLst>
                <a:gd name="T0" fmla="*/ 1 w 1430"/>
                <a:gd name="T1" fmla="*/ 0 h 1385"/>
                <a:gd name="T2" fmla="*/ 1 w 1430"/>
                <a:gd name="T3" fmla="*/ 0 h 1385"/>
                <a:gd name="T4" fmla="*/ 0 w 1430"/>
                <a:gd name="T5" fmla="*/ 0 h 1385"/>
                <a:gd name="T6" fmla="*/ 0 w 1430"/>
                <a:gd name="T7" fmla="*/ 0 h 1385"/>
                <a:gd name="T8" fmla="*/ 0 w 1430"/>
                <a:gd name="T9" fmla="*/ 0 h 1385"/>
                <a:gd name="T10" fmla="*/ 0 w 1430"/>
                <a:gd name="T11" fmla="*/ 0 h 1385"/>
                <a:gd name="T12" fmla="*/ 0 w 1430"/>
                <a:gd name="T13" fmla="*/ 0 h 1385"/>
                <a:gd name="T14" fmla="*/ 0 w 1430"/>
                <a:gd name="T15" fmla="*/ 0 h 1385"/>
                <a:gd name="T16" fmla="*/ 0 w 1430"/>
                <a:gd name="T17" fmla="*/ 0 h 1385"/>
                <a:gd name="T18" fmla="*/ 0 w 1430"/>
                <a:gd name="T19" fmla="*/ 0 h 1385"/>
                <a:gd name="T20" fmla="*/ 0 w 1430"/>
                <a:gd name="T21" fmla="*/ 0 h 1385"/>
                <a:gd name="T22" fmla="*/ 0 w 1430"/>
                <a:gd name="T23" fmla="*/ 0 h 1385"/>
                <a:gd name="T24" fmla="*/ 0 w 1430"/>
                <a:gd name="T25" fmla="*/ 0 h 1385"/>
                <a:gd name="T26" fmla="*/ 0 w 1430"/>
                <a:gd name="T27" fmla="*/ 0 h 1385"/>
                <a:gd name="T28" fmla="*/ 0 w 1430"/>
                <a:gd name="T29" fmla="*/ 0 h 1385"/>
                <a:gd name="T30" fmla="*/ 0 w 1430"/>
                <a:gd name="T31" fmla="*/ 0 h 1385"/>
                <a:gd name="T32" fmla="*/ 0 w 1430"/>
                <a:gd name="T33" fmla="*/ 0 h 1385"/>
                <a:gd name="T34" fmla="*/ 0 w 1430"/>
                <a:gd name="T35" fmla="*/ 0 h 1385"/>
                <a:gd name="T36" fmla="*/ 0 w 1430"/>
                <a:gd name="T37" fmla="*/ 0 h 138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30" h="1385">
                  <a:moveTo>
                    <a:pt x="1430" y="0"/>
                  </a:moveTo>
                  <a:cubicBezTo>
                    <a:pt x="1406" y="0"/>
                    <a:pt x="1381" y="0"/>
                    <a:pt x="1357" y="0"/>
                  </a:cubicBezTo>
                  <a:lnTo>
                    <a:pt x="938" y="25"/>
                  </a:lnTo>
                  <a:cubicBezTo>
                    <a:pt x="874" y="41"/>
                    <a:pt x="809" y="54"/>
                    <a:pt x="746" y="73"/>
                  </a:cubicBezTo>
                  <a:cubicBezTo>
                    <a:pt x="715" y="82"/>
                    <a:pt x="720" y="110"/>
                    <a:pt x="701" y="131"/>
                  </a:cubicBezTo>
                  <a:cubicBezTo>
                    <a:pt x="619" y="222"/>
                    <a:pt x="606" y="252"/>
                    <a:pt x="570" y="365"/>
                  </a:cubicBezTo>
                  <a:cubicBezTo>
                    <a:pt x="563" y="439"/>
                    <a:pt x="541" y="499"/>
                    <a:pt x="519" y="569"/>
                  </a:cubicBezTo>
                  <a:cubicBezTo>
                    <a:pt x="511" y="595"/>
                    <a:pt x="512" y="623"/>
                    <a:pt x="504" y="649"/>
                  </a:cubicBezTo>
                  <a:cubicBezTo>
                    <a:pt x="497" y="671"/>
                    <a:pt x="493" y="695"/>
                    <a:pt x="482" y="715"/>
                  </a:cubicBezTo>
                  <a:cubicBezTo>
                    <a:pt x="473" y="730"/>
                    <a:pt x="453" y="758"/>
                    <a:pt x="453" y="758"/>
                  </a:cubicBezTo>
                  <a:cubicBezTo>
                    <a:pt x="443" y="788"/>
                    <a:pt x="432" y="799"/>
                    <a:pt x="402" y="809"/>
                  </a:cubicBezTo>
                  <a:cubicBezTo>
                    <a:pt x="333" y="856"/>
                    <a:pt x="259" y="879"/>
                    <a:pt x="176" y="890"/>
                  </a:cubicBezTo>
                  <a:cubicBezTo>
                    <a:pt x="154" y="904"/>
                    <a:pt x="132" y="911"/>
                    <a:pt x="110" y="926"/>
                  </a:cubicBezTo>
                  <a:cubicBezTo>
                    <a:pt x="93" y="978"/>
                    <a:pt x="105" y="957"/>
                    <a:pt x="81" y="992"/>
                  </a:cubicBezTo>
                  <a:cubicBezTo>
                    <a:pt x="71" y="1022"/>
                    <a:pt x="41" y="1074"/>
                    <a:pt x="23" y="1101"/>
                  </a:cubicBezTo>
                  <a:cubicBezTo>
                    <a:pt x="13" y="1132"/>
                    <a:pt x="6" y="1156"/>
                    <a:pt x="1" y="1189"/>
                  </a:cubicBezTo>
                  <a:cubicBezTo>
                    <a:pt x="3" y="1216"/>
                    <a:pt x="0" y="1243"/>
                    <a:pt x="8" y="1269"/>
                  </a:cubicBezTo>
                  <a:cubicBezTo>
                    <a:pt x="11" y="1277"/>
                    <a:pt x="24" y="1276"/>
                    <a:pt x="30" y="1283"/>
                  </a:cubicBezTo>
                  <a:cubicBezTo>
                    <a:pt x="37" y="1291"/>
                    <a:pt x="67" y="1372"/>
                    <a:pt x="67" y="1385"/>
                  </a:cubicBezTo>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35" name="Freeform 14"/>
            <p:cNvSpPr>
              <a:spLocks/>
            </p:cNvSpPr>
            <p:nvPr/>
          </p:nvSpPr>
          <p:spPr bwMode="auto">
            <a:xfrm>
              <a:off x="2397" y="1930"/>
              <a:ext cx="321" cy="196"/>
            </a:xfrm>
            <a:custGeom>
              <a:avLst/>
              <a:gdLst>
                <a:gd name="T0" fmla="*/ 0 w 977"/>
                <a:gd name="T1" fmla="*/ 0 h 642"/>
                <a:gd name="T2" fmla="*/ 0 w 977"/>
                <a:gd name="T3" fmla="*/ 0 h 642"/>
                <a:gd name="T4" fmla="*/ 0 w 977"/>
                <a:gd name="T5" fmla="*/ 0 h 642"/>
                <a:gd name="T6" fmla="*/ 0 w 977"/>
                <a:gd name="T7" fmla="*/ 0 h 642"/>
                <a:gd name="T8" fmla="*/ 0 w 977"/>
                <a:gd name="T9" fmla="*/ 0 h 642"/>
                <a:gd name="T10" fmla="*/ 0 w 977"/>
                <a:gd name="T11" fmla="*/ 0 h 642"/>
                <a:gd name="T12" fmla="*/ 0 w 977"/>
                <a:gd name="T13" fmla="*/ 0 h 642"/>
                <a:gd name="T14" fmla="*/ 0 w 977"/>
                <a:gd name="T15" fmla="*/ 0 h 642"/>
                <a:gd name="T16" fmla="*/ 0 w 977"/>
                <a:gd name="T17" fmla="*/ 0 h 642"/>
                <a:gd name="T18" fmla="*/ 0 w 977"/>
                <a:gd name="T19" fmla="*/ 0 h 642"/>
                <a:gd name="T20" fmla="*/ 0 w 977"/>
                <a:gd name="T21" fmla="*/ 0 h 642"/>
                <a:gd name="T22" fmla="*/ 0 w 977"/>
                <a:gd name="T23" fmla="*/ 0 h 642"/>
                <a:gd name="T24" fmla="*/ 0 w 977"/>
                <a:gd name="T25" fmla="*/ 0 h 642"/>
                <a:gd name="T26" fmla="*/ 0 w 977"/>
                <a:gd name="T27" fmla="*/ 0 h 642"/>
                <a:gd name="T28" fmla="*/ 0 w 977"/>
                <a:gd name="T29" fmla="*/ 0 h 642"/>
                <a:gd name="T30" fmla="*/ 0 w 977"/>
                <a:gd name="T31" fmla="*/ 0 h 6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77" h="642">
                  <a:moveTo>
                    <a:pt x="0" y="0"/>
                  </a:moveTo>
                  <a:cubicBezTo>
                    <a:pt x="8" y="70"/>
                    <a:pt x="20" y="143"/>
                    <a:pt x="95" y="167"/>
                  </a:cubicBezTo>
                  <a:cubicBezTo>
                    <a:pt x="163" y="214"/>
                    <a:pt x="74" y="156"/>
                    <a:pt x="139" y="189"/>
                  </a:cubicBezTo>
                  <a:cubicBezTo>
                    <a:pt x="164" y="202"/>
                    <a:pt x="181" y="225"/>
                    <a:pt x="204" y="240"/>
                  </a:cubicBezTo>
                  <a:cubicBezTo>
                    <a:pt x="214" y="281"/>
                    <a:pt x="226" y="324"/>
                    <a:pt x="241" y="364"/>
                  </a:cubicBezTo>
                  <a:cubicBezTo>
                    <a:pt x="249" y="633"/>
                    <a:pt x="184" y="626"/>
                    <a:pt x="386" y="641"/>
                  </a:cubicBezTo>
                  <a:cubicBezTo>
                    <a:pt x="434" y="635"/>
                    <a:pt x="454" y="642"/>
                    <a:pt x="489" y="605"/>
                  </a:cubicBezTo>
                  <a:cubicBezTo>
                    <a:pt x="517" y="575"/>
                    <a:pt x="535" y="538"/>
                    <a:pt x="576" y="525"/>
                  </a:cubicBezTo>
                  <a:cubicBezTo>
                    <a:pt x="624" y="477"/>
                    <a:pt x="564" y="528"/>
                    <a:pt x="649" y="495"/>
                  </a:cubicBezTo>
                  <a:cubicBezTo>
                    <a:pt x="665" y="489"/>
                    <a:pt x="676" y="471"/>
                    <a:pt x="693" y="466"/>
                  </a:cubicBezTo>
                  <a:cubicBezTo>
                    <a:pt x="700" y="464"/>
                    <a:pt x="708" y="461"/>
                    <a:pt x="715" y="459"/>
                  </a:cubicBezTo>
                  <a:cubicBezTo>
                    <a:pt x="737" y="443"/>
                    <a:pt x="754" y="431"/>
                    <a:pt x="780" y="423"/>
                  </a:cubicBezTo>
                  <a:cubicBezTo>
                    <a:pt x="789" y="395"/>
                    <a:pt x="821" y="366"/>
                    <a:pt x="846" y="350"/>
                  </a:cubicBezTo>
                  <a:cubicBezTo>
                    <a:pt x="871" y="312"/>
                    <a:pt x="896" y="273"/>
                    <a:pt x="926" y="240"/>
                  </a:cubicBezTo>
                  <a:cubicBezTo>
                    <a:pt x="940" y="225"/>
                    <a:pt x="970" y="197"/>
                    <a:pt x="970" y="197"/>
                  </a:cubicBezTo>
                  <a:cubicBezTo>
                    <a:pt x="972" y="190"/>
                    <a:pt x="977" y="175"/>
                    <a:pt x="977" y="175"/>
                  </a:cubicBezTo>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36" name="Freeform 15"/>
            <p:cNvSpPr>
              <a:spLocks/>
            </p:cNvSpPr>
            <p:nvPr/>
          </p:nvSpPr>
          <p:spPr bwMode="auto">
            <a:xfrm>
              <a:off x="2537" y="2061"/>
              <a:ext cx="22" cy="32"/>
            </a:xfrm>
            <a:custGeom>
              <a:avLst/>
              <a:gdLst>
                <a:gd name="T0" fmla="*/ 0 w 69"/>
                <a:gd name="T1" fmla="*/ 0 h 106"/>
                <a:gd name="T2" fmla="*/ 0 w 69"/>
                <a:gd name="T3" fmla="*/ 0 h 106"/>
                <a:gd name="T4" fmla="*/ 0 w 69"/>
                <a:gd name="T5" fmla="*/ 0 h 106"/>
                <a:gd name="T6" fmla="*/ 0 w 69"/>
                <a:gd name="T7" fmla="*/ 0 h 106"/>
                <a:gd name="T8" fmla="*/ 0 w 69"/>
                <a:gd name="T9" fmla="*/ 0 h 106"/>
                <a:gd name="T10" fmla="*/ 0 w 69"/>
                <a:gd name="T11" fmla="*/ 0 h 106"/>
                <a:gd name="T12" fmla="*/ 0 w 69"/>
                <a:gd name="T13" fmla="*/ 0 h 106"/>
                <a:gd name="T14" fmla="*/ 0 w 69"/>
                <a:gd name="T15" fmla="*/ 0 h 106"/>
                <a:gd name="T16" fmla="*/ 0 w 69"/>
                <a:gd name="T17" fmla="*/ 0 h 106"/>
                <a:gd name="T18" fmla="*/ 0 w 69"/>
                <a:gd name="T19" fmla="*/ 0 h 1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9" h="106">
                  <a:moveTo>
                    <a:pt x="3" y="5"/>
                  </a:moveTo>
                  <a:cubicBezTo>
                    <a:pt x="2" y="38"/>
                    <a:pt x="0" y="69"/>
                    <a:pt x="6" y="101"/>
                  </a:cubicBezTo>
                  <a:cubicBezTo>
                    <a:pt x="6" y="102"/>
                    <a:pt x="20" y="105"/>
                    <a:pt x="21" y="105"/>
                  </a:cubicBezTo>
                  <a:cubicBezTo>
                    <a:pt x="25" y="105"/>
                    <a:pt x="30" y="106"/>
                    <a:pt x="34" y="104"/>
                  </a:cubicBezTo>
                  <a:cubicBezTo>
                    <a:pt x="40" y="101"/>
                    <a:pt x="47" y="83"/>
                    <a:pt x="51" y="77"/>
                  </a:cubicBezTo>
                  <a:cubicBezTo>
                    <a:pt x="53" y="71"/>
                    <a:pt x="55" y="67"/>
                    <a:pt x="58" y="61"/>
                  </a:cubicBezTo>
                  <a:cubicBezTo>
                    <a:pt x="60" y="47"/>
                    <a:pt x="69" y="16"/>
                    <a:pt x="54" y="9"/>
                  </a:cubicBezTo>
                  <a:cubicBezTo>
                    <a:pt x="49" y="3"/>
                    <a:pt x="32" y="0"/>
                    <a:pt x="32" y="0"/>
                  </a:cubicBezTo>
                  <a:cubicBezTo>
                    <a:pt x="25" y="0"/>
                    <a:pt x="17" y="0"/>
                    <a:pt x="10" y="1"/>
                  </a:cubicBezTo>
                  <a:cubicBezTo>
                    <a:pt x="9" y="1"/>
                    <a:pt x="3" y="15"/>
                    <a:pt x="3" y="5"/>
                  </a:cubicBezTo>
                  <a:close/>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37" name="Freeform 16"/>
            <p:cNvSpPr>
              <a:spLocks/>
            </p:cNvSpPr>
            <p:nvPr/>
          </p:nvSpPr>
          <p:spPr bwMode="auto">
            <a:xfrm>
              <a:off x="2495" y="2060"/>
              <a:ext cx="24" cy="36"/>
            </a:xfrm>
            <a:custGeom>
              <a:avLst/>
              <a:gdLst>
                <a:gd name="T0" fmla="*/ 0 w 73"/>
                <a:gd name="T1" fmla="*/ 0 h 120"/>
                <a:gd name="T2" fmla="*/ 0 w 73"/>
                <a:gd name="T3" fmla="*/ 0 h 120"/>
                <a:gd name="T4" fmla="*/ 0 w 73"/>
                <a:gd name="T5" fmla="*/ 0 h 120"/>
                <a:gd name="T6" fmla="*/ 0 w 73"/>
                <a:gd name="T7" fmla="*/ 0 h 120"/>
                <a:gd name="T8" fmla="*/ 0 w 73"/>
                <a:gd name="T9" fmla="*/ 0 h 120"/>
                <a:gd name="T10" fmla="*/ 0 w 73"/>
                <a:gd name="T11" fmla="*/ 0 h 120"/>
                <a:gd name="T12" fmla="*/ 0 w 73"/>
                <a:gd name="T13" fmla="*/ 0 h 120"/>
                <a:gd name="T14" fmla="*/ 0 w 73"/>
                <a:gd name="T15" fmla="*/ 0 h 1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3" h="120">
                  <a:moveTo>
                    <a:pt x="29" y="1"/>
                  </a:moveTo>
                  <a:cubicBezTo>
                    <a:pt x="12" y="6"/>
                    <a:pt x="12" y="36"/>
                    <a:pt x="5" y="51"/>
                  </a:cubicBezTo>
                  <a:cubicBezTo>
                    <a:pt x="0" y="77"/>
                    <a:pt x="8" y="104"/>
                    <a:pt x="32" y="118"/>
                  </a:cubicBezTo>
                  <a:cubicBezTo>
                    <a:pt x="39" y="117"/>
                    <a:pt x="47" y="120"/>
                    <a:pt x="53" y="116"/>
                  </a:cubicBezTo>
                  <a:cubicBezTo>
                    <a:pt x="60" y="111"/>
                    <a:pt x="59" y="98"/>
                    <a:pt x="65" y="92"/>
                  </a:cubicBezTo>
                  <a:cubicBezTo>
                    <a:pt x="67" y="83"/>
                    <a:pt x="69" y="75"/>
                    <a:pt x="73" y="66"/>
                  </a:cubicBezTo>
                  <a:cubicBezTo>
                    <a:pt x="73" y="65"/>
                    <a:pt x="73" y="15"/>
                    <a:pt x="65" y="8"/>
                  </a:cubicBezTo>
                  <a:cubicBezTo>
                    <a:pt x="56" y="0"/>
                    <a:pt x="29" y="17"/>
                    <a:pt x="29" y="1"/>
                  </a:cubicBezTo>
                  <a:close/>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38" name="Freeform 17"/>
            <p:cNvSpPr>
              <a:spLocks/>
            </p:cNvSpPr>
            <p:nvPr/>
          </p:nvSpPr>
          <p:spPr bwMode="auto">
            <a:xfrm>
              <a:off x="2645" y="1680"/>
              <a:ext cx="245" cy="240"/>
            </a:xfrm>
            <a:custGeom>
              <a:avLst/>
              <a:gdLst>
                <a:gd name="T0" fmla="*/ 0 w 744"/>
                <a:gd name="T1" fmla="*/ 0 h 787"/>
                <a:gd name="T2" fmla="*/ 0 w 744"/>
                <a:gd name="T3" fmla="*/ 0 h 787"/>
                <a:gd name="T4" fmla="*/ 0 w 744"/>
                <a:gd name="T5" fmla="*/ 0 h 787"/>
                <a:gd name="T6" fmla="*/ 0 w 744"/>
                <a:gd name="T7" fmla="*/ 0 h 787"/>
                <a:gd name="T8" fmla="*/ 0 w 744"/>
                <a:gd name="T9" fmla="*/ 0 h 787"/>
                <a:gd name="T10" fmla="*/ 0 w 744"/>
                <a:gd name="T11" fmla="*/ 0 h 787"/>
                <a:gd name="T12" fmla="*/ 0 w 744"/>
                <a:gd name="T13" fmla="*/ 0 h 787"/>
                <a:gd name="T14" fmla="*/ 0 w 744"/>
                <a:gd name="T15" fmla="*/ 0 h 787"/>
                <a:gd name="T16" fmla="*/ 0 w 744"/>
                <a:gd name="T17" fmla="*/ 0 h 787"/>
                <a:gd name="T18" fmla="*/ 0 w 744"/>
                <a:gd name="T19" fmla="*/ 0 h 787"/>
                <a:gd name="T20" fmla="*/ 0 w 744"/>
                <a:gd name="T21" fmla="*/ 0 h 787"/>
                <a:gd name="T22" fmla="*/ 0 w 744"/>
                <a:gd name="T23" fmla="*/ 0 h 787"/>
                <a:gd name="T24" fmla="*/ 0 w 744"/>
                <a:gd name="T25" fmla="*/ 0 h 787"/>
                <a:gd name="T26" fmla="*/ 0 w 744"/>
                <a:gd name="T27" fmla="*/ 0 h 787"/>
                <a:gd name="T28" fmla="*/ 0 w 744"/>
                <a:gd name="T29" fmla="*/ 0 h 78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44" h="787">
                  <a:moveTo>
                    <a:pt x="0" y="0"/>
                  </a:moveTo>
                  <a:cubicBezTo>
                    <a:pt x="55" y="20"/>
                    <a:pt x="99" y="22"/>
                    <a:pt x="160" y="26"/>
                  </a:cubicBezTo>
                  <a:cubicBezTo>
                    <a:pt x="192" y="33"/>
                    <a:pt x="223" y="47"/>
                    <a:pt x="256" y="51"/>
                  </a:cubicBezTo>
                  <a:cubicBezTo>
                    <a:pt x="292" y="56"/>
                    <a:pt x="325" y="55"/>
                    <a:pt x="359" y="64"/>
                  </a:cubicBezTo>
                  <a:cubicBezTo>
                    <a:pt x="374" y="68"/>
                    <a:pt x="388" y="73"/>
                    <a:pt x="403" y="77"/>
                  </a:cubicBezTo>
                  <a:cubicBezTo>
                    <a:pt x="418" y="81"/>
                    <a:pt x="448" y="90"/>
                    <a:pt x="448" y="90"/>
                  </a:cubicBezTo>
                  <a:cubicBezTo>
                    <a:pt x="454" y="94"/>
                    <a:pt x="460" y="100"/>
                    <a:pt x="467" y="103"/>
                  </a:cubicBezTo>
                  <a:cubicBezTo>
                    <a:pt x="473" y="106"/>
                    <a:pt x="481" y="106"/>
                    <a:pt x="487" y="109"/>
                  </a:cubicBezTo>
                  <a:cubicBezTo>
                    <a:pt x="515" y="124"/>
                    <a:pt x="534" y="151"/>
                    <a:pt x="563" y="160"/>
                  </a:cubicBezTo>
                  <a:cubicBezTo>
                    <a:pt x="592" y="179"/>
                    <a:pt x="597" y="203"/>
                    <a:pt x="615" y="231"/>
                  </a:cubicBezTo>
                  <a:cubicBezTo>
                    <a:pt x="625" y="262"/>
                    <a:pt x="640" y="302"/>
                    <a:pt x="672" y="314"/>
                  </a:cubicBezTo>
                  <a:cubicBezTo>
                    <a:pt x="681" y="327"/>
                    <a:pt x="689" y="339"/>
                    <a:pt x="698" y="352"/>
                  </a:cubicBezTo>
                  <a:cubicBezTo>
                    <a:pt x="702" y="358"/>
                    <a:pt x="711" y="371"/>
                    <a:pt x="711" y="371"/>
                  </a:cubicBezTo>
                  <a:cubicBezTo>
                    <a:pt x="726" y="418"/>
                    <a:pt x="719" y="397"/>
                    <a:pt x="730" y="435"/>
                  </a:cubicBezTo>
                  <a:cubicBezTo>
                    <a:pt x="744" y="552"/>
                    <a:pt x="730" y="669"/>
                    <a:pt x="730" y="787"/>
                  </a:cubicBezTo>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39" name="Freeform 18"/>
            <p:cNvSpPr>
              <a:spLocks/>
            </p:cNvSpPr>
            <p:nvPr/>
          </p:nvSpPr>
          <p:spPr bwMode="auto">
            <a:xfrm>
              <a:off x="1920" y="2106"/>
              <a:ext cx="290" cy="142"/>
            </a:xfrm>
            <a:custGeom>
              <a:avLst/>
              <a:gdLst>
                <a:gd name="T0" fmla="*/ 0 w 883"/>
                <a:gd name="T1" fmla="*/ 0 h 466"/>
                <a:gd name="T2" fmla="*/ 0 w 883"/>
                <a:gd name="T3" fmla="*/ 0 h 466"/>
                <a:gd name="T4" fmla="*/ 0 w 883"/>
                <a:gd name="T5" fmla="*/ 0 h 466"/>
                <a:gd name="T6" fmla="*/ 0 w 883"/>
                <a:gd name="T7" fmla="*/ 0 h 466"/>
                <a:gd name="T8" fmla="*/ 0 w 883"/>
                <a:gd name="T9" fmla="*/ 0 h 466"/>
                <a:gd name="T10" fmla="*/ 0 w 883"/>
                <a:gd name="T11" fmla="*/ 0 h 466"/>
                <a:gd name="T12" fmla="*/ 0 w 883"/>
                <a:gd name="T13" fmla="*/ 0 h 466"/>
                <a:gd name="T14" fmla="*/ 0 w 883"/>
                <a:gd name="T15" fmla="*/ 0 h 466"/>
                <a:gd name="T16" fmla="*/ 0 w 883"/>
                <a:gd name="T17" fmla="*/ 0 h 466"/>
                <a:gd name="T18" fmla="*/ 0 w 883"/>
                <a:gd name="T19" fmla="*/ 0 h 466"/>
                <a:gd name="T20" fmla="*/ 0 w 883"/>
                <a:gd name="T21" fmla="*/ 0 h 466"/>
                <a:gd name="T22" fmla="*/ 0 w 883"/>
                <a:gd name="T23" fmla="*/ 0 h 466"/>
                <a:gd name="T24" fmla="*/ 0 w 883"/>
                <a:gd name="T25" fmla="*/ 0 h 466"/>
                <a:gd name="T26" fmla="*/ 0 w 883"/>
                <a:gd name="T27" fmla="*/ 0 h 466"/>
                <a:gd name="T28" fmla="*/ 0 w 883"/>
                <a:gd name="T29" fmla="*/ 0 h 466"/>
                <a:gd name="T30" fmla="*/ 0 w 883"/>
                <a:gd name="T31" fmla="*/ 0 h 4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883" h="466">
                  <a:moveTo>
                    <a:pt x="883" y="0"/>
                  </a:moveTo>
                  <a:cubicBezTo>
                    <a:pt x="801" y="5"/>
                    <a:pt x="729" y="16"/>
                    <a:pt x="650" y="29"/>
                  </a:cubicBezTo>
                  <a:cubicBezTo>
                    <a:pt x="575" y="65"/>
                    <a:pt x="509" y="75"/>
                    <a:pt x="424" y="80"/>
                  </a:cubicBezTo>
                  <a:cubicBezTo>
                    <a:pt x="376" y="91"/>
                    <a:pt x="339" y="120"/>
                    <a:pt x="293" y="131"/>
                  </a:cubicBezTo>
                  <a:cubicBezTo>
                    <a:pt x="260" y="154"/>
                    <a:pt x="222" y="167"/>
                    <a:pt x="183" y="175"/>
                  </a:cubicBezTo>
                  <a:cubicBezTo>
                    <a:pt x="159" y="190"/>
                    <a:pt x="142" y="210"/>
                    <a:pt x="118" y="226"/>
                  </a:cubicBezTo>
                  <a:cubicBezTo>
                    <a:pt x="91" y="301"/>
                    <a:pt x="134" y="195"/>
                    <a:pt x="89" y="262"/>
                  </a:cubicBezTo>
                  <a:cubicBezTo>
                    <a:pt x="83" y="270"/>
                    <a:pt x="86" y="282"/>
                    <a:pt x="81" y="291"/>
                  </a:cubicBezTo>
                  <a:cubicBezTo>
                    <a:pt x="64" y="325"/>
                    <a:pt x="37" y="368"/>
                    <a:pt x="16" y="401"/>
                  </a:cubicBezTo>
                  <a:cubicBezTo>
                    <a:pt x="16" y="401"/>
                    <a:pt x="0" y="458"/>
                    <a:pt x="1" y="459"/>
                  </a:cubicBezTo>
                  <a:cubicBezTo>
                    <a:pt x="11" y="466"/>
                    <a:pt x="26" y="454"/>
                    <a:pt x="38" y="452"/>
                  </a:cubicBezTo>
                  <a:cubicBezTo>
                    <a:pt x="40" y="451"/>
                    <a:pt x="85" y="429"/>
                    <a:pt x="89" y="423"/>
                  </a:cubicBezTo>
                  <a:cubicBezTo>
                    <a:pt x="95" y="414"/>
                    <a:pt x="89" y="401"/>
                    <a:pt x="96" y="393"/>
                  </a:cubicBezTo>
                  <a:cubicBezTo>
                    <a:pt x="103" y="385"/>
                    <a:pt x="116" y="384"/>
                    <a:pt x="125" y="379"/>
                  </a:cubicBezTo>
                  <a:cubicBezTo>
                    <a:pt x="157" y="361"/>
                    <a:pt x="185" y="346"/>
                    <a:pt x="220" y="335"/>
                  </a:cubicBezTo>
                  <a:cubicBezTo>
                    <a:pt x="284" y="287"/>
                    <a:pt x="298" y="306"/>
                    <a:pt x="402" y="306"/>
                  </a:cubicBezTo>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40" name="Freeform 19"/>
            <p:cNvSpPr>
              <a:spLocks/>
            </p:cNvSpPr>
            <p:nvPr/>
          </p:nvSpPr>
          <p:spPr bwMode="auto">
            <a:xfrm>
              <a:off x="1930" y="2188"/>
              <a:ext cx="161" cy="215"/>
            </a:xfrm>
            <a:custGeom>
              <a:avLst/>
              <a:gdLst>
                <a:gd name="T0" fmla="*/ 0 w 488"/>
                <a:gd name="T1" fmla="*/ 0 h 704"/>
                <a:gd name="T2" fmla="*/ 0 w 488"/>
                <a:gd name="T3" fmla="*/ 0 h 704"/>
                <a:gd name="T4" fmla="*/ 0 w 488"/>
                <a:gd name="T5" fmla="*/ 0 h 704"/>
                <a:gd name="T6" fmla="*/ 0 w 488"/>
                <a:gd name="T7" fmla="*/ 0 h 704"/>
                <a:gd name="T8" fmla="*/ 0 w 488"/>
                <a:gd name="T9" fmla="*/ 0 h 704"/>
                <a:gd name="T10" fmla="*/ 0 w 488"/>
                <a:gd name="T11" fmla="*/ 0 h 704"/>
                <a:gd name="T12" fmla="*/ 0 w 488"/>
                <a:gd name="T13" fmla="*/ 0 h 704"/>
                <a:gd name="T14" fmla="*/ 0 w 488"/>
                <a:gd name="T15" fmla="*/ 0 h 704"/>
                <a:gd name="T16" fmla="*/ 0 w 488"/>
                <a:gd name="T17" fmla="*/ 0 h 704"/>
                <a:gd name="T18" fmla="*/ 0 w 488"/>
                <a:gd name="T19" fmla="*/ 0 h 704"/>
                <a:gd name="T20" fmla="*/ 0 w 488"/>
                <a:gd name="T21" fmla="*/ 0 h 704"/>
                <a:gd name="T22" fmla="*/ 0 w 488"/>
                <a:gd name="T23" fmla="*/ 0 h 704"/>
                <a:gd name="T24" fmla="*/ 0 w 488"/>
                <a:gd name="T25" fmla="*/ 0 h 704"/>
                <a:gd name="T26" fmla="*/ 0 w 488"/>
                <a:gd name="T27" fmla="*/ 0 h 704"/>
                <a:gd name="T28" fmla="*/ 0 w 488"/>
                <a:gd name="T29" fmla="*/ 0 h 704"/>
                <a:gd name="T30" fmla="*/ 0 w 488"/>
                <a:gd name="T31" fmla="*/ 0 h 704"/>
                <a:gd name="T32" fmla="*/ 0 w 488"/>
                <a:gd name="T33" fmla="*/ 0 h 704"/>
                <a:gd name="T34" fmla="*/ 0 w 488"/>
                <a:gd name="T35" fmla="*/ 0 h 704"/>
                <a:gd name="T36" fmla="*/ 0 w 488"/>
                <a:gd name="T37" fmla="*/ 0 h 704"/>
                <a:gd name="T38" fmla="*/ 0 w 488"/>
                <a:gd name="T39" fmla="*/ 0 h 704"/>
                <a:gd name="T40" fmla="*/ 0 w 488"/>
                <a:gd name="T41" fmla="*/ 0 h 704"/>
                <a:gd name="T42" fmla="*/ 0 w 488"/>
                <a:gd name="T43" fmla="*/ 0 h 704"/>
                <a:gd name="T44" fmla="*/ 0 w 488"/>
                <a:gd name="T45" fmla="*/ 0 h 704"/>
                <a:gd name="T46" fmla="*/ 0 w 488"/>
                <a:gd name="T47" fmla="*/ 0 h 704"/>
                <a:gd name="T48" fmla="*/ 0 w 488"/>
                <a:gd name="T49" fmla="*/ 0 h 70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88" h="704">
                  <a:moveTo>
                    <a:pt x="364" y="0"/>
                  </a:moveTo>
                  <a:cubicBezTo>
                    <a:pt x="350" y="14"/>
                    <a:pt x="342" y="32"/>
                    <a:pt x="327" y="44"/>
                  </a:cubicBezTo>
                  <a:cubicBezTo>
                    <a:pt x="319" y="51"/>
                    <a:pt x="307" y="53"/>
                    <a:pt x="298" y="59"/>
                  </a:cubicBezTo>
                  <a:cubicBezTo>
                    <a:pt x="270" y="77"/>
                    <a:pt x="243" y="103"/>
                    <a:pt x="218" y="124"/>
                  </a:cubicBezTo>
                  <a:cubicBezTo>
                    <a:pt x="176" y="159"/>
                    <a:pt x="146" y="209"/>
                    <a:pt x="109" y="248"/>
                  </a:cubicBezTo>
                  <a:cubicBezTo>
                    <a:pt x="92" y="294"/>
                    <a:pt x="71" y="346"/>
                    <a:pt x="43" y="387"/>
                  </a:cubicBezTo>
                  <a:cubicBezTo>
                    <a:pt x="37" y="416"/>
                    <a:pt x="32" y="446"/>
                    <a:pt x="21" y="474"/>
                  </a:cubicBezTo>
                  <a:cubicBezTo>
                    <a:pt x="17" y="484"/>
                    <a:pt x="0" y="496"/>
                    <a:pt x="7" y="504"/>
                  </a:cubicBezTo>
                  <a:cubicBezTo>
                    <a:pt x="14" y="512"/>
                    <a:pt x="19" y="487"/>
                    <a:pt x="28" y="482"/>
                  </a:cubicBezTo>
                  <a:cubicBezTo>
                    <a:pt x="39" y="476"/>
                    <a:pt x="53" y="477"/>
                    <a:pt x="65" y="474"/>
                  </a:cubicBezTo>
                  <a:cubicBezTo>
                    <a:pt x="105" y="455"/>
                    <a:pt x="99" y="443"/>
                    <a:pt x="123" y="409"/>
                  </a:cubicBezTo>
                  <a:cubicBezTo>
                    <a:pt x="148" y="374"/>
                    <a:pt x="211" y="330"/>
                    <a:pt x="247" y="307"/>
                  </a:cubicBezTo>
                  <a:cubicBezTo>
                    <a:pt x="268" y="276"/>
                    <a:pt x="283" y="278"/>
                    <a:pt x="320" y="270"/>
                  </a:cubicBezTo>
                  <a:cubicBezTo>
                    <a:pt x="343" y="255"/>
                    <a:pt x="366" y="241"/>
                    <a:pt x="393" y="234"/>
                  </a:cubicBezTo>
                  <a:cubicBezTo>
                    <a:pt x="415" y="229"/>
                    <a:pt x="459" y="219"/>
                    <a:pt x="459" y="219"/>
                  </a:cubicBezTo>
                  <a:cubicBezTo>
                    <a:pt x="440" y="265"/>
                    <a:pt x="421" y="301"/>
                    <a:pt x="386" y="336"/>
                  </a:cubicBezTo>
                  <a:cubicBezTo>
                    <a:pt x="376" y="363"/>
                    <a:pt x="358" y="377"/>
                    <a:pt x="342" y="401"/>
                  </a:cubicBezTo>
                  <a:cubicBezTo>
                    <a:pt x="339" y="412"/>
                    <a:pt x="334" y="441"/>
                    <a:pt x="327" y="453"/>
                  </a:cubicBezTo>
                  <a:cubicBezTo>
                    <a:pt x="314" y="475"/>
                    <a:pt x="284" y="518"/>
                    <a:pt x="284" y="518"/>
                  </a:cubicBezTo>
                  <a:cubicBezTo>
                    <a:pt x="273" y="570"/>
                    <a:pt x="254" y="639"/>
                    <a:pt x="284" y="686"/>
                  </a:cubicBezTo>
                  <a:cubicBezTo>
                    <a:pt x="295" y="704"/>
                    <a:pt x="318" y="661"/>
                    <a:pt x="335" y="649"/>
                  </a:cubicBezTo>
                  <a:cubicBezTo>
                    <a:pt x="342" y="644"/>
                    <a:pt x="356" y="635"/>
                    <a:pt x="356" y="635"/>
                  </a:cubicBezTo>
                  <a:cubicBezTo>
                    <a:pt x="384" y="595"/>
                    <a:pt x="419" y="560"/>
                    <a:pt x="444" y="518"/>
                  </a:cubicBezTo>
                  <a:cubicBezTo>
                    <a:pt x="450" y="509"/>
                    <a:pt x="452" y="497"/>
                    <a:pt x="459" y="489"/>
                  </a:cubicBezTo>
                  <a:cubicBezTo>
                    <a:pt x="467" y="480"/>
                    <a:pt x="488" y="467"/>
                    <a:pt x="488" y="467"/>
                  </a:cubicBezTo>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41" name="Freeform 20"/>
            <p:cNvSpPr>
              <a:spLocks/>
            </p:cNvSpPr>
            <p:nvPr/>
          </p:nvSpPr>
          <p:spPr bwMode="auto">
            <a:xfrm>
              <a:off x="2088" y="2293"/>
              <a:ext cx="351" cy="171"/>
            </a:xfrm>
            <a:custGeom>
              <a:avLst/>
              <a:gdLst>
                <a:gd name="T0" fmla="*/ 0 w 1069"/>
                <a:gd name="T1" fmla="*/ 0 h 563"/>
                <a:gd name="T2" fmla="*/ 0 w 1069"/>
                <a:gd name="T3" fmla="*/ 0 h 563"/>
                <a:gd name="T4" fmla="*/ 0 w 1069"/>
                <a:gd name="T5" fmla="*/ 0 h 563"/>
                <a:gd name="T6" fmla="*/ 0 w 1069"/>
                <a:gd name="T7" fmla="*/ 0 h 563"/>
                <a:gd name="T8" fmla="*/ 0 w 1069"/>
                <a:gd name="T9" fmla="*/ 0 h 563"/>
                <a:gd name="T10" fmla="*/ 0 w 1069"/>
                <a:gd name="T11" fmla="*/ 0 h 563"/>
                <a:gd name="T12" fmla="*/ 0 w 1069"/>
                <a:gd name="T13" fmla="*/ 0 h 563"/>
                <a:gd name="T14" fmla="*/ 0 w 1069"/>
                <a:gd name="T15" fmla="*/ 0 h 563"/>
                <a:gd name="T16" fmla="*/ 0 w 1069"/>
                <a:gd name="T17" fmla="*/ 0 h 563"/>
                <a:gd name="T18" fmla="*/ 0 w 1069"/>
                <a:gd name="T19" fmla="*/ 0 h 563"/>
                <a:gd name="T20" fmla="*/ 0 w 1069"/>
                <a:gd name="T21" fmla="*/ 0 h 563"/>
                <a:gd name="T22" fmla="*/ 0 w 1069"/>
                <a:gd name="T23" fmla="*/ 0 h 563"/>
                <a:gd name="T24" fmla="*/ 0 w 1069"/>
                <a:gd name="T25" fmla="*/ 0 h 563"/>
                <a:gd name="T26" fmla="*/ 0 w 1069"/>
                <a:gd name="T27" fmla="*/ 0 h 563"/>
                <a:gd name="T28" fmla="*/ 0 w 1069"/>
                <a:gd name="T29" fmla="*/ 0 h 563"/>
                <a:gd name="T30" fmla="*/ 0 w 1069"/>
                <a:gd name="T31" fmla="*/ 0 h 563"/>
                <a:gd name="T32" fmla="*/ 0 w 1069"/>
                <a:gd name="T33" fmla="*/ 0 h 563"/>
                <a:gd name="T34" fmla="*/ 0 w 1069"/>
                <a:gd name="T35" fmla="*/ 0 h 563"/>
                <a:gd name="T36" fmla="*/ 0 w 1069"/>
                <a:gd name="T37" fmla="*/ 0 h 563"/>
                <a:gd name="T38" fmla="*/ 0 w 1069"/>
                <a:gd name="T39" fmla="*/ 0 h 563"/>
                <a:gd name="T40" fmla="*/ 0 w 1069"/>
                <a:gd name="T41" fmla="*/ 0 h 563"/>
                <a:gd name="T42" fmla="*/ 0 w 1069"/>
                <a:gd name="T43" fmla="*/ 0 h 563"/>
                <a:gd name="T44" fmla="*/ 0 w 1069"/>
                <a:gd name="T45" fmla="*/ 0 h 5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69" h="563">
                  <a:moveTo>
                    <a:pt x="0" y="124"/>
                  </a:moveTo>
                  <a:cubicBezTo>
                    <a:pt x="32" y="117"/>
                    <a:pt x="51" y="102"/>
                    <a:pt x="81" y="88"/>
                  </a:cubicBezTo>
                  <a:cubicBezTo>
                    <a:pt x="88" y="81"/>
                    <a:pt x="94" y="71"/>
                    <a:pt x="103" y="66"/>
                  </a:cubicBezTo>
                  <a:cubicBezTo>
                    <a:pt x="112" y="61"/>
                    <a:pt x="125" y="65"/>
                    <a:pt x="132" y="58"/>
                  </a:cubicBezTo>
                  <a:cubicBezTo>
                    <a:pt x="139" y="51"/>
                    <a:pt x="132" y="36"/>
                    <a:pt x="139" y="29"/>
                  </a:cubicBezTo>
                  <a:cubicBezTo>
                    <a:pt x="146" y="22"/>
                    <a:pt x="158" y="25"/>
                    <a:pt x="168" y="22"/>
                  </a:cubicBezTo>
                  <a:cubicBezTo>
                    <a:pt x="195" y="15"/>
                    <a:pt x="191" y="14"/>
                    <a:pt x="219" y="0"/>
                  </a:cubicBezTo>
                  <a:cubicBezTo>
                    <a:pt x="239" y="63"/>
                    <a:pt x="204" y="110"/>
                    <a:pt x="190" y="168"/>
                  </a:cubicBezTo>
                  <a:cubicBezTo>
                    <a:pt x="182" y="201"/>
                    <a:pt x="180" y="226"/>
                    <a:pt x="161" y="255"/>
                  </a:cubicBezTo>
                  <a:cubicBezTo>
                    <a:pt x="146" y="319"/>
                    <a:pt x="165" y="255"/>
                    <a:pt x="139" y="306"/>
                  </a:cubicBezTo>
                  <a:cubicBezTo>
                    <a:pt x="115" y="353"/>
                    <a:pt x="105" y="409"/>
                    <a:pt x="88" y="459"/>
                  </a:cubicBezTo>
                  <a:cubicBezTo>
                    <a:pt x="90" y="491"/>
                    <a:pt x="83" y="525"/>
                    <a:pt x="95" y="554"/>
                  </a:cubicBezTo>
                  <a:cubicBezTo>
                    <a:pt x="99" y="563"/>
                    <a:pt x="116" y="552"/>
                    <a:pt x="124" y="547"/>
                  </a:cubicBezTo>
                  <a:cubicBezTo>
                    <a:pt x="184" y="507"/>
                    <a:pt x="86" y="538"/>
                    <a:pt x="168" y="518"/>
                  </a:cubicBezTo>
                  <a:cubicBezTo>
                    <a:pt x="178" y="488"/>
                    <a:pt x="193" y="476"/>
                    <a:pt x="219" y="459"/>
                  </a:cubicBezTo>
                  <a:cubicBezTo>
                    <a:pt x="236" y="418"/>
                    <a:pt x="259" y="378"/>
                    <a:pt x="285" y="343"/>
                  </a:cubicBezTo>
                  <a:cubicBezTo>
                    <a:pt x="285" y="341"/>
                    <a:pt x="295" y="297"/>
                    <a:pt x="299" y="292"/>
                  </a:cubicBezTo>
                  <a:cubicBezTo>
                    <a:pt x="327" y="256"/>
                    <a:pt x="360" y="239"/>
                    <a:pt x="387" y="204"/>
                  </a:cubicBezTo>
                  <a:cubicBezTo>
                    <a:pt x="412" y="309"/>
                    <a:pt x="403" y="421"/>
                    <a:pt x="438" y="525"/>
                  </a:cubicBezTo>
                  <a:cubicBezTo>
                    <a:pt x="477" y="513"/>
                    <a:pt x="481" y="467"/>
                    <a:pt x="511" y="438"/>
                  </a:cubicBezTo>
                  <a:cubicBezTo>
                    <a:pt x="536" y="360"/>
                    <a:pt x="635" y="330"/>
                    <a:pt x="708" y="321"/>
                  </a:cubicBezTo>
                  <a:cubicBezTo>
                    <a:pt x="805" y="326"/>
                    <a:pt x="895" y="338"/>
                    <a:pt x="992" y="343"/>
                  </a:cubicBezTo>
                  <a:cubicBezTo>
                    <a:pt x="1060" y="351"/>
                    <a:pt x="1069" y="350"/>
                    <a:pt x="1021" y="350"/>
                  </a:cubicBezTo>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42" name="Freeform 21"/>
            <p:cNvSpPr>
              <a:spLocks/>
            </p:cNvSpPr>
            <p:nvPr/>
          </p:nvSpPr>
          <p:spPr bwMode="auto">
            <a:xfrm>
              <a:off x="2851" y="2177"/>
              <a:ext cx="438" cy="358"/>
            </a:xfrm>
            <a:custGeom>
              <a:avLst/>
              <a:gdLst>
                <a:gd name="T0" fmla="*/ 0 w 1332"/>
                <a:gd name="T1" fmla="*/ 0 h 1174"/>
                <a:gd name="T2" fmla="*/ 0 w 1332"/>
                <a:gd name="T3" fmla="*/ 0 h 1174"/>
                <a:gd name="T4" fmla="*/ 0 w 1332"/>
                <a:gd name="T5" fmla="*/ 0 h 1174"/>
                <a:gd name="T6" fmla="*/ 0 w 1332"/>
                <a:gd name="T7" fmla="*/ 0 h 1174"/>
                <a:gd name="T8" fmla="*/ 0 w 1332"/>
                <a:gd name="T9" fmla="*/ 0 h 1174"/>
                <a:gd name="T10" fmla="*/ 0 w 1332"/>
                <a:gd name="T11" fmla="*/ 0 h 1174"/>
                <a:gd name="T12" fmla="*/ 0 w 1332"/>
                <a:gd name="T13" fmla="*/ 0 h 1174"/>
                <a:gd name="T14" fmla="*/ 0 w 1332"/>
                <a:gd name="T15" fmla="*/ 0 h 1174"/>
                <a:gd name="T16" fmla="*/ 0 w 1332"/>
                <a:gd name="T17" fmla="*/ 0 h 1174"/>
                <a:gd name="T18" fmla="*/ 0 w 1332"/>
                <a:gd name="T19" fmla="*/ 0 h 1174"/>
                <a:gd name="T20" fmla="*/ 0 w 1332"/>
                <a:gd name="T21" fmla="*/ 0 h 1174"/>
                <a:gd name="T22" fmla="*/ 0 w 1332"/>
                <a:gd name="T23" fmla="*/ 0 h 1174"/>
                <a:gd name="T24" fmla="*/ 0 w 1332"/>
                <a:gd name="T25" fmla="*/ 0 h 1174"/>
                <a:gd name="T26" fmla="*/ 0 w 1332"/>
                <a:gd name="T27" fmla="*/ 0 h 1174"/>
                <a:gd name="T28" fmla="*/ 0 w 1332"/>
                <a:gd name="T29" fmla="*/ 0 h 1174"/>
                <a:gd name="T30" fmla="*/ 0 w 1332"/>
                <a:gd name="T31" fmla="*/ 0 h 1174"/>
                <a:gd name="T32" fmla="*/ 0 w 1332"/>
                <a:gd name="T33" fmla="*/ 0 h 1174"/>
                <a:gd name="T34" fmla="*/ 0 w 1332"/>
                <a:gd name="T35" fmla="*/ 0 h 1174"/>
                <a:gd name="T36" fmla="*/ 0 w 1332"/>
                <a:gd name="T37" fmla="*/ 0 h 1174"/>
                <a:gd name="T38" fmla="*/ 0 w 1332"/>
                <a:gd name="T39" fmla="*/ 0 h 1174"/>
                <a:gd name="T40" fmla="*/ 0 w 1332"/>
                <a:gd name="T41" fmla="*/ 0 h 1174"/>
                <a:gd name="T42" fmla="*/ 0 w 1332"/>
                <a:gd name="T43" fmla="*/ 0 h 1174"/>
                <a:gd name="T44" fmla="*/ 0 w 1332"/>
                <a:gd name="T45" fmla="*/ 0 h 1174"/>
                <a:gd name="T46" fmla="*/ 0 w 1332"/>
                <a:gd name="T47" fmla="*/ 0 h 1174"/>
                <a:gd name="T48" fmla="*/ 0 w 1332"/>
                <a:gd name="T49" fmla="*/ 0 h 1174"/>
                <a:gd name="T50" fmla="*/ 0 w 1332"/>
                <a:gd name="T51" fmla="*/ 0 h 1174"/>
                <a:gd name="T52" fmla="*/ 0 w 1332"/>
                <a:gd name="T53" fmla="*/ 0 h 1174"/>
                <a:gd name="T54" fmla="*/ 0 w 1332"/>
                <a:gd name="T55" fmla="*/ 0 h 1174"/>
                <a:gd name="T56" fmla="*/ 0 w 1332"/>
                <a:gd name="T57" fmla="*/ 0 h 1174"/>
                <a:gd name="T58" fmla="*/ 0 w 1332"/>
                <a:gd name="T59" fmla="*/ 0 h 1174"/>
                <a:gd name="T60" fmla="*/ 0 w 1332"/>
                <a:gd name="T61" fmla="*/ 0 h 1174"/>
                <a:gd name="T62" fmla="*/ 0 w 1332"/>
                <a:gd name="T63" fmla="*/ 0 h 1174"/>
                <a:gd name="T64" fmla="*/ 0 w 1332"/>
                <a:gd name="T65" fmla="*/ 0 h 1174"/>
                <a:gd name="T66" fmla="*/ 0 w 1332"/>
                <a:gd name="T67" fmla="*/ 0 h 1174"/>
                <a:gd name="T68" fmla="*/ 0 w 1332"/>
                <a:gd name="T69" fmla="*/ 0 h 1174"/>
                <a:gd name="T70" fmla="*/ 0 w 1332"/>
                <a:gd name="T71" fmla="*/ 0 h 1174"/>
                <a:gd name="T72" fmla="*/ 0 w 1332"/>
                <a:gd name="T73" fmla="*/ 0 h 1174"/>
                <a:gd name="T74" fmla="*/ 0 w 1332"/>
                <a:gd name="T75" fmla="*/ 0 h 1174"/>
                <a:gd name="T76" fmla="*/ 0 w 1332"/>
                <a:gd name="T77" fmla="*/ 0 h 1174"/>
                <a:gd name="T78" fmla="*/ 0 w 1332"/>
                <a:gd name="T79" fmla="*/ 0 h 1174"/>
                <a:gd name="T80" fmla="*/ 0 w 1332"/>
                <a:gd name="T81" fmla="*/ 0 h 1174"/>
                <a:gd name="T82" fmla="*/ 0 w 1332"/>
                <a:gd name="T83" fmla="*/ 0 h 1174"/>
                <a:gd name="T84" fmla="*/ 0 w 1332"/>
                <a:gd name="T85" fmla="*/ 0 h 1174"/>
                <a:gd name="T86" fmla="*/ 0 w 1332"/>
                <a:gd name="T87" fmla="*/ 0 h 1174"/>
                <a:gd name="T88" fmla="*/ 0 w 1332"/>
                <a:gd name="T89" fmla="*/ 0 h 1174"/>
                <a:gd name="T90" fmla="*/ 0 w 1332"/>
                <a:gd name="T91" fmla="*/ 0 h 1174"/>
                <a:gd name="T92" fmla="*/ 0 w 1332"/>
                <a:gd name="T93" fmla="*/ 0 h 1174"/>
                <a:gd name="T94" fmla="*/ 1 w 1332"/>
                <a:gd name="T95" fmla="*/ 0 h 1174"/>
                <a:gd name="T96" fmla="*/ 1 w 1332"/>
                <a:gd name="T97" fmla="*/ 0 h 1174"/>
                <a:gd name="T98" fmla="*/ 1 w 1332"/>
                <a:gd name="T99" fmla="*/ 0 h 1174"/>
                <a:gd name="T100" fmla="*/ 1 w 1332"/>
                <a:gd name="T101" fmla="*/ 0 h 1174"/>
                <a:gd name="T102" fmla="*/ 1 w 1332"/>
                <a:gd name="T103" fmla="*/ 0 h 1174"/>
                <a:gd name="T104" fmla="*/ 1 w 1332"/>
                <a:gd name="T105" fmla="*/ 0 h 1174"/>
                <a:gd name="T106" fmla="*/ 1 w 1332"/>
                <a:gd name="T107" fmla="*/ 0 h 1174"/>
                <a:gd name="T108" fmla="*/ 1 w 1332"/>
                <a:gd name="T109" fmla="*/ 0 h 1174"/>
                <a:gd name="T110" fmla="*/ 1 w 1332"/>
                <a:gd name="T111" fmla="*/ 0 h 1174"/>
                <a:gd name="T112" fmla="*/ 0 w 1332"/>
                <a:gd name="T113" fmla="*/ 0 h 1174"/>
                <a:gd name="T114" fmla="*/ 0 w 1332"/>
                <a:gd name="T115" fmla="*/ 0 h 1174"/>
                <a:gd name="T116" fmla="*/ 0 w 1332"/>
                <a:gd name="T117" fmla="*/ 0 h 1174"/>
                <a:gd name="T118" fmla="*/ 0 w 1332"/>
                <a:gd name="T119" fmla="*/ 0 h 1174"/>
                <a:gd name="T120" fmla="*/ 0 w 1332"/>
                <a:gd name="T121" fmla="*/ 0 h 117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332" h="1174">
                  <a:moveTo>
                    <a:pt x="33" y="561"/>
                  </a:moveTo>
                  <a:cubicBezTo>
                    <a:pt x="24" y="654"/>
                    <a:pt x="0" y="718"/>
                    <a:pt x="19" y="817"/>
                  </a:cubicBezTo>
                  <a:cubicBezTo>
                    <a:pt x="19" y="817"/>
                    <a:pt x="74" y="879"/>
                    <a:pt x="77" y="882"/>
                  </a:cubicBezTo>
                  <a:cubicBezTo>
                    <a:pt x="80" y="889"/>
                    <a:pt x="81" y="897"/>
                    <a:pt x="85" y="904"/>
                  </a:cubicBezTo>
                  <a:cubicBezTo>
                    <a:pt x="91" y="912"/>
                    <a:pt x="101" y="917"/>
                    <a:pt x="106" y="926"/>
                  </a:cubicBezTo>
                  <a:cubicBezTo>
                    <a:pt x="135" y="983"/>
                    <a:pt x="90" y="946"/>
                    <a:pt x="136" y="977"/>
                  </a:cubicBezTo>
                  <a:cubicBezTo>
                    <a:pt x="148" y="1014"/>
                    <a:pt x="173" y="1040"/>
                    <a:pt x="194" y="1072"/>
                  </a:cubicBezTo>
                  <a:cubicBezTo>
                    <a:pt x="206" y="1109"/>
                    <a:pt x="233" y="1136"/>
                    <a:pt x="245" y="1174"/>
                  </a:cubicBezTo>
                  <a:cubicBezTo>
                    <a:pt x="251" y="1135"/>
                    <a:pt x="258" y="1096"/>
                    <a:pt x="267" y="1057"/>
                  </a:cubicBezTo>
                  <a:cubicBezTo>
                    <a:pt x="257" y="948"/>
                    <a:pt x="243" y="838"/>
                    <a:pt x="230" y="729"/>
                  </a:cubicBezTo>
                  <a:cubicBezTo>
                    <a:pt x="235" y="712"/>
                    <a:pt x="231" y="689"/>
                    <a:pt x="245" y="678"/>
                  </a:cubicBezTo>
                  <a:cubicBezTo>
                    <a:pt x="264" y="664"/>
                    <a:pt x="297" y="690"/>
                    <a:pt x="311" y="700"/>
                  </a:cubicBezTo>
                  <a:cubicBezTo>
                    <a:pt x="337" y="741"/>
                    <a:pt x="340" y="785"/>
                    <a:pt x="369" y="824"/>
                  </a:cubicBezTo>
                  <a:cubicBezTo>
                    <a:pt x="390" y="891"/>
                    <a:pt x="444" y="944"/>
                    <a:pt x="486" y="999"/>
                  </a:cubicBezTo>
                  <a:cubicBezTo>
                    <a:pt x="501" y="1018"/>
                    <a:pt x="524" y="1030"/>
                    <a:pt x="544" y="1043"/>
                  </a:cubicBezTo>
                  <a:cubicBezTo>
                    <a:pt x="559" y="1053"/>
                    <a:pt x="588" y="1072"/>
                    <a:pt x="588" y="1072"/>
                  </a:cubicBezTo>
                  <a:cubicBezTo>
                    <a:pt x="613" y="1124"/>
                    <a:pt x="585" y="1085"/>
                    <a:pt x="631" y="1108"/>
                  </a:cubicBezTo>
                  <a:cubicBezTo>
                    <a:pt x="665" y="1125"/>
                    <a:pt x="684" y="1148"/>
                    <a:pt x="719" y="1159"/>
                  </a:cubicBezTo>
                  <a:cubicBezTo>
                    <a:pt x="706" y="1117"/>
                    <a:pt x="718" y="1066"/>
                    <a:pt x="697" y="1028"/>
                  </a:cubicBezTo>
                  <a:cubicBezTo>
                    <a:pt x="692" y="1019"/>
                    <a:pt x="681" y="1014"/>
                    <a:pt x="675" y="1006"/>
                  </a:cubicBezTo>
                  <a:cubicBezTo>
                    <a:pt x="630" y="947"/>
                    <a:pt x="666" y="975"/>
                    <a:pt x="624" y="948"/>
                  </a:cubicBezTo>
                  <a:cubicBezTo>
                    <a:pt x="612" y="931"/>
                    <a:pt x="597" y="916"/>
                    <a:pt x="588" y="897"/>
                  </a:cubicBezTo>
                  <a:cubicBezTo>
                    <a:pt x="578" y="877"/>
                    <a:pt x="558" y="838"/>
                    <a:pt x="558" y="838"/>
                  </a:cubicBezTo>
                  <a:cubicBezTo>
                    <a:pt x="550" y="795"/>
                    <a:pt x="544" y="748"/>
                    <a:pt x="529" y="707"/>
                  </a:cubicBezTo>
                  <a:cubicBezTo>
                    <a:pt x="600" y="696"/>
                    <a:pt x="605" y="694"/>
                    <a:pt x="690" y="700"/>
                  </a:cubicBezTo>
                  <a:cubicBezTo>
                    <a:pt x="740" y="726"/>
                    <a:pt x="759" y="785"/>
                    <a:pt x="806" y="817"/>
                  </a:cubicBezTo>
                  <a:cubicBezTo>
                    <a:pt x="824" y="851"/>
                    <a:pt x="848" y="862"/>
                    <a:pt x="872" y="890"/>
                  </a:cubicBezTo>
                  <a:cubicBezTo>
                    <a:pt x="895" y="916"/>
                    <a:pt x="917" y="943"/>
                    <a:pt x="938" y="970"/>
                  </a:cubicBezTo>
                  <a:cubicBezTo>
                    <a:pt x="940" y="980"/>
                    <a:pt x="942" y="989"/>
                    <a:pt x="945" y="999"/>
                  </a:cubicBezTo>
                  <a:cubicBezTo>
                    <a:pt x="969" y="1083"/>
                    <a:pt x="958" y="1038"/>
                    <a:pt x="952" y="1013"/>
                  </a:cubicBezTo>
                  <a:cubicBezTo>
                    <a:pt x="963" y="919"/>
                    <a:pt x="963" y="959"/>
                    <a:pt x="974" y="1006"/>
                  </a:cubicBezTo>
                  <a:cubicBezTo>
                    <a:pt x="988" y="961"/>
                    <a:pt x="961" y="840"/>
                    <a:pt x="959" y="824"/>
                  </a:cubicBezTo>
                  <a:cubicBezTo>
                    <a:pt x="972" y="788"/>
                    <a:pt x="961" y="762"/>
                    <a:pt x="945" y="729"/>
                  </a:cubicBezTo>
                  <a:cubicBezTo>
                    <a:pt x="943" y="717"/>
                    <a:pt x="943" y="704"/>
                    <a:pt x="938" y="693"/>
                  </a:cubicBezTo>
                  <a:cubicBezTo>
                    <a:pt x="928" y="673"/>
                    <a:pt x="906" y="661"/>
                    <a:pt x="894" y="642"/>
                  </a:cubicBezTo>
                  <a:cubicBezTo>
                    <a:pt x="870" y="604"/>
                    <a:pt x="844" y="570"/>
                    <a:pt x="821" y="532"/>
                  </a:cubicBezTo>
                  <a:cubicBezTo>
                    <a:pt x="808" y="511"/>
                    <a:pt x="798" y="488"/>
                    <a:pt x="784" y="467"/>
                  </a:cubicBezTo>
                  <a:cubicBezTo>
                    <a:pt x="778" y="459"/>
                    <a:pt x="763" y="455"/>
                    <a:pt x="763" y="445"/>
                  </a:cubicBezTo>
                  <a:cubicBezTo>
                    <a:pt x="763" y="438"/>
                    <a:pt x="777" y="450"/>
                    <a:pt x="784" y="452"/>
                  </a:cubicBezTo>
                  <a:cubicBezTo>
                    <a:pt x="807" y="475"/>
                    <a:pt x="834" y="495"/>
                    <a:pt x="857" y="518"/>
                  </a:cubicBezTo>
                  <a:cubicBezTo>
                    <a:pt x="908" y="569"/>
                    <a:pt x="852" y="530"/>
                    <a:pt x="901" y="561"/>
                  </a:cubicBezTo>
                  <a:cubicBezTo>
                    <a:pt x="925" y="596"/>
                    <a:pt x="954" y="618"/>
                    <a:pt x="989" y="642"/>
                  </a:cubicBezTo>
                  <a:cubicBezTo>
                    <a:pt x="1037" y="718"/>
                    <a:pt x="1093" y="792"/>
                    <a:pt x="1113" y="882"/>
                  </a:cubicBezTo>
                  <a:cubicBezTo>
                    <a:pt x="1135" y="769"/>
                    <a:pt x="1128" y="759"/>
                    <a:pt x="1120" y="591"/>
                  </a:cubicBezTo>
                  <a:cubicBezTo>
                    <a:pt x="1119" y="569"/>
                    <a:pt x="1120" y="546"/>
                    <a:pt x="1113" y="525"/>
                  </a:cubicBezTo>
                  <a:cubicBezTo>
                    <a:pt x="1107" y="508"/>
                    <a:pt x="1083" y="481"/>
                    <a:pt x="1083" y="481"/>
                  </a:cubicBezTo>
                  <a:cubicBezTo>
                    <a:pt x="1053" y="385"/>
                    <a:pt x="1067" y="454"/>
                    <a:pt x="1091" y="459"/>
                  </a:cubicBezTo>
                  <a:cubicBezTo>
                    <a:pt x="1134" y="467"/>
                    <a:pt x="1178" y="464"/>
                    <a:pt x="1222" y="467"/>
                  </a:cubicBezTo>
                  <a:cubicBezTo>
                    <a:pt x="1227" y="474"/>
                    <a:pt x="1231" y="483"/>
                    <a:pt x="1237" y="489"/>
                  </a:cubicBezTo>
                  <a:cubicBezTo>
                    <a:pt x="1246" y="497"/>
                    <a:pt x="1258" y="501"/>
                    <a:pt x="1266" y="510"/>
                  </a:cubicBezTo>
                  <a:cubicBezTo>
                    <a:pt x="1271" y="516"/>
                    <a:pt x="1270" y="525"/>
                    <a:pt x="1273" y="532"/>
                  </a:cubicBezTo>
                  <a:cubicBezTo>
                    <a:pt x="1285" y="557"/>
                    <a:pt x="1301" y="582"/>
                    <a:pt x="1317" y="605"/>
                  </a:cubicBezTo>
                  <a:cubicBezTo>
                    <a:pt x="1332" y="668"/>
                    <a:pt x="1316" y="610"/>
                    <a:pt x="1302" y="591"/>
                  </a:cubicBezTo>
                  <a:cubicBezTo>
                    <a:pt x="1281" y="503"/>
                    <a:pt x="1311" y="611"/>
                    <a:pt x="1280" y="540"/>
                  </a:cubicBezTo>
                  <a:cubicBezTo>
                    <a:pt x="1268" y="512"/>
                    <a:pt x="1269" y="493"/>
                    <a:pt x="1251" y="467"/>
                  </a:cubicBezTo>
                  <a:cubicBezTo>
                    <a:pt x="1236" y="404"/>
                    <a:pt x="1258" y="225"/>
                    <a:pt x="1193" y="204"/>
                  </a:cubicBezTo>
                  <a:cubicBezTo>
                    <a:pt x="1152" y="163"/>
                    <a:pt x="1136" y="92"/>
                    <a:pt x="1076" y="73"/>
                  </a:cubicBezTo>
                  <a:cubicBezTo>
                    <a:pt x="1071" y="66"/>
                    <a:pt x="1069" y="56"/>
                    <a:pt x="1062" y="51"/>
                  </a:cubicBezTo>
                  <a:cubicBezTo>
                    <a:pt x="1050" y="41"/>
                    <a:pt x="1032" y="43"/>
                    <a:pt x="1018" y="36"/>
                  </a:cubicBezTo>
                  <a:cubicBezTo>
                    <a:pt x="987" y="21"/>
                    <a:pt x="956" y="11"/>
                    <a:pt x="923" y="0"/>
                  </a:cubicBezTo>
                  <a:cubicBezTo>
                    <a:pt x="901" y="2"/>
                    <a:pt x="857" y="7"/>
                    <a:pt x="857" y="7"/>
                  </a:cubicBezTo>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43" name="Freeform 22"/>
            <p:cNvSpPr>
              <a:spLocks/>
            </p:cNvSpPr>
            <p:nvPr/>
          </p:nvSpPr>
          <p:spPr bwMode="auto">
            <a:xfrm>
              <a:off x="2886" y="1924"/>
              <a:ext cx="264" cy="260"/>
            </a:xfrm>
            <a:custGeom>
              <a:avLst/>
              <a:gdLst>
                <a:gd name="T0" fmla="*/ 0 w 802"/>
                <a:gd name="T1" fmla="*/ 0 h 853"/>
                <a:gd name="T2" fmla="*/ 0 w 802"/>
                <a:gd name="T3" fmla="*/ 0 h 853"/>
                <a:gd name="T4" fmla="*/ 0 w 802"/>
                <a:gd name="T5" fmla="*/ 0 h 853"/>
                <a:gd name="T6" fmla="*/ 0 w 802"/>
                <a:gd name="T7" fmla="*/ 0 h 853"/>
                <a:gd name="T8" fmla="*/ 0 w 802"/>
                <a:gd name="T9" fmla="*/ 0 h 853"/>
                <a:gd name="T10" fmla="*/ 0 w 802"/>
                <a:gd name="T11" fmla="*/ 0 h 853"/>
                <a:gd name="T12" fmla="*/ 0 w 802"/>
                <a:gd name="T13" fmla="*/ 0 h 853"/>
                <a:gd name="T14" fmla="*/ 0 w 802"/>
                <a:gd name="T15" fmla="*/ 0 h 853"/>
                <a:gd name="T16" fmla="*/ 0 w 802"/>
                <a:gd name="T17" fmla="*/ 0 h 853"/>
                <a:gd name="T18" fmla="*/ 0 w 802"/>
                <a:gd name="T19" fmla="*/ 0 h 853"/>
                <a:gd name="T20" fmla="*/ 0 w 802"/>
                <a:gd name="T21" fmla="*/ 0 h 853"/>
                <a:gd name="T22" fmla="*/ 0 w 802"/>
                <a:gd name="T23" fmla="*/ 0 h 853"/>
                <a:gd name="T24" fmla="*/ 0 w 802"/>
                <a:gd name="T25" fmla="*/ 0 h 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02" h="853">
                  <a:moveTo>
                    <a:pt x="0" y="0"/>
                  </a:moveTo>
                  <a:cubicBezTo>
                    <a:pt x="54" y="2"/>
                    <a:pt x="107" y="3"/>
                    <a:pt x="161" y="7"/>
                  </a:cubicBezTo>
                  <a:cubicBezTo>
                    <a:pt x="198" y="10"/>
                    <a:pt x="228" y="34"/>
                    <a:pt x="263" y="44"/>
                  </a:cubicBezTo>
                  <a:cubicBezTo>
                    <a:pt x="270" y="51"/>
                    <a:pt x="277" y="59"/>
                    <a:pt x="285" y="65"/>
                  </a:cubicBezTo>
                  <a:cubicBezTo>
                    <a:pt x="292" y="69"/>
                    <a:pt x="301" y="68"/>
                    <a:pt x="307" y="73"/>
                  </a:cubicBezTo>
                  <a:cubicBezTo>
                    <a:pt x="350" y="109"/>
                    <a:pt x="285" y="86"/>
                    <a:pt x="350" y="102"/>
                  </a:cubicBezTo>
                  <a:cubicBezTo>
                    <a:pt x="373" y="135"/>
                    <a:pt x="406" y="157"/>
                    <a:pt x="445" y="168"/>
                  </a:cubicBezTo>
                  <a:cubicBezTo>
                    <a:pt x="487" y="227"/>
                    <a:pt x="562" y="255"/>
                    <a:pt x="606" y="313"/>
                  </a:cubicBezTo>
                  <a:cubicBezTo>
                    <a:pt x="616" y="344"/>
                    <a:pt x="630" y="361"/>
                    <a:pt x="657" y="379"/>
                  </a:cubicBezTo>
                  <a:cubicBezTo>
                    <a:pt x="674" y="433"/>
                    <a:pt x="660" y="412"/>
                    <a:pt x="693" y="445"/>
                  </a:cubicBezTo>
                  <a:cubicBezTo>
                    <a:pt x="703" y="474"/>
                    <a:pt x="724" y="488"/>
                    <a:pt x="737" y="517"/>
                  </a:cubicBezTo>
                  <a:cubicBezTo>
                    <a:pt x="759" y="567"/>
                    <a:pt x="785" y="618"/>
                    <a:pt x="802" y="671"/>
                  </a:cubicBezTo>
                  <a:cubicBezTo>
                    <a:pt x="800" y="732"/>
                    <a:pt x="795" y="853"/>
                    <a:pt x="795" y="853"/>
                  </a:cubicBezTo>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44" name="Freeform 23"/>
            <p:cNvSpPr>
              <a:spLocks/>
            </p:cNvSpPr>
            <p:nvPr/>
          </p:nvSpPr>
          <p:spPr bwMode="auto">
            <a:xfrm>
              <a:off x="2198" y="2119"/>
              <a:ext cx="199" cy="254"/>
            </a:xfrm>
            <a:custGeom>
              <a:avLst/>
              <a:gdLst>
                <a:gd name="T0" fmla="*/ 0 w 605"/>
                <a:gd name="T1" fmla="*/ 0 h 833"/>
                <a:gd name="T2" fmla="*/ 0 w 605"/>
                <a:gd name="T3" fmla="*/ 0 h 833"/>
                <a:gd name="T4" fmla="*/ 0 w 605"/>
                <a:gd name="T5" fmla="*/ 0 h 833"/>
                <a:gd name="T6" fmla="*/ 0 w 605"/>
                <a:gd name="T7" fmla="*/ 0 h 833"/>
                <a:gd name="T8" fmla="*/ 0 w 605"/>
                <a:gd name="T9" fmla="*/ 0 h 833"/>
                <a:gd name="T10" fmla="*/ 0 w 605"/>
                <a:gd name="T11" fmla="*/ 0 h 833"/>
                <a:gd name="T12" fmla="*/ 0 w 605"/>
                <a:gd name="T13" fmla="*/ 0 h 833"/>
                <a:gd name="T14" fmla="*/ 0 w 605"/>
                <a:gd name="T15" fmla="*/ 0 h 833"/>
                <a:gd name="T16" fmla="*/ 0 w 605"/>
                <a:gd name="T17" fmla="*/ 0 h 833"/>
                <a:gd name="T18" fmla="*/ 0 w 605"/>
                <a:gd name="T19" fmla="*/ 0 h 833"/>
                <a:gd name="T20" fmla="*/ 0 w 605"/>
                <a:gd name="T21" fmla="*/ 0 h 833"/>
                <a:gd name="T22" fmla="*/ 0 w 605"/>
                <a:gd name="T23" fmla="*/ 0 h 833"/>
                <a:gd name="T24" fmla="*/ 0 w 605"/>
                <a:gd name="T25" fmla="*/ 0 h 8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05" h="833">
                  <a:moveTo>
                    <a:pt x="0" y="16"/>
                  </a:moveTo>
                  <a:cubicBezTo>
                    <a:pt x="46" y="1"/>
                    <a:pt x="41" y="0"/>
                    <a:pt x="116" y="23"/>
                  </a:cubicBezTo>
                  <a:cubicBezTo>
                    <a:pt x="133" y="28"/>
                    <a:pt x="160" y="52"/>
                    <a:pt x="160" y="52"/>
                  </a:cubicBezTo>
                  <a:cubicBezTo>
                    <a:pt x="165" y="59"/>
                    <a:pt x="169" y="68"/>
                    <a:pt x="175" y="74"/>
                  </a:cubicBezTo>
                  <a:cubicBezTo>
                    <a:pt x="181" y="80"/>
                    <a:pt x="192" y="82"/>
                    <a:pt x="197" y="89"/>
                  </a:cubicBezTo>
                  <a:cubicBezTo>
                    <a:pt x="202" y="95"/>
                    <a:pt x="200" y="105"/>
                    <a:pt x="204" y="111"/>
                  </a:cubicBezTo>
                  <a:cubicBezTo>
                    <a:pt x="218" y="133"/>
                    <a:pt x="239" y="154"/>
                    <a:pt x="255" y="176"/>
                  </a:cubicBezTo>
                  <a:cubicBezTo>
                    <a:pt x="263" y="211"/>
                    <a:pt x="273" y="223"/>
                    <a:pt x="299" y="249"/>
                  </a:cubicBezTo>
                  <a:cubicBezTo>
                    <a:pt x="328" y="339"/>
                    <a:pt x="325" y="439"/>
                    <a:pt x="379" y="519"/>
                  </a:cubicBezTo>
                  <a:cubicBezTo>
                    <a:pt x="387" y="554"/>
                    <a:pt x="401" y="594"/>
                    <a:pt x="430" y="614"/>
                  </a:cubicBezTo>
                  <a:cubicBezTo>
                    <a:pt x="462" y="661"/>
                    <a:pt x="463" y="702"/>
                    <a:pt x="510" y="738"/>
                  </a:cubicBezTo>
                  <a:cubicBezTo>
                    <a:pt x="526" y="796"/>
                    <a:pt x="505" y="743"/>
                    <a:pt x="539" y="782"/>
                  </a:cubicBezTo>
                  <a:cubicBezTo>
                    <a:pt x="570" y="817"/>
                    <a:pt x="558" y="833"/>
                    <a:pt x="605" y="833"/>
                  </a:cubicBezTo>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45" name="Arc 24"/>
            <p:cNvSpPr>
              <a:spLocks/>
            </p:cNvSpPr>
            <p:nvPr/>
          </p:nvSpPr>
          <p:spPr bwMode="auto">
            <a:xfrm>
              <a:off x="2592" y="2047"/>
              <a:ext cx="672" cy="185"/>
            </a:xfrm>
            <a:custGeom>
              <a:avLst/>
              <a:gdLst>
                <a:gd name="T0" fmla="*/ 0 w 21600"/>
                <a:gd name="T1" fmla="*/ 0 h 18850"/>
                <a:gd name="T2" fmla="*/ 0 w 21600"/>
                <a:gd name="T3" fmla="*/ 0 h 18850"/>
                <a:gd name="T4" fmla="*/ 0 w 21600"/>
                <a:gd name="T5" fmla="*/ 0 h 18850"/>
                <a:gd name="T6" fmla="*/ 0 60000 65536"/>
                <a:gd name="T7" fmla="*/ 0 60000 65536"/>
                <a:gd name="T8" fmla="*/ 0 60000 65536"/>
              </a:gdLst>
              <a:ahLst/>
              <a:cxnLst>
                <a:cxn ang="T6">
                  <a:pos x="T0" y="T1"/>
                </a:cxn>
                <a:cxn ang="T7">
                  <a:pos x="T2" y="T3"/>
                </a:cxn>
                <a:cxn ang="T8">
                  <a:pos x="T4" y="T5"/>
                </a:cxn>
              </a:cxnLst>
              <a:rect l="0" t="0" r="r" b="b"/>
              <a:pathLst>
                <a:path w="21600" h="18850" fill="none" extrusionOk="0">
                  <a:moveTo>
                    <a:pt x="16696" y="-1"/>
                  </a:moveTo>
                  <a:cubicBezTo>
                    <a:pt x="19866" y="3863"/>
                    <a:pt x="21600" y="8706"/>
                    <a:pt x="21600" y="13704"/>
                  </a:cubicBezTo>
                  <a:cubicBezTo>
                    <a:pt x="21600" y="15438"/>
                    <a:pt x="21391" y="17165"/>
                    <a:pt x="20978" y="18850"/>
                  </a:cubicBezTo>
                </a:path>
                <a:path w="21600" h="18850" stroke="0" extrusionOk="0">
                  <a:moveTo>
                    <a:pt x="16696" y="-1"/>
                  </a:moveTo>
                  <a:cubicBezTo>
                    <a:pt x="19866" y="3863"/>
                    <a:pt x="21600" y="8706"/>
                    <a:pt x="21600" y="13704"/>
                  </a:cubicBezTo>
                  <a:cubicBezTo>
                    <a:pt x="21600" y="15438"/>
                    <a:pt x="21391" y="17165"/>
                    <a:pt x="20978" y="18850"/>
                  </a:cubicBezTo>
                  <a:lnTo>
                    <a:pt x="0" y="13704"/>
                  </a:lnTo>
                  <a:lnTo>
                    <a:pt x="16696" y="-1"/>
                  </a:lnTo>
                  <a:close/>
                </a:path>
              </a:pathLst>
            </a:custGeom>
            <a:noFill/>
            <a:ln w="508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46" name="Arc 25"/>
            <p:cNvSpPr>
              <a:spLocks/>
            </p:cNvSpPr>
            <p:nvPr/>
          </p:nvSpPr>
          <p:spPr bwMode="auto">
            <a:xfrm flipH="1">
              <a:off x="1967" y="2024"/>
              <a:ext cx="654" cy="164"/>
            </a:xfrm>
            <a:custGeom>
              <a:avLst/>
              <a:gdLst>
                <a:gd name="T0" fmla="*/ 0 w 21476"/>
                <a:gd name="T1" fmla="*/ 0 h 16189"/>
                <a:gd name="T2" fmla="*/ 0 w 21476"/>
                <a:gd name="T3" fmla="*/ 0 h 16189"/>
                <a:gd name="T4" fmla="*/ 0 w 21476"/>
                <a:gd name="T5" fmla="*/ 0 h 16189"/>
                <a:gd name="T6" fmla="*/ 0 60000 65536"/>
                <a:gd name="T7" fmla="*/ 0 60000 65536"/>
                <a:gd name="T8" fmla="*/ 0 60000 65536"/>
              </a:gdLst>
              <a:ahLst/>
              <a:cxnLst>
                <a:cxn ang="T6">
                  <a:pos x="T0" y="T1"/>
                </a:cxn>
                <a:cxn ang="T7">
                  <a:pos x="T2" y="T3"/>
                </a:cxn>
                <a:cxn ang="T8">
                  <a:pos x="T4" y="T5"/>
                </a:cxn>
              </a:cxnLst>
              <a:rect l="0" t="0" r="r" b="b"/>
              <a:pathLst>
                <a:path w="21476" h="16189" fill="none" extrusionOk="0">
                  <a:moveTo>
                    <a:pt x="14299" y="0"/>
                  </a:moveTo>
                  <a:cubicBezTo>
                    <a:pt x="18339" y="3568"/>
                    <a:pt x="20899" y="8519"/>
                    <a:pt x="21476" y="13878"/>
                  </a:cubicBezTo>
                </a:path>
                <a:path w="21476" h="16189" stroke="0" extrusionOk="0">
                  <a:moveTo>
                    <a:pt x="14299" y="0"/>
                  </a:moveTo>
                  <a:cubicBezTo>
                    <a:pt x="18339" y="3568"/>
                    <a:pt x="20899" y="8519"/>
                    <a:pt x="21476" y="13878"/>
                  </a:cubicBezTo>
                  <a:lnTo>
                    <a:pt x="0" y="16189"/>
                  </a:lnTo>
                  <a:lnTo>
                    <a:pt x="14299" y="0"/>
                  </a:lnTo>
                  <a:close/>
                </a:path>
              </a:pathLst>
            </a:custGeom>
            <a:noFill/>
            <a:ln w="508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47" name="Arc 26"/>
            <p:cNvSpPr>
              <a:spLocks/>
            </p:cNvSpPr>
            <p:nvPr/>
          </p:nvSpPr>
          <p:spPr bwMode="auto">
            <a:xfrm flipH="1" flipV="1">
              <a:off x="2389" y="2184"/>
              <a:ext cx="457" cy="212"/>
            </a:xfrm>
            <a:custGeom>
              <a:avLst/>
              <a:gdLst>
                <a:gd name="T0" fmla="*/ 0 w 14859"/>
                <a:gd name="T1" fmla="*/ 0 h 21600"/>
                <a:gd name="T2" fmla="*/ 0 w 14859"/>
                <a:gd name="T3" fmla="*/ 0 h 21600"/>
                <a:gd name="T4" fmla="*/ 0 w 14859"/>
                <a:gd name="T5" fmla="*/ 0 h 21600"/>
                <a:gd name="T6" fmla="*/ 0 60000 65536"/>
                <a:gd name="T7" fmla="*/ 0 60000 65536"/>
                <a:gd name="T8" fmla="*/ 0 60000 65536"/>
              </a:gdLst>
              <a:ahLst/>
              <a:cxnLst>
                <a:cxn ang="T6">
                  <a:pos x="T0" y="T1"/>
                </a:cxn>
                <a:cxn ang="T7">
                  <a:pos x="T2" y="T3"/>
                </a:cxn>
                <a:cxn ang="T8">
                  <a:pos x="T4" y="T5"/>
                </a:cxn>
              </a:cxnLst>
              <a:rect l="0" t="0" r="r" b="b"/>
              <a:pathLst>
                <a:path w="14859" h="21600" fill="none" extrusionOk="0">
                  <a:moveTo>
                    <a:pt x="-1" y="1185"/>
                  </a:moveTo>
                  <a:cubicBezTo>
                    <a:pt x="2270" y="400"/>
                    <a:pt x="4655" y="0"/>
                    <a:pt x="7058" y="0"/>
                  </a:cubicBezTo>
                  <a:cubicBezTo>
                    <a:pt x="9726" y="0"/>
                    <a:pt x="12371" y="494"/>
                    <a:pt x="14859" y="1457"/>
                  </a:cubicBezTo>
                </a:path>
                <a:path w="14859" h="21600" stroke="0" extrusionOk="0">
                  <a:moveTo>
                    <a:pt x="-1" y="1185"/>
                  </a:moveTo>
                  <a:cubicBezTo>
                    <a:pt x="2270" y="400"/>
                    <a:pt x="4655" y="0"/>
                    <a:pt x="7058" y="0"/>
                  </a:cubicBezTo>
                  <a:cubicBezTo>
                    <a:pt x="9726" y="0"/>
                    <a:pt x="12371" y="494"/>
                    <a:pt x="14859" y="1457"/>
                  </a:cubicBezTo>
                  <a:lnTo>
                    <a:pt x="7058" y="21600"/>
                  </a:lnTo>
                  <a:lnTo>
                    <a:pt x="-1" y="1185"/>
                  </a:lnTo>
                  <a:close/>
                </a:path>
              </a:pathLst>
            </a:custGeom>
            <a:noFill/>
            <a:ln w="508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48" name="Freeform 27"/>
            <p:cNvSpPr>
              <a:spLocks/>
            </p:cNvSpPr>
            <p:nvPr/>
          </p:nvSpPr>
          <p:spPr bwMode="auto">
            <a:xfrm>
              <a:off x="1976" y="2031"/>
              <a:ext cx="224" cy="123"/>
            </a:xfrm>
            <a:custGeom>
              <a:avLst/>
              <a:gdLst>
                <a:gd name="T0" fmla="*/ 209 w 224"/>
                <a:gd name="T1" fmla="*/ 0 h 123"/>
                <a:gd name="T2" fmla="*/ 199 w 224"/>
                <a:gd name="T3" fmla="*/ 19 h 123"/>
                <a:gd name="T4" fmla="*/ 208 w 224"/>
                <a:gd name="T5" fmla="*/ 35 h 123"/>
                <a:gd name="T6" fmla="*/ 215 w 224"/>
                <a:gd name="T7" fmla="*/ 47 h 123"/>
                <a:gd name="T8" fmla="*/ 224 w 224"/>
                <a:gd name="T9" fmla="*/ 67 h 123"/>
                <a:gd name="T10" fmla="*/ 194 w 224"/>
                <a:gd name="T11" fmla="*/ 77 h 123"/>
                <a:gd name="T12" fmla="*/ 176 w 224"/>
                <a:gd name="T13" fmla="*/ 80 h 123"/>
                <a:gd name="T14" fmla="*/ 157 w 224"/>
                <a:gd name="T15" fmla="*/ 84 h 123"/>
                <a:gd name="T16" fmla="*/ 82 w 224"/>
                <a:gd name="T17" fmla="*/ 95 h 123"/>
                <a:gd name="T18" fmla="*/ 47 w 224"/>
                <a:gd name="T19" fmla="*/ 110 h 123"/>
                <a:gd name="T20" fmla="*/ 10 w 224"/>
                <a:gd name="T21" fmla="*/ 120 h 123"/>
                <a:gd name="T22" fmla="*/ 14 w 224"/>
                <a:gd name="T23" fmla="*/ 113 h 123"/>
                <a:gd name="T24" fmla="*/ 26 w 224"/>
                <a:gd name="T25" fmla="*/ 101 h 123"/>
                <a:gd name="T26" fmla="*/ 40 w 224"/>
                <a:gd name="T27" fmla="*/ 84 h 123"/>
                <a:gd name="T28" fmla="*/ 46 w 224"/>
                <a:gd name="T29" fmla="*/ 76 h 123"/>
                <a:gd name="T30" fmla="*/ 72 w 224"/>
                <a:gd name="T31" fmla="*/ 56 h 123"/>
                <a:gd name="T32" fmla="*/ 86 w 224"/>
                <a:gd name="T33" fmla="*/ 52 h 123"/>
                <a:gd name="T34" fmla="*/ 107 w 224"/>
                <a:gd name="T35" fmla="*/ 40 h 123"/>
                <a:gd name="T36" fmla="*/ 119 w 224"/>
                <a:gd name="T37" fmla="*/ 34 h 123"/>
                <a:gd name="T38" fmla="*/ 158 w 224"/>
                <a:gd name="T39" fmla="*/ 26 h 123"/>
                <a:gd name="T40" fmla="*/ 190 w 224"/>
                <a:gd name="T41" fmla="*/ 11 h 123"/>
                <a:gd name="T42" fmla="*/ 209 w 224"/>
                <a:gd name="T43" fmla="*/ 0 h 12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4" h="123">
                  <a:moveTo>
                    <a:pt x="209" y="0"/>
                  </a:moveTo>
                  <a:cubicBezTo>
                    <a:pt x="202" y="3"/>
                    <a:pt x="200" y="12"/>
                    <a:pt x="199" y="19"/>
                  </a:cubicBezTo>
                  <a:cubicBezTo>
                    <a:pt x="202" y="25"/>
                    <a:pt x="204" y="30"/>
                    <a:pt x="208" y="35"/>
                  </a:cubicBezTo>
                  <a:cubicBezTo>
                    <a:pt x="209" y="40"/>
                    <a:pt x="210" y="45"/>
                    <a:pt x="215" y="47"/>
                  </a:cubicBezTo>
                  <a:cubicBezTo>
                    <a:pt x="220" y="55"/>
                    <a:pt x="222" y="57"/>
                    <a:pt x="224" y="67"/>
                  </a:cubicBezTo>
                  <a:cubicBezTo>
                    <a:pt x="222" y="80"/>
                    <a:pt x="205" y="76"/>
                    <a:pt x="194" y="77"/>
                  </a:cubicBezTo>
                  <a:cubicBezTo>
                    <a:pt x="188" y="78"/>
                    <a:pt x="182" y="79"/>
                    <a:pt x="176" y="80"/>
                  </a:cubicBezTo>
                  <a:cubicBezTo>
                    <a:pt x="169" y="83"/>
                    <a:pt x="165" y="83"/>
                    <a:pt x="157" y="84"/>
                  </a:cubicBezTo>
                  <a:cubicBezTo>
                    <a:pt x="147" y="97"/>
                    <a:pt x="94" y="95"/>
                    <a:pt x="82" y="95"/>
                  </a:cubicBezTo>
                  <a:cubicBezTo>
                    <a:pt x="71" y="106"/>
                    <a:pt x="63" y="107"/>
                    <a:pt x="47" y="110"/>
                  </a:cubicBezTo>
                  <a:cubicBezTo>
                    <a:pt x="35" y="116"/>
                    <a:pt x="24" y="119"/>
                    <a:pt x="10" y="120"/>
                  </a:cubicBezTo>
                  <a:cubicBezTo>
                    <a:pt x="0" y="123"/>
                    <a:pt x="11" y="114"/>
                    <a:pt x="14" y="113"/>
                  </a:cubicBezTo>
                  <a:cubicBezTo>
                    <a:pt x="18" y="107"/>
                    <a:pt x="20" y="105"/>
                    <a:pt x="26" y="101"/>
                  </a:cubicBezTo>
                  <a:cubicBezTo>
                    <a:pt x="29" y="96"/>
                    <a:pt x="34" y="86"/>
                    <a:pt x="40" y="84"/>
                  </a:cubicBezTo>
                  <a:cubicBezTo>
                    <a:pt x="41" y="79"/>
                    <a:pt x="41" y="78"/>
                    <a:pt x="46" y="76"/>
                  </a:cubicBezTo>
                  <a:cubicBezTo>
                    <a:pt x="48" y="71"/>
                    <a:pt x="65" y="59"/>
                    <a:pt x="72" y="56"/>
                  </a:cubicBezTo>
                  <a:cubicBezTo>
                    <a:pt x="76" y="54"/>
                    <a:pt x="86" y="52"/>
                    <a:pt x="86" y="52"/>
                  </a:cubicBezTo>
                  <a:cubicBezTo>
                    <a:pt x="90" y="46"/>
                    <a:pt x="101" y="42"/>
                    <a:pt x="107" y="40"/>
                  </a:cubicBezTo>
                  <a:cubicBezTo>
                    <a:pt x="111" y="35"/>
                    <a:pt x="113" y="35"/>
                    <a:pt x="119" y="34"/>
                  </a:cubicBezTo>
                  <a:cubicBezTo>
                    <a:pt x="129" y="27"/>
                    <a:pt x="148" y="27"/>
                    <a:pt x="158" y="26"/>
                  </a:cubicBezTo>
                  <a:cubicBezTo>
                    <a:pt x="170" y="21"/>
                    <a:pt x="176" y="14"/>
                    <a:pt x="190" y="11"/>
                  </a:cubicBezTo>
                  <a:cubicBezTo>
                    <a:pt x="196" y="7"/>
                    <a:pt x="202" y="1"/>
                    <a:pt x="209" y="0"/>
                  </a:cubicBezTo>
                  <a:close/>
                </a:path>
              </a:pathLst>
            </a:custGeom>
            <a:solidFill>
              <a:srgbClr val="333333"/>
            </a:solidFill>
            <a:ln>
              <a:noFill/>
            </a:ln>
            <a:effectLst/>
            <a:extLst>
              <a:ext uri="{91240B29-F687-4F45-9708-019B960494DF}">
                <a14:hiddenLine xmlns:a14="http://schemas.microsoft.com/office/drawing/2010/main" w="508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49" name="Freeform 28"/>
            <p:cNvSpPr>
              <a:spLocks/>
            </p:cNvSpPr>
            <p:nvPr/>
          </p:nvSpPr>
          <p:spPr bwMode="auto">
            <a:xfrm>
              <a:off x="3112" y="2055"/>
              <a:ext cx="156" cy="177"/>
            </a:xfrm>
            <a:custGeom>
              <a:avLst/>
              <a:gdLst>
                <a:gd name="T0" fmla="*/ 10 w 156"/>
                <a:gd name="T1" fmla="*/ 8 h 177"/>
                <a:gd name="T2" fmla="*/ 19 w 156"/>
                <a:gd name="T3" fmla="*/ 17 h 177"/>
                <a:gd name="T4" fmla="*/ 26 w 156"/>
                <a:gd name="T5" fmla="*/ 40 h 177"/>
                <a:gd name="T6" fmla="*/ 36 w 156"/>
                <a:gd name="T7" fmla="*/ 55 h 177"/>
                <a:gd name="T8" fmla="*/ 39 w 156"/>
                <a:gd name="T9" fmla="*/ 71 h 177"/>
                <a:gd name="T10" fmla="*/ 43 w 156"/>
                <a:gd name="T11" fmla="*/ 95 h 177"/>
                <a:gd name="T12" fmla="*/ 44 w 156"/>
                <a:gd name="T13" fmla="*/ 118 h 177"/>
                <a:gd name="T14" fmla="*/ 54 w 156"/>
                <a:gd name="T15" fmla="*/ 124 h 177"/>
                <a:gd name="T16" fmla="*/ 66 w 156"/>
                <a:gd name="T17" fmla="*/ 130 h 177"/>
                <a:gd name="T18" fmla="*/ 79 w 156"/>
                <a:gd name="T19" fmla="*/ 136 h 177"/>
                <a:gd name="T20" fmla="*/ 88 w 156"/>
                <a:gd name="T21" fmla="*/ 141 h 177"/>
                <a:gd name="T22" fmla="*/ 94 w 156"/>
                <a:gd name="T23" fmla="*/ 143 h 177"/>
                <a:gd name="T24" fmla="*/ 102 w 156"/>
                <a:gd name="T25" fmla="*/ 151 h 177"/>
                <a:gd name="T26" fmla="*/ 110 w 156"/>
                <a:gd name="T27" fmla="*/ 163 h 177"/>
                <a:gd name="T28" fmla="*/ 127 w 156"/>
                <a:gd name="T29" fmla="*/ 177 h 177"/>
                <a:gd name="T30" fmla="*/ 146 w 156"/>
                <a:gd name="T31" fmla="*/ 146 h 177"/>
                <a:gd name="T32" fmla="*/ 135 w 156"/>
                <a:gd name="T33" fmla="*/ 79 h 177"/>
                <a:gd name="T34" fmla="*/ 118 w 156"/>
                <a:gd name="T35" fmla="*/ 57 h 177"/>
                <a:gd name="T36" fmla="*/ 78 w 156"/>
                <a:gd name="T37" fmla="*/ 37 h 177"/>
                <a:gd name="T38" fmla="*/ 66 w 156"/>
                <a:gd name="T39" fmla="*/ 32 h 177"/>
                <a:gd name="T40" fmla="*/ 46 w 156"/>
                <a:gd name="T41" fmla="*/ 19 h 177"/>
                <a:gd name="T42" fmla="*/ 37 w 156"/>
                <a:gd name="T43" fmla="*/ 9 h 177"/>
                <a:gd name="T44" fmla="*/ 34 w 156"/>
                <a:gd name="T45" fmla="*/ 7 h 177"/>
                <a:gd name="T46" fmla="*/ 26 w 156"/>
                <a:gd name="T47" fmla="*/ 1 h 177"/>
                <a:gd name="T48" fmla="*/ 8 w 156"/>
                <a:gd name="T49" fmla="*/ 2 h 177"/>
                <a:gd name="T50" fmla="*/ 12 w 156"/>
                <a:gd name="T51" fmla="*/ 15 h 177"/>
                <a:gd name="T52" fmla="*/ 10 w 156"/>
                <a:gd name="T53" fmla="*/ 8 h 17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56" h="177">
                  <a:moveTo>
                    <a:pt x="10" y="8"/>
                  </a:moveTo>
                  <a:cubicBezTo>
                    <a:pt x="14" y="11"/>
                    <a:pt x="15" y="14"/>
                    <a:pt x="19" y="17"/>
                  </a:cubicBezTo>
                  <a:cubicBezTo>
                    <a:pt x="20" y="28"/>
                    <a:pt x="18" y="34"/>
                    <a:pt x="26" y="40"/>
                  </a:cubicBezTo>
                  <a:cubicBezTo>
                    <a:pt x="27" y="45"/>
                    <a:pt x="32" y="50"/>
                    <a:pt x="36" y="55"/>
                  </a:cubicBezTo>
                  <a:cubicBezTo>
                    <a:pt x="38" y="68"/>
                    <a:pt x="37" y="63"/>
                    <a:pt x="39" y="71"/>
                  </a:cubicBezTo>
                  <a:cubicBezTo>
                    <a:pt x="40" y="79"/>
                    <a:pt x="42" y="87"/>
                    <a:pt x="43" y="95"/>
                  </a:cubicBezTo>
                  <a:cubicBezTo>
                    <a:pt x="43" y="103"/>
                    <a:pt x="41" y="111"/>
                    <a:pt x="44" y="118"/>
                  </a:cubicBezTo>
                  <a:cubicBezTo>
                    <a:pt x="45" y="122"/>
                    <a:pt x="54" y="124"/>
                    <a:pt x="54" y="124"/>
                  </a:cubicBezTo>
                  <a:cubicBezTo>
                    <a:pt x="55" y="128"/>
                    <a:pt x="66" y="130"/>
                    <a:pt x="66" y="130"/>
                  </a:cubicBezTo>
                  <a:cubicBezTo>
                    <a:pt x="70" y="135"/>
                    <a:pt x="73" y="135"/>
                    <a:pt x="79" y="136"/>
                  </a:cubicBezTo>
                  <a:cubicBezTo>
                    <a:pt x="83" y="140"/>
                    <a:pt x="81" y="139"/>
                    <a:pt x="88" y="141"/>
                  </a:cubicBezTo>
                  <a:cubicBezTo>
                    <a:pt x="90" y="142"/>
                    <a:pt x="94" y="143"/>
                    <a:pt x="94" y="143"/>
                  </a:cubicBezTo>
                  <a:cubicBezTo>
                    <a:pt x="96" y="146"/>
                    <a:pt x="99" y="149"/>
                    <a:pt x="102" y="151"/>
                  </a:cubicBezTo>
                  <a:cubicBezTo>
                    <a:pt x="104" y="158"/>
                    <a:pt x="106" y="157"/>
                    <a:pt x="110" y="163"/>
                  </a:cubicBezTo>
                  <a:cubicBezTo>
                    <a:pt x="112" y="171"/>
                    <a:pt x="119" y="175"/>
                    <a:pt x="127" y="177"/>
                  </a:cubicBezTo>
                  <a:cubicBezTo>
                    <a:pt x="137" y="174"/>
                    <a:pt x="144" y="156"/>
                    <a:pt x="146" y="146"/>
                  </a:cubicBezTo>
                  <a:cubicBezTo>
                    <a:pt x="145" y="123"/>
                    <a:pt x="156" y="86"/>
                    <a:pt x="135" y="79"/>
                  </a:cubicBezTo>
                  <a:cubicBezTo>
                    <a:pt x="132" y="69"/>
                    <a:pt x="128" y="61"/>
                    <a:pt x="118" y="57"/>
                  </a:cubicBezTo>
                  <a:cubicBezTo>
                    <a:pt x="111" y="43"/>
                    <a:pt x="91" y="40"/>
                    <a:pt x="78" y="37"/>
                  </a:cubicBezTo>
                  <a:cubicBezTo>
                    <a:pt x="74" y="35"/>
                    <a:pt x="66" y="32"/>
                    <a:pt x="66" y="32"/>
                  </a:cubicBezTo>
                  <a:cubicBezTo>
                    <a:pt x="59" y="27"/>
                    <a:pt x="52" y="25"/>
                    <a:pt x="46" y="19"/>
                  </a:cubicBezTo>
                  <a:cubicBezTo>
                    <a:pt x="44" y="13"/>
                    <a:pt x="42" y="13"/>
                    <a:pt x="37" y="9"/>
                  </a:cubicBezTo>
                  <a:cubicBezTo>
                    <a:pt x="36" y="8"/>
                    <a:pt x="34" y="7"/>
                    <a:pt x="34" y="7"/>
                  </a:cubicBezTo>
                  <a:cubicBezTo>
                    <a:pt x="32" y="2"/>
                    <a:pt x="31" y="2"/>
                    <a:pt x="26" y="1"/>
                  </a:cubicBezTo>
                  <a:cubicBezTo>
                    <a:pt x="20" y="1"/>
                    <a:pt x="14" y="0"/>
                    <a:pt x="8" y="2"/>
                  </a:cubicBezTo>
                  <a:cubicBezTo>
                    <a:pt x="0" y="4"/>
                    <a:pt x="12" y="16"/>
                    <a:pt x="12" y="15"/>
                  </a:cubicBezTo>
                  <a:cubicBezTo>
                    <a:pt x="12" y="13"/>
                    <a:pt x="11" y="10"/>
                    <a:pt x="10" y="8"/>
                  </a:cubicBezTo>
                  <a:close/>
                </a:path>
              </a:pathLst>
            </a:custGeom>
            <a:solidFill>
              <a:srgbClr val="333333"/>
            </a:solidFill>
            <a:ln>
              <a:noFill/>
            </a:ln>
            <a:effectLst/>
            <a:extLst>
              <a:ext uri="{91240B29-F687-4F45-9708-019B960494DF}">
                <a14:hiddenLine xmlns:a14="http://schemas.microsoft.com/office/drawing/2010/main" w="508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0" name="Line 29"/>
            <p:cNvSpPr>
              <a:spLocks noChangeShapeType="1"/>
            </p:cNvSpPr>
            <p:nvPr/>
          </p:nvSpPr>
          <p:spPr bwMode="auto">
            <a:xfrm flipH="1">
              <a:off x="2333" y="2035"/>
              <a:ext cx="170" cy="2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1" name="Line 30"/>
            <p:cNvSpPr>
              <a:spLocks noChangeShapeType="1"/>
            </p:cNvSpPr>
            <p:nvPr/>
          </p:nvSpPr>
          <p:spPr bwMode="auto">
            <a:xfrm>
              <a:off x="2582" y="2058"/>
              <a:ext cx="205"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2" name="Line 31"/>
            <p:cNvSpPr>
              <a:spLocks noChangeShapeType="1"/>
            </p:cNvSpPr>
            <p:nvPr/>
          </p:nvSpPr>
          <p:spPr bwMode="auto">
            <a:xfrm>
              <a:off x="2621" y="2038"/>
              <a:ext cx="153" cy="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3" name="Line 32"/>
            <p:cNvSpPr>
              <a:spLocks noChangeShapeType="1"/>
            </p:cNvSpPr>
            <p:nvPr/>
          </p:nvSpPr>
          <p:spPr bwMode="auto">
            <a:xfrm flipH="1">
              <a:off x="2387" y="2054"/>
              <a:ext cx="99" cy="3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4" name="Line 33"/>
            <p:cNvSpPr>
              <a:spLocks noChangeShapeType="1"/>
            </p:cNvSpPr>
            <p:nvPr/>
          </p:nvSpPr>
          <p:spPr bwMode="auto">
            <a:xfrm>
              <a:off x="2630" y="2045"/>
              <a:ext cx="180" cy="5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 name="Freeform 34"/>
            <p:cNvSpPr>
              <a:spLocks/>
            </p:cNvSpPr>
            <p:nvPr/>
          </p:nvSpPr>
          <p:spPr bwMode="auto">
            <a:xfrm>
              <a:off x="3533" y="2045"/>
              <a:ext cx="301" cy="493"/>
            </a:xfrm>
            <a:custGeom>
              <a:avLst/>
              <a:gdLst>
                <a:gd name="T0" fmla="*/ 15 w 301"/>
                <a:gd name="T1" fmla="*/ 473 h 493"/>
                <a:gd name="T2" fmla="*/ 2 w 301"/>
                <a:gd name="T3" fmla="*/ 425 h 493"/>
                <a:gd name="T4" fmla="*/ 5 w 301"/>
                <a:gd name="T5" fmla="*/ 35 h 493"/>
                <a:gd name="T6" fmla="*/ 40 w 301"/>
                <a:gd name="T7" fmla="*/ 438 h 493"/>
                <a:gd name="T8" fmla="*/ 60 w 301"/>
                <a:gd name="T9" fmla="*/ 185 h 493"/>
                <a:gd name="T10" fmla="*/ 85 w 301"/>
                <a:gd name="T11" fmla="*/ 403 h 493"/>
                <a:gd name="T12" fmla="*/ 92 w 301"/>
                <a:gd name="T13" fmla="*/ 0 h 493"/>
                <a:gd name="T14" fmla="*/ 114 w 301"/>
                <a:gd name="T15" fmla="*/ 470 h 493"/>
                <a:gd name="T16" fmla="*/ 120 w 301"/>
                <a:gd name="T17" fmla="*/ 128 h 493"/>
                <a:gd name="T18" fmla="*/ 140 w 301"/>
                <a:gd name="T19" fmla="*/ 361 h 493"/>
                <a:gd name="T20" fmla="*/ 168 w 301"/>
                <a:gd name="T21" fmla="*/ 121 h 493"/>
                <a:gd name="T22" fmla="*/ 168 w 301"/>
                <a:gd name="T23" fmla="*/ 438 h 493"/>
                <a:gd name="T24" fmla="*/ 191 w 301"/>
                <a:gd name="T25" fmla="*/ 307 h 493"/>
                <a:gd name="T26" fmla="*/ 194 w 301"/>
                <a:gd name="T27" fmla="*/ 435 h 493"/>
                <a:gd name="T28" fmla="*/ 264 w 301"/>
                <a:gd name="T29" fmla="*/ 332 h 493"/>
                <a:gd name="T30" fmla="*/ 223 w 301"/>
                <a:gd name="T31" fmla="*/ 435 h 493"/>
                <a:gd name="T32" fmla="*/ 293 w 301"/>
                <a:gd name="T33" fmla="*/ 348 h 493"/>
                <a:gd name="T34" fmla="*/ 226 w 301"/>
                <a:gd name="T35" fmla="*/ 454 h 493"/>
                <a:gd name="T36" fmla="*/ 162 w 301"/>
                <a:gd name="T37" fmla="*/ 476 h 493"/>
                <a:gd name="T38" fmla="*/ 76 w 301"/>
                <a:gd name="T39" fmla="*/ 483 h 493"/>
                <a:gd name="T40" fmla="*/ 47 w 301"/>
                <a:gd name="T41" fmla="*/ 470 h 493"/>
                <a:gd name="T42" fmla="*/ 15 w 301"/>
                <a:gd name="T43" fmla="*/ 464 h 493"/>
                <a:gd name="T44" fmla="*/ 15 w 301"/>
                <a:gd name="T45" fmla="*/ 473 h 49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01" h="493">
                  <a:moveTo>
                    <a:pt x="15" y="473"/>
                  </a:moveTo>
                  <a:cubicBezTo>
                    <a:pt x="11" y="457"/>
                    <a:pt x="6" y="442"/>
                    <a:pt x="2" y="425"/>
                  </a:cubicBezTo>
                  <a:cubicBezTo>
                    <a:pt x="5" y="295"/>
                    <a:pt x="5" y="166"/>
                    <a:pt x="5" y="35"/>
                  </a:cubicBezTo>
                  <a:lnTo>
                    <a:pt x="40" y="438"/>
                  </a:lnTo>
                  <a:lnTo>
                    <a:pt x="60" y="185"/>
                  </a:lnTo>
                  <a:lnTo>
                    <a:pt x="85" y="403"/>
                  </a:lnTo>
                  <a:lnTo>
                    <a:pt x="92" y="0"/>
                  </a:lnTo>
                  <a:lnTo>
                    <a:pt x="114" y="470"/>
                  </a:lnTo>
                  <a:lnTo>
                    <a:pt x="120" y="128"/>
                  </a:lnTo>
                  <a:lnTo>
                    <a:pt x="140" y="361"/>
                  </a:lnTo>
                  <a:lnTo>
                    <a:pt x="168" y="121"/>
                  </a:lnTo>
                  <a:lnTo>
                    <a:pt x="168" y="438"/>
                  </a:lnTo>
                  <a:lnTo>
                    <a:pt x="191" y="307"/>
                  </a:lnTo>
                  <a:lnTo>
                    <a:pt x="194" y="435"/>
                  </a:lnTo>
                  <a:lnTo>
                    <a:pt x="264" y="332"/>
                  </a:lnTo>
                  <a:lnTo>
                    <a:pt x="223" y="435"/>
                  </a:lnTo>
                  <a:lnTo>
                    <a:pt x="293" y="348"/>
                  </a:lnTo>
                  <a:cubicBezTo>
                    <a:pt x="270" y="470"/>
                    <a:pt x="301" y="440"/>
                    <a:pt x="226" y="454"/>
                  </a:cubicBezTo>
                  <a:cubicBezTo>
                    <a:pt x="207" y="466"/>
                    <a:pt x="184" y="472"/>
                    <a:pt x="162" y="476"/>
                  </a:cubicBezTo>
                  <a:cubicBezTo>
                    <a:pt x="137" y="493"/>
                    <a:pt x="104" y="485"/>
                    <a:pt x="76" y="483"/>
                  </a:cubicBezTo>
                  <a:cubicBezTo>
                    <a:pt x="58" y="472"/>
                    <a:pt x="65" y="474"/>
                    <a:pt x="47" y="470"/>
                  </a:cubicBezTo>
                  <a:cubicBezTo>
                    <a:pt x="36" y="468"/>
                    <a:pt x="15" y="464"/>
                    <a:pt x="15" y="464"/>
                  </a:cubicBezTo>
                  <a:cubicBezTo>
                    <a:pt x="0" y="458"/>
                    <a:pt x="3" y="457"/>
                    <a:pt x="15" y="473"/>
                  </a:cubicBezTo>
                  <a:close/>
                </a:path>
              </a:pathLst>
            </a:custGeom>
            <a:solidFill>
              <a:schemeClr val="folHlink"/>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6" name="Freeform 35"/>
            <p:cNvSpPr>
              <a:spLocks/>
            </p:cNvSpPr>
            <p:nvPr/>
          </p:nvSpPr>
          <p:spPr bwMode="auto">
            <a:xfrm>
              <a:off x="1393" y="2331"/>
              <a:ext cx="1202" cy="453"/>
            </a:xfrm>
            <a:custGeom>
              <a:avLst/>
              <a:gdLst>
                <a:gd name="T0" fmla="*/ 18 w 1202"/>
                <a:gd name="T1" fmla="*/ 229 h 453"/>
                <a:gd name="T2" fmla="*/ 79 w 1202"/>
                <a:gd name="T3" fmla="*/ 43 h 453"/>
                <a:gd name="T4" fmla="*/ 101 w 1202"/>
                <a:gd name="T5" fmla="*/ 117 h 453"/>
                <a:gd name="T6" fmla="*/ 156 w 1202"/>
                <a:gd name="T7" fmla="*/ 162 h 453"/>
                <a:gd name="T8" fmla="*/ 245 w 1202"/>
                <a:gd name="T9" fmla="*/ 255 h 453"/>
                <a:gd name="T10" fmla="*/ 300 w 1202"/>
                <a:gd name="T11" fmla="*/ 251 h 453"/>
                <a:gd name="T12" fmla="*/ 313 w 1202"/>
                <a:gd name="T13" fmla="*/ 383 h 453"/>
                <a:gd name="T14" fmla="*/ 354 w 1202"/>
                <a:gd name="T15" fmla="*/ 370 h 453"/>
                <a:gd name="T16" fmla="*/ 389 w 1202"/>
                <a:gd name="T17" fmla="*/ 392 h 453"/>
                <a:gd name="T18" fmla="*/ 434 w 1202"/>
                <a:gd name="T19" fmla="*/ 411 h 453"/>
                <a:gd name="T20" fmla="*/ 537 w 1202"/>
                <a:gd name="T21" fmla="*/ 379 h 453"/>
                <a:gd name="T22" fmla="*/ 562 w 1202"/>
                <a:gd name="T23" fmla="*/ 418 h 453"/>
                <a:gd name="T24" fmla="*/ 607 w 1202"/>
                <a:gd name="T25" fmla="*/ 443 h 453"/>
                <a:gd name="T26" fmla="*/ 642 w 1202"/>
                <a:gd name="T27" fmla="*/ 415 h 453"/>
                <a:gd name="T28" fmla="*/ 671 w 1202"/>
                <a:gd name="T29" fmla="*/ 386 h 453"/>
                <a:gd name="T30" fmla="*/ 709 w 1202"/>
                <a:gd name="T31" fmla="*/ 447 h 453"/>
                <a:gd name="T32" fmla="*/ 796 w 1202"/>
                <a:gd name="T33" fmla="*/ 408 h 453"/>
                <a:gd name="T34" fmla="*/ 818 w 1202"/>
                <a:gd name="T35" fmla="*/ 431 h 453"/>
                <a:gd name="T36" fmla="*/ 850 w 1202"/>
                <a:gd name="T37" fmla="*/ 450 h 453"/>
                <a:gd name="T38" fmla="*/ 869 w 1202"/>
                <a:gd name="T39" fmla="*/ 447 h 453"/>
                <a:gd name="T40" fmla="*/ 911 w 1202"/>
                <a:gd name="T41" fmla="*/ 363 h 453"/>
                <a:gd name="T42" fmla="*/ 953 w 1202"/>
                <a:gd name="T43" fmla="*/ 341 h 453"/>
                <a:gd name="T44" fmla="*/ 985 w 1202"/>
                <a:gd name="T45" fmla="*/ 408 h 453"/>
                <a:gd name="T46" fmla="*/ 1013 w 1202"/>
                <a:gd name="T47" fmla="*/ 434 h 453"/>
                <a:gd name="T48" fmla="*/ 1058 w 1202"/>
                <a:gd name="T49" fmla="*/ 399 h 453"/>
                <a:gd name="T50" fmla="*/ 1116 w 1202"/>
                <a:gd name="T51" fmla="*/ 251 h 453"/>
                <a:gd name="T52" fmla="*/ 1129 w 1202"/>
                <a:gd name="T53" fmla="*/ 354 h 453"/>
                <a:gd name="T54" fmla="*/ 1164 w 1202"/>
                <a:gd name="T55" fmla="*/ 194 h 453"/>
                <a:gd name="T56" fmla="*/ 1202 w 1202"/>
                <a:gd name="T57" fmla="*/ 424 h 453"/>
                <a:gd name="T58" fmla="*/ 847 w 1202"/>
                <a:gd name="T59" fmla="*/ 447 h 453"/>
                <a:gd name="T60" fmla="*/ 613 w 1202"/>
                <a:gd name="T61" fmla="*/ 427 h 453"/>
                <a:gd name="T62" fmla="*/ 501 w 1202"/>
                <a:gd name="T63" fmla="*/ 405 h 453"/>
                <a:gd name="T64" fmla="*/ 281 w 1202"/>
                <a:gd name="T65" fmla="*/ 363 h 453"/>
                <a:gd name="T66" fmla="*/ 18 w 1202"/>
                <a:gd name="T67" fmla="*/ 293 h 45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02" h="453">
                  <a:moveTo>
                    <a:pt x="18" y="293"/>
                  </a:moveTo>
                  <a:cubicBezTo>
                    <a:pt x="0" y="281"/>
                    <a:pt x="4" y="243"/>
                    <a:pt x="18" y="229"/>
                  </a:cubicBezTo>
                  <a:lnTo>
                    <a:pt x="41" y="274"/>
                  </a:lnTo>
                  <a:lnTo>
                    <a:pt x="79" y="43"/>
                  </a:lnTo>
                  <a:lnTo>
                    <a:pt x="76" y="245"/>
                  </a:lnTo>
                  <a:lnTo>
                    <a:pt x="101" y="117"/>
                  </a:lnTo>
                  <a:lnTo>
                    <a:pt x="121" y="216"/>
                  </a:lnTo>
                  <a:lnTo>
                    <a:pt x="156" y="162"/>
                  </a:lnTo>
                  <a:lnTo>
                    <a:pt x="188" y="341"/>
                  </a:lnTo>
                  <a:lnTo>
                    <a:pt x="245" y="255"/>
                  </a:lnTo>
                  <a:lnTo>
                    <a:pt x="261" y="315"/>
                  </a:lnTo>
                  <a:lnTo>
                    <a:pt x="300" y="251"/>
                  </a:lnTo>
                  <a:lnTo>
                    <a:pt x="303" y="363"/>
                  </a:lnTo>
                  <a:lnTo>
                    <a:pt x="313" y="383"/>
                  </a:lnTo>
                  <a:lnTo>
                    <a:pt x="338" y="194"/>
                  </a:lnTo>
                  <a:lnTo>
                    <a:pt x="354" y="370"/>
                  </a:lnTo>
                  <a:lnTo>
                    <a:pt x="370" y="312"/>
                  </a:lnTo>
                  <a:lnTo>
                    <a:pt x="389" y="392"/>
                  </a:lnTo>
                  <a:lnTo>
                    <a:pt x="418" y="325"/>
                  </a:lnTo>
                  <a:lnTo>
                    <a:pt x="434" y="411"/>
                  </a:lnTo>
                  <a:lnTo>
                    <a:pt x="505" y="367"/>
                  </a:lnTo>
                  <a:lnTo>
                    <a:pt x="537" y="379"/>
                  </a:lnTo>
                  <a:lnTo>
                    <a:pt x="556" y="277"/>
                  </a:lnTo>
                  <a:lnTo>
                    <a:pt x="562" y="418"/>
                  </a:lnTo>
                  <a:lnTo>
                    <a:pt x="594" y="322"/>
                  </a:lnTo>
                  <a:lnTo>
                    <a:pt x="607" y="443"/>
                  </a:lnTo>
                  <a:lnTo>
                    <a:pt x="639" y="322"/>
                  </a:lnTo>
                  <a:lnTo>
                    <a:pt x="642" y="415"/>
                  </a:lnTo>
                  <a:lnTo>
                    <a:pt x="674" y="239"/>
                  </a:lnTo>
                  <a:lnTo>
                    <a:pt x="671" y="386"/>
                  </a:lnTo>
                  <a:lnTo>
                    <a:pt x="713" y="245"/>
                  </a:lnTo>
                  <a:lnTo>
                    <a:pt x="709" y="447"/>
                  </a:lnTo>
                  <a:lnTo>
                    <a:pt x="757" y="424"/>
                  </a:lnTo>
                  <a:lnTo>
                    <a:pt x="796" y="408"/>
                  </a:lnTo>
                  <a:lnTo>
                    <a:pt x="809" y="296"/>
                  </a:lnTo>
                  <a:lnTo>
                    <a:pt x="818" y="431"/>
                  </a:lnTo>
                  <a:lnTo>
                    <a:pt x="844" y="255"/>
                  </a:lnTo>
                  <a:lnTo>
                    <a:pt x="850" y="450"/>
                  </a:lnTo>
                  <a:lnTo>
                    <a:pt x="869" y="351"/>
                  </a:lnTo>
                  <a:lnTo>
                    <a:pt x="869" y="447"/>
                  </a:lnTo>
                  <a:lnTo>
                    <a:pt x="911" y="223"/>
                  </a:lnTo>
                  <a:lnTo>
                    <a:pt x="911" y="363"/>
                  </a:lnTo>
                  <a:lnTo>
                    <a:pt x="940" y="200"/>
                  </a:lnTo>
                  <a:lnTo>
                    <a:pt x="953" y="341"/>
                  </a:lnTo>
                  <a:lnTo>
                    <a:pt x="959" y="120"/>
                  </a:lnTo>
                  <a:lnTo>
                    <a:pt x="985" y="408"/>
                  </a:lnTo>
                  <a:lnTo>
                    <a:pt x="1001" y="261"/>
                  </a:lnTo>
                  <a:lnTo>
                    <a:pt x="1013" y="434"/>
                  </a:lnTo>
                  <a:lnTo>
                    <a:pt x="1029" y="264"/>
                  </a:lnTo>
                  <a:lnTo>
                    <a:pt x="1058" y="399"/>
                  </a:lnTo>
                  <a:cubicBezTo>
                    <a:pt x="1106" y="0"/>
                    <a:pt x="1084" y="146"/>
                    <a:pt x="1084" y="306"/>
                  </a:cubicBezTo>
                  <a:lnTo>
                    <a:pt x="1116" y="251"/>
                  </a:lnTo>
                  <a:lnTo>
                    <a:pt x="1109" y="434"/>
                  </a:lnTo>
                  <a:lnTo>
                    <a:pt x="1129" y="354"/>
                  </a:lnTo>
                  <a:lnTo>
                    <a:pt x="1138" y="437"/>
                  </a:lnTo>
                  <a:lnTo>
                    <a:pt x="1164" y="194"/>
                  </a:lnTo>
                  <a:lnTo>
                    <a:pt x="1170" y="440"/>
                  </a:lnTo>
                  <a:lnTo>
                    <a:pt x="1202" y="424"/>
                  </a:lnTo>
                  <a:lnTo>
                    <a:pt x="1125" y="443"/>
                  </a:lnTo>
                  <a:lnTo>
                    <a:pt x="847" y="447"/>
                  </a:lnTo>
                  <a:lnTo>
                    <a:pt x="610" y="453"/>
                  </a:lnTo>
                  <a:cubicBezTo>
                    <a:pt x="611" y="444"/>
                    <a:pt x="617" y="435"/>
                    <a:pt x="613" y="427"/>
                  </a:cubicBezTo>
                  <a:cubicBezTo>
                    <a:pt x="611" y="422"/>
                    <a:pt x="597" y="424"/>
                    <a:pt x="597" y="424"/>
                  </a:cubicBezTo>
                  <a:lnTo>
                    <a:pt x="501" y="405"/>
                  </a:lnTo>
                  <a:lnTo>
                    <a:pt x="421" y="408"/>
                  </a:lnTo>
                  <a:lnTo>
                    <a:pt x="281" y="363"/>
                  </a:lnTo>
                  <a:lnTo>
                    <a:pt x="153" y="328"/>
                  </a:lnTo>
                  <a:cubicBezTo>
                    <a:pt x="108" y="316"/>
                    <a:pt x="18" y="293"/>
                    <a:pt x="18" y="293"/>
                  </a:cubicBezTo>
                  <a:close/>
                </a:path>
              </a:pathLst>
            </a:custGeom>
            <a:solidFill>
              <a:schemeClr val="folHlink"/>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7" name="Freeform 36"/>
            <p:cNvSpPr>
              <a:spLocks/>
            </p:cNvSpPr>
            <p:nvPr/>
          </p:nvSpPr>
          <p:spPr bwMode="auto">
            <a:xfrm>
              <a:off x="2577" y="2271"/>
              <a:ext cx="959" cy="502"/>
            </a:xfrm>
            <a:custGeom>
              <a:avLst/>
              <a:gdLst>
                <a:gd name="T0" fmla="*/ 25 w 959"/>
                <a:gd name="T1" fmla="*/ 452 h 502"/>
                <a:gd name="T2" fmla="*/ 50 w 959"/>
                <a:gd name="T3" fmla="*/ 487 h 502"/>
                <a:gd name="T4" fmla="*/ 86 w 959"/>
                <a:gd name="T5" fmla="*/ 410 h 502"/>
                <a:gd name="T6" fmla="*/ 108 w 959"/>
                <a:gd name="T7" fmla="*/ 477 h 502"/>
                <a:gd name="T8" fmla="*/ 150 w 959"/>
                <a:gd name="T9" fmla="*/ 464 h 502"/>
                <a:gd name="T10" fmla="*/ 188 w 959"/>
                <a:gd name="T11" fmla="*/ 468 h 502"/>
                <a:gd name="T12" fmla="*/ 204 w 959"/>
                <a:gd name="T13" fmla="*/ 455 h 502"/>
                <a:gd name="T14" fmla="*/ 242 w 959"/>
                <a:gd name="T15" fmla="*/ 445 h 502"/>
                <a:gd name="T16" fmla="*/ 319 w 959"/>
                <a:gd name="T17" fmla="*/ 448 h 502"/>
                <a:gd name="T18" fmla="*/ 345 w 959"/>
                <a:gd name="T19" fmla="*/ 445 h 502"/>
                <a:gd name="T20" fmla="*/ 374 w 959"/>
                <a:gd name="T21" fmla="*/ 340 h 502"/>
                <a:gd name="T22" fmla="*/ 393 w 959"/>
                <a:gd name="T23" fmla="*/ 340 h 502"/>
                <a:gd name="T24" fmla="*/ 425 w 959"/>
                <a:gd name="T25" fmla="*/ 410 h 502"/>
                <a:gd name="T26" fmla="*/ 457 w 959"/>
                <a:gd name="T27" fmla="*/ 356 h 502"/>
                <a:gd name="T28" fmla="*/ 498 w 959"/>
                <a:gd name="T29" fmla="*/ 378 h 502"/>
                <a:gd name="T30" fmla="*/ 524 w 959"/>
                <a:gd name="T31" fmla="*/ 266 h 502"/>
                <a:gd name="T32" fmla="*/ 550 w 959"/>
                <a:gd name="T33" fmla="*/ 250 h 502"/>
                <a:gd name="T34" fmla="*/ 604 w 959"/>
                <a:gd name="T35" fmla="*/ 324 h 502"/>
                <a:gd name="T36" fmla="*/ 626 w 959"/>
                <a:gd name="T37" fmla="*/ 276 h 502"/>
                <a:gd name="T38" fmla="*/ 671 w 959"/>
                <a:gd name="T39" fmla="*/ 256 h 502"/>
                <a:gd name="T40" fmla="*/ 732 w 959"/>
                <a:gd name="T41" fmla="*/ 240 h 502"/>
                <a:gd name="T42" fmla="*/ 767 w 959"/>
                <a:gd name="T43" fmla="*/ 295 h 502"/>
                <a:gd name="T44" fmla="*/ 799 w 959"/>
                <a:gd name="T45" fmla="*/ 276 h 502"/>
                <a:gd name="T46" fmla="*/ 812 w 959"/>
                <a:gd name="T47" fmla="*/ 266 h 502"/>
                <a:gd name="T48" fmla="*/ 847 w 959"/>
                <a:gd name="T49" fmla="*/ 253 h 502"/>
                <a:gd name="T50" fmla="*/ 882 w 959"/>
                <a:gd name="T51" fmla="*/ 250 h 502"/>
                <a:gd name="T52" fmla="*/ 902 w 959"/>
                <a:gd name="T53" fmla="*/ 173 h 502"/>
                <a:gd name="T54" fmla="*/ 924 w 959"/>
                <a:gd name="T55" fmla="*/ 160 h 502"/>
                <a:gd name="T56" fmla="*/ 959 w 959"/>
                <a:gd name="T57" fmla="*/ 244 h 502"/>
                <a:gd name="T58" fmla="*/ 745 w 959"/>
                <a:gd name="T59" fmla="*/ 298 h 502"/>
                <a:gd name="T60" fmla="*/ 537 w 959"/>
                <a:gd name="T61" fmla="*/ 397 h 502"/>
                <a:gd name="T62" fmla="*/ 169 w 959"/>
                <a:gd name="T63" fmla="*/ 471 h 50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59" h="502">
                  <a:moveTo>
                    <a:pt x="25" y="487"/>
                  </a:moveTo>
                  <a:cubicBezTo>
                    <a:pt x="0" y="502"/>
                    <a:pt x="16" y="463"/>
                    <a:pt x="25" y="452"/>
                  </a:cubicBezTo>
                  <a:cubicBezTo>
                    <a:pt x="28" y="440"/>
                    <a:pt x="22" y="416"/>
                    <a:pt x="22" y="416"/>
                  </a:cubicBezTo>
                  <a:lnTo>
                    <a:pt x="50" y="487"/>
                  </a:lnTo>
                  <a:lnTo>
                    <a:pt x="54" y="324"/>
                  </a:lnTo>
                  <a:lnTo>
                    <a:pt x="86" y="410"/>
                  </a:lnTo>
                  <a:lnTo>
                    <a:pt x="102" y="308"/>
                  </a:lnTo>
                  <a:lnTo>
                    <a:pt x="108" y="477"/>
                  </a:lnTo>
                  <a:lnTo>
                    <a:pt x="137" y="416"/>
                  </a:lnTo>
                  <a:lnTo>
                    <a:pt x="150" y="464"/>
                  </a:lnTo>
                  <a:lnTo>
                    <a:pt x="159" y="266"/>
                  </a:lnTo>
                  <a:lnTo>
                    <a:pt x="188" y="468"/>
                  </a:lnTo>
                  <a:lnTo>
                    <a:pt x="191" y="391"/>
                  </a:lnTo>
                  <a:lnTo>
                    <a:pt x="204" y="455"/>
                  </a:lnTo>
                  <a:lnTo>
                    <a:pt x="226" y="317"/>
                  </a:lnTo>
                  <a:lnTo>
                    <a:pt x="242" y="445"/>
                  </a:lnTo>
                  <a:lnTo>
                    <a:pt x="255" y="359"/>
                  </a:lnTo>
                  <a:lnTo>
                    <a:pt x="319" y="448"/>
                  </a:lnTo>
                  <a:lnTo>
                    <a:pt x="278" y="263"/>
                  </a:lnTo>
                  <a:lnTo>
                    <a:pt x="345" y="445"/>
                  </a:lnTo>
                  <a:lnTo>
                    <a:pt x="338" y="263"/>
                  </a:lnTo>
                  <a:lnTo>
                    <a:pt x="374" y="340"/>
                  </a:lnTo>
                  <a:lnTo>
                    <a:pt x="380" y="186"/>
                  </a:lnTo>
                  <a:lnTo>
                    <a:pt x="393" y="340"/>
                  </a:lnTo>
                  <a:lnTo>
                    <a:pt x="399" y="199"/>
                  </a:lnTo>
                  <a:lnTo>
                    <a:pt x="425" y="410"/>
                  </a:lnTo>
                  <a:lnTo>
                    <a:pt x="422" y="301"/>
                  </a:lnTo>
                  <a:lnTo>
                    <a:pt x="457" y="356"/>
                  </a:lnTo>
                  <a:lnTo>
                    <a:pt x="447" y="218"/>
                  </a:lnTo>
                  <a:lnTo>
                    <a:pt x="498" y="378"/>
                  </a:lnTo>
                  <a:lnTo>
                    <a:pt x="498" y="170"/>
                  </a:lnTo>
                  <a:lnTo>
                    <a:pt x="524" y="266"/>
                  </a:lnTo>
                  <a:lnTo>
                    <a:pt x="524" y="132"/>
                  </a:lnTo>
                  <a:lnTo>
                    <a:pt x="550" y="250"/>
                  </a:lnTo>
                  <a:lnTo>
                    <a:pt x="566" y="170"/>
                  </a:lnTo>
                  <a:lnTo>
                    <a:pt x="604" y="324"/>
                  </a:lnTo>
                  <a:lnTo>
                    <a:pt x="604" y="167"/>
                  </a:lnTo>
                  <a:lnTo>
                    <a:pt x="626" y="276"/>
                  </a:lnTo>
                  <a:lnTo>
                    <a:pt x="639" y="151"/>
                  </a:lnTo>
                  <a:lnTo>
                    <a:pt x="671" y="256"/>
                  </a:lnTo>
                  <a:lnTo>
                    <a:pt x="681" y="164"/>
                  </a:lnTo>
                  <a:lnTo>
                    <a:pt x="732" y="240"/>
                  </a:lnTo>
                  <a:lnTo>
                    <a:pt x="742" y="80"/>
                  </a:lnTo>
                  <a:lnTo>
                    <a:pt x="767" y="295"/>
                  </a:lnTo>
                  <a:lnTo>
                    <a:pt x="770" y="234"/>
                  </a:lnTo>
                  <a:lnTo>
                    <a:pt x="799" y="276"/>
                  </a:lnTo>
                  <a:lnTo>
                    <a:pt x="793" y="221"/>
                  </a:lnTo>
                  <a:lnTo>
                    <a:pt x="812" y="266"/>
                  </a:lnTo>
                  <a:lnTo>
                    <a:pt x="828" y="176"/>
                  </a:lnTo>
                  <a:lnTo>
                    <a:pt x="847" y="253"/>
                  </a:lnTo>
                  <a:lnTo>
                    <a:pt x="850" y="106"/>
                  </a:lnTo>
                  <a:lnTo>
                    <a:pt x="882" y="250"/>
                  </a:lnTo>
                  <a:lnTo>
                    <a:pt x="892" y="0"/>
                  </a:lnTo>
                  <a:lnTo>
                    <a:pt x="902" y="173"/>
                  </a:lnTo>
                  <a:lnTo>
                    <a:pt x="930" y="77"/>
                  </a:lnTo>
                  <a:lnTo>
                    <a:pt x="924" y="160"/>
                  </a:lnTo>
                  <a:lnTo>
                    <a:pt x="950" y="167"/>
                  </a:lnTo>
                  <a:lnTo>
                    <a:pt x="959" y="244"/>
                  </a:lnTo>
                  <a:lnTo>
                    <a:pt x="834" y="260"/>
                  </a:lnTo>
                  <a:lnTo>
                    <a:pt x="745" y="298"/>
                  </a:lnTo>
                  <a:lnTo>
                    <a:pt x="626" y="349"/>
                  </a:lnTo>
                  <a:lnTo>
                    <a:pt x="537" y="397"/>
                  </a:lnTo>
                  <a:lnTo>
                    <a:pt x="329" y="448"/>
                  </a:lnTo>
                  <a:lnTo>
                    <a:pt x="169" y="471"/>
                  </a:lnTo>
                  <a:lnTo>
                    <a:pt x="25" y="487"/>
                  </a:lnTo>
                  <a:close/>
                </a:path>
              </a:pathLst>
            </a:custGeom>
            <a:solidFill>
              <a:schemeClr val="folHlink"/>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8" name="Oval 37"/>
            <p:cNvSpPr>
              <a:spLocks noChangeArrowheads="1"/>
            </p:cNvSpPr>
            <p:nvPr/>
          </p:nvSpPr>
          <p:spPr bwMode="auto">
            <a:xfrm>
              <a:off x="2475" y="2022"/>
              <a:ext cx="79" cy="103"/>
            </a:xfrm>
            <a:prstGeom prst="ellipse">
              <a:avLst/>
            </a:prstGeom>
            <a:noFill/>
            <a:ln w="762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sp>
          <p:nvSpPr>
            <p:cNvPr id="3159" name="Freeform 38"/>
            <p:cNvSpPr>
              <a:spLocks/>
            </p:cNvSpPr>
            <p:nvPr/>
          </p:nvSpPr>
          <p:spPr bwMode="auto">
            <a:xfrm>
              <a:off x="2867" y="2164"/>
              <a:ext cx="273" cy="184"/>
            </a:xfrm>
            <a:custGeom>
              <a:avLst/>
              <a:gdLst>
                <a:gd name="T0" fmla="*/ 273 w 273"/>
                <a:gd name="T1" fmla="*/ 7 h 184"/>
                <a:gd name="T2" fmla="*/ 227 w 273"/>
                <a:gd name="T3" fmla="*/ 2 h 184"/>
                <a:gd name="T4" fmla="*/ 140 w 273"/>
                <a:gd name="T5" fmla="*/ 7 h 184"/>
                <a:gd name="T6" fmla="*/ 62 w 273"/>
                <a:gd name="T7" fmla="*/ 45 h 184"/>
                <a:gd name="T8" fmla="*/ 18 w 273"/>
                <a:gd name="T9" fmla="*/ 129 h 184"/>
                <a:gd name="T10" fmla="*/ 0 w 273"/>
                <a:gd name="T11" fmla="*/ 184 h 1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3" h="184">
                  <a:moveTo>
                    <a:pt x="273" y="7"/>
                  </a:moveTo>
                  <a:cubicBezTo>
                    <a:pt x="261" y="4"/>
                    <a:pt x="249" y="2"/>
                    <a:pt x="227" y="2"/>
                  </a:cubicBezTo>
                  <a:cubicBezTo>
                    <a:pt x="205" y="2"/>
                    <a:pt x="167" y="0"/>
                    <a:pt x="140" y="7"/>
                  </a:cubicBezTo>
                  <a:cubicBezTo>
                    <a:pt x="113" y="14"/>
                    <a:pt x="82" y="25"/>
                    <a:pt x="62" y="45"/>
                  </a:cubicBezTo>
                  <a:cubicBezTo>
                    <a:pt x="42" y="65"/>
                    <a:pt x="28" y="106"/>
                    <a:pt x="18" y="129"/>
                  </a:cubicBezTo>
                  <a:cubicBezTo>
                    <a:pt x="8" y="152"/>
                    <a:pt x="4" y="168"/>
                    <a:pt x="0" y="184"/>
                  </a:cubicBezTo>
                </a:path>
              </a:pathLst>
            </a:custGeom>
            <a:noFill/>
            <a:ln w="9525"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60" name="Line 39"/>
            <p:cNvSpPr>
              <a:spLocks noChangeShapeType="1"/>
            </p:cNvSpPr>
            <p:nvPr/>
          </p:nvSpPr>
          <p:spPr bwMode="auto">
            <a:xfrm flipH="1" flipV="1">
              <a:off x="2705" y="1844"/>
              <a:ext cx="44" cy="1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61" name="Line 40"/>
            <p:cNvSpPr>
              <a:spLocks noChangeShapeType="1"/>
            </p:cNvSpPr>
            <p:nvPr/>
          </p:nvSpPr>
          <p:spPr bwMode="auto">
            <a:xfrm flipV="1">
              <a:off x="2485" y="1824"/>
              <a:ext cx="49" cy="1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13" name="Text Box 41"/>
          <p:cNvSpPr txBox="1">
            <a:spLocks noChangeArrowheads="1"/>
          </p:cNvSpPr>
          <p:nvPr/>
        </p:nvSpPr>
        <p:spPr bwMode="auto">
          <a:xfrm>
            <a:off x="9936163" y="6194425"/>
            <a:ext cx="16097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latin typeface="Times New Roman" panose="02020603050405020304" pitchFamily="18" charset="0"/>
                <a:ea typeface="MS PGothic" panose="020B0600070205080204" pitchFamily="34" charset="-128"/>
              </a:rPr>
              <a:t>…with blinders</a:t>
            </a:r>
          </a:p>
        </p:txBody>
      </p:sp>
      <p:grpSp>
        <p:nvGrpSpPr>
          <p:cNvPr id="3114" name="Group 42"/>
          <p:cNvGrpSpPr>
            <a:grpSpLocks/>
          </p:cNvGrpSpPr>
          <p:nvPr/>
        </p:nvGrpSpPr>
        <p:grpSpPr bwMode="auto">
          <a:xfrm>
            <a:off x="9401175" y="5056188"/>
            <a:ext cx="363538" cy="171450"/>
            <a:chOff x="2421" y="1771"/>
            <a:chExt cx="345" cy="162"/>
          </a:xfrm>
        </p:grpSpPr>
        <p:sp>
          <p:nvSpPr>
            <p:cNvPr id="3131" name="Freeform 43"/>
            <p:cNvSpPr>
              <a:spLocks/>
            </p:cNvSpPr>
            <p:nvPr/>
          </p:nvSpPr>
          <p:spPr bwMode="auto">
            <a:xfrm>
              <a:off x="2639" y="1786"/>
              <a:ext cx="127" cy="147"/>
            </a:xfrm>
            <a:custGeom>
              <a:avLst/>
              <a:gdLst>
                <a:gd name="T0" fmla="*/ 2 w 168"/>
                <a:gd name="T1" fmla="*/ 1 h 220"/>
                <a:gd name="T2" fmla="*/ 2 w 168"/>
                <a:gd name="T3" fmla="*/ 4 h 220"/>
                <a:gd name="T4" fmla="*/ 8 w 168"/>
                <a:gd name="T5" fmla="*/ 11 h 220"/>
                <a:gd name="T6" fmla="*/ 21 w 168"/>
                <a:gd name="T7" fmla="*/ 13 h 220"/>
                <a:gd name="T8" fmla="*/ 22 w 168"/>
                <a:gd name="T9" fmla="*/ 7 h 220"/>
                <a:gd name="T10" fmla="*/ 15 w 168"/>
                <a:gd name="T11" fmla="*/ 1 h 220"/>
                <a:gd name="T12" fmla="*/ 2 w 168"/>
                <a:gd name="T13" fmla="*/ 1 h 2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220">
                  <a:moveTo>
                    <a:pt x="16" y="24"/>
                  </a:moveTo>
                  <a:cubicBezTo>
                    <a:pt x="0" y="32"/>
                    <a:pt x="7" y="38"/>
                    <a:pt x="13" y="65"/>
                  </a:cubicBezTo>
                  <a:cubicBezTo>
                    <a:pt x="19" y="92"/>
                    <a:pt x="29" y="163"/>
                    <a:pt x="52" y="187"/>
                  </a:cubicBezTo>
                  <a:cubicBezTo>
                    <a:pt x="75" y="211"/>
                    <a:pt x="134" y="220"/>
                    <a:pt x="151" y="209"/>
                  </a:cubicBezTo>
                  <a:cubicBezTo>
                    <a:pt x="168" y="198"/>
                    <a:pt x="161" y="152"/>
                    <a:pt x="154" y="120"/>
                  </a:cubicBezTo>
                  <a:cubicBezTo>
                    <a:pt x="147" y="88"/>
                    <a:pt x="127" y="28"/>
                    <a:pt x="106" y="14"/>
                  </a:cubicBezTo>
                  <a:cubicBezTo>
                    <a:pt x="85" y="0"/>
                    <a:pt x="32" y="16"/>
                    <a:pt x="16" y="24"/>
                  </a:cubicBezTo>
                  <a:close/>
                </a:path>
              </a:pathLst>
            </a:custGeom>
            <a:solidFill>
              <a:schemeClr val="tx2"/>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32" name="Freeform 44"/>
            <p:cNvSpPr>
              <a:spLocks/>
            </p:cNvSpPr>
            <p:nvPr/>
          </p:nvSpPr>
          <p:spPr bwMode="auto">
            <a:xfrm flipH="1">
              <a:off x="2421" y="1771"/>
              <a:ext cx="127" cy="147"/>
            </a:xfrm>
            <a:custGeom>
              <a:avLst/>
              <a:gdLst>
                <a:gd name="T0" fmla="*/ 2 w 168"/>
                <a:gd name="T1" fmla="*/ 1 h 220"/>
                <a:gd name="T2" fmla="*/ 2 w 168"/>
                <a:gd name="T3" fmla="*/ 4 h 220"/>
                <a:gd name="T4" fmla="*/ 8 w 168"/>
                <a:gd name="T5" fmla="*/ 11 h 220"/>
                <a:gd name="T6" fmla="*/ 21 w 168"/>
                <a:gd name="T7" fmla="*/ 13 h 220"/>
                <a:gd name="T8" fmla="*/ 22 w 168"/>
                <a:gd name="T9" fmla="*/ 7 h 220"/>
                <a:gd name="T10" fmla="*/ 15 w 168"/>
                <a:gd name="T11" fmla="*/ 1 h 220"/>
                <a:gd name="T12" fmla="*/ 2 w 168"/>
                <a:gd name="T13" fmla="*/ 1 h 2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220">
                  <a:moveTo>
                    <a:pt x="16" y="24"/>
                  </a:moveTo>
                  <a:cubicBezTo>
                    <a:pt x="0" y="32"/>
                    <a:pt x="7" y="38"/>
                    <a:pt x="13" y="65"/>
                  </a:cubicBezTo>
                  <a:cubicBezTo>
                    <a:pt x="19" y="92"/>
                    <a:pt x="29" y="163"/>
                    <a:pt x="52" y="187"/>
                  </a:cubicBezTo>
                  <a:cubicBezTo>
                    <a:pt x="75" y="211"/>
                    <a:pt x="134" y="220"/>
                    <a:pt x="151" y="209"/>
                  </a:cubicBezTo>
                  <a:cubicBezTo>
                    <a:pt x="168" y="198"/>
                    <a:pt x="161" y="152"/>
                    <a:pt x="154" y="120"/>
                  </a:cubicBezTo>
                  <a:cubicBezTo>
                    <a:pt x="147" y="88"/>
                    <a:pt x="127" y="28"/>
                    <a:pt x="106" y="14"/>
                  </a:cubicBezTo>
                  <a:cubicBezTo>
                    <a:pt x="85" y="0"/>
                    <a:pt x="32" y="16"/>
                    <a:pt x="16" y="24"/>
                  </a:cubicBezTo>
                  <a:close/>
                </a:path>
              </a:pathLst>
            </a:custGeom>
            <a:solidFill>
              <a:schemeClr val="tx2"/>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081" name="Text Box 81"/>
          <p:cNvSpPr txBox="1">
            <a:spLocks noChangeArrowheads="1"/>
          </p:cNvSpPr>
          <p:nvPr/>
        </p:nvSpPr>
        <p:spPr bwMode="auto">
          <a:xfrm>
            <a:off x="615950" y="882650"/>
            <a:ext cx="16525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a:latin typeface="Times New Roman" panose="02020603050405020304" pitchFamily="18" charset="0"/>
                <a:cs typeface="Times New Roman" panose="02020603050405020304" pitchFamily="18" charset="0"/>
              </a:rPr>
              <a:t>Why the scooter</a:t>
            </a:r>
          </a:p>
        </p:txBody>
      </p:sp>
      <p:sp>
        <p:nvSpPr>
          <p:cNvPr id="2" name="Text Box 82"/>
          <p:cNvSpPr txBox="1">
            <a:spLocks noChangeArrowheads="1"/>
          </p:cNvSpPr>
          <p:nvPr/>
        </p:nvSpPr>
        <p:spPr bwMode="auto">
          <a:xfrm>
            <a:off x="7432675" y="825500"/>
            <a:ext cx="2895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a:latin typeface="Times New Roman" panose="02020603050405020304" pitchFamily="18" charset="0"/>
                <a:cs typeface="Times New Roman" panose="02020603050405020304" pitchFamily="18" charset="0"/>
              </a:rPr>
              <a:t>and                             the cane???</a:t>
            </a:r>
          </a:p>
        </p:txBody>
      </p:sp>
      <p:grpSp>
        <p:nvGrpSpPr>
          <p:cNvPr id="3" name="Group 83"/>
          <p:cNvGrpSpPr>
            <a:grpSpLocks/>
          </p:cNvGrpSpPr>
          <p:nvPr/>
        </p:nvGrpSpPr>
        <p:grpSpPr bwMode="auto">
          <a:xfrm>
            <a:off x="11055350" y="782638"/>
            <a:ext cx="561975" cy="1635125"/>
            <a:chOff x="7034" y="298"/>
            <a:chExt cx="355" cy="1030"/>
          </a:xfrm>
        </p:grpSpPr>
        <p:sp>
          <p:nvSpPr>
            <p:cNvPr id="3128" name="Arc 84"/>
            <p:cNvSpPr>
              <a:spLocks/>
            </p:cNvSpPr>
            <p:nvPr/>
          </p:nvSpPr>
          <p:spPr bwMode="auto">
            <a:xfrm>
              <a:off x="7131" y="331"/>
              <a:ext cx="254" cy="230"/>
            </a:xfrm>
            <a:custGeom>
              <a:avLst/>
              <a:gdLst>
                <a:gd name="T0" fmla="*/ 0 w 21600"/>
                <a:gd name="T1" fmla="*/ 0 h 26385"/>
                <a:gd name="T2" fmla="*/ 0 w 21600"/>
                <a:gd name="T3" fmla="*/ 0 h 26385"/>
                <a:gd name="T4" fmla="*/ 0 w 21600"/>
                <a:gd name="T5" fmla="*/ 0 h 26385"/>
                <a:gd name="T6" fmla="*/ 0 60000 65536"/>
                <a:gd name="T7" fmla="*/ 0 60000 65536"/>
                <a:gd name="T8" fmla="*/ 0 60000 65536"/>
              </a:gdLst>
              <a:ahLst/>
              <a:cxnLst>
                <a:cxn ang="T6">
                  <a:pos x="T0" y="T1"/>
                </a:cxn>
                <a:cxn ang="T7">
                  <a:pos x="T2" y="T3"/>
                </a:cxn>
                <a:cxn ang="T8">
                  <a:pos x="T4" y="T5"/>
                </a:cxn>
              </a:cxnLst>
              <a:rect l="0" t="0" r="r" b="b"/>
              <a:pathLst>
                <a:path w="21600" h="26385" fill="none" extrusionOk="0">
                  <a:moveTo>
                    <a:pt x="0" y="0"/>
                  </a:moveTo>
                  <a:cubicBezTo>
                    <a:pt x="11929" y="0"/>
                    <a:pt x="21600" y="9670"/>
                    <a:pt x="21600" y="21600"/>
                  </a:cubicBezTo>
                  <a:cubicBezTo>
                    <a:pt x="21600" y="23210"/>
                    <a:pt x="21419" y="24815"/>
                    <a:pt x="21063" y="26385"/>
                  </a:cubicBezTo>
                </a:path>
                <a:path w="21600" h="26385" stroke="0" extrusionOk="0">
                  <a:moveTo>
                    <a:pt x="0" y="0"/>
                  </a:moveTo>
                  <a:cubicBezTo>
                    <a:pt x="11929" y="0"/>
                    <a:pt x="21600" y="9670"/>
                    <a:pt x="21600" y="21600"/>
                  </a:cubicBezTo>
                  <a:cubicBezTo>
                    <a:pt x="21600" y="23210"/>
                    <a:pt x="21419" y="24815"/>
                    <a:pt x="21063" y="26385"/>
                  </a:cubicBezTo>
                  <a:lnTo>
                    <a:pt x="0" y="21600"/>
                  </a:lnTo>
                  <a:lnTo>
                    <a:pt x="0" y="0"/>
                  </a:lnTo>
                  <a:close/>
                </a:path>
              </a:pathLst>
            </a:custGeom>
            <a:noFill/>
            <a:ln w="571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29" name="Line 85"/>
            <p:cNvSpPr>
              <a:spLocks noChangeShapeType="1"/>
            </p:cNvSpPr>
            <p:nvPr/>
          </p:nvSpPr>
          <p:spPr bwMode="auto">
            <a:xfrm flipH="1">
              <a:off x="7173" y="523"/>
              <a:ext cx="216" cy="805"/>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30" name="Rectangle 86"/>
            <p:cNvSpPr>
              <a:spLocks noChangeArrowheads="1"/>
            </p:cNvSpPr>
            <p:nvPr/>
          </p:nvSpPr>
          <p:spPr bwMode="auto">
            <a:xfrm rot="284966">
              <a:off x="7034" y="298"/>
              <a:ext cx="168" cy="66"/>
            </a:xfrm>
            <a:prstGeom prst="rect">
              <a:avLst/>
            </a:prstGeom>
            <a:solidFill>
              <a:srgbClr val="3333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grpSp>
      <p:sp>
        <p:nvSpPr>
          <p:cNvPr id="3084" name="Text Box 87"/>
          <p:cNvSpPr txBox="1">
            <a:spLocks noChangeArrowheads="1"/>
          </p:cNvSpPr>
          <p:nvPr/>
        </p:nvSpPr>
        <p:spPr bwMode="auto">
          <a:xfrm>
            <a:off x="404813" y="1851025"/>
            <a:ext cx="10733087"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a:latin typeface="Times New Roman" panose="02020603050405020304" pitchFamily="18" charset="0"/>
                <a:cs typeface="Times New Roman" panose="02020603050405020304" pitchFamily="18" charset="0"/>
              </a:rPr>
              <a:t>It is not COVID,  but the UNM Provost for Research Tom Turner.   In March 2020, I was ordered to move my lab out of the old physics building.  The old building was to be bulldozed within a week.  At the same time, the administration close the buildings to students.   Associate Provost for Research refused to make an exception by allowing one student to help me with the move.</a:t>
            </a:r>
          </a:p>
          <a:p>
            <a:pPr eaLnBrk="1" hangingPunct="1">
              <a:spcBef>
                <a:spcPct val="0"/>
              </a:spcBef>
              <a:buFontTx/>
              <a:buNone/>
            </a:pPr>
            <a:r>
              <a:rPr lang="en-US" altLang="en-US" sz="1600">
                <a:latin typeface="Times New Roman" panose="02020603050405020304" pitchFamily="18" charset="0"/>
                <a:cs typeface="Times New Roman" panose="02020603050405020304" pitchFamily="18" charset="0"/>
              </a:rPr>
              <a:t>That forced me to move a whole optics lab by myself resulting in spinal injury.  This is consistent with UNM motto: RULE first!  Feed faculty to COVID!</a:t>
            </a:r>
          </a:p>
        </p:txBody>
      </p:sp>
      <p:sp>
        <p:nvSpPr>
          <p:cNvPr id="3085" name="Text Box 88"/>
          <p:cNvSpPr txBox="1">
            <a:spLocks noChangeArrowheads="1"/>
          </p:cNvSpPr>
          <p:nvPr/>
        </p:nvSpPr>
        <p:spPr bwMode="auto">
          <a:xfrm>
            <a:off x="11950700" y="860425"/>
            <a:ext cx="2746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a:latin typeface="Times New Roman" panose="02020603050405020304" pitchFamily="18" charset="0"/>
                <a:cs typeface="Times New Roman" panose="02020603050405020304" pitchFamily="18" charset="0"/>
              </a:rPr>
              <a:t>?</a:t>
            </a:r>
          </a:p>
        </p:txBody>
      </p:sp>
      <p:pic>
        <p:nvPicPr>
          <p:cNvPr id="3086" name="Picture 91" descr="scooter-fold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7925" y="252413"/>
            <a:ext cx="2454275"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3812" name="Group 84"/>
          <p:cNvGrpSpPr>
            <a:grpSpLocks/>
          </p:cNvGrpSpPr>
          <p:nvPr/>
        </p:nvGrpSpPr>
        <p:grpSpPr bwMode="auto">
          <a:xfrm>
            <a:off x="2576513" y="3205163"/>
            <a:ext cx="1981200" cy="1555750"/>
            <a:chOff x="1434" y="1548"/>
            <a:chExt cx="3086" cy="1791"/>
          </a:xfrm>
        </p:grpSpPr>
        <p:grpSp>
          <p:nvGrpSpPr>
            <p:cNvPr id="3099" name="Group 85"/>
            <p:cNvGrpSpPr>
              <a:grpSpLocks/>
            </p:cNvGrpSpPr>
            <p:nvPr/>
          </p:nvGrpSpPr>
          <p:grpSpPr bwMode="auto">
            <a:xfrm rot="1248051">
              <a:off x="1728" y="1548"/>
              <a:ext cx="2792" cy="788"/>
              <a:chOff x="1728" y="1548"/>
              <a:chExt cx="2792" cy="908"/>
            </a:xfrm>
          </p:grpSpPr>
          <p:sp>
            <p:nvSpPr>
              <p:cNvPr id="3121" name="Rectangle 86"/>
              <p:cNvSpPr>
                <a:spLocks noChangeArrowheads="1"/>
              </p:cNvSpPr>
              <p:nvPr/>
            </p:nvSpPr>
            <p:spPr bwMode="auto">
              <a:xfrm>
                <a:off x="1736" y="1552"/>
                <a:ext cx="2288" cy="624"/>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sp>
            <p:nvSpPr>
              <p:cNvPr id="3122" name="Rectangle 87"/>
              <p:cNvSpPr>
                <a:spLocks noChangeArrowheads="1"/>
              </p:cNvSpPr>
              <p:nvPr/>
            </p:nvSpPr>
            <p:spPr bwMode="auto">
              <a:xfrm>
                <a:off x="2232" y="1832"/>
                <a:ext cx="2288" cy="624"/>
              </a:xfrm>
              <a:prstGeom prst="rect">
                <a:avLst/>
              </a:prstGeom>
              <a:solidFill>
                <a:srgbClr val="333333"/>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sp>
            <p:nvSpPr>
              <p:cNvPr id="3123" name="Line 88"/>
              <p:cNvSpPr>
                <a:spLocks noChangeShapeType="1"/>
              </p:cNvSpPr>
              <p:nvPr/>
            </p:nvSpPr>
            <p:spPr bwMode="auto">
              <a:xfrm>
                <a:off x="1736" y="1552"/>
                <a:ext cx="488" cy="2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124" name="Line 89"/>
              <p:cNvSpPr>
                <a:spLocks noChangeShapeType="1"/>
              </p:cNvSpPr>
              <p:nvPr/>
            </p:nvSpPr>
            <p:spPr bwMode="auto">
              <a:xfrm>
                <a:off x="1728" y="2184"/>
                <a:ext cx="496" cy="2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125" name="Line 90"/>
              <p:cNvSpPr>
                <a:spLocks noChangeShapeType="1"/>
              </p:cNvSpPr>
              <p:nvPr/>
            </p:nvSpPr>
            <p:spPr bwMode="auto">
              <a:xfrm>
                <a:off x="4024" y="1552"/>
                <a:ext cx="488" cy="2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126" name="Freeform 91"/>
              <p:cNvSpPr>
                <a:spLocks/>
              </p:cNvSpPr>
              <p:nvPr/>
            </p:nvSpPr>
            <p:spPr bwMode="auto">
              <a:xfrm>
                <a:off x="1734" y="1548"/>
                <a:ext cx="495" cy="906"/>
              </a:xfrm>
              <a:custGeom>
                <a:avLst/>
                <a:gdLst>
                  <a:gd name="T0" fmla="*/ 0 w 495"/>
                  <a:gd name="T1" fmla="*/ 0 h 906"/>
                  <a:gd name="T2" fmla="*/ 15 w 495"/>
                  <a:gd name="T3" fmla="*/ 18 h 906"/>
                  <a:gd name="T4" fmla="*/ 495 w 495"/>
                  <a:gd name="T5" fmla="*/ 291 h 906"/>
                  <a:gd name="T6" fmla="*/ 492 w 495"/>
                  <a:gd name="T7" fmla="*/ 906 h 906"/>
                  <a:gd name="T8" fmla="*/ 3 w 495"/>
                  <a:gd name="T9" fmla="*/ 639 h 906"/>
                  <a:gd name="T10" fmla="*/ 0 w 495"/>
                  <a:gd name="T11" fmla="*/ 0 h 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5" h="906">
                    <a:moveTo>
                      <a:pt x="0" y="0"/>
                    </a:moveTo>
                    <a:cubicBezTo>
                      <a:pt x="10" y="7"/>
                      <a:pt x="8" y="11"/>
                      <a:pt x="15" y="18"/>
                    </a:cubicBezTo>
                    <a:lnTo>
                      <a:pt x="495" y="291"/>
                    </a:lnTo>
                    <a:lnTo>
                      <a:pt x="492" y="906"/>
                    </a:lnTo>
                    <a:lnTo>
                      <a:pt x="3" y="639"/>
                    </a:lnTo>
                    <a:lnTo>
                      <a:pt x="0" y="0"/>
                    </a:lnTo>
                    <a:close/>
                  </a:path>
                </a:pathLst>
              </a:custGeom>
              <a:solidFill>
                <a:srgbClr val="333333"/>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127" name="AutoShape 92" descr="5%"/>
              <p:cNvSpPr>
                <a:spLocks noChangeArrowheads="1"/>
              </p:cNvSpPr>
              <p:nvPr/>
            </p:nvSpPr>
            <p:spPr bwMode="auto">
              <a:xfrm flipV="1">
                <a:off x="1980" y="1602"/>
                <a:ext cx="2286" cy="192"/>
              </a:xfrm>
              <a:prstGeom prst="parallelogram">
                <a:avLst>
                  <a:gd name="adj" fmla="val 297656"/>
                </a:avLst>
              </a:prstGeom>
              <a:blipFill dpi="0" rotWithShape="0">
                <a:blip r:embed="rId5"/>
                <a:srcRect/>
                <a:tile tx="0" ty="0" sx="100000" sy="100000" flip="none" algn="tl"/>
              </a:blip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grpSp>
        <p:sp>
          <p:nvSpPr>
            <p:cNvPr id="3100" name="Freeform 93"/>
            <p:cNvSpPr>
              <a:spLocks/>
            </p:cNvSpPr>
            <p:nvPr/>
          </p:nvSpPr>
          <p:spPr bwMode="auto">
            <a:xfrm>
              <a:off x="2542" y="2214"/>
              <a:ext cx="506" cy="768"/>
            </a:xfrm>
            <a:custGeom>
              <a:avLst/>
              <a:gdLst>
                <a:gd name="T0" fmla="*/ 182 w 506"/>
                <a:gd name="T1" fmla="*/ 0 h 768"/>
                <a:gd name="T2" fmla="*/ 194 w 506"/>
                <a:gd name="T3" fmla="*/ 68 h 768"/>
                <a:gd name="T4" fmla="*/ 206 w 506"/>
                <a:gd name="T5" fmla="*/ 86 h 768"/>
                <a:gd name="T6" fmla="*/ 218 w 506"/>
                <a:gd name="T7" fmla="*/ 94 h 768"/>
                <a:gd name="T8" fmla="*/ 286 w 506"/>
                <a:gd name="T9" fmla="*/ 114 h 768"/>
                <a:gd name="T10" fmla="*/ 314 w 506"/>
                <a:gd name="T11" fmla="*/ 118 h 768"/>
                <a:gd name="T12" fmla="*/ 322 w 506"/>
                <a:gd name="T13" fmla="*/ 106 h 768"/>
                <a:gd name="T14" fmla="*/ 344 w 506"/>
                <a:gd name="T15" fmla="*/ 102 h 768"/>
                <a:gd name="T16" fmla="*/ 410 w 506"/>
                <a:gd name="T17" fmla="*/ 110 h 768"/>
                <a:gd name="T18" fmla="*/ 394 w 506"/>
                <a:gd name="T19" fmla="*/ 114 h 768"/>
                <a:gd name="T20" fmla="*/ 410 w 506"/>
                <a:gd name="T21" fmla="*/ 128 h 768"/>
                <a:gd name="T22" fmla="*/ 430 w 506"/>
                <a:gd name="T23" fmla="*/ 146 h 768"/>
                <a:gd name="T24" fmla="*/ 450 w 506"/>
                <a:gd name="T25" fmla="*/ 170 h 768"/>
                <a:gd name="T26" fmla="*/ 464 w 506"/>
                <a:gd name="T27" fmla="*/ 192 h 768"/>
                <a:gd name="T28" fmla="*/ 490 w 506"/>
                <a:gd name="T29" fmla="*/ 236 h 768"/>
                <a:gd name="T30" fmla="*/ 502 w 506"/>
                <a:gd name="T31" fmla="*/ 272 h 768"/>
                <a:gd name="T32" fmla="*/ 506 w 506"/>
                <a:gd name="T33" fmla="*/ 304 h 768"/>
                <a:gd name="T34" fmla="*/ 504 w 506"/>
                <a:gd name="T35" fmla="*/ 348 h 768"/>
                <a:gd name="T36" fmla="*/ 414 w 506"/>
                <a:gd name="T37" fmla="*/ 398 h 768"/>
                <a:gd name="T38" fmla="*/ 336 w 506"/>
                <a:gd name="T39" fmla="*/ 378 h 768"/>
                <a:gd name="T40" fmla="*/ 306 w 506"/>
                <a:gd name="T41" fmla="*/ 374 h 768"/>
                <a:gd name="T42" fmla="*/ 92 w 506"/>
                <a:gd name="T43" fmla="*/ 350 h 768"/>
                <a:gd name="T44" fmla="*/ 78 w 506"/>
                <a:gd name="T45" fmla="*/ 364 h 768"/>
                <a:gd name="T46" fmla="*/ 46 w 506"/>
                <a:gd name="T47" fmla="*/ 382 h 768"/>
                <a:gd name="T48" fmla="*/ 32 w 506"/>
                <a:gd name="T49" fmla="*/ 400 h 768"/>
                <a:gd name="T50" fmla="*/ 18 w 506"/>
                <a:gd name="T51" fmla="*/ 422 h 768"/>
                <a:gd name="T52" fmla="*/ 12 w 506"/>
                <a:gd name="T53" fmla="*/ 440 h 768"/>
                <a:gd name="T54" fmla="*/ 0 w 506"/>
                <a:gd name="T55" fmla="*/ 448 h 768"/>
                <a:gd name="T56" fmla="*/ 12 w 506"/>
                <a:gd name="T57" fmla="*/ 506 h 768"/>
                <a:gd name="T58" fmla="*/ 16 w 506"/>
                <a:gd name="T59" fmla="*/ 524 h 768"/>
                <a:gd name="T60" fmla="*/ 22 w 506"/>
                <a:gd name="T61" fmla="*/ 536 h 768"/>
                <a:gd name="T62" fmla="*/ 86 w 506"/>
                <a:gd name="T63" fmla="*/ 768 h 7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6" h="768">
                  <a:moveTo>
                    <a:pt x="182" y="0"/>
                  </a:moveTo>
                  <a:cubicBezTo>
                    <a:pt x="178" y="26"/>
                    <a:pt x="180" y="47"/>
                    <a:pt x="194" y="68"/>
                  </a:cubicBezTo>
                  <a:cubicBezTo>
                    <a:pt x="198" y="74"/>
                    <a:pt x="200" y="81"/>
                    <a:pt x="206" y="86"/>
                  </a:cubicBezTo>
                  <a:cubicBezTo>
                    <a:pt x="210" y="89"/>
                    <a:pt x="218" y="94"/>
                    <a:pt x="218" y="94"/>
                  </a:cubicBezTo>
                  <a:cubicBezTo>
                    <a:pt x="231" y="113"/>
                    <a:pt x="268" y="112"/>
                    <a:pt x="286" y="114"/>
                  </a:cubicBezTo>
                  <a:cubicBezTo>
                    <a:pt x="293" y="125"/>
                    <a:pt x="292" y="127"/>
                    <a:pt x="314" y="118"/>
                  </a:cubicBezTo>
                  <a:cubicBezTo>
                    <a:pt x="318" y="116"/>
                    <a:pt x="317" y="108"/>
                    <a:pt x="322" y="106"/>
                  </a:cubicBezTo>
                  <a:cubicBezTo>
                    <a:pt x="333" y="102"/>
                    <a:pt x="326" y="104"/>
                    <a:pt x="344" y="102"/>
                  </a:cubicBezTo>
                  <a:cubicBezTo>
                    <a:pt x="367" y="104"/>
                    <a:pt x="387" y="108"/>
                    <a:pt x="410" y="110"/>
                  </a:cubicBezTo>
                  <a:cubicBezTo>
                    <a:pt x="405" y="111"/>
                    <a:pt x="395" y="109"/>
                    <a:pt x="394" y="114"/>
                  </a:cubicBezTo>
                  <a:cubicBezTo>
                    <a:pt x="392" y="121"/>
                    <a:pt x="410" y="128"/>
                    <a:pt x="410" y="128"/>
                  </a:cubicBezTo>
                  <a:cubicBezTo>
                    <a:pt x="415" y="135"/>
                    <a:pt x="423" y="141"/>
                    <a:pt x="430" y="146"/>
                  </a:cubicBezTo>
                  <a:cubicBezTo>
                    <a:pt x="436" y="155"/>
                    <a:pt x="443" y="163"/>
                    <a:pt x="450" y="170"/>
                  </a:cubicBezTo>
                  <a:cubicBezTo>
                    <a:pt x="453" y="178"/>
                    <a:pt x="459" y="184"/>
                    <a:pt x="464" y="192"/>
                  </a:cubicBezTo>
                  <a:cubicBezTo>
                    <a:pt x="472" y="207"/>
                    <a:pt x="475" y="226"/>
                    <a:pt x="490" y="236"/>
                  </a:cubicBezTo>
                  <a:cubicBezTo>
                    <a:pt x="497" y="247"/>
                    <a:pt x="498" y="260"/>
                    <a:pt x="502" y="272"/>
                  </a:cubicBezTo>
                  <a:cubicBezTo>
                    <a:pt x="503" y="278"/>
                    <a:pt x="506" y="299"/>
                    <a:pt x="506" y="304"/>
                  </a:cubicBezTo>
                  <a:cubicBezTo>
                    <a:pt x="506" y="319"/>
                    <a:pt x="506" y="333"/>
                    <a:pt x="504" y="348"/>
                  </a:cubicBezTo>
                  <a:cubicBezTo>
                    <a:pt x="498" y="400"/>
                    <a:pt x="458" y="396"/>
                    <a:pt x="414" y="398"/>
                  </a:cubicBezTo>
                  <a:cubicBezTo>
                    <a:pt x="388" y="389"/>
                    <a:pt x="362" y="387"/>
                    <a:pt x="336" y="378"/>
                  </a:cubicBezTo>
                  <a:cubicBezTo>
                    <a:pt x="328" y="375"/>
                    <a:pt x="302" y="367"/>
                    <a:pt x="306" y="374"/>
                  </a:cubicBezTo>
                  <a:cubicBezTo>
                    <a:pt x="235" y="364"/>
                    <a:pt x="160" y="327"/>
                    <a:pt x="92" y="350"/>
                  </a:cubicBezTo>
                  <a:cubicBezTo>
                    <a:pt x="86" y="356"/>
                    <a:pt x="86" y="361"/>
                    <a:pt x="78" y="364"/>
                  </a:cubicBezTo>
                  <a:cubicBezTo>
                    <a:pt x="76" y="370"/>
                    <a:pt x="55" y="379"/>
                    <a:pt x="46" y="382"/>
                  </a:cubicBezTo>
                  <a:cubicBezTo>
                    <a:pt x="36" y="396"/>
                    <a:pt x="41" y="391"/>
                    <a:pt x="32" y="400"/>
                  </a:cubicBezTo>
                  <a:cubicBezTo>
                    <a:pt x="29" y="409"/>
                    <a:pt x="25" y="417"/>
                    <a:pt x="18" y="422"/>
                  </a:cubicBezTo>
                  <a:cubicBezTo>
                    <a:pt x="16" y="428"/>
                    <a:pt x="14" y="434"/>
                    <a:pt x="12" y="440"/>
                  </a:cubicBezTo>
                  <a:cubicBezTo>
                    <a:pt x="10" y="445"/>
                    <a:pt x="0" y="448"/>
                    <a:pt x="0" y="448"/>
                  </a:cubicBezTo>
                  <a:cubicBezTo>
                    <a:pt x="2" y="469"/>
                    <a:pt x="8" y="486"/>
                    <a:pt x="12" y="506"/>
                  </a:cubicBezTo>
                  <a:cubicBezTo>
                    <a:pt x="14" y="515"/>
                    <a:pt x="14" y="515"/>
                    <a:pt x="16" y="524"/>
                  </a:cubicBezTo>
                  <a:cubicBezTo>
                    <a:pt x="17" y="528"/>
                    <a:pt x="22" y="536"/>
                    <a:pt x="22" y="536"/>
                  </a:cubicBezTo>
                  <a:lnTo>
                    <a:pt x="86" y="768"/>
                  </a:lnTo>
                </a:path>
              </a:pathLst>
            </a:custGeom>
            <a:noFill/>
            <a:ln w="9525" cap="flat" cmpd="sng">
              <a:solidFill>
                <a:schemeClr val="tx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101" name="Freeform 94"/>
            <p:cNvSpPr>
              <a:spLocks/>
            </p:cNvSpPr>
            <p:nvPr/>
          </p:nvSpPr>
          <p:spPr bwMode="auto">
            <a:xfrm>
              <a:off x="2590" y="2412"/>
              <a:ext cx="644" cy="758"/>
            </a:xfrm>
            <a:custGeom>
              <a:avLst/>
              <a:gdLst>
                <a:gd name="T0" fmla="*/ 34 w 644"/>
                <a:gd name="T1" fmla="*/ 564 h 758"/>
                <a:gd name="T2" fmla="*/ 46 w 644"/>
                <a:gd name="T3" fmla="*/ 594 h 758"/>
                <a:gd name="T4" fmla="*/ 52 w 644"/>
                <a:gd name="T5" fmla="*/ 612 h 758"/>
                <a:gd name="T6" fmla="*/ 42 w 644"/>
                <a:gd name="T7" fmla="*/ 670 h 758"/>
                <a:gd name="T8" fmla="*/ 20 w 644"/>
                <a:gd name="T9" fmla="*/ 694 h 758"/>
                <a:gd name="T10" fmla="*/ 4 w 644"/>
                <a:gd name="T11" fmla="*/ 718 h 758"/>
                <a:gd name="T12" fmla="*/ 0 w 644"/>
                <a:gd name="T13" fmla="*/ 730 h 758"/>
                <a:gd name="T14" fmla="*/ 14 w 644"/>
                <a:gd name="T15" fmla="*/ 754 h 758"/>
                <a:gd name="T16" fmla="*/ 26 w 644"/>
                <a:gd name="T17" fmla="*/ 758 h 758"/>
                <a:gd name="T18" fmla="*/ 50 w 644"/>
                <a:gd name="T19" fmla="*/ 754 h 758"/>
                <a:gd name="T20" fmla="*/ 86 w 644"/>
                <a:gd name="T21" fmla="*/ 728 h 758"/>
                <a:gd name="T22" fmla="*/ 94 w 644"/>
                <a:gd name="T23" fmla="*/ 716 h 758"/>
                <a:gd name="T24" fmla="*/ 106 w 644"/>
                <a:gd name="T25" fmla="*/ 712 h 758"/>
                <a:gd name="T26" fmla="*/ 132 w 644"/>
                <a:gd name="T27" fmla="*/ 690 h 758"/>
                <a:gd name="T28" fmla="*/ 144 w 644"/>
                <a:gd name="T29" fmla="*/ 686 h 758"/>
                <a:gd name="T30" fmla="*/ 168 w 644"/>
                <a:gd name="T31" fmla="*/ 672 h 758"/>
                <a:gd name="T32" fmla="*/ 180 w 644"/>
                <a:gd name="T33" fmla="*/ 668 h 758"/>
                <a:gd name="T34" fmla="*/ 192 w 644"/>
                <a:gd name="T35" fmla="*/ 648 h 758"/>
                <a:gd name="T36" fmla="*/ 166 w 644"/>
                <a:gd name="T37" fmla="*/ 596 h 758"/>
                <a:gd name="T38" fmla="*/ 116 w 644"/>
                <a:gd name="T39" fmla="*/ 516 h 758"/>
                <a:gd name="T40" fmla="*/ 82 w 644"/>
                <a:gd name="T41" fmla="*/ 440 h 758"/>
                <a:gd name="T42" fmla="*/ 68 w 644"/>
                <a:gd name="T43" fmla="*/ 366 h 758"/>
                <a:gd name="T44" fmla="*/ 56 w 644"/>
                <a:gd name="T45" fmla="*/ 316 h 758"/>
                <a:gd name="T46" fmla="*/ 50 w 644"/>
                <a:gd name="T47" fmla="*/ 266 h 758"/>
                <a:gd name="T48" fmla="*/ 84 w 644"/>
                <a:gd name="T49" fmla="*/ 226 h 758"/>
                <a:gd name="T50" fmla="*/ 124 w 644"/>
                <a:gd name="T51" fmla="*/ 230 h 758"/>
                <a:gd name="T52" fmla="*/ 186 w 644"/>
                <a:gd name="T53" fmla="*/ 250 h 758"/>
                <a:gd name="T54" fmla="*/ 274 w 644"/>
                <a:gd name="T55" fmla="*/ 304 h 758"/>
                <a:gd name="T56" fmla="*/ 370 w 644"/>
                <a:gd name="T57" fmla="*/ 358 h 758"/>
                <a:gd name="T58" fmla="*/ 382 w 644"/>
                <a:gd name="T59" fmla="*/ 354 h 758"/>
                <a:gd name="T60" fmla="*/ 432 w 644"/>
                <a:gd name="T61" fmla="*/ 360 h 758"/>
                <a:gd name="T62" fmla="*/ 490 w 644"/>
                <a:gd name="T63" fmla="*/ 352 h 758"/>
                <a:gd name="T64" fmla="*/ 536 w 644"/>
                <a:gd name="T65" fmla="*/ 342 h 758"/>
                <a:gd name="T66" fmla="*/ 552 w 644"/>
                <a:gd name="T67" fmla="*/ 330 h 758"/>
                <a:gd name="T68" fmla="*/ 562 w 644"/>
                <a:gd name="T69" fmla="*/ 320 h 758"/>
                <a:gd name="T70" fmla="*/ 570 w 644"/>
                <a:gd name="T71" fmla="*/ 318 h 758"/>
                <a:gd name="T72" fmla="*/ 598 w 644"/>
                <a:gd name="T73" fmla="*/ 298 h 758"/>
                <a:gd name="T74" fmla="*/ 612 w 644"/>
                <a:gd name="T75" fmla="*/ 276 h 758"/>
                <a:gd name="T76" fmla="*/ 620 w 644"/>
                <a:gd name="T77" fmla="*/ 258 h 758"/>
                <a:gd name="T78" fmla="*/ 638 w 644"/>
                <a:gd name="T79" fmla="*/ 212 h 758"/>
                <a:gd name="T80" fmla="*/ 644 w 644"/>
                <a:gd name="T81" fmla="*/ 190 h 758"/>
                <a:gd name="T82" fmla="*/ 634 w 644"/>
                <a:gd name="T83" fmla="*/ 36 h 758"/>
                <a:gd name="T84" fmla="*/ 632 w 644"/>
                <a:gd name="T85" fmla="*/ 0 h 7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44" h="758">
                  <a:moveTo>
                    <a:pt x="34" y="564"/>
                  </a:moveTo>
                  <a:cubicBezTo>
                    <a:pt x="38" y="575"/>
                    <a:pt x="42" y="584"/>
                    <a:pt x="46" y="594"/>
                  </a:cubicBezTo>
                  <a:cubicBezTo>
                    <a:pt x="49" y="600"/>
                    <a:pt x="52" y="612"/>
                    <a:pt x="52" y="612"/>
                  </a:cubicBezTo>
                  <a:cubicBezTo>
                    <a:pt x="54" y="632"/>
                    <a:pt x="62" y="657"/>
                    <a:pt x="42" y="670"/>
                  </a:cubicBezTo>
                  <a:cubicBezTo>
                    <a:pt x="37" y="677"/>
                    <a:pt x="27" y="692"/>
                    <a:pt x="20" y="694"/>
                  </a:cubicBezTo>
                  <a:cubicBezTo>
                    <a:pt x="15" y="702"/>
                    <a:pt x="9" y="710"/>
                    <a:pt x="4" y="718"/>
                  </a:cubicBezTo>
                  <a:cubicBezTo>
                    <a:pt x="2" y="722"/>
                    <a:pt x="0" y="730"/>
                    <a:pt x="0" y="730"/>
                  </a:cubicBezTo>
                  <a:cubicBezTo>
                    <a:pt x="3" y="738"/>
                    <a:pt x="6" y="749"/>
                    <a:pt x="14" y="754"/>
                  </a:cubicBezTo>
                  <a:cubicBezTo>
                    <a:pt x="18" y="756"/>
                    <a:pt x="26" y="758"/>
                    <a:pt x="26" y="758"/>
                  </a:cubicBezTo>
                  <a:cubicBezTo>
                    <a:pt x="29" y="758"/>
                    <a:pt x="44" y="757"/>
                    <a:pt x="50" y="754"/>
                  </a:cubicBezTo>
                  <a:cubicBezTo>
                    <a:pt x="63" y="747"/>
                    <a:pt x="73" y="732"/>
                    <a:pt x="86" y="728"/>
                  </a:cubicBezTo>
                  <a:cubicBezTo>
                    <a:pt x="89" y="724"/>
                    <a:pt x="91" y="720"/>
                    <a:pt x="94" y="716"/>
                  </a:cubicBezTo>
                  <a:cubicBezTo>
                    <a:pt x="96" y="712"/>
                    <a:pt x="106" y="712"/>
                    <a:pt x="106" y="712"/>
                  </a:cubicBezTo>
                  <a:cubicBezTo>
                    <a:pt x="110" y="701"/>
                    <a:pt x="123" y="696"/>
                    <a:pt x="132" y="690"/>
                  </a:cubicBezTo>
                  <a:cubicBezTo>
                    <a:pt x="136" y="688"/>
                    <a:pt x="144" y="686"/>
                    <a:pt x="144" y="686"/>
                  </a:cubicBezTo>
                  <a:cubicBezTo>
                    <a:pt x="151" y="676"/>
                    <a:pt x="157" y="675"/>
                    <a:pt x="168" y="672"/>
                  </a:cubicBezTo>
                  <a:cubicBezTo>
                    <a:pt x="172" y="671"/>
                    <a:pt x="180" y="668"/>
                    <a:pt x="180" y="668"/>
                  </a:cubicBezTo>
                  <a:cubicBezTo>
                    <a:pt x="195" y="649"/>
                    <a:pt x="199" y="655"/>
                    <a:pt x="192" y="648"/>
                  </a:cubicBezTo>
                  <a:lnTo>
                    <a:pt x="166" y="596"/>
                  </a:lnTo>
                  <a:lnTo>
                    <a:pt x="116" y="516"/>
                  </a:lnTo>
                  <a:lnTo>
                    <a:pt x="82" y="440"/>
                  </a:lnTo>
                  <a:lnTo>
                    <a:pt x="68" y="366"/>
                  </a:lnTo>
                  <a:lnTo>
                    <a:pt x="56" y="316"/>
                  </a:lnTo>
                  <a:lnTo>
                    <a:pt x="50" y="266"/>
                  </a:lnTo>
                  <a:lnTo>
                    <a:pt x="84" y="226"/>
                  </a:lnTo>
                  <a:lnTo>
                    <a:pt x="124" y="230"/>
                  </a:lnTo>
                  <a:lnTo>
                    <a:pt x="186" y="250"/>
                  </a:lnTo>
                  <a:lnTo>
                    <a:pt x="274" y="304"/>
                  </a:lnTo>
                  <a:cubicBezTo>
                    <a:pt x="306" y="322"/>
                    <a:pt x="337" y="343"/>
                    <a:pt x="370" y="358"/>
                  </a:cubicBezTo>
                  <a:cubicBezTo>
                    <a:pt x="374" y="360"/>
                    <a:pt x="382" y="354"/>
                    <a:pt x="382" y="354"/>
                  </a:cubicBezTo>
                  <a:cubicBezTo>
                    <a:pt x="399" y="358"/>
                    <a:pt x="413" y="359"/>
                    <a:pt x="432" y="360"/>
                  </a:cubicBezTo>
                  <a:cubicBezTo>
                    <a:pt x="452" y="358"/>
                    <a:pt x="470" y="354"/>
                    <a:pt x="490" y="352"/>
                  </a:cubicBezTo>
                  <a:cubicBezTo>
                    <a:pt x="502" y="344"/>
                    <a:pt x="521" y="345"/>
                    <a:pt x="536" y="342"/>
                  </a:cubicBezTo>
                  <a:cubicBezTo>
                    <a:pt x="543" y="338"/>
                    <a:pt x="544" y="333"/>
                    <a:pt x="552" y="330"/>
                  </a:cubicBezTo>
                  <a:cubicBezTo>
                    <a:pt x="556" y="325"/>
                    <a:pt x="556" y="323"/>
                    <a:pt x="562" y="320"/>
                  </a:cubicBezTo>
                  <a:cubicBezTo>
                    <a:pt x="565" y="319"/>
                    <a:pt x="570" y="318"/>
                    <a:pt x="570" y="318"/>
                  </a:cubicBezTo>
                  <a:cubicBezTo>
                    <a:pt x="581" y="310"/>
                    <a:pt x="584" y="303"/>
                    <a:pt x="598" y="298"/>
                  </a:cubicBezTo>
                  <a:cubicBezTo>
                    <a:pt x="604" y="289"/>
                    <a:pt x="603" y="282"/>
                    <a:pt x="612" y="276"/>
                  </a:cubicBezTo>
                  <a:cubicBezTo>
                    <a:pt x="614" y="269"/>
                    <a:pt x="618" y="265"/>
                    <a:pt x="620" y="258"/>
                  </a:cubicBezTo>
                  <a:cubicBezTo>
                    <a:pt x="622" y="241"/>
                    <a:pt x="630" y="227"/>
                    <a:pt x="638" y="212"/>
                  </a:cubicBezTo>
                  <a:cubicBezTo>
                    <a:pt x="641" y="205"/>
                    <a:pt x="644" y="190"/>
                    <a:pt x="644" y="190"/>
                  </a:cubicBezTo>
                  <a:cubicBezTo>
                    <a:pt x="642" y="139"/>
                    <a:pt x="644" y="86"/>
                    <a:pt x="634" y="36"/>
                  </a:cubicBezTo>
                  <a:cubicBezTo>
                    <a:pt x="632" y="9"/>
                    <a:pt x="632" y="21"/>
                    <a:pt x="632" y="0"/>
                  </a:cubicBezTo>
                </a:path>
              </a:pathLst>
            </a:custGeom>
            <a:noFill/>
            <a:ln w="9525" cap="flat" cmpd="sng">
              <a:solidFill>
                <a:schemeClr val="tx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102" name="Freeform 95"/>
            <p:cNvSpPr>
              <a:spLocks/>
            </p:cNvSpPr>
            <p:nvPr/>
          </p:nvSpPr>
          <p:spPr bwMode="auto">
            <a:xfrm>
              <a:off x="2864" y="2768"/>
              <a:ext cx="200" cy="562"/>
            </a:xfrm>
            <a:custGeom>
              <a:avLst/>
              <a:gdLst>
                <a:gd name="T0" fmla="*/ 178 w 200"/>
                <a:gd name="T1" fmla="*/ 0 h 562"/>
                <a:gd name="T2" fmla="*/ 172 w 200"/>
                <a:gd name="T3" fmla="*/ 36 h 562"/>
                <a:gd name="T4" fmla="*/ 166 w 200"/>
                <a:gd name="T5" fmla="*/ 126 h 562"/>
                <a:gd name="T6" fmla="*/ 168 w 200"/>
                <a:gd name="T7" fmla="*/ 174 h 562"/>
                <a:gd name="T8" fmla="*/ 174 w 200"/>
                <a:gd name="T9" fmla="*/ 266 h 562"/>
                <a:gd name="T10" fmla="*/ 186 w 200"/>
                <a:gd name="T11" fmla="*/ 362 h 562"/>
                <a:gd name="T12" fmla="*/ 200 w 200"/>
                <a:gd name="T13" fmla="*/ 422 h 562"/>
                <a:gd name="T14" fmla="*/ 190 w 200"/>
                <a:gd name="T15" fmla="*/ 476 h 562"/>
                <a:gd name="T16" fmla="*/ 166 w 200"/>
                <a:gd name="T17" fmla="*/ 562 h 562"/>
                <a:gd name="T18" fmla="*/ 148 w 200"/>
                <a:gd name="T19" fmla="*/ 554 h 562"/>
                <a:gd name="T20" fmla="*/ 130 w 200"/>
                <a:gd name="T21" fmla="*/ 546 h 562"/>
                <a:gd name="T22" fmla="*/ 112 w 200"/>
                <a:gd name="T23" fmla="*/ 532 h 562"/>
                <a:gd name="T24" fmla="*/ 94 w 200"/>
                <a:gd name="T25" fmla="*/ 534 h 562"/>
                <a:gd name="T26" fmla="*/ 88 w 200"/>
                <a:gd name="T27" fmla="*/ 538 h 562"/>
                <a:gd name="T28" fmla="*/ 86 w 200"/>
                <a:gd name="T29" fmla="*/ 532 h 562"/>
                <a:gd name="T30" fmla="*/ 74 w 200"/>
                <a:gd name="T31" fmla="*/ 528 h 562"/>
                <a:gd name="T32" fmla="*/ 54 w 200"/>
                <a:gd name="T33" fmla="*/ 526 h 562"/>
                <a:gd name="T34" fmla="*/ 34 w 200"/>
                <a:gd name="T35" fmla="*/ 532 h 562"/>
                <a:gd name="T36" fmla="*/ 18 w 200"/>
                <a:gd name="T37" fmla="*/ 546 h 562"/>
                <a:gd name="T38" fmla="*/ 6 w 200"/>
                <a:gd name="T39" fmla="*/ 540 h 562"/>
                <a:gd name="T40" fmla="*/ 2 w 200"/>
                <a:gd name="T41" fmla="*/ 528 h 562"/>
                <a:gd name="T42" fmla="*/ 18 w 200"/>
                <a:gd name="T43" fmla="*/ 480 h 562"/>
                <a:gd name="T44" fmla="*/ 34 w 200"/>
                <a:gd name="T45" fmla="*/ 470 h 562"/>
                <a:gd name="T46" fmla="*/ 74 w 200"/>
                <a:gd name="T47" fmla="*/ 474 h 562"/>
                <a:gd name="T48" fmla="*/ 84 w 200"/>
                <a:gd name="T49" fmla="*/ 482 h 562"/>
                <a:gd name="T50" fmla="*/ 104 w 200"/>
                <a:gd name="T51" fmla="*/ 480 h 562"/>
                <a:gd name="T52" fmla="*/ 110 w 200"/>
                <a:gd name="T53" fmla="*/ 482 h 56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00" h="562">
                  <a:moveTo>
                    <a:pt x="178" y="0"/>
                  </a:moveTo>
                  <a:cubicBezTo>
                    <a:pt x="176" y="13"/>
                    <a:pt x="172" y="23"/>
                    <a:pt x="172" y="36"/>
                  </a:cubicBezTo>
                  <a:cubicBezTo>
                    <a:pt x="169" y="66"/>
                    <a:pt x="166" y="96"/>
                    <a:pt x="166" y="126"/>
                  </a:cubicBezTo>
                  <a:lnTo>
                    <a:pt x="168" y="174"/>
                  </a:lnTo>
                  <a:lnTo>
                    <a:pt x="174" y="266"/>
                  </a:lnTo>
                  <a:lnTo>
                    <a:pt x="186" y="362"/>
                  </a:lnTo>
                  <a:lnTo>
                    <a:pt x="200" y="422"/>
                  </a:lnTo>
                  <a:cubicBezTo>
                    <a:pt x="187" y="440"/>
                    <a:pt x="192" y="450"/>
                    <a:pt x="190" y="476"/>
                  </a:cubicBezTo>
                  <a:cubicBezTo>
                    <a:pt x="188" y="502"/>
                    <a:pt x="181" y="539"/>
                    <a:pt x="166" y="562"/>
                  </a:cubicBezTo>
                  <a:cubicBezTo>
                    <a:pt x="162" y="550"/>
                    <a:pt x="167" y="559"/>
                    <a:pt x="148" y="554"/>
                  </a:cubicBezTo>
                  <a:cubicBezTo>
                    <a:pt x="142" y="552"/>
                    <a:pt x="130" y="546"/>
                    <a:pt x="130" y="546"/>
                  </a:cubicBezTo>
                  <a:cubicBezTo>
                    <a:pt x="124" y="537"/>
                    <a:pt x="118" y="541"/>
                    <a:pt x="112" y="532"/>
                  </a:cubicBezTo>
                  <a:cubicBezTo>
                    <a:pt x="106" y="533"/>
                    <a:pt x="100" y="533"/>
                    <a:pt x="94" y="534"/>
                  </a:cubicBezTo>
                  <a:cubicBezTo>
                    <a:pt x="92" y="535"/>
                    <a:pt x="90" y="539"/>
                    <a:pt x="88" y="538"/>
                  </a:cubicBezTo>
                  <a:cubicBezTo>
                    <a:pt x="86" y="537"/>
                    <a:pt x="88" y="533"/>
                    <a:pt x="86" y="532"/>
                  </a:cubicBezTo>
                  <a:cubicBezTo>
                    <a:pt x="83" y="530"/>
                    <a:pt x="74" y="528"/>
                    <a:pt x="74" y="528"/>
                  </a:cubicBezTo>
                  <a:cubicBezTo>
                    <a:pt x="66" y="531"/>
                    <a:pt x="62" y="529"/>
                    <a:pt x="54" y="526"/>
                  </a:cubicBezTo>
                  <a:cubicBezTo>
                    <a:pt x="39" y="531"/>
                    <a:pt x="46" y="529"/>
                    <a:pt x="34" y="532"/>
                  </a:cubicBezTo>
                  <a:cubicBezTo>
                    <a:pt x="27" y="536"/>
                    <a:pt x="25" y="542"/>
                    <a:pt x="18" y="546"/>
                  </a:cubicBezTo>
                  <a:cubicBezTo>
                    <a:pt x="14" y="544"/>
                    <a:pt x="9" y="544"/>
                    <a:pt x="6" y="540"/>
                  </a:cubicBezTo>
                  <a:cubicBezTo>
                    <a:pt x="4" y="537"/>
                    <a:pt x="2" y="528"/>
                    <a:pt x="2" y="528"/>
                  </a:cubicBezTo>
                  <a:cubicBezTo>
                    <a:pt x="3" y="505"/>
                    <a:pt x="0" y="492"/>
                    <a:pt x="18" y="480"/>
                  </a:cubicBezTo>
                  <a:cubicBezTo>
                    <a:pt x="21" y="475"/>
                    <a:pt x="34" y="470"/>
                    <a:pt x="34" y="470"/>
                  </a:cubicBezTo>
                  <a:cubicBezTo>
                    <a:pt x="47" y="472"/>
                    <a:pt x="61" y="471"/>
                    <a:pt x="74" y="474"/>
                  </a:cubicBezTo>
                  <a:cubicBezTo>
                    <a:pt x="78" y="475"/>
                    <a:pt x="80" y="481"/>
                    <a:pt x="84" y="482"/>
                  </a:cubicBezTo>
                  <a:cubicBezTo>
                    <a:pt x="91" y="481"/>
                    <a:pt x="97" y="480"/>
                    <a:pt x="104" y="480"/>
                  </a:cubicBezTo>
                  <a:cubicBezTo>
                    <a:pt x="106" y="480"/>
                    <a:pt x="110" y="482"/>
                    <a:pt x="110" y="482"/>
                  </a:cubicBezTo>
                </a:path>
              </a:pathLst>
            </a:custGeom>
            <a:noFill/>
            <a:ln w="9525" cap="flat" cmpd="sng">
              <a:solidFill>
                <a:schemeClr val="tx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103" name="Freeform 96"/>
            <p:cNvSpPr>
              <a:spLocks/>
            </p:cNvSpPr>
            <p:nvPr/>
          </p:nvSpPr>
          <p:spPr bwMode="auto">
            <a:xfrm>
              <a:off x="2906" y="2754"/>
              <a:ext cx="64" cy="498"/>
            </a:xfrm>
            <a:custGeom>
              <a:avLst/>
              <a:gdLst>
                <a:gd name="T0" fmla="*/ 24 w 64"/>
                <a:gd name="T1" fmla="*/ 0 h 498"/>
                <a:gd name="T2" fmla="*/ 18 w 64"/>
                <a:gd name="T3" fmla="*/ 64 h 498"/>
                <a:gd name="T4" fmla="*/ 0 w 64"/>
                <a:gd name="T5" fmla="*/ 236 h 498"/>
                <a:gd name="T6" fmla="*/ 8 w 64"/>
                <a:gd name="T7" fmla="*/ 282 h 498"/>
                <a:gd name="T8" fmla="*/ 64 w 64"/>
                <a:gd name="T9" fmla="*/ 498 h 4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 h="498">
                  <a:moveTo>
                    <a:pt x="24" y="0"/>
                  </a:moveTo>
                  <a:cubicBezTo>
                    <a:pt x="23" y="22"/>
                    <a:pt x="18" y="43"/>
                    <a:pt x="18" y="64"/>
                  </a:cubicBezTo>
                  <a:lnTo>
                    <a:pt x="0" y="236"/>
                  </a:lnTo>
                  <a:lnTo>
                    <a:pt x="8" y="282"/>
                  </a:lnTo>
                  <a:lnTo>
                    <a:pt x="64" y="498"/>
                  </a:lnTo>
                </a:path>
              </a:pathLst>
            </a:custGeom>
            <a:noFill/>
            <a:ln w="9525" cap="flat" cmpd="sng">
              <a:solidFill>
                <a:schemeClr val="tx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104" name="Freeform 97"/>
            <p:cNvSpPr>
              <a:spLocks/>
            </p:cNvSpPr>
            <p:nvPr/>
          </p:nvSpPr>
          <p:spPr bwMode="auto">
            <a:xfrm>
              <a:off x="2932" y="2121"/>
              <a:ext cx="146" cy="138"/>
            </a:xfrm>
            <a:custGeom>
              <a:avLst/>
              <a:gdLst>
                <a:gd name="T0" fmla="*/ 4 w 146"/>
                <a:gd name="T1" fmla="*/ 122 h 138"/>
                <a:gd name="T2" fmla="*/ 3 w 146"/>
                <a:gd name="T3" fmla="*/ 95 h 138"/>
                <a:gd name="T4" fmla="*/ 1 w 146"/>
                <a:gd name="T5" fmla="*/ 30 h 138"/>
                <a:gd name="T6" fmla="*/ 15 w 146"/>
                <a:gd name="T7" fmla="*/ 48 h 138"/>
                <a:gd name="T8" fmla="*/ 24 w 146"/>
                <a:gd name="T9" fmla="*/ 65 h 138"/>
                <a:gd name="T10" fmla="*/ 36 w 146"/>
                <a:gd name="T11" fmla="*/ 8 h 138"/>
                <a:gd name="T12" fmla="*/ 48 w 146"/>
                <a:gd name="T13" fmla="*/ 38 h 138"/>
                <a:gd name="T14" fmla="*/ 55 w 146"/>
                <a:gd name="T15" fmla="*/ 69 h 138"/>
                <a:gd name="T16" fmla="*/ 58 w 146"/>
                <a:gd name="T17" fmla="*/ 6 h 138"/>
                <a:gd name="T18" fmla="*/ 66 w 146"/>
                <a:gd name="T19" fmla="*/ 8 h 138"/>
                <a:gd name="T20" fmla="*/ 64 w 146"/>
                <a:gd name="T21" fmla="*/ 14 h 138"/>
                <a:gd name="T22" fmla="*/ 70 w 146"/>
                <a:gd name="T23" fmla="*/ 77 h 138"/>
                <a:gd name="T24" fmla="*/ 88 w 146"/>
                <a:gd name="T25" fmla="*/ 0 h 138"/>
                <a:gd name="T26" fmla="*/ 97 w 146"/>
                <a:gd name="T27" fmla="*/ 11 h 138"/>
                <a:gd name="T28" fmla="*/ 88 w 146"/>
                <a:gd name="T29" fmla="*/ 65 h 138"/>
                <a:gd name="T30" fmla="*/ 105 w 146"/>
                <a:gd name="T31" fmla="*/ 72 h 138"/>
                <a:gd name="T32" fmla="*/ 120 w 146"/>
                <a:gd name="T33" fmla="*/ 65 h 138"/>
                <a:gd name="T34" fmla="*/ 144 w 146"/>
                <a:gd name="T35" fmla="*/ 68 h 138"/>
                <a:gd name="T36" fmla="*/ 136 w 146"/>
                <a:gd name="T37" fmla="*/ 87 h 138"/>
                <a:gd name="T38" fmla="*/ 115 w 146"/>
                <a:gd name="T39" fmla="*/ 90 h 138"/>
                <a:gd name="T40" fmla="*/ 69 w 146"/>
                <a:gd name="T41" fmla="*/ 138 h 138"/>
                <a:gd name="T42" fmla="*/ 42 w 146"/>
                <a:gd name="T43" fmla="*/ 134 h 138"/>
                <a:gd name="T44" fmla="*/ 28 w 146"/>
                <a:gd name="T45" fmla="*/ 128 h 138"/>
                <a:gd name="T46" fmla="*/ 9 w 146"/>
                <a:gd name="T47" fmla="*/ 119 h 138"/>
                <a:gd name="T48" fmla="*/ 4 w 146"/>
                <a:gd name="T49" fmla="*/ 122 h 1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46" h="138">
                  <a:moveTo>
                    <a:pt x="4" y="122"/>
                  </a:moveTo>
                  <a:cubicBezTo>
                    <a:pt x="3" y="109"/>
                    <a:pt x="1" y="108"/>
                    <a:pt x="3" y="95"/>
                  </a:cubicBezTo>
                  <a:cubicBezTo>
                    <a:pt x="0" y="68"/>
                    <a:pt x="0" y="64"/>
                    <a:pt x="1" y="30"/>
                  </a:cubicBezTo>
                  <a:cubicBezTo>
                    <a:pt x="11" y="33"/>
                    <a:pt x="10" y="39"/>
                    <a:pt x="15" y="48"/>
                  </a:cubicBezTo>
                  <a:cubicBezTo>
                    <a:pt x="16" y="55"/>
                    <a:pt x="18" y="61"/>
                    <a:pt x="24" y="65"/>
                  </a:cubicBezTo>
                  <a:cubicBezTo>
                    <a:pt x="43" y="55"/>
                    <a:pt x="7" y="13"/>
                    <a:pt x="36" y="8"/>
                  </a:cubicBezTo>
                  <a:cubicBezTo>
                    <a:pt x="46" y="16"/>
                    <a:pt x="44" y="27"/>
                    <a:pt x="48" y="38"/>
                  </a:cubicBezTo>
                  <a:cubicBezTo>
                    <a:pt x="49" y="48"/>
                    <a:pt x="47" y="63"/>
                    <a:pt x="55" y="69"/>
                  </a:cubicBezTo>
                  <a:cubicBezTo>
                    <a:pt x="61" y="61"/>
                    <a:pt x="58" y="6"/>
                    <a:pt x="58" y="6"/>
                  </a:cubicBezTo>
                  <a:cubicBezTo>
                    <a:pt x="61" y="7"/>
                    <a:pt x="64" y="6"/>
                    <a:pt x="66" y="8"/>
                  </a:cubicBezTo>
                  <a:cubicBezTo>
                    <a:pt x="67" y="10"/>
                    <a:pt x="64" y="12"/>
                    <a:pt x="64" y="14"/>
                  </a:cubicBezTo>
                  <a:cubicBezTo>
                    <a:pt x="64" y="34"/>
                    <a:pt x="66" y="57"/>
                    <a:pt x="70" y="77"/>
                  </a:cubicBezTo>
                  <a:cubicBezTo>
                    <a:pt x="79" y="62"/>
                    <a:pt x="71" y="8"/>
                    <a:pt x="88" y="0"/>
                  </a:cubicBezTo>
                  <a:cubicBezTo>
                    <a:pt x="94" y="3"/>
                    <a:pt x="96" y="4"/>
                    <a:pt x="97" y="11"/>
                  </a:cubicBezTo>
                  <a:cubicBezTo>
                    <a:pt x="96" y="29"/>
                    <a:pt x="94" y="48"/>
                    <a:pt x="88" y="65"/>
                  </a:cubicBezTo>
                  <a:cubicBezTo>
                    <a:pt x="91" y="76"/>
                    <a:pt x="93" y="74"/>
                    <a:pt x="105" y="72"/>
                  </a:cubicBezTo>
                  <a:cubicBezTo>
                    <a:pt x="110" y="68"/>
                    <a:pt x="113" y="66"/>
                    <a:pt x="120" y="65"/>
                  </a:cubicBezTo>
                  <a:cubicBezTo>
                    <a:pt x="128" y="59"/>
                    <a:pt x="139" y="59"/>
                    <a:pt x="144" y="68"/>
                  </a:cubicBezTo>
                  <a:cubicBezTo>
                    <a:pt x="146" y="78"/>
                    <a:pt x="144" y="82"/>
                    <a:pt x="136" y="87"/>
                  </a:cubicBezTo>
                  <a:cubicBezTo>
                    <a:pt x="128" y="81"/>
                    <a:pt x="123" y="88"/>
                    <a:pt x="115" y="90"/>
                  </a:cubicBezTo>
                  <a:cubicBezTo>
                    <a:pt x="95" y="100"/>
                    <a:pt x="87" y="125"/>
                    <a:pt x="69" y="138"/>
                  </a:cubicBezTo>
                  <a:cubicBezTo>
                    <a:pt x="50" y="134"/>
                    <a:pt x="59" y="135"/>
                    <a:pt x="42" y="134"/>
                  </a:cubicBezTo>
                  <a:cubicBezTo>
                    <a:pt x="37" y="131"/>
                    <a:pt x="34" y="129"/>
                    <a:pt x="28" y="128"/>
                  </a:cubicBezTo>
                  <a:cubicBezTo>
                    <a:pt x="22" y="123"/>
                    <a:pt x="17" y="120"/>
                    <a:pt x="9" y="119"/>
                  </a:cubicBezTo>
                  <a:cubicBezTo>
                    <a:pt x="2" y="116"/>
                    <a:pt x="4" y="115"/>
                    <a:pt x="4" y="122"/>
                  </a:cubicBezTo>
                  <a:close/>
                </a:path>
              </a:pathLst>
            </a:custGeom>
            <a:solidFill>
              <a:schemeClr val="bg1"/>
            </a:solidFill>
            <a:ln w="952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105" name="Freeform 98"/>
            <p:cNvSpPr>
              <a:spLocks/>
            </p:cNvSpPr>
            <p:nvPr/>
          </p:nvSpPr>
          <p:spPr bwMode="auto">
            <a:xfrm>
              <a:off x="2984" y="2256"/>
              <a:ext cx="16" cy="174"/>
            </a:xfrm>
            <a:custGeom>
              <a:avLst/>
              <a:gdLst>
                <a:gd name="T0" fmla="*/ 16 w 16"/>
                <a:gd name="T1" fmla="*/ 0 h 174"/>
                <a:gd name="T2" fmla="*/ 4 w 16"/>
                <a:gd name="T3" fmla="*/ 111 h 174"/>
                <a:gd name="T4" fmla="*/ 1 w 16"/>
                <a:gd name="T5" fmla="*/ 174 h 174"/>
                <a:gd name="T6" fmla="*/ 7 w 16"/>
                <a:gd name="T7" fmla="*/ 105 h 1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174">
                  <a:moveTo>
                    <a:pt x="16" y="0"/>
                  </a:moveTo>
                  <a:cubicBezTo>
                    <a:pt x="4" y="36"/>
                    <a:pt x="13" y="74"/>
                    <a:pt x="4" y="111"/>
                  </a:cubicBezTo>
                  <a:cubicBezTo>
                    <a:pt x="0" y="158"/>
                    <a:pt x="1" y="137"/>
                    <a:pt x="1" y="174"/>
                  </a:cubicBezTo>
                  <a:lnTo>
                    <a:pt x="7" y="105"/>
                  </a:lnTo>
                </a:path>
              </a:pathLst>
            </a:custGeom>
            <a:noFill/>
            <a:ln w="9525" cap="flat" cmpd="sng">
              <a:solidFill>
                <a:schemeClr val="tx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106" name="Freeform 99"/>
            <p:cNvSpPr>
              <a:spLocks/>
            </p:cNvSpPr>
            <p:nvPr/>
          </p:nvSpPr>
          <p:spPr bwMode="auto">
            <a:xfrm>
              <a:off x="2920" y="2237"/>
              <a:ext cx="167" cy="279"/>
            </a:xfrm>
            <a:custGeom>
              <a:avLst/>
              <a:gdLst>
                <a:gd name="T0" fmla="*/ 14 w 167"/>
                <a:gd name="T1" fmla="*/ 0 h 279"/>
                <a:gd name="T2" fmla="*/ 11 w 167"/>
                <a:gd name="T3" fmla="*/ 25 h 279"/>
                <a:gd name="T4" fmla="*/ 4 w 167"/>
                <a:gd name="T5" fmla="*/ 168 h 279"/>
                <a:gd name="T6" fmla="*/ 10 w 167"/>
                <a:gd name="T7" fmla="*/ 235 h 279"/>
                <a:gd name="T8" fmla="*/ 14 w 167"/>
                <a:gd name="T9" fmla="*/ 253 h 279"/>
                <a:gd name="T10" fmla="*/ 22 w 167"/>
                <a:gd name="T11" fmla="*/ 273 h 279"/>
                <a:gd name="T12" fmla="*/ 34 w 167"/>
                <a:gd name="T13" fmla="*/ 276 h 279"/>
                <a:gd name="T14" fmla="*/ 61 w 167"/>
                <a:gd name="T15" fmla="*/ 267 h 279"/>
                <a:gd name="T16" fmla="*/ 98 w 167"/>
                <a:gd name="T17" fmla="*/ 222 h 279"/>
                <a:gd name="T18" fmla="*/ 167 w 167"/>
                <a:gd name="T19" fmla="*/ 111 h 279"/>
                <a:gd name="T20" fmla="*/ 71 w 167"/>
                <a:gd name="T21" fmla="*/ 79 h 279"/>
                <a:gd name="T22" fmla="*/ 77 w 167"/>
                <a:gd name="T23" fmla="*/ 24 h 279"/>
                <a:gd name="T24" fmla="*/ 14 w 167"/>
                <a:gd name="T25" fmla="*/ 0 h 27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7" h="279">
                  <a:moveTo>
                    <a:pt x="14" y="0"/>
                  </a:moveTo>
                  <a:cubicBezTo>
                    <a:pt x="11" y="20"/>
                    <a:pt x="11" y="12"/>
                    <a:pt x="11" y="25"/>
                  </a:cubicBezTo>
                  <a:lnTo>
                    <a:pt x="4" y="168"/>
                  </a:lnTo>
                  <a:cubicBezTo>
                    <a:pt x="4" y="192"/>
                    <a:pt x="0" y="214"/>
                    <a:pt x="10" y="235"/>
                  </a:cubicBezTo>
                  <a:cubicBezTo>
                    <a:pt x="11" y="241"/>
                    <a:pt x="14" y="246"/>
                    <a:pt x="14" y="253"/>
                  </a:cubicBezTo>
                  <a:lnTo>
                    <a:pt x="22" y="273"/>
                  </a:lnTo>
                  <a:lnTo>
                    <a:pt x="34" y="276"/>
                  </a:lnTo>
                  <a:cubicBezTo>
                    <a:pt x="51" y="277"/>
                    <a:pt x="53" y="279"/>
                    <a:pt x="61" y="267"/>
                  </a:cubicBezTo>
                  <a:lnTo>
                    <a:pt x="98" y="222"/>
                  </a:lnTo>
                  <a:lnTo>
                    <a:pt x="167" y="111"/>
                  </a:lnTo>
                  <a:lnTo>
                    <a:pt x="71" y="79"/>
                  </a:lnTo>
                  <a:lnTo>
                    <a:pt x="77" y="24"/>
                  </a:lnTo>
                  <a:lnTo>
                    <a:pt x="14" y="0"/>
                  </a:lnTo>
                  <a:close/>
                </a:path>
              </a:pathLst>
            </a:custGeom>
            <a:solidFill>
              <a:schemeClr val="bg1"/>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107" name="Freeform 100"/>
            <p:cNvSpPr>
              <a:spLocks/>
            </p:cNvSpPr>
            <p:nvPr/>
          </p:nvSpPr>
          <p:spPr bwMode="auto">
            <a:xfrm>
              <a:off x="2988" y="2307"/>
              <a:ext cx="1" cy="83"/>
            </a:xfrm>
            <a:custGeom>
              <a:avLst/>
              <a:gdLst>
                <a:gd name="T0" fmla="*/ 0 w 1"/>
                <a:gd name="T1" fmla="*/ 0 h 83"/>
                <a:gd name="T2" fmla="*/ 0 w 1"/>
                <a:gd name="T3" fmla="*/ 83 h 83"/>
                <a:gd name="T4" fmla="*/ 0 60000 65536"/>
                <a:gd name="T5" fmla="*/ 0 60000 65536"/>
              </a:gdLst>
              <a:ahLst/>
              <a:cxnLst>
                <a:cxn ang="T4">
                  <a:pos x="T0" y="T1"/>
                </a:cxn>
                <a:cxn ang="T5">
                  <a:pos x="T2" y="T3"/>
                </a:cxn>
              </a:cxnLst>
              <a:rect l="0" t="0" r="r" b="b"/>
              <a:pathLst>
                <a:path w="1" h="83">
                  <a:moveTo>
                    <a:pt x="0" y="0"/>
                  </a:moveTo>
                  <a:cubicBezTo>
                    <a:pt x="0" y="28"/>
                    <a:pt x="0" y="55"/>
                    <a:pt x="0" y="83"/>
                  </a:cubicBezTo>
                </a:path>
              </a:pathLst>
            </a:custGeom>
            <a:noFill/>
            <a:ln w="9525" cap="flat" cmpd="sng">
              <a:solidFill>
                <a:schemeClr val="tx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108" name="Line 101"/>
            <p:cNvSpPr>
              <a:spLocks noChangeShapeType="1"/>
            </p:cNvSpPr>
            <p:nvPr/>
          </p:nvSpPr>
          <p:spPr bwMode="auto">
            <a:xfrm>
              <a:off x="2520" y="3174"/>
              <a:ext cx="27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109" name="Line 102"/>
            <p:cNvSpPr>
              <a:spLocks noChangeShapeType="1"/>
            </p:cNvSpPr>
            <p:nvPr/>
          </p:nvSpPr>
          <p:spPr bwMode="auto">
            <a:xfrm flipH="1">
              <a:off x="2799" y="3174"/>
              <a:ext cx="1" cy="16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110" name="Line 103"/>
            <p:cNvSpPr>
              <a:spLocks noChangeShapeType="1"/>
            </p:cNvSpPr>
            <p:nvPr/>
          </p:nvSpPr>
          <p:spPr bwMode="auto">
            <a:xfrm>
              <a:off x="2808" y="3334"/>
              <a:ext cx="27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nvGrpSpPr>
            <p:cNvPr id="3111" name="Group 104"/>
            <p:cNvGrpSpPr>
              <a:grpSpLocks/>
            </p:cNvGrpSpPr>
            <p:nvPr/>
          </p:nvGrpSpPr>
          <p:grpSpPr bwMode="auto">
            <a:xfrm>
              <a:off x="1434" y="2522"/>
              <a:ext cx="560" cy="323"/>
              <a:chOff x="1980" y="2846"/>
              <a:chExt cx="560" cy="323"/>
            </a:xfrm>
          </p:grpSpPr>
          <p:sp>
            <p:nvSpPr>
              <p:cNvPr id="3117" name="Line 105"/>
              <p:cNvSpPr>
                <a:spLocks noChangeShapeType="1"/>
              </p:cNvSpPr>
              <p:nvPr/>
            </p:nvSpPr>
            <p:spPr bwMode="auto">
              <a:xfrm>
                <a:off x="1980" y="2846"/>
                <a:ext cx="27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118" name="Line 106"/>
              <p:cNvSpPr>
                <a:spLocks noChangeShapeType="1"/>
              </p:cNvSpPr>
              <p:nvPr/>
            </p:nvSpPr>
            <p:spPr bwMode="auto">
              <a:xfrm>
                <a:off x="2260" y="2846"/>
                <a:ext cx="0" cy="1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119" name="Line 107"/>
              <p:cNvSpPr>
                <a:spLocks noChangeShapeType="1"/>
              </p:cNvSpPr>
              <p:nvPr/>
            </p:nvSpPr>
            <p:spPr bwMode="auto">
              <a:xfrm>
                <a:off x="2268" y="3006"/>
                <a:ext cx="27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120" name="Line 108"/>
              <p:cNvSpPr>
                <a:spLocks noChangeShapeType="1"/>
              </p:cNvSpPr>
              <p:nvPr/>
            </p:nvSpPr>
            <p:spPr bwMode="auto">
              <a:xfrm>
                <a:off x="2532" y="3006"/>
                <a:ext cx="0" cy="1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nvGrpSpPr>
            <p:cNvPr id="3112" name="Group 109"/>
            <p:cNvGrpSpPr>
              <a:grpSpLocks/>
            </p:cNvGrpSpPr>
            <p:nvPr/>
          </p:nvGrpSpPr>
          <p:grpSpPr bwMode="auto">
            <a:xfrm>
              <a:off x="1980" y="2840"/>
              <a:ext cx="560" cy="323"/>
              <a:chOff x="1980" y="2846"/>
              <a:chExt cx="560" cy="323"/>
            </a:xfrm>
          </p:grpSpPr>
          <p:sp>
            <p:nvSpPr>
              <p:cNvPr id="4" name="Line 110"/>
              <p:cNvSpPr>
                <a:spLocks noChangeShapeType="1"/>
              </p:cNvSpPr>
              <p:nvPr/>
            </p:nvSpPr>
            <p:spPr bwMode="auto">
              <a:xfrm>
                <a:off x="1980" y="2846"/>
                <a:ext cx="27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5" name="Line 111"/>
              <p:cNvSpPr>
                <a:spLocks noChangeShapeType="1"/>
              </p:cNvSpPr>
              <p:nvPr/>
            </p:nvSpPr>
            <p:spPr bwMode="auto">
              <a:xfrm>
                <a:off x="2260" y="2846"/>
                <a:ext cx="0" cy="1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115" name="Line 112"/>
              <p:cNvSpPr>
                <a:spLocks noChangeShapeType="1"/>
              </p:cNvSpPr>
              <p:nvPr/>
            </p:nvSpPr>
            <p:spPr bwMode="auto">
              <a:xfrm>
                <a:off x="2268" y="3006"/>
                <a:ext cx="27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116" name="Line 113"/>
              <p:cNvSpPr>
                <a:spLocks noChangeShapeType="1"/>
              </p:cNvSpPr>
              <p:nvPr/>
            </p:nvSpPr>
            <p:spPr bwMode="auto">
              <a:xfrm>
                <a:off x="2532" y="3006"/>
                <a:ext cx="0" cy="1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grpSp>
        <p:nvGrpSpPr>
          <p:cNvPr id="73842" name="Group 114"/>
          <p:cNvGrpSpPr>
            <a:grpSpLocks/>
          </p:cNvGrpSpPr>
          <p:nvPr/>
        </p:nvGrpSpPr>
        <p:grpSpPr bwMode="auto">
          <a:xfrm>
            <a:off x="1909763" y="5178425"/>
            <a:ext cx="2652712" cy="1181100"/>
            <a:chOff x="1213" y="2450"/>
            <a:chExt cx="3304" cy="1470"/>
          </a:xfrm>
        </p:grpSpPr>
        <p:grpSp>
          <p:nvGrpSpPr>
            <p:cNvPr id="3089" name="Group 115"/>
            <p:cNvGrpSpPr>
              <a:grpSpLocks/>
            </p:cNvGrpSpPr>
            <p:nvPr/>
          </p:nvGrpSpPr>
          <p:grpSpPr bwMode="auto">
            <a:xfrm>
              <a:off x="1213" y="2450"/>
              <a:ext cx="3304" cy="962"/>
              <a:chOff x="1728" y="1548"/>
              <a:chExt cx="2792" cy="908"/>
            </a:xfrm>
          </p:grpSpPr>
          <p:sp>
            <p:nvSpPr>
              <p:cNvPr id="3092" name="Rectangle 116"/>
              <p:cNvSpPr>
                <a:spLocks noChangeArrowheads="1"/>
              </p:cNvSpPr>
              <p:nvPr/>
            </p:nvSpPr>
            <p:spPr bwMode="auto">
              <a:xfrm>
                <a:off x="1736" y="1552"/>
                <a:ext cx="2288" cy="624"/>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sp>
            <p:nvSpPr>
              <p:cNvPr id="3093" name="Rectangle 117"/>
              <p:cNvSpPr>
                <a:spLocks noChangeArrowheads="1"/>
              </p:cNvSpPr>
              <p:nvPr/>
            </p:nvSpPr>
            <p:spPr bwMode="auto">
              <a:xfrm>
                <a:off x="2232" y="1832"/>
                <a:ext cx="2288" cy="624"/>
              </a:xfrm>
              <a:prstGeom prst="rect">
                <a:avLst/>
              </a:prstGeom>
              <a:solidFill>
                <a:srgbClr val="333333"/>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sp>
            <p:nvSpPr>
              <p:cNvPr id="3094" name="Line 118"/>
              <p:cNvSpPr>
                <a:spLocks noChangeShapeType="1"/>
              </p:cNvSpPr>
              <p:nvPr/>
            </p:nvSpPr>
            <p:spPr bwMode="auto">
              <a:xfrm>
                <a:off x="1736" y="1552"/>
                <a:ext cx="488" cy="2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095" name="Line 119"/>
              <p:cNvSpPr>
                <a:spLocks noChangeShapeType="1"/>
              </p:cNvSpPr>
              <p:nvPr/>
            </p:nvSpPr>
            <p:spPr bwMode="auto">
              <a:xfrm>
                <a:off x="1728" y="2184"/>
                <a:ext cx="496" cy="2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096" name="Line 120"/>
              <p:cNvSpPr>
                <a:spLocks noChangeShapeType="1"/>
              </p:cNvSpPr>
              <p:nvPr/>
            </p:nvSpPr>
            <p:spPr bwMode="auto">
              <a:xfrm>
                <a:off x="4024" y="1552"/>
                <a:ext cx="488" cy="2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097" name="Freeform 121"/>
              <p:cNvSpPr>
                <a:spLocks/>
              </p:cNvSpPr>
              <p:nvPr/>
            </p:nvSpPr>
            <p:spPr bwMode="auto">
              <a:xfrm>
                <a:off x="1734" y="1548"/>
                <a:ext cx="495" cy="906"/>
              </a:xfrm>
              <a:custGeom>
                <a:avLst/>
                <a:gdLst>
                  <a:gd name="T0" fmla="*/ 0 w 495"/>
                  <a:gd name="T1" fmla="*/ 0 h 906"/>
                  <a:gd name="T2" fmla="*/ 15 w 495"/>
                  <a:gd name="T3" fmla="*/ 18 h 906"/>
                  <a:gd name="T4" fmla="*/ 495 w 495"/>
                  <a:gd name="T5" fmla="*/ 291 h 906"/>
                  <a:gd name="T6" fmla="*/ 492 w 495"/>
                  <a:gd name="T7" fmla="*/ 906 h 906"/>
                  <a:gd name="T8" fmla="*/ 3 w 495"/>
                  <a:gd name="T9" fmla="*/ 639 h 906"/>
                  <a:gd name="T10" fmla="*/ 0 w 495"/>
                  <a:gd name="T11" fmla="*/ 0 h 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5" h="906">
                    <a:moveTo>
                      <a:pt x="0" y="0"/>
                    </a:moveTo>
                    <a:cubicBezTo>
                      <a:pt x="10" y="7"/>
                      <a:pt x="8" y="11"/>
                      <a:pt x="15" y="18"/>
                    </a:cubicBezTo>
                    <a:lnTo>
                      <a:pt x="495" y="291"/>
                    </a:lnTo>
                    <a:lnTo>
                      <a:pt x="492" y="906"/>
                    </a:lnTo>
                    <a:lnTo>
                      <a:pt x="3" y="639"/>
                    </a:lnTo>
                    <a:lnTo>
                      <a:pt x="0" y="0"/>
                    </a:lnTo>
                    <a:close/>
                  </a:path>
                </a:pathLst>
              </a:custGeom>
              <a:solidFill>
                <a:srgbClr val="333333"/>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098" name="AutoShape 122" descr="5%"/>
              <p:cNvSpPr>
                <a:spLocks noChangeArrowheads="1"/>
              </p:cNvSpPr>
              <p:nvPr/>
            </p:nvSpPr>
            <p:spPr bwMode="auto">
              <a:xfrm flipV="1">
                <a:off x="1980" y="1602"/>
                <a:ext cx="2286" cy="192"/>
              </a:xfrm>
              <a:prstGeom prst="parallelogram">
                <a:avLst>
                  <a:gd name="adj" fmla="val 297656"/>
                </a:avLst>
              </a:prstGeom>
              <a:blipFill dpi="0" rotWithShape="0">
                <a:blip r:embed="rId5"/>
                <a:srcRect/>
                <a:tile tx="0" ty="0" sx="100000" sy="100000" flip="none" algn="tl"/>
              </a:blip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grpSp>
        <p:sp>
          <p:nvSpPr>
            <p:cNvPr id="3090" name="Freeform 123"/>
            <p:cNvSpPr>
              <a:spLocks/>
            </p:cNvSpPr>
            <p:nvPr/>
          </p:nvSpPr>
          <p:spPr bwMode="auto">
            <a:xfrm>
              <a:off x="2220" y="3416"/>
              <a:ext cx="359" cy="324"/>
            </a:xfrm>
            <a:custGeom>
              <a:avLst/>
              <a:gdLst>
                <a:gd name="T0" fmla="*/ 260 w 359"/>
                <a:gd name="T1" fmla="*/ 7 h 324"/>
                <a:gd name="T2" fmla="*/ 114 w 359"/>
                <a:gd name="T3" fmla="*/ 118 h 324"/>
                <a:gd name="T4" fmla="*/ 69 w 359"/>
                <a:gd name="T5" fmla="*/ 130 h 324"/>
                <a:gd name="T6" fmla="*/ 90 w 359"/>
                <a:gd name="T7" fmla="*/ 166 h 324"/>
                <a:gd name="T8" fmla="*/ 42 w 359"/>
                <a:gd name="T9" fmla="*/ 190 h 324"/>
                <a:gd name="T10" fmla="*/ 3 w 359"/>
                <a:gd name="T11" fmla="*/ 223 h 324"/>
                <a:gd name="T12" fmla="*/ 35 w 359"/>
                <a:gd name="T13" fmla="*/ 234 h 324"/>
                <a:gd name="T14" fmla="*/ 80 w 359"/>
                <a:gd name="T15" fmla="*/ 210 h 324"/>
                <a:gd name="T16" fmla="*/ 113 w 359"/>
                <a:gd name="T17" fmla="*/ 183 h 324"/>
                <a:gd name="T18" fmla="*/ 84 w 359"/>
                <a:gd name="T19" fmla="*/ 207 h 324"/>
                <a:gd name="T20" fmla="*/ 42 w 359"/>
                <a:gd name="T21" fmla="*/ 252 h 324"/>
                <a:gd name="T22" fmla="*/ 80 w 359"/>
                <a:gd name="T23" fmla="*/ 270 h 324"/>
                <a:gd name="T24" fmla="*/ 116 w 359"/>
                <a:gd name="T25" fmla="*/ 225 h 324"/>
                <a:gd name="T26" fmla="*/ 135 w 359"/>
                <a:gd name="T27" fmla="*/ 201 h 324"/>
                <a:gd name="T28" fmla="*/ 105 w 359"/>
                <a:gd name="T29" fmla="*/ 222 h 324"/>
                <a:gd name="T30" fmla="*/ 131 w 359"/>
                <a:gd name="T31" fmla="*/ 213 h 324"/>
                <a:gd name="T32" fmla="*/ 129 w 359"/>
                <a:gd name="T33" fmla="*/ 222 h 324"/>
                <a:gd name="T34" fmla="*/ 111 w 359"/>
                <a:gd name="T35" fmla="*/ 268 h 324"/>
                <a:gd name="T36" fmla="*/ 116 w 359"/>
                <a:gd name="T37" fmla="*/ 324 h 324"/>
                <a:gd name="T38" fmla="*/ 140 w 359"/>
                <a:gd name="T39" fmla="*/ 300 h 324"/>
                <a:gd name="T40" fmla="*/ 152 w 359"/>
                <a:gd name="T41" fmla="*/ 258 h 324"/>
                <a:gd name="T42" fmla="*/ 164 w 359"/>
                <a:gd name="T43" fmla="*/ 207 h 324"/>
                <a:gd name="T44" fmla="*/ 171 w 359"/>
                <a:gd name="T45" fmla="*/ 304 h 324"/>
                <a:gd name="T46" fmla="*/ 183 w 359"/>
                <a:gd name="T47" fmla="*/ 235 h 324"/>
                <a:gd name="T48" fmla="*/ 186 w 359"/>
                <a:gd name="T49" fmla="*/ 232 h 324"/>
                <a:gd name="T50" fmla="*/ 194 w 359"/>
                <a:gd name="T51" fmla="*/ 264 h 324"/>
                <a:gd name="T52" fmla="*/ 188 w 359"/>
                <a:gd name="T53" fmla="*/ 228 h 324"/>
                <a:gd name="T54" fmla="*/ 236 w 359"/>
                <a:gd name="T55" fmla="*/ 297 h 324"/>
                <a:gd name="T56" fmla="*/ 240 w 359"/>
                <a:gd name="T57" fmla="*/ 258 h 324"/>
                <a:gd name="T58" fmla="*/ 222 w 359"/>
                <a:gd name="T59" fmla="*/ 220 h 324"/>
                <a:gd name="T60" fmla="*/ 212 w 359"/>
                <a:gd name="T61" fmla="*/ 181 h 324"/>
                <a:gd name="T62" fmla="*/ 330 w 359"/>
                <a:gd name="T63" fmla="*/ 36 h 3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59" h="324">
                  <a:moveTo>
                    <a:pt x="269" y="0"/>
                  </a:moveTo>
                  <a:cubicBezTo>
                    <a:pt x="267" y="1"/>
                    <a:pt x="260" y="4"/>
                    <a:pt x="260" y="7"/>
                  </a:cubicBezTo>
                  <a:lnTo>
                    <a:pt x="144" y="112"/>
                  </a:lnTo>
                  <a:cubicBezTo>
                    <a:pt x="133" y="113"/>
                    <a:pt x="124" y="116"/>
                    <a:pt x="114" y="118"/>
                  </a:cubicBezTo>
                  <a:cubicBezTo>
                    <a:pt x="103" y="113"/>
                    <a:pt x="92" y="116"/>
                    <a:pt x="81" y="118"/>
                  </a:cubicBezTo>
                  <a:cubicBezTo>
                    <a:pt x="70" y="123"/>
                    <a:pt x="74" y="119"/>
                    <a:pt x="69" y="130"/>
                  </a:cubicBezTo>
                  <a:cubicBezTo>
                    <a:pt x="77" y="149"/>
                    <a:pt x="99" y="147"/>
                    <a:pt x="117" y="148"/>
                  </a:cubicBezTo>
                  <a:cubicBezTo>
                    <a:pt x="115" y="158"/>
                    <a:pt x="99" y="164"/>
                    <a:pt x="90" y="166"/>
                  </a:cubicBezTo>
                  <a:cubicBezTo>
                    <a:pt x="85" y="170"/>
                    <a:pt x="81" y="171"/>
                    <a:pt x="75" y="172"/>
                  </a:cubicBezTo>
                  <a:cubicBezTo>
                    <a:pt x="66" y="179"/>
                    <a:pt x="53" y="188"/>
                    <a:pt x="42" y="190"/>
                  </a:cubicBezTo>
                  <a:cubicBezTo>
                    <a:pt x="34" y="194"/>
                    <a:pt x="27" y="197"/>
                    <a:pt x="20" y="202"/>
                  </a:cubicBezTo>
                  <a:cubicBezTo>
                    <a:pt x="16" y="209"/>
                    <a:pt x="8" y="216"/>
                    <a:pt x="3" y="223"/>
                  </a:cubicBezTo>
                  <a:cubicBezTo>
                    <a:pt x="2" y="230"/>
                    <a:pt x="0" y="233"/>
                    <a:pt x="8" y="235"/>
                  </a:cubicBezTo>
                  <a:cubicBezTo>
                    <a:pt x="17" y="240"/>
                    <a:pt x="25" y="236"/>
                    <a:pt x="35" y="234"/>
                  </a:cubicBezTo>
                  <a:cubicBezTo>
                    <a:pt x="43" y="230"/>
                    <a:pt x="53" y="224"/>
                    <a:pt x="62" y="222"/>
                  </a:cubicBezTo>
                  <a:cubicBezTo>
                    <a:pt x="68" y="217"/>
                    <a:pt x="72" y="212"/>
                    <a:pt x="80" y="210"/>
                  </a:cubicBezTo>
                  <a:cubicBezTo>
                    <a:pt x="88" y="204"/>
                    <a:pt x="98" y="198"/>
                    <a:pt x="107" y="193"/>
                  </a:cubicBezTo>
                  <a:cubicBezTo>
                    <a:pt x="110" y="189"/>
                    <a:pt x="127" y="178"/>
                    <a:pt x="113" y="183"/>
                  </a:cubicBezTo>
                  <a:cubicBezTo>
                    <a:pt x="102" y="191"/>
                    <a:pt x="107" y="188"/>
                    <a:pt x="99" y="193"/>
                  </a:cubicBezTo>
                  <a:cubicBezTo>
                    <a:pt x="95" y="199"/>
                    <a:pt x="91" y="204"/>
                    <a:pt x="84" y="207"/>
                  </a:cubicBezTo>
                  <a:cubicBezTo>
                    <a:pt x="80" y="212"/>
                    <a:pt x="75" y="217"/>
                    <a:pt x="69" y="219"/>
                  </a:cubicBezTo>
                  <a:cubicBezTo>
                    <a:pt x="62" y="229"/>
                    <a:pt x="52" y="246"/>
                    <a:pt x="42" y="252"/>
                  </a:cubicBezTo>
                  <a:cubicBezTo>
                    <a:pt x="29" y="269"/>
                    <a:pt x="41" y="278"/>
                    <a:pt x="53" y="285"/>
                  </a:cubicBezTo>
                  <a:cubicBezTo>
                    <a:pt x="60" y="279"/>
                    <a:pt x="71" y="272"/>
                    <a:pt x="80" y="270"/>
                  </a:cubicBezTo>
                  <a:cubicBezTo>
                    <a:pt x="86" y="260"/>
                    <a:pt x="94" y="246"/>
                    <a:pt x="104" y="240"/>
                  </a:cubicBezTo>
                  <a:cubicBezTo>
                    <a:pt x="108" y="234"/>
                    <a:pt x="110" y="226"/>
                    <a:pt x="116" y="225"/>
                  </a:cubicBezTo>
                  <a:cubicBezTo>
                    <a:pt x="117" y="218"/>
                    <a:pt x="119" y="217"/>
                    <a:pt x="125" y="213"/>
                  </a:cubicBezTo>
                  <a:cubicBezTo>
                    <a:pt x="130" y="205"/>
                    <a:pt x="136" y="202"/>
                    <a:pt x="135" y="201"/>
                  </a:cubicBezTo>
                  <a:cubicBezTo>
                    <a:pt x="132" y="198"/>
                    <a:pt x="129" y="205"/>
                    <a:pt x="126" y="207"/>
                  </a:cubicBezTo>
                  <a:cubicBezTo>
                    <a:pt x="119" y="212"/>
                    <a:pt x="112" y="219"/>
                    <a:pt x="105" y="222"/>
                  </a:cubicBezTo>
                  <a:cubicBezTo>
                    <a:pt x="92" y="239"/>
                    <a:pt x="99" y="226"/>
                    <a:pt x="108" y="225"/>
                  </a:cubicBezTo>
                  <a:cubicBezTo>
                    <a:pt x="116" y="222"/>
                    <a:pt x="122" y="215"/>
                    <a:pt x="131" y="213"/>
                  </a:cubicBezTo>
                  <a:cubicBezTo>
                    <a:pt x="134" y="211"/>
                    <a:pt x="138" y="201"/>
                    <a:pt x="138" y="205"/>
                  </a:cubicBezTo>
                  <a:cubicBezTo>
                    <a:pt x="138" y="209"/>
                    <a:pt x="131" y="218"/>
                    <a:pt x="129" y="222"/>
                  </a:cubicBezTo>
                  <a:cubicBezTo>
                    <a:pt x="127" y="231"/>
                    <a:pt x="121" y="241"/>
                    <a:pt x="117" y="249"/>
                  </a:cubicBezTo>
                  <a:cubicBezTo>
                    <a:pt x="116" y="255"/>
                    <a:pt x="114" y="262"/>
                    <a:pt x="111" y="268"/>
                  </a:cubicBezTo>
                  <a:cubicBezTo>
                    <a:pt x="110" y="274"/>
                    <a:pt x="108" y="280"/>
                    <a:pt x="105" y="286"/>
                  </a:cubicBezTo>
                  <a:cubicBezTo>
                    <a:pt x="106" y="296"/>
                    <a:pt x="106" y="318"/>
                    <a:pt x="116" y="324"/>
                  </a:cubicBezTo>
                  <a:cubicBezTo>
                    <a:pt x="120" y="321"/>
                    <a:pt x="124" y="318"/>
                    <a:pt x="129" y="316"/>
                  </a:cubicBezTo>
                  <a:cubicBezTo>
                    <a:pt x="132" y="310"/>
                    <a:pt x="136" y="305"/>
                    <a:pt x="140" y="300"/>
                  </a:cubicBezTo>
                  <a:cubicBezTo>
                    <a:pt x="141" y="293"/>
                    <a:pt x="143" y="286"/>
                    <a:pt x="146" y="280"/>
                  </a:cubicBezTo>
                  <a:cubicBezTo>
                    <a:pt x="147" y="273"/>
                    <a:pt x="150" y="265"/>
                    <a:pt x="152" y="258"/>
                  </a:cubicBezTo>
                  <a:cubicBezTo>
                    <a:pt x="153" y="247"/>
                    <a:pt x="154" y="236"/>
                    <a:pt x="158" y="226"/>
                  </a:cubicBezTo>
                  <a:cubicBezTo>
                    <a:pt x="159" y="220"/>
                    <a:pt x="161" y="213"/>
                    <a:pt x="164" y="207"/>
                  </a:cubicBezTo>
                  <a:cubicBezTo>
                    <a:pt x="160" y="235"/>
                    <a:pt x="157" y="264"/>
                    <a:pt x="153" y="292"/>
                  </a:cubicBezTo>
                  <a:cubicBezTo>
                    <a:pt x="156" y="308"/>
                    <a:pt x="155" y="308"/>
                    <a:pt x="171" y="304"/>
                  </a:cubicBezTo>
                  <a:cubicBezTo>
                    <a:pt x="180" y="299"/>
                    <a:pt x="182" y="293"/>
                    <a:pt x="188" y="285"/>
                  </a:cubicBezTo>
                  <a:cubicBezTo>
                    <a:pt x="191" y="269"/>
                    <a:pt x="186" y="251"/>
                    <a:pt x="183" y="235"/>
                  </a:cubicBezTo>
                  <a:cubicBezTo>
                    <a:pt x="184" y="232"/>
                    <a:pt x="183" y="227"/>
                    <a:pt x="185" y="225"/>
                  </a:cubicBezTo>
                  <a:cubicBezTo>
                    <a:pt x="187" y="223"/>
                    <a:pt x="186" y="230"/>
                    <a:pt x="186" y="232"/>
                  </a:cubicBezTo>
                  <a:cubicBezTo>
                    <a:pt x="187" y="235"/>
                    <a:pt x="187" y="237"/>
                    <a:pt x="188" y="240"/>
                  </a:cubicBezTo>
                  <a:cubicBezTo>
                    <a:pt x="190" y="248"/>
                    <a:pt x="191" y="256"/>
                    <a:pt x="194" y="264"/>
                  </a:cubicBezTo>
                  <a:cubicBezTo>
                    <a:pt x="199" y="256"/>
                    <a:pt x="193" y="258"/>
                    <a:pt x="186" y="256"/>
                  </a:cubicBezTo>
                  <a:cubicBezTo>
                    <a:pt x="184" y="246"/>
                    <a:pt x="185" y="237"/>
                    <a:pt x="188" y="228"/>
                  </a:cubicBezTo>
                  <a:cubicBezTo>
                    <a:pt x="191" y="245"/>
                    <a:pt x="202" y="260"/>
                    <a:pt x="212" y="274"/>
                  </a:cubicBezTo>
                  <a:cubicBezTo>
                    <a:pt x="214" y="286"/>
                    <a:pt x="225" y="293"/>
                    <a:pt x="236" y="297"/>
                  </a:cubicBezTo>
                  <a:cubicBezTo>
                    <a:pt x="241" y="294"/>
                    <a:pt x="243" y="292"/>
                    <a:pt x="245" y="286"/>
                  </a:cubicBezTo>
                  <a:cubicBezTo>
                    <a:pt x="247" y="277"/>
                    <a:pt x="244" y="266"/>
                    <a:pt x="240" y="258"/>
                  </a:cubicBezTo>
                  <a:cubicBezTo>
                    <a:pt x="239" y="251"/>
                    <a:pt x="235" y="246"/>
                    <a:pt x="231" y="240"/>
                  </a:cubicBezTo>
                  <a:cubicBezTo>
                    <a:pt x="230" y="233"/>
                    <a:pt x="225" y="226"/>
                    <a:pt x="222" y="220"/>
                  </a:cubicBezTo>
                  <a:cubicBezTo>
                    <a:pt x="221" y="213"/>
                    <a:pt x="219" y="205"/>
                    <a:pt x="216" y="198"/>
                  </a:cubicBezTo>
                  <a:cubicBezTo>
                    <a:pt x="215" y="192"/>
                    <a:pt x="213" y="187"/>
                    <a:pt x="212" y="181"/>
                  </a:cubicBezTo>
                  <a:cubicBezTo>
                    <a:pt x="215" y="120"/>
                    <a:pt x="237" y="110"/>
                    <a:pt x="281" y="75"/>
                  </a:cubicBezTo>
                  <a:cubicBezTo>
                    <a:pt x="297" y="62"/>
                    <a:pt x="313" y="49"/>
                    <a:pt x="330" y="36"/>
                  </a:cubicBezTo>
                  <a:cubicBezTo>
                    <a:pt x="336" y="24"/>
                    <a:pt x="347" y="6"/>
                    <a:pt x="359" y="0"/>
                  </a:cubicBezTo>
                </a:path>
              </a:pathLst>
            </a:custGeom>
            <a:noFill/>
            <a:ln w="9525" cap="flat" cmpd="sng">
              <a:solidFill>
                <a:schemeClr val="tx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091" name="Freeform 124"/>
            <p:cNvSpPr>
              <a:spLocks/>
            </p:cNvSpPr>
            <p:nvPr/>
          </p:nvSpPr>
          <p:spPr bwMode="auto">
            <a:xfrm>
              <a:off x="3616" y="3408"/>
              <a:ext cx="826" cy="512"/>
            </a:xfrm>
            <a:custGeom>
              <a:avLst/>
              <a:gdLst>
                <a:gd name="T0" fmla="*/ 0 w 826"/>
                <a:gd name="T1" fmla="*/ 0 h 512"/>
                <a:gd name="T2" fmla="*/ 32 w 826"/>
                <a:gd name="T3" fmla="*/ 8 h 512"/>
                <a:gd name="T4" fmla="*/ 80 w 826"/>
                <a:gd name="T5" fmla="*/ 24 h 512"/>
                <a:gd name="T6" fmla="*/ 624 w 826"/>
                <a:gd name="T7" fmla="*/ 272 h 512"/>
                <a:gd name="T8" fmla="*/ 552 w 826"/>
                <a:gd name="T9" fmla="*/ 416 h 512"/>
                <a:gd name="T10" fmla="*/ 520 w 826"/>
                <a:gd name="T11" fmla="*/ 488 h 512"/>
                <a:gd name="T12" fmla="*/ 568 w 826"/>
                <a:gd name="T13" fmla="*/ 504 h 512"/>
                <a:gd name="T14" fmla="*/ 592 w 826"/>
                <a:gd name="T15" fmla="*/ 512 h 512"/>
                <a:gd name="T16" fmla="*/ 640 w 826"/>
                <a:gd name="T17" fmla="*/ 488 h 512"/>
                <a:gd name="T18" fmla="*/ 720 w 826"/>
                <a:gd name="T19" fmla="*/ 384 h 512"/>
                <a:gd name="T20" fmla="*/ 800 w 826"/>
                <a:gd name="T21" fmla="*/ 256 h 512"/>
                <a:gd name="T22" fmla="*/ 808 w 826"/>
                <a:gd name="T23" fmla="*/ 232 h 512"/>
                <a:gd name="T24" fmla="*/ 824 w 826"/>
                <a:gd name="T25" fmla="*/ 208 h 512"/>
                <a:gd name="T26" fmla="*/ 800 w 826"/>
                <a:gd name="T27" fmla="*/ 192 h 512"/>
                <a:gd name="T28" fmla="*/ 720 w 826"/>
                <a:gd name="T29" fmla="*/ 168 h 512"/>
                <a:gd name="T30" fmla="*/ 560 w 826"/>
                <a:gd name="T31" fmla="*/ 104 h 512"/>
                <a:gd name="T32" fmla="*/ 488 w 826"/>
                <a:gd name="T33" fmla="*/ 80 h 512"/>
                <a:gd name="T34" fmla="*/ 440 w 826"/>
                <a:gd name="T35" fmla="*/ 48 h 512"/>
                <a:gd name="T36" fmla="*/ 392 w 826"/>
                <a:gd name="T37" fmla="*/ 32 h 512"/>
                <a:gd name="T38" fmla="*/ 344 w 826"/>
                <a:gd name="T39" fmla="*/ 0 h 512"/>
                <a:gd name="T40" fmla="*/ 48 w 826"/>
                <a:gd name="T41" fmla="*/ 0 h 5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26" h="512">
                  <a:moveTo>
                    <a:pt x="0" y="0"/>
                  </a:moveTo>
                  <a:cubicBezTo>
                    <a:pt x="11" y="3"/>
                    <a:pt x="21" y="5"/>
                    <a:pt x="32" y="8"/>
                  </a:cubicBezTo>
                  <a:cubicBezTo>
                    <a:pt x="48" y="13"/>
                    <a:pt x="80" y="24"/>
                    <a:pt x="80" y="24"/>
                  </a:cubicBezTo>
                  <a:cubicBezTo>
                    <a:pt x="261" y="107"/>
                    <a:pt x="445" y="184"/>
                    <a:pt x="624" y="272"/>
                  </a:cubicBezTo>
                  <a:cubicBezTo>
                    <a:pt x="657" y="288"/>
                    <a:pt x="560" y="403"/>
                    <a:pt x="552" y="416"/>
                  </a:cubicBezTo>
                  <a:cubicBezTo>
                    <a:pt x="537" y="438"/>
                    <a:pt x="520" y="488"/>
                    <a:pt x="520" y="488"/>
                  </a:cubicBezTo>
                  <a:cubicBezTo>
                    <a:pt x="536" y="493"/>
                    <a:pt x="552" y="499"/>
                    <a:pt x="568" y="504"/>
                  </a:cubicBezTo>
                  <a:cubicBezTo>
                    <a:pt x="576" y="507"/>
                    <a:pt x="592" y="512"/>
                    <a:pt x="592" y="512"/>
                  </a:cubicBezTo>
                  <a:cubicBezTo>
                    <a:pt x="607" y="502"/>
                    <a:pt x="625" y="498"/>
                    <a:pt x="640" y="488"/>
                  </a:cubicBezTo>
                  <a:cubicBezTo>
                    <a:pt x="669" y="469"/>
                    <a:pt x="706" y="415"/>
                    <a:pt x="720" y="384"/>
                  </a:cubicBezTo>
                  <a:cubicBezTo>
                    <a:pt x="742" y="335"/>
                    <a:pt x="742" y="275"/>
                    <a:pt x="800" y="256"/>
                  </a:cubicBezTo>
                  <a:cubicBezTo>
                    <a:pt x="803" y="248"/>
                    <a:pt x="804" y="240"/>
                    <a:pt x="808" y="232"/>
                  </a:cubicBezTo>
                  <a:cubicBezTo>
                    <a:pt x="812" y="223"/>
                    <a:pt x="826" y="217"/>
                    <a:pt x="824" y="208"/>
                  </a:cubicBezTo>
                  <a:cubicBezTo>
                    <a:pt x="822" y="199"/>
                    <a:pt x="809" y="196"/>
                    <a:pt x="800" y="192"/>
                  </a:cubicBezTo>
                  <a:cubicBezTo>
                    <a:pt x="780" y="183"/>
                    <a:pt x="743" y="173"/>
                    <a:pt x="720" y="168"/>
                  </a:cubicBezTo>
                  <a:cubicBezTo>
                    <a:pt x="656" y="154"/>
                    <a:pt x="613" y="140"/>
                    <a:pt x="560" y="104"/>
                  </a:cubicBezTo>
                  <a:cubicBezTo>
                    <a:pt x="539" y="90"/>
                    <a:pt x="509" y="94"/>
                    <a:pt x="488" y="80"/>
                  </a:cubicBezTo>
                  <a:cubicBezTo>
                    <a:pt x="472" y="69"/>
                    <a:pt x="456" y="59"/>
                    <a:pt x="440" y="48"/>
                  </a:cubicBezTo>
                  <a:cubicBezTo>
                    <a:pt x="426" y="39"/>
                    <a:pt x="406" y="41"/>
                    <a:pt x="392" y="32"/>
                  </a:cubicBezTo>
                  <a:cubicBezTo>
                    <a:pt x="376" y="21"/>
                    <a:pt x="344" y="0"/>
                    <a:pt x="344" y="0"/>
                  </a:cubicBezTo>
                  <a:lnTo>
                    <a:pt x="48" y="0"/>
                  </a:lnTo>
                </a:path>
              </a:pathLst>
            </a:custGeom>
            <a:noFill/>
            <a:ln w="9525" cap="flat" cmpd="sng">
              <a:solidFill>
                <a:schemeClr val="tx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spTree>
    <p:extLst>
      <p:ext uri="{BB962C8B-B14F-4D97-AF65-F5344CB8AC3E}">
        <p14:creationId xmlns:p14="http://schemas.microsoft.com/office/powerpoint/2010/main" val="20383787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3812"/>
                                        </p:tgtEl>
                                        <p:attrNameLst>
                                          <p:attrName>style.visibility</p:attrName>
                                        </p:attrNameLst>
                                      </p:cBhvr>
                                      <p:to>
                                        <p:strVal val="visible"/>
                                      </p:to>
                                    </p:set>
                                    <p:animEffect transition="in" filter="fade">
                                      <p:cBhvr>
                                        <p:cTn id="7" dur="2000"/>
                                        <p:tgtEl>
                                          <p:spTgt spid="73812"/>
                                        </p:tgtEl>
                                      </p:cBhvr>
                                    </p:animEffect>
                                  </p:childTnLst>
                                </p:cTn>
                              </p:par>
                            </p:childTnLst>
                          </p:cTn>
                        </p:par>
                        <p:par>
                          <p:cTn id="8" fill="hold" nodeType="afterGroup">
                            <p:stCondLst>
                              <p:cond delay="2000"/>
                            </p:stCondLst>
                            <p:childTnLst>
                              <p:par>
                                <p:cTn id="9" presetID="22" presetClass="entr" presetSubtype="1" fill="hold" nodeType="afterEffect">
                                  <p:stCondLst>
                                    <p:cond delay="0"/>
                                  </p:stCondLst>
                                  <p:childTnLst>
                                    <p:set>
                                      <p:cBhvr>
                                        <p:cTn id="10" dur="1" fill="hold">
                                          <p:stCondLst>
                                            <p:cond delay="0"/>
                                          </p:stCondLst>
                                        </p:cTn>
                                        <p:tgtEl>
                                          <p:spTgt spid="73842"/>
                                        </p:tgtEl>
                                        <p:attrNameLst>
                                          <p:attrName>style.visibility</p:attrName>
                                        </p:attrNameLst>
                                      </p:cBhvr>
                                      <p:to>
                                        <p:strVal val="visible"/>
                                      </p:to>
                                    </p:set>
                                    <p:animEffect transition="in" filter="wipe(up)">
                                      <p:cBhvr>
                                        <p:cTn id="11" dur="500"/>
                                        <p:tgtEl>
                                          <p:spTgt spid="7384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076"/>
                                        </p:tgtEl>
                                        <p:attrNameLst>
                                          <p:attrName>style.visibility</p:attrName>
                                        </p:attrNameLst>
                                      </p:cBhvr>
                                      <p:to>
                                        <p:strVal val="visible"/>
                                      </p:to>
                                    </p:set>
                                    <p:animEffect transition="in" filter="fade">
                                      <p:cBhvr>
                                        <p:cTn id="16" dur="2000"/>
                                        <p:tgtEl>
                                          <p:spTgt spid="3076"/>
                                        </p:tgtEl>
                                      </p:cBhvr>
                                    </p:animEffect>
                                  </p:childTnLst>
                                </p:cTn>
                              </p:par>
                            </p:childTnLst>
                          </p:cTn>
                        </p:par>
                        <p:par>
                          <p:cTn id="17" fill="hold" nodeType="afterGroup">
                            <p:stCondLst>
                              <p:cond delay="2000"/>
                            </p:stCondLst>
                            <p:childTnLst>
                              <p:par>
                                <p:cTn id="18" presetID="10" presetClass="entr" presetSubtype="0" fill="hold" nodeType="afterEffect">
                                  <p:stCondLst>
                                    <p:cond delay="0"/>
                                  </p:stCondLst>
                                  <p:childTnLst>
                                    <p:set>
                                      <p:cBhvr>
                                        <p:cTn id="19" dur="1" fill="hold">
                                          <p:stCondLst>
                                            <p:cond delay="0"/>
                                          </p:stCondLst>
                                        </p:cTn>
                                        <p:tgtEl>
                                          <p:spTgt spid="3075"/>
                                        </p:tgtEl>
                                        <p:attrNameLst>
                                          <p:attrName>style.visibility</p:attrName>
                                        </p:attrNameLst>
                                      </p:cBhvr>
                                      <p:to>
                                        <p:strVal val="visible"/>
                                      </p:to>
                                    </p:set>
                                    <p:animEffect transition="in" filter="fade">
                                      <p:cBhvr>
                                        <p:cTn id="20" dur="2000"/>
                                        <p:tgtEl>
                                          <p:spTgt spid="3075"/>
                                        </p:tgtEl>
                                      </p:cBhvr>
                                    </p:animEffect>
                                  </p:childTnLst>
                                </p:cTn>
                              </p:par>
                            </p:childTnLst>
                          </p:cTn>
                        </p:par>
                        <p:par>
                          <p:cTn id="21" fill="hold" nodeType="afterGroup">
                            <p:stCondLst>
                              <p:cond delay="4000"/>
                            </p:stCondLst>
                            <p:childTnLst>
                              <p:par>
                                <p:cTn id="22" presetID="22" presetClass="entr" presetSubtype="8" fill="hold" grpId="0" nodeType="afterEffect">
                                  <p:stCondLst>
                                    <p:cond delay="0"/>
                                  </p:stCondLst>
                                  <p:childTnLst>
                                    <p:set>
                                      <p:cBhvr>
                                        <p:cTn id="23" dur="1" fill="hold">
                                          <p:stCondLst>
                                            <p:cond delay="0"/>
                                          </p:stCondLst>
                                        </p:cTn>
                                        <p:tgtEl>
                                          <p:spTgt spid="3082"/>
                                        </p:tgtEl>
                                        <p:attrNameLst>
                                          <p:attrName>style.visibility</p:attrName>
                                        </p:attrNameLst>
                                      </p:cBhvr>
                                      <p:to>
                                        <p:strVal val="visible"/>
                                      </p:to>
                                    </p:set>
                                    <p:animEffect transition="in" filter="wipe(left)">
                                      <p:cBhvr>
                                        <p:cTn id="24" dur="500"/>
                                        <p:tgtEl>
                                          <p:spTgt spid="3082"/>
                                        </p:tgtEl>
                                      </p:cBhvr>
                                    </p:animEffect>
                                  </p:childTnLst>
                                </p:cTn>
                              </p:par>
                            </p:childTnLst>
                          </p:cTn>
                        </p:par>
                        <p:par>
                          <p:cTn id="25" fill="hold" nodeType="afterGroup">
                            <p:stCondLst>
                              <p:cond delay="4500"/>
                            </p:stCondLst>
                            <p:childTnLst>
                              <p:par>
                                <p:cTn id="26" presetID="10" presetClass="entr" presetSubtype="0" fill="hold" nodeType="afterEffect">
                                  <p:stCondLst>
                                    <p:cond delay="0"/>
                                  </p:stCondLst>
                                  <p:childTnLst>
                                    <p:set>
                                      <p:cBhvr>
                                        <p:cTn id="27" dur="1" fill="hold">
                                          <p:stCondLst>
                                            <p:cond delay="0"/>
                                          </p:stCondLst>
                                        </p:cTn>
                                        <p:tgtEl>
                                          <p:spTgt spid="3083"/>
                                        </p:tgtEl>
                                        <p:attrNameLst>
                                          <p:attrName>style.visibility</p:attrName>
                                        </p:attrNameLst>
                                      </p:cBhvr>
                                      <p:to>
                                        <p:strVal val="visible"/>
                                      </p:to>
                                    </p:set>
                                    <p:animEffect transition="in" filter="fade">
                                      <p:cBhvr>
                                        <p:cTn id="28" dur="1000"/>
                                        <p:tgtEl>
                                          <p:spTgt spid="3083"/>
                                        </p:tgtEl>
                                      </p:cBhvr>
                                    </p:animEffect>
                                  </p:childTnLst>
                                </p:cTn>
                              </p:par>
                            </p:childTnLst>
                          </p:cTn>
                        </p:par>
                        <p:par>
                          <p:cTn id="29" fill="hold" nodeType="afterGroup">
                            <p:stCondLst>
                              <p:cond delay="5500"/>
                            </p:stCondLst>
                            <p:childTnLst>
                              <p:par>
                                <p:cTn id="30" presetID="22" presetClass="entr" presetSubtype="8" fill="hold" grpId="0" nodeType="afterEffect">
                                  <p:stCondLst>
                                    <p:cond delay="0"/>
                                  </p:stCondLst>
                                  <p:childTnLst>
                                    <p:set>
                                      <p:cBhvr>
                                        <p:cTn id="31" dur="1" fill="hold">
                                          <p:stCondLst>
                                            <p:cond delay="0"/>
                                          </p:stCondLst>
                                        </p:cTn>
                                        <p:tgtEl>
                                          <p:spTgt spid="3113"/>
                                        </p:tgtEl>
                                        <p:attrNameLst>
                                          <p:attrName>style.visibility</p:attrName>
                                        </p:attrNameLst>
                                      </p:cBhvr>
                                      <p:to>
                                        <p:strVal val="visible"/>
                                      </p:to>
                                    </p:set>
                                    <p:animEffect transition="in" filter="wipe(left)">
                                      <p:cBhvr>
                                        <p:cTn id="32" dur="1000"/>
                                        <p:tgtEl>
                                          <p:spTgt spid="3113"/>
                                        </p:tgtEl>
                                      </p:cBhvr>
                                    </p:animEffect>
                                  </p:childTnLst>
                                </p:cTn>
                              </p:par>
                            </p:childTnLst>
                          </p:cTn>
                        </p:par>
                        <p:par>
                          <p:cTn id="33" fill="hold" nodeType="afterGroup">
                            <p:stCondLst>
                              <p:cond delay="6500"/>
                            </p:stCondLst>
                            <p:childTnLst>
                              <p:par>
                                <p:cTn id="34" presetID="10" presetClass="entr" presetSubtype="0" fill="hold" nodeType="afterEffect">
                                  <p:stCondLst>
                                    <p:cond delay="0"/>
                                  </p:stCondLst>
                                  <p:childTnLst>
                                    <p:set>
                                      <p:cBhvr>
                                        <p:cTn id="35" dur="1" fill="hold">
                                          <p:stCondLst>
                                            <p:cond delay="0"/>
                                          </p:stCondLst>
                                        </p:cTn>
                                        <p:tgtEl>
                                          <p:spTgt spid="3114"/>
                                        </p:tgtEl>
                                        <p:attrNameLst>
                                          <p:attrName>style.visibility</p:attrName>
                                        </p:attrNameLst>
                                      </p:cBhvr>
                                      <p:to>
                                        <p:strVal val="visible"/>
                                      </p:to>
                                    </p:set>
                                    <p:animEffect transition="in" filter="fade">
                                      <p:cBhvr>
                                        <p:cTn id="36" dur="1000"/>
                                        <p:tgtEl>
                                          <p:spTgt spid="3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p:bldP spid="3082" grpId="0"/>
      <p:bldP spid="31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6966"/>
            <a:ext cx="12161838" cy="6841034"/>
          </a:xfrm>
          <a:prstGeom prst="rect">
            <a:avLst/>
          </a:prstGeom>
        </p:spPr>
      </p:pic>
    </p:spTree>
    <p:extLst>
      <p:ext uri="{BB962C8B-B14F-4D97-AF65-F5344CB8AC3E}">
        <p14:creationId xmlns:p14="http://schemas.microsoft.com/office/powerpoint/2010/main" val="903758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3000" fill="hold"/>
                                        <p:tgtEl>
                                          <p:spTgt spid="2"/>
                                        </p:tgtEl>
                                      </p:cBhvr>
                                      <p:by x="200000" y="2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483"/>
            <a:ext cx="12161838" cy="6841034"/>
          </a:xfrm>
          <a:prstGeom prst="rect">
            <a:avLst/>
          </a:prstGeom>
        </p:spPr>
      </p:pic>
    </p:spTree>
    <p:extLst>
      <p:ext uri="{BB962C8B-B14F-4D97-AF65-F5344CB8AC3E}">
        <p14:creationId xmlns:p14="http://schemas.microsoft.com/office/powerpoint/2010/main" val="841339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par>
                                <p:cTn id="7" presetID="64" presetClass="path" presetSubtype="0" accel="50000" decel="50000" fill="hold" nodeType="withEffect">
                                  <p:stCondLst>
                                    <p:cond delay="0"/>
                                  </p:stCondLst>
                                  <p:childTnLst>
                                    <p:animMotion origin="layout" path="M 0 0 L 0 -0.25 E" pathEditMode="relative" ptsTypes="">
                                      <p:cBhvr>
                                        <p:cTn id="8"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1"/>
          <p:cNvSpPr txBox="1">
            <a:spLocks noChangeArrowheads="1"/>
          </p:cNvSpPr>
          <p:nvPr/>
        </p:nvSpPr>
        <p:spPr bwMode="auto">
          <a:xfrm>
            <a:off x="1114425" y="935038"/>
            <a:ext cx="10144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b="1">
                <a:latin typeface="Times New Roman" panose="02020603050405020304" pitchFamily="18" charset="0"/>
                <a:cs typeface="Times New Roman" panose="02020603050405020304" pitchFamily="18" charset="0"/>
              </a:rPr>
              <a:t>I MISS…</a:t>
            </a:r>
          </a:p>
        </p:txBody>
      </p:sp>
      <p:sp>
        <p:nvSpPr>
          <p:cNvPr id="4099" name="Text Box 2"/>
          <p:cNvSpPr txBox="1">
            <a:spLocks noChangeArrowheads="1"/>
          </p:cNvSpPr>
          <p:nvPr/>
        </p:nvSpPr>
        <p:spPr bwMode="auto">
          <a:xfrm>
            <a:off x="188913" y="131763"/>
            <a:ext cx="1346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prstDash val="lgDashDot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b="1">
                <a:solidFill>
                  <a:srgbClr val="0033CC"/>
                </a:solidFill>
                <a:latin typeface="Times New Roman" panose="02020603050405020304" pitchFamily="18" charset="0"/>
                <a:cs typeface="Times New Roman" panose="02020603050405020304" pitchFamily="18" charset="0"/>
              </a:rPr>
              <a:t>PROLOGUE</a:t>
            </a:r>
          </a:p>
        </p:txBody>
      </p:sp>
      <p:grpSp>
        <p:nvGrpSpPr>
          <p:cNvPr id="4113" name="Group 17"/>
          <p:cNvGrpSpPr>
            <a:grpSpLocks/>
          </p:cNvGrpSpPr>
          <p:nvPr/>
        </p:nvGrpSpPr>
        <p:grpSpPr bwMode="auto">
          <a:xfrm>
            <a:off x="4017963" y="400050"/>
            <a:ext cx="3246437" cy="2862263"/>
            <a:chOff x="2531" y="252"/>
            <a:chExt cx="2045" cy="1803"/>
          </a:xfrm>
        </p:grpSpPr>
        <p:pic>
          <p:nvPicPr>
            <p:cNvPr id="2" name="Picture 7" descr="WechatIMG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1" y="252"/>
              <a:ext cx="2045" cy="1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1"/>
            <p:cNvSpPr txBox="1">
              <a:spLocks noChangeArrowheads="1"/>
            </p:cNvSpPr>
            <p:nvPr/>
          </p:nvSpPr>
          <p:spPr bwMode="auto">
            <a:xfrm>
              <a:off x="2962" y="1843"/>
              <a:ext cx="4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a:latin typeface="Times New Roman" panose="02020603050405020304" pitchFamily="18" charset="0"/>
                  <a:cs typeface="Times New Roman" panose="02020603050405020304" pitchFamily="18" charset="0"/>
                </a:rPr>
                <a:t>skying</a:t>
              </a:r>
            </a:p>
          </p:txBody>
        </p:sp>
      </p:grpSp>
      <p:grpSp>
        <p:nvGrpSpPr>
          <p:cNvPr id="4114" name="Group 18"/>
          <p:cNvGrpSpPr>
            <a:grpSpLocks/>
          </p:cNvGrpSpPr>
          <p:nvPr/>
        </p:nvGrpSpPr>
        <p:grpSpPr bwMode="auto">
          <a:xfrm>
            <a:off x="3508375" y="3421063"/>
            <a:ext cx="4100513" cy="3436937"/>
            <a:chOff x="2210" y="2155"/>
            <a:chExt cx="2583" cy="2165"/>
          </a:xfrm>
        </p:grpSpPr>
        <p:pic>
          <p:nvPicPr>
            <p:cNvPr id="4109" name="Picture 8" descr="IMG_005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0" y="2382"/>
              <a:ext cx="2583" cy="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0" name="TextBox 1"/>
            <p:cNvSpPr txBox="1">
              <a:spLocks noChangeArrowheads="1"/>
            </p:cNvSpPr>
            <p:nvPr/>
          </p:nvSpPr>
          <p:spPr bwMode="auto">
            <a:xfrm>
              <a:off x="2884" y="2155"/>
              <a:ext cx="47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a:latin typeface="Times New Roman" panose="02020603050405020304" pitchFamily="18" charset="0"/>
                  <a:cs typeface="Times New Roman" panose="02020603050405020304" pitchFamily="18" charset="0"/>
                </a:rPr>
                <a:t>Hiking</a:t>
              </a:r>
            </a:p>
          </p:txBody>
        </p:sp>
      </p:grpSp>
      <p:grpSp>
        <p:nvGrpSpPr>
          <p:cNvPr id="4112" name="Group 16"/>
          <p:cNvGrpSpPr>
            <a:grpSpLocks/>
          </p:cNvGrpSpPr>
          <p:nvPr/>
        </p:nvGrpSpPr>
        <p:grpSpPr bwMode="auto">
          <a:xfrm>
            <a:off x="0" y="1450975"/>
            <a:ext cx="3546475" cy="3154363"/>
            <a:chOff x="0" y="914"/>
            <a:chExt cx="2234" cy="1987"/>
          </a:xfrm>
        </p:grpSpPr>
        <p:pic>
          <p:nvPicPr>
            <p:cNvPr id="4107" name="Picture 5" descr="IMG_177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14"/>
              <a:ext cx="2234" cy="1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8" name="TextBox 1"/>
            <p:cNvSpPr txBox="1">
              <a:spLocks noChangeArrowheads="1"/>
            </p:cNvSpPr>
            <p:nvPr/>
          </p:nvSpPr>
          <p:spPr bwMode="auto">
            <a:xfrm>
              <a:off x="790" y="2689"/>
              <a:ext cx="77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a:latin typeface="Times New Roman" panose="02020603050405020304" pitchFamily="18" charset="0"/>
                  <a:cs typeface="Times New Roman" panose="02020603050405020304" pitchFamily="18" charset="0"/>
                </a:rPr>
                <a:t>Waterskying</a:t>
              </a:r>
            </a:p>
          </p:txBody>
        </p:sp>
      </p:grpSp>
      <p:grpSp>
        <p:nvGrpSpPr>
          <p:cNvPr id="4115" name="Group 19"/>
          <p:cNvGrpSpPr>
            <a:grpSpLocks/>
          </p:cNvGrpSpPr>
          <p:nvPr/>
        </p:nvGrpSpPr>
        <p:grpSpPr bwMode="auto">
          <a:xfrm>
            <a:off x="7835900" y="674688"/>
            <a:ext cx="4002088" cy="3406775"/>
            <a:chOff x="4936" y="425"/>
            <a:chExt cx="2521" cy="2146"/>
          </a:xfrm>
        </p:grpSpPr>
        <p:pic>
          <p:nvPicPr>
            <p:cNvPr id="4105" name="Picture 6" descr="100_046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6" y="425"/>
              <a:ext cx="2521" cy="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6" name="TextBox 1"/>
            <p:cNvSpPr txBox="1">
              <a:spLocks noChangeArrowheads="1"/>
            </p:cNvSpPr>
            <p:nvPr/>
          </p:nvSpPr>
          <p:spPr bwMode="auto">
            <a:xfrm>
              <a:off x="5914" y="2359"/>
              <a:ext cx="52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a:latin typeface="Times New Roman" panose="02020603050405020304" pitchFamily="18" charset="0"/>
                  <a:cs typeface="Times New Roman" panose="02020603050405020304" pitchFamily="18" charset="0"/>
                </a:rPr>
                <a:t>Piloting</a:t>
              </a:r>
            </a:p>
          </p:txBody>
        </p:sp>
      </p:grpSp>
      <p:sp>
        <p:nvSpPr>
          <p:cNvPr id="4111" name="TextBox 1"/>
          <p:cNvSpPr txBox="1">
            <a:spLocks noChangeArrowheads="1"/>
          </p:cNvSpPr>
          <p:nvPr/>
        </p:nvSpPr>
        <p:spPr bwMode="auto">
          <a:xfrm>
            <a:off x="8416925" y="4714875"/>
            <a:ext cx="28479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b="1">
                <a:latin typeface="Times New Roman" panose="02020603050405020304" pitchFamily="18" charset="0"/>
                <a:cs typeface="Times New Roman" panose="02020603050405020304" pitchFamily="18" charset="0"/>
              </a:rPr>
              <a:t>…but I can still enjoy teaching</a:t>
            </a:r>
          </a:p>
          <a:p>
            <a:pPr eaLnBrk="1" hangingPunct="1">
              <a:spcBef>
                <a:spcPct val="0"/>
              </a:spcBef>
              <a:buFontTx/>
              <a:buNone/>
            </a:pPr>
            <a:r>
              <a:rPr lang="en-US" altLang="en-US" sz="1600" b="1">
                <a:latin typeface="Times New Roman" panose="02020603050405020304" pitchFamily="18" charset="0"/>
                <a:cs typeface="Times New Roman" panose="02020603050405020304" pitchFamily="18" charset="0"/>
              </a:rPr>
              <a:t>and doing research.</a:t>
            </a:r>
          </a:p>
        </p:txBody>
      </p:sp>
    </p:spTree>
    <p:extLst>
      <p:ext uri="{BB962C8B-B14F-4D97-AF65-F5344CB8AC3E}">
        <p14:creationId xmlns:p14="http://schemas.microsoft.com/office/powerpoint/2010/main" val="25820076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112"/>
                                        </p:tgtEl>
                                        <p:attrNameLst>
                                          <p:attrName>style.visibility</p:attrName>
                                        </p:attrNameLst>
                                      </p:cBhvr>
                                      <p:to>
                                        <p:strVal val="visible"/>
                                      </p:to>
                                    </p:set>
                                    <p:animEffect transition="in" filter="fade">
                                      <p:cBhvr>
                                        <p:cTn id="7" dur="2000"/>
                                        <p:tgtEl>
                                          <p:spTgt spid="4112"/>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4113"/>
                                        </p:tgtEl>
                                        <p:attrNameLst>
                                          <p:attrName>style.visibility</p:attrName>
                                        </p:attrNameLst>
                                      </p:cBhvr>
                                      <p:to>
                                        <p:strVal val="visible"/>
                                      </p:to>
                                    </p:set>
                                    <p:animEffect transition="in" filter="fade">
                                      <p:cBhvr>
                                        <p:cTn id="11" dur="2000"/>
                                        <p:tgtEl>
                                          <p:spTgt spid="4113"/>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4114"/>
                                        </p:tgtEl>
                                        <p:attrNameLst>
                                          <p:attrName>style.visibility</p:attrName>
                                        </p:attrNameLst>
                                      </p:cBhvr>
                                      <p:to>
                                        <p:strVal val="visible"/>
                                      </p:to>
                                    </p:set>
                                    <p:animEffect transition="in" filter="fade">
                                      <p:cBhvr>
                                        <p:cTn id="15" dur="2000"/>
                                        <p:tgtEl>
                                          <p:spTgt spid="4114"/>
                                        </p:tgtEl>
                                      </p:cBhvr>
                                    </p:animEffect>
                                  </p:childTnLst>
                                </p:cTn>
                              </p:par>
                            </p:childTnLst>
                          </p:cTn>
                        </p:par>
                        <p:par>
                          <p:cTn id="16" fill="hold" nodeType="afterGroup">
                            <p:stCondLst>
                              <p:cond delay="6000"/>
                            </p:stCondLst>
                            <p:childTnLst>
                              <p:par>
                                <p:cTn id="17" presetID="10" presetClass="entr" presetSubtype="0" fill="hold" nodeType="afterEffect">
                                  <p:stCondLst>
                                    <p:cond delay="0"/>
                                  </p:stCondLst>
                                  <p:childTnLst>
                                    <p:set>
                                      <p:cBhvr>
                                        <p:cTn id="18" dur="1" fill="hold">
                                          <p:stCondLst>
                                            <p:cond delay="0"/>
                                          </p:stCondLst>
                                        </p:cTn>
                                        <p:tgtEl>
                                          <p:spTgt spid="4115"/>
                                        </p:tgtEl>
                                        <p:attrNameLst>
                                          <p:attrName>style.visibility</p:attrName>
                                        </p:attrNameLst>
                                      </p:cBhvr>
                                      <p:to>
                                        <p:strVal val="visible"/>
                                      </p:to>
                                    </p:set>
                                    <p:animEffect transition="in" filter="fade">
                                      <p:cBhvr>
                                        <p:cTn id="19" dur="2000"/>
                                        <p:tgtEl>
                                          <p:spTgt spid="4115"/>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4111"/>
                                        </p:tgtEl>
                                        <p:attrNameLst>
                                          <p:attrName>style.visibility</p:attrName>
                                        </p:attrNameLst>
                                      </p:cBhvr>
                                      <p:to>
                                        <p:strVal val="visible"/>
                                      </p:to>
                                    </p:set>
                                    <p:animEffect transition="in" filter="fade">
                                      <p:cBhvr>
                                        <p:cTn id="23" dur="2000"/>
                                        <p:tgtEl>
                                          <p:spTgt spid="4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1"/>
          <p:cNvGrpSpPr>
            <a:grpSpLocks/>
          </p:cNvGrpSpPr>
          <p:nvPr/>
        </p:nvGrpSpPr>
        <p:grpSpPr bwMode="auto">
          <a:xfrm>
            <a:off x="1735933" y="1187451"/>
            <a:ext cx="6262687" cy="5453063"/>
            <a:chOff x="2271713" y="1452563"/>
            <a:chExt cx="6561137" cy="4937125"/>
          </a:xfrm>
        </p:grpSpPr>
        <p:pic>
          <p:nvPicPr>
            <p:cNvPr id="4102" name="Picture 4" descr="IMG_19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1713" y="1468438"/>
              <a:ext cx="6508750" cy="488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3" name="Rectangle 5"/>
            <p:cNvSpPr>
              <a:spLocks noChangeArrowheads="1"/>
            </p:cNvSpPr>
            <p:nvPr/>
          </p:nvSpPr>
          <p:spPr bwMode="auto">
            <a:xfrm>
              <a:off x="6089650" y="1452563"/>
              <a:ext cx="2743200" cy="49371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grpSp>
      <p:sp>
        <p:nvSpPr>
          <p:cNvPr id="4099" name="Text Box 7"/>
          <p:cNvSpPr txBox="1">
            <a:spLocks noChangeArrowheads="1"/>
          </p:cNvSpPr>
          <p:nvPr/>
        </p:nvSpPr>
        <p:spPr bwMode="auto">
          <a:xfrm>
            <a:off x="6246020" y="1052514"/>
            <a:ext cx="2936875" cy="1328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1800">
                <a:latin typeface="Times New Roman" panose="02020603050405020304" pitchFamily="18" charset="0"/>
                <a:cs typeface="Times New Roman" panose="02020603050405020304" pitchFamily="18" charset="0"/>
              </a:rPr>
              <a:t>I cannot run through the hallways anymore, </a:t>
            </a:r>
          </a:p>
          <a:p>
            <a:pPr eaLnBrk="1" hangingPunct="1">
              <a:spcBef>
                <a:spcPct val="50000"/>
              </a:spcBef>
              <a:buFontTx/>
              <a:buNone/>
            </a:pPr>
            <a:r>
              <a:rPr lang="en-US" altLang="en-US" sz="1800">
                <a:latin typeface="Times New Roman" panose="02020603050405020304" pitchFamily="18" charset="0"/>
                <a:cs typeface="Times New Roman" panose="02020603050405020304" pitchFamily="18" charset="0"/>
              </a:rPr>
              <a:t>But I can still be the terror of the hallways</a:t>
            </a:r>
          </a:p>
        </p:txBody>
      </p:sp>
      <p:sp>
        <p:nvSpPr>
          <p:cNvPr id="6" name="Text Box 40"/>
          <p:cNvSpPr txBox="1">
            <a:spLocks noChangeArrowheads="1"/>
          </p:cNvSpPr>
          <p:nvPr/>
        </p:nvSpPr>
        <p:spPr bwMode="auto">
          <a:xfrm>
            <a:off x="5125244" y="122239"/>
            <a:ext cx="238918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1800" b="1" dirty="0">
                <a:latin typeface="Times New Roman" panose="02020603050405020304" pitchFamily="18" charset="0"/>
                <a:cs typeface="Times New Roman" panose="02020603050405020304" pitchFamily="18" charset="0"/>
              </a:rPr>
              <a:t>Every problem has a solution</a:t>
            </a:r>
          </a:p>
        </p:txBody>
      </p:sp>
    </p:spTree>
    <p:extLst>
      <p:ext uri="{BB962C8B-B14F-4D97-AF65-F5344CB8AC3E}">
        <p14:creationId xmlns:p14="http://schemas.microsoft.com/office/powerpoint/2010/main" val="13771122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40"/>
          <p:cNvSpPr txBox="1">
            <a:spLocks noChangeArrowheads="1"/>
          </p:cNvSpPr>
          <p:nvPr/>
        </p:nvSpPr>
        <p:spPr bwMode="auto">
          <a:xfrm>
            <a:off x="2318544" y="304800"/>
            <a:ext cx="238918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1800" b="1">
                <a:latin typeface="Times New Roman" panose="02020603050405020304" pitchFamily="18" charset="0"/>
                <a:cs typeface="Times New Roman" panose="02020603050405020304" pitchFamily="18" charset="0"/>
              </a:rPr>
              <a:t>Every problem has a solution</a:t>
            </a:r>
          </a:p>
        </p:txBody>
      </p:sp>
      <p:grpSp>
        <p:nvGrpSpPr>
          <p:cNvPr id="5123" name="Group 6"/>
          <p:cNvGrpSpPr>
            <a:grpSpLocks/>
          </p:cNvGrpSpPr>
          <p:nvPr/>
        </p:nvGrpSpPr>
        <p:grpSpPr bwMode="auto">
          <a:xfrm>
            <a:off x="5520533" y="1130300"/>
            <a:ext cx="4283075" cy="5486400"/>
            <a:chOff x="1633538" y="0"/>
            <a:chExt cx="6596062" cy="6858000"/>
          </a:xfrm>
        </p:grpSpPr>
        <p:pic>
          <p:nvPicPr>
            <p:cNvPr id="5125" name="Picture 4" descr="stai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3538" y="0"/>
              <a:ext cx="5143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6" name="Group 38"/>
            <p:cNvGrpSpPr>
              <a:grpSpLocks/>
            </p:cNvGrpSpPr>
            <p:nvPr/>
          </p:nvGrpSpPr>
          <p:grpSpPr bwMode="auto">
            <a:xfrm>
              <a:off x="6316663" y="0"/>
              <a:ext cx="1912937" cy="6858000"/>
              <a:chOff x="3979" y="0"/>
              <a:chExt cx="1205" cy="4320"/>
            </a:xfrm>
          </p:grpSpPr>
          <p:sp>
            <p:nvSpPr>
              <p:cNvPr id="5127" name="Rectangle 5"/>
              <p:cNvSpPr>
                <a:spLocks noChangeArrowheads="1"/>
              </p:cNvSpPr>
              <p:nvPr/>
            </p:nvSpPr>
            <p:spPr bwMode="auto">
              <a:xfrm>
                <a:off x="4176" y="0"/>
                <a:ext cx="1008" cy="4320"/>
              </a:xfrm>
              <a:prstGeom prst="rect">
                <a:avLst/>
              </a:prstGeom>
              <a:solidFill>
                <a:srgbClr val="ABB5B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grpSp>
            <p:nvGrpSpPr>
              <p:cNvPr id="5128" name="Group 6"/>
              <p:cNvGrpSpPr>
                <a:grpSpLocks/>
              </p:cNvGrpSpPr>
              <p:nvPr/>
            </p:nvGrpSpPr>
            <p:grpSpPr bwMode="auto">
              <a:xfrm>
                <a:off x="3979" y="39"/>
                <a:ext cx="887" cy="2709"/>
                <a:chOff x="3089" y="1139"/>
                <a:chExt cx="887" cy="2709"/>
              </a:xfrm>
            </p:grpSpPr>
            <p:sp>
              <p:nvSpPr>
                <p:cNvPr id="5129" name="Oval 7"/>
                <p:cNvSpPr>
                  <a:spLocks noChangeArrowheads="1"/>
                </p:cNvSpPr>
                <p:nvPr/>
              </p:nvSpPr>
              <p:spPr bwMode="auto">
                <a:xfrm>
                  <a:off x="3696" y="2715"/>
                  <a:ext cx="93" cy="39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5130" name="Freeform 8"/>
                <p:cNvSpPr>
                  <a:spLocks/>
                </p:cNvSpPr>
                <p:nvPr/>
              </p:nvSpPr>
              <p:spPr bwMode="auto">
                <a:xfrm>
                  <a:off x="3600" y="2458"/>
                  <a:ext cx="254" cy="371"/>
                </a:xfrm>
                <a:custGeom>
                  <a:avLst/>
                  <a:gdLst>
                    <a:gd name="T0" fmla="*/ 141 w 254"/>
                    <a:gd name="T1" fmla="*/ 19 h 371"/>
                    <a:gd name="T2" fmla="*/ 142 w 254"/>
                    <a:gd name="T3" fmla="*/ 72 h 371"/>
                    <a:gd name="T4" fmla="*/ 142 w 254"/>
                    <a:gd name="T5" fmla="*/ 83 h 371"/>
                    <a:gd name="T6" fmla="*/ 114 w 254"/>
                    <a:gd name="T7" fmla="*/ 99 h 371"/>
                    <a:gd name="T8" fmla="*/ 56 w 254"/>
                    <a:gd name="T9" fmla="*/ 139 h 371"/>
                    <a:gd name="T10" fmla="*/ 42 w 254"/>
                    <a:gd name="T11" fmla="*/ 163 h 371"/>
                    <a:gd name="T12" fmla="*/ 21 w 254"/>
                    <a:gd name="T13" fmla="*/ 185 h 371"/>
                    <a:gd name="T14" fmla="*/ 8 w 254"/>
                    <a:gd name="T15" fmla="*/ 276 h 371"/>
                    <a:gd name="T16" fmla="*/ 70 w 254"/>
                    <a:gd name="T17" fmla="*/ 358 h 371"/>
                    <a:gd name="T18" fmla="*/ 152 w 254"/>
                    <a:gd name="T19" fmla="*/ 356 h 371"/>
                    <a:gd name="T20" fmla="*/ 208 w 254"/>
                    <a:gd name="T21" fmla="*/ 334 h 371"/>
                    <a:gd name="T22" fmla="*/ 224 w 254"/>
                    <a:gd name="T23" fmla="*/ 315 h 371"/>
                    <a:gd name="T24" fmla="*/ 240 w 254"/>
                    <a:gd name="T25" fmla="*/ 305 h 371"/>
                    <a:gd name="T26" fmla="*/ 246 w 254"/>
                    <a:gd name="T27" fmla="*/ 286 h 371"/>
                    <a:gd name="T28" fmla="*/ 253 w 254"/>
                    <a:gd name="T29" fmla="*/ 268 h 371"/>
                    <a:gd name="T30" fmla="*/ 242 w 254"/>
                    <a:gd name="T31" fmla="*/ 270 h 371"/>
                    <a:gd name="T32" fmla="*/ 226 w 254"/>
                    <a:gd name="T33" fmla="*/ 280 h 371"/>
                    <a:gd name="T34" fmla="*/ 214 w 254"/>
                    <a:gd name="T35" fmla="*/ 286 h 371"/>
                    <a:gd name="T36" fmla="*/ 198 w 254"/>
                    <a:gd name="T37" fmla="*/ 291 h 371"/>
                    <a:gd name="T38" fmla="*/ 170 w 254"/>
                    <a:gd name="T39" fmla="*/ 304 h 371"/>
                    <a:gd name="T40" fmla="*/ 142 w 254"/>
                    <a:gd name="T41" fmla="*/ 305 h 371"/>
                    <a:gd name="T42" fmla="*/ 120 w 254"/>
                    <a:gd name="T43" fmla="*/ 305 h 371"/>
                    <a:gd name="T44" fmla="*/ 104 w 254"/>
                    <a:gd name="T45" fmla="*/ 275 h 371"/>
                    <a:gd name="T46" fmla="*/ 93 w 254"/>
                    <a:gd name="T47" fmla="*/ 240 h 371"/>
                    <a:gd name="T48" fmla="*/ 122 w 254"/>
                    <a:gd name="T49" fmla="*/ 211 h 371"/>
                    <a:gd name="T50" fmla="*/ 205 w 254"/>
                    <a:gd name="T51" fmla="*/ 118 h 371"/>
                    <a:gd name="T52" fmla="*/ 227 w 254"/>
                    <a:gd name="T53" fmla="*/ 78 h 371"/>
                    <a:gd name="T54" fmla="*/ 232 w 254"/>
                    <a:gd name="T55" fmla="*/ 56 h 371"/>
                    <a:gd name="T56" fmla="*/ 227 w 254"/>
                    <a:gd name="T57" fmla="*/ 38 h 371"/>
                    <a:gd name="T58" fmla="*/ 189 w 254"/>
                    <a:gd name="T59" fmla="*/ 8 h 371"/>
                    <a:gd name="T60" fmla="*/ 158 w 254"/>
                    <a:gd name="T61" fmla="*/ 1 h 371"/>
                    <a:gd name="T62" fmla="*/ 142 w 254"/>
                    <a:gd name="T63" fmla="*/ 1 h 371"/>
                    <a:gd name="T64" fmla="*/ 133 w 254"/>
                    <a:gd name="T65" fmla="*/ 9 h 37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4" h="371">
                      <a:moveTo>
                        <a:pt x="141" y="19"/>
                      </a:moveTo>
                      <a:cubicBezTo>
                        <a:pt x="141" y="40"/>
                        <a:pt x="142" y="61"/>
                        <a:pt x="142" y="72"/>
                      </a:cubicBezTo>
                      <a:cubicBezTo>
                        <a:pt x="142" y="83"/>
                        <a:pt x="147" y="79"/>
                        <a:pt x="142" y="83"/>
                      </a:cubicBezTo>
                      <a:cubicBezTo>
                        <a:pt x="137" y="87"/>
                        <a:pt x="128" y="90"/>
                        <a:pt x="114" y="99"/>
                      </a:cubicBezTo>
                      <a:cubicBezTo>
                        <a:pt x="100" y="108"/>
                        <a:pt x="68" y="128"/>
                        <a:pt x="56" y="139"/>
                      </a:cubicBezTo>
                      <a:cubicBezTo>
                        <a:pt x="44" y="150"/>
                        <a:pt x="48" y="155"/>
                        <a:pt x="42" y="163"/>
                      </a:cubicBezTo>
                      <a:cubicBezTo>
                        <a:pt x="36" y="171"/>
                        <a:pt x="27" y="166"/>
                        <a:pt x="21" y="185"/>
                      </a:cubicBezTo>
                      <a:cubicBezTo>
                        <a:pt x="15" y="204"/>
                        <a:pt x="0" y="247"/>
                        <a:pt x="8" y="276"/>
                      </a:cubicBezTo>
                      <a:cubicBezTo>
                        <a:pt x="16" y="305"/>
                        <a:pt x="46" y="345"/>
                        <a:pt x="70" y="358"/>
                      </a:cubicBezTo>
                      <a:cubicBezTo>
                        <a:pt x="94" y="371"/>
                        <a:pt x="129" y="360"/>
                        <a:pt x="152" y="356"/>
                      </a:cubicBezTo>
                      <a:cubicBezTo>
                        <a:pt x="175" y="352"/>
                        <a:pt x="196" y="341"/>
                        <a:pt x="208" y="334"/>
                      </a:cubicBezTo>
                      <a:cubicBezTo>
                        <a:pt x="220" y="327"/>
                        <a:pt x="219" y="320"/>
                        <a:pt x="224" y="315"/>
                      </a:cubicBezTo>
                      <a:cubicBezTo>
                        <a:pt x="229" y="310"/>
                        <a:pt x="236" y="310"/>
                        <a:pt x="240" y="305"/>
                      </a:cubicBezTo>
                      <a:cubicBezTo>
                        <a:pt x="244" y="300"/>
                        <a:pt x="244" y="292"/>
                        <a:pt x="246" y="286"/>
                      </a:cubicBezTo>
                      <a:cubicBezTo>
                        <a:pt x="248" y="280"/>
                        <a:pt x="254" y="271"/>
                        <a:pt x="253" y="268"/>
                      </a:cubicBezTo>
                      <a:cubicBezTo>
                        <a:pt x="252" y="265"/>
                        <a:pt x="246" y="268"/>
                        <a:pt x="242" y="270"/>
                      </a:cubicBezTo>
                      <a:cubicBezTo>
                        <a:pt x="238" y="272"/>
                        <a:pt x="231" y="277"/>
                        <a:pt x="226" y="280"/>
                      </a:cubicBezTo>
                      <a:cubicBezTo>
                        <a:pt x="221" y="283"/>
                        <a:pt x="219" y="284"/>
                        <a:pt x="214" y="286"/>
                      </a:cubicBezTo>
                      <a:cubicBezTo>
                        <a:pt x="209" y="288"/>
                        <a:pt x="205" y="288"/>
                        <a:pt x="198" y="291"/>
                      </a:cubicBezTo>
                      <a:cubicBezTo>
                        <a:pt x="191" y="294"/>
                        <a:pt x="179" y="302"/>
                        <a:pt x="170" y="304"/>
                      </a:cubicBezTo>
                      <a:cubicBezTo>
                        <a:pt x="161" y="306"/>
                        <a:pt x="150" y="305"/>
                        <a:pt x="142" y="305"/>
                      </a:cubicBezTo>
                      <a:cubicBezTo>
                        <a:pt x="134" y="305"/>
                        <a:pt x="126" y="310"/>
                        <a:pt x="120" y="305"/>
                      </a:cubicBezTo>
                      <a:cubicBezTo>
                        <a:pt x="114" y="300"/>
                        <a:pt x="108" y="286"/>
                        <a:pt x="104" y="275"/>
                      </a:cubicBezTo>
                      <a:cubicBezTo>
                        <a:pt x="100" y="264"/>
                        <a:pt x="90" y="251"/>
                        <a:pt x="93" y="240"/>
                      </a:cubicBezTo>
                      <a:cubicBezTo>
                        <a:pt x="96" y="229"/>
                        <a:pt x="103" y="231"/>
                        <a:pt x="122" y="211"/>
                      </a:cubicBezTo>
                      <a:cubicBezTo>
                        <a:pt x="141" y="191"/>
                        <a:pt x="188" y="140"/>
                        <a:pt x="205" y="118"/>
                      </a:cubicBezTo>
                      <a:cubicBezTo>
                        <a:pt x="222" y="96"/>
                        <a:pt x="222" y="88"/>
                        <a:pt x="227" y="78"/>
                      </a:cubicBezTo>
                      <a:cubicBezTo>
                        <a:pt x="232" y="68"/>
                        <a:pt x="232" y="63"/>
                        <a:pt x="232" y="56"/>
                      </a:cubicBezTo>
                      <a:cubicBezTo>
                        <a:pt x="232" y="49"/>
                        <a:pt x="234" y="46"/>
                        <a:pt x="227" y="38"/>
                      </a:cubicBezTo>
                      <a:cubicBezTo>
                        <a:pt x="220" y="30"/>
                        <a:pt x="200" y="14"/>
                        <a:pt x="189" y="8"/>
                      </a:cubicBezTo>
                      <a:cubicBezTo>
                        <a:pt x="178" y="2"/>
                        <a:pt x="166" y="2"/>
                        <a:pt x="158" y="1"/>
                      </a:cubicBezTo>
                      <a:cubicBezTo>
                        <a:pt x="150" y="0"/>
                        <a:pt x="146" y="0"/>
                        <a:pt x="142" y="1"/>
                      </a:cubicBezTo>
                      <a:cubicBezTo>
                        <a:pt x="138" y="2"/>
                        <a:pt x="135" y="5"/>
                        <a:pt x="133" y="9"/>
                      </a:cubicBez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1" name="Freeform 9"/>
                <p:cNvSpPr>
                  <a:spLocks/>
                </p:cNvSpPr>
                <p:nvPr/>
              </p:nvSpPr>
              <p:spPr bwMode="auto">
                <a:xfrm>
                  <a:off x="3605" y="2444"/>
                  <a:ext cx="252" cy="380"/>
                </a:xfrm>
                <a:custGeom>
                  <a:avLst/>
                  <a:gdLst>
                    <a:gd name="T0" fmla="*/ 248 w 252"/>
                    <a:gd name="T1" fmla="*/ 281 h 380"/>
                    <a:gd name="T2" fmla="*/ 217 w 252"/>
                    <a:gd name="T3" fmla="*/ 300 h 380"/>
                    <a:gd name="T4" fmla="*/ 155 w 252"/>
                    <a:gd name="T5" fmla="*/ 316 h 380"/>
                    <a:gd name="T6" fmla="*/ 126 w 252"/>
                    <a:gd name="T7" fmla="*/ 311 h 380"/>
                    <a:gd name="T8" fmla="*/ 89 w 252"/>
                    <a:gd name="T9" fmla="*/ 282 h 380"/>
                    <a:gd name="T10" fmla="*/ 113 w 252"/>
                    <a:gd name="T11" fmla="*/ 225 h 380"/>
                    <a:gd name="T12" fmla="*/ 193 w 252"/>
                    <a:gd name="T13" fmla="*/ 142 h 380"/>
                    <a:gd name="T14" fmla="*/ 221 w 252"/>
                    <a:gd name="T15" fmla="*/ 105 h 380"/>
                    <a:gd name="T16" fmla="*/ 235 w 252"/>
                    <a:gd name="T17" fmla="*/ 68 h 380"/>
                    <a:gd name="T18" fmla="*/ 206 w 252"/>
                    <a:gd name="T19" fmla="*/ 20 h 380"/>
                    <a:gd name="T20" fmla="*/ 168 w 252"/>
                    <a:gd name="T21" fmla="*/ 1 h 380"/>
                    <a:gd name="T22" fmla="*/ 125 w 252"/>
                    <a:gd name="T23" fmla="*/ 14 h 380"/>
                    <a:gd name="T24" fmla="*/ 115 w 252"/>
                    <a:gd name="T25" fmla="*/ 34 h 380"/>
                    <a:gd name="T26" fmla="*/ 128 w 252"/>
                    <a:gd name="T27" fmla="*/ 65 h 380"/>
                    <a:gd name="T28" fmla="*/ 137 w 252"/>
                    <a:gd name="T29" fmla="*/ 82 h 380"/>
                    <a:gd name="T30" fmla="*/ 125 w 252"/>
                    <a:gd name="T31" fmla="*/ 103 h 380"/>
                    <a:gd name="T32" fmla="*/ 57 w 252"/>
                    <a:gd name="T33" fmla="*/ 150 h 380"/>
                    <a:gd name="T34" fmla="*/ 17 w 252"/>
                    <a:gd name="T35" fmla="*/ 188 h 380"/>
                    <a:gd name="T36" fmla="*/ 1 w 252"/>
                    <a:gd name="T37" fmla="*/ 274 h 380"/>
                    <a:gd name="T38" fmla="*/ 22 w 252"/>
                    <a:gd name="T39" fmla="*/ 337 h 380"/>
                    <a:gd name="T40" fmla="*/ 69 w 252"/>
                    <a:gd name="T41" fmla="*/ 375 h 380"/>
                    <a:gd name="T42" fmla="*/ 152 w 252"/>
                    <a:gd name="T43" fmla="*/ 367 h 380"/>
                    <a:gd name="T44" fmla="*/ 211 w 252"/>
                    <a:gd name="T45" fmla="*/ 337 h 380"/>
                    <a:gd name="T46" fmla="*/ 243 w 252"/>
                    <a:gd name="T47" fmla="*/ 300 h 380"/>
                    <a:gd name="T48" fmla="*/ 248 w 252"/>
                    <a:gd name="T49" fmla="*/ 281 h 38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52" h="380">
                      <a:moveTo>
                        <a:pt x="248" y="281"/>
                      </a:moveTo>
                      <a:cubicBezTo>
                        <a:pt x="244" y="281"/>
                        <a:pt x="232" y="294"/>
                        <a:pt x="217" y="300"/>
                      </a:cubicBezTo>
                      <a:cubicBezTo>
                        <a:pt x="202" y="306"/>
                        <a:pt x="170" y="314"/>
                        <a:pt x="155" y="316"/>
                      </a:cubicBezTo>
                      <a:cubicBezTo>
                        <a:pt x="140" y="318"/>
                        <a:pt x="137" y="317"/>
                        <a:pt x="126" y="311"/>
                      </a:cubicBezTo>
                      <a:cubicBezTo>
                        <a:pt x="115" y="305"/>
                        <a:pt x="91" y="296"/>
                        <a:pt x="89" y="282"/>
                      </a:cubicBezTo>
                      <a:cubicBezTo>
                        <a:pt x="87" y="268"/>
                        <a:pt x="96" y="248"/>
                        <a:pt x="113" y="225"/>
                      </a:cubicBezTo>
                      <a:cubicBezTo>
                        <a:pt x="130" y="202"/>
                        <a:pt x="175" y="162"/>
                        <a:pt x="193" y="142"/>
                      </a:cubicBezTo>
                      <a:cubicBezTo>
                        <a:pt x="211" y="122"/>
                        <a:pt x="214" y="117"/>
                        <a:pt x="221" y="105"/>
                      </a:cubicBezTo>
                      <a:cubicBezTo>
                        <a:pt x="228" y="93"/>
                        <a:pt x="237" y="82"/>
                        <a:pt x="235" y="68"/>
                      </a:cubicBezTo>
                      <a:cubicBezTo>
                        <a:pt x="233" y="54"/>
                        <a:pt x="217" y="31"/>
                        <a:pt x="206" y="20"/>
                      </a:cubicBezTo>
                      <a:cubicBezTo>
                        <a:pt x="195" y="9"/>
                        <a:pt x="181" y="2"/>
                        <a:pt x="168" y="1"/>
                      </a:cubicBezTo>
                      <a:cubicBezTo>
                        <a:pt x="155" y="0"/>
                        <a:pt x="134" y="8"/>
                        <a:pt x="125" y="14"/>
                      </a:cubicBezTo>
                      <a:cubicBezTo>
                        <a:pt x="116" y="20"/>
                        <a:pt x="115" y="26"/>
                        <a:pt x="115" y="34"/>
                      </a:cubicBezTo>
                      <a:cubicBezTo>
                        <a:pt x="115" y="42"/>
                        <a:pt x="124" y="57"/>
                        <a:pt x="128" y="65"/>
                      </a:cubicBezTo>
                      <a:cubicBezTo>
                        <a:pt x="132" y="73"/>
                        <a:pt x="137" y="76"/>
                        <a:pt x="137" y="82"/>
                      </a:cubicBezTo>
                      <a:cubicBezTo>
                        <a:pt x="137" y="88"/>
                        <a:pt x="138" y="92"/>
                        <a:pt x="125" y="103"/>
                      </a:cubicBezTo>
                      <a:cubicBezTo>
                        <a:pt x="112" y="114"/>
                        <a:pt x="75" y="136"/>
                        <a:pt x="57" y="150"/>
                      </a:cubicBezTo>
                      <a:cubicBezTo>
                        <a:pt x="39" y="164"/>
                        <a:pt x="26" y="167"/>
                        <a:pt x="17" y="188"/>
                      </a:cubicBezTo>
                      <a:cubicBezTo>
                        <a:pt x="8" y="209"/>
                        <a:pt x="0" y="249"/>
                        <a:pt x="1" y="274"/>
                      </a:cubicBezTo>
                      <a:cubicBezTo>
                        <a:pt x="2" y="299"/>
                        <a:pt x="11" y="320"/>
                        <a:pt x="22" y="337"/>
                      </a:cubicBezTo>
                      <a:cubicBezTo>
                        <a:pt x="33" y="354"/>
                        <a:pt x="47" y="370"/>
                        <a:pt x="69" y="375"/>
                      </a:cubicBezTo>
                      <a:cubicBezTo>
                        <a:pt x="91" y="380"/>
                        <a:pt x="128" y="373"/>
                        <a:pt x="152" y="367"/>
                      </a:cubicBezTo>
                      <a:cubicBezTo>
                        <a:pt x="176" y="361"/>
                        <a:pt x="196" y="348"/>
                        <a:pt x="211" y="337"/>
                      </a:cubicBezTo>
                      <a:cubicBezTo>
                        <a:pt x="226" y="326"/>
                        <a:pt x="237" y="309"/>
                        <a:pt x="243" y="300"/>
                      </a:cubicBezTo>
                      <a:cubicBezTo>
                        <a:pt x="249" y="291"/>
                        <a:pt x="252" y="281"/>
                        <a:pt x="248" y="281"/>
                      </a:cubicBezTo>
                      <a:close/>
                    </a:path>
                  </a:pathLst>
                </a:cu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2" name="Freeform 10"/>
                <p:cNvSpPr>
                  <a:spLocks/>
                </p:cNvSpPr>
                <p:nvPr/>
              </p:nvSpPr>
              <p:spPr bwMode="auto">
                <a:xfrm>
                  <a:off x="3742" y="2710"/>
                  <a:ext cx="234" cy="919"/>
                </a:xfrm>
                <a:custGeom>
                  <a:avLst/>
                  <a:gdLst>
                    <a:gd name="T0" fmla="*/ 0 w 234"/>
                    <a:gd name="T1" fmla="*/ 396 h 919"/>
                    <a:gd name="T2" fmla="*/ 16 w 234"/>
                    <a:gd name="T3" fmla="*/ 378 h 919"/>
                    <a:gd name="T4" fmla="*/ 40 w 234"/>
                    <a:gd name="T5" fmla="*/ 300 h 919"/>
                    <a:gd name="T6" fmla="*/ 42 w 234"/>
                    <a:gd name="T7" fmla="*/ 138 h 919"/>
                    <a:gd name="T8" fmla="*/ 36 w 234"/>
                    <a:gd name="T9" fmla="*/ 66 h 919"/>
                    <a:gd name="T10" fmla="*/ 18 w 234"/>
                    <a:gd name="T11" fmla="*/ 28 h 919"/>
                    <a:gd name="T12" fmla="*/ 8 w 234"/>
                    <a:gd name="T13" fmla="*/ 7 h 919"/>
                    <a:gd name="T14" fmla="*/ 23 w 234"/>
                    <a:gd name="T15" fmla="*/ 0 h 919"/>
                    <a:gd name="T16" fmla="*/ 45 w 234"/>
                    <a:gd name="T17" fmla="*/ 10 h 919"/>
                    <a:gd name="T18" fmla="*/ 50 w 234"/>
                    <a:gd name="T19" fmla="*/ 20 h 919"/>
                    <a:gd name="T20" fmla="*/ 80 w 234"/>
                    <a:gd name="T21" fmla="*/ 24 h 919"/>
                    <a:gd name="T22" fmla="*/ 100 w 234"/>
                    <a:gd name="T23" fmla="*/ 8 h 919"/>
                    <a:gd name="T24" fmla="*/ 112 w 234"/>
                    <a:gd name="T25" fmla="*/ 16 h 919"/>
                    <a:gd name="T26" fmla="*/ 135 w 234"/>
                    <a:gd name="T27" fmla="*/ 21 h 919"/>
                    <a:gd name="T28" fmla="*/ 167 w 234"/>
                    <a:gd name="T29" fmla="*/ 84 h 919"/>
                    <a:gd name="T30" fmla="*/ 212 w 234"/>
                    <a:gd name="T31" fmla="*/ 247 h 919"/>
                    <a:gd name="T32" fmla="*/ 232 w 234"/>
                    <a:gd name="T33" fmla="*/ 524 h 919"/>
                    <a:gd name="T34" fmla="*/ 224 w 234"/>
                    <a:gd name="T35" fmla="*/ 756 h 919"/>
                    <a:gd name="T36" fmla="*/ 215 w 234"/>
                    <a:gd name="T37" fmla="*/ 823 h 919"/>
                    <a:gd name="T38" fmla="*/ 215 w 234"/>
                    <a:gd name="T39" fmla="*/ 844 h 919"/>
                    <a:gd name="T40" fmla="*/ 196 w 234"/>
                    <a:gd name="T41" fmla="*/ 855 h 919"/>
                    <a:gd name="T42" fmla="*/ 124 w 234"/>
                    <a:gd name="T43" fmla="*/ 880 h 919"/>
                    <a:gd name="T44" fmla="*/ 101 w 234"/>
                    <a:gd name="T45" fmla="*/ 893 h 919"/>
                    <a:gd name="T46" fmla="*/ 53 w 234"/>
                    <a:gd name="T47" fmla="*/ 914 h 919"/>
                    <a:gd name="T48" fmla="*/ 39 w 234"/>
                    <a:gd name="T49" fmla="*/ 919 h 919"/>
                    <a:gd name="T50" fmla="*/ 28 w 234"/>
                    <a:gd name="T51" fmla="*/ 916 h 919"/>
                    <a:gd name="T52" fmla="*/ 20 w 234"/>
                    <a:gd name="T53" fmla="*/ 904 h 919"/>
                    <a:gd name="T54" fmla="*/ 15 w 234"/>
                    <a:gd name="T55" fmla="*/ 887 h 919"/>
                    <a:gd name="T56" fmla="*/ 28 w 234"/>
                    <a:gd name="T57" fmla="*/ 880 h 919"/>
                    <a:gd name="T58" fmla="*/ 55 w 234"/>
                    <a:gd name="T59" fmla="*/ 871 h 919"/>
                    <a:gd name="T60" fmla="*/ 98 w 234"/>
                    <a:gd name="T61" fmla="*/ 850 h 919"/>
                    <a:gd name="T62" fmla="*/ 136 w 234"/>
                    <a:gd name="T63" fmla="*/ 823 h 919"/>
                    <a:gd name="T64" fmla="*/ 136 w 234"/>
                    <a:gd name="T65" fmla="*/ 717 h 919"/>
                    <a:gd name="T66" fmla="*/ 132 w 234"/>
                    <a:gd name="T67" fmla="*/ 533 h 919"/>
                    <a:gd name="T68" fmla="*/ 149 w 234"/>
                    <a:gd name="T69" fmla="*/ 482 h 919"/>
                    <a:gd name="T70" fmla="*/ 148 w 234"/>
                    <a:gd name="T71" fmla="*/ 445 h 919"/>
                    <a:gd name="T72" fmla="*/ 127 w 234"/>
                    <a:gd name="T73" fmla="*/ 404 h 919"/>
                    <a:gd name="T74" fmla="*/ 138 w 234"/>
                    <a:gd name="T75" fmla="*/ 402 h 919"/>
                    <a:gd name="T76" fmla="*/ 112 w 234"/>
                    <a:gd name="T77" fmla="*/ 375 h 919"/>
                    <a:gd name="T78" fmla="*/ 74 w 234"/>
                    <a:gd name="T79" fmla="*/ 368 h 919"/>
                    <a:gd name="T80" fmla="*/ 50 w 234"/>
                    <a:gd name="T81" fmla="*/ 378 h 919"/>
                    <a:gd name="T82" fmla="*/ 18 w 234"/>
                    <a:gd name="T83" fmla="*/ 396 h 919"/>
                    <a:gd name="T84" fmla="*/ 0 w 234"/>
                    <a:gd name="T85" fmla="*/ 396 h 91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34" h="919">
                      <a:moveTo>
                        <a:pt x="0" y="396"/>
                      </a:moveTo>
                      <a:cubicBezTo>
                        <a:pt x="0" y="393"/>
                        <a:pt x="9" y="394"/>
                        <a:pt x="16" y="378"/>
                      </a:cubicBezTo>
                      <a:cubicBezTo>
                        <a:pt x="23" y="362"/>
                        <a:pt x="36" y="340"/>
                        <a:pt x="40" y="300"/>
                      </a:cubicBezTo>
                      <a:cubicBezTo>
                        <a:pt x="44" y="260"/>
                        <a:pt x="43" y="177"/>
                        <a:pt x="42" y="138"/>
                      </a:cubicBezTo>
                      <a:cubicBezTo>
                        <a:pt x="41" y="99"/>
                        <a:pt x="40" y="84"/>
                        <a:pt x="36" y="66"/>
                      </a:cubicBezTo>
                      <a:cubicBezTo>
                        <a:pt x="32" y="48"/>
                        <a:pt x="23" y="38"/>
                        <a:pt x="18" y="28"/>
                      </a:cubicBezTo>
                      <a:cubicBezTo>
                        <a:pt x="13" y="18"/>
                        <a:pt x="7" y="12"/>
                        <a:pt x="8" y="7"/>
                      </a:cubicBezTo>
                      <a:cubicBezTo>
                        <a:pt x="9" y="2"/>
                        <a:pt x="17" y="0"/>
                        <a:pt x="23" y="0"/>
                      </a:cubicBezTo>
                      <a:cubicBezTo>
                        <a:pt x="29" y="0"/>
                        <a:pt x="40" y="7"/>
                        <a:pt x="45" y="10"/>
                      </a:cubicBezTo>
                      <a:cubicBezTo>
                        <a:pt x="50" y="13"/>
                        <a:pt x="44" y="18"/>
                        <a:pt x="50" y="20"/>
                      </a:cubicBezTo>
                      <a:cubicBezTo>
                        <a:pt x="56" y="22"/>
                        <a:pt x="72" y="26"/>
                        <a:pt x="80" y="24"/>
                      </a:cubicBezTo>
                      <a:cubicBezTo>
                        <a:pt x="88" y="22"/>
                        <a:pt x="95" y="9"/>
                        <a:pt x="100" y="8"/>
                      </a:cubicBezTo>
                      <a:cubicBezTo>
                        <a:pt x="105" y="7"/>
                        <a:pt x="106" y="14"/>
                        <a:pt x="112" y="16"/>
                      </a:cubicBezTo>
                      <a:cubicBezTo>
                        <a:pt x="118" y="18"/>
                        <a:pt x="126" y="10"/>
                        <a:pt x="135" y="21"/>
                      </a:cubicBezTo>
                      <a:cubicBezTo>
                        <a:pt x="144" y="32"/>
                        <a:pt x="154" y="46"/>
                        <a:pt x="167" y="84"/>
                      </a:cubicBezTo>
                      <a:cubicBezTo>
                        <a:pt x="180" y="122"/>
                        <a:pt x="201" y="174"/>
                        <a:pt x="212" y="247"/>
                      </a:cubicBezTo>
                      <a:cubicBezTo>
                        <a:pt x="223" y="320"/>
                        <a:pt x="230" y="439"/>
                        <a:pt x="232" y="524"/>
                      </a:cubicBezTo>
                      <a:cubicBezTo>
                        <a:pt x="234" y="609"/>
                        <a:pt x="227" y="706"/>
                        <a:pt x="224" y="756"/>
                      </a:cubicBezTo>
                      <a:cubicBezTo>
                        <a:pt x="221" y="806"/>
                        <a:pt x="216" y="808"/>
                        <a:pt x="215" y="823"/>
                      </a:cubicBezTo>
                      <a:cubicBezTo>
                        <a:pt x="214" y="838"/>
                        <a:pt x="218" y="839"/>
                        <a:pt x="215" y="844"/>
                      </a:cubicBezTo>
                      <a:cubicBezTo>
                        <a:pt x="212" y="849"/>
                        <a:pt x="211" y="849"/>
                        <a:pt x="196" y="855"/>
                      </a:cubicBezTo>
                      <a:cubicBezTo>
                        <a:pt x="181" y="861"/>
                        <a:pt x="140" y="874"/>
                        <a:pt x="124" y="880"/>
                      </a:cubicBezTo>
                      <a:cubicBezTo>
                        <a:pt x="108" y="886"/>
                        <a:pt x="113" y="887"/>
                        <a:pt x="101" y="893"/>
                      </a:cubicBezTo>
                      <a:cubicBezTo>
                        <a:pt x="89" y="899"/>
                        <a:pt x="63" y="910"/>
                        <a:pt x="53" y="914"/>
                      </a:cubicBezTo>
                      <a:cubicBezTo>
                        <a:pt x="43" y="918"/>
                        <a:pt x="43" y="919"/>
                        <a:pt x="39" y="919"/>
                      </a:cubicBezTo>
                      <a:cubicBezTo>
                        <a:pt x="35" y="919"/>
                        <a:pt x="31" y="918"/>
                        <a:pt x="28" y="916"/>
                      </a:cubicBezTo>
                      <a:cubicBezTo>
                        <a:pt x="25" y="914"/>
                        <a:pt x="22" y="909"/>
                        <a:pt x="20" y="904"/>
                      </a:cubicBezTo>
                      <a:cubicBezTo>
                        <a:pt x="18" y="899"/>
                        <a:pt x="14" y="891"/>
                        <a:pt x="15" y="887"/>
                      </a:cubicBezTo>
                      <a:cubicBezTo>
                        <a:pt x="16" y="883"/>
                        <a:pt x="21" y="883"/>
                        <a:pt x="28" y="880"/>
                      </a:cubicBezTo>
                      <a:cubicBezTo>
                        <a:pt x="35" y="877"/>
                        <a:pt x="43" y="876"/>
                        <a:pt x="55" y="871"/>
                      </a:cubicBezTo>
                      <a:cubicBezTo>
                        <a:pt x="67" y="866"/>
                        <a:pt x="84" y="858"/>
                        <a:pt x="98" y="850"/>
                      </a:cubicBezTo>
                      <a:cubicBezTo>
                        <a:pt x="112" y="842"/>
                        <a:pt x="130" y="845"/>
                        <a:pt x="136" y="823"/>
                      </a:cubicBezTo>
                      <a:cubicBezTo>
                        <a:pt x="142" y="801"/>
                        <a:pt x="137" y="765"/>
                        <a:pt x="136" y="717"/>
                      </a:cubicBezTo>
                      <a:cubicBezTo>
                        <a:pt x="135" y="669"/>
                        <a:pt x="130" y="572"/>
                        <a:pt x="132" y="533"/>
                      </a:cubicBezTo>
                      <a:cubicBezTo>
                        <a:pt x="134" y="494"/>
                        <a:pt x="146" y="497"/>
                        <a:pt x="149" y="482"/>
                      </a:cubicBezTo>
                      <a:cubicBezTo>
                        <a:pt x="152" y="467"/>
                        <a:pt x="152" y="458"/>
                        <a:pt x="148" y="445"/>
                      </a:cubicBezTo>
                      <a:cubicBezTo>
                        <a:pt x="144" y="432"/>
                        <a:pt x="129" y="411"/>
                        <a:pt x="127" y="404"/>
                      </a:cubicBezTo>
                      <a:cubicBezTo>
                        <a:pt x="125" y="397"/>
                        <a:pt x="140" y="407"/>
                        <a:pt x="138" y="402"/>
                      </a:cubicBezTo>
                      <a:cubicBezTo>
                        <a:pt x="136" y="397"/>
                        <a:pt x="123" y="381"/>
                        <a:pt x="112" y="375"/>
                      </a:cubicBezTo>
                      <a:cubicBezTo>
                        <a:pt x="101" y="369"/>
                        <a:pt x="84" y="368"/>
                        <a:pt x="74" y="368"/>
                      </a:cubicBezTo>
                      <a:cubicBezTo>
                        <a:pt x="64" y="368"/>
                        <a:pt x="59" y="373"/>
                        <a:pt x="50" y="378"/>
                      </a:cubicBezTo>
                      <a:cubicBezTo>
                        <a:pt x="41" y="383"/>
                        <a:pt x="26" y="393"/>
                        <a:pt x="18" y="396"/>
                      </a:cubicBezTo>
                      <a:cubicBezTo>
                        <a:pt x="10" y="399"/>
                        <a:pt x="0" y="399"/>
                        <a:pt x="0" y="396"/>
                      </a:cubicBezTo>
                      <a:close/>
                    </a:path>
                  </a:pathLst>
                </a:cu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3" name="Freeform 11"/>
                <p:cNvSpPr>
                  <a:spLocks/>
                </p:cNvSpPr>
                <p:nvPr/>
              </p:nvSpPr>
              <p:spPr bwMode="auto">
                <a:xfrm>
                  <a:off x="3453" y="2869"/>
                  <a:ext cx="335" cy="858"/>
                </a:xfrm>
                <a:custGeom>
                  <a:avLst/>
                  <a:gdLst>
                    <a:gd name="T0" fmla="*/ 302 w 335"/>
                    <a:gd name="T1" fmla="*/ 206 h 858"/>
                    <a:gd name="T2" fmla="*/ 256 w 335"/>
                    <a:gd name="T3" fmla="*/ 213 h 858"/>
                    <a:gd name="T4" fmla="*/ 214 w 335"/>
                    <a:gd name="T5" fmla="*/ 224 h 858"/>
                    <a:gd name="T6" fmla="*/ 184 w 335"/>
                    <a:gd name="T7" fmla="*/ 259 h 858"/>
                    <a:gd name="T8" fmla="*/ 150 w 335"/>
                    <a:gd name="T9" fmla="*/ 302 h 858"/>
                    <a:gd name="T10" fmla="*/ 131 w 335"/>
                    <a:gd name="T11" fmla="*/ 408 h 858"/>
                    <a:gd name="T12" fmla="*/ 145 w 335"/>
                    <a:gd name="T13" fmla="*/ 776 h 858"/>
                    <a:gd name="T14" fmla="*/ 161 w 335"/>
                    <a:gd name="T15" fmla="*/ 840 h 858"/>
                    <a:gd name="T16" fmla="*/ 134 w 335"/>
                    <a:gd name="T17" fmla="*/ 848 h 858"/>
                    <a:gd name="T18" fmla="*/ 117 w 335"/>
                    <a:gd name="T19" fmla="*/ 853 h 858"/>
                    <a:gd name="T20" fmla="*/ 88 w 335"/>
                    <a:gd name="T21" fmla="*/ 854 h 858"/>
                    <a:gd name="T22" fmla="*/ 77 w 335"/>
                    <a:gd name="T23" fmla="*/ 851 h 858"/>
                    <a:gd name="T24" fmla="*/ 73 w 335"/>
                    <a:gd name="T25" fmla="*/ 833 h 858"/>
                    <a:gd name="T26" fmla="*/ 51 w 335"/>
                    <a:gd name="T27" fmla="*/ 699 h 858"/>
                    <a:gd name="T28" fmla="*/ 67 w 335"/>
                    <a:gd name="T29" fmla="*/ 619 h 858"/>
                    <a:gd name="T30" fmla="*/ 62 w 335"/>
                    <a:gd name="T31" fmla="*/ 561 h 858"/>
                    <a:gd name="T32" fmla="*/ 53 w 335"/>
                    <a:gd name="T33" fmla="*/ 512 h 858"/>
                    <a:gd name="T34" fmla="*/ 64 w 335"/>
                    <a:gd name="T35" fmla="*/ 505 h 858"/>
                    <a:gd name="T36" fmla="*/ 61 w 335"/>
                    <a:gd name="T37" fmla="*/ 475 h 858"/>
                    <a:gd name="T38" fmla="*/ 45 w 335"/>
                    <a:gd name="T39" fmla="*/ 429 h 858"/>
                    <a:gd name="T40" fmla="*/ 13 w 335"/>
                    <a:gd name="T41" fmla="*/ 390 h 858"/>
                    <a:gd name="T42" fmla="*/ 13 w 335"/>
                    <a:gd name="T43" fmla="*/ 357 h 858"/>
                    <a:gd name="T44" fmla="*/ 8 w 335"/>
                    <a:gd name="T45" fmla="*/ 227 h 858"/>
                    <a:gd name="T46" fmla="*/ 59 w 335"/>
                    <a:gd name="T47" fmla="*/ 128 h 858"/>
                    <a:gd name="T48" fmla="*/ 161 w 335"/>
                    <a:gd name="T49" fmla="*/ 46 h 858"/>
                    <a:gd name="T50" fmla="*/ 286 w 335"/>
                    <a:gd name="T51" fmla="*/ 5 h 858"/>
                    <a:gd name="T52" fmla="*/ 328 w 335"/>
                    <a:gd name="T53" fmla="*/ 16 h 858"/>
                    <a:gd name="T54" fmla="*/ 329 w 335"/>
                    <a:gd name="T55" fmla="*/ 33 h 858"/>
                    <a:gd name="T56" fmla="*/ 331 w 335"/>
                    <a:gd name="T57" fmla="*/ 51 h 858"/>
                    <a:gd name="T58" fmla="*/ 333 w 335"/>
                    <a:gd name="T59" fmla="*/ 105 h 858"/>
                    <a:gd name="T60" fmla="*/ 328 w 335"/>
                    <a:gd name="T61" fmla="*/ 145 h 858"/>
                    <a:gd name="T62" fmla="*/ 320 w 335"/>
                    <a:gd name="T63" fmla="*/ 184 h 858"/>
                    <a:gd name="T64" fmla="*/ 302 w 335"/>
                    <a:gd name="T65" fmla="*/ 206 h 85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35" h="858">
                      <a:moveTo>
                        <a:pt x="302" y="206"/>
                      </a:moveTo>
                      <a:cubicBezTo>
                        <a:pt x="291" y="211"/>
                        <a:pt x="271" y="210"/>
                        <a:pt x="256" y="213"/>
                      </a:cubicBezTo>
                      <a:cubicBezTo>
                        <a:pt x="241" y="216"/>
                        <a:pt x="226" y="216"/>
                        <a:pt x="214" y="224"/>
                      </a:cubicBezTo>
                      <a:cubicBezTo>
                        <a:pt x="202" y="232"/>
                        <a:pt x="195" y="246"/>
                        <a:pt x="184" y="259"/>
                      </a:cubicBezTo>
                      <a:cubicBezTo>
                        <a:pt x="173" y="272"/>
                        <a:pt x="159" y="277"/>
                        <a:pt x="150" y="302"/>
                      </a:cubicBezTo>
                      <a:cubicBezTo>
                        <a:pt x="141" y="327"/>
                        <a:pt x="132" y="329"/>
                        <a:pt x="131" y="408"/>
                      </a:cubicBezTo>
                      <a:cubicBezTo>
                        <a:pt x="130" y="487"/>
                        <a:pt x="140" y="704"/>
                        <a:pt x="145" y="776"/>
                      </a:cubicBezTo>
                      <a:cubicBezTo>
                        <a:pt x="150" y="848"/>
                        <a:pt x="163" y="828"/>
                        <a:pt x="161" y="840"/>
                      </a:cubicBezTo>
                      <a:cubicBezTo>
                        <a:pt x="159" y="852"/>
                        <a:pt x="141" y="846"/>
                        <a:pt x="134" y="848"/>
                      </a:cubicBezTo>
                      <a:cubicBezTo>
                        <a:pt x="127" y="850"/>
                        <a:pt x="125" y="852"/>
                        <a:pt x="117" y="853"/>
                      </a:cubicBezTo>
                      <a:cubicBezTo>
                        <a:pt x="109" y="854"/>
                        <a:pt x="95" y="854"/>
                        <a:pt x="88" y="854"/>
                      </a:cubicBezTo>
                      <a:cubicBezTo>
                        <a:pt x="81" y="854"/>
                        <a:pt x="79" y="854"/>
                        <a:pt x="77" y="851"/>
                      </a:cubicBezTo>
                      <a:cubicBezTo>
                        <a:pt x="75" y="848"/>
                        <a:pt x="77" y="858"/>
                        <a:pt x="73" y="833"/>
                      </a:cubicBezTo>
                      <a:cubicBezTo>
                        <a:pt x="69" y="808"/>
                        <a:pt x="52" y="735"/>
                        <a:pt x="51" y="699"/>
                      </a:cubicBezTo>
                      <a:cubicBezTo>
                        <a:pt x="50" y="663"/>
                        <a:pt x="65" y="642"/>
                        <a:pt x="67" y="619"/>
                      </a:cubicBezTo>
                      <a:cubicBezTo>
                        <a:pt x="69" y="596"/>
                        <a:pt x="64" y="579"/>
                        <a:pt x="62" y="561"/>
                      </a:cubicBezTo>
                      <a:cubicBezTo>
                        <a:pt x="60" y="543"/>
                        <a:pt x="53" y="521"/>
                        <a:pt x="53" y="512"/>
                      </a:cubicBezTo>
                      <a:cubicBezTo>
                        <a:pt x="53" y="503"/>
                        <a:pt x="63" y="511"/>
                        <a:pt x="64" y="505"/>
                      </a:cubicBezTo>
                      <a:cubicBezTo>
                        <a:pt x="65" y="499"/>
                        <a:pt x="64" y="488"/>
                        <a:pt x="61" y="475"/>
                      </a:cubicBezTo>
                      <a:cubicBezTo>
                        <a:pt x="58" y="462"/>
                        <a:pt x="53" y="443"/>
                        <a:pt x="45" y="429"/>
                      </a:cubicBezTo>
                      <a:cubicBezTo>
                        <a:pt x="37" y="415"/>
                        <a:pt x="18" y="402"/>
                        <a:pt x="13" y="390"/>
                      </a:cubicBezTo>
                      <a:cubicBezTo>
                        <a:pt x="8" y="378"/>
                        <a:pt x="14" y="384"/>
                        <a:pt x="13" y="357"/>
                      </a:cubicBezTo>
                      <a:cubicBezTo>
                        <a:pt x="12" y="330"/>
                        <a:pt x="0" y="265"/>
                        <a:pt x="8" y="227"/>
                      </a:cubicBezTo>
                      <a:cubicBezTo>
                        <a:pt x="16" y="189"/>
                        <a:pt x="33" y="158"/>
                        <a:pt x="59" y="128"/>
                      </a:cubicBezTo>
                      <a:cubicBezTo>
                        <a:pt x="85" y="98"/>
                        <a:pt x="123" y="66"/>
                        <a:pt x="161" y="46"/>
                      </a:cubicBezTo>
                      <a:cubicBezTo>
                        <a:pt x="199" y="26"/>
                        <a:pt x="258" y="10"/>
                        <a:pt x="286" y="5"/>
                      </a:cubicBezTo>
                      <a:cubicBezTo>
                        <a:pt x="314" y="0"/>
                        <a:pt x="321" y="11"/>
                        <a:pt x="328" y="16"/>
                      </a:cubicBezTo>
                      <a:cubicBezTo>
                        <a:pt x="335" y="21"/>
                        <a:pt x="329" y="27"/>
                        <a:pt x="329" y="33"/>
                      </a:cubicBezTo>
                      <a:cubicBezTo>
                        <a:pt x="329" y="39"/>
                        <a:pt x="330" y="39"/>
                        <a:pt x="331" y="51"/>
                      </a:cubicBezTo>
                      <a:cubicBezTo>
                        <a:pt x="332" y="63"/>
                        <a:pt x="333" y="89"/>
                        <a:pt x="333" y="105"/>
                      </a:cubicBezTo>
                      <a:cubicBezTo>
                        <a:pt x="333" y="121"/>
                        <a:pt x="330" y="132"/>
                        <a:pt x="328" y="145"/>
                      </a:cubicBezTo>
                      <a:cubicBezTo>
                        <a:pt x="326" y="158"/>
                        <a:pt x="323" y="173"/>
                        <a:pt x="320" y="184"/>
                      </a:cubicBezTo>
                      <a:cubicBezTo>
                        <a:pt x="317" y="195"/>
                        <a:pt x="313" y="201"/>
                        <a:pt x="302" y="206"/>
                      </a:cubicBezTo>
                      <a:close/>
                    </a:path>
                  </a:pathLst>
                </a:custGeom>
                <a:solidFill>
                  <a:srgbClr val="AFCDE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4" name="Freeform 12"/>
                <p:cNvSpPr>
                  <a:spLocks/>
                </p:cNvSpPr>
                <p:nvPr/>
              </p:nvSpPr>
              <p:spPr bwMode="auto">
                <a:xfrm>
                  <a:off x="3499" y="3717"/>
                  <a:ext cx="113" cy="131"/>
                </a:xfrm>
                <a:custGeom>
                  <a:avLst/>
                  <a:gdLst>
                    <a:gd name="T0" fmla="*/ 10 w 150"/>
                    <a:gd name="T1" fmla="*/ 0 h 154"/>
                    <a:gd name="T2" fmla="*/ 10 w 150"/>
                    <a:gd name="T3" fmla="*/ 9 h 154"/>
                    <a:gd name="T4" fmla="*/ 11 w 150"/>
                    <a:gd name="T5" fmla="*/ 22 h 154"/>
                    <a:gd name="T6" fmla="*/ 11 w 150"/>
                    <a:gd name="T7" fmla="*/ 31 h 154"/>
                    <a:gd name="T8" fmla="*/ 11 w 150"/>
                    <a:gd name="T9" fmla="*/ 31 h 154"/>
                    <a:gd name="T10" fmla="*/ 11 w 150"/>
                    <a:gd name="T11" fmla="*/ 26 h 154"/>
                    <a:gd name="T12" fmla="*/ 10 w 150"/>
                    <a:gd name="T13" fmla="*/ 16 h 154"/>
                    <a:gd name="T14" fmla="*/ 10 w 150"/>
                    <a:gd name="T15" fmla="*/ 33 h 154"/>
                    <a:gd name="T16" fmla="*/ 8 w 150"/>
                    <a:gd name="T17" fmla="*/ 33 h 154"/>
                    <a:gd name="T18" fmla="*/ 8 w 150"/>
                    <a:gd name="T19" fmla="*/ 19 h 154"/>
                    <a:gd name="T20" fmla="*/ 8 w 150"/>
                    <a:gd name="T21" fmla="*/ 19 h 154"/>
                    <a:gd name="T22" fmla="*/ 8 w 150"/>
                    <a:gd name="T23" fmla="*/ 36 h 154"/>
                    <a:gd name="T24" fmla="*/ 6 w 150"/>
                    <a:gd name="T25" fmla="*/ 36 h 154"/>
                    <a:gd name="T26" fmla="*/ 6 w 150"/>
                    <a:gd name="T27" fmla="*/ 20 h 154"/>
                    <a:gd name="T28" fmla="*/ 6 w 150"/>
                    <a:gd name="T29" fmla="*/ 17 h 154"/>
                    <a:gd name="T30" fmla="*/ 5 w 150"/>
                    <a:gd name="T31" fmla="*/ 22 h 154"/>
                    <a:gd name="T32" fmla="*/ 6 w 150"/>
                    <a:gd name="T33" fmla="*/ 16 h 154"/>
                    <a:gd name="T34" fmla="*/ 5 w 150"/>
                    <a:gd name="T35" fmla="*/ 31 h 154"/>
                    <a:gd name="T36" fmla="*/ 5 w 150"/>
                    <a:gd name="T37" fmla="*/ 36 h 154"/>
                    <a:gd name="T38" fmla="*/ 4 w 150"/>
                    <a:gd name="T39" fmla="*/ 36 h 154"/>
                    <a:gd name="T40" fmla="*/ 4 w 150"/>
                    <a:gd name="T41" fmla="*/ 23 h 154"/>
                    <a:gd name="T42" fmla="*/ 5 w 150"/>
                    <a:gd name="T43" fmla="*/ 19 h 154"/>
                    <a:gd name="T44" fmla="*/ 2 w 150"/>
                    <a:gd name="T45" fmla="*/ 19 h 154"/>
                    <a:gd name="T46" fmla="*/ 2 w 150"/>
                    <a:gd name="T47" fmla="*/ 24 h 154"/>
                    <a:gd name="T48" fmla="*/ 4 w 150"/>
                    <a:gd name="T49" fmla="*/ 22 h 154"/>
                    <a:gd name="T50" fmla="*/ 5 w 150"/>
                    <a:gd name="T51" fmla="*/ 16 h 154"/>
                    <a:gd name="T52" fmla="*/ 5 w 150"/>
                    <a:gd name="T53" fmla="*/ 14 h 154"/>
                    <a:gd name="T54" fmla="*/ 6 w 150"/>
                    <a:gd name="T55" fmla="*/ 12 h 154"/>
                    <a:gd name="T56" fmla="*/ 5 w 150"/>
                    <a:gd name="T57" fmla="*/ 3 h 154"/>
                    <a:gd name="T58" fmla="*/ 6 w 150"/>
                    <a:gd name="T59" fmla="*/ 3 h 15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50" h="154">
                      <a:moveTo>
                        <a:pt x="129" y="0"/>
                      </a:moveTo>
                      <a:cubicBezTo>
                        <a:pt x="128" y="12"/>
                        <a:pt x="124" y="27"/>
                        <a:pt x="124" y="39"/>
                      </a:cubicBezTo>
                      <a:cubicBezTo>
                        <a:pt x="150" y="93"/>
                        <a:pt x="150" y="72"/>
                        <a:pt x="150" y="95"/>
                      </a:cubicBezTo>
                      <a:cubicBezTo>
                        <a:pt x="148" y="134"/>
                        <a:pt x="148" y="120"/>
                        <a:pt x="148" y="136"/>
                      </a:cubicBezTo>
                      <a:lnTo>
                        <a:pt x="134" y="136"/>
                      </a:lnTo>
                      <a:lnTo>
                        <a:pt x="132" y="106"/>
                      </a:lnTo>
                      <a:lnTo>
                        <a:pt x="126" y="72"/>
                      </a:lnTo>
                      <a:lnTo>
                        <a:pt x="121" y="144"/>
                      </a:lnTo>
                      <a:lnTo>
                        <a:pt x="108" y="144"/>
                      </a:lnTo>
                      <a:lnTo>
                        <a:pt x="113" y="77"/>
                      </a:lnTo>
                      <a:lnTo>
                        <a:pt x="97" y="82"/>
                      </a:lnTo>
                      <a:lnTo>
                        <a:pt x="94" y="154"/>
                      </a:lnTo>
                      <a:lnTo>
                        <a:pt x="84" y="152"/>
                      </a:lnTo>
                      <a:cubicBezTo>
                        <a:pt x="82" y="130"/>
                        <a:pt x="79" y="109"/>
                        <a:pt x="78" y="87"/>
                      </a:cubicBezTo>
                      <a:cubicBezTo>
                        <a:pt x="77" y="70"/>
                        <a:pt x="85" y="70"/>
                        <a:pt x="71" y="74"/>
                      </a:cubicBezTo>
                      <a:cubicBezTo>
                        <a:pt x="67" y="77"/>
                        <a:pt x="60" y="85"/>
                        <a:pt x="60" y="90"/>
                      </a:cubicBezTo>
                      <a:lnTo>
                        <a:pt x="78" y="72"/>
                      </a:lnTo>
                      <a:lnTo>
                        <a:pt x="63" y="136"/>
                      </a:lnTo>
                      <a:lnTo>
                        <a:pt x="60" y="154"/>
                      </a:lnTo>
                      <a:lnTo>
                        <a:pt x="47" y="154"/>
                      </a:lnTo>
                      <a:lnTo>
                        <a:pt x="41" y="101"/>
                      </a:lnTo>
                      <a:cubicBezTo>
                        <a:pt x="44" y="94"/>
                        <a:pt x="50" y="79"/>
                        <a:pt x="50" y="79"/>
                      </a:cubicBezTo>
                      <a:cubicBezTo>
                        <a:pt x="30" y="80"/>
                        <a:pt x="17" y="76"/>
                        <a:pt x="2" y="85"/>
                      </a:cubicBezTo>
                      <a:cubicBezTo>
                        <a:pt x="1" y="92"/>
                        <a:pt x="0" y="98"/>
                        <a:pt x="6" y="103"/>
                      </a:cubicBezTo>
                      <a:cubicBezTo>
                        <a:pt x="18" y="102"/>
                        <a:pt x="34" y="103"/>
                        <a:pt x="46" y="98"/>
                      </a:cubicBezTo>
                      <a:cubicBezTo>
                        <a:pt x="48" y="88"/>
                        <a:pt x="48" y="78"/>
                        <a:pt x="50" y="69"/>
                      </a:cubicBezTo>
                      <a:cubicBezTo>
                        <a:pt x="51" y="64"/>
                        <a:pt x="62" y="58"/>
                        <a:pt x="62" y="58"/>
                      </a:cubicBezTo>
                      <a:cubicBezTo>
                        <a:pt x="64" y="54"/>
                        <a:pt x="66" y="50"/>
                        <a:pt x="71" y="50"/>
                      </a:cubicBezTo>
                      <a:cubicBezTo>
                        <a:pt x="70" y="27"/>
                        <a:pt x="69" y="29"/>
                        <a:pt x="63" y="13"/>
                      </a:cubicBezTo>
                      <a:cubicBezTo>
                        <a:pt x="67" y="7"/>
                        <a:pt x="65" y="10"/>
                        <a:pt x="68" y="5"/>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5" name="Freeform 13"/>
                <p:cNvSpPr>
                  <a:spLocks/>
                </p:cNvSpPr>
                <p:nvPr/>
              </p:nvSpPr>
              <p:spPr bwMode="auto">
                <a:xfrm>
                  <a:off x="3317" y="3272"/>
                  <a:ext cx="195" cy="144"/>
                </a:xfrm>
                <a:custGeom>
                  <a:avLst/>
                  <a:gdLst>
                    <a:gd name="T0" fmla="*/ 152 w 195"/>
                    <a:gd name="T1" fmla="*/ 0 h 144"/>
                    <a:gd name="T2" fmla="*/ 152 w 195"/>
                    <a:gd name="T3" fmla="*/ 12 h 144"/>
                    <a:gd name="T4" fmla="*/ 146 w 195"/>
                    <a:gd name="T5" fmla="*/ 18 h 144"/>
                    <a:gd name="T6" fmla="*/ 128 w 195"/>
                    <a:gd name="T7" fmla="*/ 26 h 144"/>
                    <a:gd name="T8" fmla="*/ 97 w 195"/>
                    <a:gd name="T9" fmla="*/ 28 h 144"/>
                    <a:gd name="T10" fmla="*/ 67 w 195"/>
                    <a:gd name="T11" fmla="*/ 35 h 144"/>
                    <a:gd name="T12" fmla="*/ 35 w 195"/>
                    <a:gd name="T13" fmla="*/ 45 h 144"/>
                    <a:gd name="T14" fmla="*/ 14 w 195"/>
                    <a:gd name="T15" fmla="*/ 56 h 144"/>
                    <a:gd name="T16" fmla="*/ 0 w 195"/>
                    <a:gd name="T17" fmla="*/ 84 h 144"/>
                    <a:gd name="T18" fmla="*/ 6 w 195"/>
                    <a:gd name="T19" fmla="*/ 110 h 144"/>
                    <a:gd name="T20" fmla="*/ 14 w 195"/>
                    <a:gd name="T21" fmla="*/ 130 h 144"/>
                    <a:gd name="T22" fmla="*/ 27 w 195"/>
                    <a:gd name="T23" fmla="*/ 144 h 144"/>
                    <a:gd name="T24" fmla="*/ 38 w 195"/>
                    <a:gd name="T25" fmla="*/ 143 h 144"/>
                    <a:gd name="T26" fmla="*/ 60 w 195"/>
                    <a:gd name="T27" fmla="*/ 135 h 144"/>
                    <a:gd name="T28" fmla="*/ 61 w 195"/>
                    <a:gd name="T29" fmla="*/ 132 h 144"/>
                    <a:gd name="T30" fmla="*/ 85 w 195"/>
                    <a:gd name="T31" fmla="*/ 120 h 144"/>
                    <a:gd name="T32" fmla="*/ 96 w 195"/>
                    <a:gd name="T33" fmla="*/ 117 h 144"/>
                    <a:gd name="T34" fmla="*/ 114 w 195"/>
                    <a:gd name="T35" fmla="*/ 124 h 144"/>
                    <a:gd name="T36" fmla="*/ 140 w 195"/>
                    <a:gd name="T37" fmla="*/ 130 h 144"/>
                    <a:gd name="T38" fmla="*/ 140 w 195"/>
                    <a:gd name="T39" fmla="*/ 117 h 144"/>
                    <a:gd name="T40" fmla="*/ 137 w 195"/>
                    <a:gd name="T41" fmla="*/ 106 h 144"/>
                    <a:gd name="T42" fmla="*/ 151 w 195"/>
                    <a:gd name="T43" fmla="*/ 98 h 144"/>
                    <a:gd name="T44" fmla="*/ 169 w 195"/>
                    <a:gd name="T45" fmla="*/ 81 h 144"/>
                    <a:gd name="T46" fmla="*/ 195 w 195"/>
                    <a:gd name="T47" fmla="*/ 76 h 14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95" h="144">
                      <a:moveTo>
                        <a:pt x="152" y="0"/>
                      </a:moveTo>
                      <a:cubicBezTo>
                        <a:pt x="153" y="5"/>
                        <a:pt x="152" y="7"/>
                        <a:pt x="152" y="12"/>
                      </a:cubicBezTo>
                      <a:lnTo>
                        <a:pt x="146" y="18"/>
                      </a:lnTo>
                      <a:lnTo>
                        <a:pt x="128" y="26"/>
                      </a:lnTo>
                      <a:lnTo>
                        <a:pt x="97" y="28"/>
                      </a:lnTo>
                      <a:lnTo>
                        <a:pt x="67" y="35"/>
                      </a:lnTo>
                      <a:lnTo>
                        <a:pt x="35" y="45"/>
                      </a:lnTo>
                      <a:lnTo>
                        <a:pt x="14" y="56"/>
                      </a:lnTo>
                      <a:lnTo>
                        <a:pt x="0" y="84"/>
                      </a:lnTo>
                      <a:lnTo>
                        <a:pt x="6" y="110"/>
                      </a:lnTo>
                      <a:lnTo>
                        <a:pt x="14" y="130"/>
                      </a:lnTo>
                      <a:lnTo>
                        <a:pt x="27" y="144"/>
                      </a:lnTo>
                      <a:lnTo>
                        <a:pt x="38" y="143"/>
                      </a:lnTo>
                      <a:lnTo>
                        <a:pt x="60" y="135"/>
                      </a:lnTo>
                      <a:cubicBezTo>
                        <a:pt x="60" y="134"/>
                        <a:pt x="61" y="132"/>
                        <a:pt x="61" y="132"/>
                      </a:cubicBezTo>
                      <a:lnTo>
                        <a:pt x="85" y="120"/>
                      </a:lnTo>
                      <a:lnTo>
                        <a:pt x="96" y="117"/>
                      </a:lnTo>
                      <a:lnTo>
                        <a:pt x="114" y="124"/>
                      </a:lnTo>
                      <a:lnTo>
                        <a:pt x="140" y="130"/>
                      </a:lnTo>
                      <a:lnTo>
                        <a:pt x="140" y="117"/>
                      </a:lnTo>
                      <a:lnTo>
                        <a:pt x="137" y="106"/>
                      </a:lnTo>
                      <a:lnTo>
                        <a:pt x="151" y="98"/>
                      </a:lnTo>
                      <a:lnTo>
                        <a:pt x="169" y="81"/>
                      </a:lnTo>
                      <a:lnTo>
                        <a:pt x="195" y="76"/>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6" name="Oval 14"/>
                <p:cNvSpPr>
                  <a:spLocks noChangeArrowheads="1"/>
                </p:cNvSpPr>
                <p:nvPr/>
              </p:nvSpPr>
              <p:spPr bwMode="auto">
                <a:xfrm>
                  <a:off x="3631" y="1486"/>
                  <a:ext cx="87" cy="321"/>
                </a:xfrm>
                <a:prstGeom prst="ellipse">
                  <a:avLst/>
                </a:prstGeom>
                <a:solidFill>
                  <a:srgbClr val="99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5137" name="Oval 15"/>
                <p:cNvSpPr>
                  <a:spLocks noChangeArrowheads="1"/>
                </p:cNvSpPr>
                <p:nvPr/>
              </p:nvSpPr>
              <p:spPr bwMode="auto">
                <a:xfrm>
                  <a:off x="3689" y="1492"/>
                  <a:ext cx="87" cy="321"/>
                </a:xfrm>
                <a:prstGeom prst="ellipse">
                  <a:avLst/>
                </a:prstGeom>
                <a:solidFill>
                  <a:srgbClr val="99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5138" name="Oval 16"/>
                <p:cNvSpPr>
                  <a:spLocks noChangeArrowheads="1"/>
                </p:cNvSpPr>
                <p:nvPr/>
              </p:nvSpPr>
              <p:spPr bwMode="auto">
                <a:xfrm>
                  <a:off x="3749" y="1488"/>
                  <a:ext cx="87" cy="321"/>
                </a:xfrm>
                <a:prstGeom prst="ellipse">
                  <a:avLst/>
                </a:prstGeom>
                <a:solidFill>
                  <a:srgbClr val="99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5139" name="Line 17"/>
                <p:cNvSpPr>
                  <a:spLocks noChangeShapeType="1"/>
                </p:cNvSpPr>
                <p:nvPr/>
              </p:nvSpPr>
              <p:spPr bwMode="auto">
                <a:xfrm>
                  <a:off x="3766" y="1771"/>
                  <a:ext cx="0" cy="70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0" name="Line 18"/>
                <p:cNvSpPr>
                  <a:spLocks noChangeShapeType="1"/>
                </p:cNvSpPr>
                <p:nvPr/>
              </p:nvSpPr>
              <p:spPr bwMode="auto">
                <a:xfrm>
                  <a:off x="3089" y="1139"/>
                  <a:ext cx="742" cy="15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1" name="Line 19"/>
                <p:cNvSpPr>
                  <a:spLocks noChangeShapeType="1"/>
                </p:cNvSpPr>
                <p:nvPr/>
              </p:nvSpPr>
              <p:spPr bwMode="auto">
                <a:xfrm>
                  <a:off x="3089" y="1234"/>
                  <a:ext cx="742" cy="15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2" name="Line 20"/>
                <p:cNvSpPr>
                  <a:spLocks noChangeShapeType="1"/>
                </p:cNvSpPr>
                <p:nvPr/>
              </p:nvSpPr>
              <p:spPr bwMode="auto">
                <a:xfrm>
                  <a:off x="3831" y="1290"/>
                  <a:ext cx="0" cy="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3" name="Line 21"/>
                <p:cNvSpPr>
                  <a:spLocks noChangeShapeType="1"/>
                </p:cNvSpPr>
                <p:nvPr/>
              </p:nvSpPr>
              <p:spPr bwMode="auto">
                <a:xfrm>
                  <a:off x="3831" y="1386"/>
                  <a:ext cx="31" cy="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4" name="Line 22"/>
                <p:cNvSpPr>
                  <a:spLocks noChangeShapeType="1"/>
                </p:cNvSpPr>
                <p:nvPr/>
              </p:nvSpPr>
              <p:spPr bwMode="auto">
                <a:xfrm>
                  <a:off x="3835" y="1292"/>
                  <a:ext cx="31" cy="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5" name="Line 23"/>
                <p:cNvSpPr>
                  <a:spLocks noChangeShapeType="1"/>
                </p:cNvSpPr>
                <p:nvPr/>
              </p:nvSpPr>
              <p:spPr bwMode="auto">
                <a:xfrm>
                  <a:off x="3865" y="1320"/>
                  <a:ext cx="0" cy="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6" name="Line 24"/>
                <p:cNvSpPr>
                  <a:spLocks noChangeShapeType="1"/>
                </p:cNvSpPr>
                <p:nvPr/>
              </p:nvSpPr>
              <p:spPr bwMode="auto">
                <a:xfrm>
                  <a:off x="3175" y="1277"/>
                  <a:ext cx="692"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7" name="Line 25"/>
                <p:cNvSpPr>
                  <a:spLocks noChangeShapeType="1"/>
                </p:cNvSpPr>
                <p:nvPr/>
              </p:nvSpPr>
              <p:spPr bwMode="auto">
                <a:xfrm>
                  <a:off x="3142" y="1246"/>
                  <a:ext cx="31" cy="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8" name="Line 26"/>
                <p:cNvSpPr>
                  <a:spLocks noChangeShapeType="1"/>
                </p:cNvSpPr>
                <p:nvPr/>
              </p:nvSpPr>
              <p:spPr bwMode="auto">
                <a:xfrm>
                  <a:off x="3089" y="1141"/>
                  <a:ext cx="0" cy="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9" name="Line 27"/>
                <p:cNvSpPr>
                  <a:spLocks noChangeShapeType="1"/>
                </p:cNvSpPr>
                <p:nvPr/>
              </p:nvSpPr>
              <p:spPr bwMode="auto">
                <a:xfrm>
                  <a:off x="3174" y="1279"/>
                  <a:ext cx="0" cy="83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0" name="Line 28"/>
                <p:cNvSpPr>
                  <a:spLocks noChangeShapeType="1"/>
                </p:cNvSpPr>
                <p:nvPr/>
              </p:nvSpPr>
              <p:spPr bwMode="auto">
                <a:xfrm>
                  <a:off x="3140" y="1247"/>
                  <a:ext cx="0" cy="83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1" name="Line 29"/>
                <p:cNvSpPr>
                  <a:spLocks noChangeShapeType="1"/>
                </p:cNvSpPr>
                <p:nvPr/>
              </p:nvSpPr>
              <p:spPr bwMode="auto">
                <a:xfrm>
                  <a:off x="3092" y="1236"/>
                  <a:ext cx="0" cy="83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2" name="Line 30"/>
                <p:cNvSpPr>
                  <a:spLocks noChangeShapeType="1"/>
                </p:cNvSpPr>
                <p:nvPr/>
              </p:nvSpPr>
              <p:spPr bwMode="auto">
                <a:xfrm>
                  <a:off x="3098" y="2068"/>
                  <a:ext cx="36" cy="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3" name="Line 31"/>
                <p:cNvSpPr>
                  <a:spLocks noChangeShapeType="1"/>
                </p:cNvSpPr>
                <p:nvPr/>
              </p:nvSpPr>
              <p:spPr bwMode="auto">
                <a:xfrm>
                  <a:off x="3121" y="2099"/>
                  <a:ext cx="51" cy="1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4" name="Line 32"/>
                <p:cNvSpPr>
                  <a:spLocks noChangeShapeType="1"/>
                </p:cNvSpPr>
                <p:nvPr/>
              </p:nvSpPr>
              <p:spPr bwMode="auto">
                <a:xfrm>
                  <a:off x="3142" y="2078"/>
                  <a:ext cx="31" cy="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5" name="Line 33"/>
                <p:cNvSpPr>
                  <a:spLocks noChangeShapeType="1"/>
                </p:cNvSpPr>
                <p:nvPr/>
              </p:nvSpPr>
              <p:spPr bwMode="auto">
                <a:xfrm>
                  <a:off x="3096" y="2073"/>
                  <a:ext cx="31" cy="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156" name="Group 34"/>
                <p:cNvGrpSpPr>
                  <a:grpSpLocks/>
                </p:cNvGrpSpPr>
                <p:nvPr/>
              </p:nvGrpSpPr>
              <p:grpSpPr bwMode="auto">
                <a:xfrm>
                  <a:off x="3704" y="1380"/>
                  <a:ext cx="56" cy="109"/>
                  <a:chOff x="3714" y="1380"/>
                  <a:chExt cx="56" cy="109"/>
                </a:xfrm>
              </p:grpSpPr>
              <p:sp>
                <p:nvSpPr>
                  <p:cNvPr id="5157" name="Oval 35"/>
                  <p:cNvSpPr>
                    <a:spLocks noChangeArrowheads="1"/>
                  </p:cNvSpPr>
                  <p:nvPr/>
                </p:nvSpPr>
                <p:spPr bwMode="auto">
                  <a:xfrm>
                    <a:off x="3714" y="1380"/>
                    <a:ext cx="49" cy="4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5158" name="Oval 36"/>
                  <p:cNvSpPr>
                    <a:spLocks noChangeArrowheads="1"/>
                  </p:cNvSpPr>
                  <p:nvPr/>
                </p:nvSpPr>
                <p:spPr bwMode="auto">
                  <a:xfrm>
                    <a:off x="3728" y="1409"/>
                    <a:ext cx="30" cy="4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5159" name="Oval 37"/>
                  <p:cNvSpPr>
                    <a:spLocks noChangeArrowheads="1"/>
                  </p:cNvSpPr>
                  <p:nvPr/>
                </p:nvSpPr>
                <p:spPr bwMode="auto">
                  <a:xfrm>
                    <a:off x="3721" y="1445"/>
                    <a:ext cx="49" cy="4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grpSp>
          </p:grpSp>
        </p:grpSp>
      </p:grpSp>
      <p:sp>
        <p:nvSpPr>
          <p:cNvPr id="5124" name="Text Box 39"/>
          <p:cNvSpPr txBox="1">
            <a:spLocks noChangeArrowheads="1"/>
          </p:cNvSpPr>
          <p:nvPr/>
        </p:nvSpPr>
        <p:spPr bwMode="auto">
          <a:xfrm>
            <a:off x="1848645" y="2836863"/>
            <a:ext cx="34956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latin typeface="Times New Roman" panose="02020603050405020304" pitchFamily="18" charset="0"/>
                <a:cs typeface="Times New Roman" panose="02020603050405020304" pitchFamily="18" charset="0"/>
              </a:rPr>
              <a:t>Climbing the “Kilimanjaro” to my home office.</a:t>
            </a:r>
          </a:p>
        </p:txBody>
      </p:sp>
    </p:spTree>
    <p:extLst>
      <p:ext uri="{BB962C8B-B14F-4D97-AF65-F5344CB8AC3E}">
        <p14:creationId xmlns:p14="http://schemas.microsoft.com/office/powerpoint/2010/main" val="17925464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5409407" y="2881314"/>
            <a:ext cx="5243512"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2000">
                <a:latin typeface="Times New Roman" panose="02020603050405020304" pitchFamily="18" charset="0"/>
                <a:cs typeface="Times New Roman" panose="02020603050405020304" pitchFamily="18" charset="0"/>
              </a:rPr>
              <a:t>Latest approach: The elevator to heaven </a:t>
            </a:r>
          </a:p>
          <a:p>
            <a:pPr algn="ctr">
              <a:spcBef>
                <a:spcPct val="0"/>
              </a:spcBef>
              <a:buFontTx/>
              <a:buNone/>
            </a:pPr>
            <a:r>
              <a:rPr lang="en-US" altLang="en-US" sz="2000">
                <a:latin typeface="Times New Roman" panose="02020603050405020304" pitchFamily="18" charset="0"/>
                <a:cs typeface="Times New Roman" panose="02020603050405020304" pitchFamily="18" charset="0"/>
              </a:rPr>
              <a:t>fortunately it stops at the second floor </a:t>
            </a:r>
          </a:p>
          <a:p>
            <a:pPr algn="ctr">
              <a:spcBef>
                <a:spcPct val="0"/>
              </a:spcBef>
              <a:buFontTx/>
              <a:buNone/>
            </a:pPr>
            <a:r>
              <a:rPr lang="en-US" altLang="en-US" sz="2000">
                <a:latin typeface="Times New Roman" panose="02020603050405020304" pitchFamily="18" charset="0"/>
                <a:cs typeface="Times New Roman" panose="02020603050405020304" pitchFamily="18" charset="0"/>
              </a:rPr>
              <a:t>…for now</a:t>
            </a:r>
          </a:p>
          <a:p>
            <a:pPr algn="ctr">
              <a:spcBef>
                <a:spcPct val="0"/>
              </a:spcBef>
              <a:buFontTx/>
              <a:buNone/>
            </a:pPr>
            <a:endParaRPr lang="en-US" altLang="en-US" sz="2000">
              <a:latin typeface="Times New Roman" panose="02020603050405020304" pitchFamily="18" charset="0"/>
              <a:cs typeface="Times New Roman" panose="02020603050405020304" pitchFamily="18" charset="0"/>
            </a:endParaRPr>
          </a:p>
        </p:txBody>
      </p:sp>
      <p:sp>
        <p:nvSpPr>
          <p:cNvPr id="6147" name="Text Box 39"/>
          <p:cNvSpPr txBox="1">
            <a:spLocks noChangeArrowheads="1"/>
          </p:cNvSpPr>
          <p:nvPr/>
        </p:nvSpPr>
        <p:spPr bwMode="auto">
          <a:xfrm>
            <a:off x="6255544" y="633413"/>
            <a:ext cx="384333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a:latin typeface="Times New Roman" panose="02020603050405020304" pitchFamily="18" charset="0"/>
                <a:cs typeface="Times New Roman" panose="02020603050405020304" pitchFamily="18" charset="0"/>
              </a:rPr>
              <a:t>Climbing the “Kilimanjaro” to my home office.</a:t>
            </a:r>
          </a:p>
        </p:txBody>
      </p:sp>
      <p:pic>
        <p:nvPicPr>
          <p:cNvPr id="6148" name="Picture 5" descr="as-sans-soeu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8919" y="1239838"/>
            <a:ext cx="4160838" cy="554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extBox 3"/>
          <p:cNvSpPr txBox="1">
            <a:spLocks noChangeArrowheads="1"/>
          </p:cNvSpPr>
          <p:nvPr/>
        </p:nvSpPr>
        <p:spPr bwMode="auto">
          <a:xfrm>
            <a:off x="5555457" y="4310064"/>
            <a:ext cx="52435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2000">
                <a:latin typeface="Times New Roman" panose="02020603050405020304" pitchFamily="18" charset="0"/>
                <a:cs typeface="Times New Roman" panose="02020603050405020304" pitchFamily="18" charset="0"/>
              </a:rPr>
              <a:t>After being stuck twice, I installed a phone in it, so that I can tell God I am on my way.</a:t>
            </a:r>
          </a:p>
        </p:txBody>
      </p:sp>
    </p:spTree>
    <p:extLst>
      <p:ext uri="{BB962C8B-B14F-4D97-AF65-F5344CB8AC3E}">
        <p14:creationId xmlns:p14="http://schemas.microsoft.com/office/powerpoint/2010/main" val="10825594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3"/>
          <p:cNvSpPr txBox="1">
            <a:spLocks noChangeArrowheads="1"/>
          </p:cNvSpPr>
          <p:nvPr/>
        </p:nvSpPr>
        <p:spPr bwMode="auto">
          <a:xfrm>
            <a:off x="4994275" y="160338"/>
            <a:ext cx="2178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b="1">
                <a:solidFill>
                  <a:srgbClr val="0000FF"/>
                </a:solidFill>
                <a:latin typeface="Times New Roman" panose="02020603050405020304" pitchFamily="18" charset="0"/>
                <a:cs typeface="Times New Roman" panose="02020603050405020304" pitchFamily="18" charset="0"/>
              </a:rPr>
              <a:t>Introduction to light</a:t>
            </a:r>
          </a:p>
        </p:txBody>
      </p:sp>
      <p:sp>
        <p:nvSpPr>
          <p:cNvPr id="7175" name="Text Box 3"/>
          <p:cNvSpPr txBox="1">
            <a:spLocks noChangeArrowheads="1"/>
          </p:cNvSpPr>
          <p:nvPr/>
        </p:nvSpPr>
        <p:spPr bwMode="auto">
          <a:xfrm>
            <a:off x="4991100" y="163513"/>
            <a:ext cx="2317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b="1">
                <a:solidFill>
                  <a:srgbClr val="0000FF"/>
                </a:solidFill>
                <a:latin typeface="Times New Roman" panose="02020603050405020304" pitchFamily="18" charset="0"/>
                <a:cs typeface="Times New Roman" panose="02020603050405020304" pitchFamily="18" charset="0"/>
              </a:rPr>
              <a:t>Introduction to waves</a:t>
            </a:r>
          </a:p>
        </p:txBody>
      </p:sp>
      <p:sp>
        <p:nvSpPr>
          <p:cNvPr id="13316" name="Rectangle 6"/>
          <p:cNvSpPr>
            <a:spLocks noChangeArrowheads="1"/>
          </p:cNvSpPr>
          <p:nvPr/>
        </p:nvSpPr>
        <p:spPr bwMode="auto">
          <a:xfrm>
            <a:off x="1471613" y="668338"/>
            <a:ext cx="9305925"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latin typeface="Times New Roman" panose="02020603050405020304" pitchFamily="18" charset="0"/>
                <a:cs typeface="Times New Roman" panose="02020603050405020304" pitchFamily="18" charset="0"/>
              </a:rPr>
              <a:t>What is a wave? There is always a pattern and motion associated to the wave; the ripples of a</a:t>
            </a:r>
          </a:p>
          <a:p>
            <a:pPr eaLnBrk="1" hangingPunct="1">
              <a:spcBef>
                <a:spcPct val="0"/>
              </a:spcBef>
              <a:buFontTx/>
              <a:buNone/>
            </a:pPr>
            <a:r>
              <a:rPr lang="en-US" altLang="en-US" sz="1800">
                <a:latin typeface="Times New Roman" panose="02020603050405020304" pitchFamily="18" charset="0"/>
                <a:cs typeface="Times New Roman" panose="02020603050405020304" pitchFamily="18" charset="0"/>
              </a:rPr>
              <a:t>stone thrown in a pond. If you take a picture from the ripples on the pond you realize that there are regular patterns that repeat in water, and you can possibly count the number of peaks on the water surface, that are separated by “wavelength". You can also only consider a fixed point on the surface, and monitor its motion as it goes up and down, or oscillates. It takes a “period" for each point on the pond to repeat its position. The pattern on the wave (for example the peaks) have a certain “speed“ or “wave velocity"</a:t>
            </a:r>
          </a:p>
        </p:txBody>
      </p:sp>
      <p:sp>
        <p:nvSpPr>
          <p:cNvPr id="13317" name="Rectangle 4"/>
          <p:cNvSpPr>
            <a:spLocks noChangeArrowheads="1"/>
          </p:cNvSpPr>
          <p:nvPr/>
        </p:nvSpPr>
        <p:spPr bwMode="auto">
          <a:xfrm>
            <a:off x="1327150" y="3335338"/>
            <a:ext cx="914400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latin typeface="Times New Roman" panose="02020603050405020304" pitchFamily="18" charset="0"/>
                <a:cs typeface="Times New Roman" panose="02020603050405020304" pitchFamily="18" charset="0"/>
              </a:rPr>
              <a:t>When a wave goes through a medium it does not mean that the medium is necessarily moving with it.. The wave propagate for huge distances, while each particle responsible for the</a:t>
            </a:r>
          </a:p>
          <a:p>
            <a:pPr eaLnBrk="1" hangingPunct="1">
              <a:spcBef>
                <a:spcPct val="0"/>
              </a:spcBef>
              <a:buFontTx/>
              <a:buNone/>
            </a:pPr>
            <a:r>
              <a:rPr lang="en-US" altLang="en-US" sz="1800">
                <a:latin typeface="Times New Roman" panose="02020603050405020304" pitchFamily="18" charset="0"/>
                <a:cs typeface="Times New Roman" panose="02020603050405020304" pitchFamily="18" charset="0"/>
              </a:rPr>
              <a:t>wave motion stays at the same average position, just inducing the motion of the next particle. In most cases, the wave starts from a local oscillation ,  and propagates radially from there, like rings produced by a duck paddling on a pond.  In the case of light, it is the electric field produced</a:t>
            </a:r>
          </a:p>
          <a:p>
            <a:pPr eaLnBrk="1" hangingPunct="1">
              <a:spcBef>
                <a:spcPct val="0"/>
              </a:spcBef>
              <a:buFontTx/>
              <a:buNone/>
            </a:pPr>
            <a:r>
              <a:rPr lang="en-US" altLang="en-US" sz="1800">
                <a:latin typeface="Times New Roman" panose="02020603050405020304" pitchFamily="18" charset="0"/>
                <a:cs typeface="Times New Roman" panose="02020603050405020304" pitchFamily="18" charset="0"/>
              </a:rPr>
              <a:t>by a charge oscillating up and down that starts off the wave.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2000"/>
                                        <p:tgtEl>
                                          <p:spTgt spid="7170"/>
                                        </p:tgtEl>
                                      </p:cBhvr>
                                    </p:animEffect>
                                    <p:set>
                                      <p:cBhvr>
                                        <p:cTn id="7" dur="1" fill="hold">
                                          <p:stCondLst>
                                            <p:cond delay="1999"/>
                                          </p:stCondLst>
                                        </p:cTn>
                                        <p:tgtEl>
                                          <p:spTgt spid="7170"/>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7175"/>
                                        </p:tgtEl>
                                        <p:attrNameLst>
                                          <p:attrName>style.visibility</p:attrName>
                                        </p:attrNameLst>
                                      </p:cBhvr>
                                      <p:to>
                                        <p:strVal val="visible"/>
                                      </p:to>
                                    </p:set>
                                    <p:animEffect transition="in" filter="fade">
                                      <p:cBhvr>
                                        <p:cTn id="10" dur="3000"/>
                                        <p:tgtEl>
                                          <p:spTgt spid="7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1839873712"/>
              </p:ext>
            </p:extLst>
          </p:nvPr>
        </p:nvGraphicFramePr>
        <p:xfrm>
          <a:off x="2257490" y="1729324"/>
          <a:ext cx="8104373" cy="3805703"/>
        </p:xfrm>
        <a:graphic>
          <a:graphicData uri="http://schemas.openxmlformats.org/presentationml/2006/ole">
            <mc:AlternateContent xmlns:mc="http://schemas.openxmlformats.org/markup-compatibility/2006">
              <mc:Choice xmlns:v="urn:schemas-microsoft-com:vml" Requires="v">
                <p:oleObj spid="_x0000_s33801" name="Acrobat Document" r:id="rId3" imgW="2609640" imgH="1225322" progId="Acrobat.Document.DC">
                  <p:embed/>
                </p:oleObj>
              </mc:Choice>
              <mc:Fallback>
                <p:oleObj name="Acrobat Document" r:id="rId3" imgW="2609640" imgH="1225322" progId="Acrobat.Document.DC">
                  <p:embed/>
                  <p:pic>
                    <p:nvPicPr>
                      <p:cNvPr id="0" name=""/>
                      <p:cNvPicPr/>
                      <p:nvPr/>
                    </p:nvPicPr>
                    <p:blipFill>
                      <a:blip r:embed="rId4"/>
                      <a:stretch>
                        <a:fillRect/>
                      </a:stretch>
                    </p:blipFill>
                    <p:spPr>
                      <a:xfrm>
                        <a:off x="2257490" y="1729324"/>
                        <a:ext cx="8104373" cy="3805703"/>
                      </a:xfrm>
                      <a:prstGeom prst="rect">
                        <a:avLst/>
                      </a:prstGeom>
                    </p:spPr>
                  </p:pic>
                </p:oleObj>
              </mc:Fallback>
            </mc:AlternateContent>
          </a:graphicData>
        </a:graphic>
      </p:graphicFrame>
      <p:sp>
        <p:nvSpPr>
          <p:cNvPr id="2" name="TextBox 1"/>
          <p:cNvSpPr txBox="1"/>
          <p:nvPr/>
        </p:nvSpPr>
        <p:spPr>
          <a:xfrm>
            <a:off x="4151085" y="493486"/>
            <a:ext cx="3962401" cy="369332"/>
          </a:xfrm>
          <a:prstGeom prst="rect">
            <a:avLst/>
          </a:prstGeom>
          <a:noFill/>
        </p:spPr>
        <p:txBody>
          <a:bodyPr wrap="square" rtlCol="0">
            <a:spAutoFit/>
          </a:bodyPr>
          <a:lstStyle/>
          <a:p>
            <a:r>
              <a:rPr lang="en-US" sz="1800" dirty="0" smtClean="0"/>
              <a:t>E-MAIL </a:t>
            </a:r>
            <a:r>
              <a:rPr lang="en-US" sz="1800" dirty="0"/>
              <a:t>FROM THE PHYSICS </a:t>
            </a:r>
            <a:r>
              <a:rPr lang="en-US" sz="1800" dirty="0" smtClean="0"/>
              <a:t>CHAIR</a:t>
            </a:r>
            <a:endParaRPr lang="en-US" sz="1800" dirty="0"/>
          </a:p>
        </p:txBody>
      </p:sp>
    </p:spTree>
    <p:extLst>
      <p:ext uri="{BB962C8B-B14F-4D97-AF65-F5344CB8AC3E}">
        <p14:creationId xmlns:p14="http://schemas.microsoft.com/office/powerpoint/2010/main" val="32920042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ocumentclass{article}&#10;\usepackage{amsmath}&#10;\pagestyle{empty}&#10;\begin{document}&#10;&#10;\section*{Light is just one example of wave}&#10;There are:\\&#10;Water waves      \\&#10;Plasma waves     \\&#10;Acoustic waves     \\&#10;Light waves     \\&#10;Gravitational waves     \\&#10;&#10;A wave propagate for huge distances, while each particle responsible for the&#10;wave motion stays at the same average position, just inducing the motion of the next particle.\\&#10; In most cases, the wave starts from a local oscillation,  and propagates radially from there, like rings produced by a duck paddling on a pond.\\&#10; In the case of light, it is the electric field produced&#10;by a charge oscillating up and down that starts off the wave.&#10;&#10;&#10;&#10;\end{document}" title="IguanaTex Bitmap Display"/>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1475698" y="681219"/>
            <a:ext cx="8719238" cy="4757333"/>
          </a:xfrm>
          <a:prstGeom prst="rect">
            <a:avLst/>
          </a:prstGeom>
        </p:spPr>
      </p:pic>
    </p:spTree>
    <p:extLst>
      <p:ext uri="{BB962C8B-B14F-4D97-AF65-F5344CB8AC3E}">
        <p14:creationId xmlns:p14="http://schemas.microsoft.com/office/powerpoint/2010/main" val="17818853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49156" y="1428113"/>
            <a:ext cx="5466753" cy="1015663"/>
          </a:xfrm>
          <a:prstGeom prst="rect">
            <a:avLst/>
          </a:prstGeom>
          <a:noFill/>
        </p:spPr>
        <p:txBody>
          <a:bodyPr wrap="none" rtlCol="0">
            <a:spAutoFit/>
          </a:bodyPr>
          <a:lstStyle/>
          <a:p>
            <a:r>
              <a:rPr lang="en-US" sz="2000" b="1" dirty="0" smtClean="0">
                <a:solidFill>
                  <a:srgbClr val="0000FF"/>
                </a:solidFill>
              </a:rPr>
              <a:t>General wave propagation equation (first order)</a:t>
            </a:r>
          </a:p>
          <a:p>
            <a:endParaRPr lang="en-US" sz="2000" b="1" dirty="0">
              <a:solidFill>
                <a:srgbClr val="0000FF"/>
              </a:solidFill>
            </a:endParaRPr>
          </a:p>
          <a:p>
            <a:pPr algn="ctr"/>
            <a:r>
              <a:rPr lang="en-US" sz="2000" b="1" dirty="0" smtClean="0">
                <a:solidFill>
                  <a:srgbClr val="0000FF"/>
                </a:solidFill>
              </a:rPr>
              <a:t>No physics needed – it is pure logic</a:t>
            </a:r>
            <a:endParaRPr lang="en-US" sz="2000" b="1" dirty="0">
              <a:solidFill>
                <a:srgbClr val="0000FF"/>
              </a:solidFill>
            </a:endParaRPr>
          </a:p>
        </p:txBody>
      </p:sp>
    </p:spTree>
    <p:extLst>
      <p:ext uri="{BB962C8B-B14F-4D97-AF65-F5344CB8AC3E}">
        <p14:creationId xmlns:p14="http://schemas.microsoft.com/office/powerpoint/2010/main" val="21057418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1"/>
          <p:cNvSpPr txBox="1">
            <a:spLocks noChangeArrowheads="1"/>
          </p:cNvSpPr>
          <p:nvPr/>
        </p:nvSpPr>
        <p:spPr bwMode="auto">
          <a:xfrm>
            <a:off x="2386013" y="873125"/>
            <a:ext cx="7169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600" dirty="0">
                <a:latin typeface="Times New Roman" panose="02020603050405020304" pitchFamily="18" charset="0"/>
                <a:cs typeface="Times New Roman" panose="02020603050405020304" pitchFamily="18" charset="0"/>
              </a:rPr>
              <a:t>Whatever the nature of wave is, it is something that propagates at a constant velocity </a:t>
            </a:r>
          </a:p>
        </p:txBody>
      </p:sp>
      <p:pic>
        <p:nvPicPr>
          <p:cNvPr id="17411" name="Picture 34 1" descr="TP_tmp"/>
          <p:cNvPicPr>
            <a:picLocks noChangeAspect="1" noChangeArrowheads="1"/>
          </p:cNvPicPr>
          <p:nvPr>
            <p:custDataLst>
              <p:tags r:id="rId1"/>
            </p:custDataLst>
          </p:nvPr>
        </p:nvPicPr>
        <p:blipFill>
          <a:blip r:embed="rId9" cstate="print">
            <a:extLst>
              <a:ext uri="{28A0092B-C50C-407E-A947-70E740481C1C}">
                <a14:useLocalDpi xmlns:a14="http://schemas.microsoft.com/office/drawing/2010/main" val="0"/>
              </a:ext>
            </a:extLst>
          </a:blip>
          <a:srcRect/>
          <a:stretch>
            <a:fillRect/>
          </a:stretch>
        </p:blipFill>
        <p:spPr bwMode="auto">
          <a:xfrm>
            <a:off x="7118350" y="1982788"/>
            <a:ext cx="2638425" cy="773112"/>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4" descr="\documentclass{article}&#10;\usepackage{amsmath}&#10;\pagestyle{empty}&#10;\begin{document}&#10;\noindent&#10;A wave propagating along $z$ is characterized by a function $\tilde{\cal E}(t,z)$ at a constant velocity $v_g$:&#10;&#10;&#10;&#10;\end{document}" title="IguanaTex Bitmap Display"/>
          <p:cNvPicPr>
            <a:picLocks noChangeAspect="1"/>
          </p:cNvPicPr>
          <p:nvPr>
            <p:custDataLst>
              <p:tags r:id="rId2"/>
            </p:custDataLst>
          </p:nvPr>
        </p:nvPicPr>
        <p:blipFill>
          <a:blip r:embed="rId10"/>
          <a:stretch>
            <a:fillRect/>
          </a:stretch>
        </p:blipFill>
        <p:spPr>
          <a:xfrm>
            <a:off x="1489075" y="1414463"/>
            <a:ext cx="8709025" cy="611187"/>
          </a:xfrm>
          <a:prstGeom prst="rect">
            <a:avLst/>
          </a:prstGeom>
        </p:spPr>
      </p:pic>
      <p:pic>
        <p:nvPicPr>
          <p:cNvPr id="10" name="Picture 9" descr="\documentclass{article}&#10;\usepackage{amsmath}&#10;\pagestyle{empty}&#10;\begin{document}&#10;\noindent&#10;If $\tilde{\cal E}(t,z)= \tilde{\cal E}(t - \frac{z}{v_g})$:&#10;&#10;&#10;\end{document}" title="IguanaTex Bitmap Display"/>
          <p:cNvPicPr>
            <a:picLocks noChangeAspect="1"/>
          </p:cNvPicPr>
          <p:nvPr>
            <p:custDataLst>
              <p:tags r:id="rId3"/>
            </p:custDataLst>
          </p:nvPr>
        </p:nvPicPr>
        <p:blipFill>
          <a:blip r:embed="rId11"/>
          <a:stretch>
            <a:fillRect/>
          </a:stretch>
        </p:blipFill>
        <p:spPr>
          <a:xfrm>
            <a:off x="1377950" y="2570163"/>
            <a:ext cx="2339975" cy="371475"/>
          </a:xfrm>
          <a:prstGeom prst="rect">
            <a:avLst/>
          </a:prstGeom>
        </p:spPr>
      </p:pic>
      <p:pic>
        <p:nvPicPr>
          <p:cNvPr id="8" name="Picture 7" descr="\documentclass{article}\pagestyle{empty}&#10;\begin{document}&#10;$$\frac{\partial \tilde{\cal E}}{\partial z}  + \frac{1}{v_g}&#10;\frac{\partial \tilde{\cal E}}{\partial t}  = 0&#10;$$&#10;\end{document}&#10;" title="IguanaTex Bitmap Display"/>
          <p:cNvPicPr>
            <a:picLocks noChangeAspect="1"/>
          </p:cNvPicPr>
          <p:nvPr>
            <p:custDataLst>
              <p:tags r:id="rId4"/>
            </p:custDataLst>
          </p:nvPr>
        </p:nvPicPr>
        <p:blipFill>
          <a:blip r:embed="rId12"/>
          <a:stretch>
            <a:fillRect/>
          </a:stretch>
        </p:blipFill>
        <p:spPr>
          <a:xfrm>
            <a:off x="4049713" y="2884488"/>
            <a:ext cx="1992312" cy="736600"/>
          </a:xfrm>
          <a:prstGeom prst="rect">
            <a:avLst/>
          </a:prstGeom>
          <a:solidFill>
            <a:srgbClr val="FFFFFF"/>
          </a:solidFill>
          <a:ln>
            <a:noFill/>
          </a:ln>
          <a:effectLst/>
        </p:spPr>
      </p:pic>
      <p:sp>
        <p:nvSpPr>
          <p:cNvPr id="12" name="Line 5"/>
          <p:cNvSpPr>
            <a:spLocks noChangeShapeType="1"/>
          </p:cNvSpPr>
          <p:nvPr/>
        </p:nvSpPr>
        <p:spPr bwMode="auto">
          <a:xfrm flipV="1">
            <a:off x="3741738" y="4189413"/>
            <a:ext cx="0" cy="790575"/>
          </a:xfrm>
          <a:prstGeom prst="line">
            <a:avLst/>
          </a:prstGeom>
          <a:noFill/>
          <a:ln w="254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596"/>
          </a:p>
        </p:txBody>
      </p:sp>
      <p:sp>
        <p:nvSpPr>
          <p:cNvPr id="13" name="Line 6"/>
          <p:cNvSpPr>
            <a:spLocks noChangeShapeType="1"/>
          </p:cNvSpPr>
          <p:nvPr/>
        </p:nvSpPr>
        <p:spPr bwMode="auto">
          <a:xfrm flipH="1">
            <a:off x="2951163" y="4965700"/>
            <a:ext cx="779462" cy="727075"/>
          </a:xfrm>
          <a:prstGeom prst="line">
            <a:avLst/>
          </a:prstGeom>
          <a:noFill/>
          <a:ln w="254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596"/>
          </a:p>
        </p:txBody>
      </p:sp>
      <p:sp>
        <p:nvSpPr>
          <p:cNvPr id="14" name="Line 7"/>
          <p:cNvSpPr>
            <a:spLocks noChangeShapeType="1"/>
          </p:cNvSpPr>
          <p:nvPr/>
        </p:nvSpPr>
        <p:spPr bwMode="auto">
          <a:xfrm>
            <a:off x="3736975" y="4943475"/>
            <a:ext cx="2413000" cy="0"/>
          </a:xfrm>
          <a:prstGeom prst="line">
            <a:avLst/>
          </a:prstGeom>
          <a:noFill/>
          <a:ln w="254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596"/>
          </a:p>
        </p:txBody>
      </p:sp>
      <p:sp>
        <p:nvSpPr>
          <p:cNvPr id="15" name="Line 8"/>
          <p:cNvSpPr>
            <a:spLocks noChangeShapeType="1"/>
          </p:cNvSpPr>
          <p:nvPr/>
        </p:nvSpPr>
        <p:spPr bwMode="auto">
          <a:xfrm>
            <a:off x="3709988" y="4945063"/>
            <a:ext cx="1196975" cy="831850"/>
          </a:xfrm>
          <a:prstGeom prst="line">
            <a:avLst/>
          </a:prstGeom>
          <a:noFill/>
          <a:ln w="9525">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596"/>
          </a:p>
        </p:txBody>
      </p:sp>
      <p:sp>
        <p:nvSpPr>
          <p:cNvPr id="16" name="Line 9"/>
          <p:cNvSpPr>
            <a:spLocks noChangeShapeType="1"/>
          </p:cNvSpPr>
          <p:nvPr/>
        </p:nvSpPr>
        <p:spPr bwMode="auto">
          <a:xfrm>
            <a:off x="3195638" y="5462588"/>
            <a:ext cx="32400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596"/>
          </a:p>
        </p:txBody>
      </p:sp>
      <p:sp>
        <p:nvSpPr>
          <p:cNvPr id="17" name="Freeform 11"/>
          <p:cNvSpPr>
            <a:spLocks/>
          </p:cNvSpPr>
          <p:nvPr/>
        </p:nvSpPr>
        <p:spPr bwMode="auto">
          <a:xfrm rot="21464221">
            <a:off x="3849688" y="4543425"/>
            <a:ext cx="1169987" cy="400050"/>
          </a:xfrm>
          <a:custGeom>
            <a:avLst/>
            <a:gdLst>
              <a:gd name="T0" fmla="*/ 0 w 540"/>
              <a:gd name="T1" fmla="*/ 175 h 185"/>
              <a:gd name="T2" fmla="*/ 58 w 540"/>
              <a:gd name="T3" fmla="*/ 153 h 185"/>
              <a:gd name="T4" fmla="*/ 127 w 540"/>
              <a:gd name="T5" fmla="*/ 16 h 185"/>
              <a:gd name="T6" fmla="*/ 168 w 540"/>
              <a:gd name="T7" fmla="*/ 55 h 185"/>
              <a:gd name="T8" fmla="*/ 198 w 540"/>
              <a:gd name="T9" fmla="*/ 135 h 185"/>
              <a:gd name="T10" fmla="*/ 285 w 540"/>
              <a:gd name="T11" fmla="*/ 177 h 185"/>
              <a:gd name="T12" fmla="*/ 540 w 540"/>
              <a:gd name="T13" fmla="*/ 184 h 185"/>
            </a:gdLst>
            <a:ahLst/>
            <a:cxnLst>
              <a:cxn ang="0">
                <a:pos x="T0" y="T1"/>
              </a:cxn>
              <a:cxn ang="0">
                <a:pos x="T2" y="T3"/>
              </a:cxn>
              <a:cxn ang="0">
                <a:pos x="T4" y="T5"/>
              </a:cxn>
              <a:cxn ang="0">
                <a:pos x="T6" y="T7"/>
              </a:cxn>
              <a:cxn ang="0">
                <a:pos x="T8" y="T9"/>
              </a:cxn>
              <a:cxn ang="0">
                <a:pos x="T10" y="T11"/>
              </a:cxn>
              <a:cxn ang="0">
                <a:pos x="T12" y="T13"/>
              </a:cxn>
            </a:cxnLst>
            <a:rect l="0" t="0" r="r" b="b"/>
            <a:pathLst>
              <a:path w="540" h="185">
                <a:moveTo>
                  <a:pt x="0" y="175"/>
                </a:moveTo>
                <a:cubicBezTo>
                  <a:pt x="18" y="177"/>
                  <a:pt x="37" y="180"/>
                  <a:pt x="58" y="153"/>
                </a:cubicBezTo>
                <a:cubicBezTo>
                  <a:pt x="79" y="126"/>
                  <a:pt x="109" y="32"/>
                  <a:pt x="127" y="16"/>
                </a:cubicBezTo>
                <a:cubicBezTo>
                  <a:pt x="145" y="0"/>
                  <a:pt x="156" y="35"/>
                  <a:pt x="168" y="55"/>
                </a:cubicBezTo>
                <a:cubicBezTo>
                  <a:pt x="180" y="75"/>
                  <a:pt x="179" y="115"/>
                  <a:pt x="198" y="135"/>
                </a:cubicBezTo>
                <a:cubicBezTo>
                  <a:pt x="217" y="155"/>
                  <a:pt x="228" y="169"/>
                  <a:pt x="285" y="177"/>
                </a:cubicBezTo>
                <a:cubicBezTo>
                  <a:pt x="342" y="185"/>
                  <a:pt x="441" y="184"/>
                  <a:pt x="540" y="184"/>
                </a:cubicBezTo>
              </a:path>
            </a:pathLst>
          </a:custGeom>
          <a:noFill/>
          <a:ln w="19050">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596"/>
          </a:p>
        </p:txBody>
      </p:sp>
      <p:sp>
        <p:nvSpPr>
          <p:cNvPr id="18" name="Text Box 14"/>
          <p:cNvSpPr txBox="1">
            <a:spLocks noChangeArrowheads="1"/>
          </p:cNvSpPr>
          <p:nvPr/>
        </p:nvSpPr>
        <p:spPr bwMode="auto">
          <a:xfrm>
            <a:off x="5970588" y="4946650"/>
            <a:ext cx="241300"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i="1"/>
              <a:t>t</a:t>
            </a:r>
          </a:p>
        </p:txBody>
      </p:sp>
      <p:sp>
        <p:nvSpPr>
          <p:cNvPr id="19" name="Text Box 15"/>
          <p:cNvSpPr txBox="1">
            <a:spLocks noChangeArrowheads="1"/>
          </p:cNvSpPr>
          <p:nvPr/>
        </p:nvSpPr>
        <p:spPr bwMode="auto">
          <a:xfrm>
            <a:off x="2954338" y="5557838"/>
            <a:ext cx="273050" cy="334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a:t>z</a:t>
            </a:r>
          </a:p>
        </p:txBody>
      </p:sp>
      <p:pic>
        <p:nvPicPr>
          <p:cNvPr id="17423" name="Picture 17" descr="TP_tmp"/>
          <p:cNvPicPr>
            <a:picLocks noChangeAspect="1" noChangeArrowheads="1"/>
          </p:cNvPicPr>
          <p:nvPr>
            <p:custDataLst>
              <p:tags r:id="rId5"/>
            </p:custDataLst>
          </p:nvPr>
        </p:nvPicPr>
        <p:blipFill>
          <a:blip r:embed="rId13" cstate="print">
            <a:extLst>
              <a:ext uri="{28A0092B-C50C-407E-A947-70E740481C1C}">
                <a14:useLocalDpi xmlns:a14="http://schemas.microsoft.com/office/drawing/2010/main" val="0"/>
              </a:ext>
            </a:extLst>
          </a:blip>
          <a:srcRect/>
          <a:stretch>
            <a:fillRect/>
          </a:stretch>
        </p:blipFill>
        <p:spPr bwMode="auto">
          <a:xfrm>
            <a:off x="3459163" y="4129088"/>
            <a:ext cx="177800" cy="20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 Box 18"/>
          <p:cNvSpPr txBox="1">
            <a:spLocks noChangeArrowheads="1"/>
          </p:cNvSpPr>
          <p:nvPr/>
        </p:nvSpPr>
        <p:spPr bwMode="auto">
          <a:xfrm>
            <a:off x="3333750" y="4738688"/>
            <a:ext cx="4778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i="1"/>
              <a:t>t=0</a:t>
            </a:r>
          </a:p>
        </p:txBody>
      </p:sp>
      <p:sp>
        <p:nvSpPr>
          <p:cNvPr id="22" name="Text Box 23"/>
          <p:cNvSpPr txBox="1">
            <a:spLocks noChangeArrowheads="1"/>
          </p:cNvSpPr>
          <p:nvPr/>
        </p:nvSpPr>
        <p:spPr bwMode="auto">
          <a:xfrm>
            <a:off x="2782888" y="5229225"/>
            <a:ext cx="4778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i="1"/>
              <a:t>t=0</a:t>
            </a:r>
          </a:p>
        </p:txBody>
      </p:sp>
      <p:pic>
        <p:nvPicPr>
          <p:cNvPr id="23" name="Picture 26" descr="TP_tmp"/>
          <p:cNvPicPr>
            <a:picLocks noChangeAspect="1" noChangeArrowheads="1"/>
          </p:cNvPicPr>
          <p:nvPr>
            <p:custDataLst>
              <p:tags r:id="rId6"/>
            </p:custDataLst>
          </p:nvPr>
        </p:nvPicPr>
        <p:blipFill>
          <a:blip r:embed="rId14" cstate="print">
            <a:extLst>
              <a:ext uri="{28A0092B-C50C-407E-A947-70E740481C1C}">
                <a14:useLocalDpi xmlns:a14="http://schemas.microsoft.com/office/drawing/2010/main" val="0"/>
              </a:ext>
            </a:extLst>
          </a:blip>
          <a:srcRect/>
          <a:stretch>
            <a:fillRect/>
          </a:stretch>
        </p:blipFill>
        <p:spPr bwMode="auto">
          <a:xfrm>
            <a:off x="3900488" y="5627688"/>
            <a:ext cx="785812" cy="252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Line 27"/>
          <p:cNvSpPr>
            <a:spLocks noChangeShapeType="1"/>
          </p:cNvSpPr>
          <p:nvPr/>
        </p:nvSpPr>
        <p:spPr bwMode="auto">
          <a:xfrm flipV="1">
            <a:off x="4460875" y="4475163"/>
            <a:ext cx="0" cy="993775"/>
          </a:xfrm>
          <a:prstGeom prst="line">
            <a:avLst/>
          </a:prstGeom>
          <a:noFill/>
          <a:ln w="25400">
            <a:solidFill>
              <a:srgbClr val="FF33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596"/>
          </a:p>
        </p:txBody>
      </p:sp>
      <p:sp>
        <p:nvSpPr>
          <p:cNvPr id="25" name="Line 28"/>
          <p:cNvSpPr>
            <a:spLocks noChangeShapeType="1"/>
          </p:cNvSpPr>
          <p:nvPr/>
        </p:nvSpPr>
        <p:spPr bwMode="auto">
          <a:xfrm rot="5400000" flipV="1">
            <a:off x="5491163" y="4432300"/>
            <a:ext cx="0" cy="2066925"/>
          </a:xfrm>
          <a:prstGeom prst="line">
            <a:avLst/>
          </a:prstGeom>
          <a:noFill/>
          <a:ln w="25400">
            <a:solidFill>
              <a:srgbClr val="FF33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596"/>
          </a:p>
        </p:txBody>
      </p:sp>
      <p:sp>
        <p:nvSpPr>
          <p:cNvPr id="26" name="Text Box 29"/>
          <p:cNvSpPr txBox="1">
            <a:spLocks noChangeArrowheads="1"/>
          </p:cNvSpPr>
          <p:nvPr/>
        </p:nvSpPr>
        <p:spPr bwMode="auto">
          <a:xfrm>
            <a:off x="6229350" y="5462588"/>
            <a:ext cx="307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i="1">
                <a:solidFill>
                  <a:srgbClr val="FF3300"/>
                </a:solidFill>
              </a:rPr>
              <a:t>t’</a:t>
            </a:r>
          </a:p>
        </p:txBody>
      </p:sp>
      <p:sp>
        <p:nvSpPr>
          <p:cNvPr id="27" name="Text Box 30"/>
          <p:cNvSpPr txBox="1">
            <a:spLocks noChangeArrowheads="1"/>
          </p:cNvSpPr>
          <p:nvPr/>
        </p:nvSpPr>
        <p:spPr bwMode="auto">
          <a:xfrm>
            <a:off x="3951288" y="5176838"/>
            <a:ext cx="546100" cy="334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i="1">
                <a:solidFill>
                  <a:srgbClr val="FF3300"/>
                </a:solidFill>
              </a:rPr>
              <a:t>t’=0</a:t>
            </a:r>
          </a:p>
        </p:txBody>
      </p:sp>
      <p:sp>
        <p:nvSpPr>
          <p:cNvPr id="28" name="Text Box 35"/>
          <p:cNvSpPr txBox="1">
            <a:spLocks noChangeArrowheads="1"/>
          </p:cNvSpPr>
          <p:nvPr/>
        </p:nvSpPr>
        <p:spPr bwMode="auto">
          <a:xfrm>
            <a:off x="7243763" y="5016500"/>
            <a:ext cx="1952625"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dirty="0"/>
              <a:t>In the retarded frame:</a:t>
            </a:r>
          </a:p>
        </p:txBody>
      </p:sp>
      <p:pic>
        <p:nvPicPr>
          <p:cNvPr id="29" name="Picture 36" descr="TP_tmp"/>
          <p:cNvPicPr>
            <a:picLocks noChangeAspect="1" noChangeArrowheads="1"/>
          </p:cNvPicPr>
          <p:nvPr>
            <p:custDataLst>
              <p:tags r:id="rId7"/>
            </p:custDataLst>
          </p:nvPr>
        </p:nvPicPr>
        <p:blipFill>
          <a:blip r:embed="rId15" cstate="print">
            <a:extLst>
              <a:ext uri="{28A0092B-C50C-407E-A947-70E740481C1C}">
                <a14:useLocalDpi xmlns:a14="http://schemas.microsoft.com/office/drawing/2010/main" val="0"/>
              </a:ext>
            </a:extLst>
          </a:blip>
          <a:srcRect/>
          <a:stretch>
            <a:fillRect/>
          </a:stretch>
        </p:blipFill>
        <p:spPr bwMode="auto">
          <a:xfrm>
            <a:off x="7600950" y="5348288"/>
            <a:ext cx="1519238" cy="6889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 name="TextBox 10"/>
          <p:cNvSpPr txBox="1">
            <a:spLocks noChangeArrowheads="1"/>
          </p:cNvSpPr>
          <p:nvPr/>
        </p:nvSpPr>
        <p:spPr bwMode="auto">
          <a:xfrm>
            <a:off x="7021513" y="4521200"/>
            <a:ext cx="13827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600">
                <a:solidFill>
                  <a:srgbClr val="FF0000"/>
                </a:solidFill>
                <a:latin typeface="Times New Roman" panose="02020603050405020304" pitchFamily="18" charset="0"/>
                <a:cs typeface="Times New Roman" panose="02020603050405020304" pitchFamily="18" charset="0"/>
              </a:rPr>
              <a:t>retarded frame</a:t>
            </a:r>
          </a:p>
        </p:txBody>
      </p:sp>
      <p:cxnSp>
        <p:nvCxnSpPr>
          <p:cNvPr id="31" name="Straight Arrow Connector 30"/>
          <p:cNvCxnSpPr>
            <a:stCxn id="11" idx="1"/>
          </p:cNvCxnSpPr>
          <p:nvPr/>
        </p:nvCxnSpPr>
        <p:spPr>
          <a:xfrm flipH="1">
            <a:off x="5894388" y="4689475"/>
            <a:ext cx="1127125" cy="730250"/>
          </a:xfrm>
          <a:prstGeom prst="straightConnector1">
            <a:avLst/>
          </a:prstGeom>
          <a:ln w="19050">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860219" y="139640"/>
            <a:ext cx="4577343" cy="400110"/>
          </a:xfrm>
          <a:prstGeom prst="rect">
            <a:avLst/>
          </a:prstGeom>
          <a:noFill/>
        </p:spPr>
        <p:txBody>
          <a:bodyPr wrap="none" rtlCol="0">
            <a:spAutoFit/>
          </a:bodyPr>
          <a:lstStyle/>
          <a:p>
            <a:r>
              <a:rPr lang="en-US" sz="2000" b="1" dirty="0" smtClean="0">
                <a:solidFill>
                  <a:srgbClr val="0000FF"/>
                </a:solidFill>
              </a:rPr>
              <a:t>Wave propagation equation (first order)</a:t>
            </a:r>
            <a:endParaRPr lang="en-US" sz="2000" b="1" dirty="0">
              <a:solidFill>
                <a:srgbClr val="00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0.00118 -0.00093 L 0.05104 0.0743 " pathEditMode="relative" rAng="0" ptsTypes="AA">
                                      <p:cBhvr>
                                        <p:cTn id="6" dur="2000" fill="hold"/>
                                        <p:tgtEl>
                                          <p:spTgt spid="17"/>
                                        </p:tgtEl>
                                        <p:attrNameLst>
                                          <p:attrName>ppt_x</p:attrName>
                                          <p:attrName>ppt_y</p:attrName>
                                        </p:attrNameLst>
                                      </p:cBhvr>
                                      <p:rCtr x="2493" y="3750"/>
                                    </p:animMotion>
                                  </p:childTnLst>
                                </p:cTn>
                              </p:par>
                            </p:childTnLst>
                          </p:cTn>
                        </p:par>
                        <p:par>
                          <p:cTn id="7" fill="hold" nodeType="afterGroup">
                            <p:stCondLst>
                              <p:cond delay="2000"/>
                            </p:stCondLst>
                            <p:childTnLst>
                              <p:par>
                                <p:cTn id="8" presetID="22" presetClass="entr" presetSubtype="1" fill="hold" nodeType="after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up)">
                                      <p:cBhvr>
                                        <p:cTn id="10" dur="2000"/>
                                        <p:tgtEl>
                                          <p:spTgt spid="15"/>
                                        </p:tgtEl>
                                      </p:cBhvr>
                                    </p:animEffect>
                                  </p:childTnLst>
                                </p:cTn>
                              </p:par>
                            </p:childTnLst>
                          </p:cTn>
                        </p:par>
                        <p:par>
                          <p:cTn id="11" fill="hold" nodeType="afterGroup">
                            <p:stCondLst>
                              <p:cond delay="4000"/>
                            </p:stCondLst>
                            <p:childTnLst>
                              <p:par>
                                <p:cTn id="12" presetID="22" presetClass="entr" presetSubtype="8" fill="hold" nodeType="after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wipe(left)">
                                      <p:cBhvr>
                                        <p:cTn id="14" dur="1000"/>
                                        <p:tgtEl>
                                          <p:spTgt spid="23"/>
                                        </p:tgtEl>
                                      </p:cBhvr>
                                    </p:animEffect>
                                  </p:childTnLst>
                                </p:cTn>
                              </p:par>
                            </p:childTnLst>
                          </p:cTn>
                        </p:par>
                        <p:par>
                          <p:cTn id="15" fill="hold" nodeType="afterGroup">
                            <p:stCondLst>
                              <p:cond delay="5000"/>
                            </p:stCondLst>
                            <p:childTnLst>
                              <p:par>
                                <p:cTn id="16" presetID="22" presetClass="entr" presetSubtype="8"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left)">
                                      <p:cBhvr>
                                        <p:cTn id="18" dur="2000"/>
                                        <p:tgtEl>
                                          <p:spTgt spid="16"/>
                                        </p:tgtEl>
                                      </p:cBhvr>
                                    </p:animEffect>
                                  </p:childTnLst>
                                </p:cTn>
                              </p:par>
                            </p:childTnLst>
                          </p:cTn>
                        </p:par>
                        <p:par>
                          <p:cTn id="19" fill="hold" nodeType="afterGroup">
                            <p:stCondLst>
                              <p:cond delay="7000"/>
                            </p:stCondLst>
                            <p:childTnLst>
                              <p:par>
                                <p:cTn id="20" presetID="22" presetClass="entr" presetSubtype="8" fill="hold" grpId="0"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left)">
                                      <p:cBhvr>
                                        <p:cTn id="22" dur="1000"/>
                                        <p:tgtEl>
                                          <p:spTgt spid="22"/>
                                        </p:tgtEl>
                                      </p:cBhvr>
                                    </p:animEffect>
                                  </p:childTnLst>
                                </p:cTn>
                              </p:par>
                            </p:childTnLst>
                          </p:cTn>
                        </p:par>
                        <p:par>
                          <p:cTn id="23" fill="hold" nodeType="afterGroup">
                            <p:stCondLst>
                              <p:cond delay="8000"/>
                            </p:stCondLst>
                            <p:childTnLst>
                              <p:par>
                                <p:cTn id="24" presetID="22" presetClass="entr" presetSubtype="8" fill="hold" nodeType="after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1000"/>
                                        <p:tgtEl>
                                          <p:spTgt spid="25"/>
                                        </p:tgtEl>
                                      </p:cBhvr>
                                    </p:animEffect>
                                  </p:childTnLst>
                                </p:cTn>
                              </p:par>
                            </p:childTnLst>
                          </p:cTn>
                        </p:par>
                        <p:par>
                          <p:cTn id="27" fill="hold" nodeType="afterGroup">
                            <p:stCondLst>
                              <p:cond delay="9000"/>
                            </p:stCondLst>
                            <p:childTnLst>
                              <p:par>
                                <p:cTn id="28" presetID="22" presetClass="entr" presetSubtype="4" fill="hold" nodeType="after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wipe(down)">
                                      <p:cBhvr>
                                        <p:cTn id="30" dur="1000"/>
                                        <p:tgtEl>
                                          <p:spTgt spid="24"/>
                                        </p:tgtEl>
                                      </p:cBhvr>
                                    </p:animEffect>
                                  </p:childTnLst>
                                </p:cTn>
                              </p:par>
                            </p:childTnLst>
                          </p:cTn>
                        </p:par>
                        <p:par>
                          <p:cTn id="31" fill="hold" nodeType="afterGroup">
                            <p:stCondLst>
                              <p:cond delay="10000"/>
                            </p:stCondLst>
                            <p:childTnLst>
                              <p:par>
                                <p:cTn id="32" presetID="10" presetClass="entr" presetSubtype="0" fill="hold" grpId="0" nodeType="after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1000"/>
                                        <p:tgtEl>
                                          <p:spTgt spid="26"/>
                                        </p:tgtEl>
                                      </p:cBhvr>
                                    </p:animEffect>
                                  </p:childTnLst>
                                </p:cTn>
                              </p:par>
                            </p:childTnLst>
                          </p:cTn>
                        </p:par>
                        <p:par>
                          <p:cTn id="35" fill="hold" nodeType="afterGroup">
                            <p:stCondLst>
                              <p:cond delay="11000"/>
                            </p:stCondLst>
                            <p:childTnLst>
                              <p:par>
                                <p:cTn id="36" presetID="22" presetClass="entr" presetSubtype="8" fill="hold" grpId="0" nodeType="after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wipe(left)">
                                      <p:cBhvr>
                                        <p:cTn id="38" dur="1000"/>
                                        <p:tgtEl>
                                          <p:spTgt spid="27"/>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left)">
                                      <p:cBhvr>
                                        <p:cTn id="43" dur="2000"/>
                                        <p:tgtEl>
                                          <p:spTgt spid="11"/>
                                        </p:tgtEl>
                                      </p:cBhvr>
                                    </p:animEffect>
                                  </p:childTnLst>
                                </p:cTn>
                              </p:par>
                            </p:childTnLst>
                          </p:cTn>
                        </p:par>
                        <p:par>
                          <p:cTn id="44" fill="hold" nodeType="afterGroup">
                            <p:stCondLst>
                              <p:cond delay="2000"/>
                            </p:stCondLst>
                            <p:childTnLst>
                              <p:par>
                                <p:cTn id="45" presetID="22" presetClass="entr" presetSubtype="2" fill="hold" nodeType="after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wipe(right)">
                                      <p:cBhvr>
                                        <p:cTn id="47" dur="1000"/>
                                        <p:tgtEl>
                                          <p:spTgt spid="31"/>
                                        </p:tgtEl>
                                      </p:cBhvr>
                                    </p:animEffect>
                                  </p:childTnLst>
                                </p:cTn>
                              </p:par>
                            </p:childTnLst>
                          </p:cTn>
                        </p:par>
                        <p:par>
                          <p:cTn id="48" fill="hold" nodeType="afterGroup">
                            <p:stCondLst>
                              <p:cond delay="3000"/>
                            </p:stCondLst>
                            <p:childTnLst>
                              <p:par>
                                <p:cTn id="49" presetID="22" presetClass="entr" presetSubtype="8" fill="hold" grpId="0" nodeType="after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wipe(left)">
                                      <p:cBhvr>
                                        <p:cTn id="51" dur="2000"/>
                                        <p:tgtEl>
                                          <p:spTgt spid="28"/>
                                        </p:tgtEl>
                                      </p:cBhvr>
                                    </p:animEffect>
                                  </p:childTnLst>
                                </p:cTn>
                              </p:par>
                            </p:childTnLst>
                          </p:cTn>
                        </p:par>
                        <p:par>
                          <p:cTn id="52" fill="hold" nodeType="afterGroup">
                            <p:stCondLst>
                              <p:cond delay="5000"/>
                            </p:stCondLst>
                            <p:childTnLst>
                              <p:par>
                                <p:cTn id="53" presetID="22" presetClass="entr" presetSubtype="8" fill="hold" nodeType="after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wipe(left)">
                                      <p:cBhvr>
                                        <p:cTn id="55"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6" grpId="0"/>
      <p:bldP spid="27" grpId="0"/>
      <p:bldP spid="28"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3267075" y="141288"/>
            <a:ext cx="46434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795" b="1">
                <a:solidFill>
                  <a:srgbClr val="0033CC"/>
                </a:solidFill>
              </a:rPr>
              <a:t>What the retarded frame of reference means  </a:t>
            </a:r>
          </a:p>
        </p:txBody>
      </p:sp>
      <p:sp>
        <p:nvSpPr>
          <p:cNvPr id="3" name="Line 5"/>
          <p:cNvSpPr>
            <a:spLocks noChangeShapeType="1"/>
          </p:cNvSpPr>
          <p:nvPr/>
        </p:nvSpPr>
        <p:spPr bwMode="auto">
          <a:xfrm flipV="1">
            <a:off x="3741738" y="803275"/>
            <a:ext cx="0" cy="790575"/>
          </a:xfrm>
          <a:prstGeom prst="line">
            <a:avLst/>
          </a:prstGeom>
          <a:noFill/>
          <a:ln w="254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596"/>
          </a:p>
        </p:txBody>
      </p:sp>
      <p:sp>
        <p:nvSpPr>
          <p:cNvPr id="4" name="Line 6"/>
          <p:cNvSpPr>
            <a:spLocks noChangeShapeType="1"/>
          </p:cNvSpPr>
          <p:nvPr/>
        </p:nvSpPr>
        <p:spPr bwMode="auto">
          <a:xfrm flipH="1">
            <a:off x="2951163" y="1579563"/>
            <a:ext cx="779462" cy="727075"/>
          </a:xfrm>
          <a:prstGeom prst="line">
            <a:avLst/>
          </a:prstGeom>
          <a:noFill/>
          <a:ln w="254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596"/>
          </a:p>
        </p:txBody>
      </p:sp>
      <p:sp>
        <p:nvSpPr>
          <p:cNvPr id="5" name="Line 7"/>
          <p:cNvSpPr>
            <a:spLocks noChangeShapeType="1"/>
          </p:cNvSpPr>
          <p:nvPr/>
        </p:nvSpPr>
        <p:spPr bwMode="auto">
          <a:xfrm>
            <a:off x="3736975" y="1557338"/>
            <a:ext cx="2413000" cy="0"/>
          </a:xfrm>
          <a:prstGeom prst="line">
            <a:avLst/>
          </a:prstGeom>
          <a:noFill/>
          <a:ln w="254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596"/>
          </a:p>
        </p:txBody>
      </p:sp>
      <p:sp>
        <p:nvSpPr>
          <p:cNvPr id="6" name="Line 8"/>
          <p:cNvSpPr>
            <a:spLocks noChangeShapeType="1"/>
          </p:cNvSpPr>
          <p:nvPr/>
        </p:nvSpPr>
        <p:spPr bwMode="auto">
          <a:xfrm>
            <a:off x="3709988" y="1558925"/>
            <a:ext cx="1196975" cy="831850"/>
          </a:xfrm>
          <a:prstGeom prst="line">
            <a:avLst/>
          </a:prstGeom>
          <a:noFill/>
          <a:ln w="9525">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596"/>
          </a:p>
        </p:txBody>
      </p:sp>
      <p:sp>
        <p:nvSpPr>
          <p:cNvPr id="7" name="Line 9"/>
          <p:cNvSpPr>
            <a:spLocks noChangeShapeType="1"/>
          </p:cNvSpPr>
          <p:nvPr/>
        </p:nvSpPr>
        <p:spPr bwMode="auto">
          <a:xfrm>
            <a:off x="3195638" y="2076450"/>
            <a:ext cx="32400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596"/>
          </a:p>
        </p:txBody>
      </p:sp>
      <p:sp>
        <p:nvSpPr>
          <p:cNvPr id="8" name="Freeform 11"/>
          <p:cNvSpPr>
            <a:spLocks/>
          </p:cNvSpPr>
          <p:nvPr/>
        </p:nvSpPr>
        <p:spPr bwMode="auto">
          <a:xfrm rot="21464221">
            <a:off x="3713163" y="1157288"/>
            <a:ext cx="1169987" cy="400050"/>
          </a:xfrm>
          <a:custGeom>
            <a:avLst/>
            <a:gdLst>
              <a:gd name="T0" fmla="*/ 0 w 540"/>
              <a:gd name="T1" fmla="*/ 175 h 185"/>
              <a:gd name="T2" fmla="*/ 58 w 540"/>
              <a:gd name="T3" fmla="*/ 153 h 185"/>
              <a:gd name="T4" fmla="*/ 127 w 540"/>
              <a:gd name="T5" fmla="*/ 16 h 185"/>
              <a:gd name="T6" fmla="*/ 168 w 540"/>
              <a:gd name="T7" fmla="*/ 55 h 185"/>
              <a:gd name="T8" fmla="*/ 198 w 540"/>
              <a:gd name="T9" fmla="*/ 135 h 185"/>
              <a:gd name="T10" fmla="*/ 285 w 540"/>
              <a:gd name="T11" fmla="*/ 177 h 185"/>
              <a:gd name="T12" fmla="*/ 540 w 540"/>
              <a:gd name="T13" fmla="*/ 184 h 185"/>
            </a:gdLst>
            <a:ahLst/>
            <a:cxnLst>
              <a:cxn ang="0">
                <a:pos x="T0" y="T1"/>
              </a:cxn>
              <a:cxn ang="0">
                <a:pos x="T2" y="T3"/>
              </a:cxn>
              <a:cxn ang="0">
                <a:pos x="T4" y="T5"/>
              </a:cxn>
              <a:cxn ang="0">
                <a:pos x="T6" y="T7"/>
              </a:cxn>
              <a:cxn ang="0">
                <a:pos x="T8" y="T9"/>
              </a:cxn>
              <a:cxn ang="0">
                <a:pos x="T10" y="T11"/>
              </a:cxn>
              <a:cxn ang="0">
                <a:pos x="T12" y="T13"/>
              </a:cxn>
            </a:cxnLst>
            <a:rect l="0" t="0" r="r" b="b"/>
            <a:pathLst>
              <a:path w="540" h="185">
                <a:moveTo>
                  <a:pt x="0" y="175"/>
                </a:moveTo>
                <a:cubicBezTo>
                  <a:pt x="18" y="177"/>
                  <a:pt x="37" y="180"/>
                  <a:pt x="58" y="153"/>
                </a:cubicBezTo>
                <a:cubicBezTo>
                  <a:pt x="79" y="126"/>
                  <a:pt x="109" y="32"/>
                  <a:pt x="127" y="16"/>
                </a:cubicBezTo>
                <a:cubicBezTo>
                  <a:pt x="145" y="0"/>
                  <a:pt x="156" y="35"/>
                  <a:pt x="168" y="55"/>
                </a:cubicBezTo>
                <a:cubicBezTo>
                  <a:pt x="180" y="75"/>
                  <a:pt x="179" y="115"/>
                  <a:pt x="198" y="135"/>
                </a:cubicBezTo>
                <a:cubicBezTo>
                  <a:pt x="217" y="155"/>
                  <a:pt x="228" y="169"/>
                  <a:pt x="285" y="177"/>
                </a:cubicBezTo>
                <a:cubicBezTo>
                  <a:pt x="342" y="185"/>
                  <a:pt x="441" y="184"/>
                  <a:pt x="540" y="184"/>
                </a:cubicBezTo>
              </a:path>
            </a:pathLst>
          </a:custGeom>
          <a:noFill/>
          <a:ln w="19050">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596"/>
          </a:p>
        </p:txBody>
      </p:sp>
      <p:sp>
        <p:nvSpPr>
          <p:cNvPr id="9" name="Text Box 14"/>
          <p:cNvSpPr txBox="1">
            <a:spLocks noChangeArrowheads="1"/>
          </p:cNvSpPr>
          <p:nvPr/>
        </p:nvSpPr>
        <p:spPr bwMode="auto">
          <a:xfrm>
            <a:off x="5970588" y="1560513"/>
            <a:ext cx="241300" cy="334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i="1"/>
              <a:t>t</a:t>
            </a:r>
          </a:p>
        </p:txBody>
      </p:sp>
      <p:sp>
        <p:nvSpPr>
          <p:cNvPr id="10" name="Text Box 15"/>
          <p:cNvSpPr txBox="1">
            <a:spLocks noChangeArrowheads="1"/>
          </p:cNvSpPr>
          <p:nvPr/>
        </p:nvSpPr>
        <p:spPr bwMode="auto">
          <a:xfrm>
            <a:off x="2954338" y="2171700"/>
            <a:ext cx="273050"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a:t>z</a:t>
            </a:r>
          </a:p>
        </p:txBody>
      </p:sp>
      <p:pic>
        <p:nvPicPr>
          <p:cNvPr id="18443" name="Picture 17" descr="TP_tmp"/>
          <p:cNvPicPr>
            <a:picLocks noChangeAspect="1" noChangeArrowheads="1"/>
          </p:cNvPicPr>
          <p:nvPr>
            <p:custDataLst>
              <p:tags r:id="rId1"/>
            </p:custDataLst>
          </p:nvPr>
        </p:nvPicPr>
        <p:blipFill>
          <a:blip r:embed="rId6" cstate="print">
            <a:extLst>
              <a:ext uri="{28A0092B-C50C-407E-A947-70E740481C1C}">
                <a14:useLocalDpi xmlns:a14="http://schemas.microsoft.com/office/drawing/2010/main" val="0"/>
              </a:ext>
            </a:extLst>
          </a:blip>
          <a:srcRect/>
          <a:stretch>
            <a:fillRect/>
          </a:stretch>
        </p:blipFill>
        <p:spPr bwMode="auto">
          <a:xfrm>
            <a:off x="3459163" y="742950"/>
            <a:ext cx="177800" cy="20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 Box 18"/>
          <p:cNvSpPr txBox="1">
            <a:spLocks noChangeArrowheads="1"/>
          </p:cNvSpPr>
          <p:nvPr/>
        </p:nvSpPr>
        <p:spPr bwMode="auto">
          <a:xfrm>
            <a:off x="3333750" y="1352550"/>
            <a:ext cx="4778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i="1"/>
              <a:t>t=0</a:t>
            </a:r>
          </a:p>
        </p:txBody>
      </p:sp>
      <p:sp>
        <p:nvSpPr>
          <p:cNvPr id="13" name="Text Box 23"/>
          <p:cNvSpPr txBox="1">
            <a:spLocks noChangeArrowheads="1"/>
          </p:cNvSpPr>
          <p:nvPr/>
        </p:nvSpPr>
        <p:spPr bwMode="auto">
          <a:xfrm>
            <a:off x="2782888" y="1843088"/>
            <a:ext cx="4778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i="1"/>
              <a:t>t=0</a:t>
            </a:r>
          </a:p>
        </p:txBody>
      </p:sp>
      <p:pic>
        <p:nvPicPr>
          <p:cNvPr id="14" name="Picture 26" descr="TP_tmp"/>
          <p:cNvPicPr>
            <a:picLocks noChangeAspect="1" noChangeArrowheads="1"/>
          </p:cNvPicPr>
          <p:nvPr>
            <p:custDataLst>
              <p:tags r:id="rId2"/>
            </p:custDataLst>
          </p:nvPr>
        </p:nvPicPr>
        <p:blipFill>
          <a:blip r:embed="rId7" cstate="print">
            <a:extLst>
              <a:ext uri="{28A0092B-C50C-407E-A947-70E740481C1C}">
                <a14:useLocalDpi xmlns:a14="http://schemas.microsoft.com/office/drawing/2010/main" val="0"/>
              </a:ext>
            </a:extLst>
          </a:blip>
          <a:srcRect/>
          <a:stretch>
            <a:fillRect/>
          </a:stretch>
        </p:blipFill>
        <p:spPr bwMode="auto">
          <a:xfrm>
            <a:off x="3900488" y="2241550"/>
            <a:ext cx="785812" cy="252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Line 27"/>
          <p:cNvSpPr>
            <a:spLocks noChangeShapeType="1"/>
          </p:cNvSpPr>
          <p:nvPr/>
        </p:nvSpPr>
        <p:spPr bwMode="auto">
          <a:xfrm flipV="1">
            <a:off x="4460875" y="1089025"/>
            <a:ext cx="0" cy="993775"/>
          </a:xfrm>
          <a:prstGeom prst="line">
            <a:avLst/>
          </a:prstGeom>
          <a:noFill/>
          <a:ln w="25400">
            <a:solidFill>
              <a:srgbClr val="FF33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596"/>
          </a:p>
        </p:txBody>
      </p:sp>
      <p:sp>
        <p:nvSpPr>
          <p:cNvPr id="16" name="Line 28"/>
          <p:cNvSpPr>
            <a:spLocks noChangeShapeType="1"/>
          </p:cNvSpPr>
          <p:nvPr/>
        </p:nvSpPr>
        <p:spPr bwMode="auto">
          <a:xfrm rot="5400000" flipV="1">
            <a:off x="5491163" y="1046162"/>
            <a:ext cx="0" cy="2066925"/>
          </a:xfrm>
          <a:prstGeom prst="line">
            <a:avLst/>
          </a:prstGeom>
          <a:noFill/>
          <a:ln w="25400">
            <a:solidFill>
              <a:srgbClr val="FF33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596"/>
          </a:p>
        </p:txBody>
      </p:sp>
      <p:sp>
        <p:nvSpPr>
          <p:cNvPr id="17" name="Text Box 29"/>
          <p:cNvSpPr txBox="1">
            <a:spLocks noChangeArrowheads="1"/>
          </p:cNvSpPr>
          <p:nvPr/>
        </p:nvSpPr>
        <p:spPr bwMode="auto">
          <a:xfrm>
            <a:off x="6229350" y="2076450"/>
            <a:ext cx="307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i="1">
                <a:solidFill>
                  <a:srgbClr val="FF3300"/>
                </a:solidFill>
              </a:rPr>
              <a:t>t’</a:t>
            </a:r>
          </a:p>
        </p:txBody>
      </p:sp>
      <p:sp>
        <p:nvSpPr>
          <p:cNvPr id="18" name="Text Box 30"/>
          <p:cNvSpPr txBox="1">
            <a:spLocks noChangeArrowheads="1"/>
          </p:cNvSpPr>
          <p:nvPr/>
        </p:nvSpPr>
        <p:spPr bwMode="auto">
          <a:xfrm>
            <a:off x="3951288" y="1790700"/>
            <a:ext cx="546100"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i="1">
                <a:solidFill>
                  <a:srgbClr val="FF3300"/>
                </a:solidFill>
              </a:rPr>
              <a:t>t’=0</a:t>
            </a:r>
          </a:p>
        </p:txBody>
      </p:sp>
      <p:pic>
        <p:nvPicPr>
          <p:cNvPr id="19" name="Picture 31" descr="cow-watching-TGV"/>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49913" y="3275013"/>
            <a:ext cx="5283200" cy="359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32" descr="CEO-in-TGV"/>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29275" y="3298825"/>
            <a:ext cx="2159000"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Box 33"/>
          <p:cNvSpPr txBox="1">
            <a:spLocks noChangeArrowheads="1"/>
          </p:cNvSpPr>
          <p:nvPr/>
        </p:nvSpPr>
        <p:spPr bwMode="auto">
          <a:xfrm>
            <a:off x="6462713" y="666750"/>
            <a:ext cx="21224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a:t>In the laboratory frame:</a:t>
            </a:r>
          </a:p>
        </p:txBody>
      </p:sp>
      <p:pic>
        <p:nvPicPr>
          <p:cNvPr id="22" name="Picture 34" descr="TP_tmp"/>
          <p:cNvPicPr>
            <a:picLocks noChangeAspect="1" noChangeArrowheads="1"/>
          </p:cNvPicPr>
          <p:nvPr>
            <p:custDataLst>
              <p:tags r:id="rId3"/>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7011988" y="1068388"/>
            <a:ext cx="2640012" cy="773112"/>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3" name="Text Box 35"/>
          <p:cNvSpPr txBox="1">
            <a:spLocks noChangeArrowheads="1"/>
          </p:cNvSpPr>
          <p:nvPr/>
        </p:nvSpPr>
        <p:spPr bwMode="auto">
          <a:xfrm>
            <a:off x="7005638" y="1776413"/>
            <a:ext cx="1952625" cy="334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dirty="0"/>
              <a:t>In the retarded frame:</a:t>
            </a:r>
          </a:p>
        </p:txBody>
      </p:sp>
      <p:pic>
        <p:nvPicPr>
          <p:cNvPr id="24" name="Picture 36" descr="TP_tmp"/>
          <p:cNvPicPr>
            <a:picLocks noChangeAspect="1" noChangeArrowheads="1"/>
          </p:cNvPicPr>
          <p:nvPr>
            <p:custDataLst>
              <p:tags r:id="rId4"/>
            </p:custDataLst>
          </p:nvPr>
        </p:nvPicPr>
        <p:blipFill>
          <a:blip r:embed="rId11" cstate="print">
            <a:extLst>
              <a:ext uri="{28A0092B-C50C-407E-A947-70E740481C1C}">
                <a14:useLocalDpi xmlns:a14="http://schemas.microsoft.com/office/drawing/2010/main" val="0"/>
              </a:ext>
            </a:extLst>
          </a:blip>
          <a:srcRect/>
          <a:stretch>
            <a:fillRect/>
          </a:stretch>
        </p:blipFill>
        <p:spPr bwMode="auto">
          <a:xfrm>
            <a:off x="7362825" y="2108200"/>
            <a:ext cx="1519238" cy="6889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5" name="Text Box 39"/>
          <p:cNvSpPr txBox="1">
            <a:spLocks noChangeArrowheads="1"/>
          </p:cNvSpPr>
          <p:nvPr/>
        </p:nvSpPr>
        <p:spPr bwMode="auto">
          <a:xfrm>
            <a:off x="1331913" y="3587750"/>
            <a:ext cx="3170237"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a:t>The observer in the laboratory frame</a:t>
            </a:r>
          </a:p>
        </p:txBody>
      </p:sp>
      <p:sp>
        <p:nvSpPr>
          <p:cNvPr id="26" name="Text Box 40"/>
          <p:cNvSpPr txBox="1">
            <a:spLocks noChangeArrowheads="1"/>
          </p:cNvSpPr>
          <p:nvPr/>
        </p:nvSpPr>
        <p:spPr bwMode="auto">
          <a:xfrm>
            <a:off x="1401763" y="3917950"/>
            <a:ext cx="33909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dirty="0"/>
              <a:t>is the cow that watches the TGV go by.</a:t>
            </a:r>
          </a:p>
        </p:txBody>
      </p:sp>
      <p:sp>
        <p:nvSpPr>
          <p:cNvPr id="27" name="Text Box 41"/>
          <p:cNvSpPr txBox="1">
            <a:spLocks noChangeArrowheads="1"/>
          </p:cNvSpPr>
          <p:nvPr/>
        </p:nvSpPr>
        <p:spPr bwMode="auto">
          <a:xfrm>
            <a:off x="1282700" y="4314825"/>
            <a:ext cx="3360738"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n-US" altLang="en-US" sz="1596"/>
              <a:t>There is no way she can tell what is</a:t>
            </a:r>
          </a:p>
        </p:txBody>
      </p:sp>
      <p:sp>
        <p:nvSpPr>
          <p:cNvPr id="28" name="Text Box 44"/>
          <p:cNvSpPr txBox="1">
            <a:spLocks noChangeArrowheads="1"/>
          </p:cNvSpPr>
          <p:nvPr/>
        </p:nvSpPr>
        <p:spPr bwMode="auto">
          <a:xfrm>
            <a:off x="1128713" y="4806950"/>
            <a:ext cx="184150"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endParaRPr lang="en-US" altLang="en-US" sz="1596"/>
          </a:p>
        </p:txBody>
      </p:sp>
      <p:sp>
        <p:nvSpPr>
          <p:cNvPr id="29" name="Text Box 46"/>
          <p:cNvSpPr txBox="1">
            <a:spLocks noChangeArrowheads="1"/>
          </p:cNvSpPr>
          <p:nvPr/>
        </p:nvSpPr>
        <p:spPr bwMode="auto">
          <a:xfrm>
            <a:off x="1347788" y="4621213"/>
            <a:ext cx="25733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a:t>happening inside [(i.e. f(t,z)].</a:t>
            </a:r>
          </a:p>
        </p:txBody>
      </p:sp>
      <p:sp>
        <p:nvSpPr>
          <p:cNvPr id="30" name="Text Box 47"/>
          <p:cNvSpPr txBox="1">
            <a:spLocks noChangeArrowheads="1"/>
          </p:cNvSpPr>
          <p:nvPr/>
        </p:nvSpPr>
        <p:spPr bwMode="auto">
          <a:xfrm>
            <a:off x="1209675" y="5097463"/>
            <a:ext cx="36353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a:t>For that, she must be in the retarded frame</a:t>
            </a:r>
          </a:p>
        </p:txBody>
      </p:sp>
      <p:sp>
        <p:nvSpPr>
          <p:cNvPr id="31" name="Text Box 48"/>
          <p:cNvSpPr txBox="1">
            <a:spLocks noChangeArrowheads="1"/>
          </p:cNvSpPr>
          <p:nvPr/>
        </p:nvSpPr>
        <p:spPr bwMode="auto">
          <a:xfrm>
            <a:off x="1311275" y="5445125"/>
            <a:ext cx="2601913"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a:t>which means inside the TGV,</a:t>
            </a:r>
          </a:p>
        </p:txBody>
      </p:sp>
      <p:sp>
        <p:nvSpPr>
          <p:cNvPr id="32" name="Text Box 49"/>
          <p:cNvSpPr txBox="1">
            <a:spLocks noChangeArrowheads="1"/>
          </p:cNvSpPr>
          <p:nvPr/>
        </p:nvSpPr>
        <p:spPr bwMode="auto">
          <a:xfrm>
            <a:off x="1460500" y="5768975"/>
            <a:ext cx="19970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a:t>or galloping next to it.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2000"/>
                                        <p:tgtEl>
                                          <p:spTgt spid="21"/>
                                        </p:tgtEl>
                                      </p:cBhvr>
                                    </p:animEffect>
                                  </p:childTnLst>
                                </p:cTn>
                              </p:par>
                            </p:childTnLst>
                          </p:cTn>
                        </p:par>
                        <p:par>
                          <p:cTn id="8" fill="hold" nodeType="afterGroup">
                            <p:stCondLst>
                              <p:cond delay="2000"/>
                            </p:stCondLst>
                            <p:childTnLst>
                              <p:par>
                                <p:cTn id="9" presetID="22" presetClass="entr" presetSubtype="8"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left)">
                                      <p:cBhvr>
                                        <p:cTn id="11" dur="2000"/>
                                        <p:tgtEl>
                                          <p:spTgt spid="22"/>
                                        </p:tgtEl>
                                      </p:cBhvr>
                                    </p:animEffect>
                                  </p:childTnLst>
                                </p:cTn>
                              </p:par>
                            </p:childTnLst>
                          </p:cTn>
                        </p:par>
                        <p:par>
                          <p:cTn id="12" fill="hold" nodeType="afterGroup">
                            <p:stCondLst>
                              <p:cond delay="4000"/>
                            </p:stCondLst>
                            <p:childTnLst>
                              <p:par>
                                <p:cTn id="13" presetID="0" presetClass="path" presetSubtype="0" accel="50000" decel="50000" fill="hold" nodeType="afterEffect">
                                  <p:stCondLst>
                                    <p:cond delay="0"/>
                                  </p:stCondLst>
                                  <p:childTnLst>
                                    <p:animMotion origin="layout" path="M 0.00117 -0.00093 L 0.05874 0.07847 " pathEditMode="relative" rAng="0" ptsTypes="AA">
                                      <p:cBhvr>
                                        <p:cTn id="14" dur="2000" fill="hold"/>
                                        <p:tgtEl>
                                          <p:spTgt spid="8"/>
                                        </p:tgtEl>
                                        <p:attrNameLst>
                                          <p:attrName>ppt_x</p:attrName>
                                          <p:attrName>ppt_y</p:attrName>
                                        </p:attrNameLst>
                                      </p:cBhvr>
                                      <p:rCtr x="2872" y="3958"/>
                                    </p:animMotion>
                                  </p:childTnLst>
                                </p:cTn>
                              </p:par>
                            </p:childTnLst>
                          </p:cTn>
                        </p:par>
                        <p:par>
                          <p:cTn id="15" fill="hold" nodeType="afterGroup">
                            <p:stCondLst>
                              <p:cond delay="6000"/>
                            </p:stCondLst>
                            <p:childTnLst>
                              <p:par>
                                <p:cTn id="16" presetID="22" presetClass="entr" presetSubtype="1"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up)">
                                      <p:cBhvr>
                                        <p:cTn id="18" dur="2000"/>
                                        <p:tgtEl>
                                          <p:spTgt spid="6"/>
                                        </p:tgtEl>
                                      </p:cBhvr>
                                    </p:animEffect>
                                  </p:childTnLst>
                                </p:cTn>
                              </p:par>
                            </p:childTnLst>
                          </p:cTn>
                        </p:par>
                        <p:par>
                          <p:cTn id="19" fill="hold" nodeType="afterGroup">
                            <p:stCondLst>
                              <p:cond delay="8000"/>
                            </p:stCondLst>
                            <p:childTnLst>
                              <p:par>
                                <p:cTn id="20" presetID="22" presetClass="entr" presetSubtype="8"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1000"/>
                                        <p:tgtEl>
                                          <p:spTgt spid="14"/>
                                        </p:tgtEl>
                                      </p:cBhvr>
                                    </p:animEffect>
                                  </p:childTnLst>
                                </p:cTn>
                              </p:par>
                            </p:childTnLst>
                          </p:cTn>
                        </p:par>
                        <p:par>
                          <p:cTn id="23" fill="hold" nodeType="afterGroup">
                            <p:stCondLst>
                              <p:cond delay="9000"/>
                            </p:stCondLst>
                            <p:childTnLst>
                              <p:par>
                                <p:cTn id="24" presetID="22" presetClass="entr" presetSubtype="8"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2000"/>
                                        <p:tgtEl>
                                          <p:spTgt spid="7"/>
                                        </p:tgtEl>
                                      </p:cBhvr>
                                    </p:animEffect>
                                  </p:childTnLst>
                                </p:cTn>
                              </p:par>
                            </p:childTnLst>
                          </p:cTn>
                        </p:par>
                        <p:par>
                          <p:cTn id="27" fill="hold" nodeType="afterGroup">
                            <p:stCondLst>
                              <p:cond delay="11000"/>
                            </p:stCondLst>
                            <p:childTnLst>
                              <p:par>
                                <p:cTn id="28" presetID="22" presetClass="entr" presetSubtype="8"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left)">
                                      <p:cBhvr>
                                        <p:cTn id="30" dur="1000"/>
                                        <p:tgtEl>
                                          <p:spTgt spid="13"/>
                                        </p:tgtEl>
                                      </p:cBhvr>
                                    </p:animEffect>
                                  </p:childTnLst>
                                </p:cTn>
                              </p:par>
                            </p:childTnLst>
                          </p:cTn>
                        </p:par>
                        <p:par>
                          <p:cTn id="31" fill="hold" nodeType="afterGroup">
                            <p:stCondLst>
                              <p:cond delay="12000"/>
                            </p:stCondLst>
                            <p:childTnLst>
                              <p:par>
                                <p:cTn id="32" presetID="22" presetClass="entr" presetSubtype="8" fill="hold" grpId="0" nodeType="after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left)">
                                      <p:cBhvr>
                                        <p:cTn id="34" dur="2000"/>
                                        <p:tgtEl>
                                          <p:spTgt spid="23"/>
                                        </p:tgtEl>
                                      </p:cBhvr>
                                    </p:animEffect>
                                  </p:childTnLst>
                                </p:cTn>
                              </p:par>
                            </p:childTnLst>
                          </p:cTn>
                        </p:par>
                        <p:par>
                          <p:cTn id="35" fill="hold" nodeType="afterGroup">
                            <p:stCondLst>
                              <p:cond delay="14000"/>
                            </p:stCondLst>
                            <p:childTnLst>
                              <p:par>
                                <p:cTn id="36" presetID="22" presetClass="entr" presetSubtype="8" fill="hold" nodeType="after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wipe(left)">
                                      <p:cBhvr>
                                        <p:cTn id="38" dur="2000"/>
                                        <p:tgtEl>
                                          <p:spTgt spid="24"/>
                                        </p:tgtEl>
                                      </p:cBhvr>
                                    </p:animEffect>
                                  </p:childTnLst>
                                </p:cTn>
                              </p:par>
                            </p:childTnLst>
                          </p:cTn>
                        </p:par>
                        <p:par>
                          <p:cTn id="39" fill="hold" nodeType="afterGroup">
                            <p:stCondLst>
                              <p:cond delay="16000"/>
                            </p:stCondLst>
                            <p:childTnLst>
                              <p:par>
                                <p:cTn id="40" presetID="22" presetClass="entr" presetSubtype="8"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left)">
                                      <p:cBhvr>
                                        <p:cTn id="42" dur="1000"/>
                                        <p:tgtEl>
                                          <p:spTgt spid="16"/>
                                        </p:tgtEl>
                                      </p:cBhvr>
                                    </p:animEffect>
                                  </p:childTnLst>
                                </p:cTn>
                              </p:par>
                            </p:childTnLst>
                          </p:cTn>
                        </p:par>
                        <p:par>
                          <p:cTn id="43" fill="hold" nodeType="afterGroup">
                            <p:stCondLst>
                              <p:cond delay="17000"/>
                            </p:stCondLst>
                            <p:childTnLst>
                              <p:par>
                                <p:cTn id="44" presetID="22" presetClass="entr" presetSubtype="4" fill="hold" nodeType="after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wipe(down)">
                                      <p:cBhvr>
                                        <p:cTn id="46" dur="1000"/>
                                        <p:tgtEl>
                                          <p:spTgt spid="15"/>
                                        </p:tgtEl>
                                      </p:cBhvr>
                                    </p:animEffect>
                                  </p:childTnLst>
                                </p:cTn>
                              </p:par>
                            </p:childTnLst>
                          </p:cTn>
                        </p:par>
                        <p:par>
                          <p:cTn id="47" fill="hold" nodeType="afterGroup">
                            <p:stCondLst>
                              <p:cond delay="18000"/>
                            </p:stCondLst>
                            <p:childTnLst>
                              <p:par>
                                <p:cTn id="48" presetID="10" presetClass="entr" presetSubtype="0" fill="hold" grpId="0" nodeType="after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1000"/>
                                        <p:tgtEl>
                                          <p:spTgt spid="17"/>
                                        </p:tgtEl>
                                      </p:cBhvr>
                                    </p:animEffect>
                                  </p:childTnLst>
                                </p:cTn>
                              </p:par>
                            </p:childTnLst>
                          </p:cTn>
                        </p:par>
                        <p:par>
                          <p:cTn id="51" fill="hold" nodeType="afterGroup">
                            <p:stCondLst>
                              <p:cond delay="19000"/>
                            </p:stCondLst>
                            <p:childTnLst>
                              <p:par>
                                <p:cTn id="52" presetID="22" presetClass="entr" presetSubtype="8" fill="hold" grpId="0" nodeType="after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wipe(left)">
                                      <p:cBhvr>
                                        <p:cTn id="54" dur="1000"/>
                                        <p:tgtEl>
                                          <p:spTgt spid="18"/>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wipe(left)">
                                      <p:cBhvr>
                                        <p:cTn id="59" dur="2000"/>
                                        <p:tgtEl>
                                          <p:spTgt spid="25"/>
                                        </p:tgtEl>
                                      </p:cBhvr>
                                    </p:animEffect>
                                  </p:childTnLst>
                                </p:cTn>
                              </p:par>
                            </p:childTnLst>
                          </p:cTn>
                        </p:par>
                        <p:par>
                          <p:cTn id="60" fill="hold" nodeType="afterGroup">
                            <p:stCondLst>
                              <p:cond delay="2000"/>
                            </p:stCondLst>
                            <p:childTnLst>
                              <p:par>
                                <p:cTn id="61" presetID="22" presetClass="entr" presetSubtype="8" fill="hold" grpId="0" nodeType="after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wipe(left)">
                                      <p:cBhvr>
                                        <p:cTn id="63" dur="2000"/>
                                        <p:tgtEl>
                                          <p:spTgt spid="26"/>
                                        </p:tgtEl>
                                      </p:cBhvr>
                                    </p:animEffect>
                                  </p:childTnLst>
                                </p:cTn>
                              </p:par>
                            </p:childTnLst>
                          </p:cTn>
                        </p:par>
                        <p:par>
                          <p:cTn id="64" fill="hold" nodeType="afterGroup">
                            <p:stCondLst>
                              <p:cond delay="4000"/>
                            </p:stCondLst>
                            <p:childTnLst>
                              <p:par>
                                <p:cTn id="65" presetID="10" presetClass="entr" presetSubtype="0" fill="hold" nodeType="after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fade">
                                      <p:cBhvr>
                                        <p:cTn id="67" dur="5000"/>
                                        <p:tgtEl>
                                          <p:spTgt spid="19"/>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wipe(left)">
                                      <p:cBhvr>
                                        <p:cTn id="72" dur="2000"/>
                                        <p:tgtEl>
                                          <p:spTgt spid="27"/>
                                        </p:tgtEl>
                                      </p:cBhvr>
                                    </p:animEffect>
                                  </p:childTnLst>
                                </p:cTn>
                              </p:par>
                            </p:childTnLst>
                          </p:cTn>
                        </p:par>
                        <p:par>
                          <p:cTn id="73" fill="hold" nodeType="afterGroup">
                            <p:stCondLst>
                              <p:cond delay="2000"/>
                            </p:stCondLst>
                            <p:childTnLst>
                              <p:par>
                                <p:cTn id="74" presetID="22" presetClass="entr" presetSubtype="8" fill="hold" grpId="0" nodeType="after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wipe(left)">
                                      <p:cBhvr>
                                        <p:cTn id="76" dur="2000"/>
                                        <p:tgtEl>
                                          <p:spTgt spid="29"/>
                                        </p:tgtEl>
                                      </p:cBhvr>
                                    </p:animEffect>
                                  </p:childTnLst>
                                </p:cTn>
                              </p:par>
                            </p:childTnLst>
                          </p:cTn>
                        </p:par>
                        <p:par>
                          <p:cTn id="77" fill="hold" nodeType="afterGroup">
                            <p:stCondLst>
                              <p:cond delay="4000"/>
                            </p:stCondLst>
                            <p:childTnLst>
                              <p:par>
                                <p:cTn id="78" presetID="22" presetClass="entr" presetSubtype="8" fill="hold" grpId="0" nodeType="afterEffect">
                                  <p:stCondLst>
                                    <p:cond delay="0"/>
                                  </p:stCondLst>
                                  <p:childTnLst>
                                    <p:set>
                                      <p:cBhvr>
                                        <p:cTn id="79" dur="1" fill="hold">
                                          <p:stCondLst>
                                            <p:cond delay="0"/>
                                          </p:stCondLst>
                                        </p:cTn>
                                        <p:tgtEl>
                                          <p:spTgt spid="30"/>
                                        </p:tgtEl>
                                        <p:attrNameLst>
                                          <p:attrName>style.visibility</p:attrName>
                                        </p:attrNameLst>
                                      </p:cBhvr>
                                      <p:to>
                                        <p:strVal val="visible"/>
                                      </p:to>
                                    </p:set>
                                    <p:animEffect transition="in" filter="wipe(left)">
                                      <p:cBhvr>
                                        <p:cTn id="80" dur="2000"/>
                                        <p:tgtEl>
                                          <p:spTgt spid="30"/>
                                        </p:tgtEl>
                                      </p:cBhvr>
                                    </p:animEffect>
                                  </p:childTnLst>
                                </p:cTn>
                              </p:par>
                              <p:par>
                                <p:cTn id="81" presetID="10" presetClass="entr" presetSubtype="0" fill="hold" nodeType="withEffect">
                                  <p:stCondLst>
                                    <p:cond delay="0"/>
                                  </p:stCondLst>
                                  <p:childTnLst>
                                    <p:set>
                                      <p:cBhvr>
                                        <p:cTn id="82" dur="1" fill="hold">
                                          <p:stCondLst>
                                            <p:cond delay="0"/>
                                          </p:stCondLst>
                                        </p:cTn>
                                        <p:tgtEl>
                                          <p:spTgt spid="20"/>
                                        </p:tgtEl>
                                        <p:attrNameLst>
                                          <p:attrName>style.visibility</p:attrName>
                                        </p:attrNameLst>
                                      </p:cBhvr>
                                      <p:to>
                                        <p:strVal val="visible"/>
                                      </p:to>
                                    </p:set>
                                    <p:animEffect transition="in" filter="fade">
                                      <p:cBhvr>
                                        <p:cTn id="83" dur="5000"/>
                                        <p:tgtEl>
                                          <p:spTgt spid="20"/>
                                        </p:tgtEl>
                                      </p:cBhvr>
                                    </p:animEffect>
                                  </p:childTnLst>
                                </p:cTn>
                              </p:par>
                              <p:par>
                                <p:cTn id="84" presetID="22" presetClass="entr" presetSubtype="8" fill="hold" grpId="0" nodeType="withEffect">
                                  <p:stCondLst>
                                    <p:cond delay="2000"/>
                                  </p:stCondLst>
                                  <p:childTnLst>
                                    <p:set>
                                      <p:cBhvr>
                                        <p:cTn id="85" dur="1" fill="hold">
                                          <p:stCondLst>
                                            <p:cond delay="0"/>
                                          </p:stCondLst>
                                        </p:cTn>
                                        <p:tgtEl>
                                          <p:spTgt spid="31"/>
                                        </p:tgtEl>
                                        <p:attrNameLst>
                                          <p:attrName>style.visibility</p:attrName>
                                        </p:attrNameLst>
                                      </p:cBhvr>
                                      <p:to>
                                        <p:strVal val="visible"/>
                                      </p:to>
                                    </p:set>
                                    <p:animEffect transition="in" filter="wipe(left)">
                                      <p:cBhvr>
                                        <p:cTn id="86" dur="2000"/>
                                        <p:tgtEl>
                                          <p:spTgt spid="31"/>
                                        </p:tgtEl>
                                      </p:cBhvr>
                                    </p:animEffect>
                                  </p:childTnLst>
                                </p:cTn>
                              </p:par>
                              <p:par>
                                <p:cTn id="87" presetID="22" presetClass="entr" presetSubtype="8" fill="hold" grpId="0" nodeType="withEffect">
                                  <p:stCondLst>
                                    <p:cond delay="4000"/>
                                  </p:stCondLst>
                                  <p:childTnLst>
                                    <p:set>
                                      <p:cBhvr>
                                        <p:cTn id="88" dur="1" fill="hold">
                                          <p:stCondLst>
                                            <p:cond delay="0"/>
                                          </p:stCondLst>
                                        </p:cTn>
                                        <p:tgtEl>
                                          <p:spTgt spid="32"/>
                                        </p:tgtEl>
                                        <p:attrNameLst>
                                          <p:attrName>style.visibility</p:attrName>
                                        </p:attrNameLst>
                                      </p:cBhvr>
                                      <p:to>
                                        <p:strVal val="visible"/>
                                      </p:to>
                                    </p:set>
                                    <p:animEffect transition="in" filter="wipe(left)">
                                      <p:cBhvr>
                                        <p:cTn id="89"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P spid="18" grpId="0"/>
      <p:bldP spid="21" grpId="0"/>
      <p:bldP spid="23" grpId="0"/>
      <p:bldP spid="25" grpId="0"/>
      <p:bldP spid="26" grpId="0"/>
      <p:bldP spid="27" grpId="0"/>
      <p:bldP spid="29" grpId="0"/>
      <p:bldP spid="30" grpId="0"/>
      <p:bldP spid="31" grpId="0"/>
      <p:bldP spid="3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3760788" y="1468438"/>
            <a:ext cx="1755775"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795" b="1">
                <a:solidFill>
                  <a:srgbClr val="0033CC"/>
                </a:solidFill>
              </a:rPr>
              <a:t>Retarded frame</a:t>
            </a:r>
          </a:p>
        </p:txBody>
      </p:sp>
      <p:sp>
        <p:nvSpPr>
          <p:cNvPr id="3" name="Text Box 9"/>
          <p:cNvSpPr txBox="1">
            <a:spLocks noChangeArrowheads="1"/>
          </p:cNvSpPr>
          <p:nvPr/>
        </p:nvSpPr>
        <p:spPr bwMode="auto">
          <a:xfrm>
            <a:off x="7164388" y="1468438"/>
            <a:ext cx="399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795" b="1">
                <a:solidFill>
                  <a:srgbClr val="0033CC"/>
                </a:solidFill>
              </a:rPr>
              <a:t>HERESIE says the quantum physicist!</a:t>
            </a:r>
          </a:p>
        </p:txBody>
      </p:sp>
      <p:pic>
        <p:nvPicPr>
          <p:cNvPr id="4" name="Picture 11" descr="TP_tmp"/>
          <p:cNvPicPr>
            <a:picLocks noChangeAspect="1" noChangeArrowheads="1"/>
          </p:cNvPicPr>
          <p:nvPr>
            <p:custDataLst>
              <p:tags r:id="rId1"/>
            </p:custDataLst>
          </p:nvPr>
        </p:nvPicPr>
        <p:blipFill>
          <a:blip r:embed="rId6" cstate="print">
            <a:extLst>
              <a:ext uri="{28A0092B-C50C-407E-A947-70E740481C1C}">
                <a14:useLocalDpi xmlns:a14="http://schemas.microsoft.com/office/drawing/2010/main" val="0"/>
              </a:ext>
            </a:extLst>
          </a:blip>
          <a:srcRect/>
          <a:stretch>
            <a:fillRect/>
          </a:stretch>
        </p:blipFill>
        <p:spPr bwMode="auto">
          <a:xfrm>
            <a:off x="3294063" y="2254250"/>
            <a:ext cx="2640012" cy="774700"/>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12" descr="TP_tmp"/>
          <p:cNvPicPr>
            <a:picLocks noChangeAspect="1" noChangeArrowheads="1"/>
          </p:cNvPicPr>
          <p:nvPr>
            <p:custDataLst>
              <p:tags r:id="rId2"/>
            </p:custDataLst>
          </p:nvPr>
        </p:nvPicPr>
        <p:blipFill>
          <a:blip r:embed="rId7" cstate="print">
            <a:extLst>
              <a:ext uri="{28A0092B-C50C-407E-A947-70E740481C1C}">
                <a14:useLocalDpi xmlns:a14="http://schemas.microsoft.com/office/drawing/2010/main" val="0"/>
              </a:ext>
            </a:extLst>
          </a:blip>
          <a:srcRect/>
          <a:stretch>
            <a:fillRect/>
          </a:stretch>
        </p:blipFill>
        <p:spPr bwMode="auto">
          <a:xfrm>
            <a:off x="3436938" y="3582988"/>
            <a:ext cx="1520825" cy="6889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angle 13"/>
          <p:cNvSpPr>
            <a:spLocks noChangeArrowheads="1"/>
          </p:cNvSpPr>
          <p:nvPr/>
        </p:nvSpPr>
        <p:spPr bwMode="auto">
          <a:xfrm>
            <a:off x="3287713" y="3556000"/>
            <a:ext cx="1778000" cy="796925"/>
          </a:xfrm>
          <a:prstGeom prst="rect">
            <a:avLst/>
          </a:prstGeom>
          <a:noFill/>
          <a:ln w="38100" cmpd="dbl">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sz="1596"/>
          </a:p>
        </p:txBody>
      </p:sp>
      <p:sp>
        <p:nvSpPr>
          <p:cNvPr id="7" name="Line 14"/>
          <p:cNvSpPr>
            <a:spLocks noChangeShapeType="1"/>
          </p:cNvSpPr>
          <p:nvPr/>
        </p:nvSpPr>
        <p:spPr bwMode="auto">
          <a:xfrm>
            <a:off x="4184650" y="3133725"/>
            <a:ext cx="0" cy="460375"/>
          </a:xfrm>
          <a:prstGeom prst="line">
            <a:avLst/>
          </a:prstGeom>
          <a:noFill/>
          <a:ln w="38100" cmpd="dbl">
            <a:solidFill>
              <a:srgbClr val="FF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596"/>
          </a:p>
        </p:txBody>
      </p:sp>
      <p:pic>
        <p:nvPicPr>
          <p:cNvPr id="8" name="Picture 19" descr="TP_tmp"/>
          <p:cNvPicPr>
            <a:picLocks noChangeAspect="1" noChangeArrowheads="1"/>
          </p:cNvPicPr>
          <p:nvPr>
            <p:custDataLst>
              <p:tags r:id="rId3"/>
            </p:custDataLst>
          </p:nvPr>
        </p:nvPicPr>
        <p:blipFill>
          <a:blip r:embed="rId8" cstate="print">
            <a:extLst>
              <a:ext uri="{28A0092B-C50C-407E-A947-70E740481C1C}">
                <a14:useLocalDpi xmlns:a14="http://schemas.microsoft.com/office/drawing/2010/main" val="0"/>
              </a:ext>
            </a:extLst>
          </a:blip>
          <a:srcRect/>
          <a:stretch>
            <a:fillRect/>
          </a:stretch>
        </p:blipFill>
        <p:spPr bwMode="auto">
          <a:xfrm>
            <a:off x="7934325" y="2414588"/>
            <a:ext cx="1665288" cy="6889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Text Box 16"/>
          <p:cNvSpPr txBox="1">
            <a:spLocks noChangeArrowheads="1"/>
          </p:cNvSpPr>
          <p:nvPr/>
        </p:nvSpPr>
        <p:spPr bwMode="auto">
          <a:xfrm>
            <a:off x="7339013" y="1911350"/>
            <a:ext cx="1200150"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a:t>It should be:</a:t>
            </a:r>
          </a:p>
        </p:txBody>
      </p:sp>
      <p:sp>
        <p:nvSpPr>
          <p:cNvPr id="10" name="Text Box 17"/>
          <p:cNvSpPr txBox="1">
            <a:spLocks noChangeArrowheads="1"/>
          </p:cNvSpPr>
          <p:nvPr/>
        </p:nvSpPr>
        <p:spPr bwMode="auto">
          <a:xfrm>
            <a:off x="6877050" y="3076575"/>
            <a:ext cx="67468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a:t>Why?</a:t>
            </a:r>
          </a:p>
        </p:txBody>
      </p:sp>
      <p:sp>
        <p:nvSpPr>
          <p:cNvPr id="11" name="Text Box 18"/>
          <p:cNvSpPr txBox="1">
            <a:spLocks noChangeArrowheads="1"/>
          </p:cNvSpPr>
          <p:nvPr/>
        </p:nvSpPr>
        <p:spPr bwMode="auto">
          <a:xfrm>
            <a:off x="7559675" y="3378200"/>
            <a:ext cx="3281363"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a:t>Because the Schroedinger equation is </a:t>
            </a:r>
          </a:p>
        </p:txBody>
      </p:sp>
      <p:sp>
        <p:nvSpPr>
          <p:cNvPr id="12" name="Text Box 20"/>
          <p:cNvSpPr txBox="1">
            <a:spLocks noChangeArrowheads="1"/>
          </p:cNvSpPr>
          <p:nvPr/>
        </p:nvSpPr>
        <p:spPr bwMode="auto">
          <a:xfrm>
            <a:off x="5038725" y="5541963"/>
            <a:ext cx="3221038"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a:cs typeface="Arial" panose="020B0604020202020204" pitchFamily="34" charset="0"/>
              </a:rPr>
              <a:t> If it is not “</a:t>
            </a:r>
            <a:r>
              <a:rPr lang="en-US" altLang="en-US" sz="2394" b="1" i="1" u="sng">
                <a:cs typeface="Arial" panose="020B0604020202020204" pitchFamily="34" charset="0"/>
              </a:rPr>
              <a:t>quantum</a:t>
            </a:r>
            <a:r>
              <a:rPr lang="en-US" altLang="en-US" sz="1596">
                <a:cs typeface="Arial" panose="020B0604020202020204" pitchFamily="34" charset="0"/>
              </a:rPr>
              <a:t>”, forget it.</a:t>
            </a:r>
          </a:p>
        </p:txBody>
      </p:sp>
      <p:pic>
        <p:nvPicPr>
          <p:cNvPr id="13" name="Picture 21" descr="txp_fig"/>
          <p:cNvPicPr>
            <a:picLocks noChangeAspect="1" noChangeArrowheads="1"/>
          </p:cNvPicPr>
          <p:nvPr>
            <p:custDataLst>
              <p:tags r:id="rId4"/>
            </p:custDataLst>
          </p:nvPr>
        </p:nvPicPr>
        <p:blipFill>
          <a:blip r:embed="rId9" cstate="print">
            <a:extLst>
              <a:ext uri="{28A0092B-C50C-407E-A947-70E740481C1C}">
                <a14:useLocalDpi xmlns:a14="http://schemas.microsoft.com/office/drawing/2010/main" val="0"/>
              </a:ext>
            </a:extLst>
          </a:blip>
          <a:srcRect/>
          <a:stretch>
            <a:fillRect/>
          </a:stretch>
        </p:blipFill>
        <p:spPr bwMode="auto">
          <a:xfrm>
            <a:off x="7815263" y="3965575"/>
            <a:ext cx="1924050" cy="74295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2000"/>
                                        <p:tgtEl>
                                          <p:spTgt spid="4"/>
                                        </p:tgtEl>
                                      </p:cBhvr>
                                    </p:animEffect>
                                  </p:childTnLst>
                                </p:cTn>
                              </p:par>
                            </p:childTnLst>
                          </p:cTn>
                        </p:par>
                        <p:par>
                          <p:cTn id="8" fill="hold" nodeType="afterGroup">
                            <p:stCondLst>
                              <p:cond delay="2000"/>
                            </p:stCondLst>
                            <p:childTnLst>
                              <p:par>
                                <p:cTn id="9" presetID="22" presetClass="entr" presetSubtype="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2000"/>
                                        <p:tgtEl>
                                          <p:spTgt spid="7"/>
                                        </p:tgtEl>
                                      </p:cBhvr>
                                    </p:animEffect>
                                  </p:childTnLst>
                                </p:cTn>
                              </p:par>
                            </p:childTnLst>
                          </p:cTn>
                        </p:par>
                        <p:par>
                          <p:cTn id="12" fill="hold" nodeType="afterGroup">
                            <p:stCondLst>
                              <p:cond delay="4000"/>
                            </p:stCondLst>
                            <p:childTnLst>
                              <p:par>
                                <p:cTn id="13" presetID="22" presetClass="entr" presetSubtype="8"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2000"/>
                                        <p:tgtEl>
                                          <p:spTgt spid="5"/>
                                        </p:tgtEl>
                                      </p:cBhvr>
                                    </p:animEffect>
                                  </p:childTnLst>
                                </p:cTn>
                              </p:par>
                            </p:childTnLst>
                          </p:cTn>
                        </p:par>
                        <p:par>
                          <p:cTn id="16" fill="hold" nodeType="afterGroup">
                            <p:stCondLst>
                              <p:cond delay="60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1000"/>
                                        <p:tgtEl>
                                          <p:spTgt spid="9"/>
                                        </p:tgtEl>
                                      </p:cBhvr>
                                    </p:animEffect>
                                  </p:childTnLst>
                                </p:cTn>
                              </p:par>
                            </p:childTnLst>
                          </p:cTn>
                        </p:par>
                        <p:par>
                          <p:cTn id="25" fill="hold" nodeType="afterGroup">
                            <p:stCondLst>
                              <p:cond delay="1000"/>
                            </p:stCondLst>
                            <p:childTnLst>
                              <p:par>
                                <p:cTn id="26" presetID="22" presetClass="entr" presetSubtype="8"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left)">
                                      <p:cBhvr>
                                        <p:cTn id="28" dur="2000"/>
                                        <p:tgtEl>
                                          <p:spTgt spid="8"/>
                                        </p:tgtEl>
                                      </p:cBhvr>
                                    </p:animEffect>
                                  </p:childTnLst>
                                </p:cTn>
                              </p:par>
                            </p:childTnLst>
                          </p:cTn>
                        </p:par>
                        <p:par>
                          <p:cTn id="29" fill="hold" nodeType="afterGroup">
                            <p:stCondLst>
                              <p:cond delay="3000"/>
                            </p:stCondLst>
                            <p:childTnLst>
                              <p:par>
                                <p:cTn id="30" presetID="22" presetClass="entr" presetSubtype="8"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2000"/>
                                        <p:tgtEl>
                                          <p:spTgt spid="10"/>
                                        </p:tgtEl>
                                      </p:cBhvr>
                                    </p:animEffect>
                                  </p:childTnLst>
                                </p:cTn>
                              </p:par>
                            </p:childTnLst>
                          </p:cTn>
                        </p:par>
                        <p:par>
                          <p:cTn id="33" fill="hold" nodeType="afterGroup">
                            <p:stCondLst>
                              <p:cond delay="5000"/>
                            </p:stCondLst>
                            <p:childTnLst>
                              <p:par>
                                <p:cTn id="34" presetID="22" presetClass="entr" presetSubtype="8"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left)">
                                      <p:cBhvr>
                                        <p:cTn id="36" dur="2000"/>
                                        <p:tgtEl>
                                          <p:spTgt spid="11"/>
                                        </p:tgtEl>
                                      </p:cBhvr>
                                    </p:animEffect>
                                  </p:childTnLst>
                                </p:cTn>
                              </p:par>
                            </p:childTnLst>
                          </p:cTn>
                        </p:par>
                        <p:par>
                          <p:cTn id="37" fill="hold" nodeType="afterGroup">
                            <p:stCondLst>
                              <p:cond delay="7000"/>
                            </p:stCondLst>
                            <p:childTnLst>
                              <p:par>
                                <p:cTn id="38" presetID="22" presetClass="entr" presetSubtype="8" fill="hold"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left)">
                                      <p:cBhvr>
                                        <p:cTn id="40" dur="1000"/>
                                        <p:tgtEl>
                                          <p:spTgt spid="13"/>
                                        </p:tgtEl>
                                      </p:cBhvr>
                                    </p:animEffect>
                                  </p:childTnLst>
                                </p:cTn>
                              </p:par>
                            </p:childTnLst>
                          </p:cTn>
                        </p:par>
                        <p:par>
                          <p:cTn id="41" fill="hold" nodeType="afterGroup">
                            <p:stCondLst>
                              <p:cond delay="8000"/>
                            </p:stCondLst>
                            <p:childTnLst>
                              <p:par>
                                <p:cTn id="42" presetID="22" presetClass="entr" presetSubtype="8"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wipe(left)">
                                      <p:cBhvr>
                                        <p:cTn id="44"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2898775" y="349250"/>
            <a:ext cx="1755775"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795" b="1">
                <a:solidFill>
                  <a:srgbClr val="0033CC"/>
                </a:solidFill>
              </a:rPr>
              <a:t>Retarded frame</a:t>
            </a:r>
          </a:p>
        </p:txBody>
      </p:sp>
      <p:sp>
        <p:nvSpPr>
          <p:cNvPr id="3" name="Text Box 3"/>
          <p:cNvSpPr txBox="1">
            <a:spLocks noChangeArrowheads="1"/>
          </p:cNvSpPr>
          <p:nvPr/>
        </p:nvSpPr>
        <p:spPr bwMode="auto">
          <a:xfrm>
            <a:off x="6223000" y="349250"/>
            <a:ext cx="2979738"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795" b="1">
                <a:solidFill>
                  <a:srgbClr val="0033CC"/>
                </a:solidFill>
              </a:rPr>
              <a:t>“Running space coordinate”</a:t>
            </a:r>
          </a:p>
        </p:txBody>
      </p:sp>
      <p:pic>
        <p:nvPicPr>
          <p:cNvPr id="20484" name="Picture 14" descr="TP_tmp"/>
          <p:cNvPicPr>
            <a:picLocks noChangeAspect="1" noChangeArrowheads="1"/>
          </p:cNvPicPr>
          <p:nvPr>
            <p:custDataLst>
              <p:tags r:id="rId1"/>
            </p:custDataLst>
          </p:nvPr>
        </p:nvPicPr>
        <p:blipFill>
          <a:blip r:embed="rId4" cstate="print">
            <a:extLst>
              <a:ext uri="{28A0092B-C50C-407E-A947-70E740481C1C}">
                <a14:useLocalDpi xmlns:a14="http://schemas.microsoft.com/office/drawing/2010/main" val="0"/>
              </a:ext>
            </a:extLst>
          </a:blip>
          <a:srcRect/>
          <a:stretch>
            <a:fillRect/>
          </a:stretch>
        </p:blipFill>
        <p:spPr bwMode="auto">
          <a:xfrm>
            <a:off x="2124075" y="714375"/>
            <a:ext cx="3721100" cy="5637213"/>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3" descr="\documentclass{article}\pagestyle{empty}&#10;\begin{document}&#10;\begin{eqnarray}&#10;z' &amp;=&amp; z - vt      \nonumber \\&#10;t' &amp;=&amp; t  \nonumber&#10;\end{eqnarray}&#10;\begin{eqnarray}&#10;\tilde{\cal E}(z,t) &amp;\rightarrow&amp; \tilde{\cal E}(z'(z),t'(z,t)) \nonumber \\&#10;\frac{\partial \tilde{\cal E}}{\partial z} &amp;= &amp; \frac{\partial \tilde{\cal E}}{\partial z'}\frac{\partial z'}{\partial z} +&#10;\frac{\partial \tilde{\cal E}}{\partial t'}\frac{\partial t'}{\partial z}  \nonumber \\&#10;&amp;= &amp; \frac{\partial \tilde{\cal E}}{\partial z'} \nonumber \\&#10;\frac{\partial \tilde{\cal E}}{\partial t} &amp;= &amp;\frac{\partial \tilde{\cal E}}{\partial z'}\frac{\partial z'}{\partial t} +&#10;\frac{\partial \tilde{\cal E}}{\partial t'}\frac{\partial t'}{\partial t} \nonumber \\&#10;&amp;= &amp;\frac{\partial \tilde{\cal E}}{\partial t'} - v \frac{\partial \tilde{\cal E}}{\partial z'}.  \nonumber&#10;\end{eqnarray}&#10;\begin{eqnarray}&#10;\frac{\partial \tilde{\cal E}}{\partial z} +&#10; \frac{1}{v}\frac{\partial \tilde{\cal E}}{\partial t} &amp;=&#10;&amp; \frac{\partial \tilde{\cal E}}{\partial z'} -&#10; \frac{1}{v}\frac{\partial \tilde{\cal E}}{\partial z'} v +&#10;\frac{1}{v}\frac{\partial \tilde{\cal E}}{\partial t'} \nonumber \\&#10; &amp;= &amp;\frac{1}{v}\frac{\partial \tilde{\cal E}}{\partial t'} \nonumber&#10;\end{eqnarray}\end{document}&#10;" title="IguanaTex Bitmap Display"/>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6369050" y="714376"/>
            <a:ext cx="3868154" cy="5495447"/>
          </a:xfrm>
          <a:prstGeom prst="rect">
            <a:avLst/>
          </a:prstGeom>
          <a:solidFill>
            <a:srgbClr val="FFFFFF"/>
          </a:solidFill>
          <a:ln>
            <a:noFill/>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384550" y="188913"/>
            <a:ext cx="15763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b="1">
                <a:solidFill>
                  <a:srgbClr val="0033CC"/>
                </a:solidFill>
              </a:rPr>
              <a:t>Retarded frame</a:t>
            </a:r>
          </a:p>
        </p:txBody>
      </p:sp>
      <p:pic>
        <p:nvPicPr>
          <p:cNvPr id="3" name="Picture 3" descr="TP_tmp"/>
          <p:cNvPicPr>
            <a:picLocks noChangeAspect="1" noChangeArrowheads="1"/>
          </p:cNvPicPr>
          <p:nvPr>
            <p:custDataLst>
              <p:tags r:id="rId1"/>
            </p:custDataLst>
          </p:nvPr>
        </p:nvPicPr>
        <p:blipFill>
          <a:blip r:embed="rId7" cstate="print">
            <a:extLst>
              <a:ext uri="{28A0092B-C50C-407E-A947-70E740481C1C}">
                <a14:useLocalDpi xmlns:a14="http://schemas.microsoft.com/office/drawing/2010/main" val="0"/>
              </a:ext>
            </a:extLst>
          </a:blip>
          <a:srcRect/>
          <a:stretch>
            <a:fillRect/>
          </a:stretch>
        </p:blipFill>
        <p:spPr bwMode="auto">
          <a:xfrm>
            <a:off x="3357563" y="720725"/>
            <a:ext cx="2224087" cy="652463"/>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4" descr="TP_tmp"/>
          <p:cNvPicPr>
            <a:picLocks noChangeAspect="1" noChangeArrowheads="1"/>
          </p:cNvPicPr>
          <p:nvPr>
            <p:custDataLst>
              <p:tags r:id="rId2"/>
            </p:custDataLst>
          </p:nvPr>
        </p:nvPicPr>
        <p:blipFill>
          <a:blip r:embed="rId8" cstate="print">
            <a:extLst>
              <a:ext uri="{28A0092B-C50C-407E-A947-70E740481C1C}">
                <a14:useLocalDpi xmlns:a14="http://schemas.microsoft.com/office/drawing/2010/main" val="0"/>
              </a:ext>
            </a:extLst>
          </a:blip>
          <a:srcRect/>
          <a:stretch>
            <a:fillRect/>
          </a:stretch>
        </p:blipFill>
        <p:spPr bwMode="auto">
          <a:xfrm>
            <a:off x="3602038" y="1911350"/>
            <a:ext cx="1520825" cy="6889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angle 5"/>
          <p:cNvSpPr>
            <a:spLocks noChangeArrowheads="1"/>
          </p:cNvSpPr>
          <p:nvPr/>
        </p:nvSpPr>
        <p:spPr bwMode="auto">
          <a:xfrm>
            <a:off x="3454400" y="1860550"/>
            <a:ext cx="1776413" cy="796925"/>
          </a:xfrm>
          <a:prstGeom prst="rect">
            <a:avLst/>
          </a:prstGeom>
          <a:noFill/>
          <a:ln w="38100" cmpd="dbl">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sz="1596"/>
          </a:p>
        </p:txBody>
      </p:sp>
      <p:sp>
        <p:nvSpPr>
          <p:cNvPr id="6" name="Line 6"/>
          <p:cNvSpPr>
            <a:spLocks noChangeShapeType="1"/>
          </p:cNvSpPr>
          <p:nvPr/>
        </p:nvSpPr>
        <p:spPr bwMode="auto">
          <a:xfrm>
            <a:off x="4246563" y="1409700"/>
            <a:ext cx="0" cy="460375"/>
          </a:xfrm>
          <a:prstGeom prst="line">
            <a:avLst/>
          </a:prstGeom>
          <a:noFill/>
          <a:ln w="38100" cmpd="dbl">
            <a:solidFill>
              <a:srgbClr val="FF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596"/>
          </a:p>
        </p:txBody>
      </p:sp>
      <p:sp>
        <p:nvSpPr>
          <p:cNvPr id="7" name="Text Box 7"/>
          <p:cNvSpPr txBox="1">
            <a:spLocks noChangeArrowheads="1"/>
          </p:cNvSpPr>
          <p:nvPr/>
        </p:nvSpPr>
        <p:spPr bwMode="auto">
          <a:xfrm>
            <a:off x="6777038" y="188913"/>
            <a:ext cx="26622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b="1" dirty="0">
                <a:solidFill>
                  <a:srgbClr val="0033CC"/>
                </a:solidFill>
              </a:rPr>
              <a:t>“Running space coordinate”</a:t>
            </a:r>
          </a:p>
        </p:txBody>
      </p:sp>
      <p:pic>
        <p:nvPicPr>
          <p:cNvPr id="8" name="Picture 8" descr="TP_tmp"/>
          <p:cNvPicPr>
            <a:picLocks noChangeAspect="1" noChangeArrowheads="1"/>
          </p:cNvPicPr>
          <p:nvPr>
            <p:custDataLst>
              <p:tags r:id="rId3"/>
            </p:custDataLst>
          </p:nvPr>
        </p:nvPicPr>
        <p:blipFill>
          <a:blip r:embed="rId7" cstate="print">
            <a:extLst>
              <a:ext uri="{28A0092B-C50C-407E-A947-70E740481C1C}">
                <a14:useLocalDpi xmlns:a14="http://schemas.microsoft.com/office/drawing/2010/main" val="0"/>
              </a:ext>
            </a:extLst>
          </a:blip>
          <a:srcRect/>
          <a:stretch>
            <a:fillRect/>
          </a:stretch>
        </p:blipFill>
        <p:spPr bwMode="auto">
          <a:xfrm>
            <a:off x="7569200" y="719138"/>
            <a:ext cx="2284413" cy="66992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9" descr="TP_tmp"/>
          <p:cNvPicPr>
            <a:picLocks noChangeAspect="1" noChangeArrowheads="1"/>
          </p:cNvPicPr>
          <p:nvPr>
            <p:custDataLst>
              <p:tags r:id="rId4"/>
            </p:custDataLst>
          </p:nvPr>
        </p:nvPicPr>
        <p:blipFill>
          <a:blip r:embed="rId9" cstate="print">
            <a:extLst>
              <a:ext uri="{28A0092B-C50C-407E-A947-70E740481C1C}">
                <a14:useLocalDpi xmlns:a14="http://schemas.microsoft.com/office/drawing/2010/main" val="0"/>
              </a:ext>
            </a:extLst>
          </a:blip>
          <a:srcRect/>
          <a:stretch>
            <a:fillRect/>
          </a:stretch>
        </p:blipFill>
        <p:spPr bwMode="auto">
          <a:xfrm>
            <a:off x="7596188" y="1876425"/>
            <a:ext cx="3182937" cy="6889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 name="Rectangle 10"/>
          <p:cNvSpPr>
            <a:spLocks noChangeArrowheads="1"/>
          </p:cNvSpPr>
          <p:nvPr/>
        </p:nvSpPr>
        <p:spPr bwMode="auto">
          <a:xfrm>
            <a:off x="7453313" y="1835150"/>
            <a:ext cx="3462337" cy="796925"/>
          </a:xfrm>
          <a:prstGeom prst="rect">
            <a:avLst/>
          </a:prstGeom>
          <a:noFill/>
          <a:ln w="38100" cmpd="dbl">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sz="1596"/>
          </a:p>
        </p:txBody>
      </p:sp>
      <p:sp>
        <p:nvSpPr>
          <p:cNvPr id="11" name="Line 11"/>
          <p:cNvSpPr>
            <a:spLocks noChangeShapeType="1"/>
          </p:cNvSpPr>
          <p:nvPr/>
        </p:nvSpPr>
        <p:spPr bwMode="auto">
          <a:xfrm>
            <a:off x="8494713" y="1412875"/>
            <a:ext cx="0" cy="460375"/>
          </a:xfrm>
          <a:prstGeom prst="line">
            <a:avLst/>
          </a:prstGeom>
          <a:noFill/>
          <a:ln w="38100" cmpd="dbl">
            <a:solidFill>
              <a:srgbClr val="FF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596"/>
          </a:p>
        </p:txBody>
      </p:sp>
      <p:grpSp>
        <p:nvGrpSpPr>
          <p:cNvPr id="12" name="Group 12"/>
          <p:cNvGrpSpPr>
            <a:grpSpLocks/>
          </p:cNvGrpSpPr>
          <p:nvPr/>
        </p:nvGrpSpPr>
        <p:grpSpPr bwMode="auto">
          <a:xfrm>
            <a:off x="5510213" y="2730500"/>
            <a:ext cx="5354637" cy="484188"/>
            <a:chOff x="2647" y="1690"/>
            <a:chExt cx="3381" cy="306"/>
          </a:xfrm>
        </p:grpSpPr>
        <p:pic>
          <p:nvPicPr>
            <p:cNvPr id="21530" name="Picture 13" descr="txp_fig"/>
            <p:cNvPicPr>
              <a:picLocks noChangeAspect="1" noChangeArrowheads="1"/>
            </p:cNvPicPr>
            <p:nvPr>
              <p:custDataLst>
                <p:tags r:id="rId5"/>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3279" y="1690"/>
              <a:ext cx="791" cy="306"/>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4" name="Text Box 14"/>
            <p:cNvSpPr txBox="1">
              <a:spLocks noChangeArrowheads="1"/>
            </p:cNvSpPr>
            <p:nvPr/>
          </p:nvSpPr>
          <p:spPr bwMode="auto">
            <a:xfrm>
              <a:off x="2647" y="1721"/>
              <a:ext cx="57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a:t>Alleluia!</a:t>
              </a:r>
            </a:p>
          </p:txBody>
        </p:sp>
        <p:sp>
          <p:nvSpPr>
            <p:cNvPr id="15" name="Text Box 15"/>
            <p:cNvSpPr txBox="1">
              <a:spLocks noChangeArrowheads="1"/>
            </p:cNvSpPr>
            <p:nvPr/>
          </p:nvSpPr>
          <p:spPr bwMode="auto">
            <a:xfrm>
              <a:off x="4105" y="1732"/>
              <a:ext cx="192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a:t>and the quantum physicist is happy</a:t>
              </a:r>
            </a:p>
          </p:txBody>
        </p:sp>
      </p:grpSp>
      <p:sp>
        <p:nvSpPr>
          <p:cNvPr id="16" name="Text Box 16"/>
          <p:cNvSpPr txBox="1">
            <a:spLocks noChangeArrowheads="1"/>
          </p:cNvSpPr>
          <p:nvPr/>
        </p:nvSpPr>
        <p:spPr bwMode="auto">
          <a:xfrm>
            <a:off x="2482850" y="3460750"/>
            <a:ext cx="3081338"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a:t>The cow-watching-the-TGV-is-not.</a:t>
            </a:r>
          </a:p>
        </p:txBody>
      </p:sp>
      <p:pic>
        <p:nvPicPr>
          <p:cNvPr id="17" name="Picture 17" descr="cow-watching-TGV"/>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951538" y="3275013"/>
            <a:ext cx="5281612" cy="359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8" descr="CEO-in-TGV"/>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59475" y="3298825"/>
            <a:ext cx="2157413"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 Box 19"/>
          <p:cNvSpPr txBox="1">
            <a:spLocks noChangeArrowheads="1"/>
          </p:cNvSpPr>
          <p:nvPr/>
        </p:nvSpPr>
        <p:spPr bwMode="auto">
          <a:xfrm>
            <a:off x="2414588" y="3922713"/>
            <a:ext cx="31083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a:t>What is the physical meaning of the</a:t>
            </a:r>
          </a:p>
        </p:txBody>
      </p:sp>
      <p:sp>
        <p:nvSpPr>
          <p:cNvPr id="20" name="Text Box 20"/>
          <p:cNvSpPr txBox="1">
            <a:spLocks noChangeArrowheads="1"/>
          </p:cNvSpPr>
          <p:nvPr/>
        </p:nvSpPr>
        <p:spPr bwMode="auto">
          <a:xfrm>
            <a:off x="2511425" y="4297363"/>
            <a:ext cx="2771775"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a:solidFill>
                  <a:srgbClr val="0033CC"/>
                </a:solidFill>
              </a:rPr>
              <a:t>“Running space coordinate”???</a:t>
            </a:r>
          </a:p>
        </p:txBody>
      </p:sp>
      <p:grpSp>
        <p:nvGrpSpPr>
          <p:cNvPr id="21" name="Group 21"/>
          <p:cNvGrpSpPr>
            <a:grpSpLocks/>
          </p:cNvGrpSpPr>
          <p:nvPr/>
        </p:nvGrpSpPr>
        <p:grpSpPr bwMode="auto">
          <a:xfrm>
            <a:off x="8701088" y="3502025"/>
            <a:ext cx="2266950" cy="1228725"/>
            <a:chOff x="4153" y="2206"/>
            <a:chExt cx="1431" cy="776"/>
          </a:xfrm>
        </p:grpSpPr>
        <p:sp>
          <p:nvSpPr>
            <p:cNvPr id="22" name="Freeform 22"/>
            <p:cNvSpPr>
              <a:spLocks/>
            </p:cNvSpPr>
            <p:nvPr/>
          </p:nvSpPr>
          <p:spPr bwMode="auto">
            <a:xfrm>
              <a:off x="4153" y="2206"/>
              <a:ext cx="1431" cy="776"/>
            </a:xfrm>
            <a:custGeom>
              <a:avLst/>
              <a:gdLst>
                <a:gd name="T0" fmla="*/ 521 w 1431"/>
                <a:gd name="T1" fmla="*/ 62 h 776"/>
                <a:gd name="T2" fmla="*/ 375 w 1431"/>
                <a:gd name="T3" fmla="*/ 105 h 776"/>
                <a:gd name="T4" fmla="*/ 120 w 1431"/>
                <a:gd name="T5" fmla="*/ 258 h 776"/>
                <a:gd name="T6" fmla="*/ 47 w 1431"/>
                <a:gd name="T7" fmla="*/ 594 h 776"/>
                <a:gd name="T8" fmla="*/ 404 w 1431"/>
                <a:gd name="T9" fmla="*/ 681 h 776"/>
                <a:gd name="T10" fmla="*/ 688 w 1431"/>
                <a:gd name="T11" fmla="*/ 645 h 776"/>
                <a:gd name="T12" fmla="*/ 739 w 1431"/>
                <a:gd name="T13" fmla="*/ 769 h 776"/>
                <a:gd name="T14" fmla="*/ 892 w 1431"/>
                <a:gd name="T15" fmla="*/ 601 h 776"/>
                <a:gd name="T16" fmla="*/ 1352 w 1431"/>
                <a:gd name="T17" fmla="*/ 463 h 776"/>
                <a:gd name="T18" fmla="*/ 1366 w 1431"/>
                <a:gd name="T19" fmla="*/ 98 h 776"/>
                <a:gd name="T20" fmla="*/ 1082 w 1431"/>
                <a:gd name="T21" fmla="*/ 11 h 776"/>
                <a:gd name="T22" fmla="*/ 681 w 1431"/>
                <a:gd name="T23" fmla="*/ 32 h 776"/>
                <a:gd name="T24" fmla="*/ 521 w 1431"/>
                <a:gd name="T25" fmla="*/ 62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31" h="776">
                  <a:moveTo>
                    <a:pt x="521" y="62"/>
                  </a:moveTo>
                  <a:cubicBezTo>
                    <a:pt x="470" y="74"/>
                    <a:pt x="442" y="72"/>
                    <a:pt x="375" y="105"/>
                  </a:cubicBezTo>
                  <a:cubicBezTo>
                    <a:pt x="308" y="138"/>
                    <a:pt x="175" y="176"/>
                    <a:pt x="120" y="258"/>
                  </a:cubicBezTo>
                  <a:cubicBezTo>
                    <a:pt x="65" y="340"/>
                    <a:pt x="0" y="524"/>
                    <a:pt x="47" y="594"/>
                  </a:cubicBezTo>
                  <a:cubicBezTo>
                    <a:pt x="94" y="664"/>
                    <a:pt x="297" y="673"/>
                    <a:pt x="404" y="681"/>
                  </a:cubicBezTo>
                  <a:cubicBezTo>
                    <a:pt x="511" y="689"/>
                    <a:pt x="632" y="630"/>
                    <a:pt x="688" y="645"/>
                  </a:cubicBezTo>
                  <a:cubicBezTo>
                    <a:pt x="744" y="660"/>
                    <a:pt x="705" y="776"/>
                    <a:pt x="739" y="769"/>
                  </a:cubicBezTo>
                  <a:cubicBezTo>
                    <a:pt x="773" y="762"/>
                    <a:pt x="790" y="652"/>
                    <a:pt x="892" y="601"/>
                  </a:cubicBezTo>
                  <a:cubicBezTo>
                    <a:pt x="994" y="550"/>
                    <a:pt x="1273" y="547"/>
                    <a:pt x="1352" y="463"/>
                  </a:cubicBezTo>
                  <a:cubicBezTo>
                    <a:pt x="1431" y="379"/>
                    <a:pt x="1411" y="173"/>
                    <a:pt x="1366" y="98"/>
                  </a:cubicBezTo>
                  <a:cubicBezTo>
                    <a:pt x="1321" y="23"/>
                    <a:pt x="1196" y="22"/>
                    <a:pt x="1082" y="11"/>
                  </a:cubicBezTo>
                  <a:cubicBezTo>
                    <a:pt x="968" y="0"/>
                    <a:pt x="770" y="24"/>
                    <a:pt x="681" y="32"/>
                  </a:cubicBezTo>
                  <a:cubicBezTo>
                    <a:pt x="592" y="40"/>
                    <a:pt x="572" y="50"/>
                    <a:pt x="521" y="62"/>
                  </a:cubicBezTo>
                  <a:close/>
                </a:path>
              </a:pathLst>
            </a:custGeom>
            <a:solidFill>
              <a:schemeClr val="accent1">
                <a:alpha val="52000"/>
              </a:scheme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596"/>
            </a:p>
          </p:txBody>
        </p:sp>
        <p:sp>
          <p:nvSpPr>
            <p:cNvPr id="23" name="Text Box 23"/>
            <p:cNvSpPr txBox="1">
              <a:spLocks noChangeArrowheads="1"/>
            </p:cNvSpPr>
            <p:nvPr/>
          </p:nvSpPr>
          <p:spPr bwMode="auto">
            <a:xfrm>
              <a:off x="4383" y="2424"/>
              <a:ext cx="295" cy="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4389" b="1">
                  <a:solidFill>
                    <a:schemeClr val="bg1"/>
                  </a:solidFill>
                </a:rPr>
                <a:t>?</a:t>
              </a:r>
            </a:p>
          </p:txBody>
        </p:sp>
        <p:sp>
          <p:nvSpPr>
            <p:cNvPr id="24" name="Text Box 24"/>
            <p:cNvSpPr txBox="1">
              <a:spLocks noChangeArrowheads="1"/>
            </p:cNvSpPr>
            <p:nvPr/>
          </p:nvSpPr>
          <p:spPr bwMode="auto">
            <a:xfrm>
              <a:off x="4665" y="2283"/>
              <a:ext cx="295" cy="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4389" b="1">
                  <a:solidFill>
                    <a:schemeClr val="bg1"/>
                  </a:solidFill>
                </a:rPr>
                <a:t>?</a:t>
              </a:r>
            </a:p>
          </p:txBody>
        </p:sp>
        <p:sp>
          <p:nvSpPr>
            <p:cNvPr id="25" name="Text Box 25"/>
            <p:cNvSpPr txBox="1">
              <a:spLocks noChangeArrowheads="1"/>
            </p:cNvSpPr>
            <p:nvPr/>
          </p:nvSpPr>
          <p:spPr bwMode="auto">
            <a:xfrm>
              <a:off x="5015" y="2255"/>
              <a:ext cx="298" cy="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4389" b="1">
                  <a:solidFill>
                    <a:schemeClr val="bg1"/>
                  </a:solidFill>
                </a:rPr>
                <a:t>?</a:t>
              </a:r>
            </a:p>
          </p:txBody>
        </p:sp>
      </p:grpSp>
      <p:sp>
        <p:nvSpPr>
          <p:cNvPr id="26" name="Line 26"/>
          <p:cNvSpPr>
            <a:spLocks noChangeShapeType="1"/>
          </p:cNvSpPr>
          <p:nvPr/>
        </p:nvSpPr>
        <p:spPr bwMode="auto">
          <a:xfrm flipH="1">
            <a:off x="6040438" y="5424488"/>
            <a:ext cx="649287" cy="0"/>
          </a:xfrm>
          <a:prstGeom prst="line">
            <a:avLst/>
          </a:prstGeom>
          <a:noFill/>
          <a:ln w="76200" cmpd="tri">
            <a:solidFill>
              <a:schemeClr val="bg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596"/>
          </a:p>
        </p:txBody>
      </p:sp>
      <p:sp>
        <p:nvSpPr>
          <p:cNvPr id="27" name="Line 27"/>
          <p:cNvSpPr>
            <a:spLocks noChangeShapeType="1"/>
          </p:cNvSpPr>
          <p:nvPr/>
        </p:nvSpPr>
        <p:spPr bwMode="auto">
          <a:xfrm>
            <a:off x="6491288" y="6045200"/>
            <a:ext cx="649287" cy="0"/>
          </a:xfrm>
          <a:prstGeom prst="line">
            <a:avLst/>
          </a:prstGeom>
          <a:noFill/>
          <a:ln w="76200" cmpd="tri">
            <a:solidFill>
              <a:schemeClr val="bg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596"/>
          </a:p>
        </p:txBody>
      </p:sp>
      <p:sp>
        <p:nvSpPr>
          <p:cNvPr id="28" name="Text Box 28"/>
          <p:cNvSpPr txBox="1">
            <a:spLocks noChangeArrowheads="1"/>
          </p:cNvSpPr>
          <p:nvPr/>
        </p:nvSpPr>
        <p:spPr bwMode="auto">
          <a:xfrm>
            <a:off x="2332038" y="4964113"/>
            <a:ext cx="3348037"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n-US" altLang="en-US" sz="1397"/>
              <a:t>The rails are moving opposite to the train velocity so that the TGV is at standstill?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par>
                          <p:cTn id="8" fill="hold" nodeType="afterGroup">
                            <p:stCondLst>
                              <p:cond delay="10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1000"/>
                                        <p:tgtEl>
                                          <p:spTgt spid="4"/>
                                        </p:tgtEl>
                                      </p:cBhvr>
                                    </p:animEffect>
                                  </p:childTnLst>
                                </p:cTn>
                              </p:par>
                            </p:childTnLst>
                          </p:cTn>
                        </p:par>
                        <p:par>
                          <p:cTn id="12" fill="hold" nodeType="afterGroup">
                            <p:stCondLst>
                              <p:cond delay="2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childTnLst>
                                </p:cTn>
                              </p:par>
                            </p:childTnLst>
                          </p:cTn>
                        </p:par>
                        <p:par>
                          <p:cTn id="16" fill="hold" nodeType="afterGroup">
                            <p:stCondLst>
                              <p:cond delay="3000"/>
                            </p:stCondLst>
                            <p:childTnLst>
                              <p:par>
                                <p:cTn id="17" presetID="22" presetClass="entr" presetSubtype="1"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up)">
                                      <p:cBhvr>
                                        <p:cTn id="19" dur="1000"/>
                                        <p:tgtEl>
                                          <p:spTgt spid="6"/>
                                        </p:tgtEl>
                                      </p:cBhvr>
                                    </p:animEffect>
                                  </p:childTnLst>
                                </p:cTn>
                              </p:par>
                            </p:childTnLst>
                          </p:cTn>
                        </p:par>
                        <p:par>
                          <p:cTn id="20" fill="hold" nodeType="afterGroup">
                            <p:stCondLst>
                              <p:cond delay="4000"/>
                            </p:stCondLst>
                            <p:childTnLst>
                              <p:par>
                                <p:cTn id="21" presetID="22" presetClass="entr" presetSubtype="8"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2000"/>
                                        <p:tgtEl>
                                          <p:spTgt spid="8"/>
                                        </p:tgtEl>
                                      </p:cBhvr>
                                    </p:animEffect>
                                  </p:childTnLst>
                                </p:cTn>
                              </p:par>
                            </p:childTnLst>
                          </p:cTn>
                        </p:par>
                        <p:par>
                          <p:cTn id="24" fill="hold" nodeType="afterGroup">
                            <p:stCondLst>
                              <p:cond delay="6000"/>
                            </p:stCondLst>
                            <p:childTnLst>
                              <p:par>
                                <p:cTn id="25" presetID="22" presetClass="entr" presetSubtype="1"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up)">
                                      <p:cBhvr>
                                        <p:cTn id="27" dur="2000"/>
                                        <p:tgtEl>
                                          <p:spTgt spid="11"/>
                                        </p:tgtEl>
                                      </p:cBhvr>
                                    </p:animEffect>
                                  </p:childTnLst>
                                </p:cTn>
                              </p:par>
                            </p:childTnLst>
                          </p:cTn>
                        </p:par>
                        <p:par>
                          <p:cTn id="28" fill="hold" nodeType="afterGroup">
                            <p:stCondLst>
                              <p:cond delay="8000"/>
                            </p:stCondLst>
                            <p:childTnLst>
                              <p:par>
                                <p:cTn id="29" presetID="22" presetClass="entr" presetSubtype="8"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2000"/>
                                        <p:tgtEl>
                                          <p:spTgt spid="9"/>
                                        </p:tgtEl>
                                      </p:cBhvr>
                                    </p:animEffect>
                                  </p:childTnLst>
                                </p:cTn>
                              </p:par>
                            </p:childTnLst>
                          </p:cTn>
                        </p:par>
                        <p:par>
                          <p:cTn id="32" fill="hold" nodeType="afterGroup">
                            <p:stCondLst>
                              <p:cond delay="10000"/>
                            </p:stCondLst>
                            <p:childTnLst>
                              <p:par>
                                <p:cTn id="33" presetID="10" presetClass="entr" presetSubtype="0" fill="hold"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2000"/>
                                        <p:tgtEl>
                                          <p:spTgt spid="10"/>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left)">
                                      <p:cBhvr>
                                        <p:cTn id="40" dur="2000"/>
                                        <p:tgtEl>
                                          <p:spTgt spid="12"/>
                                        </p:tgtEl>
                                      </p:cBhvr>
                                    </p:animEffect>
                                  </p:childTnLst>
                                </p:cTn>
                              </p:par>
                            </p:childTnLst>
                          </p:cTn>
                        </p:par>
                        <p:par>
                          <p:cTn id="41" fill="hold" nodeType="afterGroup">
                            <p:stCondLst>
                              <p:cond delay="2000"/>
                            </p:stCondLst>
                            <p:childTnLst>
                              <p:par>
                                <p:cTn id="42" presetID="22" presetClass="entr" presetSubtype="8" fill="hold" grpId="0" nodeType="after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wipe(left)">
                                      <p:cBhvr>
                                        <p:cTn id="44" dur="2000"/>
                                        <p:tgtEl>
                                          <p:spTgt spid="16"/>
                                        </p:tgtEl>
                                      </p:cBhvr>
                                    </p:animEffect>
                                  </p:childTnLst>
                                </p:cTn>
                              </p:par>
                            </p:childTnLst>
                          </p:cTn>
                        </p:par>
                        <p:par>
                          <p:cTn id="45" fill="hold" nodeType="afterGroup">
                            <p:stCondLst>
                              <p:cond delay="4000"/>
                            </p:stCondLst>
                            <p:childTnLst>
                              <p:par>
                                <p:cTn id="46" presetID="10" presetClass="entr" presetSubtype="0" fill="hold" nodeType="after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0"/>
                                        <p:tgtEl>
                                          <p:spTgt spid="17"/>
                                        </p:tgtEl>
                                      </p:cBhvr>
                                    </p:animEffect>
                                  </p:childTnLst>
                                </p:cTn>
                              </p:par>
                            </p:childTnLst>
                          </p:cTn>
                        </p:par>
                        <p:par>
                          <p:cTn id="49" fill="hold" nodeType="afterGroup">
                            <p:stCondLst>
                              <p:cond delay="9000"/>
                            </p:stCondLst>
                            <p:childTnLst>
                              <p:par>
                                <p:cTn id="50" presetID="22" presetClass="entr" presetSubtype="8" fill="hold" grpId="0" nodeType="after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wipe(left)">
                                      <p:cBhvr>
                                        <p:cTn id="52" dur="2000"/>
                                        <p:tgtEl>
                                          <p:spTgt spid="19"/>
                                        </p:tgtEl>
                                      </p:cBhvr>
                                    </p:animEffect>
                                  </p:childTnLst>
                                </p:cTn>
                              </p:par>
                            </p:childTnLst>
                          </p:cTn>
                        </p:par>
                        <p:par>
                          <p:cTn id="53" fill="hold" nodeType="afterGroup">
                            <p:stCondLst>
                              <p:cond delay="11000"/>
                            </p:stCondLst>
                            <p:childTnLst>
                              <p:par>
                                <p:cTn id="54" presetID="22" presetClass="entr" presetSubtype="8" fill="hold" grpId="0" nodeType="after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wipe(left)">
                                      <p:cBhvr>
                                        <p:cTn id="56" dur="2000"/>
                                        <p:tgtEl>
                                          <p:spTgt spid="20"/>
                                        </p:tgtEl>
                                      </p:cBhvr>
                                    </p:animEffect>
                                  </p:childTnLst>
                                </p:cTn>
                              </p:par>
                            </p:childTnLst>
                          </p:cTn>
                        </p:par>
                        <p:par>
                          <p:cTn id="57" fill="hold" nodeType="afterGroup">
                            <p:stCondLst>
                              <p:cond delay="13000"/>
                            </p:stCondLst>
                            <p:childTnLst>
                              <p:par>
                                <p:cTn id="58" presetID="10" presetClass="entr" presetSubtype="0" fill="hold" nodeType="after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2000"/>
                                        <p:tgtEl>
                                          <p:spTgt spid="21"/>
                                        </p:tgtEl>
                                      </p:cBhvr>
                                    </p:animEffect>
                                  </p:childTnLst>
                                </p:cTn>
                              </p:par>
                            </p:childTnLst>
                          </p:cTn>
                        </p:par>
                        <p:par>
                          <p:cTn id="61" fill="hold" nodeType="afterGroup">
                            <p:stCondLst>
                              <p:cond delay="15000"/>
                            </p:stCondLst>
                            <p:childTnLst>
                              <p:par>
                                <p:cTn id="62" presetID="10" presetClass="entr" presetSubtype="0" fill="hold" grpId="0" nodeType="after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fade">
                                      <p:cBhvr>
                                        <p:cTn id="64" dur="2000"/>
                                        <p:tgtEl>
                                          <p:spTgt spid="28"/>
                                        </p:tgtEl>
                                      </p:cBhvr>
                                    </p:animEffect>
                                  </p:childTnLst>
                                </p:cTn>
                              </p:par>
                              <p:par>
                                <p:cTn id="65" presetID="10" presetClass="entr" presetSubtype="0" fill="hold" nodeType="with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5000"/>
                                        <p:tgtEl>
                                          <p:spTgt spid="18"/>
                                        </p:tgtEl>
                                      </p:cBhvr>
                                    </p:animEffect>
                                  </p:childTnLst>
                                </p:cTn>
                              </p:par>
                              <p:par>
                                <p:cTn id="68" presetID="22" presetClass="entr" presetSubtype="2" fill="hold" nodeType="with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wipe(right)">
                                      <p:cBhvr>
                                        <p:cTn id="70" dur="2000"/>
                                        <p:tgtEl>
                                          <p:spTgt spid="26"/>
                                        </p:tgtEl>
                                      </p:cBhvr>
                                    </p:animEffect>
                                  </p:childTnLst>
                                </p:cTn>
                              </p:par>
                              <p:par>
                                <p:cTn id="71" presetID="22" presetClass="entr" presetSubtype="8" fill="hold" nodeType="with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wipe(left)">
                                      <p:cBhvr>
                                        <p:cTn id="73"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0" grpId="0"/>
      <p:bldP spid="2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Freeform 4"/>
          <p:cNvSpPr>
            <a:spLocks/>
          </p:cNvSpPr>
          <p:nvPr/>
        </p:nvSpPr>
        <p:spPr bwMode="auto">
          <a:xfrm>
            <a:off x="100013" y="4148138"/>
            <a:ext cx="7137400" cy="935037"/>
          </a:xfrm>
          <a:custGeom>
            <a:avLst/>
            <a:gdLst>
              <a:gd name="T0" fmla="*/ 9 w 666"/>
              <a:gd name="T1" fmla="*/ 15 h 521"/>
              <a:gd name="T2" fmla="*/ 20 w 666"/>
              <a:gd name="T3" fmla="*/ 63 h 521"/>
              <a:gd name="T4" fmla="*/ 30 w 666"/>
              <a:gd name="T5" fmla="*/ 187 h 521"/>
              <a:gd name="T6" fmla="*/ 40 w 666"/>
              <a:gd name="T7" fmla="*/ 350 h 521"/>
              <a:gd name="T8" fmla="*/ 52 w 666"/>
              <a:gd name="T9" fmla="*/ 473 h 521"/>
              <a:gd name="T10" fmla="*/ 62 w 666"/>
              <a:gd name="T11" fmla="*/ 520 h 521"/>
              <a:gd name="T12" fmla="*/ 73 w 666"/>
              <a:gd name="T13" fmla="*/ 465 h 521"/>
              <a:gd name="T14" fmla="*/ 83 w 666"/>
              <a:gd name="T15" fmla="*/ 318 h 521"/>
              <a:gd name="T16" fmla="*/ 93 w 666"/>
              <a:gd name="T17" fmla="*/ 155 h 521"/>
              <a:gd name="T18" fmla="*/ 104 w 666"/>
              <a:gd name="T19" fmla="*/ 31 h 521"/>
              <a:gd name="T20" fmla="*/ 116 w 666"/>
              <a:gd name="T21" fmla="*/ 24 h 521"/>
              <a:gd name="T22" fmla="*/ 126 w 666"/>
              <a:gd name="T23" fmla="*/ 101 h 521"/>
              <a:gd name="T24" fmla="*/ 137 w 666"/>
              <a:gd name="T25" fmla="*/ 264 h 521"/>
              <a:gd name="T26" fmla="*/ 147 w 666"/>
              <a:gd name="T27" fmla="*/ 427 h 521"/>
              <a:gd name="T28" fmla="*/ 157 w 666"/>
              <a:gd name="T29" fmla="*/ 504 h 521"/>
              <a:gd name="T30" fmla="*/ 169 w 666"/>
              <a:gd name="T31" fmla="*/ 497 h 521"/>
              <a:gd name="T32" fmla="*/ 179 w 666"/>
              <a:gd name="T33" fmla="*/ 404 h 521"/>
              <a:gd name="T34" fmla="*/ 190 w 666"/>
              <a:gd name="T35" fmla="*/ 233 h 521"/>
              <a:gd name="T36" fmla="*/ 200 w 666"/>
              <a:gd name="T37" fmla="*/ 85 h 521"/>
              <a:gd name="T38" fmla="*/ 212 w 666"/>
              <a:gd name="T39" fmla="*/ 8 h 521"/>
              <a:gd name="T40" fmla="*/ 223 w 666"/>
              <a:gd name="T41" fmla="*/ 54 h 521"/>
              <a:gd name="T42" fmla="*/ 233 w 666"/>
              <a:gd name="T43" fmla="*/ 171 h 521"/>
              <a:gd name="T44" fmla="*/ 243 w 666"/>
              <a:gd name="T45" fmla="*/ 334 h 521"/>
              <a:gd name="T46" fmla="*/ 255 w 666"/>
              <a:gd name="T47" fmla="*/ 473 h 521"/>
              <a:gd name="T48" fmla="*/ 265 w 666"/>
              <a:gd name="T49" fmla="*/ 513 h 521"/>
              <a:gd name="T50" fmla="*/ 276 w 666"/>
              <a:gd name="T51" fmla="*/ 458 h 521"/>
              <a:gd name="T52" fmla="*/ 286 w 666"/>
              <a:gd name="T53" fmla="*/ 318 h 521"/>
              <a:gd name="T54" fmla="*/ 296 w 666"/>
              <a:gd name="T55" fmla="*/ 147 h 521"/>
              <a:gd name="T56" fmla="*/ 307 w 666"/>
              <a:gd name="T57" fmla="*/ 31 h 521"/>
              <a:gd name="T58" fmla="*/ 317 w 666"/>
              <a:gd name="T59" fmla="*/ 8 h 521"/>
              <a:gd name="T60" fmla="*/ 327 w 666"/>
              <a:gd name="T61" fmla="*/ 85 h 521"/>
              <a:gd name="T62" fmla="*/ 339 w 666"/>
              <a:gd name="T63" fmla="*/ 225 h 521"/>
              <a:gd name="T64" fmla="*/ 349 w 666"/>
              <a:gd name="T65" fmla="*/ 395 h 521"/>
              <a:gd name="T66" fmla="*/ 360 w 666"/>
              <a:gd name="T67" fmla="*/ 497 h 521"/>
              <a:gd name="T68" fmla="*/ 370 w 666"/>
              <a:gd name="T69" fmla="*/ 497 h 521"/>
              <a:gd name="T70" fmla="*/ 380 w 666"/>
              <a:gd name="T71" fmla="*/ 388 h 521"/>
              <a:gd name="T72" fmla="*/ 392 w 666"/>
              <a:gd name="T73" fmla="*/ 233 h 521"/>
              <a:gd name="T74" fmla="*/ 402 w 666"/>
              <a:gd name="T75" fmla="*/ 78 h 521"/>
              <a:gd name="T76" fmla="*/ 413 w 666"/>
              <a:gd name="T77" fmla="*/ 8 h 521"/>
              <a:gd name="T78" fmla="*/ 425 w 666"/>
              <a:gd name="T79" fmla="*/ 47 h 521"/>
              <a:gd name="T80" fmla="*/ 435 w 666"/>
              <a:gd name="T81" fmla="*/ 178 h 521"/>
              <a:gd name="T82" fmla="*/ 446 w 666"/>
              <a:gd name="T83" fmla="*/ 350 h 521"/>
              <a:gd name="T84" fmla="*/ 456 w 666"/>
              <a:gd name="T85" fmla="*/ 473 h 521"/>
              <a:gd name="T86" fmla="*/ 467 w 666"/>
              <a:gd name="T87" fmla="*/ 504 h 521"/>
              <a:gd name="T88" fmla="*/ 479 w 666"/>
              <a:gd name="T89" fmla="*/ 427 h 521"/>
              <a:gd name="T90" fmla="*/ 489 w 666"/>
              <a:gd name="T91" fmla="*/ 271 h 521"/>
              <a:gd name="T92" fmla="*/ 499 w 666"/>
              <a:gd name="T93" fmla="*/ 108 h 521"/>
              <a:gd name="T94" fmla="*/ 510 w 666"/>
              <a:gd name="T95" fmla="*/ 15 h 521"/>
              <a:gd name="T96" fmla="*/ 522 w 666"/>
              <a:gd name="T97" fmla="*/ 31 h 521"/>
              <a:gd name="T98" fmla="*/ 532 w 666"/>
              <a:gd name="T99" fmla="*/ 140 h 521"/>
              <a:gd name="T100" fmla="*/ 543 w 666"/>
              <a:gd name="T101" fmla="*/ 303 h 521"/>
              <a:gd name="T102" fmla="*/ 553 w 666"/>
              <a:gd name="T103" fmla="*/ 450 h 521"/>
              <a:gd name="T104" fmla="*/ 565 w 666"/>
              <a:gd name="T105" fmla="*/ 520 h 521"/>
              <a:gd name="T106" fmla="*/ 575 w 666"/>
              <a:gd name="T107" fmla="*/ 473 h 521"/>
              <a:gd name="T108" fmla="*/ 585 w 666"/>
              <a:gd name="T109" fmla="*/ 334 h 521"/>
              <a:gd name="T110" fmla="*/ 596 w 666"/>
              <a:gd name="T111" fmla="*/ 171 h 521"/>
              <a:gd name="T112" fmla="*/ 606 w 666"/>
              <a:gd name="T113" fmla="*/ 38 h 521"/>
              <a:gd name="T114" fmla="*/ 616 w 666"/>
              <a:gd name="T115" fmla="*/ 15 h 521"/>
              <a:gd name="T116" fmla="*/ 627 w 666"/>
              <a:gd name="T117" fmla="*/ 78 h 521"/>
              <a:gd name="T118" fmla="*/ 637 w 666"/>
              <a:gd name="T119" fmla="*/ 217 h 521"/>
              <a:gd name="T120" fmla="*/ 649 w 666"/>
              <a:gd name="T121" fmla="*/ 380 h 521"/>
              <a:gd name="T122" fmla="*/ 659 w 666"/>
              <a:gd name="T123" fmla="*/ 497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66" h="521">
                <a:moveTo>
                  <a:pt x="0" y="54"/>
                </a:moveTo>
                <a:lnTo>
                  <a:pt x="2" y="47"/>
                </a:lnTo>
                <a:lnTo>
                  <a:pt x="3" y="38"/>
                </a:lnTo>
                <a:lnTo>
                  <a:pt x="4" y="31"/>
                </a:lnTo>
                <a:lnTo>
                  <a:pt x="4" y="24"/>
                </a:lnTo>
                <a:lnTo>
                  <a:pt x="6" y="15"/>
                </a:lnTo>
                <a:lnTo>
                  <a:pt x="7" y="15"/>
                </a:lnTo>
                <a:lnTo>
                  <a:pt x="9" y="15"/>
                </a:lnTo>
                <a:lnTo>
                  <a:pt x="10" y="15"/>
                </a:lnTo>
                <a:lnTo>
                  <a:pt x="12" y="15"/>
                </a:lnTo>
                <a:lnTo>
                  <a:pt x="13" y="15"/>
                </a:lnTo>
                <a:lnTo>
                  <a:pt x="14" y="24"/>
                </a:lnTo>
                <a:lnTo>
                  <a:pt x="16" y="31"/>
                </a:lnTo>
                <a:lnTo>
                  <a:pt x="17" y="38"/>
                </a:lnTo>
                <a:lnTo>
                  <a:pt x="19" y="47"/>
                </a:lnTo>
                <a:lnTo>
                  <a:pt x="20" y="63"/>
                </a:lnTo>
                <a:lnTo>
                  <a:pt x="22" y="70"/>
                </a:lnTo>
                <a:lnTo>
                  <a:pt x="22" y="78"/>
                </a:lnTo>
                <a:lnTo>
                  <a:pt x="23" y="93"/>
                </a:lnTo>
                <a:lnTo>
                  <a:pt x="24" y="117"/>
                </a:lnTo>
                <a:lnTo>
                  <a:pt x="26" y="133"/>
                </a:lnTo>
                <a:lnTo>
                  <a:pt x="27" y="140"/>
                </a:lnTo>
                <a:lnTo>
                  <a:pt x="29" y="163"/>
                </a:lnTo>
                <a:lnTo>
                  <a:pt x="30" y="187"/>
                </a:lnTo>
                <a:lnTo>
                  <a:pt x="32" y="201"/>
                </a:lnTo>
                <a:lnTo>
                  <a:pt x="33" y="225"/>
                </a:lnTo>
                <a:lnTo>
                  <a:pt x="34" y="241"/>
                </a:lnTo>
                <a:lnTo>
                  <a:pt x="36" y="264"/>
                </a:lnTo>
                <a:lnTo>
                  <a:pt x="37" y="280"/>
                </a:lnTo>
                <a:lnTo>
                  <a:pt x="39" y="303"/>
                </a:lnTo>
                <a:lnTo>
                  <a:pt x="39" y="325"/>
                </a:lnTo>
                <a:lnTo>
                  <a:pt x="40" y="350"/>
                </a:lnTo>
                <a:lnTo>
                  <a:pt x="42" y="364"/>
                </a:lnTo>
                <a:lnTo>
                  <a:pt x="43" y="388"/>
                </a:lnTo>
                <a:lnTo>
                  <a:pt x="44" y="404"/>
                </a:lnTo>
                <a:lnTo>
                  <a:pt x="46" y="418"/>
                </a:lnTo>
                <a:lnTo>
                  <a:pt x="47" y="434"/>
                </a:lnTo>
                <a:lnTo>
                  <a:pt x="49" y="450"/>
                </a:lnTo>
                <a:lnTo>
                  <a:pt x="50" y="465"/>
                </a:lnTo>
                <a:lnTo>
                  <a:pt x="52" y="473"/>
                </a:lnTo>
                <a:lnTo>
                  <a:pt x="53" y="488"/>
                </a:lnTo>
                <a:lnTo>
                  <a:pt x="54" y="497"/>
                </a:lnTo>
                <a:lnTo>
                  <a:pt x="56" y="497"/>
                </a:lnTo>
                <a:lnTo>
                  <a:pt x="56" y="513"/>
                </a:lnTo>
                <a:lnTo>
                  <a:pt x="57" y="513"/>
                </a:lnTo>
                <a:lnTo>
                  <a:pt x="59" y="513"/>
                </a:lnTo>
                <a:lnTo>
                  <a:pt x="60" y="513"/>
                </a:lnTo>
                <a:lnTo>
                  <a:pt x="62" y="520"/>
                </a:lnTo>
                <a:lnTo>
                  <a:pt x="63" y="520"/>
                </a:lnTo>
                <a:lnTo>
                  <a:pt x="64" y="504"/>
                </a:lnTo>
                <a:lnTo>
                  <a:pt x="66" y="504"/>
                </a:lnTo>
                <a:lnTo>
                  <a:pt x="67" y="497"/>
                </a:lnTo>
                <a:lnTo>
                  <a:pt x="69" y="497"/>
                </a:lnTo>
                <a:lnTo>
                  <a:pt x="70" y="481"/>
                </a:lnTo>
                <a:lnTo>
                  <a:pt x="72" y="473"/>
                </a:lnTo>
                <a:lnTo>
                  <a:pt x="73" y="465"/>
                </a:lnTo>
                <a:lnTo>
                  <a:pt x="73" y="450"/>
                </a:lnTo>
                <a:lnTo>
                  <a:pt x="74" y="434"/>
                </a:lnTo>
                <a:lnTo>
                  <a:pt x="76" y="411"/>
                </a:lnTo>
                <a:lnTo>
                  <a:pt x="77" y="395"/>
                </a:lnTo>
                <a:lnTo>
                  <a:pt x="79" y="380"/>
                </a:lnTo>
                <a:lnTo>
                  <a:pt x="80" y="364"/>
                </a:lnTo>
                <a:lnTo>
                  <a:pt x="82" y="341"/>
                </a:lnTo>
                <a:lnTo>
                  <a:pt x="83" y="318"/>
                </a:lnTo>
                <a:lnTo>
                  <a:pt x="84" y="303"/>
                </a:lnTo>
                <a:lnTo>
                  <a:pt x="86" y="280"/>
                </a:lnTo>
                <a:lnTo>
                  <a:pt x="87" y="255"/>
                </a:lnTo>
                <a:lnTo>
                  <a:pt x="89" y="233"/>
                </a:lnTo>
                <a:lnTo>
                  <a:pt x="90" y="210"/>
                </a:lnTo>
                <a:lnTo>
                  <a:pt x="90" y="187"/>
                </a:lnTo>
                <a:lnTo>
                  <a:pt x="92" y="171"/>
                </a:lnTo>
                <a:lnTo>
                  <a:pt x="93" y="155"/>
                </a:lnTo>
                <a:lnTo>
                  <a:pt x="94" y="133"/>
                </a:lnTo>
                <a:lnTo>
                  <a:pt x="96" y="108"/>
                </a:lnTo>
                <a:lnTo>
                  <a:pt x="97" y="93"/>
                </a:lnTo>
                <a:lnTo>
                  <a:pt x="99" y="78"/>
                </a:lnTo>
                <a:lnTo>
                  <a:pt x="100" y="70"/>
                </a:lnTo>
                <a:lnTo>
                  <a:pt x="102" y="54"/>
                </a:lnTo>
                <a:lnTo>
                  <a:pt x="103" y="47"/>
                </a:lnTo>
                <a:lnTo>
                  <a:pt x="104" y="31"/>
                </a:lnTo>
                <a:lnTo>
                  <a:pt x="106" y="24"/>
                </a:lnTo>
                <a:lnTo>
                  <a:pt x="107" y="8"/>
                </a:lnTo>
                <a:lnTo>
                  <a:pt x="109" y="15"/>
                </a:lnTo>
                <a:lnTo>
                  <a:pt x="110" y="8"/>
                </a:lnTo>
                <a:lnTo>
                  <a:pt x="112" y="8"/>
                </a:lnTo>
                <a:lnTo>
                  <a:pt x="113" y="15"/>
                </a:lnTo>
                <a:lnTo>
                  <a:pt x="114" y="15"/>
                </a:lnTo>
                <a:lnTo>
                  <a:pt x="116" y="24"/>
                </a:lnTo>
                <a:lnTo>
                  <a:pt x="117" y="24"/>
                </a:lnTo>
                <a:lnTo>
                  <a:pt x="119" y="31"/>
                </a:lnTo>
                <a:lnTo>
                  <a:pt x="120" y="38"/>
                </a:lnTo>
                <a:lnTo>
                  <a:pt x="122" y="54"/>
                </a:lnTo>
                <a:lnTo>
                  <a:pt x="123" y="63"/>
                </a:lnTo>
                <a:lnTo>
                  <a:pt x="123" y="78"/>
                </a:lnTo>
                <a:lnTo>
                  <a:pt x="124" y="93"/>
                </a:lnTo>
                <a:lnTo>
                  <a:pt x="126" y="101"/>
                </a:lnTo>
                <a:lnTo>
                  <a:pt x="127" y="124"/>
                </a:lnTo>
                <a:lnTo>
                  <a:pt x="129" y="140"/>
                </a:lnTo>
                <a:lnTo>
                  <a:pt x="130" y="163"/>
                </a:lnTo>
                <a:lnTo>
                  <a:pt x="132" y="178"/>
                </a:lnTo>
                <a:lnTo>
                  <a:pt x="133" y="201"/>
                </a:lnTo>
                <a:lnTo>
                  <a:pt x="135" y="225"/>
                </a:lnTo>
                <a:lnTo>
                  <a:pt x="136" y="241"/>
                </a:lnTo>
                <a:lnTo>
                  <a:pt x="137" y="264"/>
                </a:lnTo>
                <a:lnTo>
                  <a:pt x="139" y="280"/>
                </a:lnTo>
                <a:lnTo>
                  <a:pt x="140" y="303"/>
                </a:lnTo>
                <a:lnTo>
                  <a:pt x="140" y="334"/>
                </a:lnTo>
                <a:lnTo>
                  <a:pt x="142" y="341"/>
                </a:lnTo>
                <a:lnTo>
                  <a:pt x="143" y="364"/>
                </a:lnTo>
                <a:lnTo>
                  <a:pt x="145" y="388"/>
                </a:lnTo>
                <a:lnTo>
                  <a:pt x="146" y="404"/>
                </a:lnTo>
                <a:lnTo>
                  <a:pt x="147" y="427"/>
                </a:lnTo>
                <a:lnTo>
                  <a:pt x="149" y="443"/>
                </a:lnTo>
                <a:lnTo>
                  <a:pt x="150" y="450"/>
                </a:lnTo>
                <a:lnTo>
                  <a:pt x="152" y="465"/>
                </a:lnTo>
                <a:lnTo>
                  <a:pt x="153" y="481"/>
                </a:lnTo>
                <a:lnTo>
                  <a:pt x="155" y="481"/>
                </a:lnTo>
                <a:lnTo>
                  <a:pt x="156" y="497"/>
                </a:lnTo>
                <a:lnTo>
                  <a:pt x="157" y="497"/>
                </a:lnTo>
                <a:lnTo>
                  <a:pt x="157" y="504"/>
                </a:lnTo>
                <a:lnTo>
                  <a:pt x="159" y="504"/>
                </a:lnTo>
                <a:lnTo>
                  <a:pt x="160" y="513"/>
                </a:lnTo>
                <a:lnTo>
                  <a:pt x="162" y="513"/>
                </a:lnTo>
                <a:lnTo>
                  <a:pt x="163" y="513"/>
                </a:lnTo>
                <a:lnTo>
                  <a:pt x="165" y="513"/>
                </a:lnTo>
                <a:lnTo>
                  <a:pt x="166" y="513"/>
                </a:lnTo>
                <a:lnTo>
                  <a:pt x="167" y="504"/>
                </a:lnTo>
                <a:lnTo>
                  <a:pt x="169" y="497"/>
                </a:lnTo>
                <a:lnTo>
                  <a:pt x="170" y="497"/>
                </a:lnTo>
                <a:lnTo>
                  <a:pt x="172" y="481"/>
                </a:lnTo>
                <a:lnTo>
                  <a:pt x="173" y="473"/>
                </a:lnTo>
                <a:lnTo>
                  <a:pt x="175" y="458"/>
                </a:lnTo>
                <a:lnTo>
                  <a:pt x="175" y="443"/>
                </a:lnTo>
                <a:lnTo>
                  <a:pt x="176" y="434"/>
                </a:lnTo>
                <a:lnTo>
                  <a:pt x="177" y="418"/>
                </a:lnTo>
                <a:lnTo>
                  <a:pt x="179" y="404"/>
                </a:lnTo>
                <a:lnTo>
                  <a:pt x="180" y="380"/>
                </a:lnTo>
                <a:lnTo>
                  <a:pt x="182" y="364"/>
                </a:lnTo>
                <a:lnTo>
                  <a:pt x="183" y="341"/>
                </a:lnTo>
                <a:lnTo>
                  <a:pt x="185" y="318"/>
                </a:lnTo>
                <a:lnTo>
                  <a:pt x="186" y="295"/>
                </a:lnTo>
                <a:lnTo>
                  <a:pt x="187" y="271"/>
                </a:lnTo>
                <a:lnTo>
                  <a:pt x="189" y="255"/>
                </a:lnTo>
                <a:lnTo>
                  <a:pt x="190" y="233"/>
                </a:lnTo>
                <a:lnTo>
                  <a:pt x="192" y="210"/>
                </a:lnTo>
                <a:lnTo>
                  <a:pt x="192" y="194"/>
                </a:lnTo>
                <a:lnTo>
                  <a:pt x="193" y="163"/>
                </a:lnTo>
                <a:lnTo>
                  <a:pt x="195" y="147"/>
                </a:lnTo>
                <a:lnTo>
                  <a:pt x="196" y="124"/>
                </a:lnTo>
                <a:lnTo>
                  <a:pt x="197" y="108"/>
                </a:lnTo>
                <a:lnTo>
                  <a:pt x="199" y="93"/>
                </a:lnTo>
                <a:lnTo>
                  <a:pt x="200" y="85"/>
                </a:lnTo>
                <a:lnTo>
                  <a:pt x="202" y="63"/>
                </a:lnTo>
                <a:lnTo>
                  <a:pt x="203" y="47"/>
                </a:lnTo>
                <a:lnTo>
                  <a:pt x="205" y="38"/>
                </a:lnTo>
                <a:lnTo>
                  <a:pt x="206" y="31"/>
                </a:lnTo>
                <a:lnTo>
                  <a:pt x="207" y="24"/>
                </a:lnTo>
                <a:lnTo>
                  <a:pt x="209" y="15"/>
                </a:lnTo>
                <a:lnTo>
                  <a:pt x="210" y="8"/>
                </a:lnTo>
                <a:lnTo>
                  <a:pt x="212" y="8"/>
                </a:lnTo>
                <a:lnTo>
                  <a:pt x="213" y="8"/>
                </a:lnTo>
                <a:lnTo>
                  <a:pt x="215" y="8"/>
                </a:lnTo>
                <a:lnTo>
                  <a:pt x="216" y="8"/>
                </a:lnTo>
                <a:lnTo>
                  <a:pt x="217" y="15"/>
                </a:lnTo>
                <a:lnTo>
                  <a:pt x="219" y="24"/>
                </a:lnTo>
                <a:lnTo>
                  <a:pt x="220" y="31"/>
                </a:lnTo>
                <a:lnTo>
                  <a:pt x="222" y="38"/>
                </a:lnTo>
                <a:lnTo>
                  <a:pt x="223" y="54"/>
                </a:lnTo>
                <a:lnTo>
                  <a:pt x="225" y="63"/>
                </a:lnTo>
                <a:lnTo>
                  <a:pt x="226" y="70"/>
                </a:lnTo>
                <a:lnTo>
                  <a:pt x="226" y="85"/>
                </a:lnTo>
                <a:lnTo>
                  <a:pt x="227" y="101"/>
                </a:lnTo>
                <a:lnTo>
                  <a:pt x="229" y="117"/>
                </a:lnTo>
                <a:lnTo>
                  <a:pt x="230" y="133"/>
                </a:lnTo>
                <a:lnTo>
                  <a:pt x="232" y="155"/>
                </a:lnTo>
                <a:lnTo>
                  <a:pt x="233" y="171"/>
                </a:lnTo>
                <a:lnTo>
                  <a:pt x="235" y="187"/>
                </a:lnTo>
                <a:lnTo>
                  <a:pt x="236" y="210"/>
                </a:lnTo>
                <a:lnTo>
                  <a:pt x="237" y="233"/>
                </a:lnTo>
                <a:lnTo>
                  <a:pt x="239" y="248"/>
                </a:lnTo>
                <a:lnTo>
                  <a:pt x="240" y="271"/>
                </a:lnTo>
                <a:lnTo>
                  <a:pt x="242" y="295"/>
                </a:lnTo>
                <a:lnTo>
                  <a:pt x="243" y="318"/>
                </a:lnTo>
                <a:lnTo>
                  <a:pt x="243" y="334"/>
                </a:lnTo>
                <a:lnTo>
                  <a:pt x="245" y="357"/>
                </a:lnTo>
                <a:lnTo>
                  <a:pt x="246" y="373"/>
                </a:lnTo>
                <a:lnTo>
                  <a:pt x="247" y="388"/>
                </a:lnTo>
                <a:lnTo>
                  <a:pt x="249" y="404"/>
                </a:lnTo>
                <a:lnTo>
                  <a:pt x="250" y="427"/>
                </a:lnTo>
                <a:lnTo>
                  <a:pt x="252" y="443"/>
                </a:lnTo>
                <a:lnTo>
                  <a:pt x="253" y="458"/>
                </a:lnTo>
                <a:lnTo>
                  <a:pt x="255" y="473"/>
                </a:lnTo>
                <a:lnTo>
                  <a:pt x="256" y="481"/>
                </a:lnTo>
                <a:lnTo>
                  <a:pt x="257" y="488"/>
                </a:lnTo>
                <a:lnTo>
                  <a:pt x="259" y="497"/>
                </a:lnTo>
                <a:lnTo>
                  <a:pt x="259" y="504"/>
                </a:lnTo>
                <a:lnTo>
                  <a:pt x="260" y="513"/>
                </a:lnTo>
                <a:lnTo>
                  <a:pt x="262" y="513"/>
                </a:lnTo>
                <a:lnTo>
                  <a:pt x="263" y="520"/>
                </a:lnTo>
                <a:lnTo>
                  <a:pt x="265" y="513"/>
                </a:lnTo>
                <a:lnTo>
                  <a:pt x="266" y="513"/>
                </a:lnTo>
                <a:lnTo>
                  <a:pt x="267" y="513"/>
                </a:lnTo>
                <a:lnTo>
                  <a:pt x="269" y="504"/>
                </a:lnTo>
                <a:lnTo>
                  <a:pt x="270" y="497"/>
                </a:lnTo>
                <a:lnTo>
                  <a:pt x="272" y="488"/>
                </a:lnTo>
                <a:lnTo>
                  <a:pt x="273" y="481"/>
                </a:lnTo>
                <a:lnTo>
                  <a:pt x="275" y="465"/>
                </a:lnTo>
                <a:lnTo>
                  <a:pt x="276" y="458"/>
                </a:lnTo>
                <a:lnTo>
                  <a:pt x="276" y="434"/>
                </a:lnTo>
                <a:lnTo>
                  <a:pt x="277" y="418"/>
                </a:lnTo>
                <a:lnTo>
                  <a:pt x="279" y="411"/>
                </a:lnTo>
                <a:lnTo>
                  <a:pt x="280" y="395"/>
                </a:lnTo>
                <a:lnTo>
                  <a:pt x="282" y="373"/>
                </a:lnTo>
                <a:lnTo>
                  <a:pt x="283" y="350"/>
                </a:lnTo>
                <a:lnTo>
                  <a:pt x="285" y="334"/>
                </a:lnTo>
                <a:lnTo>
                  <a:pt x="286" y="318"/>
                </a:lnTo>
                <a:lnTo>
                  <a:pt x="287" y="295"/>
                </a:lnTo>
                <a:lnTo>
                  <a:pt x="289" y="271"/>
                </a:lnTo>
                <a:lnTo>
                  <a:pt x="290" y="241"/>
                </a:lnTo>
                <a:lnTo>
                  <a:pt x="292" y="225"/>
                </a:lnTo>
                <a:lnTo>
                  <a:pt x="293" y="210"/>
                </a:lnTo>
                <a:lnTo>
                  <a:pt x="293" y="187"/>
                </a:lnTo>
                <a:lnTo>
                  <a:pt x="295" y="163"/>
                </a:lnTo>
                <a:lnTo>
                  <a:pt x="296" y="147"/>
                </a:lnTo>
                <a:lnTo>
                  <a:pt x="297" y="124"/>
                </a:lnTo>
                <a:lnTo>
                  <a:pt x="299" y="108"/>
                </a:lnTo>
                <a:lnTo>
                  <a:pt x="300" y="93"/>
                </a:lnTo>
                <a:lnTo>
                  <a:pt x="302" y="78"/>
                </a:lnTo>
                <a:lnTo>
                  <a:pt x="303" y="70"/>
                </a:lnTo>
                <a:lnTo>
                  <a:pt x="305" y="47"/>
                </a:lnTo>
                <a:lnTo>
                  <a:pt x="306" y="38"/>
                </a:lnTo>
                <a:lnTo>
                  <a:pt x="307" y="31"/>
                </a:lnTo>
                <a:lnTo>
                  <a:pt x="309" y="24"/>
                </a:lnTo>
                <a:lnTo>
                  <a:pt x="310" y="15"/>
                </a:lnTo>
                <a:lnTo>
                  <a:pt x="310" y="8"/>
                </a:lnTo>
                <a:lnTo>
                  <a:pt x="312" y="8"/>
                </a:lnTo>
                <a:lnTo>
                  <a:pt x="313" y="8"/>
                </a:lnTo>
                <a:lnTo>
                  <a:pt x="315" y="8"/>
                </a:lnTo>
                <a:lnTo>
                  <a:pt x="316" y="8"/>
                </a:lnTo>
                <a:lnTo>
                  <a:pt x="317" y="8"/>
                </a:lnTo>
                <a:lnTo>
                  <a:pt x="319" y="8"/>
                </a:lnTo>
                <a:lnTo>
                  <a:pt x="320" y="24"/>
                </a:lnTo>
                <a:lnTo>
                  <a:pt x="322" y="24"/>
                </a:lnTo>
                <a:lnTo>
                  <a:pt x="323" y="31"/>
                </a:lnTo>
                <a:lnTo>
                  <a:pt x="325" y="47"/>
                </a:lnTo>
                <a:lnTo>
                  <a:pt x="326" y="54"/>
                </a:lnTo>
                <a:lnTo>
                  <a:pt x="327" y="63"/>
                </a:lnTo>
                <a:lnTo>
                  <a:pt x="327" y="85"/>
                </a:lnTo>
                <a:lnTo>
                  <a:pt x="329" y="93"/>
                </a:lnTo>
                <a:lnTo>
                  <a:pt x="330" y="117"/>
                </a:lnTo>
                <a:lnTo>
                  <a:pt x="332" y="124"/>
                </a:lnTo>
                <a:lnTo>
                  <a:pt x="333" y="147"/>
                </a:lnTo>
                <a:lnTo>
                  <a:pt x="335" y="171"/>
                </a:lnTo>
                <a:lnTo>
                  <a:pt x="336" y="194"/>
                </a:lnTo>
                <a:lnTo>
                  <a:pt x="337" y="210"/>
                </a:lnTo>
                <a:lnTo>
                  <a:pt x="339" y="225"/>
                </a:lnTo>
                <a:lnTo>
                  <a:pt x="340" y="248"/>
                </a:lnTo>
                <a:lnTo>
                  <a:pt x="342" y="280"/>
                </a:lnTo>
                <a:lnTo>
                  <a:pt x="343" y="295"/>
                </a:lnTo>
                <a:lnTo>
                  <a:pt x="345" y="318"/>
                </a:lnTo>
                <a:lnTo>
                  <a:pt x="345" y="341"/>
                </a:lnTo>
                <a:lnTo>
                  <a:pt x="346" y="357"/>
                </a:lnTo>
                <a:lnTo>
                  <a:pt x="347" y="380"/>
                </a:lnTo>
                <a:lnTo>
                  <a:pt x="349" y="395"/>
                </a:lnTo>
                <a:lnTo>
                  <a:pt x="350" y="418"/>
                </a:lnTo>
                <a:lnTo>
                  <a:pt x="352" y="434"/>
                </a:lnTo>
                <a:lnTo>
                  <a:pt x="353" y="443"/>
                </a:lnTo>
                <a:lnTo>
                  <a:pt x="355" y="458"/>
                </a:lnTo>
                <a:lnTo>
                  <a:pt x="356" y="473"/>
                </a:lnTo>
                <a:lnTo>
                  <a:pt x="357" y="488"/>
                </a:lnTo>
                <a:lnTo>
                  <a:pt x="359" y="497"/>
                </a:lnTo>
                <a:lnTo>
                  <a:pt x="360" y="497"/>
                </a:lnTo>
                <a:lnTo>
                  <a:pt x="362" y="497"/>
                </a:lnTo>
                <a:lnTo>
                  <a:pt x="362" y="504"/>
                </a:lnTo>
                <a:lnTo>
                  <a:pt x="363" y="513"/>
                </a:lnTo>
                <a:lnTo>
                  <a:pt x="365" y="504"/>
                </a:lnTo>
                <a:lnTo>
                  <a:pt x="366" y="513"/>
                </a:lnTo>
                <a:lnTo>
                  <a:pt x="367" y="504"/>
                </a:lnTo>
                <a:lnTo>
                  <a:pt x="369" y="497"/>
                </a:lnTo>
                <a:lnTo>
                  <a:pt x="370" y="497"/>
                </a:lnTo>
                <a:lnTo>
                  <a:pt x="372" y="488"/>
                </a:lnTo>
                <a:lnTo>
                  <a:pt x="373" y="481"/>
                </a:lnTo>
                <a:lnTo>
                  <a:pt x="375" y="465"/>
                </a:lnTo>
                <a:lnTo>
                  <a:pt x="376" y="458"/>
                </a:lnTo>
                <a:lnTo>
                  <a:pt x="377" y="443"/>
                </a:lnTo>
                <a:lnTo>
                  <a:pt x="379" y="418"/>
                </a:lnTo>
                <a:lnTo>
                  <a:pt x="379" y="411"/>
                </a:lnTo>
                <a:lnTo>
                  <a:pt x="380" y="388"/>
                </a:lnTo>
                <a:lnTo>
                  <a:pt x="382" y="373"/>
                </a:lnTo>
                <a:lnTo>
                  <a:pt x="383" y="357"/>
                </a:lnTo>
                <a:lnTo>
                  <a:pt x="385" y="334"/>
                </a:lnTo>
                <a:lnTo>
                  <a:pt x="386" y="318"/>
                </a:lnTo>
                <a:lnTo>
                  <a:pt x="387" y="295"/>
                </a:lnTo>
                <a:lnTo>
                  <a:pt x="389" y="271"/>
                </a:lnTo>
                <a:lnTo>
                  <a:pt x="390" y="255"/>
                </a:lnTo>
                <a:lnTo>
                  <a:pt x="392" y="233"/>
                </a:lnTo>
                <a:lnTo>
                  <a:pt x="393" y="210"/>
                </a:lnTo>
                <a:lnTo>
                  <a:pt x="395" y="187"/>
                </a:lnTo>
                <a:lnTo>
                  <a:pt x="395" y="171"/>
                </a:lnTo>
                <a:lnTo>
                  <a:pt x="396" y="140"/>
                </a:lnTo>
                <a:lnTo>
                  <a:pt x="397" y="133"/>
                </a:lnTo>
                <a:lnTo>
                  <a:pt x="399" y="108"/>
                </a:lnTo>
                <a:lnTo>
                  <a:pt x="400" y="93"/>
                </a:lnTo>
                <a:lnTo>
                  <a:pt x="402" y="78"/>
                </a:lnTo>
                <a:lnTo>
                  <a:pt x="403" y="63"/>
                </a:lnTo>
                <a:lnTo>
                  <a:pt x="405" y="54"/>
                </a:lnTo>
                <a:lnTo>
                  <a:pt x="406" y="38"/>
                </a:lnTo>
                <a:lnTo>
                  <a:pt x="407" y="31"/>
                </a:lnTo>
                <a:lnTo>
                  <a:pt x="409" y="24"/>
                </a:lnTo>
                <a:lnTo>
                  <a:pt x="410" y="15"/>
                </a:lnTo>
                <a:lnTo>
                  <a:pt x="412" y="8"/>
                </a:lnTo>
                <a:lnTo>
                  <a:pt x="413" y="8"/>
                </a:lnTo>
                <a:lnTo>
                  <a:pt x="415" y="0"/>
                </a:lnTo>
                <a:lnTo>
                  <a:pt x="416" y="8"/>
                </a:lnTo>
                <a:lnTo>
                  <a:pt x="417" y="15"/>
                </a:lnTo>
                <a:lnTo>
                  <a:pt x="419" y="8"/>
                </a:lnTo>
                <a:lnTo>
                  <a:pt x="420" y="24"/>
                </a:lnTo>
                <a:lnTo>
                  <a:pt x="422" y="24"/>
                </a:lnTo>
                <a:lnTo>
                  <a:pt x="423" y="38"/>
                </a:lnTo>
                <a:lnTo>
                  <a:pt x="425" y="47"/>
                </a:lnTo>
                <a:lnTo>
                  <a:pt x="426" y="54"/>
                </a:lnTo>
                <a:lnTo>
                  <a:pt x="427" y="70"/>
                </a:lnTo>
                <a:lnTo>
                  <a:pt x="429" y="85"/>
                </a:lnTo>
                <a:lnTo>
                  <a:pt x="429" y="101"/>
                </a:lnTo>
                <a:lnTo>
                  <a:pt x="430" y="117"/>
                </a:lnTo>
                <a:lnTo>
                  <a:pt x="432" y="133"/>
                </a:lnTo>
                <a:lnTo>
                  <a:pt x="433" y="155"/>
                </a:lnTo>
                <a:lnTo>
                  <a:pt x="435" y="178"/>
                </a:lnTo>
                <a:lnTo>
                  <a:pt x="436" y="194"/>
                </a:lnTo>
                <a:lnTo>
                  <a:pt x="437" y="225"/>
                </a:lnTo>
                <a:lnTo>
                  <a:pt x="439" y="241"/>
                </a:lnTo>
                <a:lnTo>
                  <a:pt x="440" y="264"/>
                </a:lnTo>
                <a:lnTo>
                  <a:pt x="442" y="280"/>
                </a:lnTo>
                <a:lnTo>
                  <a:pt x="443" y="303"/>
                </a:lnTo>
                <a:lnTo>
                  <a:pt x="445" y="318"/>
                </a:lnTo>
                <a:lnTo>
                  <a:pt x="446" y="350"/>
                </a:lnTo>
                <a:lnTo>
                  <a:pt x="446" y="364"/>
                </a:lnTo>
                <a:lnTo>
                  <a:pt x="447" y="388"/>
                </a:lnTo>
                <a:lnTo>
                  <a:pt x="449" y="404"/>
                </a:lnTo>
                <a:lnTo>
                  <a:pt x="450" y="418"/>
                </a:lnTo>
                <a:lnTo>
                  <a:pt x="452" y="434"/>
                </a:lnTo>
                <a:lnTo>
                  <a:pt x="453" y="450"/>
                </a:lnTo>
                <a:lnTo>
                  <a:pt x="455" y="465"/>
                </a:lnTo>
                <a:lnTo>
                  <a:pt x="456" y="473"/>
                </a:lnTo>
                <a:lnTo>
                  <a:pt x="457" y="481"/>
                </a:lnTo>
                <a:lnTo>
                  <a:pt x="459" y="497"/>
                </a:lnTo>
                <a:lnTo>
                  <a:pt x="460" y="504"/>
                </a:lnTo>
                <a:lnTo>
                  <a:pt x="462" y="513"/>
                </a:lnTo>
                <a:lnTo>
                  <a:pt x="463" y="513"/>
                </a:lnTo>
                <a:lnTo>
                  <a:pt x="465" y="504"/>
                </a:lnTo>
                <a:lnTo>
                  <a:pt x="466" y="513"/>
                </a:lnTo>
                <a:lnTo>
                  <a:pt x="467" y="504"/>
                </a:lnTo>
                <a:lnTo>
                  <a:pt x="469" y="497"/>
                </a:lnTo>
                <a:lnTo>
                  <a:pt x="470" y="497"/>
                </a:lnTo>
                <a:lnTo>
                  <a:pt x="472" y="481"/>
                </a:lnTo>
                <a:lnTo>
                  <a:pt x="473" y="473"/>
                </a:lnTo>
                <a:lnTo>
                  <a:pt x="475" y="465"/>
                </a:lnTo>
                <a:lnTo>
                  <a:pt x="476" y="450"/>
                </a:lnTo>
                <a:lnTo>
                  <a:pt x="477" y="434"/>
                </a:lnTo>
                <a:lnTo>
                  <a:pt x="479" y="427"/>
                </a:lnTo>
                <a:lnTo>
                  <a:pt x="480" y="411"/>
                </a:lnTo>
                <a:lnTo>
                  <a:pt x="480" y="395"/>
                </a:lnTo>
                <a:lnTo>
                  <a:pt x="482" y="373"/>
                </a:lnTo>
                <a:lnTo>
                  <a:pt x="483" y="350"/>
                </a:lnTo>
                <a:lnTo>
                  <a:pt x="485" y="334"/>
                </a:lnTo>
                <a:lnTo>
                  <a:pt x="486" y="303"/>
                </a:lnTo>
                <a:lnTo>
                  <a:pt x="487" y="287"/>
                </a:lnTo>
                <a:lnTo>
                  <a:pt x="489" y="271"/>
                </a:lnTo>
                <a:lnTo>
                  <a:pt x="490" y="241"/>
                </a:lnTo>
                <a:lnTo>
                  <a:pt x="492" y="225"/>
                </a:lnTo>
                <a:lnTo>
                  <a:pt x="493" y="210"/>
                </a:lnTo>
                <a:lnTo>
                  <a:pt x="495" y="187"/>
                </a:lnTo>
                <a:lnTo>
                  <a:pt x="496" y="163"/>
                </a:lnTo>
                <a:lnTo>
                  <a:pt x="497" y="147"/>
                </a:lnTo>
                <a:lnTo>
                  <a:pt x="497" y="124"/>
                </a:lnTo>
                <a:lnTo>
                  <a:pt x="499" y="108"/>
                </a:lnTo>
                <a:lnTo>
                  <a:pt x="500" y="93"/>
                </a:lnTo>
                <a:lnTo>
                  <a:pt x="502" y="78"/>
                </a:lnTo>
                <a:lnTo>
                  <a:pt x="503" y="63"/>
                </a:lnTo>
                <a:lnTo>
                  <a:pt x="505" y="47"/>
                </a:lnTo>
                <a:lnTo>
                  <a:pt x="506" y="47"/>
                </a:lnTo>
                <a:lnTo>
                  <a:pt x="507" y="24"/>
                </a:lnTo>
                <a:lnTo>
                  <a:pt x="509" y="24"/>
                </a:lnTo>
                <a:lnTo>
                  <a:pt x="510" y="15"/>
                </a:lnTo>
                <a:lnTo>
                  <a:pt x="512" y="15"/>
                </a:lnTo>
                <a:lnTo>
                  <a:pt x="513" y="8"/>
                </a:lnTo>
                <a:lnTo>
                  <a:pt x="515" y="8"/>
                </a:lnTo>
                <a:lnTo>
                  <a:pt x="516" y="8"/>
                </a:lnTo>
                <a:lnTo>
                  <a:pt x="517" y="8"/>
                </a:lnTo>
                <a:lnTo>
                  <a:pt x="519" y="15"/>
                </a:lnTo>
                <a:lnTo>
                  <a:pt x="520" y="24"/>
                </a:lnTo>
                <a:lnTo>
                  <a:pt x="522" y="31"/>
                </a:lnTo>
                <a:lnTo>
                  <a:pt x="523" y="38"/>
                </a:lnTo>
                <a:lnTo>
                  <a:pt x="525" y="47"/>
                </a:lnTo>
                <a:lnTo>
                  <a:pt x="526" y="63"/>
                </a:lnTo>
                <a:lnTo>
                  <a:pt x="527" y="78"/>
                </a:lnTo>
                <a:lnTo>
                  <a:pt x="529" y="85"/>
                </a:lnTo>
                <a:lnTo>
                  <a:pt x="530" y="108"/>
                </a:lnTo>
                <a:lnTo>
                  <a:pt x="532" y="124"/>
                </a:lnTo>
                <a:lnTo>
                  <a:pt x="532" y="140"/>
                </a:lnTo>
                <a:lnTo>
                  <a:pt x="533" y="163"/>
                </a:lnTo>
                <a:lnTo>
                  <a:pt x="535" y="178"/>
                </a:lnTo>
                <a:lnTo>
                  <a:pt x="536" y="194"/>
                </a:lnTo>
                <a:lnTo>
                  <a:pt x="537" y="210"/>
                </a:lnTo>
                <a:lnTo>
                  <a:pt x="539" y="241"/>
                </a:lnTo>
                <a:lnTo>
                  <a:pt x="540" y="264"/>
                </a:lnTo>
                <a:lnTo>
                  <a:pt x="542" y="280"/>
                </a:lnTo>
                <a:lnTo>
                  <a:pt x="543" y="303"/>
                </a:lnTo>
                <a:lnTo>
                  <a:pt x="545" y="334"/>
                </a:lnTo>
                <a:lnTo>
                  <a:pt x="546" y="341"/>
                </a:lnTo>
                <a:lnTo>
                  <a:pt x="547" y="364"/>
                </a:lnTo>
                <a:lnTo>
                  <a:pt x="547" y="388"/>
                </a:lnTo>
                <a:lnTo>
                  <a:pt x="549" y="404"/>
                </a:lnTo>
                <a:lnTo>
                  <a:pt x="550" y="418"/>
                </a:lnTo>
                <a:lnTo>
                  <a:pt x="552" y="434"/>
                </a:lnTo>
                <a:lnTo>
                  <a:pt x="553" y="450"/>
                </a:lnTo>
                <a:lnTo>
                  <a:pt x="555" y="465"/>
                </a:lnTo>
                <a:lnTo>
                  <a:pt x="556" y="473"/>
                </a:lnTo>
                <a:lnTo>
                  <a:pt x="557" y="488"/>
                </a:lnTo>
                <a:lnTo>
                  <a:pt x="559" y="497"/>
                </a:lnTo>
                <a:lnTo>
                  <a:pt x="560" y="504"/>
                </a:lnTo>
                <a:lnTo>
                  <a:pt x="562" y="504"/>
                </a:lnTo>
                <a:lnTo>
                  <a:pt x="563" y="513"/>
                </a:lnTo>
                <a:lnTo>
                  <a:pt x="565" y="520"/>
                </a:lnTo>
                <a:lnTo>
                  <a:pt x="565" y="513"/>
                </a:lnTo>
                <a:lnTo>
                  <a:pt x="566" y="513"/>
                </a:lnTo>
                <a:lnTo>
                  <a:pt x="567" y="513"/>
                </a:lnTo>
                <a:lnTo>
                  <a:pt x="569" y="504"/>
                </a:lnTo>
                <a:lnTo>
                  <a:pt x="570" y="497"/>
                </a:lnTo>
                <a:lnTo>
                  <a:pt x="572" y="497"/>
                </a:lnTo>
                <a:lnTo>
                  <a:pt x="573" y="481"/>
                </a:lnTo>
                <a:lnTo>
                  <a:pt x="575" y="473"/>
                </a:lnTo>
                <a:lnTo>
                  <a:pt x="576" y="458"/>
                </a:lnTo>
                <a:lnTo>
                  <a:pt x="577" y="443"/>
                </a:lnTo>
                <a:lnTo>
                  <a:pt x="579" y="434"/>
                </a:lnTo>
                <a:lnTo>
                  <a:pt x="580" y="411"/>
                </a:lnTo>
                <a:lnTo>
                  <a:pt x="582" y="395"/>
                </a:lnTo>
                <a:lnTo>
                  <a:pt x="582" y="373"/>
                </a:lnTo>
                <a:lnTo>
                  <a:pt x="583" y="357"/>
                </a:lnTo>
                <a:lnTo>
                  <a:pt x="585" y="334"/>
                </a:lnTo>
                <a:lnTo>
                  <a:pt x="586" y="318"/>
                </a:lnTo>
                <a:lnTo>
                  <a:pt x="587" y="295"/>
                </a:lnTo>
                <a:lnTo>
                  <a:pt x="589" y="271"/>
                </a:lnTo>
                <a:lnTo>
                  <a:pt x="590" y="255"/>
                </a:lnTo>
                <a:lnTo>
                  <a:pt x="592" y="241"/>
                </a:lnTo>
                <a:lnTo>
                  <a:pt x="593" y="210"/>
                </a:lnTo>
                <a:lnTo>
                  <a:pt x="595" y="187"/>
                </a:lnTo>
                <a:lnTo>
                  <a:pt x="596" y="171"/>
                </a:lnTo>
                <a:lnTo>
                  <a:pt x="597" y="147"/>
                </a:lnTo>
                <a:lnTo>
                  <a:pt x="599" y="133"/>
                </a:lnTo>
                <a:lnTo>
                  <a:pt x="599" y="108"/>
                </a:lnTo>
                <a:lnTo>
                  <a:pt x="600" y="93"/>
                </a:lnTo>
                <a:lnTo>
                  <a:pt x="602" y="78"/>
                </a:lnTo>
                <a:lnTo>
                  <a:pt x="603" y="70"/>
                </a:lnTo>
                <a:lnTo>
                  <a:pt x="605" y="47"/>
                </a:lnTo>
                <a:lnTo>
                  <a:pt x="606" y="38"/>
                </a:lnTo>
                <a:lnTo>
                  <a:pt x="607" y="31"/>
                </a:lnTo>
                <a:lnTo>
                  <a:pt x="609" y="24"/>
                </a:lnTo>
                <a:lnTo>
                  <a:pt x="610" y="15"/>
                </a:lnTo>
                <a:lnTo>
                  <a:pt x="612" y="24"/>
                </a:lnTo>
                <a:lnTo>
                  <a:pt x="613" y="15"/>
                </a:lnTo>
                <a:lnTo>
                  <a:pt x="615" y="15"/>
                </a:lnTo>
                <a:lnTo>
                  <a:pt x="616" y="8"/>
                </a:lnTo>
                <a:lnTo>
                  <a:pt x="616" y="15"/>
                </a:lnTo>
                <a:lnTo>
                  <a:pt x="617" y="24"/>
                </a:lnTo>
                <a:lnTo>
                  <a:pt x="619" y="24"/>
                </a:lnTo>
                <a:lnTo>
                  <a:pt x="620" y="31"/>
                </a:lnTo>
                <a:lnTo>
                  <a:pt x="622" y="38"/>
                </a:lnTo>
                <a:lnTo>
                  <a:pt x="623" y="47"/>
                </a:lnTo>
                <a:lnTo>
                  <a:pt x="625" y="54"/>
                </a:lnTo>
                <a:lnTo>
                  <a:pt x="626" y="70"/>
                </a:lnTo>
                <a:lnTo>
                  <a:pt x="627" y="78"/>
                </a:lnTo>
                <a:lnTo>
                  <a:pt x="629" y="93"/>
                </a:lnTo>
                <a:lnTo>
                  <a:pt x="630" y="108"/>
                </a:lnTo>
                <a:lnTo>
                  <a:pt x="632" y="133"/>
                </a:lnTo>
                <a:lnTo>
                  <a:pt x="633" y="140"/>
                </a:lnTo>
                <a:lnTo>
                  <a:pt x="633" y="163"/>
                </a:lnTo>
                <a:lnTo>
                  <a:pt x="635" y="178"/>
                </a:lnTo>
                <a:lnTo>
                  <a:pt x="636" y="194"/>
                </a:lnTo>
                <a:lnTo>
                  <a:pt x="637" y="217"/>
                </a:lnTo>
                <a:lnTo>
                  <a:pt x="639" y="241"/>
                </a:lnTo>
                <a:lnTo>
                  <a:pt x="640" y="255"/>
                </a:lnTo>
                <a:lnTo>
                  <a:pt x="642" y="287"/>
                </a:lnTo>
                <a:lnTo>
                  <a:pt x="643" y="303"/>
                </a:lnTo>
                <a:lnTo>
                  <a:pt x="645" y="318"/>
                </a:lnTo>
                <a:lnTo>
                  <a:pt x="646" y="341"/>
                </a:lnTo>
                <a:lnTo>
                  <a:pt x="647" y="357"/>
                </a:lnTo>
                <a:lnTo>
                  <a:pt x="649" y="380"/>
                </a:lnTo>
                <a:lnTo>
                  <a:pt x="650" y="395"/>
                </a:lnTo>
                <a:lnTo>
                  <a:pt x="650" y="411"/>
                </a:lnTo>
                <a:lnTo>
                  <a:pt x="652" y="434"/>
                </a:lnTo>
                <a:lnTo>
                  <a:pt x="653" y="450"/>
                </a:lnTo>
                <a:lnTo>
                  <a:pt x="655" y="465"/>
                </a:lnTo>
                <a:lnTo>
                  <a:pt x="656" y="473"/>
                </a:lnTo>
                <a:lnTo>
                  <a:pt x="657" y="481"/>
                </a:lnTo>
                <a:lnTo>
                  <a:pt x="659" y="497"/>
                </a:lnTo>
                <a:lnTo>
                  <a:pt x="660" y="504"/>
                </a:lnTo>
                <a:lnTo>
                  <a:pt x="662" y="513"/>
                </a:lnTo>
                <a:lnTo>
                  <a:pt x="663" y="513"/>
                </a:lnTo>
                <a:lnTo>
                  <a:pt x="665" y="52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77" name="Freeform 5"/>
          <p:cNvSpPr>
            <a:spLocks/>
          </p:cNvSpPr>
          <p:nvPr/>
        </p:nvSpPr>
        <p:spPr bwMode="auto">
          <a:xfrm>
            <a:off x="239713" y="3675063"/>
            <a:ext cx="6369050" cy="935037"/>
          </a:xfrm>
          <a:custGeom>
            <a:avLst/>
            <a:gdLst>
              <a:gd name="T0" fmla="*/ 9 w 666"/>
              <a:gd name="T1" fmla="*/ 15 h 521"/>
              <a:gd name="T2" fmla="*/ 20 w 666"/>
              <a:gd name="T3" fmla="*/ 63 h 521"/>
              <a:gd name="T4" fmla="*/ 30 w 666"/>
              <a:gd name="T5" fmla="*/ 187 h 521"/>
              <a:gd name="T6" fmla="*/ 40 w 666"/>
              <a:gd name="T7" fmla="*/ 350 h 521"/>
              <a:gd name="T8" fmla="*/ 52 w 666"/>
              <a:gd name="T9" fmla="*/ 473 h 521"/>
              <a:gd name="T10" fmla="*/ 62 w 666"/>
              <a:gd name="T11" fmla="*/ 520 h 521"/>
              <a:gd name="T12" fmla="*/ 73 w 666"/>
              <a:gd name="T13" fmla="*/ 465 h 521"/>
              <a:gd name="T14" fmla="*/ 83 w 666"/>
              <a:gd name="T15" fmla="*/ 318 h 521"/>
              <a:gd name="T16" fmla="*/ 93 w 666"/>
              <a:gd name="T17" fmla="*/ 155 h 521"/>
              <a:gd name="T18" fmla="*/ 104 w 666"/>
              <a:gd name="T19" fmla="*/ 31 h 521"/>
              <a:gd name="T20" fmla="*/ 116 w 666"/>
              <a:gd name="T21" fmla="*/ 24 h 521"/>
              <a:gd name="T22" fmla="*/ 126 w 666"/>
              <a:gd name="T23" fmla="*/ 101 h 521"/>
              <a:gd name="T24" fmla="*/ 137 w 666"/>
              <a:gd name="T25" fmla="*/ 264 h 521"/>
              <a:gd name="T26" fmla="*/ 147 w 666"/>
              <a:gd name="T27" fmla="*/ 427 h 521"/>
              <a:gd name="T28" fmla="*/ 157 w 666"/>
              <a:gd name="T29" fmla="*/ 504 h 521"/>
              <a:gd name="T30" fmla="*/ 169 w 666"/>
              <a:gd name="T31" fmla="*/ 497 h 521"/>
              <a:gd name="T32" fmla="*/ 179 w 666"/>
              <a:gd name="T33" fmla="*/ 404 h 521"/>
              <a:gd name="T34" fmla="*/ 190 w 666"/>
              <a:gd name="T35" fmla="*/ 233 h 521"/>
              <a:gd name="T36" fmla="*/ 200 w 666"/>
              <a:gd name="T37" fmla="*/ 85 h 521"/>
              <a:gd name="T38" fmla="*/ 212 w 666"/>
              <a:gd name="T39" fmla="*/ 8 h 521"/>
              <a:gd name="T40" fmla="*/ 223 w 666"/>
              <a:gd name="T41" fmla="*/ 54 h 521"/>
              <a:gd name="T42" fmla="*/ 233 w 666"/>
              <a:gd name="T43" fmla="*/ 171 h 521"/>
              <a:gd name="T44" fmla="*/ 243 w 666"/>
              <a:gd name="T45" fmla="*/ 334 h 521"/>
              <a:gd name="T46" fmla="*/ 255 w 666"/>
              <a:gd name="T47" fmla="*/ 473 h 521"/>
              <a:gd name="T48" fmla="*/ 265 w 666"/>
              <a:gd name="T49" fmla="*/ 513 h 521"/>
              <a:gd name="T50" fmla="*/ 276 w 666"/>
              <a:gd name="T51" fmla="*/ 458 h 521"/>
              <a:gd name="T52" fmla="*/ 286 w 666"/>
              <a:gd name="T53" fmla="*/ 318 h 521"/>
              <a:gd name="T54" fmla="*/ 296 w 666"/>
              <a:gd name="T55" fmla="*/ 147 h 521"/>
              <a:gd name="T56" fmla="*/ 307 w 666"/>
              <a:gd name="T57" fmla="*/ 31 h 521"/>
              <a:gd name="T58" fmla="*/ 317 w 666"/>
              <a:gd name="T59" fmla="*/ 8 h 521"/>
              <a:gd name="T60" fmla="*/ 327 w 666"/>
              <a:gd name="T61" fmla="*/ 85 h 521"/>
              <a:gd name="T62" fmla="*/ 339 w 666"/>
              <a:gd name="T63" fmla="*/ 225 h 521"/>
              <a:gd name="T64" fmla="*/ 349 w 666"/>
              <a:gd name="T65" fmla="*/ 395 h 521"/>
              <a:gd name="T66" fmla="*/ 360 w 666"/>
              <a:gd name="T67" fmla="*/ 497 h 521"/>
              <a:gd name="T68" fmla="*/ 370 w 666"/>
              <a:gd name="T69" fmla="*/ 497 h 521"/>
              <a:gd name="T70" fmla="*/ 380 w 666"/>
              <a:gd name="T71" fmla="*/ 388 h 521"/>
              <a:gd name="T72" fmla="*/ 392 w 666"/>
              <a:gd name="T73" fmla="*/ 233 h 521"/>
              <a:gd name="T74" fmla="*/ 402 w 666"/>
              <a:gd name="T75" fmla="*/ 78 h 521"/>
              <a:gd name="T76" fmla="*/ 413 w 666"/>
              <a:gd name="T77" fmla="*/ 8 h 521"/>
              <a:gd name="T78" fmla="*/ 425 w 666"/>
              <a:gd name="T79" fmla="*/ 47 h 521"/>
              <a:gd name="T80" fmla="*/ 435 w 666"/>
              <a:gd name="T81" fmla="*/ 178 h 521"/>
              <a:gd name="T82" fmla="*/ 446 w 666"/>
              <a:gd name="T83" fmla="*/ 350 h 521"/>
              <a:gd name="T84" fmla="*/ 456 w 666"/>
              <a:gd name="T85" fmla="*/ 473 h 521"/>
              <a:gd name="T86" fmla="*/ 467 w 666"/>
              <a:gd name="T87" fmla="*/ 504 h 521"/>
              <a:gd name="T88" fmla="*/ 479 w 666"/>
              <a:gd name="T89" fmla="*/ 427 h 521"/>
              <a:gd name="T90" fmla="*/ 489 w 666"/>
              <a:gd name="T91" fmla="*/ 271 h 521"/>
              <a:gd name="T92" fmla="*/ 499 w 666"/>
              <a:gd name="T93" fmla="*/ 108 h 521"/>
              <a:gd name="T94" fmla="*/ 510 w 666"/>
              <a:gd name="T95" fmla="*/ 15 h 521"/>
              <a:gd name="T96" fmla="*/ 522 w 666"/>
              <a:gd name="T97" fmla="*/ 31 h 521"/>
              <a:gd name="T98" fmla="*/ 532 w 666"/>
              <a:gd name="T99" fmla="*/ 140 h 521"/>
              <a:gd name="T100" fmla="*/ 543 w 666"/>
              <a:gd name="T101" fmla="*/ 303 h 521"/>
              <a:gd name="T102" fmla="*/ 553 w 666"/>
              <a:gd name="T103" fmla="*/ 450 h 521"/>
              <a:gd name="T104" fmla="*/ 565 w 666"/>
              <a:gd name="T105" fmla="*/ 520 h 521"/>
              <a:gd name="T106" fmla="*/ 575 w 666"/>
              <a:gd name="T107" fmla="*/ 473 h 521"/>
              <a:gd name="T108" fmla="*/ 585 w 666"/>
              <a:gd name="T109" fmla="*/ 334 h 521"/>
              <a:gd name="T110" fmla="*/ 596 w 666"/>
              <a:gd name="T111" fmla="*/ 171 h 521"/>
              <a:gd name="T112" fmla="*/ 606 w 666"/>
              <a:gd name="T113" fmla="*/ 38 h 521"/>
              <a:gd name="T114" fmla="*/ 616 w 666"/>
              <a:gd name="T115" fmla="*/ 15 h 521"/>
              <a:gd name="T116" fmla="*/ 627 w 666"/>
              <a:gd name="T117" fmla="*/ 78 h 521"/>
              <a:gd name="T118" fmla="*/ 637 w 666"/>
              <a:gd name="T119" fmla="*/ 217 h 521"/>
              <a:gd name="T120" fmla="*/ 649 w 666"/>
              <a:gd name="T121" fmla="*/ 380 h 521"/>
              <a:gd name="T122" fmla="*/ 659 w 666"/>
              <a:gd name="T123" fmla="*/ 497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66" h="521">
                <a:moveTo>
                  <a:pt x="0" y="54"/>
                </a:moveTo>
                <a:lnTo>
                  <a:pt x="2" y="47"/>
                </a:lnTo>
                <a:lnTo>
                  <a:pt x="3" y="38"/>
                </a:lnTo>
                <a:lnTo>
                  <a:pt x="4" y="31"/>
                </a:lnTo>
                <a:lnTo>
                  <a:pt x="4" y="24"/>
                </a:lnTo>
                <a:lnTo>
                  <a:pt x="6" y="15"/>
                </a:lnTo>
                <a:lnTo>
                  <a:pt x="7" y="15"/>
                </a:lnTo>
                <a:lnTo>
                  <a:pt x="9" y="15"/>
                </a:lnTo>
                <a:lnTo>
                  <a:pt x="10" y="15"/>
                </a:lnTo>
                <a:lnTo>
                  <a:pt x="12" y="15"/>
                </a:lnTo>
                <a:lnTo>
                  <a:pt x="13" y="15"/>
                </a:lnTo>
                <a:lnTo>
                  <a:pt x="14" y="24"/>
                </a:lnTo>
                <a:lnTo>
                  <a:pt x="16" y="31"/>
                </a:lnTo>
                <a:lnTo>
                  <a:pt x="17" y="38"/>
                </a:lnTo>
                <a:lnTo>
                  <a:pt x="19" y="47"/>
                </a:lnTo>
                <a:lnTo>
                  <a:pt x="20" y="63"/>
                </a:lnTo>
                <a:lnTo>
                  <a:pt x="22" y="70"/>
                </a:lnTo>
                <a:lnTo>
                  <a:pt x="22" y="78"/>
                </a:lnTo>
                <a:lnTo>
                  <a:pt x="23" y="93"/>
                </a:lnTo>
                <a:lnTo>
                  <a:pt x="24" y="117"/>
                </a:lnTo>
                <a:lnTo>
                  <a:pt x="26" y="133"/>
                </a:lnTo>
                <a:lnTo>
                  <a:pt x="27" y="140"/>
                </a:lnTo>
                <a:lnTo>
                  <a:pt x="29" y="163"/>
                </a:lnTo>
                <a:lnTo>
                  <a:pt x="30" y="187"/>
                </a:lnTo>
                <a:lnTo>
                  <a:pt x="32" y="201"/>
                </a:lnTo>
                <a:lnTo>
                  <a:pt x="33" y="225"/>
                </a:lnTo>
                <a:lnTo>
                  <a:pt x="34" y="241"/>
                </a:lnTo>
                <a:lnTo>
                  <a:pt x="36" y="264"/>
                </a:lnTo>
                <a:lnTo>
                  <a:pt x="37" y="280"/>
                </a:lnTo>
                <a:lnTo>
                  <a:pt x="39" y="303"/>
                </a:lnTo>
                <a:lnTo>
                  <a:pt x="39" y="325"/>
                </a:lnTo>
                <a:lnTo>
                  <a:pt x="40" y="350"/>
                </a:lnTo>
                <a:lnTo>
                  <a:pt x="42" y="364"/>
                </a:lnTo>
                <a:lnTo>
                  <a:pt x="43" y="388"/>
                </a:lnTo>
                <a:lnTo>
                  <a:pt x="44" y="404"/>
                </a:lnTo>
                <a:lnTo>
                  <a:pt x="46" y="418"/>
                </a:lnTo>
                <a:lnTo>
                  <a:pt x="47" y="434"/>
                </a:lnTo>
                <a:lnTo>
                  <a:pt x="49" y="450"/>
                </a:lnTo>
                <a:lnTo>
                  <a:pt x="50" y="465"/>
                </a:lnTo>
                <a:lnTo>
                  <a:pt x="52" y="473"/>
                </a:lnTo>
                <a:lnTo>
                  <a:pt x="53" y="488"/>
                </a:lnTo>
                <a:lnTo>
                  <a:pt x="54" y="497"/>
                </a:lnTo>
                <a:lnTo>
                  <a:pt x="56" y="497"/>
                </a:lnTo>
                <a:lnTo>
                  <a:pt x="56" y="513"/>
                </a:lnTo>
                <a:lnTo>
                  <a:pt x="57" y="513"/>
                </a:lnTo>
                <a:lnTo>
                  <a:pt x="59" y="513"/>
                </a:lnTo>
                <a:lnTo>
                  <a:pt x="60" y="513"/>
                </a:lnTo>
                <a:lnTo>
                  <a:pt x="62" y="520"/>
                </a:lnTo>
                <a:lnTo>
                  <a:pt x="63" y="520"/>
                </a:lnTo>
                <a:lnTo>
                  <a:pt x="64" y="504"/>
                </a:lnTo>
                <a:lnTo>
                  <a:pt x="66" y="504"/>
                </a:lnTo>
                <a:lnTo>
                  <a:pt x="67" y="497"/>
                </a:lnTo>
                <a:lnTo>
                  <a:pt x="69" y="497"/>
                </a:lnTo>
                <a:lnTo>
                  <a:pt x="70" y="481"/>
                </a:lnTo>
                <a:lnTo>
                  <a:pt x="72" y="473"/>
                </a:lnTo>
                <a:lnTo>
                  <a:pt x="73" y="465"/>
                </a:lnTo>
                <a:lnTo>
                  <a:pt x="73" y="450"/>
                </a:lnTo>
                <a:lnTo>
                  <a:pt x="74" y="434"/>
                </a:lnTo>
                <a:lnTo>
                  <a:pt x="76" y="411"/>
                </a:lnTo>
                <a:lnTo>
                  <a:pt x="77" y="395"/>
                </a:lnTo>
                <a:lnTo>
                  <a:pt x="79" y="380"/>
                </a:lnTo>
                <a:lnTo>
                  <a:pt x="80" y="364"/>
                </a:lnTo>
                <a:lnTo>
                  <a:pt x="82" y="341"/>
                </a:lnTo>
                <a:lnTo>
                  <a:pt x="83" y="318"/>
                </a:lnTo>
                <a:lnTo>
                  <a:pt x="84" y="303"/>
                </a:lnTo>
                <a:lnTo>
                  <a:pt x="86" y="280"/>
                </a:lnTo>
                <a:lnTo>
                  <a:pt x="87" y="255"/>
                </a:lnTo>
                <a:lnTo>
                  <a:pt x="89" y="233"/>
                </a:lnTo>
                <a:lnTo>
                  <a:pt x="90" y="210"/>
                </a:lnTo>
                <a:lnTo>
                  <a:pt x="90" y="187"/>
                </a:lnTo>
                <a:lnTo>
                  <a:pt x="92" y="171"/>
                </a:lnTo>
                <a:lnTo>
                  <a:pt x="93" y="155"/>
                </a:lnTo>
                <a:lnTo>
                  <a:pt x="94" y="133"/>
                </a:lnTo>
                <a:lnTo>
                  <a:pt x="96" y="108"/>
                </a:lnTo>
                <a:lnTo>
                  <a:pt x="97" y="93"/>
                </a:lnTo>
                <a:lnTo>
                  <a:pt x="99" y="78"/>
                </a:lnTo>
                <a:lnTo>
                  <a:pt x="100" y="70"/>
                </a:lnTo>
                <a:lnTo>
                  <a:pt x="102" y="54"/>
                </a:lnTo>
                <a:lnTo>
                  <a:pt x="103" y="47"/>
                </a:lnTo>
                <a:lnTo>
                  <a:pt x="104" y="31"/>
                </a:lnTo>
                <a:lnTo>
                  <a:pt x="106" y="24"/>
                </a:lnTo>
                <a:lnTo>
                  <a:pt x="107" y="8"/>
                </a:lnTo>
                <a:lnTo>
                  <a:pt x="109" y="15"/>
                </a:lnTo>
                <a:lnTo>
                  <a:pt x="110" y="8"/>
                </a:lnTo>
                <a:lnTo>
                  <a:pt x="112" y="8"/>
                </a:lnTo>
                <a:lnTo>
                  <a:pt x="113" y="15"/>
                </a:lnTo>
                <a:lnTo>
                  <a:pt x="114" y="15"/>
                </a:lnTo>
                <a:lnTo>
                  <a:pt x="116" y="24"/>
                </a:lnTo>
                <a:lnTo>
                  <a:pt x="117" y="24"/>
                </a:lnTo>
                <a:lnTo>
                  <a:pt x="119" y="31"/>
                </a:lnTo>
                <a:lnTo>
                  <a:pt x="120" y="38"/>
                </a:lnTo>
                <a:lnTo>
                  <a:pt x="122" y="54"/>
                </a:lnTo>
                <a:lnTo>
                  <a:pt x="123" y="63"/>
                </a:lnTo>
                <a:lnTo>
                  <a:pt x="123" y="78"/>
                </a:lnTo>
                <a:lnTo>
                  <a:pt x="124" y="93"/>
                </a:lnTo>
                <a:lnTo>
                  <a:pt x="126" y="101"/>
                </a:lnTo>
                <a:lnTo>
                  <a:pt x="127" y="124"/>
                </a:lnTo>
                <a:lnTo>
                  <a:pt x="129" y="140"/>
                </a:lnTo>
                <a:lnTo>
                  <a:pt x="130" y="163"/>
                </a:lnTo>
                <a:lnTo>
                  <a:pt x="132" y="178"/>
                </a:lnTo>
                <a:lnTo>
                  <a:pt x="133" y="201"/>
                </a:lnTo>
                <a:lnTo>
                  <a:pt x="135" y="225"/>
                </a:lnTo>
                <a:lnTo>
                  <a:pt x="136" y="241"/>
                </a:lnTo>
                <a:lnTo>
                  <a:pt x="137" y="264"/>
                </a:lnTo>
                <a:lnTo>
                  <a:pt x="139" y="280"/>
                </a:lnTo>
                <a:lnTo>
                  <a:pt x="140" y="303"/>
                </a:lnTo>
                <a:lnTo>
                  <a:pt x="140" y="334"/>
                </a:lnTo>
                <a:lnTo>
                  <a:pt x="142" y="341"/>
                </a:lnTo>
                <a:lnTo>
                  <a:pt x="143" y="364"/>
                </a:lnTo>
                <a:lnTo>
                  <a:pt x="145" y="388"/>
                </a:lnTo>
                <a:lnTo>
                  <a:pt x="146" y="404"/>
                </a:lnTo>
                <a:lnTo>
                  <a:pt x="147" y="427"/>
                </a:lnTo>
                <a:lnTo>
                  <a:pt x="149" y="443"/>
                </a:lnTo>
                <a:lnTo>
                  <a:pt x="150" y="450"/>
                </a:lnTo>
                <a:lnTo>
                  <a:pt x="152" y="465"/>
                </a:lnTo>
                <a:lnTo>
                  <a:pt x="153" y="481"/>
                </a:lnTo>
                <a:lnTo>
                  <a:pt x="155" y="481"/>
                </a:lnTo>
                <a:lnTo>
                  <a:pt x="156" y="497"/>
                </a:lnTo>
                <a:lnTo>
                  <a:pt x="157" y="497"/>
                </a:lnTo>
                <a:lnTo>
                  <a:pt x="157" y="504"/>
                </a:lnTo>
                <a:lnTo>
                  <a:pt x="159" y="504"/>
                </a:lnTo>
                <a:lnTo>
                  <a:pt x="160" y="513"/>
                </a:lnTo>
                <a:lnTo>
                  <a:pt x="162" y="513"/>
                </a:lnTo>
                <a:lnTo>
                  <a:pt x="163" y="513"/>
                </a:lnTo>
                <a:lnTo>
                  <a:pt x="165" y="513"/>
                </a:lnTo>
                <a:lnTo>
                  <a:pt x="166" y="513"/>
                </a:lnTo>
                <a:lnTo>
                  <a:pt x="167" y="504"/>
                </a:lnTo>
                <a:lnTo>
                  <a:pt x="169" y="497"/>
                </a:lnTo>
                <a:lnTo>
                  <a:pt x="170" y="497"/>
                </a:lnTo>
                <a:lnTo>
                  <a:pt x="172" y="481"/>
                </a:lnTo>
                <a:lnTo>
                  <a:pt x="173" y="473"/>
                </a:lnTo>
                <a:lnTo>
                  <a:pt x="175" y="458"/>
                </a:lnTo>
                <a:lnTo>
                  <a:pt x="175" y="443"/>
                </a:lnTo>
                <a:lnTo>
                  <a:pt x="176" y="434"/>
                </a:lnTo>
                <a:lnTo>
                  <a:pt x="177" y="418"/>
                </a:lnTo>
                <a:lnTo>
                  <a:pt x="179" y="404"/>
                </a:lnTo>
                <a:lnTo>
                  <a:pt x="180" y="380"/>
                </a:lnTo>
                <a:lnTo>
                  <a:pt x="182" y="364"/>
                </a:lnTo>
                <a:lnTo>
                  <a:pt x="183" y="341"/>
                </a:lnTo>
                <a:lnTo>
                  <a:pt x="185" y="318"/>
                </a:lnTo>
                <a:lnTo>
                  <a:pt x="186" y="295"/>
                </a:lnTo>
                <a:lnTo>
                  <a:pt x="187" y="271"/>
                </a:lnTo>
                <a:lnTo>
                  <a:pt x="189" y="255"/>
                </a:lnTo>
                <a:lnTo>
                  <a:pt x="190" y="233"/>
                </a:lnTo>
                <a:lnTo>
                  <a:pt x="192" y="210"/>
                </a:lnTo>
                <a:lnTo>
                  <a:pt x="192" y="194"/>
                </a:lnTo>
                <a:lnTo>
                  <a:pt x="193" y="163"/>
                </a:lnTo>
                <a:lnTo>
                  <a:pt x="195" y="147"/>
                </a:lnTo>
                <a:lnTo>
                  <a:pt x="196" y="124"/>
                </a:lnTo>
                <a:lnTo>
                  <a:pt x="197" y="108"/>
                </a:lnTo>
                <a:lnTo>
                  <a:pt x="199" y="93"/>
                </a:lnTo>
                <a:lnTo>
                  <a:pt x="200" y="85"/>
                </a:lnTo>
                <a:lnTo>
                  <a:pt x="202" y="63"/>
                </a:lnTo>
                <a:lnTo>
                  <a:pt x="203" y="47"/>
                </a:lnTo>
                <a:lnTo>
                  <a:pt x="205" y="38"/>
                </a:lnTo>
                <a:lnTo>
                  <a:pt x="206" y="31"/>
                </a:lnTo>
                <a:lnTo>
                  <a:pt x="207" y="24"/>
                </a:lnTo>
                <a:lnTo>
                  <a:pt x="209" y="15"/>
                </a:lnTo>
                <a:lnTo>
                  <a:pt x="210" y="8"/>
                </a:lnTo>
                <a:lnTo>
                  <a:pt x="212" y="8"/>
                </a:lnTo>
                <a:lnTo>
                  <a:pt x="213" y="8"/>
                </a:lnTo>
                <a:lnTo>
                  <a:pt x="215" y="8"/>
                </a:lnTo>
                <a:lnTo>
                  <a:pt x="216" y="8"/>
                </a:lnTo>
                <a:lnTo>
                  <a:pt x="217" y="15"/>
                </a:lnTo>
                <a:lnTo>
                  <a:pt x="219" y="24"/>
                </a:lnTo>
                <a:lnTo>
                  <a:pt x="220" y="31"/>
                </a:lnTo>
                <a:lnTo>
                  <a:pt x="222" y="38"/>
                </a:lnTo>
                <a:lnTo>
                  <a:pt x="223" y="54"/>
                </a:lnTo>
                <a:lnTo>
                  <a:pt x="225" y="63"/>
                </a:lnTo>
                <a:lnTo>
                  <a:pt x="226" y="70"/>
                </a:lnTo>
                <a:lnTo>
                  <a:pt x="226" y="85"/>
                </a:lnTo>
                <a:lnTo>
                  <a:pt x="227" y="101"/>
                </a:lnTo>
                <a:lnTo>
                  <a:pt x="229" y="117"/>
                </a:lnTo>
                <a:lnTo>
                  <a:pt x="230" y="133"/>
                </a:lnTo>
                <a:lnTo>
                  <a:pt x="232" y="155"/>
                </a:lnTo>
                <a:lnTo>
                  <a:pt x="233" y="171"/>
                </a:lnTo>
                <a:lnTo>
                  <a:pt x="235" y="187"/>
                </a:lnTo>
                <a:lnTo>
                  <a:pt x="236" y="210"/>
                </a:lnTo>
                <a:lnTo>
                  <a:pt x="237" y="233"/>
                </a:lnTo>
                <a:lnTo>
                  <a:pt x="239" y="248"/>
                </a:lnTo>
                <a:lnTo>
                  <a:pt x="240" y="271"/>
                </a:lnTo>
                <a:lnTo>
                  <a:pt x="242" y="295"/>
                </a:lnTo>
                <a:lnTo>
                  <a:pt x="243" y="318"/>
                </a:lnTo>
                <a:lnTo>
                  <a:pt x="243" y="334"/>
                </a:lnTo>
                <a:lnTo>
                  <a:pt x="245" y="357"/>
                </a:lnTo>
                <a:lnTo>
                  <a:pt x="246" y="373"/>
                </a:lnTo>
                <a:lnTo>
                  <a:pt x="247" y="388"/>
                </a:lnTo>
                <a:lnTo>
                  <a:pt x="249" y="404"/>
                </a:lnTo>
                <a:lnTo>
                  <a:pt x="250" y="427"/>
                </a:lnTo>
                <a:lnTo>
                  <a:pt x="252" y="443"/>
                </a:lnTo>
                <a:lnTo>
                  <a:pt x="253" y="458"/>
                </a:lnTo>
                <a:lnTo>
                  <a:pt x="255" y="473"/>
                </a:lnTo>
                <a:lnTo>
                  <a:pt x="256" y="481"/>
                </a:lnTo>
                <a:lnTo>
                  <a:pt x="257" y="488"/>
                </a:lnTo>
                <a:lnTo>
                  <a:pt x="259" y="497"/>
                </a:lnTo>
                <a:lnTo>
                  <a:pt x="259" y="504"/>
                </a:lnTo>
                <a:lnTo>
                  <a:pt x="260" y="513"/>
                </a:lnTo>
                <a:lnTo>
                  <a:pt x="262" y="513"/>
                </a:lnTo>
                <a:lnTo>
                  <a:pt x="263" y="520"/>
                </a:lnTo>
                <a:lnTo>
                  <a:pt x="265" y="513"/>
                </a:lnTo>
                <a:lnTo>
                  <a:pt x="266" y="513"/>
                </a:lnTo>
                <a:lnTo>
                  <a:pt x="267" y="513"/>
                </a:lnTo>
                <a:lnTo>
                  <a:pt x="269" y="504"/>
                </a:lnTo>
                <a:lnTo>
                  <a:pt x="270" y="497"/>
                </a:lnTo>
                <a:lnTo>
                  <a:pt x="272" y="488"/>
                </a:lnTo>
                <a:lnTo>
                  <a:pt x="273" y="481"/>
                </a:lnTo>
                <a:lnTo>
                  <a:pt x="275" y="465"/>
                </a:lnTo>
                <a:lnTo>
                  <a:pt x="276" y="458"/>
                </a:lnTo>
                <a:lnTo>
                  <a:pt x="276" y="434"/>
                </a:lnTo>
                <a:lnTo>
                  <a:pt x="277" y="418"/>
                </a:lnTo>
                <a:lnTo>
                  <a:pt x="279" y="411"/>
                </a:lnTo>
                <a:lnTo>
                  <a:pt x="280" y="395"/>
                </a:lnTo>
                <a:lnTo>
                  <a:pt x="282" y="373"/>
                </a:lnTo>
                <a:lnTo>
                  <a:pt x="283" y="350"/>
                </a:lnTo>
                <a:lnTo>
                  <a:pt x="285" y="334"/>
                </a:lnTo>
                <a:lnTo>
                  <a:pt x="286" y="318"/>
                </a:lnTo>
                <a:lnTo>
                  <a:pt x="287" y="295"/>
                </a:lnTo>
                <a:lnTo>
                  <a:pt x="289" y="271"/>
                </a:lnTo>
                <a:lnTo>
                  <a:pt x="290" y="241"/>
                </a:lnTo>
                <a:lnTo>
                  <a:pt x="292" y="225"/>
                </a:lnTo>
                <a:lnTo>
                  <a:pt x="293" y="210"/>
                </a:lnTo>
                <a:lnTo>
                  <a:pt x="293" y="187"/>
                </a:lnTo>
                <a:lnTo>
                  <a:pt x="295" y="163"/>
                </a:lnTo>
                <a:lnTo>
                  <a:pt x="296" y="147"/>
                </a:lnTo>
                <a:lnTo>
                  <a:pt x="297" y="124"/>
                </a:lnTo>
                <a:lnTo>
                  <a:pt x="299" y="108"/>
                </a:lnTo>
                <a:lnTo>
                  <a:pt x="300" y="93"/>
                </a:lnTo>
                <a:lnTo>
                  <a:pt x="302" y="78"/>
                </a:lnTo>
                <a:lnTo>
                  <a:pt x="303" y="70"/>
                </a:lnTo>
                <a:lnTo>
                  <a:pt x="305" y="47"/>
                </a:lnTo>
                <a:lnTo>
                  <a:pt x="306" y="38"/>
                </a:lnTo>
                <a:lnTo>
                  <a:pt x="307" y="31"/>
                </a:lnTo>
                <a:lnTo>
                  <a:pt x="309" y="24"/>
                </a:lnTo>
                <a:lnTo>
                  <a:pt x="310" y="15"/>
                </a:lnTo>
                <a:lnTo>
                  <a:pt x="310" y="8"/>
                </a:lnTo>
                <a:lnTo>
                  <a:pt x="312" y="8"/>
                </a:lnTo>
                <a:lnTo>
                  <a:pt x="313" y="8"/>
                </a:lnTo>
                <a:lnTo>
                  <a:pt x="315" y="8"/>
                </a:lnTo>
                <a:lnTo>
                  <a:pt x="316" y="8"/>
                </a:lnTo>
                <a:lnTo>
                  <a:pt x="317" y="8"/>
                </a:lnTo>
                <a:lnTo>
                  <a:pt x="319" y="8"/>
                </a:lnTo>
                <a:lnTo>
                  <a:pt x="320" y="24"/>
                </a:lnTo>
                <a:lnTo>
                  <a:pt x="322" y="24"/>
                </a:lnTo>
                <a:lnTo>
                  <a:pt x="323" y="31"/>
                </a:lnTo>
                <a:lnTo>
                  <a:pt x="325" y="47"/>
                </a:lnTo>
                <a:lnTo>
                  <a:pt x="326" y="54"/>
                </a:lnTo>
                <a:lnTo>
                  <a:pt x="327" y="63"/>
                </a:lnTo>
                <a:lnTo>
                  <a:pt x="327" y="85"/>
                </a:lnTo>
                <a:lnTo>
                  <a:pt x="329" y="93"/>
                </a:lnTo>
                <a:lnTo>
                  <a:pt x="330" y="117"/>
                </a:lnTo>
                <a:lnTo>
                  <a:pt x="332" y="124"/>
                </a:lnTo>
                <a:lnTo>
                  <a:pt x="333" y="147"/>
                </a:lnTo>
                <a:lnTo>
                  <a:pt x="335" y="171"/>
                </a:lnTo>
                <a:lnTo>
                  <a:pt x="336" y="194"/>
                </a:lnTo>
                <a:lnTo>
                  <a:pt x="337" y="210"/>
                </a:lnTo>
                <a:lnTo>
                  <a:pt x="339" y="225"/>
                </a:lnTo>
                <a:lnTo>
                  <a:pt x="340" y="248"/>
                </a:lnTo>
                <a:lnTo>
                  <a:pt x="342" y="280"/>
                </a:lnTo>
                <a:lnTo>
                  <a:pt x="343" y="295"/>
                </a:lnTo>
                <a:lnTo>
                  <a:pt x="345" y="318"/>
                </a:lnTo>
                <a:lnTo>
                  <a:pt x="345" y="341"/>
                </a:lnTo>
                <a:lnTo>
                  <a:pt x="346" y="357"/>
                </a:lnTo>
                <a:lnTo>
                  <a:pt x="347" y="380"/>
                </a:lnTo>
                <a:lnTo>
                  <a:pt x="349" y="395"/>
                </a:lnTo>
                <a:lnTo>
                  <a:pt x="350" y="418"/>
                </a:lnTo>
                <a:lnTo>
                  <a:pt x="352" y="434"/>
                </a:lnTo>
                <a:lnTo>
                  <a:pt x="353" y="443"/>
                </a:lnTo>
                <a:lnTo>
                  <a:pt x="355" y="458"/>
                </a:lnTo>
                <a:lnTo>
                  <a:pt x="356" y="473"/>
                </a:lnTo>
                <a:lnTo>
                  <a:pt x="357" y="488"/>
                </a:lnTo>
                <a:lnTo>
                  <a:pt x="359" y="497"/>
                </a:lnTo>
                <a:lnTo>
                  <a:pt x="360" y="497"/>
                </a:lnTo>
                <a:lnTo>
                  <a:pt x="362" y="497"/>
                </a:lnTo>
                <a:lnTo>
                  <a:pt x="362" y="504"/>
                </a:lnTo>
                <a:lnTo>
                  <a:pt x="363" y="513"/>
                </a:lnTo>
                <a:lnTo>
                  <a:pt x="365" y="504"/>
                </a:lnTo>
                <a:lnTo>
                  <a:pt x="366" y="513"/>
                </a:lnTo>
                <a:lnTo>
                  <a:pt x="367" y="504"/>
                </a:lnTo>
                <a:lnTo>
                  <a:pt x="369" y="497"/>
                </a:lnTo>
                <a:lnTo>
                  <a:pt x="370" y="497"/>
                </a:lnTo>
                <a:lnTo>
                  <a:pt x="372" y="488"/>
                </a:lnTo>
                <a:lnTo>
                  <a:pt x="373" y="481"/>
                </a:lnTo>
                <a:lnTo>
                  <a:pt x="375" y="465"/>
                </a:lnTo>
                <a:lnTo>
                  <a:pt x="376" y="458"/>
                </a:lnTo>
                <a:lnTo>
                  <a:pt x="377" y="443"/>
                </a:lnTo>
                <a:lnTo>
                  <a:pt x="379" y="418"/>
                </a:lnTo>
                <a:lnTo>
                  <a:pt x="379" y="411"/>
                </a:lnTo>
                <a:lnTo>
                  <a:pt x="380" y="388"/>
                </a:lnTo>
                <a:lnTo>
                  <a:pt x="382" y="373"/>
                </a:lnTo>
                <a:lnTo>
                  <a:pt x="383" y="357"/>
                </a:lnTo>
                <a:lnTo>
                  <a:pt x="385" y="334"/>
                </a:lnTo>
                <a:lnTo>
                  <a:pt x="386" y="318"/>
                </a:lnTo>
                <a:lnTo>
                  <a:pt x="387" y="295"/>
                </a:lnTo>
                <a:lnTo>
                  <a:pt x="389" y="271"/>
                </a:lnTo>
                <a:lnTo>
                  <a:pt x="390" y="255"/>
                </a:lnTo>
                <a:lnTo>
                  <a:pt x="392" y="233"/>
                </a:lnTo>
                <a:lnTo>
                  <a:pt x="393" y="210"/>
                </a:lnTo>
                <a:lnTo>
                  <a:pt x="395" y="187"/>
                </a:lnTo>
                <a:lnTo>
                  <a:pt x="395" y="171"/>
                </a:lnTo>
                <a:lnTo>
                  <a:pt x="396" y="140"/>
                </a:lnTo>
                <a:lnTo>
                  <a:pt x="397" y="133"/>
                </a:lnTo>
                <a:lnTo>
                  <a:pt x="399" y="108"/>
                </a:lnTo>
                <a:lnTo>
                  <a:pt x="400" y="93"/>
                </a:lnTo>
                <a:lnTo>
                  <a:pt x="402" y="78"/>
                </a:lnTo>
                <a:lnTo>
                  <a:pt x="403" y="63"/>
                </a:lnTo>
                <a:lnTo>
                  <a:pt x="405" y="54"/>
                </a:lnTo>
                <a:lnTo>
                  <a:pt x="406" y="38"/>
                </a:lnTo>
                <a:lnTo>
                  <a:pt x="407" y="31"/>
                </a:lnTo>
                <a:lnTo>
                  <a:pt x="409" y="24"/>
                </a:lnTo>
                <a:lnTo>
                  <a:pt x="410" y="15"/>
                </a:lnTo>
                <a:lnTo>
                  <a:pt x="412" y="8"/>
                </a:lnTo>
                <a:lnTo>
                  <a:pt x="413" y="8"/>
                </a:lnTo>
                <a:lnTo>
                  <a:pt x="415" y="0"/>
                </a:lnTo>
                <a:lnTo>
                  <a:pt x="416" y="8"/>
                </a:lnTo>
                <a:lnTo>
                  <a:pt x="417" y="15"/>
                </a:lnTo>
                <a:lnTo>
                  <a:pt x="419" y="8"/>
                </a:lnTo>
                <a:lnTo>
                  <a:pt x="420" y="24"/>
                </a:lnTo>
                <a:lnTo>
                  <a:pt x="422" y="24"/>
                </a:lnTo>
                <a:lnTo>
                  <a:pt x="423" y="38"/>
                </a:lnTo>
                <a:lnTo>
                  <a:pt x="425" y="47"/>
                </a:lnTo>
                <a:lnTo>
                  <a:pt x="426" y="54"/>
                </a:lnTo>
                <a:lnTo>
                  <a:pt x="427" y="70"/>
                </a:lnTo>
                <a:lnTo>
                  <a:pt x="429" y="85"/>
                </a:lnTo>
                <a:lnTo>
                  <a:pt x="429" y="101"/>
                </a:lnTo>
                <a:lnTo>
                  <a:pt x="430" y="117"/>
                </a:lnTo>
                <a:lnTo>
                  <a:pt x="432" y="133"/>
                </a:lnTo>
                <a:lnTo>
                  <a:pt x="433" y="155"/>
                </a:lnTo>
                <a:lnTo>
                  <a:pt x="435" y="178"/>
                </a:lnTo>
                <a:lnTo>
                  <a:pt x="436" y="194"/>
                </a:lnTo>
                <a:lnTo>
                  <a:pt x="437" y="225"/>
                </a:lnTo>
                <a:lnTo>
                  <a:pt x="439" y="241"/>
                </a:lnTo>
                <a:lnTo>
                  <a:pt x="440" y="264"/>
                </a:lnTo>
                <a:lnTo>
                  <a:pt x="442" y="280"/>
                </a:lnTo>
                <a:lnTo>
                  <a:pt x="443" y="303"/>
                </a:lnTo>
                <a:lnTo>
                  <a:pt x="445" y="318"/>
                </a:lnTo>
                <a:lnTo>
                  <a:pt x="446" y="350"/>
                </a:lnTo>
                <a:lnTo>
                  <a:pt x="446" y="364"/>
                </a:lnTo>
                <a:lnTo>
                  <a:pt x="447" y="388"/>
                </a:lnTo>
                <a:lnTo>
                  <a:pt x="449" y="404"/>
                </a:lnTo>
                <a:lnTo>
                  <a:pt x="450" y="418"/>
                </a:lnTo>
                <a:lnTo>
                  <a:pt x="452" y="434"/>
                </a:lnTo>
                <a:lnTo>
                  <a:pt x="453" y="450"/>
                </a:lnTo>
                <a:lnTo>
                  <a:pt x="455" y="465"/>
                </a:lnTo>
                <a:lnTo>
                  <a:pt x="456" y="473"/>
                </a:lnTo>
                <a:lnTo>
                  <a:pt x="457" y="481"/>
                </a:lnTo>
                <a:lnTo>
                  <a:pt x="459" y="497"/>
                </a:lnTo>
                <a:lnTo>
                  <a:pt x="460" y="504"/>
                </a:lnTo>
                <a:lnTo>
                  <a:pt x="462" y="513"/>
                </a:lnTo>
                <a:lnTo>
                  <a:pt x="463" y="513"/>
                </a:lnTo>
                <a:lnTo>
                  <a:pt x="465" y="504"/>
                </a:lnTo>
                <a:lnTo>
                  <a:pt x="466" y="513"/>
                </a:lnTo>
                <a:lnTo>
                  <a:pt x="467" y="504"/>
                </a:lnTo>
                <a:lnTo>
                  <a:pt x="469" y="497"/>
                </a:lnTo>
                <a:lnTo>
                  <a:pt x="470" y="497"/>
                </a:lnTo>
                <a:lnTo>
                  <a:pt x="472" y="481"/>
                </a:lnTo>
                <a:lnTo>
                  <a:pt x="473" y="473"/>
                </a:lnTo>
                <a:lnTo>
                  <a:pt x="475" y="465"/>
                </a:lnTo>
                <a:lnTo>
                  <a:pt x="476" y="450"/>
                </a:lnTo>
                <a:lnTo>
                  <a:pt x="477" y="434"/>
                </a:lnTo>
                <a:lnTo>
                  <a:pt x="479" y="427"/>
                </a:lnTo>
                <a:lnTo>
                  <a:pt x="480" y="411"/>
                </a:lnTo>
                <a:lnTo>
                  <a:pt x="480" y="395"/>
                </a:lnTo>
                <a:lnTo>
                  <a:pt x="482" y="373"/>
                </a:lnTo>
                <a:lnTo>
                  <a:pt x="483" y="350"/>
                </a:lnTo>
                <a:lnTo>
                  <a:pt x="485" y="334"/>
                </a:lnTo>
                <a:lnTo>
                  <a:pt x="486" y="303"/>
                </a:lnTo>
                <a:lnTo>
                  <a:pt x="487" y="287"/>
                </a:lnTo>
                <a:lnTo>
                  <a:pt x="489" y="271"/>
                </a:lnTo>
                <a:lnTo>
                  <a:pt x="490" y="241"/>
                </a:lnTo>
                <a:lnTo>
                  <a:pt x="492" y="225"/>
                </a:lnTo>
                <a:lnTo>
                  <a:pt x="493" y="210"/>
                </a:lnTo>
                <a:lnTo>
                  <a:pt x="495" y="187"/>
                </a:lnTo>
                <a:lnTo>
                  <a:pt x="496" y="163"/>
                </a:lnTo>
                <a:lnTo>
                  <a:pt x="497" y="147"/>
                </a:lnTo>
                <a:lnTo>
                  <a:pt x="497" y="124"/>
                </a:lnTo>
                <a:lnTo>
                  <a:pt x="499" y="108"/>
                </a:lnTo>
                <a:lnTo>
                  <a:pt x="500" y="93"/>
                </a:lnTo>
                <a:lnTo>
                  <a:pt x="502" y="78"/>
                </a:lnTo>
                <a:lnTo>
                  <a:pt x="503" y="63"/>
                </a:lnTo>
                <a:lnTo>
                  <a:pt x="505" y="47"/>
                </a:lnTo>
                <a:lnTo>
                  <a:pt x="506" y="47"/>
                </a:lnTo>
                <a:lnTo>
                  <a:pt x="507" y="24"/>
                </a:lnTo>
                <a:lnTo>
                  <a:pt x="509" y="24"/>
                </a:lnTo>
                <a:lnTo>
                  <a:pt x="510" y="15"/>
                </a:lnTo>
                <a:lnTo>
                  <a:pt x="512" y="15"/>
                </a:lnTo>
                <a:lnTo>
                  <a:pt x="513" y="8"/>
                </a:lnTo>
                <a:lnTo>
                  <a:pt x="515" y="8"/>
                </a:lnTo>
                <a:lnTo>
                  <a:pt x="516" y="8"/>
                </a:lnTo>
                <a:lnTo>
                  <a:pt x="517" y="8"/>
                </a:lnTo>
                <a:lnTo>
                  <a:pt x="519" y="15"/>
                </a:lnTo>
                <a:lnTo>
                  <a:pt x="520" y="24"/>
                </a:lnTo>
                <a:lnTo>
                  <a:pt x="522" y="31"/>
                </a:lnTo>
                <a:lnTo>
                  <a:pt x="523" y="38"/>
                </a:lnTo>
                <a:lnTo>
                  <a:pt x="525" y="47"/>
                </a:lnTo>
                <a:lnTo>
                  <a:pt x="526" y="63"/>
                </a:lnTo>
                <a:lnTo>
                  <a:pt x="527" y="78"/>
                </a:lnTo>
                <a:lnTo>
                  <a:pt x="529" y="85"/>
                </a:lnTo>
                <a:lnTo>
                  <a:pt x="530" y="108"/>
                </a:lnTo>
                <a:lnTo>
                  <a:pt x="532" y="124"/>
                </a:lnTo>
                <a:lnTo>
                  <a:pt x="532" y="140"/>
                </a:lnTo>
                <a:lnTo>
                  <a:pt x="533" y="163"/>
                </a:lnTo>
                <a:lnTo>
                  <a:pt x="535" y="178"/>
                </a:lnTo>
                <a:lnTo>
                  <a:pt x="536" y="194"/>
                </a:lnTo>
                <a:lnTo>
                  <a:pt x="537" y="210"/>
                </a:lnTo>
                <a:lnTo>
                  <a:pt x="539" y="241"/>
                </a:lnTo>
                <a:lnTo>
                  <a:pt x="540" y="264"/>
                </a:lnTo>
                <a:lnTo>
                  <a:pt x="542" y="280"/>
                </a:lnTo>
                <a:lnTo>
                  <a:pt x="543" y="303"/>
                </a:lnTo>
                <a:lnTo>
                  <a:pt x="545" y="334"/>
                </a:lnTo>
                <a:lnTo>
                  <a:pt x="546" y="341"/>
                </a:lnTo>
                <a:lnTo>
                  <a:pt x="547" y="364"/>
                </a:lnTo>
                <a:lnTo>
                  <a:pt x="547" y="388"/>
                </a:lnTo>
                <a:lnTo>
                  <a:pt x="549" y="404"/>
                </a:lnTo>
                <a:lnTo>
                  <a:pt x="550" y="418"/>
                </a:lnTo>
                <a:lnTo>
                  <a:pt x="552" y="434"/>
                </a:lnTo>
                <a:lnTo>
                  <a:pt x="553" y="450"/>
                </a:lnTo>
                <a:lnTo>
                  <a:pt x="555" y="465"/>
                </a:lnTo>
                <a:lnTo>
                  <a:pt x="556" y="473"/>
                </a:lnTo>
                <a:lnTo>
                  <a:pt x="557" y="488"/>
                </a:lnTo>
                <a:lnTo>
                  <a:pt x="559" y="497"/>
                </a:lnTo>
                <a:lnTo>
                  <a:pt x="560" y="504"/>
                </a:lnTo>
                <a:lnTo>
                  <a:pt x="562" y="504"/>
                </a:lnTo>
                <a:lnTo>
                  <a:pt x="563" y="513"/>
                </a:lnTo>
                <a:lnTo>
                  <a:pt x="565" y="520"/>
                </a:lnTo>
                <a:lnTo>
                  <a:pt x="565" y="513"/>
                </a:lnTo>
                <a:lnTo>
                  <a:pt x="566" y="513"/>
                </a:lnTo>
                <a:lnTo>
                  <a:pt x="567" y="513"/>
                </a:lnTo>
                <a:lnTo>
                  <a:pt x="569" y="504"/>
                </a:lnTo>
                <a:lnTo>
                  <a:pt x="570" y="497"/>
                </a:lnTo>
                <a:lnTo>
                  <a:pt x="572" y="497"/>
                </a:lnTo>
                <a:lnTo>
                  <a:pt x="573" y="481"/>
                </a:lnTo>
                <a:lnTo>
                  <a:pt x="575" y="473"/>
                </a:lnTo>
                <a:lnTo>
                  <a:pt x="576" y="458"/>
                </a:lnTo>
                <a:lnTo>
                  <a:pt x="577" y="443"/>
                </a:lnTo>
                <a:lnTo>
                  <a:pt x="579" y="434"/>
                </a:lnTo>
                <a:lnTo>
                  <a:pt x="580" y="411"/>
                </a:lnTo>
                <a:lnTo>
                  <a:pt x="582" y="395"/>
                </a:lnTo>
                <a:lnTo>
                  <a:pt x="582" y="373"/>
                </a:lnTo>
                <a:lnTo>
                  <a:pt x="583" y="357"/>
                </a:lnTo>
                <a:lnTo>
                  <a:pt x="585" y="334"/>
                </a:lnTo>
                <a:lnTo>
                  <a:pt x="586" y="318"/>
                </a:lnTo>
                <a:lnTo>
                  <a:pt x="587" y="295"/>
                </a:lnTo>
                <a:lnTo>
                  <a:pt x="589" y="271"/>
                </a:lnTo>
                <a:lnTo>
                  <a:pt x="590" y="255"/>
                </a:lnTo>
                <a:lnTo>
                  <a:pt x="592" y="241"/>
                </a:lnTo>
                <a:lnTo>
                  <a:pt x="593" y="210"/>
                </a:lnTo>
                <a:lnTo>
                  <a:pt x="595" y="187"/>
                </a:lnTo>
                <a:lnTo>
                  <a:pt x="596" y="171"/>
                </a:lnTo>
                <a:lnTo>
                  <a:pt x="597" y="147"/>
                </a:lnTo>
                <a:lnTo>
                  <a:pt x="599" y="133"/>
                </a:lnTo>
                <a:lnTo>
                  <a:pt x="599" y="108"/>
                </a:lnTo>
                <a:lnTo>
                  <a:pt x="600" y="93"/>
                </a:lnTo>
                <a:lnTo>
                  <a:pt x="602" y="78"/>
                </a:lnTo>
                <a:lnTo>
                  <a:pt x="603" y="70"/>
                </a:lnTo>
                <a:lnTo>
                  <a:pt x="605" y="47"/>
                </a:lnTo>
                <a:lnTo>
                  <a:pt x="606" y="38"/>
                </a:lnTo>
                <a:lnTo>
                  <a:pt x="607" y="31"/>
                </a:lnTo>
                <a:lnTo>
                  <a:pt x="609" y="24"/>
                </a:lnTo>
                <a:lnTo>
                  <a:pt x="610" y="15"/>
                </a:lnTo>
                <a:lnTo>
                  <a:pt x="612" y="24"/>
                </a:lnTo>
                <a:lnTo>
                  <a:pt x="613" y="15"/>
                </a:lnTo>
                <a:lnTo>
                  <a:pt x="615" y="15"/>
                </a:lnTo>
                <a:lnTo>
                  <a:pt x="616" y="8"/>
                </a:lnTo>
                <a:lnTo>
                  <a:pt x="616" y="15"/>
                </a:lnTo>
                <a:lnTo>
                  <a:pt x="617" y="24"/>
                </a:lnTo>
                <a:lnTo>
                  <a:pt x="619" y="24"/>
                </a:lnTo>
                <a:lnTo>
                  <a:pt x="620" y="31"/>
                </a:lnTo>
                <a:lnTo>
                  <a:pt x="622" y="38"/>
                </a:lnTo>
                <a:lnTo>
                  <a:pt x="623" y="47"/>
                </a:lnTo>
                <a:lnTo>
                  <a:pt x="625" y="54"/>
                </a:lnTo>
                <a:lnTo>
                  <a:pt x="626" y="70"/>
                </a:lnTo>
                <a:lnTo>
                  <a:pt x="627" y="78"/>
                </a:lnTo>
                <a:lnTo>
                  <a:pt x="629" y="93"/>
                </a:lnTo>
                <a:lnTo>
                  <a:pt x="630" y="108"/>
                </a:lnTo>
                <a:lnTo>
                  <a:pt x="632" y="133"/>
                </a:lnTo>
                <a:lnTo>
                  <a:pt x="633" y="140"/>
                </a:lnTo>
                <a:lnTo>
                  <a:pt x="633" y="163"/>
                </a:lnTo>
                <a:lnTo>
                  <a:pt x="635" y="178"/>
                </a:lnTo>
                <a:lnTo>
                  <a:pt x="636" y="194"/>
                </a:lnTo>
                <a:lnTo>
                  <a:pt x="637" y="217"/>
                </a:lnTo>
                <a:lnTo>
                  <a:pt x="639" y="241"/>
                </a:lnTo>
                <a:lnTo>
                  <a:pt x="640" y="255"/>
                </a:lnTo>
                <a:lnTo>
                  <a:pt x="642" y="287"/>
                </a:lnTo>
                <a:lnTo>
                  <a:pt x="643" y="303"/>
                </a:lnTo>
                <a:lnTo>
                  <a:pt x="645" y="318"/>
                </a:lnTo>
                <a:lnTo>
                  <a:pt x="646" y="341"/>
                </a:lnTo>
                <a:lnTo>
                  <a:pt x="647" y="357"/>
                </a:lnTo>
                <a:lnTo>
                  <a:pt x="649" y="380"/>
                </a:lnTo>
                <a:lnTo>
                  <a:pt x="650" y="395"/>
                </a:lnTo>
                <a:lnTo>
                  <a:pt x="650" y="411"/>
                </a:lnTo>
                <a:lnTo>
                  <a:pt x="652" y="434"/>
                </a:lnTo>
                <a:lnTo>
                  <a:pt x="653" y="450"/>
                </a:lnTo>
                <a:lnTo>
                  <a:pt x="655" y="465"/>
                </a:lnTo>
                <a:lnTo>
                  <a:pt x="656" y="473"/>
                </a:lnTo>
                <a:lnTo>
                  <a:pt x="657" y="481"/>
                </a:lnTo>
                <a:lnTo>
                  <a:pt x="659" y="497"/>
                </a:lnTo>
                <a:lnTo>
                  <a:pt x="660" y="504"/>
                </a:lnTo>
                <a:lnTo>
                  <a:pt x="662" y="513"/>
                </a:lnTo>
                <a:lnTo>
                  <a:pt x="663" y="513"/>
                </a:lnTo>
                <a:lnTo>
                  <a:pt x="665" y="52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78" name="Line 6"/>
          <p:cNvSpPr>
            <a:spLocks noChangeShapeType="1"/>
          </p:cNvSpPr>
          <p:nvPr/>
        </p:nvSpPr>
        <p:spPr bwMode="auto">
          <a:xfrm>
            <a:off x="1295400" y="1154113"/>
            <a:ext cx="0" cy="5056187"/>
          </a:xfrm>
          <a:prstGeom prst="line">
            <a:avLst/>
          </a:prstGeom>
          <a:noFill/>
          <a:ln w="25400">
            <a:solidFill>
              <a:schemeClr val="tx1"/>
            </a:solidFill>
            <a:round/>
            <a:headEnd type="stealth"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79" name="Freeform 7"/>
          <p:cNvSpPr>
            <a:spLocks/>
          </p:cNvSpPr>
          <p:nvPr/>
        </p:nvSpPr>
        <p:spPr bwMode="auto">
          <a:xfrm>
            <a:off x="363538" y="3221038"/>
            <a:ext cx="5613400" cy="935037"/>
          </a:xfrm>
          <a:custGeom>
            <a:avLst/>
            <a:gdLst>
              <a:gd name="T0" fmla="*/ 9 w 666"/>
              <a:gd name="T1" fmla="*/ 15 h 521"/>
              <a:gd name="T2" fmla="*/ 20 w 666"/>
              <a:gd name="T3" fmla="*/ 63 h 521"/>
              <a:gd name="T4" fmla="*/ 30 w 666"/>
              <a:gd name="T5" fmla="*/ 187 h 521"/>
              <a:gd name="T6" fmla="*/ 40 w 666"/>
              <a:gd name="T7" fmla="*/ 350 h 521"/>
              <a:gd name="T8" fmla="*/ 52 w 666"/>
              <a:gd name="T9" fmla="*/ 473 h 521"/>
              <a:gd name="T10" fmla="*/ 62 w 666"/>
              <a:gd name="T11" fmla="*/ 520 h 521"/>
              <a:gd name="T12" fmla="*/ 73 w 666"/>
              <a:gd name="T13" fmla="*/ 465 h 521"/>
              <a:gd name="T14" fmla="*/ 83 w 666"/>
              <a:gd name="T15" fmla="*/ 318 h 521"/>
              <a:gd name="T16" fmla="*/ 93 w 666"/>
              <a:gd name="T17" fmla="*/ 155 h 521"/>
              <a:gd name="T18" fmla="*/ 104 w 666"/>
              <a:gd name="T19" fmla="*/ 31 h 521"/>
              <a:gd name="T20" fmla="*/ 116 w 666"/>
              <a:gd name="T21" fmla="*/ 24 h 521"/>
              <a:gd name="T22" fmla="*/ 126 w 666"/>
              <a:gd name="T23" fmla="*/ 101 h 521"/>
              <a:gd name="T24" fmla="*/ 137 w 666"/>
              <a:gd name="T25" fmla="*/ 264 h 521"/>
              <a:gd name="T26" fmla="*/ 147 w 666"/>
              <a:gd name="T27" fmla="*/ 427 h 521"/>
              <a:gd name="T28" fmla="*/ 157 w 666"/>
              <a:gd name="T29" fmla="*/ 504 h 521"/>
              <a:gd name="T30" fmla="*/ 169 w 666"/>
              <a:gd name="T31" fmla="*/ 497 h 521"/>
              <a:gd name="T32" fmla="*/ 179 w 666"/>
              <a:gd name="T33" fmla="*/ 404 h 521"/>
              <a:gd name="T34" fmla="*/ 190 w 666"/>
              <a:gd name="T35" fmla="*/ 233 h 521"/>
              <a:gd name="T36" fmla="*/ 200 w 666"/>
              <a:gd name="T37" fmla="*/ 85 h 521"/>
              <a:gd name="T38" fmla="*/ 212 w 666"/>
              <a:gd name="T39" fmla="*/ 8 h 521"/>
              <a:gd name="T40" fmla="*/ 223 w 666"/>
              <a:gd name="T41" fmla="*/ 54 h 521"/>
              <a:gd name="T42" fmla="*/ 233 w 666"/>
              <a:gd name="T43" fmla="*/ 171 h 521"/>
              <a:gd name="T44" fmla="*/ 243 w 666"/>
              <a:gd name="T45" fmla="*/ 334 h 521"/>
              <a:gd name="T46" fmla="*/ 255 w 666"/>
              <a:gd name="T47" fmla="*/ 473 h 521"/>
              <a:gd name="T48" fmla="*/ 265 w 666"/>
              <a:gd name="T49" fmla="*/ 513 h 521"/>
              <a:gd name="T50" fmla="*/ 276 w 666"/>
              <a:gd name="T51" fmla="*/ 458 h 521"/>
              <a:gd name="T52" fmla="*/ 286 w 666"/>
              <a:gd name="T53" fmla="*/ 318 h 521"/>
              <a:gd name="T54" fmla="*/ 296 w 666"/>
              <a:gd name="T55" fmla="*/ 147 h 521"/>
              <a:gd name="T56" fmla="*/ 307 w 666"/>
              <a:gd name="T57" fmla="*/ 31 h 521"/>
              <a:gd name="T58" fmla="*/ 317 w 666"/>
              <a:gd name="T59" fmla="*/ 8 h 521"/>
              <a:gd name="T60" fmla="*/ 327 w 666"/>
              <a:gd name="T61" fmla="*/ 85 h 521"/>
              <a:gd name="T62" fmla="*/ 339 w 666"/>
              <a:gd name="T63" fmla="*/ 225 h 521"/>
              <a:gd name="T64" fmla="*/ 349 w 666"/>
              <a:gd name="T65" fmla="*/ 395 h 521"/>
              <a:gd name="T66" fmla="*/ 360 w 666"/>
              <a:gd name="T67" fmla="*/ 497 h 521"/>
              <a:gd name="T68" fmla="*/ 370 w 666"/>
              <a:gd name="T69" fmla="*/ 497 h 521"/>
              <a:gd name="T70" fmla="*/ 380 w 666"/>
              <a:gd name="T71" fmla="*/ 388 h 521"/>
              <a:gd name="T72" fmla="*/ 392 w 666"/>
              <a:gd name="T73" fmla="*/ 233 h 521"/>
              <a:gd name="T74" fmla="*/ 402 w 666"/>
              <a:gd name="T75" fmla="*/ 78 h 521"/>
              <a:gd name="T76" fmla="*/ 413 w 666"/>
              <a:gd name="T77" fmla="*/ 8 h 521"/>
              <a:gd name="T78" fmla="*/ 425 w 666"/>
              <a:gd name="T79" fmla="*/ 47 h 521"/>
              <a:gd name="T80" fmla="*/ 435 w 666"/>
              <a:gd name="T81" fmla="*/ 178 h 521"/>
              <a:gd name="T82" fmla="*/ 446 w 666"/>
              <a:gd name="T83" fmla="*/ 350 h 521"/>
              <a:gd name="T84" fmla="*/ 456 w 666"/>
              <a:gd name="T85" fmla="*/ 473 h 521"/>
              <a:gd name="T86" fmla="*/ 467 w 666"/>
              <a:gd name="T87" fmla="*/ 504 h 521"/>
              <a:gd name="T88" fmla="*/ 479 w 666"/>
              <a:gd name="T89" fmla="*/ 427 h 521"/>
              <a:gd name="T90" fmla="*/ 489 w 666"/>
              <a:gd name="T91" fmla="*/ 271 h 521"/>
              <a:gd name="T92" fmla="*/ 499 w 666"/>
              <a:gd name="T93" fmla="*/ 108 h 521"/>
              <a:gd name="T94" fmla="*/ 510 w 666"/>
              <a:gd name="T95" fmla="*/ 15 h 521"/>
              <a:gd name="T96" fmla="*/ 522 w 666"/>
              <a:gd name="T97" fmla="*/ 31 h 521"/>
              <a:gd name="T98" fmla="*/ 532 w 666"/>
              <a:gd name="T99" fmla="*/ 140 h 521"/>
              <a:gd name="T100" fmla="*/ 543 w 666"/>
              <a:gd name="T101" fmla="*/ 303 h 521"/>
              <a:gd name="T102" fmla="*/ 553 w 666"/>
              <a:gd name="T103" fmla="*/ 450 h 521"/>
              <a:gd name="T104" fmla="*/ 565 w 666"/>
              <a:gd name="T105" fmla="*/ 520 h 521"/>
              <a:gd name="T106" fmla="*/ 575 w 666"/>
              <a:gd name="T107" fmla="*/ 473 h 521"/>
              <a:gd name="T108" fmla="*/ 585 w 666"/>
              <a:gd name="T109" fmla="*/ 334 h 521"/>
              <a:gd name="T110" fmla="*/ 596 w 666"/>
              <a:gd name="T111" fmla="*/ 171 h 521"/>
              <a:gd name="T112" fmla="*/ 606 w 666"/>
              <a:gd name="T113" fmla="*/ 38 h 521"/>
              <a:gd name="T114" fmla="*/ 616 w 666"/>
              <a:gd name="T115" fmla="*/ 15 h 521"/>
              <a:gd name="T116" fmla="*/ 627 w 666"/>
              <a:gd name="T117" fmla="*/ 78 h 521"/>
              <a:gd name="T118" fmla="*/ 637 w 666"/>
              <a:gd name="T119" fmla="*/ 217 h 521"/>
              <a:gd name="T120" fmla="*/ 649 w 666"/>
              <a:gd name="T121" fmla="*/ 380 h 521"/>
              <a:gd name="T122" fmla="*/ 659 w 666"/>
              <a:gd name="T123" fmla="*/ 497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66" h="521">
                <a:moveTo>
                  <a:pt x="0" y="54"/>
                </a:moveTo>
                <a:lnTo>
                  <a:pt x="2" y="47"/>
                </a:lnTo>
                <a:lnTo>
                  <a:pt x="3" y="38"/>
                </a:lnTo>
                <a:lnTo>
                  <a:pt x="4" y="31"/>
                </a:lnTo>
                <a:lnTo>
                  <a:pt x="4" y="24"/>
                </a:lnTo>
                <a:lnTo>
                  <a:pt x="6" y="15"/>
                </a:lnTo>
                <a:lnTo>
                  <a:pt x="7" y="15"/>
                </a:lnTo>
                <a:lnTo>
                  <a:pt x="9" y="15"/>
                </a:lnTo>
                <a:lnTo>
                  <a:pt x="10" y="15"/>
                </a:lnTo>
                <a:lnTo>
                  <a:pt x="12" y="15"/>
                </a:lnTo>
                <a:lnTo>
                  <a:pt x="13" y="15"/>
                </a:lnTo>
                <a:lnTo>
                  <a:pt x="14" y="24"/>
                </a:lnTo>
                <a:lnTo>
                  <a:pt x="16" y="31"/>
                </a:lnTo>
                <a:lnTo>
                  <a:pt x="17" y="38"/>
                </a:lnTo>
                <a:lnTo>
                  <a:pt x="19" y="47"/>
                </a:lnTo>
                <a:lnTo>
                  <a:pt x="20" y="63"/>
                </a:lnTo>
                <a:lnTo>
                  <a:pt x="22" y="70"/>
                </a:lnTo>
                <a:lnTo>
                  <a:pt x="22" y="78"/>
                </a:lnTo>
                <a:lnTo>
                  <a:pt x="23" y="93"/>
                </a:lnTo>
                <a:lnTo>
                  <a:pt x="24" y="117"/>
                </a:lnTo>
                <a:lnTo>
                  <a:pt x="26" y="133"/>
                </a:lnTo>
                <a:lnTo>
                  <a:pt x="27" y="140"/>
                </a:lnTo>
                <a:lnTo>
                  <a:pt x="29" y="163"/>
                </a:lnTo>
                <a:lnTo>
                  <a:pt x="30" y="187"/>
                </a:lnTo>
                <a:lnTo>
                  <a:pt x="32" y="201"/>
                </a:lnTo>
                <a:lnTo>
                  <a:pt x="33" y="225"/>
                </a:lnTo>
                <a:lnTo>
                  <a:pt x="34" y="241"/>
                </a:lnTo>
                <a:lnTo>
                  <a:pt x="36" y="264"/>
                </a:lnTo>
                <a:lnTo>
                  <a:pt x="37" y="280"/>
                </a:lnTo>
                <a:lnTo>
                  <a:pt x="39" y="303"/>
                </a:lnTo>
                <a:lnTo>
                  <a:pt x="39" y="325"/>
                </a:lnTo>
                <a:lnTo>
                  <a:pt x="40" y="350"/>
                </a:lnTo>
                <a:lnTo>
                  <a:pt x="42" y="364"/>
                </a:lnTo>
                <a:lnTo>
                  <a:pt x="43" y="388"/>
                </a:lnTo>
                <a:lnTo>
                  <a:pt x="44" y="404"/>
                </a:lnTo>
                <a:lnTo>
                  <a:pt x="46" y="418"/>
                </a:lnTo>
                <a:lnTo>
                  <a:pt x="47" y="434"/>
                </a:lnTo>
                <a:lnTo>
                  <a:pt x="49" y="450"/>
                </a:lnTo>
                <a:lnTo>
                  <a:pt x="50" y="465"/>
                </a:lnTo>
                <a:lnTo>
                  <a:pt x="52" y="473"/>
                </a:lnTo>
                <a:lnTo>
                  <a:pt x="53" y="488"/>
                </a:lnTo>
                <a:lnTo>
                  <a:pt x="54" y="497"/>
                </a:lnTo>
                <a:lnTo>
                  <a:pt x="56" y="497"/>
                </a:lnTo>
                <a:lnTo>
                  <a:pt x="56" y="513"/>
                </a:lnTo>
                <a:lnTo>
                  <a:pt x="57" y="513"/>
                </a:lnTo>
                <a:lnTo>
                  <a:pt x="59" y="513"/>
                </a:lnTo>
                <a:lnTo>
                  <a:pt x="60" y="513"/>
                </a:lnTo>
                <a:lnTo>
                  <a:pt x="62" y="520"/>
                </a:lnTo>
                <a:lnTo>
                  <a:pt x="63" y="520"/>
                </a:lnTo>
                <a:lnTo>
                  <a:pt x="64" y="504"/>
                </a:lnTo>
                <a:lnTo>
                  <a:pt x="66" y="504"/>
                </a:lnTo>
                <a:lnTo>
                  <a:pt x="67" y="497"/>
                </a:lnTo>
                <a:lnTo>
                  <a:pt x="69" y="497"/>
                </a:lnTo>
                <a:lnTo>
                  <a:pt x="70" y="481"/>
                </a:lnTo>
                <a:lnTo>
                  <a:pt x="72" y="473"/>
                </a:lnTo>
                <a:lnTo>
                  <a:pt x="73" y="465"/>
                </a:lnTo>
                <a:lnTo>
                  <a:pt x="73" y="450"/>
                </a:lnTo>
                <a:lnTo>
                  <a:pt x="74" y="434"/>
                </a:lnTo>
                <a:lnTo>
                  <a:pt x="76" y="411"/>
                </a:lnTo>
                <a:lnTo>
                  <a:pt x="77" y="395"/>
                </a:lnTo>
                <a:lnTo>
                  <a:pt x="79" y="380"/>
                </a:lnTo>
                <a:lnTo>
                  <a:pt x="80" y="364"/>
                </a:lnTo>
                <a:lnTo>
                  <a:pt x="82" y="341"/>
                </a:lnTo>
                <a:lnTo>
                  <a:pt x="83" y="318"/>
                </a:lnTo>
                <a:lnTo>
                  <a:pt x="84" y="303"/>
                </a:lnTo>
                <a:lnTo>
                  <a:pt x="86" y="280"/>
                </a:lnTo>
                <a:lnTo>
                  <a:pt x="87" y="255"/>
                </a:lnTo>
                <a:lnTo>
                  <a:pt x="89" y="233"/>
                </a:lnTo>
                <a:lnTo>
                  <a:pt x="90" y="210"/>
                </a:lnTo>
                <a:lnTo>
                  <a:pt x="90" y="187"/>
                </a:lnTo>
                <a:lnTo>
                  <a:pt x="92" y="171"/>
                </a:lnTo>
                <a:lnTo>
                  <a:pt x="93" y="155"/>
                </a:lnTo>
                <a:lnTo>
                  <a:pt x="94" y="133"/>
                </a:lnTo>
                <a:lnTo>
                  <a:pt x="96" y="108"/>
                </a:lnTo>
                <a:lnTo>
                  <a:pt x="97" y="93"/>
                </a:lnTo>
                <a:lnTo>
                  <a:pt x="99" y="78"/>
                </a:lnTo>
                <a:lnTo>
                  <a:pt x="100" y="70"/>
                </a:lnTo>
                <a:lnTo>
                  <a:pt x="102" y="54"/>
                </a:lnTo>
                <a:lnTo>
                  <a:pt x="103" y="47"/>
                </a:lnTo>
                <a:lnTo>
                  <a:pt x="104" y="31"/>
                </a:lnTo>
                <a:lnTo>
                  <a:pt x="106" y="24"/>
                </a:lnTo>
                <a:lnTo>
                  <a:pt x="107" y="8"/>
                </a:lnTo>
                <a:lnTo>
                  <a:pt x="109" y="15"/>
                </a:lnTo>
                <a:lnTo>
                  <a:pt x="110" y="8"/>
                </a:lnTo>
                <a:lnTo>
                  <a:pt x="112" y="8"/>
                </a:lnTo>
                <a:lnTo>
                  <a:pt x="113" y="15"/>
                </a:lnTo>
                <a:lnTo>
                  <a:pt x="114" y="15"/>
                </a:lnTo>
                <a:lnTo>
                  <a:pt x="116" y="24"/>
                </a:lnTo>
                <a:lnTo>
                  <a:pt x="117" y="24"/>
                </a:lnTo>
                <a:lnTo>
                  <a:pt x="119" y="31"/>
                </a:lnTo>
                <a:lnTo>
                  <a:pt x="120" y="38"/>
                </a:lnTo>
                <a:lnTo>
                  <a:pt x="122" y="54"/>
                </a:lnTo>
                <a:lnTo>
                  <a:pt x="123" y="63"/>
                </a:lnTo>
                <a:lnTo>
                  <a:pt x="123" y="78"/>
                </a:lnTo>
                <a:lnTo>
                  <a:pt x="124" y="93"/>
                </a:lnTo>
                <a:lnTo>
                  <a:pt x="126" y="101"/>
                </a:lnTo>
                <a:lnTo>
                  <a:pt x="127" y="124"/>
                </a:lnTo>
                <a:lnTo>
                  <a:pt x="129" y="140"/>
                </a:lnTo>
                <a:lnTo>
                  <a:pt x="130" y="163"/>
                </a:lnTo>
                <a:lnTo>
                  <a:pt x="132" y="178"/>
                </a:lnTo>
                <a:lnTo>
                  <a:pt x="133" y="201"/>
                </a:lnTo>
                <a:lnTo>
                  <a:pt x="135" y="225"/>
                </a:lnTo>
                <a:lnTo>
                  <a:pt x="136" y="241"/>
                </a:lnTo>
                <a:lnTo>
                  <a:pt x="137" y="264"/>
                </a:lnTo>
                <a:lnTo>
                  <a:pt x="139" y="280"/>
                </a:lnTo>
                <a:lnTo>
                  <a:pt x="140" y="303"/>
                </a:lnTo>
                <a:lnTo>
                  <a:pt x="140" y="334"/>
                </a:lnTo>
                <a:lnTo>
                  <a:pt x="142" y="341"/>
                </a:lnTo>
                <a:lnTo>
                  <a:pt x="143" y="364"/>
                </a:lnTo>
                <a:lnTo>
                  <a:pt x="145" y="388"/>
                </a:lnTo>
                <a:lnTo>
                  <a:pt x="146" y="404"/>
                </a:lnTo>
                <a:lnTo>
                  <a:pt x="147" y="427"/>
                </a:lnTo>
                <a:lnTo>
                  <a:pt x="149" y="443"/>
                </a:lnTo>
                <a:lnTo>
                  <a:pt x="150" y="450"/>
                </a:lnTo>
                <a:lnTo>
                  <a:pt x="152" y="465"/>
                </a:lnTo>
                <a:lnTo>
                  <a:pt x="153" y="481"/>
                </a:lnTo>
                <a:lnTo>
                  <a:pt x="155" y="481"/>
                </a:lnTo>
                <a:lnTo>
                  <a:pt x="156" y="497"/>
                </a:lnTo>
                <a:lnTo>
                  <a:pt x="157" y="497"/>
                </a:lnTo>
                <a:lnTo>
                  <a:pt x="157" y="504"/>
                </a:lnTo>
                <a:lnTo>
                  <a:pt x="159" y="504"/>
                </a:lnTo>
                <a:lnTo>
                  <a:pt x="160" y="513"/>
                </a:lnTo>
                <a:lnTo>
                  <a:pt x="162" y="513"/>
                </a:lnTo>
                <a:lnTo>
                  <a:pt x="163" y="513"/>
                </a:lnTo>
                <a:lnTo>
                  <a:pt x="165" y="513"/>
                </a:lnTo>
                <a:lnTo>
                  <a:pt x="166" y="513"/>
                </a:lnTo>
                <a:lnTo>
                  <a:pt x="167" y="504"/>
                </a:lnTo>
                <a:lnTo>
                  <a:pt x="169" y="497"/>
                </a:lnTo>
                <a:lnTo>
                  <a:pt x="170" y="497"/>
                </a:lnTo>
                <a:lnTo>
                  <a:pt x="172" y="481"/>
                </a:lnTo>
                <a:lnTo>
                  <a:pt x="173" y="473"/>
                </a:lnTo>
                <a:lnTo>
                  <a:pt x="175" y="458"/>
                </a:lnTo>
                <a:lnTo>
                  <a:pt x="175" y="443"/>
                </a:lnTo>
                <a:lnTo>
                  <a:pt x="176" y="434"/>
                </a:lnTo>
                <a:lnTo>
                  <a:pt x="177" y="418"/>
                </a:lnTo>
                <a:lnTo>
                  <a:pt x="179" y="404"/>
                </a:lnTo>
                <a:lnTo>
                  <a:pt x="180" y="380"/>
                </a:lnTo>
                <a:lnTo>
                  <a:pt x="182" y="364"/>
                </a:lnTo>
                <a:lnTo>
                  <a:pt x="183" y="341"/>
                </a:lnTo>
                <a:lnTo>
                  <a:pt x="185" y="318"/>
                </a:lnTo>
                <a:lnTo>
                  <a:pt x="186" y="295"/>
                </a:lnTo>
                <a:lnTo>
                  <a:pt x="187" y="271"/>
                </a:lnTo>
                <a:lnTo>
                  <a:pt x="189" y="255"/>
                </a:lnTo>
                <a:lnTo>
                  <a:pt x="190" y="233"/>
                </a:lnTo>
                <a:lnTo>
                  <a:pt x="192" y="210"/>
                </a:lnTo>
                <a:lnTo>
                  <a:pt x="192" y="194"/>
                </a:lnTo>
                <a:lnTo>
                  <a:pt x="193" y="163"/>
                </a:lnTo>
                <a:lnTo>
                  <a:pt x="195" y="147"/>
                </a:lnTo>
                <a:lnTo>
                  <a:pt x="196" y="124"/>
                </a:lnTo>
                <a:lnTo>
                  <a:pt x="197" y="108"/>
                </a:lnTo>
                <a:lnTo>
                  <a:pt x="199" y="93"/>
                </a:lnTo>
                <a:lnTo>
                  <a:pt x="200" y="85"/>
                </a:lnTo>
                <a:lnTo>
                  <a:pt x="202" y="63"/>
                </a:lnTo>
                <a:lnTo>
                  <a:pt x="203" y="47"/>
                </a:lnTo>
                <a:lnTo>
                  <a:pt x="205" y="38"/>
                </a:lnTo>
                <a:lnTo>
                  <a:pt x="206" y="31"/>
                </a:lnTo>
                <a:lnTo>
                  <a:pt x="207" y="24"/>
                </a:lnTo>
                <a:lnTo>
                  <a:pt x="209" y="15"/>
                </a:lnTo>
                <a:lnTo>
                  <a:pt x="210" y="8"/>
                </a:lnTo>
                <a:lnTo>
                  <a:pt x="212" y="8"/>
                </a:lnTo>
                <a:lnTo>
                  <a:pt x="213" y="8"/>
                </a:lnTo>
                <a:lnTo>
                  <a:pt x="215" y="8"/>
                </a:lnTo>
                <a:lnTo>
                  <a:pt x="216" y="8"/>
                </a:lnTo>
                <a:lnTo>
                  <a:pt x="217" y="15"/>
                </a:lnTo>
                <a:lnTo>
                  <a:pt x="219" y="24"/>
                </a:lnTo>
                <a:lnTo>
                  <a:pt x="220" y="31"/>
                </a:lnTo>
                <a:lnTo>
                  <a:pt x="222" y="38"/>
                </a:lnTo>
                <a:lnTo>
                  <a:pt x="223" y="54"/>
                </a:lnTo>
                <a:lnTo>
                  <a:pt x="225" y="63"/>
                </a:lnTo>
                <a:lnTo>
                  <a:pt x="226" y="70"/>
                </a:lnTo>
                <a:lnTo>
                  <a:pt x="226" y="85"/>
                </a:lnTo>
                <a:lnTo>
                  <a:pt x="227" y="101"/>
                </a:lnTo>
                <a:lnTo>
                  <a:pt x="229" y="117"/>
                </a:lnTo>
                <a:lnTo>
                  <a:pt x="230" y="133"/>
                </a:lnTo>
                <a:lnTo>
                  <a:pt x="232" y="155"/>
                </a:lnTo>
                <a:lnTo>
                  <a:pt x="233" y="171"/>
                </a:lnTo>
                <a:lnTo>
                  <a:pt x="235" y="187"/>
                </a:lnTo>
                <a:lnTo>
                  <a:pt x="236" y="210"/>
                </a:lnTo>
                <a:lnTo>
                  <a:pt x="237" y="233"/>
                </a:lnTo>
                <a:lnTo>
                  <a:pt x="239" y="248"/>
                </a:lnTo>
                <a:lnTo>
                  <a:pt x="240" y="271"/>
                </a:lnTo>
                <a:lnTo>
                  <a:pt x="242" y="295"/>
                </a:lnTo>
                <a:lnTo>
                  <a:pt x="243" y="318"/>
                </a:lnTo>
                <a:lnTo>
                  <a:pt x="243" y="334"/>
                </a:lnTo>
                <a:lnTo>
                  <a:pt x="245" y="357"/>
                </a:lnTo>
                <a:lnTo>
                  <a:pt x="246" y="373"/>
                </a:lnTo>
                <a:lnTo>
                  <a:pt x="247" y="388"/>
                </a:lnTo>
                <a:lnTo>
                  <a:pt x="249" y="404"/>
                </a:lnTo>
                <a:lnTo>
                  <a:pt x="250" y="427"/>
                </a:lnTo>
                <a:lnTo>
                  <a:pt x="252" y="443"/>
                </a:lnTo>
                <a:lnTo>
                  <a:pt x="253" y="458"/>
                </a:lnTo>
                <a:lnTo>
                  <a:pt x="255" y="473"/>
                </a:lnTo>
                <a:lnTo>
                  <a:pt x="256" y="481"/>
                </a:lnTo>
                <a:lnTo>
                  <a:pt x="257" y="488"/>
                </a:lnTo>
                <a:lnTo>
                  <a:pt x="259" y="497"/>
                </a:lnTo>
                <a:lnTo>
                  <a:pt x="259" y="504"/>
                </a:lnTo>
                <a:lnTo>
                  <a:pt x="260" y="513"/>
                </a:lnTo>
                <a:lnTo>
                  <a:pt x="262" y="513"/>
                </a:lnTo>
                <a:lnTo>
                  <a:pt x="263" y="520"/>
                </a:lnTo>
                <a:lnTo>
                  <a:pt x="265" y="513"/>
                </a:lnTo>
                <a:lnTo>
                  <a:pt x="266" y="513"/>
                </a:lnTo>
                <a:lnTo>
                  <a:pt x="267" y="513"/>
                </a:lnTo>
                <a:lnTo>
                  <a:pt x="269" y="504"/>
                </a:lnTo>
                <a:lnTo>
                  <a:pt x="270" y="497"/>
                </a:lnTo>
                <a:lnTo>
                  <a:pt x="272" y="488"/>
                </a:lnTo>
                <a:lnTo>
                  <a:pt x="273" y="481"/>
                </a:lnTo>
                <a:lnTo>
                  <a:pt x="275" y="465"/>
                </a:lnTo>
                <a:lnTo>
                  <a:pt x="276" y="458"/>
                </a:lnTo>
                <a:lnTo>
                  <a:pt x="276" y="434"/>
                </a:lnTo>
                <a:lnTo>
                  <a:pt x="277" y="418"/>
                </a:lnTo>
                <a:lnTo>
                  <a:pt x="279" y="411"/>
                </a:lnTo>
                <a:lnTo>
                  <a:pt x="280" y="395"/>
                </a:lnTo>
                <a:lnTo>
                  <a:pt x="282" y="373"/>
                </a:lnTo>
                <a:lnTo>
                  <a:pt x="283" y="350"/>
                </a:lnTo>
                <a:lnTo>
                  <a:pt x="285" y="334"/>
                </a:lnTo>
                <a:lnTo>
                  <a:pt x="286" y="318"/>
                </a:lnTo>
                <a:lnTo>
                  <a:pt x="287" y="295"/>
                </a:lnTo>
                <a:lnTo>
                  <a:pt x="289" y="271"/>
                </a:lnTo>
                <a:lnTo>
                  <a:pt x="290" y="241"/>
                </a:lnTo>
                <a:lnTo>
                  <a:pt x="292" y="225"/>
                </a:lnTo>
                <a:lnTo>
                  <a:pt x="293" y="210"/>
                </a:lnTo>
                <a:lnTo>
                  <a:pt x="293" y="187"/>
                </a:lnTo>
                <a:lnTo>
                  <a:pt x="295" y="163"/>
                </a:lnTo>
                <a:lnTo>
                  <a:pt x="296" y="147"/>
                </a:lnTo>
                <a:lnTo>
                  <a:pt x="297" y="124"/>
                </a:lnTo>
                <a:lnTo>
                  <a:pt x="299" y="108"/>
                </a:lnTo>
                <a:lnTo>
                  <a:pt x="300" y="93"/>
                </a:lnTo>
                <a:lnTo>
                  <a:pt x="302" y="78"/>
                </a:lnTo>
                <a:lnTo>
                  <a:pt x="303" y="70"/>
                </a:lnTo>
                <a:lnTo>
                  <a:pt x="305" y="47"/>
                </a:lnTo>
                <a:lnTo>
                  <a:pt x="306" y="38"/>
                </a:lnTo>
                <a:lnTo>
                  <a:pt x="307" y="31"/>
                </a:lnTo>
                <a:lnTo>
                  <a:pt x="309" y="24"/>
                </a:lnTo>
                <a:lnTo>
                  <a:pt x="310" y="15"/>
                </a:lnTo>
                <a:lnTo>
                  <a:pt x="310" y="8"/>
                </a:lnTo>
                <a:lnTo>
                  <a:pt x="312" y="8"/>
                </a:lnTo>
                <a:lnTo>
                  <a:pt x="313" y="8"/>
                </a:lnTo>
                <a:lnTo>
                  <a:pt x="315" y="8"/>
                </a:lnTo>
                <a:lnTo>
                  <a:pt x="316" y="8"/>
                </a:lnTo>
                <a:lnTo>
                  <a:pt x="317" y="8"/>
                </a:lnTo>
                <a:lnTo>
                  <a:pt x="319" y="8"/>
                </a:lnTo>
                <a:lnTo>
                  <a:pt x="320" y="24"/>
                </a:lnTo>
                <a:lnTo>
                  <a:pt x="322" y="24"/>
                </a:lnTo>
                <a:lnTo>
                  <a:pt x="323" y="31"/>
                </a:lnTo>
                <a:lnTo>
                  <a:pt x="325" y="47"/>
                </a:lnTo>
                <a:lnTo>
                  <a:pt x="326" y="54"/>
                </a:lnTo>
                <a:lnTo>
                  <a:pt x="327" y="63"/>
                </a:lnTo>
                <a:lnTo>
                  <a:pt x="327" y="85"/>
                </a:lnTo>
                <a:lnTo>
                  <a:pt x="329" y="93"/>
                </a:lnTo>
                <a:lnTo>
                  <a:pt x="330" y="117"/>
                </a:lnTo>
                <a:lnTo>
                  <a:pt x="332" y="124"/>
                </a:lnTo>
                <a:lnTo>
                  <a:pt x="333" y="147"/>
                </a:lnTo>
                <a:lnTo>
                  <a:pt x="335" y="171"/>
                </a:lnTo>
                <a:lnTo>
                  <a:pt x="336" y="194"/>
                </a:lnTo>
                <a:lnTo>
                  <a:pt x="337" y="210"/>
                </a:lnTo>
                <a:lnTo>
                  <a:pt x="339" y="225"/>
                </a:lnTo>
                <a:lnTo>
                  <a:pt x="340" y="248"/>
                </a:lnTo>
                <a:lnTo>
                  <a:pt x="342" y="280"/>
                </a:lnTo>
                <a:lnTo>
                  <a:pt x="343" y="295"/>
                </a:lnTo>
                <a:lnTo>
                  <a:pt x="345" y="318"/>
                </a:lnTo>
                <a:lnTo>
                  <a:pt x="345" y="341"/>
                </a:lnTo>
                <a:lnTo>
                  <a:pt x="346" y="357"/>
                </a:lnTo>
                <a:lnTo>
                  <a:pt x="347" y="380"/>
                </a:lnTo>
                <a:lnTo>
                  <a:pt x="349" y="395"/>
                </a:lnTo>
                <a:lnTo>
                  <a:pt x="350" y="418"/>
                </a:lnTo>
                <a:lnTo>
                  <a:pt x="352" y="434"/>
                </a:lnTo>
                <a:lnTo>
                  <a:pt x="353" y="443"/>
                </a:lnTo>
                <a:lnTo>
                  <a:pt x="355" y="458"/>
                </a:lnTo>
                <a:lnTo>
                  <a:pt x="356" y="473"/>
                </a:lnTo>
                <a:lnTo>
                  <a:pt x="357" y="488"/>
                </a:lnTo>
                <a:lnTo>
                  <a:pt x="359" y="497"/>
                </a:lnTo>
                <a:lnTo>
                  <a:pt x="360" y="497"/>
                </a:lnTo>
                <a:lnTo>
                  <a:pt x="362" y="497"/>
                </a:lnTo>
                <a:lnTo>
                  <a:pt x="362" y="504"/>
                </a:lnTo>
                <a:lnTo>
                  <a:pt x="363" y="513"/>
                </a:lnTo>
                <a:lnTo>
                  <a:pt x="365" y="504"/>
                </a:lnTo>
                <a:lnTo>
                  <a:pt x="366" y="513"/>
                </a:lnTo>
                <a:lnTo>
                  <a:pt x="367" y="504"/>
                </a:lnTo>
                <a:lnTo>
                  <a:pt x="369" y="497"/>
                </a:lnTo>
                <a:lnTo>
                  <a:pt x="370" y="497"/>
                </a:lnTo>
                <a:lnTo>
                  <a:pt x="372" y="488"/>
                </a:lnTo>
                <a:lnTo>
                  <a:pt x="373" y="481"/>
                </a:lnTo>
                <a:lnTo>
                  <a:pt x="375" y="465"/>
                </a:lnTo>
                <a:lnTo>
                  <a:pt x="376" y="458"/>
                </a:lnTo>
                <a:lnTo>
                  <a:pt x="377" y="443"/>
                </a:lnTo>
                <a:lnTo>
                  <a:pt x="379" y="418"/>
                </a:lnTo>
                <a:lnTo>
                  <a:pt x="379" y="411"/>
                </a:lnTo>
                <a:lnTo>
                  <a:pt x="380" y="388"/>
                </a:lnTo>
                <a:lnTo>
                  <a:pt x="382" y="373"/>
                </a:lnTo>
                <a:lnTo>
                  <a:pt x="383" y="357"/>
                </a:lnTo>
                <a:lnTo>
                  <a:pt x="385" y="334"/>
                </a:lnTo>
                <a:lnTo>
                  <a:pt x="386" y="318"/>
                </a:lnTo>
                <a:lnTo>
                  <a:pt x="387" y="295"/>
                </a:lnTo>
                <a:lnTo>
                  <a:pt x="389" y="271"/>
                </a:lnTo>
                <a:lnTo>
                  <a:pt x="390" y="255"/>
                </a:lnTo>
                <a:lnTo>
                  <a:pt x="392" y="233"/>
                </a:lnTo>
                <a:lnTo>
                  <a:pt x="393" y="210"/>
                </a:lnTo>
                <a:lnTo>
                  <a:pt x="395" y="187"/>
                </a:lnTo>
                <a:lnTo>
                  <a:pt x="395" y="171"/>
                </a:lnTo>
                <a:lnTo>
                  <a:pt x="396" y="140"/>
                </a:lnTo>
                <a:lnTo>
                  <a:pt x="397" y="133"/>
                </a:lnTo>
                <a:lnTo>
                  <a:pt x="399" y="108"/>
                </a:lnTo>
                <a:lnTo>
                  <a:pt x="400" y="93"/>
                </a:lnTo>
                <a:lnTo>
                  <a:pt x="402" y="78"/>
                </a:lnTo>
                <a:lnTo>
                  <a:pt x="403" y="63"/>
                </a:lnTo>
                <a:lnTo>
                  <a:pt x="405" y="54"/>
                </a:lnTo>
                <a:lnTo>
                  <a:pt x="406" y="38"/>
                </a:lnTo>
                <a:lnTo>
                  <a:pt x="407" y="31"/>
                </a:lnTo>
                <a:lnTo>
                  <a:pt x="409" y="24"/>
                </a:lnTo>
                <a:lnTo>
                  <a:pt x="410" y="15"/>
                </a:lnTo>
                <a:lnTo>
                  <a:pt x="412" y="8"/>
                </a:lnTo>
                <a:lnTo>
                  <a:pt x="413" y="8"/>
                </a:lnTo>
                <a:lnTo>
                  <a:pt x="415" y="0"/>
                </a:lnTo>
                <a:lnTo>
                  <a:pt x="416" y="8"/>
                </a:lnTo>
                <a:lnTo>
                  <a:pt x="417" y="15"/>
                </a:lnTo>
                <a:lnTo>
                  <a:pt x="419" y="8"/>
                </a:lnTo>
                <a:lnTo>
                  <a:pt x="420" y="24"/>
                </a:lnTo>
                <a:lnTo>
                  <a:pt x="422" y="24"/>
                </a:lnTo>
                <a:lnTo>
                  <a:pt x="423" y="38"/>
                </a:lnTo>
                <a:lnTo>
                  <a:pt x="425" y="47"/>
                </a:lnTo>
                <a:lnTo>
                  <a:pt x="426" y="54"/>
                </a:lnTo>
                <a:lnTo>
                  <a:pt x="427" y="70"/>
                </a:lnTo>
                <a:lnTo>
                  <a:pt x="429" y="85"/>
                </a:lnTo>
                <a:lnTo>
                  <a:pt x="429" y="101"/>
                </a:lnTo>
                <a:lnTo>
                  <a:pt x="430" y="117"/>
                </a:lnTo>
                <a:lnTo>
                  <a:pt x="432" y="133"/>
                </a:lnTo>
                <a:lnTo>
                  <a:pt x="433" y="155"/>
                </a:lnTo>
                <a:lnTo>
                  <a:pt x="435" y="178"/>
                </a:lnTo>
                <a:lnTo>
                  <a:pt x="436" y="194"/>
                </a:lnTo>
                <a:lnTo>
                  <a:pt x="437" y="225"/>
                </a:lnTo>
                <a:lnTo>
                  <a:pt x="439" y="241"/>
                </a:lnTo>
                <a:lnTo>
                  <a:pt x="440" y="264"/>
                </a:lnTo>
                <a:lnTo>
                  <a:pt x="442" y="280"/>
                </a:lnTo>
                <a:lnTo>
                  <a:pt x="443" y="303"/>
                </a:lnTo>
                <a:lnTo>
                  <a:pt x="445" y="318"/>
                </a:lnTo>
                <a:lnTo>
                  <a:pt x="446" y="350"/>
                </a:lnTo>
                <a:lnTo>
                  <a:pt x="446" y="364"/>
                </a:lnTo>
                <a:lnTo>
                  <a:pt x="447" y="388"/>
                </a:lnTo>
                <a:lnTo>
                  <a:pt x="449" y="404"/>
                </a:lnTo>
                <a:lnTo>
                  <a:pt x="450" y="418"/>
                </a:lnTo>
                <a:lnTo>
                  <a:pt x="452" y="434"/>
                </a:lnTo>
                <a:lnTo>
                  <a:pt x="453" y="450"/>
                </a:lnTo>
                <a:lnTo>
                  <a:pt x="455" y="465"/>
                </a:lnTo>
                <a:lnTo>
                  <a:pt x="456" y="473"/>
                </a:lnTo>
                <a:lnTo>
                  <a:pt x="457" y="481"/>
                </a:lnTo>
                <a:lnTo>
                  <a:pt x="459" y="497"/>
                </a:lnTo>
                <a:lnTo>
                  <a:pt x="460" y="504"/>
                </a:lnTo>
                <a:lnTo>
                  <a:pt x="462" y="513"/>
                </a:lnTo>
                <a:lnTo>
                  <a:pt x="463" y="513"/>
                </a:lnTo>
                <a:lnTo>
                  <a:pt x="465" y="504"/>
                </a:lnTo>
                <a:lnTo>
                  <a:pt x="466" y="513"/>
                </a:lnTo>
                <a:lnTo>
                  <a:pt x="467" y="504"/>
                </a:lnTo>
                <a:lnTo>
                  <a:pt x="469" y="497"/>
                </a:lnTo>
                <a:lnTo>
                  <a:pt x="470" y="497"/>
                </a:lnTo>
                <a:lnTo>
                  <a:pt x="472" y="481"/>
                </a:lnTo>
                <a:lnTo>
                  <a:pt x="473" y="473"/>
                </a:lnTo>
                <a:lnTo>
                  <a:pt x="475" y="465"/>
                </a:lnTo>
                <a:lnTo>
                  <a:pt x="476" y="450"/>
                </a:lnTo>
                <a:lnTo>
                  <a:pt x="477" y="434"/>
                </a:lnTo>
                <a:lnTo>
                  <a:pt x="479" y="427"/>
                </a:lnTo>
                <a:lnTo>
                  <a:pt x="480" y="411"/>
                </a:lnTo>
                <a:lnTo>
                  <a:pt x="480" y="395"/>
                </a:lnTo>
                <a:lnTo>
                  <a:pt x="482" y="373"/>
                </a:lnTo>
                <a:lnTo>
                  <a:pt x="483" y="350"/>
                </a:lnTo>
                <a:lnTo>
                  <a:pt x="485" y="334"/>
                </a:lnTo>
                <a:lnTo>
                  <a:pt x="486" y="303"/>
                </a:lnTo>
                <a:lnTo>
                  <a:pt x="487" y="287"/>
                </a:lnTo>
                <a:lnTo>
                  <a:pt x="489" y="271"/>
                </a:lnTo>
                <a:lnTo>
                  <a:pt x="490" y="241"/>
                </a:lnTo>
                <a:lnTo>
                  <a:pt x="492" y="225"/>
                </a:lnTo>
                <a:lnTo>
                  <a:pt x="493" y="210"/>
                </a:lnTo>
                <a:lnTo>
                  <a:pt x="495" y="187"/>
                </a:lnTo>
                <a:lnTo>
                  <a:pt x="496" y="163"/>
                </a:lnTo>
                <a:lnTo>
                  <a:pt x="497" y="147"/>
                </a:lnTo>
                <a:lnTo>
                  <a:pt x="497" y="124"/>
                </a:lnTo>
                <a:lnTo>
                  <a:pt x="499" y="108"/>
                </a:lnTo>
                <a:lnTo>
                  <a:pt x="500" y="93"/>
                </a:lnTo>
                <a:lnTo>
                  <a:pt x="502" y="78"/>
                </a:lnTo>
                <a:lnTo>
                  <a:pt x="503" y="63"/>
                </a:lnTo>
                <a:lnTo>
                  <a:pt x="505" y="47"/>
                </a:lnTo>
                <a:lnTo>
                  <a:pt x="506" y="47"/>
                </a:lnTo>
                <a:lnTo>
                  <a:pt x="507" y="24"/>
                </a:lnTo>
                <a:lnTo>
                  <a:pt x="509" y="24"/>
                </a:lnTo>
                <a:lnTo>
                  <a:pt x="510" y="15"/>
                </a:lnTo>
                <a:lnTo>
                  <a:pt x="512" y="15"/>
                </a:lnTo>
                <a:lnTo>
                  <a:pt x="513" y="8"/>
                </a:lnTo>
                <a:lnTo>
                  <a:pt x="515" y="8"/>
                </a:lnTo>
                <a:lnTo>
                  <a:pt x="516" y="8"/>
                </a:lnTo>
                <a:lnTo>
                  <a:pt x="517" y="8"/>
                </a:lnTo>
                <a:lnTo>
                  <a:pt x="519" y="15"/>
                </a:lnTo>
                <a:lnTo>
                  <a:pt x="520" y="24"/>
                </a:lnTo>
                <a:lnTo>
                  <a:pt x="522" y="31"/>
                </a:lnTo>
                <a:lnTo>
                  <a:pt x="523" y="38"/>
                </a:lnTo>
                <a:lnTo>
                  <a:pt x="525" y="47"/>
                </a:lnTo>
                <a:lnTo>
                  <a:pt x="526" y="63"/>
                </a:lnTo>
                <a:lnTo>
                  <a:pt x="527" y="78"/>
                </a:lnTo>
                <a:lnTo>
                  <a:pt x="529" y="85"/>
                </a:lnTo>
                <a:lnTo>
                  <a:pt x="530" y="108"/>
                </a:lnTo>
                <a:lnTo>
                  <a:pt x="532" y="124"/>
                </a:lnTo>
                <a:lnTo>
                  <a:pt x="532" y="140"/>
                </a:lnTo>
                <a:lnTo>
                  <a:pt x="533" y="163"/>
                </a:lnTo>
                <a:lnTo>
                  <a:pt x="535" y="178"/>
                </a:lnTo>
                <a:lnTo>
                  <a:pt x="536" y="194"/>
                </a:lnTo>
                <a:lnTo>
                  <a:pt x="537" y="210"/>
                </a:lnTo>
                <a:lnTo>
                  <a:pt x="539" y="241"/>
                </a:lnTo>
                <a:lnTo>
                  <a:pt x="540" y="264"/>
                </a:lnTo>
                <a:lnTo>
                  <a:pt x="542" y="280"/>
                </a:lnTo>
                <a:lnTo>
                  <a:pt x="543" y="303"/>
                </a:lnTo>
                <a:lnTo>
                  <a:pt x="545" y="334"/>
                </a:lnTo>
                <a:lnTo>
                  <a:pt x="546" y="341"/>
                </a:lnTo>
                <a:lnTo>
                  <a:pt x="547" y="364"/>
                </a:lnTo>
                <a:lnTo>
                  <a:pt x="547" y="388"/>
                </a:lnTo>
                <a:lnTo>
                  <a:pt x="549" y="404"/>
                </a:lnTo>
                <a:lnTo>
                  <a:pt x="550" y="418"/>
                </a:lnTo>
                <a:lnTo>
                  <a:pt x="552" y="434"/>
                </a:lnTo>
                <a:lnTo>
                  <a:pt x="553" y="450"/>
                </a:lnTo>
                <a:lnTo>
                  <a:pt x="555" y="465"/>
                </a:lnTo>
                <a:lnTo>
                  <a:pt x="556" y="473"/>
                </a:lnTo>
                <a:lnTo>
                  <a:pt x="557" y="488"/>
                </a:lnTo>
                <a:lnTo>
                  <a:pt x="559" y="497"/>
                </a:lnTo>
                <a:lnTo>
                  <a:pt x="560" y="504"/>
                </a:lnTo>
                <a:lnTo>
                  <a:pt x="562" y="504"/>
                </a:lnTo>
                <a:lnTo>
                  <a:pt x="563" y="513"/>
                </a:lnTo>
                <a:lnTo>
                  <a:pt x="565" y="520"/>
                </a:lnTo>
                <a:lnTo>
                  <a:pt x="565" y="513"/>
                </a:lnTo>
                <a:lnTo>
                  <a:pt x="566" y="513"/>
                </a:lnTo>
                <a:lnTo>
                  <a:pt x="567" y="513"/>
                </a:lnTo>
                <a:lnTo>
                  <a:pt x="569" y="504"/>
                </a:lnTo>
                <a:lnTo>
                  <a:pt x="570" y="497"/>
                </a:lnTo>
                <a:lnTo>
                  <a:pt x="572" y="497"/>
                </a:lnTo>
                <a:lnTo>
                  <a:pt x="573" y="481"/>
                </a:lnTo>
                <a:lnTo>
                  <a:pt x="575" y="473"/>
                </a:lnTo>
                <a:lnTo>
                  <a:pt x="576" y="458"/>
                </a:lnTo>
                <a:lnTo>
                  <a:pt x="577" y="443"/>
                </a:lnTo>
                <a:lnTo>
                  <a:pt x="579" y="434"/>
                </a:lnTo>
                <a:lnTo>
                  <a:pt x="580" y="411"/>
                </a:lnTo>
                <a:lnTo>
                  <a:pt x="582" y="395"/>
                </a:lnTo>
                <a:lnTo>
                  <a:pt x="582" y="373"/>
                </a:lnTo>
                <a:lnTo>
                  <a:pt x="583" y="357"/>
                </a:lnTo>
                <a:lnTo>
                  <a:pt x="585" y="334"/>
                </a:lnTo>
                <a:lnTo>
                  <a:pt x="586" y="318"/>
                </a:lnTo>
                <a:lnTo>
                  <a:pt x="587" y="295"/>
                </a:lnTo>
                <a:lnTo>
                  <a:pt x="589" y="271"/>
                </a:lnTo>
                <a:lnTo>
                  <a:pt x="590" y="255"/>
                </a:lnTo>
                <a:lnTo>
                  <a:pt x="592" y="241"/>
                </a:lnTo>
                <a:lnTo>
                  <a:pt x="593" y="210"/>
                </a:lnTo>
                <a:lnTo>
                  <a:pt x="595" y="187"/>
                </a:lnTo>
                <a:lnTo>
                  <a:pt x="596" y="171"/>
                </a:lnTo>
                <a:lnTo>
                  <a:pt x="597" y="147"/>
                </a:lnTo>
                <a:lnTo>
                  <a:pt x="599" y="133"/>
                </a:lnTo>
                <a:lnTo>
                  <a:pt x="599" y="108"/>
                </a:lnTo>
                <a:lnTo>
                  <a:pt x="600" y="93"/>
                </a:lnTo>
                <a:lnTo>
                  <a:pt x="602" y="78"/>
                </a:lnTo>
                <a:lnTo>
                  <a:pt x="603" y="70"/>
                </a:lnTo>
                <a:lnTo>
                  <a:pt x="605" y="47"/>
                </a:lnTo>
                <a:lnTo>
                  <a:pt x="606" y="38"/>
                </a:lnTo>
                <a:lnTo>
                  <a:pt x="607" y="31"/>
                </a:lnTo>
                <a:lnTo>
                  <a:pt x="609" y="24"/>
                </a:lnTo>
                <a:lnTo>
                  <a:pt x="610" y="15"/>
                </a:lnTo>
                <a:lnTo>
                  <a:pt x="612" y="24"/>
                </a:lnTo>
                <a:lnTo>
                  <a:pt x="613" y="15"/>
                </a:lnTo>
                <a:lnTo>
                  <a:pt x="615" y="15"/>
                </a:lnTo>
                <a:lnTo>
                  <a:pt x="616" y="8"/>
                </a:lnTo>
                <a:lnTo>
                  <a:pt x="616" y="15"/>
                </a:lnTo>
                <a:lnTo>
                  <a:pt x="617" y="24"/>
                </a:lnTo>
                <a:lnTo>
                  <a:pt x="619" y="24"/>
                </a:lnTo>
                <a:lnTo>
                  <a:pt x="620" y="31"/>
                </a:lnTo>
                <a:lnTo>
                  <a:pt x="622" y="38"/>
                </a:lnTo>
                <a:lnTo>
                  <a:pt x="623" y="47"/>
                </a:lnTo>
                <a:lnTo>
                  <a:pt x="625" y="54"/>
                </a:lnTo>
                <a:lnTo>
                  <a:pt x="626" y="70"/>
                </a:lnTo>
                <a:lnTo>
                  <a:pt x="627" y="78"/>
                </a:lnTo>
                <a:lnTo>
                  <a:pt x="629" y="93"/>
                </a:lnTo>
                <a:lnTo>
                  <a:pt x="630" y="108"/>
                </a:lnTo>
                <a:lnTo>
                  <a:pt x="632" y="133"/>
                </a:lnTo>
                <a:lnTo>
                  <a:pt x="633" y="140"/>
                </a:lnTo>
                <a:lnTo>
                  <a:pt x="633" y="163"/>
                </a:lnTo>
                <a:lnTo>
                  <a:pt x="635" y="178"/>
                </a:lnTo>
                <a:lnTo>
                  <a:pt x="636" y="194"/>
                </a:lnTo>
                <a:lnTo>
                  <a:pt x="637" y="217"/>
                </a:lnTo>
                <a:lnTo>
                  <a:pt x="639" y="241"/>
                </a:lnTo>
                <a:lnTo>
                  <a:pt x="640" y="255"/>
                </a:lnTo>
                <a:lnTo>
                  <a:pt x="642" y="287"/>
                </a:lnTo>
                <a:lnTo>
                  <a:pt x="643" y="303"/>
                </a:lnTo>
                <a:lnTo>
                  <a:pt x="645" y="318"/>
                </a:lnTo>
                <a:lnTo>
                  <a:pt x="646" y="341"/>
                </a:lnTo>
                <a:lnTo>
                  <a:pt x="647" y="357"/>
                </a:lnTo>
                <a:lnTo>
                  <a:pt x="649" y="380"/>
                </a:lnTo>
                <a:lnTo>
                  <a:pt x="650" y="395"/>
                </a:lnTo>
                <a:lnTo>
                  <a:pt x="650" y="411"/>
                </a:lnTo>
                <a:lnTo>
                  <a:pt x="652" y="434"/>
                </a:lnTo>
                <a:lnTo>
                  <a:pt x="653" y="450"/>
                </a:lnTo>
                <a:lnTo>
                  <a:pt x="655" y="465"/>
                </a:lnTo>
                <a:lnTo>
                  <a:pt x="656" y="473"/>
                </a:lnTo>
                <a:lnTo>
                  <a:pt x="657" y="481"/>
                </a:lnTo>
                <a:lnTo>
                  <a:pt x="659" y="497"/>
                </a:lnTo>
                <a:lnTo>
                  <a:pt x="660" y="504"/>
                </a:lnTo>
                <a:lnTo>
                  <a:pt x="662" y="513"/>
                </a:lnTo>
                <a:lnTo>
                  <a:pt x="663" y="513"/>
                </a:lnTo>
                <a:lnTo>
                  <a:pt x="665" y="52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80" name="Freeform 8"/>
          <p:cNvSpPr>
            <a:spLocks/>
          </p:cNvSpPr>
          <p:nvPr/>
        </p:nvSpPr>
        <p:spPr bwMode="auto">
          <a:xfrm>
            <a:off x="0" y="4602163"/>
            <a:ext cx="7893050" cy="935037"/>
          </a:xfrm>
          <a:custGeom>
            <a:avLst/>
            <a:gdLst>
              <a:gd name="T0" fmla="*/ 9 w 666"/>
              <a:gd name="T1" fmla="*/ 15 h 521"/>
              <a:gd name="T2" fmla="*/ 20 w 666"/>
              <a:gd name="T3" fmla="*/ 63 h 521"/>
              <a:gd name="T4" fmla="*/ 30 w 666"/>
              <a:gd name="T5" fmla="*/ 187 h 521"/>
              <a:gd name="T6" fmla="*/ 40 w 666"/>
              <a:gd name="T7" fmla="*/ 350 h 521"/>
              <a:gd name="T8" fmla="*/ 52 w 666"/>
              <a:gd name="T9" fmla="*/ 473 h 521"/>
              <a:gd name="T10" fmla="*/ 62 w 666"/>
              <a:gd name="T11" fmla="*/ 520 h 521"/>
              <a:gd name="T12" fmla="*/ 73 w 666"/>
              <a:gd name="T13" fmla="*/ 465 h 521"/>
              <a:gd name="T14" fmla="*/ 83 w 666"/>
              <a:gd name="T15" fmla="*/ 318 h 521"/>
              <a:gd name="T16" fmla="*/ 93 w 666"/>
              <a:gd name="T17" fmla="*/ 155 h 521"/>
              <a:gd name="T18" fmla="*/ 104 w 666"/>
              <a:gd name="T19" fmla="*/ 31 h 521"/>
              <a:gd name="T20" fmla="*/ 116 w 666"/>
              <a:gd name="T21" fmla="*/ 24 h 521"/>
              <a:gd name="T22" fmla="*/ 126 w 666"/>
              <a:gd name="T23" fmla="*/ 101 h 521"/>
              <a:gd name="T24" fmla="*/ 137 w 666"/>
              <a:gd name="T25" fmla="*/ 264 h 521"/>
              <a:gd name="T26" fmla="*/ 147 w 666"/>
              <a:gd name="T27" fmla="*/ 427 h 521"/>
              <a:gd name="T28" fmla="*/ 157 w 666"/>
              <a:gd name="T29" fmla="*/ 504 h 521"/>
              <a:gd name="T30" fmla="*/ 169 w 666"/>
              <a:gd name="T31" fmla="*/ 497 h 521"/>
              <a:gd name="T32" fmla="*/ 179 w 666"/>
              <a:gd name="T33" fmla="*/ 404 h 521"/>
              <a:gd name="T34" fmla="*/ 190 w 666"/>
              <a:gd name="T35" fmla="*/ 233 h 521"/>
              <a:gd name="T36" fmla="*/ 200 w 666"/>
              <a:gd name="T37" fmla="*/ 85 h 521"/>
              <a:gd name="T38" fmla="*/ 212 w 666"/>
              <a:gd name="T39" fmla="*/ 8 h 521"/>
              <a:gd name="T40" fmla="*/ 223 w 666"/>
              <a:gd name="T41" fmla="*/ 54 h 521"/>
              <a:gd name="T42" fmla="*/ 233 w 666"/>
              <a:gd name="T43" fmla="*/ 171 h 521"/>
              <a:gd name="T44" fmla="*/ 243 w 666"/>
              <a:gd name="T45" fmla="*/ 334 h 521"/>
              <a:gd name="T46" fmla="*/ 255 w 666"/>
              <a:gd name="T47" fmla="*/ 473 h 521"/>
              <a:gd name="T48" fmla="*/ 265 w 666"/>
              <a:gd name="T49" fmla="*/ 513 h 521"/>
              <a:gd name="T50" fmla="*/ 276 w 666"/>
              <a:gd name="T51" fmla="*/ 458 h 521"/>
              <a:gd name="T52" fmla="*/ 286 w 666"/>
              <a:gd name="T53" fmla="*/ 318 h 521"/>
              <a:gd name="T54" fmla="*/ 296 w 666"/>
              <a:gd name="T55" fmla="*/ 147 h 521"/>
              <a:gd name="T56" fmla="*/ 307 w 666"/>
              <a:gd name="T57" fmla="*/ 31 h 521"/>
              <a:gd name="T58" fmla="*/ 317 w 666"/>
              <a:gd name="T59" fmla="*/ 8 h 521"/>
              <a:gd name="T60" fmla="*/ 327 w 666"/>
              <a:gd name="T61" fmla="*/ 85 h 521"/>
              <a:gd name="T62" fmla="*/ 339 w 666"/>
              <a:gd name="T63" fmla="*/ 225 h 521"/>
              <a:gd name="T64" fmla="*/ 349 w 666"/>
              <a:gd name="T65" fmla="*/ 395 h 521"/>
              <a:gd name="T66" fmla="*/ 360 w 666"/>
              <a:gd name="T67" fmla="*/ 497 h 521"/>
              <a:gd name="T68" fmla="*/ 370 w 666"/>
              <a:gd name="T69" fmla="*/ 497 h 521"/>
              <a:gd name="T70" fmla="*/ 380 w 666"/>
              <a:gd name="T71" fmla="*/ 388 h 521"/>
              <a:gd name="T72" fmla="*/ 392 w 666"/>
              <a:gd name="T73" fmla="*/ 233 h 521"/>
              <a:gd name="T74" fmla="*/ 402 w 666"/>
              <a:gd name="T75" fmla="*/ 78 h 521"/>
              <a:gd name="T76" fmla="*/ 413 w 666"/>
              <a:gd name="T77" fmla="*/ 8 h 521"/>
              <a:gd name="T78" fmla="*/ 425 w 666"/>
              <a:gd name="T79" fmla="*/ 47 h 521"/>
              <a:gd name="T80" fmla="*/ 435 w 666"/>
              <a:gd name="T81" fmla="*/ 178 h 521"/>
              <a:gd name="T82" fmla="*/ 446 w 666"/>
              <a:gd name="T83" fmla="*/ 350 h 521"/>
              <a:gd name="T84" fmla="*/ 456 w 666"/>
              <a:gd name="T85" fmla="*/ 473 h 521"/>
              <a:gd name="T86" fmla="*/ 467 w 666"/>
              <a:gd name="T87" fmla="*/ 504 h 521"/>
              <a:gd name="T88" fmla="*/ 479 w 666"/>
              <a:gd name="T89" fmla="*/ 427 h 521"/>
              <a:gd name="T90" fmla="*/ 489 w 666"/>
              <a:gd name="T91" fmla="*/ 271 h 521"/>
              <a:gd name="T92" fmla="*/ 499 w 666"/>
              <a:gd name="T93" fmla="*/ 108 h 521"/>
              <a:gd name="T94" fmla="*/ 510 w 666"/>
              <a:gd name="T95" fmla="*/ 15 h 521"/>
              <a:gd name="T96" fmla="*/ 522 w 666"/>
              <a:gd name="T97" fmla="*/ 31 h 521"/>
              <a:gd name="T98" fmla="*/ 532 w 666"/>
              <a:gd name="T99" fmla="*/ 140 h 521"/>
              <a:gd name="T100" fmla="*/ 543 w 666"/>
              <a:gd name="T101" fmla="*/ 303 h 521"/>
              <a:gd name="T102" fmla="*/ 553 w 666"/>
              <a:gd name="T103" fmla="*/ 450 h 521"/>
              <a:gd name="T104" fmla="*/ 565 w 666"/>
              <a:gd name="T105" fmla="*/ 520 h 521"/>
              <a:gd name="T106" fmla="*/ 575 w 666"/>
              <a:gd name="T107" fmla="*/ 473 h 521"/>
              <a:gd name="T108" fmla="*/ 585 w 666"/>
              <a:gd name="T109" fmla="*/ 334 h 521"/>
              <a:gd name="T110" fmla="*/ 596 w 666"/>
              <a:gd name="T111" fmla="*/ 171 h 521"/>
              <a:gd name="T112" fmla="*/ 606 w 666"/>
              <a:gd name="T113" fmla="*/ 38 h 521"/>
              <a:gd name="T114" fmla="*/ 616 w 666"/>
              <a:gd name="T115" fmla="*/ 15 h 521"/>
              <a:gd name="T116" fmla="*/ 627 w 666"/>
              <a:gd name="T117" fmla="*/ 78 h 521"/>
              <a:gd name="T118" fmla="*/ 637 w 666"/>
              <a:gd name="T119" fmla="*/ 217 h 521"/>
              <a:gd name="T120" fmla="*/ 649 w 666"/>
              <a:gd name="T121" fmla="*/ 380 h 521"/>
              <a:gd name="T122" fmla="*/ 659 w 666"/>
              <a:gd name="T123" fmla="*/ 497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66" h="521">
                <a:moveTo>
                  <a:pt x="0" y="54"/>
                </a:moveTo>
                <a:lnTo>
                  <a:pt x="2" y="47"/>
                </a:lnTo>
                <a:lnTo>
                  <a:pt x="3" y="38"/>
                </a:lnTo>
                <a:lnTo>
                  <a:pt x="4" y="31"/>
                </a:lnTo>
                <a:lnTo>
                  <a:pt x="4" y="24"/>
                </a:lnTo>
                <a:lnTo>
                  <a:pt x="6" y="15"/>
                </a:lnTo>
                <a:lnTo>
                  <a:pt x="7" y="15"/>
                </a:lnTo>
                <a:lnTo>
                  <a:pt x="9" y="15"/>
                </a:lnTo>
                <a:lnTo>
                  <a:pt x="10" y="15"/>
                </a:lnTo>
                <a:lnTo>
                  <a:pt x="12" y="15"/>
                </a:lnTo>
                <a:lnTo>
                  <a:pt x="13" y="15"/>
                </a:lnTo>
                <a:lnTo>
                  <a:pt x="14" y="24"/>
                </a:lnTo>
                <a:lnTo>
                  <a:pt x="16" y="31"/>
                </a:lnTo>
                <a:lnTo>
                  <a:pt x="17" y="38"/>
                </a:lnTo>
                <a:lnTo>
                  <a:pt x="19" y="47"/>
                </a:lnTo>
                <a:lnTo>
                  <a:pt x="20" y="63"/>
                </a:lnTo>
                <a:lnTo>
                  <a:pt x="22" y="70"/>
                </a:lnTo>
                <a:lnTo>
                  <a:pt x="22" y="78"/>
                </a:lnTo>
                <a:lnTo>
                  <a:pt x="23" y="93"/>
                </a:lnTo>
                <a:lnTo>
                  <a:pt x="24" y="117"/>
                </a:lnTo>
                <a:lnTo>
                  <a:pt x="26" y="133"/>
                </a:lnTo>
                <a:lnTo>
                  <a:pt x="27" y="140"/>
                </a:lnTo>
                <a:lnTo>
                  <a:pt x="29" y="163"/>
                </a:lnTo>
                <a:lnTo>
                  <a:pt x="30" y="187"/>
                </a:lnTo>
                <a:lnTo>
                  <a:pt x="32" y="201"/>
                </a:lnTo>
                <a:lnTo>
                  <a:pt x="33" y="225"/>
                </a:lnTo>
                <a:lnTo>
                  <a:pt x="34" y="241"/>
                </a:lnTo>
                <a:lnTo>
                  <a:pt x="36" y="264"/>
                </a:lnTo>
                <a:lnTo>
                  <a:pt x="37" y="280"/>
                </a:lnTo>
                <a:lnTo>
                  <a:pt x="39" y="303"/>
                </a:lnTo>
                <a:lnTo>
                  <a:pt x="39" y="325"/>
                </a:lnTo>
                <a:lnTo>
                  <a:pt x="40" y="350"/>
                </a:lnTo>
                <a:lnTo>
                  <a:pt x="42" y="364"/>
                </a:lnTo>
                <a:lnTo>
                  <a:pt x="43" y="388"/>
                </a:lnTo>
                <a:lnTo>
                  <a:pt x="44" y="404"/>
                </a:lnTo>
                <a:lnTo>
                  <a:pt x="46" y="418"/>
                </a:lnTo>
                <a:lnTo>
                  <a:pt x="47" y="434"/>
                </a:lnTo>
                <a:lnTo>
                  <a:pt x="49" y="450"/>
                </a:lnTo>
                <a:lnTo>
                  <a:pt x="50" y="465"/>
                </a:lnTo>
                <a:lnTo>
                  <a:pt x="52" y="473"/>
                </a:lnTo>
                <a:lnTo>
                  <a:pt x="53" y="488"/>
                </a:lnTo>
                <a:lnTo>
                  <a:pt x="54" y="497"/>
                </a:lnTo>
                <a:lnTo>
                  <a:pt x="56" y="497"/>
                </a:lnTo>
                <a:lnTo>
                  <a:pt x="56" y="513"/>
                </a:lnTo>
                <a:lnTo>
                  <a:pt x="57" y="513"/>
                </a:lnTo>
                <a:lnTo>
                  <a:pt x="59" y="513"/>
                </a:lnTo>
                <a:lnTo>
                  <a:pt x="60" y="513"/>
                </a:lnTo>
                <a:lnTo>
                  <a:pt x="62" y="520"/>
                </a:lnTo>
                <a:lnTo>
                  <a:pt x="63" y="520"/>
                </a:lnTo>
                <a:lnTo>
                  <a:pt x="64" y="504"/>
                </a:lnTo>
                <a:lnTo>
                  <a:pt x="66" y="504"/>
                </a:lnTo>
                <a:lnTo>
                  <a:pt x="67" y="497"/>
                </a:lnTo>
                <a:lnTo>
                  <a:pt x="69" y="497"/>
                </a:lnTo>
                <a:lnTo>
                  <a:pt x="70" y="481"/>
                </a:lnTo>
                <a:lnTo>
                  <a:pt x="72" y="473"/>
                </a:lnTo>
                <a:lnTo>
                  <a:pt x="73" y="465"/>
                </a:lnTo>
                <a:lnTo>
                  <a:pt x="73" y="450"/>
                </a:lnTo>
                <a:lnTo>
                  <a:pt x="74" y="434"/>
                </a:lnTo>
                <a:lnTo>
                  <a:pt x="76" y="411"/>
                </a:lnTo>
                <a:lnTo>
                  <a:pt x="77" y="395"/>
                </a:lnTo>
                <a:lnTo>
                  <a:pt x="79" y="380"/>
                </a:lnTo>
                <a:lnTo>
                  <a:pt x="80" y="364"/>
                </a:lnTo>
                <a:lnTo>
                  <a:pt x="82" y="341"/>
                </a:lnTo>
                <a:lnTo>
                  <a:pt x="83" y="318"/>
                </a:lnTo>
                <a:lnTo>
                  <a:pt x="84" y="303"/>
                </a:lnTo>
                <a:lnTo>
                  <a:pt x="86" y="280"/>
                </a:lnTo>
                <a:lnTo>
                  <a:pt x="87" y="255"/>
                </a:lnTo>
                <a:lnTo>
                  <a:pt x="89" y="233"/>
                </a:lnTo>
                <a:lnTo>
                  <a:pt x="90" y="210"/>
                </a:lnTo>
                <a:lnTo>
                  <a:pt x="90" y="187"/>
                </a:lnTo>
                <a:lnTo>
                  <a:pt x="92" y="171"/>
                </a:lnTo>
                <a:lnTo>
                  <a:pt x="93" y="155"/>
                </a:lnTo>
                <a:lnTo>
                  <a:pt x="94" y="133"/>
                </a:lnTo>
                <a:lnTo>
                  <a:pt x="96" y="108"/>
                </a:lnTo>
                <a:lnTo>
                  <a:pt x="97" y="93"/>
                </a:lnTo>
                <a:lnTo>
                  <a:pt x="99" y="78"/>
                </a:lnTo>
                <a:lnTo>
                  <a:pt x="100" y="70"/>
                </a:lnTo>
                <a:lnTo>
                  <a:pt x="102" y="54"/>
                </a:lnTo>
                <a:lnTo>
                  <a:pt x="103" y="47"/>
                </a:lnTo>
                <a:lnTo>
                  <a:pt x="104" y="31"/>
                </a:lnTo>
                <a:lnTo>
                  <a:pt x="106" y="24"/>
                </a:lnTo>
                <a:lnTo>
                  <a:pt x="107" y="8"/>
                </a:lnTo>
                <a:lnTo>
                  <a:pt x="109" y="15"/>
                </a:lnTo>
                <a:lnTo>
                  <a:pt x="110" y="8"/>
                </a:lnTo>
                <a:lnTo>
                  <a:pt x="112" y="8"/>
                </a:lnTo>
                <a:lnTo>
                  <a:pt x="113" y="15"/>
                </a:lnTo>
                <a:lnTo>
                  <a:pt x="114" y="15"/>
                </a:lnTo>
                <a:lnTo>
                  <a:pt x="116" y="24"/>
                </a:lnTo>
                <a:lnTo>
                  <a:pt x="117" y="24"/>
                </a:lnTo>
                <a:lnTo>
                  <a:pt x="119" y="31"/>
                </a:lnTo>
                <a:lnTo>
                  <a:pt x="120" y="38"/>
                </a:lnTo>
                <a:lnTo>
                  <a:pt x="122" y="54"/>
                </a:lnTo>
                <a:lnTo>
                  <a:pt x="123" y="63"/>
                </a:lnTo>
                <a:lnTo>
                  <a:pt x="123" y="78"/>
                </a:lnTo>
                <a:lnTo>
                  <a:pt x="124" y="93"/>
                </a:lnTo>
                <a:lnTo>
                  <a:pt x="126" y="101"/>
                </a:lnTo>
                <a:lnTo>
                  <a:pt x="127" y="124"/>
                </a:lnTo>
                <a:lnTo>
                  <a:pt x="129" y="140"/>
                </a:lnTo>
                <a:lnTo>
                  <a:pt x="130" y="163"/>
                </a:lnTo>
                <a:lnTo>
                  <a:pt x="132" y="178"/>
                </a:lnTo>
                <a:lnTo>
                  <a:pt x="133" y="201"/>
                </a:lnTo>
                <a:lnTo>
                  <a:pt x="135" y="225"/>
                </a:lnTo>
                <a:lnTo>
                  <a:pt x="136" y="241"/>
                </a:lnTo>
                <a:lnTo>
                  <a:pt x="137" y="264"/>
                </a:lnTo>
                <a:lnTo>
                  <a:pt x="139" y="280"/>
                </a:lnTo>
                <a:lnTo>
                  <a:pt x="140" y="303"/>
                </a:lnTo>
                <a:lnTo>
                  <a:pt x="140" y="334"/>
                </a:lnTo>
                <a:lnTo>
                  <a:pt x="142" y="341"/>
                </a:lnTo>
                <a:lnTo>
                  <a:pt x="143" y="364"/>
                </a:lnTo>
                <a:lnTo>
                  <a:pt x="145" y="388"/>
                </a:lnTo>
                <a:lnTo>
                  <a:pt x="146" y="404"/>
                </a:lnTo>
                <a:lnTo>
                  <a:pt x="147" y="427"/>
                </a:lnTo>
                <a:lnTo>
                  <a:pt x="149" y="443"/>
                </a:lnTo>
                <a:lnTo>
                  <a:pt x="150" y="450"/>
                </a:lnTo>
                <a:lnTo>
                  <a:pt x="152" y="465"/>
                </a:lnTo>
                <a:lnTo>
                  <a:pt x="153" y="481"/>
                </a:lnTo>
                <a:lnTo>
                  <a:pt x="155" y="481"/>
                </a:lnTo>
                <a:lnTo>
                  <a:pt x="156" y="497"/>
                </a:lnTo>
                <a:lnTo>
                  <a:pt x="157" y="497"/>
                </a:lnTo>
                <a:lnTo>
                  <a:pt x="157" y="504"/>
                </a:lnTo>
                <a:lnTo>
                  <a:pt x="159" y="504"/>
                </a:lnTo>
                <a:lnTo>
                  <a:pt x="160" y="513"/>
                </a:lnTo>
                <a:lnTo>
                  <a:pt x="162" y="513"/>
                </a:lnTo>
                <a:lnTo>
                  <a:pt x="163" y="513"/>
                </a:lnTo>
                <a:lnTo>
                  <a:pt x="165" y="513"/>
                </a:lnTo>
                <a:lnTo>
                  <a:pt x="166" y="513"/>
                </a:lnTo>
                <a:lnTo>
                  <a:pt x="167" y="504"/>
                </a:lnTo>
                <a:lnTo>
                  <a:pt x="169" y="497"/>
                </a:lnTo>
                <a:lnTo>
                  <a:pt x="170" y="497"/>
                </a:lnTo>
                <a:lnTo>
                  <a:pt x="172" y="481"/>
                </a:lnTo>
                <a:lnTo>
                  <a:pt x="173" y="473"/>
                </a:lnTo>
                <a:lnTo>
                  <a:pt x="175" y="458"/>
                </a:lnTo>
                <a:lnTo>
                  <a:pt x="175" y="443"/>
                </a:lnTo>
                <a:lnTo>
                  <a:pt x="176" y="434"/>
                </a:lnTo>
                <a:lnTo>
                  <a:pt x="177" y="418"/>
                </a:lnTo>
                <a:lnTo>
                  <a:pt x="179" y="404"/>
                </a:lnTo>
                <a:lnTo>
                  <a:pt x="180" y="380"/>
                </a:lnTo>
                <a:lnTo>
                  <a:pt x="182" y="364"/>
                </a:lnTo>
                <a:lnTo>
                  <a:pt x="183" y="341"/>
                </a:lnTo>
                <a:lnTo>
                  <a:pt x="185" y="318"/>
                </a:lnTo>
                <a:lnTo>
                  <a:pt x="186" y="295"/>
                </a:lnTo>
                <a:lnTo>
                  <a:pt x="187" y="271"/>
                </a:lnTo>
                <a:lnTo>
                  <a:pt x="189" y="255"/>
                </a:lnTo>
                <a:lnTo>
                  <a:pt x="190" y="233"/>
                </a:lnTo>
                <a:lnTo>
                  <a:pt x="192" y="210"/>
                </a:lnTo>
                <a:lnTo>
                  <a:pt x="192" y="194"/>
                </a:lnTo>
                <a:lnTo>
                  <a:pt x="193" y="163"/>
                </a:lnTo>
                <a:lnTo>
                  <a:pt x="195" y="147"/>
                </a:lnTo>
                <a:lnTo>
                  <a:pt x="196" y="124"/>
                </a:lnTo>
                <a:lnTo>
                  <a:pt x="197" y="108"/>
                </a:lnTo>
                <a:lnTo>
                  <a:pt x="199" y="93"/>
                </a:lnTo>
                <a:lnTo>
                  <a:pt x="200" y="85"/>
                </a:lnTo>
                <a:lnTo>
                  <a:pt x="202" y="63"/>
                </a:lnTo>
                <a:lnTo>
                  <a:pt x="203" y="47"/>
                </a:lnTo>
                <a:lnTo>
                  <a:pt x="205" y="38"/>
                </a:lnTo>
                <a:lnTo>
                  <a:pt x="206" y="31"/>
                </a:lnTo>
                <a:lnTo>
                  <a:pt x="207" y="24"/>
                </a:lnTo>
                <a:lnTo>
                  <a:pt x="209" y="15"/>
                </a:lnTo>
                <a:lnTo>
                  <a:pt x="210" y="8"/>
                </a:lnTo>
                <a:lnTo>
                  <a:pt x="212" y="8"/>
                </a:lnTo>
                <a:lnTo>
                  <a:pt x="213" y="8"/>
                </a:lnTo>
                <a:lnTo>
                  <a:pt x="215" y="8"/>
                </a:lnTo>
                <a:lnTo>
                  <a:pt x="216" y="8"/>
                </a:lnTo>
                <a:lnTo>
                  <a:pt x="217" y="15"/>
                </a:lnTo>
                <a:lnTo>
                  <a:pt x="219" y="24"/>
                </a:lnTo>
                <a:lnTo>
                  <a:pt x="220" y="31"/>
                </a:lnTo>
                <a:lnTo>
                  <a:pt x="222" y="38"/>
                </a:lnTo>
                <a:lnTo>
                  <a:pt x="223" y="54"/>
                </a:lnTo>
                <a:lnTo>
                  <a:pt x="225" y="63"/>
                </a:lnTo>
                <a:lnTo>
                  <a:pt x="226" y="70"/>
                </a:lnTo>
                <a:lnTo>
                  <a:pt x="226" y="85"/>
                </a:lnTo>
                <a:lnTo>
                  <a:pt x="227" y="101"/>
                </a:lnTo>
                <a:lnTo>
                  <a:pt x="229" y="117"/>
                </a:lnTo>
                <a:lnTo>
                  <a:pt x="230" y="133"/>
                </a:lnTo>
                <a:lnTo>
                  <a:pt x="232" y="155"/>
                </a:lnTo>
                <a:lnTo>
                  <a:pt x="233" y="171"/>
                </a:lnTo>
                <a:lnTo>
                  <a:pt x="235" y="187"/>
                </a:lnTo>
                <a:lnTo>
                  <a:pt x="236" y="210"/>
                </a:lnTo>
                <a:lnTo>
                  <a:pt x="237" y="233"/>
                </a:lnTo>
                <a:lnTo>
                  <a:pt x="239" y="248"/>
                </a:lnTo>
                <a:lnTo>
                  <a:pt x="240" y="271"/>
                </a:lnTo>
                <a:lnTo>
                  <a:pt x="242" y="295"/>
                </a:lnTo>
                <a:lnTo>
                  <a:pt x="243" y="318"/>
                </a:lnTo>
                <a:lnTo>
                  <a:pt x="243" y="334"/>
                </a:lnTo>
                <a:lnTo>
                  <a:pt x="245" y="357"/>
                </a:lnTo>
                <a:lnTo>
                  <a:pt x="246" y="373"/>
                </a:lnTo>
                <a:lnTo>
                  <a:pt x="247" y="388"/>
                </a:lnTo>
                <a:lnTo>
                  <a:pt x="249" y="404"/>
                </a:lnTo>
                <a:lnTo>
                  <a:pt x="250" y="427"/>
                </a:lnTo>
                <a:lnTo>
                  <a:pt x="252" y="443"/>
                </a:lnTo>
                <a:lnTo>
                  <a:pt x="253" y="458"/>
                </a:lnTo>
                <a:lnTo>
                  <a:pt x="255" y="473"/>
                </a:lnTo>
                <a:lnTo>
                  <a:pt x="256" y="481"/>
                </a:lnTo>
                <a:lnTo>
                  <a:pt x="257" y="488"/>
                </a:lnTo>
                <a:lnTo>
                  <a:pt x="259" y="497"/>
                </a:lnTo>
                <a:lnTo>
                  <a:pt x="259" y="504"/>
                </a:lnTo>
                <a:lnTo>
                  <a:pt x="260" y="513"/>
                </a:lnTo>
                <a:lnTo>
                  <a:pt x="262" y="513"/>
                </a:lnTo>
                <a:lnTo>
                  <a:pt x="263" y="520"/>
                </a:lnTo>
                <a:lnTo>
                  <a:pt x="265" y="513"/>
                </a:lnTo>
                <a:lnTo>
                  <a:pt x="266" y="513"/>
                </a:lnTo>
                <a:lnTo>
                  <a:pt x="267" y="513"/>
                </a:lnTo>
                <a:lnTo>
                  <a:pt x="269" y="504"/>
                </a:lnTo>
                <a:lnTo>
                  <a:pt x="270" y="497"/>
                </a:lnTo>
                <a:lnTo>
                  <a:pt x="272" y="488"/>
                </a:lnTo>
                <a:lnTo>
                  <a:pt x="273" y="481"/>
                </a:lnTo>
                <a:lnTo>
                  <a:pt x="275" y="465"/>
                </a:lnTo>
                <a:lnTo>
                  <a:pt x="276" y="458"/>
                </a:lnTo>
                <a:lnTo>
                  <a:pt x="276" y="434"/>
                </a:lnTo>
                <a:lnTo>
                  <a:pt x="277" y="418"/>
                </a:lnTo>
                <a:lnTo>
                  <a:pt x="279" y="411"/>
                </a:lnTo>
                <a:lnTo>
                  <a:pt x="280" y="395"/>
                </a:lnTo>
                <a:lnTo>
                  <a:pt x="282" y="373"/>
                </a:lnTo>
                <a:lnTo>
                  <a:pt x="283" y="350"/>
                </a:lnTo>
                <a:lnTo>
                  <a:pt x="285" y="334"/>
                </a:lnTo>
                <a:lnTo>
                  <a:pt x="286" y="318"/>
                </a:lnTo>
                <a:lnTo>
                  <a:pt x="287" y="295"/>
                </a:lnTo>
                <a:lnTo>
                  <a:pt x="289" y="271"/>
                </a:lnTo>
                <a:lnTo>
                  <a:pt x="290" y="241"/>
                </a:lnTo>
                <a:lnTo>
                  <a:pt x="292" y="225"/>
                </a:lnTo>
                <a:lnTo>
                  <a:pt x="293" y="210"/>
                </a:lnTo>
                <a:lnTo>
                  <a:pt x="293" y="187"/>
                </a:lnTo>
                <a:lnTo>
                  <a:pt x="295" y="163"/>
                </a:lnTo>
                <a:lnTo>
                  <a:pt x="296" y="147"/>
                </a:lnTo>
                <a:lnTo>
                  <a:pt x="297" y="124"/>
                </a:lnTo>
                <a:lnTo>
                  <a:pt x="299" y="108"/>
                </a:lnTo>
                <a:lnTo>
                  <a:pt x="300" y="93"/>
                </a:lnTo>
                <a:lnTo>
                  <a:pt x="302" y="78"/>
                </a:lnTo>
                <a:lnTo>
                  <a:pt x="303" y="70"/>
                </a:lnTo>
                <a:lnTo>
                  <a:pt x="305" y="47"/>
                </a:lnTo>
                <a:lnTo>
                  <a:pt x="306" y="38"/>
                </a:lnTo>
                <a:lnTo>
                  <a:pt x="307" y="31"/>
                </a:lnTo>
                <a:lnTo>
                  <a:pt x="309" y="24"/>
                </a:lnTo>
                <a:lnTo>
                  <a:pt x="310" y="15"/>
                </a:lnTo>
                <a:lnTo>
                  <a:pt x="310" y="8"/>
                </a:lnTo>
                <a:lnTo>
                  <a:pt x="312" y="8"/>
                </a:lnTo>
                <a:lnTo>
                  <a:pt x="313" y="8"/>
                </a:lnTo>
                <a:lnTo>
                  <a:pt x="315" y="8"/>
                </a:lnTo>
                <a:lnTo>
                  <a:pt x="316" y="8"/>
                </a:lnTo>
                <a:lnTo>
                  <a:pt x="317" y="8"/>
                </a:lnTo>
                <a:lnTo>
                  <a:pt x="319" y="8"/>
                </a:lnTo>
                <a:lnTo>
                  <a:pt x="320" y="24"/>
                </a:lnTo>
                <a:lnTo>
                  <a:pt x="322" y="24"/>
                </a:lnTo>
                <a:lnTo>
                  <a:pt x="323" y="31"/>
                </a:lnTo>
                <a:lnTo>
                  <a:pt x="325" y="47"/>
                </a:lnTo>
                <a:lnTo>
                  <a:pt x="326" y="54"/>
                </a:lnTo>
                <a:lnTo>
                  <a:pt x="327" y="63"/>
                </a:lnTo>
                <a:lnTo>
                  <a:pt x="327" y="85"/>
                </a:lnTo>
                <a:lnTo>
                  <a:pt x="329" y="93"/>
                </a:lnTo>
                <a:lnTo>
                  <a:pt x="330" y="117"/>
                </a:lnTo>
                <a:lnTo>
                  <a:pt x="332" y="124"/>
                </a:lnTo>
                <a:lnTo>
                  <a:pt x="333" y="147"/>
                </a:lnTo>
                <a:lnTo>
                  <a:pt x="335" y="171"/>
                </a:lnTo>
                <a:lnTo>
                  <a:pt x="336" y="194"/>
                </a:lnTo>
                <a:lnTo>
                  <a:pt x="337" y="210"/>
                </a:lnTo>
                <a:lnTo>
                  <a:pt x="339" y="225"/>
                </a:lnTo>
                <a:lnTo>
                  <a:pt x="340" y="248"/>
                </a:lnTo>
                <a:lnTo>
                  <a:pt x="342" y="280"/>
                </a:lnTo>
                <a:lnTo>
                  <a:pt x="343" y="295"/>
                </a:lnTo>
                <a:lnTo>
                  <a:pt x="345" y="318"/>
                </a:lnTo>
                <a:lnTo>
                  <a:pt x="345" y="341"/>
                </a:lnTo>
                <a:lnTo>
                  <a:pt x="346" y="357"/>
                </a:lnTo>
                <a:lnTo>
                  <a:pt x="347" y="380"/>
                </a:lnTo>
                <a:lnTo>
                  <a:pt x="349" y="395"/>
                </a:lnTo>
                <a:lnTo>
                  <a:pt x="350" y="418"/>
                </a:lnTo>
                <a:lnTo>
                  <a:pt x="352" y="434"/>
                </a:lnTo>
                <a:lnTo>
                  <a:pt x="353" y="443"/>
                </a:lnTo>
                <a:lnTo>
                  <a:pt x="355" y="458"/>
                </a:lnTo>
                <a:lnTo>
                  <a:pt x="356" y="473"/>
                </a:lnTo>
                <a:lnTo>
                  <a:pt x="357" y="488"/>
                </a:lnTo>
                <a:lnTo>
                  <a:pt x="359" y="497"/>
                </a:lnTo>
                <a:lnTo>
                  <a:pt x="360" y="497"/>
                </a:lnTo>
                <a:lnTo>
                  <a:pt x="362" y="497"/>
                </a:lnTo>
                <a:lnTo>
                  <a:pt x="362" y="504"/>
                </a:lnTo>
                <a:lnTo>
                  <a:pt x="363" y="513"/>
                </a:lnTo>
                <a:lnTo>
                  <a:pt x="365" y="504"/>
                </a:lnTo>
                <a:lnTo>
                  <a:pt x="366" y="513"/>
                </a:lnTo>
                <a:lnTo>
                  <a:pt x="367" y="504"/>
                </a:lnTo>
                <a:lnTo>
                  <a:pt x="369" y="497"/>
                </a:lnTo>
                <a:lnTo>
                  <a:pt x="370" y="497"/>
                </a:lnTo>
                <a:lnTo>
                  <a:pt x="372" y="488"/>
                </a:lnTo>
                <a:lnTo>
                  <a:pt x="373" y="481"/>
                </a:lnTo>
                <a:lnTo>
                  <a:pt x="375" y="465"/>
                </a:lnTo>
                <a:lnTo>
                  <a:pt x="376" y="458"/>
                </a:lnTo>
                <a:lnTo>
                  <a:pt x="377" y="443"/>
                </a:lnTo>
                <a:lnTo>
                  <a:pt x="379" y="418"/>
                </a:lnTo>
                <a:lnTo>
                  <a:pt x="379" y="411"/>
                </a:lnTo>
                <a:lnTo>
                  <a:pt x="380" y="388"/>
                </a:lnTo>
                <a:lnTo>
                  <a:pt x="382" y="373"/>
                </a:lnTo>
                <a:lnTo>
                  <a:pt x="383" y="357"/>
                </a:lnTo>
                <a:lnTo>
                  <a:pt x="385" y="334"/>
                </a:lnTo>
                <a:lnTo>
                  <a:pt x="386" y="318"/>
                </a:lnTo>
                <a:lnTo>
                  <a:pt x="387" y="295"/>
                </a:lnTo>
                <a:lnTo>
                  <a:pt x="389" y="271"/>
                </a:lnTo>
                <a:lnTo>
                  <a:pt x="390" y="255"/>
                </a:lnTo>
                <a:lnTo>
                  <a:pt x="392" y="233"/>
                </a:lnTo>
                <a:lnTo>
                  <a:pt x="393" y="210"/>
                </a:lnTo>
                <a:lnTo>
                  <a:pt x="395" y="187"/>
                </a:lnTo>
                <a:lnTo>
                  <a:pt x="395" y="171"/>
                </a:lnTo>
                <a:lnTo>
                  <a:pt x="396" y="140"/>
                </a:lnTo>
                <a:lnTo>
                  <a:pt x="397" y="133"/>
                </a:lnTo>
                <a:lnTo>
                  <a:pt x="399" y="108"/>
                </a:lnTo>
                <a:lnTo>
                  <a:pt x="400" y="93"/>
                </a:lnTo>
                <a:lnTo>
                  <a:pt x="402" y="78"/>
                </a:lnTo>
                <a:lnTo>
                  <a:pt x="403" y="63"/>
                </a:lnTo>
                <a:lnTo>
                  <a:pt x="405" y="54"/>
                </a:lnTo>
                <a:lnTo>
                  <a:pt x="406" y="38"/>
                </a:lnTo>
                <a:lnTo>
                  <a:pt x="407" y="31"/>
                </a:lnTo>
                <a:lnTo>
                  <a:pt x="409" y="24"/>
                </a:lnTo>
                <a:lnTo>
                  <a:pt x="410" y="15"/>
                </a:lnTo>
                <a:lnTo>
                  <a:pt x="412" y="8"/>
                </a:lnTo>
                <a:lnTo>
                  <a:pt x="413" y="8"/>
                </a:lnTo>
                <a:lnTo>
                  <a:pt x="415" y="0"/>
                </a:lnTo>
                <a:lnTo>
                  <a:pt x="416" y="8"/>
                </a:lnTo>
                <a:lnTo>
                  <a:pt x="417" y="15"/>
                </a:lnTo>
                <a:lnTo>
                  <a:pt x="419" y="8"/>
                </a:lnTo>
                <a:lnTo>
                  <a:pt x="420" y="24"/>
                </a:lnTo>
                <a:lnTo>
                  <a:pt x="422" y="24"/>
                </a:lnTo>
                <a:lnTo>
                  <a:pt x="423" y="38"/>
                </a:lnTo>
                <a:lnTo>
                  <a:pt x="425" y="47"/>
                </a:lnTo>
                <a:lnTo>
                  <a:pt x="426" y="54"/>
                </a:lnTo>
                <a:lnTo>
                  <a:pt x="427" y="70"/>
                </a:lnTo>
                <a:lnTo>
                  <a:pt x="429" y="85"/>
                </a:lnTo>
                <a:lnTo>
                  <a:pt x="429" y="101"/>
                </a:lnTo>
                <a:lnTo>
                  <a:pt x="430" y="117"/>
                </a:lnTo>
                <a:lnTo>
                  <a:pt x="432" y="133"/>
                </a:lnTo>
                <a:lnTo>
                  <a:pt x="433" y="155"/>
                </a:lnTo>
                <a:lnTo>
                  <a:pt x="435" y="178"/>
                </a:lnTo>
                <a:lnTo>
                  <a:pt x="436" y="194"/>
                </a:lnTo>
                <a:lnTo>
                  <a:pt x="437" y="225"/>
                </a:lnTo>
                <a:lnTo>
                  <a:pt x="439" y="241"/>
                </a:lnTo>
                <a:lnTo>
                  <a:pt x="440" y="264"/>
                </a:lnTo>
                <a:lnTo>
                  <a:pt x="442" y="280"/>
                </a:lnTo>
                <a:lnTo>
                  <a:pt x="443" y="303"/>
                </a:lnTo>
                <a:lnTo>
                  <a:pt x="445" y="318"/>
                </a:lnTo>
                <a:lnTo>
                  <a:pt x="446" y="350"/>
                </a:lnTo>
                <a:lnTo>
                  <a:pt x="446" y="364"/>
                </a:lnTo>
                <a:lnTo>
                  <a:pt x="447" y="388"/>
                </a:lnTo>
                <a:lnTo>
                  <a:pt x="449" y="404"/>
                </a:lnTo>
                <a:lnTo>
                  <a:pt x="450" y="418"/>
                </a:lnTo>
                <a:lnTo>
                  <a:pt x="452" y="434"/>
                </a:lnTo>
                <a:lnTo>
                  <a:pt x="453" y="450"/>
                </a:lnTo>
                <a:lnTo>
                  <a:pt x="455" y="465"/>
                </a:lnTo>
                <a:lnTo>
                  <a:pt x="456" y="473"/>
                </a:lnTo>
                <a:lnTo>
                  <a:pt x="457" y="481"/>
                </a:lnTo>
                <a:lnTo>
                  <a:pt x="459" y="497"/>
                </a:lnTo>
                <a:lnTo>
                  <a:pt x="460" y="504"/>
                </a:lnTo>
                <a:lnTo>
                  <a:pt x="462" y="513"/>
                </a:lnTo>
                <a:lnTo>
                  <a:pt x="463" y="513"/>
                </a:lnTo>
                <a:lnTo>
                  <a:pt x="465" y="504"/>
                </a:lnTo>
                <a:lnTo>
                  <a:pt x="466" y="513"/>
                </a:lnTo>
                <a:lnTo>
                  <a:pt x="467" y="504"/>
                </a:lnTo>
                <a:lnTo>
                  <a:pt x="469" y="497"/>
                </a:lnTo>
                <a:lnTo>
                  <a:pt x="470" y="497"/>
                </a:lnTo>
                <a:lnTo>
                  <a:pt x="472" y="481"/>
                </a:lnTo>
                <a:lnTo>
                  <a:pt x="473" y="473"/>
                </a:lnTo>
                <a:lnTo>
                  <a:pt x="475" y="465"/>
                </a:lnTo>
                <a:lnTo>
                  <a:pt x="476" y="450"/>
                </a:lnTo>
                <a:lnTo>
                  <a:pt x="477" y="434"/>
                </a:lnTo>
                <a:lnTo>
                  <a:pt x="479" y="427"/>
                </a:lnTo>
                <a:lnTo>
                  <a:pt x="480" y="411"/>
                </a:lnTo>
                <a:lnTo>
                  <a:pt x="480" y="395"/>
                </a:lnTo>
                <a:lnTo>
                  <a:pt x="482" y="373"/>
                </a:lnTo>
                <a:lnTo>
                  <a:pt x="483" y="350"/>
                </a:lnTo>
                <a:lnTo>
                  <a:pt x="485" y="334"/>
                </a:lnTo>
                <a:lnTo>
                  <a:pt x="486" y="303"/>
                </a:lnTo>
                <a:lnTo>
                  <a:pt x="487" y="287"/>
                </a:lnTo>
                <a:lnTo>
                  <a:pt x="489" y="271"/>
                </a:lnTo>
                <a:lnTo>
                  <a:pt x="490" y="241"/>
                </a:lnTo>
                <a:lnTo>
                  <a:pt x="492" y="225"/>
                </a:lnTo>
                <a:lnTo>
                  <a:pt x="493" y="210"/>
                </a:lnTo>
                <a:lnTo>
                  <a:pt x="495" y="187"/>
                </a:lnTo>
                <a:lnTo>
                  <a:pt x="496" y="163"/>
                </a:lnTo>
                <a:lnTo>
                  <a:pt x="497" y="147"/>
                </a:lnTo>
                <a:lnTo>
                  <a:pt x="497" y="124"/>
                </a:lnTo>
                <a:lnTo>
                  <a:pt x="499" y="108"/>
                </a:lnTo>
                <a:lnTo>
                  <a:pt x="500" y="93"/>
                </a:lnTo>
                <a:lnTo>
                  <a:pt x="502" y="78"/>
                </a:lnTo>
                <a:lnTo>
                  <a:pt x="503" y="63"/>
                </a:lnTo>
                <a:lnTo>
                  <a:pt x="505" y="47"/>
                </a:lnTo>
                <a:lnTo>
                  <a:pt x="506" y="47"/>
                </a:lnTo>
                <a:lnTo>
                  <a:pt x="507" y="24"/>
                </a:lnTo>
                <a:lnTo>
                  <a:pt x="509" y="24"/>
                </a:lnTo>
                <a:lnTo>
                  <a:pt x="510" y="15"/>
                </a:lnTo>
                <a:lnTo>
                  <a:pt x="512" y="15"/>
                </a:lnTo>
                <a:lnTo>
                  <a:pt x="513" y="8"/>
                </a:lnTo>
                <a:lnTo>
                  <a:pt x="515" y="8"/>
                </a:lnTo>
                <a:lnTo>
                  <a:pt x="516" y="8"/>
                </a:lnTo>
                <a:lnTo>
                  <a:pt x="517" y="8"/>
                </a:lnTo>
                <a:lnTo>
                  <a:pt x="519" y="15"/>
                </a:lnTo>
                <a:lnTo>
                  <a:pt x="520" y="24"/>
                </a:lnTo>
                <a:lnTo>
                  <a:pt x="522" y="31"/>
                </a:lnTo>
                <a:lnTo>
                  <a:pt x="523" y="38"/>
                </a:lnTo>
                <a:lnTo>
                  <a:pt x="525" y="47"/>
                </a:lnTo>
                <a:lnTo>
                  <a:pt x="526" y="63"/>
                </a:lnTo>
                <a:lnTo>
                  <a:pt x="527" y="78"/>
                </a:lnTo>
                <a:lnTo>
                  <a:pt x="529" y="85"/>
                </a:lnTo>
                <a:lnTo>
                  <a:pt x="530" y="108"/>
                </a:lnTo>
                <a:lnTo>
                  <a:pt x="532" y="124"/>
                </a:lnTo>
                <a:lnTo>
                  <a:pt x="532" y="140"/>
                </a:lnTo>
                <a:lnTo>
                  <a:pt x="533" y="163"/>
                </a:lnTo>
                <a:lnTo>
                  <a:pt x="535" y="178"/>
                </a:lnTo>
                <a:lnTo>
                  <a:pt x="536" y="194"/>
                </a:lnTo>
                <a:lnTo>
                  <a:pt x="537" y="210"/>
                </a:lnTo>
                <a:lnTo>
                  <a:pt x="539" y="241"/>
                </a:lnTo>
                <a:lnTo>
                  <a:pt x="540" y="264"/>
                </a:lnTo>
                <a:lnTo>
                  <a:pt x="542" y="280"/>
                </a:lnTo>
                <a:lnTo>
                  <a:pt x="543" y="303"/>
                </a:lnTo>
                <a:lnTo>
                  <a:pt x="545" y="334"/>
                </a:lnTo>
                <a:lnTo>
                  <a:pt x="546" y="341"/>
                </a:lnTo>
                <a:lnTo>
                  <a:pt x="547" y="364"/>
                </a:lnTo>
                <a:lnTo>
                  <a:pt x="547" y="388"/>
                </a:lnTo>
                <a:lnTo>
                  <a:pt x="549" y="404"/>
                </a:lnTo>
                <a:lnTo>
                  <a:pt x="550" y="418"/>
                </a:lnTo>
                <a:lnTo>
                  <a:pt x="552" y="434"/>
                </a:lnTo>
                <a:lnTo>
                  <a:pt x="553" y="450"/>
                </a:lnTo>
                <a:lnTo>
                  <a:pt x="555" y="465"/>
                </a:lnTo>
                <a:lnTo>
                  <a:pt x="556" y="473"/>
                </a:lnTo>
                <a:lnTo>
                  <a:pt x="557" y="488"/>
                </a:lnTo>
                <a:lnTo>
                  <a:pt x="559" y="497"/>
                </a:lnTo>
                <a:lnTo>
                  <a:pt x="560" y="504"/>
                </a:lnTo>
                <a:lnTo>
                  <a:pt x="562" y="504"/>
                </a:lnTo>
                <a:lnTo>
                  <a:pt x="563" y="513"/>
                </a:lnTo>
                <a:lnTo>
                  <a:pt x="565" y="520"/>
                </a:lnTo>
                <a:lnTo>
                  <a:pt x="565" y="513"/>
                </a:lnTo>
                <a:lnTo>
                  <a:pt x="566" y="513"/>
                </a:lnTo>
                <a:lnTo>
                  <a:pt x="567" y="513"/>
                </a:lnTo>
                <a:lnTo>
                  <a:pt x="569" y="504"/>
                </a:lnTo>
                <a:lnTo>
                  <a:pt x="570" y="497"/>
                </a:lnTo>
                <a:lnTo>
                  <a:pt x="572" y="497"/>
                </a:lnTo>
                <a:lnTo>
                  <a:pt x="573" y="481"/>
                </a:lnTo>
                <a:lnTo>
                  <a:pt x="575" y="473"/>
                </a:lnTo>
                <a:lnTo>
                  <a:pt x="576" y="458"/>
                </a:lnTo>
                <a:lnTo>
                  <a:pt x="577" y="443"/>
                </a:lnTo>
                <a:lnTo>
                  <a:pt x="579" y="434"/>
                </a:lnTo>
                <a:lnTo>
                  <a:pt x="580" y="411"/>
                </a:lnTo>
                <a:lnTo>
                  <a:pt x="582" y="395"/>
                </a:lnTo>
                <a:lnTo>
                  <a:pt x="582" y="373"/>
                </a:lnTo>
                <a:lnTo>
                  <a:pt x="583" y="357"/>
                </a:lnTo>
                <a:lnTo>
                  <a:pt x="585" y="334"/>
                </a:lnTo>
                <a:lnTo>
                  <a:pt x="586" y="318"/>
                </a:lnTo>
                <a:lnTo>
                  <a:pt x="587" y="295"/>
                </a:lnTo>
                <a:lnTo>
                  <a:pt x="589" y="271"/>
                </a:lnTo>
                <a:lnTo>
                  <a:pt x="590" y="255"/>
                </a:lnTo>
                <a:lnTo>
                  <a:pt x="592" y="241"/>
                </a:lnTo>
                <a:lnTo>
                  <a:pt x="593" y="210"/>
                </a:lnTo>
                <a:lnTo>
                  <a:pt x="595" y="187"/>
                </a:lnTo>
                <a:lnTo>
                  <a:pt x="596" y="171"/>
                </a:lnTo>
                <a:lnTo>
                  <a:pt x="597" y="147"/>
                </a:lnTo>
                <a:lnTo>
                  <a:pt x="599" y="133"/>
                </a:lnTo>
                <a:lnTo>
                  <a:pt x="599" y="108"/>
                </a:lnTo>
                <a:lnTo>
                  <a:pt x="600" y="93"/>
                </a:lnTo>
                <a:lnTo>
                  <a:pt x="602" y="78"/>
                </a:lnTo>
                <a:lnTo>
                  <a:pt x="603" y="70"/>
                </a:lnTo>
                <a:lnTo>
                  <a:pt x="605" y="47"/>
                </a:lnTo>
                <a:lnTo>
                  <a:pt x="606" y="38"/>
                </a:lnTo>
                <a:lnTo>
                  <a:pt x="607" y="31"/>
                </a:lnTo>
                <a:lnTo>
                  <a:pt x="609" y="24"/>
                </a:lnTo>
                <a:lnTo>
                  <a:pt x="610" y="15"/>
                </a:lnTo>
                <a:lnTo>
                  <a:pt x="612" y="24"/>
                </a:lnTo>
                <a:lnTo>
                  <a:pt x="613" y="15"/>
                </a:lnTo>
                <a:lnTo>
                  <a:pt x="615" y="15"/>
                </a:lnTo>
                <a:lnTo>
                  <a:pt x="616" y="8"/>
                </a:lnTo>
                <a:lnTo>
                  <a:pt x="616" y="15"/>
                </a:lnTo>
                <a:lnTo>
                  <a:pt x="617" y="24"/>
                </a:lnTo>
                <a:lnTo>
                  <a:pt x="619" y="24"/>
                </a:lnTo>
                <a:lnTo>
                  <a:pt x="620" y="31"/>
                </a:lnTo>
                <a:lnTo>
                  <a:pt x="622" y="38"/>
                </a:lnTo>
                <a:lnTo>
                  <a:pt x="623" y="47"/>
                </a:lnTo>
                <a:lnTo>
                  <a:pt x="625" y="54"/>
                </a:lnTo>
                <a:lnTo>
                  <a:pt x="626" y="70"/>
                </a:lnTo>
                <a:lnTo>
                  <a:pt x="627" y="78"/>
                </a:lnTo>
                <a:lnTo>
                  <a:pt x="629" y="93"/>
                </a:lnTo>
                <a:lnTo>
                  <a:pt x="630" y="108"/>
                </a:lnTo>
                <a:lnTo>
                  <a:pt x="632" y="133"/>
                </a:lnTo>
                <a:lnTo>
                  <a:pt x="633" y="140"/>
                </a:lnTo>
                <a:lnTo>
                  <a:pt x="633" y="163"/>
                </a:lnTo>
                <a:lnTo>
                  <a:pt x="635" y="178"/>
                </a:lnTo>
                <a:lnTo>
                  <a:pt x="636" y="194"/>
                </a:lnTo>
                <a:lnTo>
                  <a:pt x="637" y="217"/>
                </a:lnTo>
                <a:lnTo>
                  <a:pt x="639" y="241"/>
                </a:lnTo>
                <a:lnTo>
                  <a:pt x="640" y="255"/>
                </a:lnTo>
                <a:lnTo>
                  <a:pt x="642" y="287"/>
                </a:lnTo>
                <a:lnTo>
                  <a:pt x="643" y="303"/>
                </a:lnTo>
                <a:lnTo>
                  <a:pt x="645" y="318"/>
                </a:lnTo>
                <a:lnTo>
                  <a:pt x="646" y="341"/>
                </a:lnTo>
                <a:lnTo>
                  <a:pt x="647" y="357"/>
                </a:lnTo>
                <a:lnTo>
                  <a:pt x="649" y="380"/>
                </a:lnTo>
                <a:lnTo>
                  <a:pt x="650" y="395"/>
                </a:lnTo>
                <a:lnTo>
                  <a:pt x="650" y="411"/>
                </a:lnTo>
                <a:lnTo>
                  <a:pt x="652" y="434"/>
                </a:lnTo>
                <a:lnTo>
                  <a:pt x="653" y="450"/>
                </a:lnTo>
                <a:lnTo>
                  <a:pt x="655" y="465"/>
                </a:lnTo>
                <a:lnTo>
                  <a:pt x="656" y="473"/>
                </a:lnTo>
                <a:lnTo>
                  <a:pt x="657" y="481"/>
                </a:lnTo>
                <a:lnTo>
                  <a:pt x="659" y="497"/>
                </a:lnTo>
                <a:lnTo>
                  <a:pt x="660" y="504"/>
                </a:lnTo>
                <a:lnTo>
                  <a:pt x="662" y="513"/>
                </a:lnTo>
                <a:lnTo>
                  <a:pt x="663" y="513"/>
                </a:lnTo>
                <a:lnTo>
                  <a:pt x="665" y="52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81" name="Line 9"/>
          <p:cNvSpPr>
            <a:spLocks noChangeShapeType="1"/>
          </p:cNvSpPr>
          <p:nvPr/>
        </p:nvSpPr>
        <p:spPr bwMode="auto">
          <a:xfrm>
            <a:off x="4924425" y="3067050"/>
            <a:ext cx="3313113" cy="24955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82" name="Freeform 10"/>
          <p:cNvSpPr>
            <a:spLocks/>
          </p:cNvSpPr>
          <p:nvPr/>
        </p:nvSpPr>
        <p:spPr bwMode="auto">
          <a:xfrm>
            <a:off x="500063" y="2760663"/>
            <a:ext cx="4794250" cy="935037"/>
          </a:xfrm>
          <a:custGeom>
            <a:avLst/>
            <a:gdLst>
              <a:gd name="T0" fmla="*/ 9 w 666"/>
              <a:gd name="T1" fmla="*/ 15 h 521"/>
              <a:gd name="T2" fmla="*/ 20 w 666"/>
              <a:gd name="T3" fmla="*/ 63 h 521"/>
              <a:gd name="T4" fmla="*/ 30 w 666"/>
              <a:gd name="T5" fmla="*/ 187 h 521"/>
              <a:gd name="T6" fmla="*/ 40 w 666"/>
              <a:gd name="T7" fmla="*/ 350 h 521"/>
              <a:gd name="T8" fmla="*/ 52 w 666"/>
              <a:gd name="T9" fmla="*/ 473 h 521"/>
              <a:gd name="T10" fmla="*/ 62 w 666"/>
              <a:gd name="T11" fmla="*/ 520 h 521"/>
              <a:gd name="T12" fmla="*/ 73 w 666"/>
              <a:gd name="T13" fmla="*/ 465 h 521"/>
              <a:gd name="T14" fmla="*/ 83 w 666"/>
              <a:gd name="T15" fmla="*/ 318 h 521"/>
              <a:gd name="T16" fmla="*/ 93 w 666"/>
              <a:gd name="T17" fmla="*/ 155 h 521"/>
              <a:gd name="T18" fmla="*/ 104 w 666"/>
              <a:gd name="T19" fmla="*/ 31 h 521"/>
              <a:gd name="T20" fmla="*/ 116 w 666"/>
              <a:gd name="T21" fmla="*/ 24 h 521"/>
              <a:gd name="T22" fmla="*/ 126 w 666"/>
              <a:gd name="T23" fmla="*/ 101 h 521"/>
              <a:gd name="T24" fmla="*/ 137 w 666"/>
              <a:gd name="T25" fmla="*/ 264 h 521"/>
              <a:gd name="T26" fmla="*/ 147 w 666"/>
              <a:gd name="T27" fmla="*/ 427 h 521"/>
              <a:gd name="T28" fmla="*/ 157 w 666"/>
              <a:gd name="T29" fmla="*/ 504 h 521"/>
              <a:gd name="T30" fmla="*/ 169 w 666"/>
              <a:gd name="T31" fmla="*/ 497 h 521"/>
              <a:gd name="T32" fmla="*/ 179 w 666"/>
              <a:gd name="T33" fmla="*/ 404 h 521"/>
              <a:gd name="T34" fmla="*/ 190 w 666"/>
              <a:gd name="T35" fmla="*/ 233 h 521"/>
              <a:gd name="T36" fmla="*/ 200 w 666"/>
              <a:gd name="T37" fmla="*/ 85 h 521"/>
              <a:gd name="T38" fmla="*/ 212 w 666"/>
              <a:gd name="T39" fmla="*/ 8 h 521"/>
              <a:gd name="T40" fmla="*/ 223 w 666"/>
              <a:gd name="T41" fmla="*/ 54 h 521"/>
              <a:gd name="T42" fmla="*/ 233 w 666"/>
              <a:gd name="T43" fmla="*/ 171 h 521"/>
              <a:gd name="T44" fmla="*/ 243 w 666"/>
              <a:gd name="T45" fmla="*/ 334 h 521"/>
              <a:gd name="T46" fmla="*/ 255 w 666"/>
              <a:gd name="T47" fmla="*/ 473 h 521"/>
              <a:gd name="T48" fmla="*/ 265 w 666"/>
              <a:gd name="T49" fmla="*/ 513 h 521"/>
              <a:gd name="T50" fmla="*/ 276 w 666"/>
              <a:gd name="T51" fmla="*/ 458 h 521"/>
              <a:gd name="T52" fmla="*/ 286 w 666"/>
              <a:gd name="T53" fmla="*/ 318 h 521"/>
              <a:gd name="T54" fmla="*/ 296 w 666"/>
              <a:gd name="T55" fmla="*/ 147 h 521"/>
              <a:gd name="T56" fmla="*/ 307 w 666"/>
              <a:gd name="T57" fmla="*/ 31 h 521"/>
              <a:gd name="T58" fmla="*/ 317 w 666"/>
              <a:gd name="T59" fmla="*/ 8 h 521"/>
              <a:gd name="T60" fmla="*/ 327 w 666"/>
              <a:gd name="T61" fmla="*/ 85 h 521"/>
              <a:gd name="T62" fmla="*/ 339 w 666"/>
              <a:gd name="T63" fmla="*/ 225 h 521"/>
              <a:gd name="T64" fmla="*/ 349 w 666"/>
              <a:gd name="T65" fmla="*/ 395 h 521"/>
              <a:gd name="T66" fmla="*/ 360 w 666"/>
              <a:gd name="T67" fmla="*/ 497 h 521"/>
              <a:gd name="T68" fmla="*/ 370 w 666"/>
              <a:gd name="T69" fmla="*/ 497 h 521"/>
              <a:gd name="T70" fmla="*/ 380 w 666"/>
              <a:gd name="T71" fmla="*/ 388 h 521"/>
              <a:gd name="T72" fmla="*/ 392 w 666"/>
              <a:gd name="T73" fmla="*/ 233 h 521"/>
              <a:gd name="T74" fmla="*/ 402 w 666"/>
              <a:gd name="T75" fmla="*/ 78 h 521"/>
              <a:gd name="T76" fmla="*/ 413 w 666"/>
              <a:gd name="T77" fmla="*/ 8 h 521"/>
              <a:gd name="T78" fmla="*/ 425 w 666"/>
              <a:gd name="T79" fmla="*/ 47 h 521"/>
              <a:gd name="T80" fmla="*/ 435 w 666"/>
              <a:gd name="T81" fmla="*/ 178 h 521"/>
              <a:gd name="T82" fmla="*/ 446 w 666"/>
              <a:gd name="T83" fmla="*/ 350 h 521"/>
              <a:gd name="T84" fmla="*/ 456 w 666"/>
              <a:gd name="T85" fmla="*/ 473 h 521"/>
              <a:gd name="T86" fmla="*/ 467 w 666"/>
              <a:gd name="T87" fmla="*/ 504 h 521"/>
              <a:gd name="T88" fmla="*/ 479 w 666"/>
              <a:gd name="T89" fmla="*/ 427 h 521"/>
              <a:gd name="T90" fmla="*/ 489 w 666"/>
              <a:gd name="T91" fmla="*/ 271 h 521"/>
              <a:gd name="T92" fmla="*/ 499 w 666"/>
              <a:gd name="T93" fmla="*/ 108 h 521"/>
              <a:gd name="T94" fmla="*/ 510 w 666"/>
              <a:gd name="T95" fmla="*/ 15 h 521"/>
              <a:gd name="T96" fmla="*/ 522 w 666"/>
              <a:gd name="T97" fmla="*/ 31 h 521"/>
              <a:gd name="T98" fmla="*/ 532 w 666"/>
              <a:gd name="T99" fmla="*/ 140 h 521"/>
              <a:gd name="T100" fmla="*/ 543 w 666"/>
              <a:gd name="T101" fmla="*/ 303 h 521"/>
              <a:gd name="T102" fmla="*/ 553 w 666"/>
              <a:gd name="T103" fmla="*/ 450 h 521"/>
              <a:gd name="T104" fmla="*/ 565 w 666"/>
              <a:gd name="T105" fmla="*/ 520 h 521"/>
              <a:gd name="T106" fmla="*/ 575 w 666"/>
              <a:gd name="T107" fmla="*/ 473 h 521"/>
              <a:gd name="T108" fmla="*/ 585 w 666"/>
              <a:gd name="T109" fmla="*/ 334 h 521"/>
              <a:gd name="T110" fmla="*/ 596 w 666"/>
              <a:gd name="T111" fmla="*/ 171 h 521"/>
              <a:gd name="T112" fmla="*/ 606 w 666"/>
              <a:gd name="T113" fmla="*/ 38 h 521"/>
              <a:gd name="T114" fmla="*/ 616 w 666"/>
              <a:gd name="T115" fmla="*/ 15 h 521"/>
              <a:gd name="T116" fmla="*/ 627 w 666"/>
              <a:gd name="T117" fmla="*/ 78 h 521"/>
              <a:gd name="T118" fmla="*/ 637 w 666"/>
              <a:gd name="T119" fmla="*/ 217 h 521"/>
              <a:gd name="T120" fmla="*/ 649 w 666"/>
              <a:gd name="T121" fmla="*/ 380 h 521"/>
              <a:gd name="T122" fmla="*/ 659 w 666"/>
              <a:gd name="T123" fmla="*/ 497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66" h="521">
                <a:moveTo>
                  <a:pt x="0" y="54"/>
                </a:moveTo>
                <a:lnTo>
                  <a:pt x="2" y="47"/>
                </a:lnTo>
                <a:lnTo>
                  <a:pt x="3" y="38"/>
                </a:lnTo>
                <a:lnTo>
                  <a:pt x="4" y="31"/>
                </a:lnTo>
                <a:lnTo>
                  <a:pt x="4" y="24"/>
                </a:lnTo>
                <a:lnTo>
                  <a:pt x="6" y="15"/>
                </a:lnTo>
                <a:lnTo>
                  <a:pt x="7" y="15"/>
                </a:lnTo>
                <a:lnTo>
                  <a:pt x="9" y="15"/>
                </a:lnTo>
                <a:lnTo>
                  <a:pt x="10" y="15"/>
                </a:lnTo>
                <a:lnTo>
                  <a:pt x="12" y="15"/>
                </a:lnTo>
                <a:lnTo>
                  <a:pt x="13" y="15"/>
                </a:lnTo>
                <a:lnTo>
                  <a:pt x="14" y="24"/>
                </a:lnTo>
                <a:lnTo>
                  <a:pt x="16" y="31"/>
                </a:lnTo>
                <a:lnTo>
                  <a:pt x="17" y="38"/>
                </a:lnTo>
                <a:lnTo>
                  <a:pt x="19" y="47"/>
                </a:lnTo>
                <a:lnTo>
                  <a:pt x="20" y="63"/>
                </a:lnTo>
                <a:lnTo>
                  <a:pt x="22" y="70"/>
                </a:lnTo>
                <a:lnTo>
                  <a:pt x="22" y="78"/>
                </a:lnTo>
                <a:lnTo>
                  <a:pt x="23" y="93"/>
                </a:lnTo>
                <a:lnTo>
                  <a:pt x="24" y="117"/>
                </a:lnTo>
                <a:lnTo>
                  <a:pt x="26" y="133"/>
                </a:lnTo>
                <a:lnTo>
                  <a:pt x="27" y="140"/>
                </a:lnTo>
                <a:lnTo>
                  <a:pt x="29" y="163"/>
                </a:lnTo>
                <a:lnTo>
                  <a:pt x="30" y="187"/>
                </a:lnTo>
                <a:lnTo>
                  <a:pt x="32" y="201"/>
                </a:lnTo>
                <a:lnTo>
                  <a:pt x="33" y="225"/>
                </a:lnTo>
                <a:lnTo>
                  <a:pt x="34" y="241"/>
                </a:lnTo>
                <a:lnTo>
                  <a:pt x="36" y="264"/>
                </a:lnTo>
                <a:lnTo>
                  <a:pt x="37" y="280"/>
                </a:lnTo>
                <a:lnTo>
                  <a:pt x="39" y="303"/>
                </a:lnTo>
                <a:lnTo>
                  <a:pt x="39" y="325"/>
                </a:lnTo>
                <a:lnTo>
                  <a:pt x="40" y="350"/>
                </a:lnTo>
                <a:lnTo>
                  <a:pt x="42" y="364"/>
                </a:lnTo>
                <a:lnTo>
                  <a:pt x="43" y="388"/>
                </a:lnTo>
                <a:lnTo>
                  <a:pt x="44" y="404"/>
                </a:lnTo>
                <a:lnTo>
                  <a:pt x="46" y="418"/>
                </a:lnTo>
                <a:lnTo>
                  <a:pt x="47" y="434"/>
                </a:lnTo>
                <a:lnTo>
                  <a:pt x="49" y="450"/>
                </a:lnTo>
                <a:lnTo>
                  <a:pt x="50" y="465"/>
                </a:lnTo>
                <a:lnTo>
                  <a:pt x="52" y="473"/>
                </a:lnTo>
                <a:lnTo>
                  <a:pt x="53" y="488"/>
                </a:lnTo>
                <a:lnTo>
                  <a:pt x="54" y="497"/>
                </a:lnTo>
                <a:lnTo>
                  <a:pt x="56" y="497"/>
                </a:lnTo>
                <a:lnTo>
                  <a:pt x="56" y="513"/>
                </a:lnTo>
                <a:lnTo>
                  <a:pt x="57" y="513"/>
                </a:lnTo>
                <a:lnTo>
                  <a:pt x="59" y="513"/>
                </a:lnTo>
                <a:lnTo>
                  <a:pt x="60" y="513"/>
                </a:lnTo>
                <a:lnTo>
                  <a:pt x="62" y="520"/>
                </a:lnTo>
                <a:lnTo>
                  <a:pt x="63" y="520"/>
                </a:lnTo>
                <a:lnTo>
                  <a:pt x="64" y="504"/>
                </a:lnTo>
                <a:lnTo>
                  <a:pt x="66" y="504"/>
                </a:lnTo>
                <a:lnTo>
                  <a:pt x="67" y="497"/>
                </a:lnTo>
                <a:lnTo>
                  <a:pt x="69" y="497"/>
                </a:lnTo>
                <a:lnTo>
                  <a:pt x="70" y="481"/>
                </a:lnTo>
                <a:lnTo>
                  <a:pt x="72" y="473"/>
                </a:lnTo>
                <a:lnTo>
                  <a:pt x="73" y="465"/>
                </a:lnTo>
                <a:lnTo>
                  <a:pt x="73" y="450"/>
                </a:lnTo>
                <a:lnTo>
                  <a:pt x="74" y="434"/>
                </a:lnTo>
                <a:lnTo>
                  <a:pt x="76" y="411"/>
                </a:lnTo>
                <a:lnTo>
                  <a:pt x="77" y="395"/>
                </a:lnTo>
                <a:lnTo>
                  <a:pt x="79" y="380"/>
                </a:lnTo>
                <a:lnTo>
                  <a:pt x="80" y="364"/>
                </a:lnTo>
                <a:lnTo>
                  <a:pt x="82" y="341"/>
                </a:lnTo>
                <a:lnTo>
                  <a:pt x="83" y="318"/>
                </a:lnTo>
                <a:lnTo>
                  <a:pt x="84" y="303"/>
                </a:lnTo>
                <a:lnTo>
                  <a:pt x="86" y="280"/>
                </a:lnTo>
                <a:lnTo>
                  <a:pt x="87" y="255"/>
                </a:lnTo>
                <a:lnTo>
                  <a:pt x="89" y="233"/>
                </a:lnTo>
                <a:lnTo>
                  <a:pt x="90" y="210"/>
                </a:lnTo>
                <a:lnTo>
                  <a:pt x="90" y="187"/>
                </a:lnTo>
                <a:lnTo>
                  <a:pt x="92" y="171"/>
                </a:lnTo>
                <a:lnTo>
                  <a:pt x="93" y="155"/>
                </a:lnTo>
                <a:lnTo>
                  <a:pt x="94" y="133"/>
                </a:lnTo>
                <a:lnTo>
                  <a:pt x="96" y="108"/>
                </a:lnTo>
                <a:lnTo>
                  <a:pt x="97" y="93"/>
                </a:lnTo>
                <a:lnTo>
                  <a:pt x="99" y="78"/>
                </a:lnTo>
                <a:lnTo>
                  <a:pt x="100" y="70"/>
                </a:lnTo>
                <a:lnTo>
                  <a:pt x="102" y="54"/>
                </a:lnTo>
                <a:lnTo>
                  <a:pt x="103" y="47"/>
                </a:lnTo>
                <a:lnTo>
                  <a:pt x="104" y="31"/>
                </a:lnTo>
                <a:lnTo>
                  <a:pt x="106" y="24"/>
                </a:lnTo>
                <a:lnTo>
                  <a:pt x="107" y="8"/>
                </a:lnTo>
                <a:lnTo>
                  <a:pt x="109" y="15"/>
                </a:lnTo>
                <a:lnTo>
                  <a:pt x="110" y="8"/>
                </a:lnTo>
                <a:lnTo>
                  <a:pt x="112" y="8"/>
                </a:lnTo>
                <a:lnTo>
                  <a:pt x="113" y="15"/>
                </a:lnTo>
                <a:lnTo>
                  <a:pt x="114" y="15"/>
                </a:lnTo>
                <a:lnTo>
                  <a:pt x="116" y="24"/>
                </a:lnTo>
                <a:lnTo>
                  <a:pt x="117" y="24"/>
                </a:lnTo>
                <a:lnTo>
                  <a:pt x="119" y="31"/>
                </a:lnTo>
                <a:lnTo>
                  <a:pt x="120" y="38"/>
                </a:lnTo>
                <a:lnTo>
                  <a:pt x="122" y="54"/>
                </a:lnTo>
                <a:lnTo>
                  <a:pt x="123" y="63"/>
                </a:lnTo>
                <a:lnTo>
                  <a:pt x="123" y="78"/>
                </a:lnTo>
                <a:lnTo>
                  <a:pt x="124" y="93"/>
                </a:lnTo>
                <a:lnTo>
                  <a:pt x="126" y="101"/>
                </a:lnTo>
                <a:lnTo>
                  <a:pt x="127" y="124"/>
                </a:lnTo>
                <a:lnTo>
                  <a:pt x="129" y="140"/>
                </a:lnTo>
                <a:lnTo>
                  <a:pt x="130" y="163"/>
                </a:lnTo>
                <a:lnTo>
                  <a:pt x="132" y="178"/>
                </a:lnTo>
                <a:lnTo>
                  <a:pt x="133" y="201"/>
                </a:lnTo>
                <a:lnTo>
                  <a:pt x="135" y="225"/>
                </a:lnTo>
                <a:lnTo>
                  <a:pt x="136" y="241"/>
                </a:lnTo>
                <a:lnTo>
                  <a:pt x="137" y="264"/>
                </a:lnTo>
                <a:lnTo>
                  <a:pt x="139" y="280"/>
                </a:lnTo>
                <a:lnTo>
                  <a:pt x="140" y="303"/>
                </a:lnTo>
                <a:lnTo>
                  <a:pt x="140" y="334"/>
                </a:lnTo>
                <a:lnTo>
                  <a:pt x="142" y="341"/>
                </a:lnTo>
                <a:lnTo>
                  <a:pt x="143" y="364"/>
                </a:lnTo>
                <a:lnTo>
                  <a:pt x="145" y="388"/>
                </a:lnTo>
                <a:lnTo>
                  <a:pt x="146" y="404"/>
                </a:lnTo>
                <a:lnTo>
                  <a:pt x="147" y="427"/>
                </a:lnTo>
                <a:lnTo>
                  <a:pt x="149" y="443"/>
                </a:lnTo>
                <a:lnTo>
                  <a:pt x="150" y="450"/>
                </a:lnTo>
                <a:lnTo>
                  <a:pt x="152" y="465"/>
                </a:lnTo>
                <a:lnTo>
                  <a:pt x="153" y="481"/>
                </a:lnTo>
                <a:lnTo>
                  <a:pt x="155" y="481"/>
                </a:lnTo>
                <a:lnTo>
                  <a:pt x="156" y="497"/>
                </a:lnTo>
                <a:lnTo>
                  <a:pt x="157" y="497"/>
                </a:lnTo>
                <a:lnTo>
                  <a:pt x="157" y="504"/>
                </a:lnTo>
                <a:lnTo>
                  <a:pt x="159" y="504"/>
                </a:lnTo>
                <a:lnTo>
                  <a:pt x="160" y="513"/>
                </a:lnTo>
                <a:lnTo>
                  <a:pt x="162" y="513"/>
                </a:lnTo>
                <a:lnTo>
                  <a:pt x="163" y="513"/>
                </a:lnTo>
                <a:lnTo>
                  <a:pt x="165" y="513"/>
                </a:lnTo>
                <a:lnTo>
                  <a:pt x="166" y="513"/>
                </a:lnTo>
                <a:lnTo>
                  <a:pt x="167" y="504"/>
                </a:lnTo>
                <a:lnTo>
                  <a:pt x="169" y="497"/>
                </a:lnTo>
                <a:lnTo>
                  <a:pt x="170" y="497"/>
                </a:lnTo>
                <a:lnTo>
                  <a:pt x="172" y="481"/>
                </a:lnTo>
                <a:lnTo>
                  <a:pt x="173" y="473"/>
                </a:lnTo>
                <a:lnTo>
                  <a:pt x="175" y="458"/>
                </a:lnTo>
                <a:lnTo>
                  <a:pt x="175" y="443"/>
                </a:lnTo>
                <a:lnTo>
                  <a:pt x="176" y="434"/>
                </a:lnTo>
                <a:lnTo>
                  <a:pt x="177" y="418"/>
                </a:lnTo>
                <a:lnTo>
                  <a:pt x="179" y="404"/>
                </a:lnTo>
                <a:lnTo>
                  <a:pt x="180" y="380"/>
                </a:lnTo>
                <a:lnTo>
                  <a:pt x="182" y="364"/>
                </a:lnTo>
                <a:lnTo>
                  <a:pt x="183" y="341"/>
                </a:lnTo>
                <a:lnTo>
                  <a:pt x="185" y="318"/>
                </a:lnTo>
                <a:lnTo>
                  <a:pt x="186" y="295"/>
                </a:lnTo>
                <a:lnTo>
                  <a:pt x="187" y="271"/>
                </a:lnTo>
                <a:lnTo>
                  <a:pt x="189" y="255"/>
                </a:lnTo>
                <a:lnTo>
                  <a:pt x="190" y="233"/>
                </a:lnTo>
                <a:lnTo>
                  <a:pt x="192" y="210"/>
                </a:lnTo>
                <a:lnTo>
                  <a:pt x="192" y="194"/>
                </a:lnTo>
                <a:lnTo>
                  <a:pt x="193" y="163"/>
                </a:lnTo>
                <a:lnTo>
                  <a:pt x="195" y="147"/>
                </a:lnTo>
                <a:lnTo>
                  <a:pt x="196" y="124"/>
                </a:lnTo>
                <a:lnTo>
                  <a:pt x="197" y="108"/>
                </a:lnTo>
                <a:lnTo>
                  <a:pt x="199" y="93"/>
                </a:lnTo>
                <a:lnTo>
                  <a:pt x="200" y="85"/>
                </a:lnTo>
                <a:lnTo>
                  <a:pt x="202" y="63"/>
                </a:lnTo>
                <a:lnTo>
                  <a:pt x="203" y="47"/>
                </a:lnTo>
                <a:lnTo>
                  <a:pt x="205" y="38"/>
                </a:lnTo>
                <a:lnTo>
                  <a:pt x="206" y="31"/>
                </a:lnTo>
                <a:lnTo>
                  <a:pt x="207" y="24"/>
                </a:lnTo>
                <a:lnTo>
                  <a:pt x="209" y="15"/>
                </a:lnTo>
                <a:lnTo>
                  <a:pt x="210" y="8"/>
                </a:lnTo>
                <a:lnTo>
                  <a:pt x="212" y="8"/>
                </a:lnTo>
                <a:lnTo>
                  <a:pt x="213" y="8"/>
                </a:lnTo>
                <a:lnTo>
                  <a:pt x="215" y="8"/>
                </a:lnTo>
                <a:lnTo>
                  <a:pt x="216" y="8"/>
                </a:lnTo>
                <a:lnTo>
                  <a:pt x="217" y="15"/>
                </a:lnTo>
                <a:lnTo>
                  <a:pt x="219" y="24"/>
                </a:lnTo>
                <a:lnTo>
                  <a:pt x="220" y="31"/>
                </a:lnTo>
                <a:lnTo>
                  <a:pt x="222" y="38"/>
                </a:lnTo>
                <a:lnTo>
                  <a:pt x="223" y="54"/>
                </a:lnTo>
                <a:lnTo>
                  <a:pt x="225" y="63"/>
                </a:lnTo>
                <a:lnTo>
                  <a:pt x="226" y="70"/>
                </a:lnTo>
                <a:lnTo>
                  <a:pt x="226" y="85"/>
                </a:lnTo>
                <a:lnTo>
                  <a:pt x="227" y="101"/>
                </a:lnTo>
                <a:lnTo>
                  <a:pt x="229" y="117"/>
                </a:lnTo>
                <a:lnTo>
                  <a:pt x="230" y="133"/>
                </a:lnTo>
                <a:lnTo>
                  <a:pt x="232" y="155"/>
                </a:lnTo>
                <a:lnTo>
                  <a:pt x="233" y="171"/>
                </a:lnTo>
                <a:lnTo>
                  <a:pt x="235" y="187"/>
                </a:lnTo>
                <a:lnTo>
                  <a:pt x="236" y="210"/>
                </a:lnTo>
                <a:lnTo>
                  <a:pt x="237" y="233"/>
                </a:lnTo>
                <a:lnTo>
                  <a:pt x="239" y="248"/>
                </a:lnTo>
                <a:lnTo>
                  <a:pt x="240" y="271"/>
                </a:lnTo>
                <a:lnTo>
                  <a:pt x="242" y="295"/>
                </a:lnTo>
                <a:lnTo>
                  <a:pt x="243" y="318"/>
                </a:lnTo>
                <a:lnTo>
                  <a:pt x="243" y="334"/>
                </a:lnTo>
                <a:lnTo>
                  <a:pt x="245" y="357"/>
                </a:lnTo>
                <a:lnTo>
                  <a:pt x="246" y="373"/>
                </a:lnTo>
                <a:lnTo>
                  <a:pt x="247" y="388"/>
                </a:lnTo>
                <a:lnTo>
                  <a:pt x="249" y="404"/>
                </a:lnTo>
                <a:lnTo>
                  <a:pt x="250" y="427"/>
                </a:lnTo>
                <a:lnTo>
                  <a:pt x="252" y="443"/>
                </a:lnTo>
                <a:lnTo>
                  <a:pt x="253" y="458"/>
                </a:lnTo>
                <a:lnTo>
                  <a:pt x="255" y="473"/>
                </a:lnTo>
                <a:lnTo>
                  <a:pt x="256" y="481"/>
                </a:lnTo>
                <a:lnTo>
                  <a:pt x="257" y="488"/>
                </a:lnTo>
                <a:lnTo>
                  <a:pt x="259" y="497"/>
                </a:lnTo>
                <a:lnTo>
                  <a:pt x="259" y="504"/>
                </a:lnTo>
                <a:lnTo>
                  <a:pt x="260" y="513"/>
                </a:lnTo>
                <a:lnTo>
                  <a:pt x="262" y="513"/>
                </a:lnTo>
                <a:lnTo>
                  <a:pt x="263" y="520"/>
                </a:lnTo>
                <a:lnTo>
                  <a:pt x="265" y="513"/>
                </a:lnTo>
                <a:lnTo>
                  <a:pt x="266" y="513"/>
                </a:lnTo>
                <a:lnTo>
                  <a:pt x="267" y="513"/>
                </a:lnTo>
                <a:lnTo>
                  <a:pt x="269" y="504"/>
                </a:lnTo>
                <a:lnTo>
                  <a:pt x="270" y="497"/>
                </a:lnTo>
                <a:lnTo>
                  <a:pt x="272" y="488"/>
                </a:lnTo>
                <a:lnTo>
                  <a:pt x="273" y="481"/>
                </a:lnTo>
                <a:lnTo>
                  <a:pt x="275" y="465"/>
                </a:lnTo>
                <a:lnTo>
                  <a:pt x="276" y="458"/>
                </a:lnTo>
                <a:lnTo>
                  <a:pt x="276" y="434"/>
                </a:lnTo>
                <a:lnTo>
                  <a:pt x="277" y="418"/>
                </a:lnTo>
                <a:lnTo>
                  <a:pt x="279" y="411"/>
                </a:lnTo>
                <a:lnTo>
                  <a:pt x="280" y="395"/>
                </a:lnTo>
                <a:lnTo>
                  <a:pt x="282" y="373"/>
                </a:lnTo>
                <a:lnTo>
                  <a:pt x="283" y="350"/>
                </a:lnTo>
                <a:lnTo>
                  <a:pt x="285" y="334"/>
                </a:lnTo>
                <a:lnTo>
                  <a:pt x="286" y="318"/>
                </a:lnTo>
                <a:lnTo>
                  <a:pt x="287" y="295"/>
                </a:lnTo>
                <a:lnTo>
                  <a:pt x="289" y="271"/>
                </a:lnTo>
                <a:lnTo>
                  <a:pt x="290" y="241"/>
                </a:lnTo>
                <a:lnTo>
                  <a:pt x="292" y="225"/>
                </a:lnTo>
                <a:lnTo>
                  <a:pt x="293" y="210"/>
                </a:lnTo>
                <a:lnTo>
                  <a:pt x="293" y="187"/>
                </a:lnTo>
                <a:lnTo>
                  <a:pt x="295" y="163"/>
                </a:lnTo>
                <a:lnTo>
                  <a:pt x="296" y="147"/>
                </a:lnTo>
                <a:lnTo>
                  <a:pt x="297" y="124"/>
                </a:lnTo>
                <a:lnTo>
                  <a:pt x="299" y="108"/>
                </a:lnTo>
                <a:lnTo>
                  <a:pt x="300" y="93"/>
                </a:lnTo>
                <a:lnTo>
                  <a:pt x="302" y="78"/>
                </a:lnTo>
                <a:lnTo>
                  <a:pt x="303" y="70"/>
                </a:lnTo>
                <a:lnTo>
                  <a:pt x="305" y="47"/>
                </a:lnTo>
                <a:lnTo>
                  <a:pt x="306" y="38"/>
                </a:lnTo>
                <a:lnTo>
                  <a:pt x="307" y="31"/>
                </a:lnTo>
                <a:lnTo>
                  <a:pt x="309" y="24"/>
                </a:lnTo>
                <a:lnTo>
                  <a:pt x="310" y="15"/>
                </a:lnTo>
                <a:lnTo>
                  <a:pt x="310" y="8"/>
                </a:lnTo>
                <a:lnTo>
                  <a:pt x="312" y="8"/>
                </a:lnTo>
                <a:lnTo>
                  <a:pt x="313" y="8"/>
                </a:lnTo>
                <a:lnTo>
                  <a:pt x="315" y="8"/>
                </a:lnTo>
                <a:lnTo>
                  <a:pt x="316" y="8"/>
                </a:lnTo>
                <a:lnTo>
                  <a:pt x="317" y="8"/>
                </a:lnTo>
                <a:lnTo>
                  <a:pt x="319" y="8"/>
                </a:lnTo>
                <a:lnTo>
                  <a:pt x="320" y="24"/>
                </a:lnTo>
                <a:lnTo>
                  <a:pt x="322" y="24"/>
                </a:lnTo>
                <a:lnTo>
                  <a:pt x="323" y="31"/>
                </a:lnTo>
                <a:lnTo>
                  <a:pt x="325" y="47"/>
                </a:lnTo>
                <a:lnTo>
                  <a:pt x="326" y="54"/>
                </a:lnTo>
                <a:lnTo>
                  <a:pt x="327" y="63"/>
                </a:lnTo>
                <a:lnTo>
                  <a:pt x="327" y="85"/>
                </a:lnTo>
                <a:lnTo>
                  <a:pt x="329" y="93"/>
                </a:lnTo>
                <a:lnTo>
                  <a:pt x="330" y="117"/>
                </a:lnTo>
                <a:lnTo>
                  <a:pt x="332" y="124"/>
                </a:lnTo>
                <a:lnTo>
                  <a:pt x="333" y="147"/>
                </a:lnTo>
                <a:lnTo>
                  <a:pt x="335" y="171"/>
                </a:lnTo>
                <a:lnTo>
                  <a:pt x="336" y="194"/>
                </a:lnTo>
                <a:lnTo>
                  <a:pt x="337" y="210"/>
                </a:lnTo>
                <a:lnTo>
                  <a:pt x="339" y="225"/>
                </a:lnTo>
                <a:lnTo>
                  <a:pt x="340" y="248"/>
                </a:lnTo>
                <a:lnTo>
                  <a:pt x="342" y="280"/>
                </a:lnTo>
                <a:lnTo>
                  <a:pt x="343" y="295"/>
                </a:lnTo>
                <a:lnTo>
                  <a:pt x="345" y="318"/>
                </a:lnTo>
                <a:lnTo>
                  <a:pt x="345" y="341"/>
                </a:lnTo>
                <a:lnTo>
                  <a:pt x="346" y="357"/>
                </a:lnTo>
                <a:lnTo>
                  <a:pt x="347" y="380"/>
                </a:lnTo>
                <a:lnTo>
                  <a:pt x="349" y="395"/>
                </a:lnTo>
                <a:lnTo>
                  <a:pt x="350" y="418"/>
                </a:lnTo>
                <a:lnTo>
                  <a:pt x="352" y="434"/>
                </a:lnTo>
                <a:lnTo>
                  <a:pt x="353" y="443"/>
                </a:lnTo>
                <a:lnTo>
                  <a:pt x="355" y="458"/>
                </a:lnTo>
                <a:lnTo>
                  <a:pt x="356" y="473"/>
                </a:lnTo>
                <a:lnTo>
                  <a:pt x="357" y="488"/>
                </a:lnTo>
                <a:lnTo>
                  <a:pt x="359" y="497"/>
                </a:lnTo>
                <a:lnTo>
                  <a:pt x="360" y="497"/>
                </a:lnTo>
                <a:lnTo>
                  <a:pt x="362" y="497"/>
                </a:lnTo>
                <a:lnTo>
                  <a:pt x="362" y="504"/>
                </a:lnTo>
                <a:lnTo>
                  <a:pt x="363" y="513"/>
                </a:lnTo>
                <a:lnTo>
                  <a:pt x="365" y="504"/>
                </a:lnTo>
                <a:lnTo>
                  <a:pt x="366" y="513"/>
                </a:lnTo>
                <a:lnTo>
                  <a:pt x="367" y="504"/>
                </a:lnTo>
                <a:lnTo>
                  <a:pt x="369" y="497"/>
                </a:lnTo>
                <a:lnTo>
                  <a:pt x="370" y="497"/>
                </a:lnTo>
                <a:lnTo>
                  <a:pt x="372" y="488"/>
                </a:lnTo>
                <a:lnTo>
                  <a:pt x="373" y="481"/>
                </a:lnTo>
                <a:lnTo>
                  <a:pt x="375" y="465"/>
                </a:lnTo>
                <a:lnTo>
                  <a:pt x="376" y="458"/>
                </a:lnTo>
                <a:lnTo>
                  <a:pt x="377" y="443"/>
                </a:lnTo>
                <a:lnTo>
                  <a:pt x="379" y="418"/>
                </a:lnTo>
                <a:lnTo>
                  <a:pt x="379" y="411"/>
                </a:lnTo>
                <a:lnTo>
                  <a:pt x="380" y="388"/>
                </a:lnTo>
                <a:lnTo>
                  <a:pt x="382" y="373"/>
                </a:lnTo>
                <a:lnTo>
                  <a:pt x="383" y="357"/>
                </a:lnTo>
                <a:lnTo>
                  <a:pt x="385" y="334"/>
                </a:lnTo>
                <a:lnTo>
                  <a:pt x="386" y="318"/>
                </a:lnTo>
                <a:lnTo>
                  <a:pt x="387" y="295"/>
                </a:lnTo>
                <a:lnTo>
                  <a:pt x="389" y="271"/>
                </a:lnTo>
                <a:lnTo>
                  <a:pt x="390" y="255"/>
                </a:lnTo>
                <a:lnTo>
                  <a:pt x="392" y="233"/>
                </a:lnTo>
                <a:lnTo>
                  <a:pt x="393" y="210"/>
                </a:lnTo>
                <a:lnTo>
                  <a:pt x="395" y="187"/>
                </a:lnTo>
                <a:lnTo>
                  <a:pt x="395" y="171"/>
                </a:lnTo>
                <a:lnTo>
                  <a:pt x="396" y="140"/>
                </a:lnTo>
                <a:lnTo>
                  <a:pt x="397" y="133"/>
                </a:lnTo>
                <a:lnTo>
                  <a:pt x="399" y="108"/>
                </a:lnTo>
                <a:lnTo>
                  <a:pt x="400" y="93"/>
                </a:lnTo>
                <a:lnTo>
                  <a:pt x="402" y="78"/>
                </a:lnTo>
                <a:lnTo>
                  <a:pt x="403" y="63"/>
                </a:lnTo>
                <a:lnTo>
                  <a:pt x="405" y="54"/>
                </a:lnTo>
                <a:lnTo>
                  <a:pt x="406" y="38"/>
                </a:lnTo>
                <a:lnTo>
                  <a:pt x="407" y="31"/>
                </a:lnTo>
                <a:lnTo>
                  <a:pt x="409" y="24"/>
                </a:lnTo>
                <a:lnTo>
                  <a:pt x="410" y="15"/>
                </a:lnTo>
                <a:lnTo>
                  <a:pt x="412" y="8"/>
                </a:lnTo>
                <a:lnTo>
                  <a:pt x="413" y="8"/>
                </a:lnTo>
                <a:lnTo>
                  <a:pt x="415" y="0"/>
                </a:lnTo>
                <a:lnTo>
                  <a:pt x="416" y="8"/>
                </a:lnTo>
                <a:lnTo>
                  <a:pt x="417" y="15"/>
                </a:lnTo>
                <a:lnTo>
                  <a:pt x="419" y="8"/>
                </a:lnTo>
                <a:lnTo>
                  <a:pt x="420" y="24"/>
                </a:lnTo>
                <a:lnTo>
                  <a:pt x="422" y="24"/>
                </a:lnTo>
                <a:lnTo>
                  <a:pt x="423" y="38"/>
                </a:lnTo>
                <a:lnTo>
                  <a:pt x="425" y="47"/>
                </a:lnTo>
                <a:lnTo>
                  <a:pt x="426" y="54"/>
                </a:lnTo>
                <a:lnTo>
                  <a:pt x="427" y="70"/>
                </a:lnTo>
                <a:lnTo>
                  <a:pt x="429" y="85"/>
                </a:lnTo>
                <a:lnTo>
                  <a:pt x="429" y="101"/>
                </a:lnTo>
                <a:lnTo>
                  <a:pt x="430" y="117"/>
                </a:lnTo>
                <a:lnTo>
                  <a:pt x="432" y="133"/>
                </a:lnTo>
                <a:lnTo>
                  <a:pt x="433" y="155"/>
                </a:lnTo>
                <a:lnTo>
                  <a:pt x="435" y="178"/>
                </a:lnTo>
                <a:lnTo>
                  <a:pt x="436" y="194"/>
                </a:lnTo>
                <a:lnTo>
                  <a:pt x="437" y="225"/>
                </a:lnTo>
                <a:lnTo>
                  <a:pt x="439" y="241"/>
                </a:lnTo>
                <a:lnTo>
                  <a:pt x="440" y="264"/>
                </a:lnTo>
                <a:lnTo>
                  <a:pt x="442" y="280"/>
                </a:lnTo>
                <a:lnTo>
                  <a:pt x="443" y="303"/>
                </a:lnTo>
                <a:lnTo>
                  <a:pt x="445" y="318"/>
                </a:lnTo>
                <a:lnTo>
                  <a:pt x="446" y="350"/>
                </a:lnTo>
                <a:lnTo>
                  <a:pt x="446" y="364"/>
                </a:lnTo>
                <a:lnTo>
                  <a:pt x="447" y="388"/>
                </a:lnTo>
                <a:lnTo>
                  <a:pt x="449" y="404"/>
                </a:lnTo>
                <a:lnTo>
                  <a:pt x="450" y="418"/>
                </a:lnTo>
                <a:lnTo>
                  <a:pt x="452" y="434"/>
                </a:lnTo>
                <a:lnTo>
                  <a:pt x="453" y="450"/>
                </a:lnTo>
                <a:lnTo>
                  <a:pt x="455" y="465"/>
                </a:lnTo>
                <a:lnTo>
                  <a:pt x="456" y="473"/>
                </a:lnTo>
                <a:lnTo>
                  <a:pt x="457" y="481"/>
                </a:lnTo>
                <a:lnTo>
                  <a:pt x="459" y="497"/>
                </a:lnTo>
                <a:lnTo>
                  <a:pt x="460" y="504"/>
                </a:lnTo>
                <a:lnTo>
                  <a:pt x="462" y="513"/>
                </a:lnTo>
                <a:lnTo>
                  <a:pt x="463" y="513"/>
                </a:lnTo>
                <a:lnTo>
                  <a:pt x="465" y="504"/>
                </a:lnTo>
                <a:lnTo>
                  <a:pt x="466" y="513"/>
                </a:lnTo>
                <a:lnTo>
                  <a:pt x="467" y="504"/>
                </a:lnTo>
                <a:lnTo>
                  <a:pt x="469" y="497"/>
                </a:lnTo>
                <a:lnTo>
                  <a:pt x="470" y="497"/>
                </a:lnTo>
                <a:lnTo>
                  <a:pt x="472" y="481"/>
                </a:lnTo>
                <a:lnTo>
                  <a:pt x="473" y="473"/>
                </a:lnTo>
                <a:lnTo>
                  <a:pt x="475" y="465"/>
                </a:lnTo>
                <a:lnTo>
                  <a:pt x="476" y="450"/>
                </a:lnTo>
                <a:lnTo>
                  <a:pt x="477" y="434"/>
                </a:lnTo>
                <a:lnTo>
                  <a:pt x="479" y="427"/>
                </a:lnTo>
                <a:lnTo>
                  <a:pt x="480" y="411"/>
                </a:lnTo>
                <a:lnTo>
                  <a:pt x="480" y="395"/>
                </a:lnTo>
                <a:lnTo>
                  <a:pt x="482" y="373"/>
                </a:lnTo>
                <a:lnTo>
                  <a:pt x="483" y="350"/>
                </a:lnTo>
                <a:lnTo>
                  <a:pt x="485" y="334"/>
                </a:lnTo>
                <a:lnTo>
                  <a:pt x="486" y="303"/>
                </a:lnTo>
                <a:lnTo>
                  <a:pt x="487" y="287"/>
                </a:lnTo>
                <a:lnTo>
                  <a:pt x="489" y="271"/>
                </a:lnTo>
                <a:lnTo>
                  <a:pt x="490" y="241"/>
                </a:lnTo>
                <a:lnTo>
                  <a:pt x="492" y="225"/>
                </a:lnTo>
                <a:lnTo>
                  <a:pt x="493" y="210"/>
                </a:lnTo>
                <a:lnTo>
                  <a:pt x="495" y="187"/>
                </a:lnTo>
                <a:lnTo>
                  <a:pt x="496" y="163"/>
                </a:lnTo>
                <a:lnTo>
                  <a:pt x="497" y="147"/>
                </a:lnTo>
                <a:lnTo>
                  <a:pt x="497" y="124"/>
                </a:lnTo>
                <a:lnTo>
                  <a:pt x="499" y="108"/>
                </a:lnTo>
                <a:lnTo>
                  <a:pt x="500" y="93"/>
                </a:lnTo>
                <a:lnTo>
                  <a:pt x="502" y="78"/>
                </a:lnTo>
                <a:lnTo>
                  <a:pt x="503" y="63"/>
                </a:lnTo>
                <a:lnTo>
                  <a:pt x="505" y="47"/>
                </a:lnTo>
                <a:lnTo>
                  <a:pt x="506" y="47"/>
                </a:lnTo>
                <a:lnTo>
                  <a:pt x="507" y="24"/>
                </a:lnTo>
                <a:lnTo>
                  <a:pt x="509" y="24"/>
                </a:lnTo>
                <a:lnTo>
                  <a:pt x="510" y="15"/>
                </a:lnTo>
                <a:lnTo>
                  <a:pt x="512" y="15"/>
                </a:lnTo>
                <a:lnTo>
                  <a:pt x="513" y="8"/>
                </a:lnTo>
                <a:lnTo>
                  <a:pt x="515" y="8"/>
                </a:lnTo>
                <a:lnTo>
                  <a:pt x="516" y="8"/>
                </a:lnTo>
                <a:lnTo>
                  <a:pt x="517" y="8"/>
                </a:lnTo>
                <a:lnTo>
                  <a:pt x="519" y="15"/>
                </a:lnTo>
                <a:lnTo>
                  <a:pt x="520" y="24"/>
                </a:lnTo>
                <a:lnTo>
                  <a:pt x="522" y="31"/>
                </a:lnTo>
                <a:lnTo>
                  <a:pt x="523" y="38"/>
                </a:lnTo>
                <a:lnTo>
                  <a:pt x="525" y="47"/>
                </a:lnTo>
                <a:lnTo>
                  <a:pt x="526" y="63"/>
                </a:lnTo>
                <a:lnTo>
                  <a:pt x="527" y="78"/>
                </a:lnTo>
                <a:lnTo>
                  <a:pt x="529" y="85"/>
                </a:lnTo>
                <a:lnTo>
                  <a:pt x="530" y="108"/>
                </a:lnTo>
                <a:lnTo>
                  <a:pt x="532" y="124"/>
                </a:lnTo>
                <a:lnTo>
                  <a:pt x="532" y="140"/>
                </a:lnTo>
                <a:lnTo>
                  <a:pt x="533" y="163"/>
                </a:lnTo>
                <a:lnTo>
                  <a:pt x="535" y="178"/>
                </a:lnTo>
                <a:lnTo>
                  <a:pt x="536" y="194"/>
                </a:lnTo>
                <a:lnTo>
                  <a:pt x="537" y="210"/>
                </a:lnTo>
                <a:lnTo>
                  <a:pt x="539" y="241"/>
                </a:lnTo>
                <a:lnTo>
                  <a:pt x="540" y="264"/>
                </a:lnTo>
                <a:lnTo>
                  <a:pt x="542" y="280"/>
                </a:lnTo>
                <a:lnTo>
                  <a:pt x="543" y="303"/>
                </a:lnTo>
                <a:lnTo>
                  <a:pt x="545" y="334"/>
                </a:lnTo>
                <a:lnTo>
                  <a:pt x="546" y="341"/>
                </a:lnTo>
                <a:lnTo>
                  <a:pt x="547" y="364"/>
                </a:lnTo>
                <a:lnTo>
                  <a:pt x="547" y="388"/>
                </a:lnTo>
                <a:lnTo>
                  <a:pt x="549" y="404"/>
                </a:lnTo>
                <a:lnTo>
                  <a:pt x="550" y="418"/>
                </a:lnTo>
                <a:lnTo>
                  <a:pt x="552" y="434"/>
                </a:lnTo>
                <a:lnTo>
                  <a:pt x="553" y="450"/>
                </a:lnTo>
                <a:lnTo>
                  <a:pt x="555" y="465"/>
                </a:lnTo>
                <a:lnTo>
                  <a:pt x="556" y="473"/>
                </a:lnTo>
                <a:lnTo>
                  <a:pt x="557" y="488"/>
                </a:lnTo>
                <a:lnTo>
                  <a:pt x="559" y="497"/>
                </a:lnTo>
                <a:lnTo>
                  <a:pt x="560" y="504"/>
                </a:lnTo>
                <a:lnTo>
                  <a:pt x="562" y="504"/>
                </a:lnTo>
                <a:lnTo>
                  <a:pt x="563" y="513"/>
                </a:lnTo>
                <a:lnTo>
                  <a:pt x="565" y="520"/>
                </a:lnTo>
                <a:lnTo>
                  <a:pt x="565" y="513"/>
                </a:lnTo>
                <a:lnTo>
                  <a:pt x="566" y="513"/>
                </a:lnTo>
                <a:lnTo>
                  <a:pt x="567" y="513"/>
                </a:lnTo>
                <a:lnTo>
                  <a:pt x="569" y="504"/>
                </a:lnTo>
                <a:lnTo>
                  <a:pt x="570" y="497"/>
                </a:lnTo>
                <a:lnTo>
                  <a:pt x="572" y="497"/>
                </a:lnTo>
                <a:lnTo>
                  <a:pt x="573" y="481"/>
                </a:lnTo>
                <a:lnTo>
                  <a:pt x="575" y="473"/>
                </a:lnTo>
                <a:lnTo>
                  <a:pt x="576" y="458"/>
                </a:lnTo>
                <a:lnTo>
                  <a:pt x="577" y="443"/>
                </a:lnTo>
                <a:lnTo>
                  <a:pt x="579" y="434"/>
                </a:lnTo>
                <a:lnTo>
                  <a:pt x="580" y="411"/>
                </a:lnTo>
                <a:lnTo>
                  <a:pt x="582" y="395"/>
                </a:lnTo>
                <a:lnTo>
                  <a:pt x="582" y="373"/>
                </a:lnTo>
                <a:lnTo>
                  <a:pt x="583" y="357"/>
                </a:lnTo>
                <a:lnTo>
                  <a:pt x="585" y="334"/>
                </a:lnTo>
                <a:lnTo>
                  <a:pt x="586" y="318"/>
                </a:lnTo>
                <a:lnTo>
                  <a:pt x="587" y="295"/>
                </a:lnTo>
                <a:lnTo>
                  <a:pt x="589" y="271"/>
                </a:lnTo>
                <a:lnTo>
                  <a:pt x="590" y="255"/>
                </a:lnTo>
                <a:lnTo>
                  <a:pt x="592" y="241"/>
                </a:lnTo>
                <a:lnTo>
                  <a:pt x="593" y="210"/>
                </a:lnTo>
                <a:lnTo>
                  <a:pt x="595" y="187"/>
                </a:lnTo>
                <a:lnTo>
                  <a:pt x="596" y="171"/>
                </a:lnTo>
                <a:lnTo>
                  <a:pt x="597" y="147"/>
                </a:lnTo>
                <a:lnTo>
                  <a:pt x="599" y="133"/>
                </a:lnTo>
                <a:lnTo>
                  <a:pt x="599" y="108"/>
                </a:lnTo>
                <a:lnTo>
                  <a:pt x="600" y="93"/>
                </a:lnTo>
                <a:lnTo>
                  <a:pt x="602" y="78"/>
                </a:lnTo>
                <a:lnTo>
                  <a:pt x="603" y="70"/>
                </a:lnTo>
                <a:lnTo>
                  <a:pt x="605" y="47"/>
                </a:lnTo>
                <a:lnTo>
                  <a:pt x="606" y="38"/>
                </a:lnTo>
                <a:lnTo>
                  <a:pt x="607" y="31"/>
                </a:lnTo>
                <a:lnTo>
                  <a:pt x="609" y="24"/>
                </a:lnTo>
                <a:lnTo>
                  <a:pt x="610" y="15"/>
                </a:lnTo>
                <a:lnTo>
                  <a:pt x="612" y="24"/>
                </a:lnTo>
                <a:lnTo>
                  <a:pt x="613" y="15"/>
                </a:lnTo>
                <a:lnTo>
                  <a:pt x="615" y="15"/>
                </a:lnTo>
                <a:lnTo>
                  <a:pt x="616" y="8"/>
                </a:lnTo>
                <a:lnTo>
                  <a:pt x="616" y="15"/>
                </a:lnTo>
                <a:lnTo>
                  <a:pt x="617" y="24"/>
                </a:lnTo>
                <a:lnTo>
                  <a:pt x="619" y="24"/>
                </a:lnTo>
                <a:lnTo>
                  <a:pt x="620" y="31"/>
                </a:lnTo>
                <a:lnTo>
                  <a:pt x="622" y="38"/>
                </a:lnTo>
                <a:lnTo>
                  <a:pt x="623" y="47"/>
                </a:lnTo>
                <a:lnTo>
                  <a:pt x="625" y="54"/>
                </a:lnTo>
                <a:lnTo>
                  <a:pt x="626" y="70"/>
                </a:lnTo>
                <a:lnTo>
                  <a:pt x="627" y="78"/>
                </a:lnTo>
                <a:lnTo>
                  <a:pt x="629" y="93"/>
                </a:lnTo>
                <a:lnTo>
                  <a:pt x="630" y="108"/>
                </a:lnTo>
                <a:lnTo>
                  <a:pt x="632" y="133"/>
                </a:lnTo>
                <a:lnTo>
                  <a:pt x="633" y="140"/>
                </a:lnTo>
                <a:lnTo>
                  <a:pt x="633" y="163"/>
                </a:lnTo>
                <a:lnTo>
                  <a:pt x="635" y="178"/>
                </a:lnTo>
                <a:lnTo>
                  <a:pt x="636" y="194"/>
                </a:lnTo>
                <a:lnTo>
                  <a:pt x="637" y="217"/>
                </a:lnTo>
                <a:lnTo>
                  <a:pt x="639" y="241"/>
                </a:lnTo>
                <a:lnTo>
                  <a:pt x="640" y="255"/>
                </a:lnTo>
                <a:lnTo>
                  <a:pt x="642" y="287"/>
                </a:lnTo>
                <a:lnTo>
                  <a:pt x="643" y="303"/>
                </a:lnTo>
                <a:lnTo>
                  <a:pt x="645" y="318"/>
                </a:lnTo>
                <a:lnTo>
                  <a:pt x="646" y="341"/>
                </a:lnTo>
                <a:lnTo>
                  <a:pt x="647" y="357"/>
                </a:lnTo>
                <a:lnTo>
                  <a:pt x="649" y="380"/>
                </a:lnTo>
                <a:lnTo>
                  <a:pt x="650" y="395"/>
                </a:lnTo>
                <a:lnTo>
                  <a:pt x="650" y="411"/>
                </a:lnTo>
                <a:lnTo>
                  <a:pt x="652" y="434"/>
                </a:lnTo>
                <a:lnTo>
                  <a:pt x="653" y="450"/>
                </a:lnTo>
                <a:lnTo>
                  <a:pt x="655" y="465"/>
                </a:lnTo>
                <a:lnTo>
                  <a:pt x="656" y="473"/>
                </a:lnTo>
                <a:lnTo>
                  <a:pt x="657" y="481"/>
                </a:lnTo>
                <a:lnTo>
                  <a:pt x="659" y="497"/>
                </a:lnTo>
                <a:lnTo>
                  <a:pt x="660" y="504"/>
                </a:lnTo>
                <a:lnTo>
                  <a:pt x="662" y="513"/>
                </a:lnTo>
                <a:lnTo>
                  <a:pt x="663" y="513"/>
                </a:lnTo>
                <a:lnTo>
                  <a:pt x="665" y="52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83" name="Line 11"/>
          <p:cNvSpPr>
            <a:spLocks noChangeShapeType="1"/>
          </p:cNvSpPr>
          <p:nvPr/>
        </p:nvSpPr>
        <p:spPr bwMode="auto">
          <a:xfrm>
            <a:off x="1106488" y="5086350"/>
            <a:ext cx="78105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84" name="Line 12"/>
          <p:cNvSpPr>
            <a:spLocks noChangeShapeType="1"/>
          </p:cNvSpPr>
          <p:nvPr/>
        </p:nvSpPr>
        <p:spPr bwMode="auto">
          <a:xfrm>
            <a:off x="1017588" y="4610100"/>
            <a:ext cx="81264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85" name="Line 13"/>
          <p:cNvSpPr>
            <a:spLocks noChangeShapeType="1"/>
          </p:cNvSpPr>
          <p:nvPr/>
        </p:nvSpPr>
        <p:spPr bwMode="auto">
          <a:xfrm>
            <a:off x="1106488" y="4171950"/>
            <a:ext cx="7772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86" name="Line 14"/>
          <p:cNvSpPr>
            <a:spLocks noChangeShapeType="1"/>
          </p:cNvSpPr>
          <p:nvPr/>
        </p:nvSpPr>
        <p:spPr bwMode="auto">
          <a:xfrm>
            <a:off x="1082675" y="3689350"/>
            <a:ext cx="69786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87" name="Line 15"/>
          <p:cNvSpPr>
            <a:spLocks noChangeShapeType="1"/>
          </p:cNvSpPr>
          <p:nvPr/>
        </p:nvSpPr>
        <p:spPr bwMode="auto">
          <a:xfrm>
            <a:off x="981075" y="3200400"/>
            <a:ext cx="63738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88" name="Line 16"/>
          <p:cNvSpPr>
            <a:spLocks noChangeShapeType="1"/>
          </p:cNvSpPr>
          <p:nvPr/>
        </p:nvSpPr>
        <p:spPr bwMode="auto">
          <a:xfrm flipV="1">
            <a:off x="1555750" y="2692400"/>
            <a:ext cx="0" cy="2413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89" name="Freeform 17"/>
          <p:cNvSpPr>
            <a:spLocks/>
          </p:cNvSpPr>
          <p:nvPr/>
        </p:nvSpPr>
        <p:spPr bwMode="auto">
          <a:xfrm>
            <a:off x="1295400" y="1809750"/>
            <a:ext cx="3346450" cy="3863975"/>
          </a:xfrm>
          <a:custGeom>
            <a:avLst/>
            <a:gdLst>
              <a:gd name="T0" fmla="*/ 0 w 3188"/>
              <a:gd name="T1" fmla="*/ 0 h 1439"/>
              <a:gd name="T2" fmla="*/ 60 w 3188"/>
              <a:gd name="T3" fmla="*/ 64 h 1439"/>
              <a:gd name="T4" fmla="*/ 136 w 3188"/>
              <a:gd name="T5" fmla="*/ 292 h 1439"/>
              <a:gd name="T6" fmla="*/ 248 w 3188"/>
              <a:gd name="T7" fmla="*/ 880 h 1439"/>
              <a:gd name="T8" fmla="*/ 296 w 3188"/>
              <a:gd name="T9" fmla="*/ 1064 h 1439"/>
              <a:gd name="T10" fmla="*/ 392 w 3188"/>
              <a:gd name="T11" fmla="*/ 1312 h 1439"/>
              <a:gd name="T12" fmla="*/ 464 w 3188"/>
              <a:gd name="T13" fmla="*/ 1400 h 1439"/>
              <a:gd name="T14" fmla="*/ 580 w 3188"/>
              <a:gd name="T15" fmla="*/ 1360 h 1439"/>
              <a:gd name="T16" fmla="*/ 688 w 3188"/>
              <a:gd name="T17" fmla="*/ 924 h 1439"/>
              <a:gd name="T18" fmla="*/ 716 w 3188"/>
              <a:gd name="T19" fmla="*/ 756 h 1439"/>
              <a:gd name="T20" fmla="*/ 792 w 3188"/>
              <a:gd name="T21" fmla="*/ 560 h 1439"/>
              <a:gd name="T22" fmla="*/ 948 w 3188"/>
              <a:gd name="T23" fmla="*/ 548 h 1439"/>
              <a:gd name="T24" fmla="*/ 1188 w 3188"/>
              <a:gd name="T25" fmla="*/ 888 h 1439"/>
              <a:gd name="T26" fmla="*/ 1348 w 3188"/>
              <a:gd name="T27" fmla="*/ 1020 h 1439"/>
              <a:gd name="T28" fmla="*/ 1632 w 3188"/>
              <a:gd name="T29" fmla="*/ 872 h 1439"/>
              <a:gd name="T30" fmla="*/ 1952 w 3188"/>
              <a:gd name="T31" fmla="*/ 820 h 1439"/>
              <a:gd name="T32" fmla="*/ 2140 w 3188"/>
              <a:gd name="T33" fmla="*/ 892 h 1439"/>
              <a:gd name="T34" fmla="*/ 2372 w 3188"/>
              <a:gd name="T35" fmla="*/ 904 h 1439"/>
              <a:gd name="T36" fmla="*/ 2544 w 3188"/>
              <a:gd name="T37" fmla="*/ 872 h 1439"/>
              <a:gd name="T38" fmla="*/ 2812 w 3188"/>
              <a:gd name="T39" fmla="*/ 828 h 1439"/>
              <a:gd name="T40" fmla="*/ 3040 w 3188"/>
              <a:gd name="T41" fmla="*/ 888 h 1439"/>
              <a:gd name="T42" fmla="*/ 3188 w 3188"/>
              <a:gd name="T43" fmla="*/ 904 h 1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88" h="1439">
                <a:moveTo>
                  <a:pt x="0" y="0"/>
                </a:moveTo>
                <a:cubicBezTo>
                  <a:pt x="18" y="7"/>
                  <a:pt x="37" y="15"/>
                  <a:pt x="60" y="64"/>
                </a:cubicBezTo>
                <a:cubicBezTo>
                  <a:pt x="83" y="113"/>
                  <a:pt x="105" y="156"/>
                  <a:pt x="136" y="292"/>
                </a:cubicBezTo>
                <a:cubicBezTo>
                  <a:pt x="167" y="428"/>
                  <a:pt x="221" y="751"/>
                  <a:pt x="248" y="880"/>
                </a:cubicBezTo>
                <a:cubicBezTo>
                  <a:pt x="275" y="1009"/>
                  <a:pt x="272" y="992"/>
                  <a:pt x="296" y="1064"/>
                </a:cubicBezTo>
                <a:cubicBezTo>
                  <a:pt x="320" y="1136"/>
                  <a:pt x="364" y="1256"/>
                  <a:pt x="392" y="1312"/>
                </a:cubicBezTo>
                <a:cubicBezTo>
                  <a:pt x="420" y="1368"/>
                  <a:pt x="433" y="1392"/>
                  <a:pt x="464" y="1400"/>
                </a:cubicBezTo>
                <a:cubicBezTo>
                  <a:pt x="495" y="1408"/>
                  <a:pt x="543" y="1439"/>
                  <a:pt x="580" y="1360"/>
                </a:cubicBezTo>
                <a:cubicBezTo>
                  <a:pt x="617" y="1281"/>
                  <a:pt x="665" y="1025"/>
                  <a:pt x="688" y="924"/>
                </a:cubicBezTo>
                <a:cubicBezTo>
                  <a:pt x="711" y="823"/>
                  <a:pt x="699" y="817"/>
                  <a:pt x="716" y="756"/>
                </a:cubicBezTo>
                <a:cubicBezTo>
                  <a:pt x="733" y="695"/>
                  <a:pt x="753" y="595"/>
                  <a:pt x="792" y="560"/>
                </a:cubicBezTo>
                <a:cubicBezTo>
                  <a:pt x="831" y="525"/>
                  <a:pt x="882" y="493"/>
                  <a:pt x="948" y="548"/>
                </a:cubicBezTo>
                <a:cubicBezTo>
                  <a:pt x="1014" y="603"/>
                  <a:pt x="1121" y="809"/>
                  <a:pt x="1188" y="888"/>
                </a:cubicBezTo>
                <a:cubicBezTo>
                  <a:pt x="1255" y="967"/>
                  <a:pt x="1274" y="1023"/>
                  <a:pt x="1348" y="1020"/>
                </a:cubicBezTo>
                <a:cubicBezTo>
                  <a:pt x="1422" y="1017"/>
                  <a:pt x="1531" y="905"/>
                  <a:pt x="1632" y="872"/>
                </a:cubicBezTo>
                <a:cubicBezTo>
                  <a:pt x="1733" y="839"/>
                  <a:pt x="1867" y="817"/>
                  <a:pt x="1952" y="820"/>
                </a:cubicBezTo>
                <a:cubicBezTo>
                  <a:pt x="2037" y="823"/>
                  <a:pt x="2070" y="878"/>
                  <a:pt x="2140" y="892"/>
                </a:cubicBezTo>
                <a:cubicBezTo>
                  <a:pt x="2210" y="906"/>
                  <a:pt x="2305" y="907"/>
                  <a:pt x="2372" y="904"/>
                </a:cubicBezTo>
                <a:cubicBezTo>
                  <a:pt x="2439" y="901"/>
                  <a:pt x="2471" y="885"/>
                  <a:pt x="2544" y="872"/>
                </a:cubicBezTo>
                <a:cubicBezTo>
                  <a:pt x="2617" y="859"/>
                  <a:pt x="2729" y="825"/>
                  <a:pt x="2812" y="828"/>
                </a:cubicBezTo>
                <a:cubicBezTo>
                  <a:pt x="2895" y="831"/>
                  <a:pt x="2977" y="875"/>
                  <a:pt x="3040" y="888"/>
                </a:cubicBezTo>
                <a:cubicBezTo>
                  <a:pt x="3103" y="901"/>
                  <a:pt x="3145" y="902"/>
                  <a:pt x="3188" y="904"/>
                </a:cubicBezTo>
              </a:path>
            </a:pathLst>
          </a:cu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90" name="Line 18"/>
          <p:cNvSpPr>
            <a:spLocks noChangeShapeType="1"/>
          </p:cNvSpPr>
          <p:nvPr/>
        </p:nvSpPr>
        <p:spPr bwMode="auto">
          <a:xfrm>
            <a:off x="1214438" y="4165600"/>
            <a:ext cx="6715125" cy="0"/>
          </a:xfrm>
          <a:prstGeom prst="line">
            <a:avLst/>
          </a:prstGeom>
          <a:noFill/>
          <a:ln w="254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91" name="Text Box 19"/>
          <p:cNvSpPr txBox="1">
            <a:spLocks noChangeArrowheads="1"/>
          </p:cNvSpPr>
          <p:nvPr/>
        </p:nvSpPr>
        <p:spPr bwMode="auto">
          <a:xfrm>
            <a:off x="7510463" y="4092575"/>
            <a:ext cx="7239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2400"/>
              <a:t>time</a:t>
            </a:r>
          </a:p>
        </p:txBody>
      </p:sp>
      <p:sp>
        <p:nvSpPr>
          <p:cNvPr id="54292" name="Text Box 20"/>
          <p:cNvSpPr txBox="1">
            <a:spLocks noChangeArrowheads="1"/>
          </p:cNvSpPr>
          <p:nvPr/>
        </p:nvSpPr>
        <p:spPr bwMode="auto">
          <a:xfrm>
            <a:off x="1185863" y="4122738"/>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2400"/>
              <a:t>0</a:t>
            </a:r>
          </a:p>
        </p:txBody>
      </p:sp>
      <p:sp>
        <p:nvSpPr>
          <p:cNvPr id="54293" name="Text Box 21"/>
          <p:cNvSpPr txBox="1">
            <a:spLocks noChangeArrowheads="1"/>
          </p:cNvSpPr>
          <p:nvPr/>
        </p:nvSpPr>
        <p:spPr bwMode="auto">
          <a:xfrm>
            <a:off x="1397000" y="812800"/>
            <a:ext cx="14001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2400"/>
              <a:t>Wave</a:t>
            </a:r>
          </a:p>
          <a:p>
            <a:pPr eaLnBrk="1" hangingPunct="1"/>
            <a:r>
              <a:rPr lang="en-US" altLang="en-US" sz="2400"/>
              <a:t>amplitude</a:t>
            </a:r>
          </a:p>
        </p:txBody>
      </p:sp>
      <p:sp>
        <p:nvSpPr>
          <p:cNvPr id="54294" name="Line 22"/>
          <p:cNvSpPr>
            <a:spLocks noChangeShapeType="1"/>
          </p:cNvSpPr>
          <p:nvPr/>
        </p:nvSpPr>
        <p:spPr bwMode="auto">
          <a:xfrm flipV="1">
            <a:off x="1284288" y="1771650"/>
            <a:ext cx="0" cy="23431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95" name="Freeform 23"/>
          <p:cNvSpPr>
            <a:spLocks/>
          </p:cNvSpPr>
          <p:nvPr/>
        </p:nvSpPr>
        <p:spPr bwMode="auto">
          <a:xfrm>
            <a:off x="1284288" y="1790700"/>
            <a:ext cx="2957512" cy="2273300"/>
          </a:xfrm>
          <a:custGeom>
            <a:avLst/>
            <a:gdLst>
              <a:gd name="T0" fmla="*/ 0 w 2816"/>
              <a:gd name="T1" fmla="*/ 0 h 1432"/>
              <a:gd name="T2" fmla="*/ 144 w 2816"/>
              <a:gd name="T3" fmla="*/ 28 h 1432"/>
              <a:gd name="T4" fmla="*/ 260 w 2816"/>
              <a:gd name="T5" fmla="*/ 152 h 1432"/>
              <a:gd name="T6" fmla="*/ 424 w 2816"/>
              <a:gd name="T7" fmla="*/ 428 h 1432"/>
              <a:gd name="T8" fmla="*/ 632 w 2816"/>
              <a:gd name="T9" fmla="*/ 660 h 1432"/>
              <a:gd name="T10" fmla="*/ 808 w 2816"/>
              <a:gd name="T11" fmla="*/ 816 h 1432"/>
              <a:gd name="T12" fmla="*/ 980 w 2816"/>
              <a:gd name="T13" fmla="*/ 912 h 1432"/>
              <a:gd name="T14" fmla="*/ 1464 w 2816"/>
              <a:gd name="T15" fmla="*/ 1208 h 1432"/>
              <a:gd name="T16" fmla="*/ 1992 w 2816"/>
              <a:gd name="T17" fmla="*/ 1396 h 1432"/>
              <a:gd name="T18" fmla="*/ 2816 w 2816"/>
              <a:gd name="T19" fmla="*/ 1424 h 1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16" h="1432">
                <a:moveTo>
                  <a:pt x="0" y="0"/>
                </a:moveTo>
                <a:cubicBezTo>
                  <a:pt x="50" y="1"/>
                  <a:pt x="101" y="3"/>
                  <a:pt x="144" y="28"/>
                </a:cubicBezTo>
                <a:cubicBezTo>
                  <a:pt x="187" y="53"/>
                  <a:pt x="213" y="85"/>
                  <a:pt x="260" y="152"/>
                </a:cubicBezTo>
                <a:cubicBezTo>
                  <a:pt x="307" y="219"/>
                  <a:pt x="362" y="343"/>
                  <a:pt x="424" y="428"/>
                </a:cubicBezTo>
                <a:cubicBezTo>
                  <a:pt x="486" y="513"/>
                  <a:pt x="568" y="595"/>
                  <a:pt x="632" y="660"/>
                </a:cubicBezTo>
                <a:cubicBezTo>
                  <a:pt x="696" y="725"/>
                  <a:pt x="750" y="774"/>
                  <a:pt x="808" y="816"/>
                </a:cubicBezTo>
                <a:cubicBezTo>
                  <a:pt x="866" y="858"/>
                  <a:pt x="871" y="847"/>
                  <a:pt x="980" y="912"/>
                </a:cubicBezTo>
                <a:cubicBezTo>
                  <a:pt x="1089" y="977"/>
                  <a:pt x="1295" y="1127"/>
                  <a:pt x="1464" y="1208"/>
                </a:cubicBezTo>
                <a:cubicBezTo>
                  <a:pt x="1633" y="1289"/>
                  <a:pt x="1767" y="1360"/>
                  <a:pt x="1992" y="1396"/>
                </a:cubicBezTo>
                <a:cubicBezTo>
                  <a:pt x="2217" y="1432"/>
                  <a:pt x="2516" y="1428"/>
                  <a:pt x="2816" y="1424"/>
                </a:cubicBezTo>
              </a:path>
            </a:pathLst>
          </a:custGeom>
          <a:noFill/>
          <a:ln w="38100" cap="flat">
            <a:solidFill>
              <a:srgbClr val="000080"/>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96" name="Text Box 24"/>
          <p:cNvSpPr txBox="1">
            <a:spLocks noChangeArrowheads="1"/>
          </p:cNvSpPr>
          <p:nvPr/>
        </p:nvSpPr>
        <p:spPr bwMode="auto">
          <a:xfrm>
            <a:off x="4470277" y="412690"/>
            <a:ext cx="359104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dirty="0" smtClean="0">
                <a:solidFill>
                  <a:srgbClr val="000099"/>
                </a:solidFill>
                <a:cs typeface="Arial" panose="020B0604020202020204" pitchFamily="34" charset="0"/>
              </a:rPr>
              <a:t>Sine waves and “Rogue </a:t>
            </a:r>
            <a:r>
              <a:rPr lang="en-US" altLang="en-US" sz="2000" b="1" dirty="0">
                <a:solidFill>
                  <a:srgbClr val="000099"/>
                </a:solidFill>
                <a:cs typeface="Arial" panose="020B0604020202020204" pitchFamily="34" charset="0"/>
              </a:rPr>
              <a:t>waves”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54280"/>
                                        </p:tgtEl>
                                        <p:attrNameLst>
                                          <p:attrName>style.visibility</p:attrName>
                                        </p:attrNameLst>
                                      </p:cBhvr>
                                      <p:to>
                                        <p:strVal val="visible"/>
                                      </p:to>
                                    </p:set>
                                    <p:animEffect transition="in" filter="wipe(left)">
                                      <p:cBhvr>
                                        <p:cTn id="7" dur="1000"/>
                                        <p:tgtEl>
                                          <p:spTgt spid="5428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54276"/>
                                        </p:tgtEl>
                                        <p:attrNameLst>
                                          <p:attrName>style.visibility</p:attrName>
                                        </p:attrNameLst>
                                      </p:cBhvr>
                                      <p:to>
                                        <p:strVal val="visible"/>
                                      </p:to>
                                    </p:set>
                                    <p:animEffect transition="in" filter="wipe(left)">
                                      <p:cBhvr>
                                        <p:cTn id="12" dur="3000"/>
                                        <p:tgtEl>
                                          <p:spTgt spid="54276"/>
                                        </p:tgtEl>
                                      </p:cBhvr>
                                    </p:animEffect>
                                  </p:childTnLst>
                                </p:cTn>
                              </p:par>
                            </p:childTnLst>
                          </p:cTn>
                        </p:par>
                        <p:par>
                          <p:cTn id="13" fill="hold" nodeType="afterGroup">
                            <p:stCondLst>
                              <p:cond delay="3000"/>
                            </p:stCondLst>
                            <p:childTnLst>
                              <p:par>
                                <p:cTn id="14" presetID="22" presetClass="entr" presetSubtype="8" fill="hold" nodeType="afterEffect">
                                  <p:stCondLst>
                                    <p:cond delay="0"/>
                                  </p:stCondLst>
                                  <p:childTnLst>
                                    <p:set>
                                      <p:cBhvr>
                                        <p:cTn id="15" dur="1" fill="hold">
                                          <p:stCondLst>
                                            <p:cond delay="0"/>
                                          </p:stCondLst>
                                        </p:cTn>
                                        <p:tgtEl>
                                          <p:spTgt spid="54277"/>
                                        </p:tgtEl>
                                        <p:attrNameLst>
                                          <p:attrName>style.visibility</p:attrName>
                                        </p:attrNameLst>
                                      </p:cBhvr>
                                      <p:to>
                                        <p:strVal val="visible"/>
                                      </p:to>
                                    </p:set>
                                    <p:animEffect transition="in" filter="wipe(left)">
                                      <p:cBhvr>
                                        <p:cTn id="16" dur="3000"/>
                                        <p:tgtEl>
                                          <p:spTgt spid="54277"/>
                                        </p:tgtEl>
                                      </p:cBhvr>
                                    </p:animEffect>
                                  </p:childTnLst>
                                </p:cTn>
                              </p:par>
                            </p:childTnLst>
                          </p:cTn>
                        </p:par>
                        <p:par>
                          <p:cTn id="17" fill="hold" nodeType="afterGroup">
                            <p:stCondLst>
                              <p:cond delay="6000"/>
                            </p:stCondLst>
                            <p:childTnLst>
                              <p:par>
                                <p:cTn id="18" presetID="22" presetClass="entr" presetSubtype="8" fill="hold" nodeType="afterEffect">
                                  <p:stCondLst>
                                    <p:cond delay="0"/>
                                  </p:stCondLst>
                                  <p:childTnLst>
                                    <p:set>
                                      <p:cBhvr>
                                        <p:cTn id="19" dur="1" fill="hold">
                                          <p:stCondLst>
                                            <p:cond delay="0"/>
                                          </p:stCondLst>
                                        </p:cTn>
                                        <p:tgtEl>
                                          <p:spTgt spid="54279"/>
                                        </p:tgtEl>
                                        <p:attrNameLst>
                                          <p:attrName>style.visibility</p:attrName>
                                        </p:attrNameLst>
                                      </p:cBhvr>
                                      <p:to>
                                        <p:strVal val="visible"/>
                                      </p:to>
                                    </p:set>
                                    <p:animEffect transition="in" filter="wipe(left)">
                                      <p:cBhvr>
                                        <p:cTn id="20" dur="3000"/>
                                        <p:tgtEl>
                                          <p:spTgt spid="54279"/>
                                        </p:tgtEl>
                                      </p:cBhvr>
                                    </p:animEffect>
                                  </p:childTnLst>
                                </p:cTn>
                              </p:par>
                            </p:childTnLst>
                          </p:cTn>
                        </p:par>
                        <p:par>
                          <p:cTn id="21" fill="hold" nodeType="afterGroup">
                            <p:stCondLst>
                              <p:cond delay="9000"/>
                            </p:stCondLst>
                            <p:childTnLst>
                              <p:par>
                                <p:cTn id="22" presetID="22" presetClass="entr" presetSubtype="8" fill="hold" nodeType="afterEffect">
                                  <p:stCondLst>
                                    <p:cond delay="0"/>
                                  </p:stCondLst>
                                  <p:childTnLst>
                                    <p:set>
                                      <p:cBhvr>
                                        <p:cTn id="23" dur="1" fill="hold">
                                          <p:stCondLst>
                                            <p:cond delay="0"/>
                                          </p:stCondLst>
                                        </p:cTn>
                                        <p:tgtEl>
                                          <p:spTgt spid="54282"/>
                                        </p:tgtEl>
                                        <p:attrNameLst>
                                          <p:attrName>style.visibility</p:attrName>
                                        </p:attrNameLst>
                                      </p:cBhvr>
                                      <p:to>
                                        <p:strVal val="visible"/>
                                      </p:to>
                                    </p:set>
                                    <p:animEffect transition="in" filter="wipe(left)">
                                      <p:cBhvr>
                                        <p:cTn id="24" dur="3000"/>
                                        <p:tgtEl>
                                          <p:spTgt spid="54282"/>
                                        </p:tgtEl>
                                      </p:cBhvr>
                                    </p:animEffect>
                                  </p:childTnLst>
                                </p:cTn>
                              </p:par>
                            </p:childTnLst>
                          </p:cTn>
                        </p:par>
                        <p:par>
                          <p:cTn id="25" fill="hold" nodeType="afterGroup">
                            <p:stCondLst>
                              <p:cond delay="12000"/>
                            </p:stCondLst>
                            <p:childTnLst>
                              <p:par>
                                <p:cTn id="26" presetID="22" presetClass="entr" presetSubtype="8" fill="hold" nodeType="afterEffect">
                                  <p:stCondLst>
                                    <p:cond delay="0"/>
                                  </p:stCondLst>
                                  <p:childTnLst>
                                    <p:set>
                                      <p:cBhvr>
                                        <p:cTn id="27" dur="1" fill="hold">
                                          <p:stCondLst>
                                            <p:cond delay="0"/>
                                          </p:stCondLst>
                                        </p:cTn>
                                        <p:tgtEl>
                                          <p:spTgt spid="54289"/>
                                        </p:tgtEl>
                                        <p:attrNameLst>
                                          <p:attrName>style.visibility</p:attrName>
                                        </p:attrNameLst>
                                      </p:cBhvr>
                                      <p:to>
                                        <p:strVal val="visible"/>
                                      </p:to>
                                    </p:set>
                                    <p:animEffect transition="in" filter="wipe(left)">
                                      <p:cBhvr>
                                        <p:cTn id="28" dur="3000"/>
                                        <p:tgtEl>
                                          <p:spTgt spid="54289"/>
                                        </p:tgtEl>
                                      </p:cBhvr>
                                    </p:animEffect>
                                  </p:childTnLst>
                                </p:cTn>
                              </p:par>
                            </p:childTnLst>
                          </p:cTn>
                        </p:par>
                        <p:par>
                          <p:cTn id="29" fill="hold" nodeType="afterGroup">
                            <p:stCondLst>
                              <p:cond delay="15000"/>
                            </p:stCondLst>
                            <p:childTnLst>
                              <p:par>
                                <p:cTn id="30" presetID="22" presetClass="entr" presetSubtype="8" fill="hold" nodeType="afterEffect">
                                  <p:stCondLst>
                                    <p:cond delay="0"/>
                                  </p:stCondLst>
                                  <p:childTnLst>
                                    <p:set>
                                      <p:cBhvr>
                                        <p:cTn id="31" dur="1" fill="hold">
                                          <p:stCondLst>
                                            <p:cond delay="0"/>
                                          </p:stCondLst>
                                        </p:cTn>
                                        <p:tgtEl>
                                          <p:spTgt spid="54295"/>
                                        </p:tgtEl>
                                        <p:attrNameLst>
                                          <p:attrName>style.visibility</p:attrName>
                                        </p:attrNameLst>
                                      </p:cBhvr>
                                      <p:to>
                                        <p:strVal val="visible"/>
                                      </p:to>
                                    </p:set>
                                    <p:animEffect transition="in" filter="wipe(left)">
                                      <p:cBhvr>
                                        <p:cTn id="32" dur="2000"/>
                                        <p:tgtEl>
                                          <p:spTgt spid="542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1" name="Group 2"/>
          <p:cNvGrpSpPr>
            <a:grpSpLocks/>
          </p:cNvGrpSpPr>
          <p:nvPr/>
        </p:nvGrpSpPr>
        <p:grpSpPr bwMode="auto">
          <a:xfrm>
            <a:off x="1516063" y="-304800"/>
            <a:ext cx="7648575" cy="4098925"/>
            <a:chOff x="1259889" y="1426866"/>
            <a:chExt cx="7649161" cy="4099727"/>
          </a:xfrm>
        </p:grpSpPr>
        <p:pic>
          <p:nvPicPr>
            <p:cNvPr id="2253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6938" y="1939925"/>
              <a:ext cx="6742112" cy="28352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a:solidFill>
                    <a:schemeClr val="tx1"/>
                  </a:solidFill>
                  <a:miter lim="800000"/>
                  <a:headEnd type="none" w="sm" len="sm"/>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259889" y="1426866"/>
              <a:ext cx="3918250" cy="40997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2530" name="Rectangle 4"/>
          <p:cNvSpPr>
            <a:spLocks noChangeArrowheads="1"/>
          </p:cNvSpPr>
          <p:nvPr/>
        </p:nvSpPr>
        <p:spPr bwMode="auto">
          <a:xfrm>
            <a:off x="1495425" y="214313"/>
            <a:ext cx="9144000"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latin typeface="Times New Roman" panose="02020603050405020304" pitchFamily="18" charset="0"/>
                <a:cs typeface="Times New Roman" panose="02020603050405020304" pitchFamily="18" charset="0"/>
              </a:rPr>
              <a:t>In the retarded frame, the propagation shape is not the bobbling duckling, but rather a surfer.</a:t>
            </a:r>
          </a:p>
          <a:p>
            <a:pPr eaLnBrk="1" hangingPunct="1">
              <a:spcBef>
                <a:spcPct val="0"/>
              </a:spcBef>
              <a:buFontTx/>
              <a:buNone/>
            </a:pPr>
            <a:r>
              <a:rPr lang="en-US" altLang="en-US" sz="1800">
                <a:latin typeface="Times New Roman" panose="02020603050405020304" pitchFamily="18" charset="0"/>
                <a:cs typeface="Times New Roman" panose="02020603050405020304" pitchFamily="18" charset="0"/>
              </a:rPr>
              <a:t>Or a “rogue wave”.</a:t>
            </a:r>
          </a:p>
        </p:txBody>
      </p:sp>
      <p:sp>
        <p:nvSpPr>
          <p:cNvPr id="22535" name="Text Box 7"/>
          <p:cNvSpPr txBox="1">
            <a:spLocks noChangeArrowheads="1"/>
          </p:cNvSpPr>
          <p:nvPr/>
        </p:nvSpPr>
        <p:spPr bwMode="auto">
          <a:xfrm>
            <a:off x="1125538" y="2451100"/>
            <a:ext cx="9913937" cy="155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Biggest mystery of the seas. Large ships disappeared over centuries, without leaving any tracks. It lead to the creation of myths of Sea Monsters, then that of “Giant waves”. These stories were dismissed as seaman’s tales, until two well documented events in 1995:</a:t>
            </a:r>
          </a:p>
          <a:p>
            <a:r>
              <a:rPr lang="en-US" altLang="en-US"/>
              <a:t>1. Automated recording at the Norwegian Oil platform Draupner-E, which indicated in the New Year night a single wave of 26 meter height.</a:t>
            </a:r>
          </a:p>
          <a:p>
            <a:r>
              <a:rPr lang="en-US" altLang="en-US"/>
              <a:t>2. Luxury liner Queen Elizabeth 2 on its way to New York hit by a giant wave.</a:t>
            </a:r>
          </a:p>
        </p:txBody>
      </p:sp>
      <p:sp>
        <p:nvSpPr>
          <p:cNvPr id="22536" name="Text Box 8"/>
          <p:cNvSpPr txBox="1">
            <a:spLocks noChangeArrowheads="1"/>
          </p:cNvSpPr>
          <p:nvPr/>
        </p:nvSpPr>
        <p:spPr bwMode="auto">
          <a:xfrm>
            <a:off x="1095375" y="4327525"/>
            <a:ext cx="10069513"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All oceanographic models so far predicted a statistical distribution of waves not exceeding 7 meter, while the freak waves recorded reached more than 30 m.</a:t>
            </a:r>
          </a:p>
          <a:p>
            <a:r>
              <a:rPr lang="en-US" altLang="en-US"/>
              <a:t>The wave equations used were similar to the linear wave propagation in optics, including a frequency dependent wave velocity.   The higher the wave, the less its velocity would be affected by friction with the deeper water.</a:t>
            </a:r>
          </a:p>
        </p:txBody>
      </p:sp>
      <p:sp>
        <p:nvSpPr>
          <p:cNvPr id="22537" name="Text Box 9"/>
          <p:cNvSpPr txBox="1">
            <a:spLocks noChangeArrowheads="1"/>
          </p:cNvSpPr>
          <p:nvPr/>
        </p:nvSpPr>
        <p:spPr bwMode="auto">
          <a:xfrm>
            <a:off x="1201738" y="5634038"/>
            <a:ext cx="9596437"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Kasparian, J., Béjot, P., Wolf, J.P., and Dudley, J.M. (2008) Optical rogue wave statistics in laser filamentation. </a:t>
            </a:r>
            <a:r>
              <a:rPr lang="en-US" altLang="en-US" i="1"/>
              <a:t>Optics Express</a:t>
            </a:r>
            <a:r>
              <a:rPr lang="en-US" altLang="en-US"/>
              <a:t>, 17, 12 070–12 075.</a:t>
            </a:r>
          </a:p>
        </p:txBody>
      </p:sp>
      <p:sp>
        <p:nvSpPr>
          <p:cNvPr id="22538" name="Text Box 10"/>
          <p:cNvSpPr txBox="1">
            <a:spLocks noChangeArrowheads="1"/>
          </p:cNvSpPr>
          <p:nvPr/>
        </p:nvSpPr>
        <p:spPr bwMode="auto">
          <a:xfrm>
            <a:off x="1357313" y="6261100"/>
            <a:ext cx="9451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Solli, D.R., Ropers, C., Koonath, P., and Jalali, B. (2007) Optical rogue waves.  </a:t>
            </a:r>
            <a:r>
              <a:rPr lang="en-US" altLang="en-US" i="1"/>
              <a:t>Nature</a:t>
            </a:r>
            <a:r>
              <a:rPr lang="en-US" altLang="en-US"/>
              <a:t>, 450, 1054.</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wea008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 y="-1588"/>
            <a:ext cx="10444163" cy="6859588"/>
          </a:xfrm>
          <a:prstGeom prst="rect">
            <a:avLst/>
          </a:prstGeom>
          <a:noFill/>
          <a:extLst>
            <a:ext uri="{909E8E84-426E-40DD-AFC4-6F175D3DCCD1}">
              <a14:hiddenFill xmlns:a14="http://schemas.microsoft.com/office/drawing/2010/main">
                <a:solidFill>
                  <a:srgbClr val="FFFFFF"/>
                </a:solidFill>
              </a14:hiddenFill>
            </a:ext>
          </a:extLst>
        </p:spPr>
      </p:pic>
      <p:sp>
        <p:nvSpPr>
          <p:cNvPr id="40963" name="Text Box 3"/>
          <p:cNvSpPr txBox="1">
            <a:spLocks noChangeArrowheads="1"/>
          </p:cNvSpPr>
          <p:nvPr/>
        </p:nvSpPr>
        <p:spPr bwMode="auto">
          <a:xfrm>
            <a:off x="10418763" y="873125"/>
            <a:ext cx="174307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800"/>
              <a:t>“Rogue wave”  on the Bay of Biscay (1993)</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419149382"/>
              </p:ext>
            </p:extLst>
          </p:nvPr>
        </p:nvGraphicFramePr>
        <p:xfrm>
          <a:off x="2319454" y="0"/>
          <a:ext cx="6454491" cy="9118846"/>
        </p:xfrm>
        <a:graphic>
          <a:graphicData uri="http://schemas.openxmlformats.org/presentationml/2006/ole">
            <mc:AlternateContent xmlns:mc="http://schemas.openxmlformats.org/markup-compatibility/2006">
              <mc:Choice xmlns:v="urn:schemas-microsoft-com:vml" Requires="v">
                <p:oleObj spid="_x0000_s34825" name="Acrobat Document" r:id="rId3" imgW="3276452" imgH="4628952" progId="Acrobat.Document.DC">
                  <p:embed/>
                </p:oleObj>
              </mc:Choice>
              <mc:Fallback>
                <p:oleObj name="Acrobat Document" r:id="rId3" imgW="3276452" imgH="4628952" progId="Acrobat.Document.DC">
                  <p:embed/>
                  <p:pic>
                    <p:nvPicPr>
                      <p:cNvPr id="0" name=""/>
                      <p:cNvPicPr/>
                      <p:nvPr/>
                    </p:nvPicPr>
                    <p:blipFill>
                      <a:blip r:embed="rId4"/>
                      <a:stretch>
                        <a:fillRect/>
                      </a:stretch>
                    </p:blipFill>
                    <p:spPr>
                      <a:xfrm>
                        <a:off x="2319454" y="0"/>
                        <a:ext cx="6454491" cy="9118846"/>
                      </a:xfrm>
                      <a:prstGeom prst="rect">
                        <a:avLst/>
                      </a:prstGeom>
                    </p:spPr>
                  </p:pic>
                </p:oleObj>
              </mc:Fallback>
            </mc:AlternateContent>
          </a:graphicData>
        </a:graphic>
      </p:graphicFrame>
      <p:sp>
        <p:nvSpPr>
          <p:cNvPr id="4" name="Rectangle 3"/>
          <p:cNvSpPr/>
          <p:nvPr/>
        </p:nvSpPr>
        <p:spPr>
          <a:xfrm>
            <a:off x="4867777" y="472980"/>
            <a:ext cx="1570623" cy="338554"/>
          </a:xfrm>
          <a:prstGeom prst="rect">
            <a:avLst/>
          </a:prstGeom>
        </p:spPr>
        <p:txBody>
          <a:bodyPr wrap="none">
            <a:spAutoFit/>
          </a:bodyPr>
          <a:lstStyle/>
          <a:p>
            <a:r>
              <a:rPr lang="en-US" dirty="0" smtClean="0"/>
              <a:t>E-MAIL TO ME</a:t>
            </a:r>
            <a:endParaRPr lang="en-US" dirty="0"/>
          </a:p>
        </p:txBody>
      </p:sp>
    </p:spTree>
    <p:extLst>
      <p:ext uri="{BB962C8B-B14F-4D97-AF65-F5344CB8AC3E}">
        <p14:creationId xmlns:p14="http://schemas.microsoft.com/office/powerpoint/2010/main" val="38328551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2" name="Picture 4" descr="kaspari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3263" y="117475"/>
            <a:ext cx="8113712" cy="5795963"/>
          </a:xfrm>
          <a:prstGeom prst="rect">
            <a:avLst/>
          </a:prstGeom>
          <a:noFill/>
          <a:extLst>
            <a:ext uri="{909E8E84-426E-40DD-AFC4-6F175D3DCCD1}">
              <a14:hiddenFill xmlns:a14="http://schemas.microsoft.com/office/drawing/2010/main">
                <a:solidFill>
                  <a:srgbClr val="FFFFFF"/>
                </a:solidFill>
              </a14:hiddenFill>
            </a:ext>
          </a:extLst>
        </p:spPr>
      </p:pic>
      <p:sp>
        <p:nvSpPr>
          <p:cNvPr id="53253" name="Text Box 5"/>
          <p:cNvSpPr txBox="1">
            <a:spLocks noChangeArrowheads="1"/>
          </p:cNvSpPr>
          <p:nvPr/>
        </p:nvSpPr>
        <p:spPr bwMode="auto">
          <a:xfrm>
            <a:off x="1357313" y="6261100"/>
            <a:ext cx="9451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Solli, D.R., Ropers, C., Koonath, P., and Jalali, B. (2007) Optical rogue waves.  </a:t>
            </a:r>
            <a:r>
              <a:rPr lang="en-US" altLang="en-US" i="1"/>
              <a:t>Nature</a:t>
            </a:r>
            <a:r>
              <a:rPr lang="en-US" altLang="en-US"/>
              <a:t>, 450, 1054.</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48234" y="2218544"/>
            <a:ext cx="7270132" cy="400110"/>
          </a:xfrm>
          <a:prstGeom prst="rect">
            <a:avLst/>
          </a:prstGeom>
          <a:noFill/>
        </p:spPr>
        <p:txBody>
          <a:bodyPr wrap="none" rtlCol="0">
            <a:spAutoFit/>
          </a:bodyPr>
          <a:lstStyle/>
          <a:p>
            <a:r>
              <a:rPr lang="en-US" sz="2000" b="1" dirty="0" smtClean="0">
                <a:solidFill>
                  <a:srgbClr val="0000FF"/>
                </a:solidFill>
                <a:effectLst/>
              </a:rPr>
              <a:t>Water waves, acoustic waves, gravitational waves and light waves</a:t>
            </a:r>
            <a:endParaRPr lang="en-US" sz="2000" b="1" dirty="0">
              <a:solidFill>
                <a:srgbClr val="0000FF"/>
              </a:solidFill>
            </a:endParaRPr>
          </a:p>
        </p:txBody>
      </p:sp>
    </p:spTree>
    <p:extLst>
      <p:ext uri="{BB962C8B-B14F-4D97-AF65-F5344CB8AC3E}">
        <p14:creationId xmlns:p14="http://schemas.microsoft.com/office/powerpoint/2010/main" val="5734537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oup 2"/>
          <p:cNvGrpSpPr>
            <a:grpSpLocks/>
          </p:cNvGrpSpPr>
          <p:nvPr/>
        </p:nvGrpSpPr>
        <p:grpSpPr bwMode="auto">
          <a:xfrm>
            <a:off x="5680075" y="2441575"/>
            <a:ext cx="1565275" cy="277813"/>
            <a:chOff x="2920" y="3807"/>
            <a:chExt cx="736" cy="513"/>
          </a:xfrm>
        </p:grpSpPr>
        <p:sp>
          <p:nvSpPr>
            <p:cNvPr id="25658" name="Freeform 3"/>
            <p:cNvSpPr>
              <a:spLocks/>
            </p:cNvSpPr>
            <p:nvPr/>
          </p:nvSpPr>
          <p:spPr bwMode="auto">
            <a:xfrm flipH="1">
              <a:off x="3282" y="3807"/>
              <a:ext cx="374" cy="513"/>
            </a:xfrm>
            <a:custGeom>
              <a:avLst/>
              <a:gdLst>
                <a:gd name="T0" fmla="*/ 0 w 357"/>
                <a:gd name="T1" fmla="*/ 513 h 513"/>
                <a:gd name="T2" fmla="*/ 87 w 357"/>
                <a:gd name="T3" fmla="*/ 498 h 513"/>
                <a:gd name="T4" fmla="*/ 177 w 357"/>
                <a:gd name="T5" fmla="*/ 435 h 513"/>
                <a:gd name="T6" fmla="*/ 249 w 357"/>
                <a:gd name="T7" fmla="*/ 303 h 513"/>
                <a:gd name="T8" fmla="*/ 299 w 357"/>
                <a:gd name="T9" fmla="*/ 144 h 513"/>
                <a:gd name="T10" fmla="*/ 339 w 357"/>
                <a:gd name="T11" fmla="*/ 60 h 513"/>
                <a:gd name="T12" fmla="*/ 366 w 357"/>
                <a:gd name="T13" fmla="*/ 30 h 513"/>
                <a:gd name="T14" fmla="*/ 414 w 357"/>
                <a:gd name="T15" fmla="*/ 9 h 513"/>
                <a:gd name="T16" fmla="*/ 460 w 357"/>
                <a:gd name="T17" fmla="*/ 0 h 513"/>
                <a:gd name="T18" fmla="*/ 497 w 357"/>
                <a:gd name="T19" fmla="*/ 0 h 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57" h="513">
                  <a:moveTo>
                    <a:pt x="0" y="513"/>
                  </a:moveTo>
                  <a:lnTo>
                    <a:pt x="63" y="498"/>
                  </a:lnTo>
                  <a:lnTo>
                    <a:pt x="128" y="435"/>
                  </a:lnTo>
                  <a:lnTo>
                    <a:pt x="180" y="303"/>
                  </a:lnTo>
                  <a:lnTo>
                    <a:pt x="216" y="144"/>
                  </a:lnTo>
                  <a:lnTo>
                    <a:pt x="245" y="60"/>
                  </a:lnTo>
                  <a:lnTo>
                    <a:pt x="264" y="30"/>
                  </a:lnTo>
                  <a:lnTo>
                    <a:pt x="299" y="9"/>
                  </a:lnTo>
                  <a:lnTo>
                    <a:pt x="332" y="0"/>
                  </a:lnTo>
                  <a:lnTo>
                    <a:pt x="357" y="0"/>
                  </a:lnTo>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59" name="Freeform 4"/>
            <p:cNvSpPr>
              <a:spLocks/>
            </p:cNvSpPr>
            <p:nvPr/>
          </p:nvSpPr>
          <p:spPr bwMode="auto">
            <a:xfrm>
              <a:off x="2920" y="3807"/>
              <a:ext cx="374" cy="513"/>
            </a:xfrm>
            <a:custGeom>
              <a:avLst/>
              <a:gdLst>
                <a:gd name="T0" fmla="*/ 0 w 357"/>
                <a:gd name="T1" fmla="*/ 513 h 513"/>
                <a:gd name="T2" fmla="*/ 87 w 357"/>
                <a:gd name="T3" fmla="*/ 498 h 513"/>
                <a:gd name="T4" fmla="*/ 177 w 357"/>
                <a:gd name="T5" fmla="*/ 435 h 513"/>
                <a:gd name="T6" fmla="*/ 249 w 357"/>
                <a:gd name="T7" fmla="*/ 303 h 513"/>
                <a:gd name="T8" fmla="*/ 299 w 357"/>
                <a:gd name="T9" fmla="*/ 144 h 513"/>
                <a:gd name="T10" fmla="*/ 339 w 357"/>
                <a:gd name="T11" fmla="*/ 60 h 513"/>
                <a:gd name="T12" fmla="*/ 366 w 357"/>
                <a:gd name="T13" fmla="*/ 30 h 513"/>
                <a:gd name="T14" fmla="*/ 414 w 357"/>
                <a:gd name="T15" fmla="*/ 9 h 513"/>
                <a:gd name="T16" fmla="*/ 460 w 357"/>
                <a:gd name="T17" fmla="*/ 0 h 513"/>
                <a:gd name="T18" fmla="*/ 497 w 357"/>
                <a:gd name="T19" fmla="*/ 0 h 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57" h="513">
                  <a:moveTo>
                    <a:pt x="0" y="513"/>
                  </a:moveTo>
                  <a:lnTo>
                    <a:pt x="63" y="498"/>
                  </a:lnTo>
                  <a:lnTo>
                    <a:pt x="128" y="435"/>
                  </a:lnTo>
                  <a:lnTo>
                    <a:pt x="180" y="303"/>
                  </a:lnTo>
                  <a:lnTo>
                    <a:pt x="216" y="144"/>
                  </a:lnTo>
                  <a:lnTo>
                    <a:pt x="245" y="60"/>
                  </a:lnTo>
                  <a:lnTo>
                    <a:pt x="264" y="30"/>
                  </a:lnTo>
                  <a:lnTo>
                    <a:pt x="299" y="9"/>
                  </a:lnTo>
                  <a:lnTo>
                    <a:pt x="332" y="0"/>
                  </a:lnTo>
                  <a:lnTo>
                    <a:pt x="357" y="0"/>
                  </a:lnTo>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245" name="Group 5"/>
          <p:cNvGrpSpPr>
            <a:grpSpLocks/>
          </p:cNvGrpSpPr>
          <p:nvPr/>
        </p:nvGrpSpPr>
        <p:grpSpPr bwMode="auto">
          <a:xfrm>
            <a:off x="8816975" y="2441575"/>
            <a:ext cx="1565275" cy="277813"/>
            <a:chOff x="2920" y="3807"/>
            <a:chExt cx="736" cy="513"/>
          </a:xfrm>
        </p:grpSpPr>
        <p:sp>
          <p:nvSpPr>
            <p:cNvPr id="25656" name="Freeform 6"/>
            <p:cNvSpPr>
              <a:spLocks/>
            </p:cNvSpPr>
            <p:nvPr/>
          </p:nvSpPr>
          <p:spPr bwMode="auto">
            <a:xfrm flipH="1">
              <a:off x="3282" y="3807"/>
              <a:ext cx="374" cy="513"/>
            </a:xfrm>
            <a:custGeom>
              <a:avLst/>
              <a:gdLst>
                <a:gd name="T0" fmla="*/ 0 w 357"/>
                <a:gd name="T1" fmla="*/ 513 h 513"/>
                <a:gd name="T2" fmla="*/ 87 w 357"/>
                <a:gd name="T3" fmla="*/ 498 h 513"/>
                <a:gd name="T4" fmla="*/ 177 w 357"/>
                <a:gd name="T5" fmla="*/ 435 h 513"/>
                <a:gd name="T6" fmla="*/ 249 w 357"/>
                <a:gd name="T7" fmla="*/ 303 h 513"/>
                <a:gd name="T8" fmla="*/ 299 w 357"/>
                <a:gd name="T9" fmla="*/ 144 h 513"/>
                <a:gd name="T10" fmla="*/ 339 w 357"/>
                <a:gd name="T11" fmla="*/ 60 h 513"/>
                <a:gd name="T12" fmla="*/ 366 w 357"/>
                <a:gd name="T13" fmla="*/ 30 h 513"/>
                <a:gd name="T14" fmla="*/ 414 w 357"/>
                <a:gd name="T15" fmla="*/ 9 h 513"/>
                <a:gd name="T16" fmla="*/ 460 w 357"/>
                <a:gd name="T17" fmla="*/ 0 h 513"/>
                <a:gd name="T18" fmla="*/ 497 w 357"/>
                <a:gd name="T19" fmla="*/ 0 h 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57" h="513">
                  <a:moveTo>
                    <a:pt x="0" y="513"/>
                  </a:moveTo>
                  <a:lnTo>
                    <a:pt x="63" y="498"/>
                  </a:lnTo>
                  <a:lnTo>
                    <a:pt x="128" y="435"/>
                  </a:lnTo>
                  <a:lnTo>
                    <a:pt x="180" y="303"/>
                  </a:lnTo>
                  <a:lnTo>
                    <a:pt x="216" y="144"/>
                  </a:lnTo>
                  <a:lnTo>
                    <a:pt x="245" y="60"/>
                  </a:lnTo>
                  <a:lnTo>
                    <a:pt x="264" y="30"/>
                  </a:lnTo>
                  <a:lnTo>
                    <a:pt x="299" y="9"/>
                  </a:lnTo>
                  <a:lnTo>
                    <a:pt x="332" y="0"/>
                  </a:lnTo>
                  <a:lnTo>
                    <a:pt x="357" y="0"/>
                  </a:lnTo>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57" name="Freeform 7"/>
            <p:cNvSpPr>
              <a:spLocks/>
            </p:cNvSpPr>
            <p:nvPr/>
          </p:nvSpPr>
          <p:spPr bwMode="auto">
            <a:xfrm>
              <a:off x="2920" y="3807"/>
              <a:ext cx="374" cy="513"/>
            </a:xfrm>
            <a:custGeom>
              <a:avLst/>
              <a:gdLst>
                <a:gd name="T0" fmla="*/ 0 w 357"/>
                <a:gd name="T1" fmla="*/ 513 h 513"/>
                <a:gd name="T2" fmla="*/ 87 w 357"/>
                <a:gd name="T3" fmla="*/ 498 h 513"/>
                <a:gd name="T4" fmla="*/ 177 w 357"/>
                <a:gd name="T5" fmla="*/ 435 h 513"/>
                <a:gd name="T6" fmla="*/ 249 w 357"/>
                <a:gd name="T7" fmla="*/ 303 h 513"/>
                <a:gd name="T8" fmla="*/ 299 w 357"/>
                <a:gd name="T9" fmla="*/ 144 h 513"/>
                <a:gd name="T10" fmla="*/ 339 w 357"/>
                <a:gd name="T11" fmla="*/ 60 h 513"/>
                <a:gd name="T12" fmla="*/ 366 w 357"/>
                <a:gd name="T13" fmla="*/ 30 h 513"/>
                <a:gd name="T14" fmla="*/ 414 w 357"/>
                <a:gd name="T15" fmla="*/ 9 h 513"/>
                <a:gd name="T16" fmla="*/ 460 w 357"/>
                <a:gd name="T17" fmla="*/ 0 h 513"/>
                <a:gd name="T18" fmla="*/ 497 w 357"/>
                <a:gd name="T19" fmla="*/ 0 h 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57" h="513">
                  <a:moveTo>
                    <a:pt x="0" y="513"/>
                  </a:moveTo>
                  <a:lnTo>
                    <a:pt x="63" y="498"/>
                  </a:lnTo>
                  <a:lnTo>
                    <a:pt x="128" y="435"/>
                  </a:lnTo>
                  <a:lnTo>
                    <a:pt x="180" y="303"/>
                  </a:lnTo>
                  <a:lnTo>
                    <a:pt x="216" y="144"/>
                  </a:lnTo>
                  <a:lnTo>
                    <a:pt x="245" y="60"/>
                  </a:lnTo>
                  <a:lnTo>
                    <a:pt x="264" y="30"/>
                  </a:lnTo>
                  <a:lnTo>
                    <a:pt x="299" y="9"/>
                  </a:lnTo>
                  <a:lnTo>
                    <a:pt x="332" y="0"/>
                  </a:lnTo>
                  <a:lnTo>
                    <a:pt x="357" y="0"/>
                  </a:lnTo>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248" name="Group 8"/>
          <p:cNvGrpSpPr>
            <a:grpSpLocks/>
          </p:cNvGrpSpPr>
          <p:nvPr/>
        </p:nvGrpSpPr>
        <p:grpSpPr bwMode="auto">
          <a:xfrm>
            <a:off x="7239000" y="2441575"/>
            <a:ext cx="1563688" cy="277813"/>
            <a:chOff x="2920" y="3807"/>
            <a:chExt cx="736" cy="513"/>
          </a:xfrm>
        </p:grpSpPr>
        <p:sp>
          <p:nvSpPr>
            <p:cNvPr id="25654" name="Freeform 9"/>
            <p:cNvSpPr>
              <a:spLocks/>
            </p:cNvSpPr>
            <p:nvPr/>
          </p:nvSpPr>
          <p:spPr bwMode="auto">
            <a:xfrm flipH="1">
              <a:off x="3282" y="3807"/>
              <a:ext cx="374" cy="513"/>
            </a:xfrm>
            <a:custGeom>
              <a:avLst/>
              <a:gdLst>
                <a:gd name="T0" fmla="*/ 0 w 357"/>
                <a:gd name="T1" fmla="*/ 513 h 513"/>
                <a:gd name="T2" fmla="*/ 87 w 357"/>
                <a:gd name="T3" fmla="*/ 498 h 513"/>
                <a:gd name="T4" fmla="*/ 177 w 357"/>
                <a:gd name="T5" fmla="*/ 435 h 513"/>
                <a:gd name="T6" fmla="*/ 249 w 357"/>
                <a:gd name="T7" fmla="*/ 303 h 513"/>
                <a:gd name="T8" fmla="*/ 299 w 357"/>
                <a:gd name="T9" fmla="*/ 144 h 513"/>
                <a:gd name="T10" fmla="*/ 339 w 357"/>
                <a:gd name="T11" fmla="*/ 60 h 513"/>
                <a:gd name="T12" fmla="*/ 366 w 357"/>
                <a:gd name="T13" fmla="*/ 30 h 513"/>
                <a:gd name="T14" fmla="*/ 414 w 357"/>
                <a:gd name="T15" fmla="*/ 9 h 513"/>
                <a:gd name="T16" fmla="*/ 460 w 357"/>
                <a:gd name="T17" fmla="*/ 0 h 513"/>
                <a:gd name="T18" fmla="*/ 497 w 357"/>
                <a:gd name="T19" fmla="*/ 0 h 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57" h="513">
                  <a:moveTo>
                    <a:pt x="0" y="513"/>
                  </a:moveTo>
                  <a:lnTo>
                    <a:pt x="63" y="498"/>
                  </a:lnTo>
                  <a:lnTo>
                    <a:pt x="128" y="435"/>
                  </a:lnTo>
                  <a:lnTo>
                    <a:pt x="180" y="303"/>
                  </a:lnTo>
                  <a:lnTo>
                    <a:pt x="216" y="144"/>
                  </a:lnTo>
                  <a:lnTo>
                    <a:pt x="245" y="60"/>
                  </a:lnTo>
                  <a:lnTo>
                    <a:pt x="264" y="30"/>
                  </a:lnTo>
                  <a:lnTo>
                    <a:pt x="299" y="9"/>
                  </a:lnTo>
                  <a:lnTo>
                    <a:pt x="332" y="0"/>
                  </a:lnTo>
                  <a:lnTo>
                    <a:pt x="357" y="0"/>
                  </a:lnTo>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55" name="Freeform 10"/>
            <p:cNvSpPr>
              <a:spLocks/>
            </p:cNvSpPr>
            <p:nvPr/>
          </p:nvSpPr>
          <p:spPr bwMode="auto">
            <a:xfrm>
              <a:off x="2920" y="3807"/>
              <a:ext cx="374" cy="513"/>
            </a:xfrm>
            <a:custGeom>
              <a:avLst/>
              <a:gdLst>
                <a:gd name="T0" fmla="*/ 0 w 357"/>
                <a:gd name="T1" fmla="*/ 513 h 513"/>
                <a:gd name="T2" fmla="*/ 87 w 357"/>
                <a:gd name="T3" fmla="*/ 498 h 513"/>
                <a:gd name="T4" fmla="*/ 177 w 357"/>
                <a:gd name="T5" fmla="*/ 435 h 513"/>
                <a:gd name="T6" fmla="*/ 249 w 357"/>
                <a:gd name="T7" fmla="*/ 303 h 513"/>
                <a:gd name="T8" fmla="*/ 299 w 357"/>
                <a:gd name="T9" fmla="*/ 144 h 513"/>
                <a:gd name="T10" fmla="*/ 339 w 357"/>
                <a:gd name="T11" fmla="*/ 60 h 513"/>
                <a:gd name="T12" fmla="*/ 366 w 357"/>
                <a:gd name="T13" fmla="*/ 30 h 513"/>
                <a:gd name="T14" fmla="*/ 414 w 357"/>
                <a:gd name="T15" fmla="*/ 9 h 513"/>
                <a:gd name="T16" fmla="*/ 460 w 357"/>
                <a:gd name="T17" fmla="*/ 0 h 513"/>
                <a:gd name="T18" fmla="*/ 497 w 357"/>
                <a:gd name="T19" fmla="*/ 0 h 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57" h="513">
                  <a:moveTo>
                    <a:pt x="0" y="513"/>
                  </a:moveTo>
                  <a:lnTo>
                    <a:pt x="63" y="498"/>
                  </a:lnTo>
                  <a:lnTo>
                    <a:pt x="128" y="435"/>
                  </a:lnTo>
                  <a:lnTo>
                    <a:pt x="180" y="303"/>
                  </a:lnTo>
                  <a:lnTo>
                    <a:pt x="216" y="144"/>
                  </a:lnTo>
                  <a:lnTo>
                    <a:pt x="245" y="60"/>
                  </a:lnTo>
                  <a:lnTo>
                    <a:pt x="264" y="30"/>
                  </a:lnTo>
                  <a:lnTo>
                    <a:pt x="299" y="9"/>
                  </a:lnTo>
                  <a:lnTo>
                    <a:pt x="332" y="0"/>
                  </a:lnTo>
                  <a:lnTo>
                    <a:pt x="357" y="0"/>
                  </a:lnTo>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251" name="Group 11"/>
          <p:cNvGrpSpPr>
            <a:grpSpLocks/>
          </p:cNvGrpSpPr>
          <p:nvPr/>
        </p:nvGrpSpPr>
        <p:grpSpPr bwMode="auto">
          <a:xfrm>
            <a:off x="3217863" y="2492375"/>
            <a:ext cx="1565275" cy="277813"/>
            <a:chOff x="1247" y="1570"/>
            <a:chExt cx="986" cy="175"/>
          </a:xfrm>
        </p:grpSpPr>
        <p:sp>
          <p:nvSpPr>
            <p:cNvPr id="25652" name="Freeform 12"/>
            <p:cNvSpPr>
              <a:spLocks/>
            </p:cNvSpPr>
            <p:nvPr/>
          </p:nvSpPr>
          <p:spPr bwMode="auto">
            <a:xfrm flipH="1">
              <a:off x="1732" y="1570"/>
              <a:ext cx="501" cy="175"/>
            </a:xfrm>
            <a:custGeom>
              <a:avLst/>
              <a:gdLst>
                <a:gd name="T0" fmla="*/ 0 w 357"/>
                <a:gd name="T1" fmla="*/ 0 h 513"/>
                <a:gd name="T2" fmla="*/ 672 w 357"/>
                <a:gd name="T3" fmla="*/ 0 h 513"/>
                <a:gd name="T4" fmla="*/ 1377 w 357"/>
                <a:gd name="T5" fmla="*/ 0 h 513"/>
                <a:gd name="T6" fmla="*/ 1932 w 357"/>
                <a:gd name="T7" fmla="*/ 0 h 513"/>
                <a:gd name="T8" fmla="*/ 2310 w 357"/>
                <a:gd name="T9" fmla="*/ 0 h 513"/>
                <a:gd name="T10" fmla="*/ 2628 w 357"/>
                <a:gd name="T11" fmla="*/ 0 h 513"/>
                <a:gd name="T12" fmla="*/ 2824 w 357"/>
                <a:gd name="T13" fmla="*/ 0 h 513"/>
                <a:gd name="T14" fmla="*/ 3208 w 357"/>
                <a:gd name="T15" fmla="*/ 0 h 513"/>
                <a:gd name="T16" fmla="*/ 3560 w 357"/>
                <a:gd name="T17" fmla="*/ 0 h 513"/>
                <a:gd name="T18" fmla="*/ 3828 w 357"/>
                <a:gd name="T19" fmla="*/ 0 h 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57" h="513">
                  <a:moveTo>
                    <a:pt x="0" y="513"/>
                  </a:moveTo>
                  <a:lnTo>
                    <a:pt x="63" y="498"/>
                  </a:lnTo>
                  <a:lnTo>
                    <a:pt x="128" y="435"/>
                  </a:lnTo>
                  <a:lnTo>
                    <a:pt x="180" y="303"/>
                  </a:lnTo>
                  <a:lnTo>
                    <a:pt x="216" y="144"/>
                  </a:lnTo>
                  <a:lnTo>
                    <a:pt x="245" y="60"/>
                  </a:lnTo>
                  <a:lnTo>
                    <a:pt x="264" y="30"/>
                  </a:lnTo>
                  <a:lnTo>
                    <a:pt x="299" y="9"/>
                  </a:lnTo>
                  <a:lnTo>
                    <a:pt x="332" y="0"/>
                  </a:lnTo>
                  <a:lnTo>
                    <a:pt x="357" y="0"/>
                  </a:lnTo>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53" name="Freeform 13"/>
            <p:cNvSpPr>
              <a:spLocks/>
            </p:cNvSpPr>
            <p:nvPr/>
          </p:nvSpPr>
          <p:spPr bwMode="auto">
            <a:xfrm>
              <a:off x="1247" y="1570"/>
              <a:ext cx="501" cy="175"/>
            </a:xfrm>
            <a:custGeom>
              <a:avLst/>
              <a:gdLst>
                <a:gd name="T0" fmla="*/ 0 w 357"/>
                <a:gd name="T1" fmla="*/ 0 h 513"/>
                <a:gd name="T2" fmla="*/ 672 w 357"/>
                <a:gd name="T3" fmla="*/ 0 h 513"/>
                <a:gd name="T4" fmla="*/ 1377 w 357"/>
                <a:gd name="T5" fmla="*/ 0 h 513"/>
                <a:gd name="T6" fmla="*/ 1932 w 357"/>
                <a:gd name="T7" fmla="*/ 0 h 513"/>
                <a:gd name="T8" fmla="*/ 2310 w 357"/>
                <a:gd name="T9" fmla="*/ 0 h 513"/>
                <a:gd name="T10" fmla="*/ 2628 w 357"/>
                <a:gd name="T11" fmla="*/ 0 h 513"/>
                <a:gd name="T12" fmla="*/ 2824 w 357"/>
                <a:gd name="T13" fmla="*/ 0 h 513"/>
                <a:gd name="T14" fmla="*/ 3208 w 357"/>
                <a:gd name="T15" fmla="*/ 0 h 513"/>
                <a:gd name="T16" fmla="*/ 3560 w 357"/>
                <a:gd name="T17" fmla="*/ 0 h 513"/>
                <a:gd name="T18" fmla="*/ 3828 w 357"/>
                <a:gd name="T19" fmla="*/ 0 h 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57" h="513">
                  <a:moveTo>
                    <a:pt x="0" y="513"/>
                  </a:moveTo>
                  <a:lnTo>
                    <a:pt x="63" y="498"/>
                  </a:lnTo>
                  <a:lnTo>
                    <a:pt x="128" y="435"/>
                  </a:lnTo>
                  <a:lnTo>
                    <a:pt x="180" y="303"/>
                  </a:lnTo>
                  <a:lnTo>
                    <a:pt x="216" y="144"/>
                  </a:lnTo>
                  <a:lnTo>
                    <a:pt x="245" y="60"/>
                  </a:lnTo>
                  <a:lnTo>
                    <a:pt x="264" y="30"/>
                  </a:lnTo>
                  <a:lnTo>
                    <a:pt x="299" y="9"/>
                  </a:lnTo>
                  <a:lnTo>
                    <a:pt x="332" y="0"/>
                  </a:lnTo>
                  <a:lnTo>
                    <a:pt x="357" y="0"/>
                  </a:lnTo>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254" name="Group 14"/>
          <p:cNvGrpSpPr>
            <a:grpSpLocks/>
          </p:cNvGrpSpPr>
          <p:nvPr/>
        </p:nvGrpSpPr>
        <p:grpSpPr bwMode="auto">
          <a:xfrm>
            <a:off x="1639888" y="2492375"/>
            <a:ext cx="1563687" cy="277813"/>
            <a:chOff x="253" y="1570"/>
            <a:chExt cx="985" cy="175"/>
          </a:xfrm>
        </p:grpSpPr>
        <p:sp>
          <p:nvSpPr>
            <p:cNvPr id="25650" name="Freeform 15"/>
            <p:cNvSpPr>
              <a:spLocks/>
            </p:cNvSpPr>
            <p:nvPr/>
          </p:nvSpPr>
          <p:spPr bwMode="auto">
            <a:xfrm flipH="1">
              <a:off x="737" y="1570"/>
              <a:ext cx="501" cy="175"/>
            </a:xfrm>
            <a:custGeom>
              <a:avLst/>
              <a:gdLst>
                <a:gd name="T0" fmla="*/ 0 w 357"/>
                <a:gd name="T1" fmla="*/ 0 h 513"/>
                <a:gd name="T2" fmla="*/ 672 w 357"/>
                <a:gd name="T3" fmla="*/ 0 h 513"/>
                <a:gd name="T4" fmla="*/ 1377 w 357"/>
                <a:gd name="T5" fmla="*/ 0 h 513"/>
                <a:gd name="T6" fmla="*/ 1932 w 357"/>
                <a:gd name="T7" fmla="*/ 0 h 513"/>
                <a:gd name="T8" fmla="*/ 2310 w 357"/>
                <a:gd name="T9" fmla="*/ 0 h 513"/>
                <a:gd name="T10" fmla="*/ 2628 w 357"/>
                <a:gd name="T11" fmla="*/ 0 h 513"/>
                <a:gd name="T12" fmla="*/ 2824 w 357"/>
                <a:gd name="T13" fmla="*/ 0 h 513"/>
                <a:gd name="T14" fmla="*/ 3208 w 357"/>
                <a:gd name="T15" fmla="*/ 0 h 513"/>
                <a:gd name="T16" fmla="*/ 3560 w 357"/>
                <a:gd name="T17" fmla="*/ 0 h 513"/>
                <a:gd name="T18" fmla="*/ 3828 w 357"/>
                <a:gd name="T19" fmla="*/ 0 h 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57" h="513">
                  <a:moveTo>
                    <a:pt x="0" y="513"/>
                  </a:moveTo>
                  <a:lnTo>
                    <a:pt x="63" y="498"/>
                  </a:lnTo>
                  <a:lnTo>
                    <a:pt x="128" y="435"/>
                  </a:lnTo>
                  <a:lnTo>
                    <a:pt x="180" y="303"/>
                  </a:lnTo>
                  <a:lnTo>
                    <a:pt x="216" y="144"/>
                  </a:lnTo>
                  <a:lnTo>
                    <a:pt x="245" y="60"/>
                  </a:lnTo>
                  <a:lnTo>
                    <a:pt x="264" y="30"/>
                  </a:lnTo>
                  <a:lnTo>
                    <a:pt x="299" y="9"/>
                  </a:lnTo>
                  <a:lnTo>
                    <a:pt x="332" y="0"/>
                  </a:lnTo>
                  <a:lnTo>
                    <a:pt x="357" y="0"/>
                  </a:lnTo>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51" name="Freeform 16"/>
            <p:cNvSpPr>
              <a:spLocks/>
            </p:cNvSpPr>
            <p:nvPr/>
          </p:nvSpPr>
          <p:spPr bwMode="auto">
            <a:xfrm>
              <a:off x="253" y="1570"/>
              <a:ext cx="501" cy="175"/>
            </a:xfrm>
            <a:custGeom>
              <a:avLst/>
              <a:gdLst>
                <a:gd name="T0" fmla="*/ 0 w 357"/>
                <a:gd name="T1" fmla="*/ 0 h 513"/>
                <a:gd name="T2" fmla="*/ 672 w 357"/>
                <a:gd name="T3" fmla="*/ 0 h 513"/>
                <a:gd name="T4" fmla="*/ 1377 w 357"/>
                <a:gd name="T5" fmla="*/ 0 h 513"/>
                <a:gd name="T6" fmla="*/ 1932 w 357"/>
                <a:gd name="T7" fmla="*/ 0 h 513"/>
                <a:gd name="T8" fmla="*/ 2310 w 357"/>
                <a:gd name="T9" fmla="*/ 0 h 513"/>
                <a:gd name="T10" fmla="*/ 2628 w 357"/>
                <a:gd name="T11" fmla="*/ 0 h 513"/>
                <a:gd name="T12" fmla="*/ 2824 w 357"/>
                <a:gd name="T13" fmla="*/ 0 h 513"/>
                <a:gd name="T14" fmla="*/ 3208 w 357"/>
                <a:gd name="T15" fmla="*/ 0 h 513"/>
                <a:gd name="T16" fmla="*/ 3560 w 357"/>
                <a:gd name="T17" fmla="*/ 0 h 513"/>
                <a:gd name="T18" fmla="*/ 3828 w 357"/>
                <a:gd name="T19" fmla="*/ 0 h 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57" h="513">
                  <a:moveTo>
                    <a:pt x="0" y="513"/>
                  </a:moveTo>
                  <a:lnTo>
                    <a:pt x="63" y="498"/>
                  </a:lnTo>
                  <a:lnTo>
                    <a:pt x="128" y="435"/>
                  </a:lnTo>
                  <a:lnTo>
                    <a:pt x="180" y="303"/>
                  </a:lnTo>
                  <a:lnTo>
                    <a:pt x="216" y="144"/>
                  </a:lnTo>
                  <a:lnTo>
                    <a:pt x="245" y="60"/>
                  </a:lnTo>
                  <a:lnTo>
                    <a:pt x="264" y="30"/>
                  </a:lnTo>
                  <a:lnTo>
                    <a:pt x="299" y="9"/>
                  </a:lnTo>
                  <a:lnTo>
                    <a:pt x="332" y="0"/>
                  </a:lnTo>
                  <a:lnTo>
                    <a:pt x="357" y="0"/>
                  </a:lnTo>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5607" name="Freeform 17"/>
          <p:cNvSpPr>
            <a:spLocks/>
          </p:cNvSpPr>
          <p:nvPr/>
        </p:nvSpPr>
        <p:spPr bwMode="auto">
          <a:xfrm>
            <a:off x="5632450" y="1949450"/>
            <a:ext cx="155575" cy="774700"/>
          </a:xfrm>
          <a:custGeom>
            <a:avLst/>
            <a:gdLst>
              <a:gd name="T0" fmla="*/ 2147483646 w 98"/>
              <a:gd name="T1" fmla="*/ 0 h 488"/>
              <a:gd name="T2" fmla="*/ 2147483646 w 98"/>
              <a:gd name="T3" fmla="*/ 2147483646 h 488"/>
              <a:gd name="T4" fmla="*/ 2147483646 w 98"/>
              <a:gd name="T5" fmla="*/ 2147483646 h 488"/>
              <a:gd name="T6" fmla="*/ 2147483646 w 98"/>
              <a:gd name="T7" fmla="*/ 2147483646 h 488"/>
              <a:gd name="T8" fmla="*/ 2147483646 w 98"/>
              <a:gd name="T9" fmla="*/ 2147483646 h 488"/>
              <a:gd name="T10" fmla="*/ 2147483646 w 98"/>
              <a:gd name="T11" fmla="*/ 2147483646 h 488"/>
              <a:gd name="T12" fmla="*/ 2147483646 w 98"/>
              <a:gd name="T13" fmla="*/ 2147483646 h 488"/>
              <a:gd name="T14" fmla="*/ 2147483646 w 98"/>
              <a:gd name="T15" fmla="*/ 2147483646 h 488"/>
              <a:gd name="T16" fmla="*/ 0 w 98"/>
              <a:gd name="T17" fmla="*/ 2147483646 h 4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8" h="488">
                <a:moveTo>
                  <a:pt x="98" y="0"/>
                </a:moveTo>
                <a:cubicBezTo>
                  <a:pt x="91" y="7"/>
                  <a:pt x="84" y="14"/>
                  <a:pt x="76" y="18"/>
                </a:cubicBezTo>
                <a:cubicBezTo>
                  <a:pt x="68" y="22"/>
                  <a:pt x="58" y="17"/>
                  <a:pt x="50" y="22"/>
                </a:cubicBezTo>
                <a:cubicBezTo>
                  <a:pt x="42" y="27"/>
                  <a:pt x="31" y="39"/>
                  <a:pt x="26" y="46"/>
                </a:cubicBezTo>
                <a:cubicBezTo>
                  <a:pt x="21" y="53"/>
                  <a:pt x="20" y="53"/>
                  <a:pt x="20" y="66"/>
                </a:cubicBezTo>
                <a:cubicBezTo>
                  <a:pt x="20" y="79"/>
                  <a:pt x="24" y="101"/>
                  <a:pt x="26" y="124"/>
                </a:cubicBezTo>
                <a:cubicBezTo>
                  <a:pt x="28" y="147"/>
                  <a:pt x="34" y="174"/>
                  <a:pt x="34" y="206"/>
                </a:cubicBezTo>
                <a:cubicBezTo>
                  <a:pt x="34" y="238"/>
                  <a:pt x="32" y="269"/>
                  <a:pt x="26" y="316"/>
                </a:cubicBezTo>
                <a:cubicBezTo>
                  <a:pt x="20" y="363"/>
                  <a:pt x="5" y="459"/>
                  <a:pt x="0" y="488"/>
                </a:cubicBezTo>
              </a:path>
            </a:pathLst>
          </a:custGeom>
          <a:noFill/>
          <a:ln w="25400">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08" name="Freeform 18"/>
          <p:cNvSpPr>
            <a:spLocks/>
          </p:cNvSpPr>
          <p:nvPr/>
        </p:nvSpPr>
        <p:spPr bwMode="auto">
          <a:xfrm>
            <a:off x="5786438" y="1889125"/>
            <a:ext cx="180975" cy="58738"/>
          </a:xfrm>
          <a:custGeom>
            <a:avLst/>
            <a:gdLst>
              <a:gd name="T0" fmla="*/ 2147483646 w 114"/>
              <a:gd name="T1" fmla="*/ 0 h 37"/>
              <a:gd name="T2" fmla="*/ 2147483646 w 114"/>
              <a:gd name="T3" fmla="*/ 2147483646 h 37"/>
              <a:gd name="T4" fmla="*/ 2147483646 w 114"/>
              <a:gd name="T5" fmla="*/ 2147483646 h 37"/>
              <a:gd name="T6" fmla="*/ 2147483646 w 114"/>
              <a:gd name="T7" fmla="*/ 2147483646 h 37"/>
              <a:gd name="T8" fmla="*/ 2147483646 w 114"/>
              <a:gd name="T9" fmla="*/ 2147483646 h 37"/>
              <a:gd name="T10" fmla="*/ 2147483646 w 114"/>
              <a:gd name="T11" fmla="*/ 2147483646 h 37"/>
              <a:gd name="T12" fmla="*/ 2147483646 w 114"/>
              <a:gd name="T13" fmla="*/ 2147483646 h 37"/>
              <a:gd name="T14" fmla="*/ 2147483646 w 114"/>
              <a:gd name="T15" fmla="*/ 2147483646 h 37"/>
              <a:gd name="T16" fmla="*/ 0 w 114"/>
              <a:gd name="T17" fmla="*/ 2147483646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4" h="37">
                <a:moveTo>
                  <a:pt x="6" y="0"/>
                </a:moveTo>
                <a:cubicBezTo>
                  <a:pt x="11" y="3"/>
                  <a:pt x="16" y="7"/>
                  <a:pt x="29" y="9"/>
                </a:cubicBezTo>
                <a:cubicBezTo>
                  <a:pt x="42" y="11"/>
                  <a:pt x="72" y="10"/>
                  <a:pt x="86" y="12"/>
                </a:cubicBezTo>
                <a:cubicBezTo>
                  <a:pt x="100" y="14"/>
                  <a:pt x="108" y="15"/>
                  <a:pt x="111" y="18"/>
                </a:cubicBezTo>
                <a:cubicBezTo>
                  <a:pt x="114" y="21"/>
                  <a:pt x="107" y="25"/>
                  <a:pt x="105" y="28"/>
                </a:cubicBezTo>
                <a:cubicBezTo>
                  <a:pt x="103" y="31"/>
                  <a:pt x="102" y="33"/>
                  <a:pt x="96" y="34"/>
                </a:cubicBezTo>
                <a:cubicBezTo>
                  <a:pt x="90" y="35"/>
                  <a:pt x="82" y="37"/>
                  <a:pt x="71" y="37"/>
                </a:cubicBezTo>
                <a:cubicBezTo>
                  <a:pt x="60" y="37"/>
                  <a:pt x="44" y="36"/>
                  <a:pt x="32" y="36"/>
                </a:cubicBezTo>
                <a:cubicBezTo>
                  <a:pt x="20" y="36"/>
                  <a:pt x="10" y="36"/>
                  <a:pt x="0" y="37"/>
                </a:cubicBezTo>
              </a:path>
            </a:pathLst>
          </a:custGeom>
          <a:noFill/>
          <a:ln w="25400">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09" name="Freeform 19"/>
          <p:cNvSpPr>
            <a:spLocks/>
          </p:cNvSpPr>
          <p:nvPr/>
        </p:nvSpPr>
        <p:spPr bwMode="auto">
          <a:xfrm>
            <a:off x="4781550" y="2717800"/>
            <a:ext cx="900113" cy="44450"/>
          </a:xfrm>
          <a:custGeom>
            <a:avLst/>
            <a:gdLst>
              <a:gd name="T0" fmla="*/ 0 w 567"/>
              <a:gd name="T1" fmla="*/ 2147483646 h 28"/>
              <a:gd name="T2" fmla="*/ 2147483646 w 567"/>
              <a:gd name="T3" fmla="*/ 2147483646 h 28"/>
              <a:gd name="T4" fmla="*/ 2147483646 w 567"/>
              <a:gd name="T5" fmla="*/ 2147483646 h 28"/>
              <a:gd name="T6" fmla="*/ 2147483646 w 567"/>
              <a:gd name="T7" fmla="*/ 2147483646 h 28"/>
              <a:gd name="T8" fmla="*/ 2147483646 w 567"/>
              <a:gd name="T9" fmla="*/ 2147483646 h 28"/>
              <a:gd name="T10" fmla="*/ 2147483646 w 567"/>
              <a:gd name="T11" fmla="*/ 2147483646 h 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67" h="28">
                <a:moveTo>
                  <a:pt x="0" y="28"/>
                </a:moveTo>
                <a:cubicBezTo>
                  <a:pt x="48" y="22"/>
                  <a:pt x="97" y="17"/>
                  <a:pt x="132" y="13"/>
                </a:cubicBezTo>
                <a:cubicBezTo>
                  <a:pt x="167" y="9"/>
                  <a:pt x="178" y="1"/>
                  <a:pt x="210" y="1"/>
                </a:cubicBezTo>
                <a:cubicBezTo>
                  <a:pt x="242" y="1"/>
                  <a:pt x="292" y="10"/>
                  <a:pt x="324" y="10"/>
                </a:cubicBezTo>
                <a:cubicBezTo>
                  <a:pt x="356" y="10"/>
                  <a:pt x="365" y="2"/>
                  <a:pt x="405" y="1"/>
                </a:cubicBezTo>
                <a:cubicBezTo>
                  <a:pt x="445" y="0"/>
                  <a:pt x="506" y="0"/>
                  <a:pt x="567" y="1"/>
                </a:cubicBezTo>
              </a:path>
            </a:pathLst>
          </a:custGeom>
          <a:noFill/>
          <a:ln w="19050">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0" name="Freeform 20"/>
          <p:cNvSpPr>
            <a:spLocks/>
          </p:cNvSpPr>
          <p:nvPr/>
        </p:nvSpPr>
        <p:spPr bwMode="auto">
          <a:xfrm>
            <a:off x="4660900" y="1803400"/>
            <a:ext cx="1117600" cy="622300"/>
          </a:xfrm>
          <a:custGeom>
            <a:avLst/>
            <a:gdLst>
              <a:gd name="T0" fmla="*/ 2147483646 w 704"/>
              <a:gd name="T1" fmla="*/ 2147483646 h 392"/>
              <a:gd name="T2" fmla="*/ 2147483646 w 704"/>
              <a:gd name="T3" fmla="*/ 2147483646 h 392"/>
              <a:gd name="T4" fmla="*/ 2147483646 w 704"/>
              <a:gd name="T5" fmla="*/ 2147483646 h 392"/>
              <a:gd name="T6" fmla="*/ 2147483646 w 704"/>
              <a:gd name="T7" fmla="*/ 0 h 392"/>
              <a:gd name="T8" fmla="*/ 2147483646 w 704"/>
              <a:gd name="T9" fmla="*/ 2147483646 h 392"/>
              <a:gd name="T10" fmla="*/ 2147483646 w 704"/>
              <a:gd name="T11" fmla="*/ 2147483646 h 392"/>
              <a:gd name="T12" fmla="*/ 2147483646 w 704"/>
              <a:gd name="T13" fmla="*/ 2147483646 h 392"/>
              <a:gd name="T14" fmla="*/ 2147483646 w 704"/>
              <a:gd name="T15" fmla="*/ 2147483646 h 392"/>
              <a:gd name="T16" fmla="*/ 2147483646 w 704"/>
              <a:gd name="T17" fmla="*/ 2147483646 h 392"/>
              <a:gd name="T18" fmla="*/ 2147483646 w 704"/>
              <a:gd name="T19" fmla="*/ 2147483646 h 392"/>
              <a:gd name="T20" fmla="*/ 2147483646 w 704"/>
              <a:gd name="T21" fmla="*/ 2147483646 h 392"/>
              <a:gd name="T22" fmla="*/ 2147483646 w 704"/>
              <a:gd name="T23" fmla="*/ 2147483646 h 392"/>
              <a:gd name="T24" fmla="*/ 2147483646 w 704"/>
              <a:gd name="T25" fmla="*/ 2147483646 h 392"/>
              <a:gd name="T26" fmla="*/ 2147483646 w 704"/>
              <a:gd name="T27" fmla="*/ 2147483646 h 392"/>
              <a:gd name="T28" fmla="*/ 2147483646 w 704"/>
              <a:gd name="T29" fmla="*/ 2147483646 h 392"/>
              <a:gd name="T30" fmla="*/ 2147483646 w 704"/>
              <a:gd name="T31" fmla="*/ 2147483646 h 392"/>
              <a:gd name="T32" fmla="*/ 2147483646 w 704"/>
              <a:gd name="T33" fmla="*/ 2147483646 h 392"/>
              <a:gd name="T34" fmla="*/ 2147483646 w 704"/>
              <a:gd name="T35" fmla="*/ 2147483646 h 392"/>
              <a:gd name="T36" fmla="*/ 0 w 704"/>
              <a:gd name="T37" fmla="*/ 2147483646 h 39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04" h="392">
                <a:moveTo>
                  <a:pt x="704" y="52"/>
                </a:moveTo>
                <a:cubicBezTo>
                  <a:pt x="702" y="44"/>
                  <a:pt x="692" y="26"/>
                  <a:pt x="692" y="24"/>
                </a:cubicBezTo>
                <a:lnTo>
                  <a:pt x="672" y="4"/>
                </a:lnTo>
                <a:lnTo>
                  <a:pt x="620" y="0"/>
                </a:lnTo>
                <a:lnTo>
                  <a:pt x="600" y="2"/>
                </a:lnTo>
                <a:lnTo>
                  <a:pt x="546" y="26"/>
                </a:lnTo>
                <a:lnTo>
                  <a:pt x="522" y="60"/>
                </a:lnTo>
                <a:lnTo>
                  <a:pt x="506" y="104"/>
                </a:lnTo>
                <a:lnTo>
                  <a:pt x="506" y="136"/>
                </a:lnTo>
                <a:lnTo>
                  <a:pt x="506" y="204"/>
                </a:lnTo>
                <a:lnTo>
                  <a:pt x="522" y="240"/>
                </a:lnTo>
                <a:lnTo>
                  <a:pt x="516" y="278"/>
                </a:lnTo>
                <a:lnTo>
                  <a:pt x="516" y="332"/>
                </a:lnTo>
                <a:lnTo>
                  <a:pt x="484" y="372"/>
                </a:lnTo>
                <a:lnTo>
                  <a:pt x="426" y="392"/>
                </a:lnTo>
                <a:lnTo>
                  <a:pt x="362" y="392"/>
                </a:lnTo>
                <a:lnTo>
                  <a:pt x="258" y="362"/>
                </a:lnTo>
                <a:lnTo>
                  <a:pt x="168" y="330"/>
                </a:lnTo>
                <a:lnTo>
                  <a:pt x="0" y="278"/>
                </a:lnTo>
              </a:path>
            </a:pathLst>
          </a:custGeom>
          <a:noFill/>
          <a:ln w="25400">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1" name="Freeform 21"/>
          <p:cNvSpPr>
            <a:spLocks/>
          </p:cNvSpPr>
          <p:nvPr/>
        </p:nvSpPr>
        <p:spPr bwMode="auto">
          <a:xfrm>
            <a:off x="4657725" y="2247900"/>
            <a:ext cx="269875" cy="492125"/>
          </a:xfrm>
          <a:custGeom>
            <a:avLst/>
            <a:gdLst>
              <a:gd name="T0" fmla="*/ 0 w 170"/>
              <a:gd name="T1" fmla="*/ 0 h 310"/>
              <a:gd name="T2" fmla="*/ 2147483646 w 170"/>
              <a:gd name="T3" fmla="*/ 2147483646 h 310"/>
              <a:gd name="T4" fmla="*/ 2147483646 w 170"/>
              <a:gd name="T5" fmla="*/ 2147483646 h 310"/>
              <a:gd name="T6" fmla="*/ 2147483646 w 170"/>
              <a:gd name="T7" fmla="*/ 2147483646 h 3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0" h="310">
                <a:moveTo>
                  <a:pt x="0" y="0"/>
                </a:moveTo>
                <a:cubicBezTo>
                  <a:pt x="35" y="43"/>
                  <a:pt x="71" y="87"/>
                  <a:pt x="96" y="122"/>
                </a:cubicBezTo>
                <a:cubicBezTo>
                  <a:pt x="121" y="157"/>
                  <a:pt x="136" y="181"/>
                  <a:pt x="148" y="212"/>
                </a:cubicBezTo>
                <a:cubicBezTo>
                  <a:pt x="160" y="243"/>
                  <a:pt x="165" y="276"/>
                  <a:pt x="170" y="310"/>
                </a:cubicBezTo>
              </a:path>
            </a:pathLst>
          </a:custGeom>
          <a:noFill/>
          <a:ln w="25400">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2" name="Freeform 22" descr="Horizontal gestrichelt"/>
          <p:cNvSpPr>
            <a:spLocks/>
          </p:cNvSpPr>
          <p:nvPr/>
        </p:nvSpPr>
        <p:spPr bwMode="auto">
          <a:xfrm>
            <a:off x="5053013" y="2719388"/>
            <a:ext cx="481012" cy="355600"/>
          </a:xfrm>
          <a:custGeom>
            <a:avLst/>
            <a:gdLst>
              <a:gd name="T0" fmla="*/ 2147483646 w 303"/>
              <a:gd name="T1" fmla="*/ 2147483646 h 224"/>
              <a:gd name="T2" fmla="*/ 2147483646 w 303"/>
              <a:gd name="T3" fmla="*/ 2147483646 h 224"/>
              <a:gd name="T4" fmla="*/ 2147483646 w 303"/>
              <a:gd name="T5" fmla="*/ 2147483646 h 224"/>
              <a:gd name="T6" fmla="*/ 2147483646 w 303"/>
              <a:gd name="T7" fmla="*/ 2147483646 h 224"/>
              <a:gd name="T8" fmla="*/ 2147483646 w 303"/>
              <a:gd name="T9" fmla="*/ 2147483646 h 224"/>
              <a:gd name="T10" fmla="*/ 2147483646 w 303"/>
              <a:gd name="T11" fmla="*/ 2147483646 h 224"/>
              <a:gd name="T12" fmla="*/ 2147483646 w 303"/>
              <a:gd name="T13" fmla="*/ 2147483646 h 224"/>
              <a:gd name="T14" fmla="*/ 2147483646 w 303"/>
              <a:gd name="T15" fmla="*/ 2147483646 h 224"/>
              <a:gd name="T16" fmla="*/ 2147483646 w 303"/>
              <a:gd name="T17" fmla="*/ 2147483646 h 224"/>
              <a:gd name="T18" fmla="*/ 2147483646 w 303"/>
              <a:gd name="T19" fmla="*/ 2147483646 h 224"/>
              <a:gd name="T20" fmla="*/ 2147483646 w 303"/>
              <a:gd name="T21" fmla="*/ 2147483646 h 224"/>
              <a:gd name="T22" fmla="*/ 2147483646 w 303"/>
              <a:gd name="T23" fmla="*/ 2147483646 h 224"/>
              <a:gd name="T24" fmla="*/ 2147483646 w 303"/>
              <a:gd name="T25" fmla="*/ 2147483646 h 224"/>
              <a:gd name="T26" fmla="*/ 2147483646 w 303"/>
              <a:gd name="T27" fmla="*/ 2147483646 h 224"/>
              <a:gd name="T28" fmla="*/ 2147483646 w 303"/>
              <a:gd name="T29" fmla="*/ 2147483646 h 224"/>
              <a:gd name="T30" fmla="*/ 2147483646 w 303"/>
              <a:gd name="T31" fmla="*/ 2147483646 h 224"/>
              <a:gd name="T32" fmla="*/ 2147483646 w 303"/>
              <a:gd name="T33" fmla="*/ 2147483646 h 224"/>
              <a:gd name="T34" fmla="*/ 2147483646 w 303"/>
              <a:gd name="T35" fmla="*/ 2147483646 h 224"/>
              <a:gd name="T36" fmla="*/ 2147483646 w 303"/>
              <a:gd name="T37" fmla="*/ 2147483646 h 224"/>
              <a:gd name="T38" fmla="*/ 2147483646 w 303"/>
              <a:gd name="T39" fmla="*/ 2147483646 h 224"/>
              <a:gd name="T40" fmla="*/ 2147483646 w 303"/>
              <a:gd name="T41" fmla="*/ 2147483646 h 224"/>
              <a:gd name="T42" fmla="*/ 2147483646 w 303"/>
              <a:gd name="T43" fmla="*/ 2147483646 h 224"/>
              <a:gd name="T44" fmla="*/ 2147483646 w 303"/>
              <a:gd name="T45" fmla="*/ 2147483646 h 224"/>
              <a:gd name="T46" fmla="*/ 2147483646 w 303"/>
              <a:gd name="T47" fmla="*/ 2147483646 h 224"/>
              <a:gd name="T48" fmla="*/ 2147483646 w 303"/>
              <a:gd name="T49" fmla="*/ 2147483646 h 224"/>
              <a:gd name="T50" fmla="*/ 2147483646 w 303"/>
              <a:gd name="T51" fmla="*/ 2147483646 h 224"/>
              <a:gd name="T52" fmla="*/ 2147483646 w 303"/>
              <a:gd name="T53" fmla="*/ 2147483646 h 22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03" h="224">
                <a:moveTo>
                  <a:pt x="91" y="6"/>
                </a:moveTo>
                <a:cubicBezTo>
                  <a:pt x="89" y="12"/>
                  <a:pt x="92" y="32"/>
                  <a:pt x="91" y="46"/>
                </a:cubicBezTo>
                <a:cubicBezTo>
                  <a:pt x="90" y="60"/>
                  <a:pt x="85" y="77"/>
                  <a:pt x="83" y="90"/>
                </a:cubicBezTo>
                <a:cubicBezTo>
                  <a:pt x="81" y="103"/>
                  <a:pt x="86" y="121"/>
                  <a:pt x="77" y="126"/>
                </a:cubicBezTo>
                <a:cubicBezTo>
                  <a:pt x="68" y="131"/>
                  <a:pt x="42" y="122"/>
                  <a:pt x="31" y="120"/>
                </a:cubicBezTo>
                <a:cubicBezTo>
                  <a:pt x="20" y="118"/>
                  <a:pt x="18" y="117"/>
                  <a:pt x="13" y="117"/>
                </a:cubicBezTo>
                <a:cubicBezTo>
                  <a:pt x="8" y="117"/>
                  <a:pt x="4" y="118"/>
                  <a:pt x="2" y="120"/>
                </a:cubicBezTo>
                <a:cubicBezTo>
                  <a:pt x="0" y="122"/>
                  <a:pt x="1" y="128"/>
                  <a:pt x="2" y="130"/>
                </a:cubicBezTo>
                <a:cubicBezTo>
                  <a:pt x="3" y="132"/>
                  <a:pt x="7" y="134"/>
                  <a:pt x="11" y="135"/>
                </a:cubicBezTo>
                <a:cubicBezTo>
                  <a:pt x="15" y="136"/>
                  <a:pt x="17" y="138"/>
                  <a:pt x="28" y="139"/>
                </a:cubicBezTo>
                <a:cubicBezTo>
                  <a:pt x="39" y="140"/>
                  <a:pt x="60" y="138"/>
                  <a:pt x="79" y="141"/>
                </a:cubicBezTo>
                <a:cubicBezTo>
                  <a:pt x="98" y="144"/>
                  <a:pt x="117" y="144"/>
                  <a:pt x="140" y="157"/>
                </a:cubicBezTo>
                <a:cubicBezTo>
                  <a:pt x="163" y="170"/>
                  <a:pt x="201" y="208"/>
                  <a:pt x="215" y="216"/>
                </a:cubicBezTo>
                <a:cubicBezTo>
                  <a:pt x="229" y="224"/>
                  <a:pt x="224" y="209"/>
                  <a:pt x="223" y="205"/>
                </a:cubicBezTo>
                <a:cubicBezTo>
                  <a:pt x="222" y="201"/>
                  <a:pt x="209" y="194"/>
                  <a:pt x="208" y="190"/>
                </a:cubicBezTo>
                <a:cubicBezTo>
                  <a:pt x="207" y="186"/>
                  <a:pt x="205" y="176"/>
                  <a:pt x="215" y="178"/>
                </a:cubicBezTo>
                <a:cubicBezTo>
                  <a:pt x="225" y="180"/>
                  <a:pt x="257" y="203"/>
                  <a:pt x="266" y="205"/>
                </a:cubicBezTo>
                <a:cubicBezTo>
                  <a:pt x="275" y="207"/>
                  <a:pt x="272" y="195"/>
                  <a:pt x="269" y="190"/>
                </a:cubicBezTo>
                <a:cubicBezTo>
                  <a:pt x="266" y="185"/>
                  <a:pt x="243" y="172"/>
                  <a:pt x="247" y="172"/>
                </a:cubicBezTo>
                <a:cubicBezTo>
                  <a:pt x="251" y="172"/>
                  <a:pt x="289" y="188"/>
                  <a:pt x="296" y="187"/>
                </a:cubicBezTo>
                <a:cubicBezTo>
                  <a:pt x="303" y="186"/>
                  <a:pt x="303" y="177"/>
                  <a:pt x="287" y="169"/>
                </a:cubicBezTo>
                <a:cubicBezTo>
                  <a:pt x="271" y="161"/>
                  <a:pt x="230" y="144"/>
                  <a:pt x="200" y="136"/>
                </a:cubicBezTo>
                <a:cubicBezTo>
                  <a:pt x="170" y="128"/>
                  <a:pt x="124" y="129"/>
                  <a:pt x="109" y="123"/>
                </a:cubicBezTo>
                <a:cubicBezTo>
                  <a:pt x="94" y="117"/>
                  <a:pt x="106" y="116"/>
                  <a:pt x="107" y="102"/>
                </a:cubicBezTo>
                <a:cubicBezTo>
                  <a:pt x="108" y="88"/>
                  <a:pt x="114" y="51"/>
                  <a:pt x="113" y="36"/>
                </a:cubicBezTo>
                <a:cubicBezTo>
                  <a:pt x="112" y="21"/>
                  <a:pt x="106" y="14"/>
                  <a:pt x="103" y="10"/>
                </a:cubicBezTo>
                <a:cubicBezTo>
                  <a:pt x="100" y="6"/>
                  <a:pt x="93" y="0"/>
                  <a:pt x="91" y="6"/>
                </a:cubicBezTo>
                <a:close/>
              </a:path>
            </a:pathLst>
          </a:custGeom>
          <a:blipFill dpi="0" rotWithShape="0">
            <a:blip r:embed="rId8"/>
            <a:srcRect/>
            <a:tile tx="0" ty="0" sx="100000" sy="100000" flip="none" algn="tl"/>
          </a:blip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3" name="Freeform 23" descr="Horizontal gestrichelt"/>
          <p:cNvSpPr>
            <a:spLocks/>
          </p:cNvSpPr>
          <p:nvPr/>
        </p:nvSpPr>
        <p:spPr bwMode="auto">
          <a:xfrm>
            <a:off x="5080000" y="2714625"/>
            <a:ext cx="476250" cy="273050"/>
          </a:xfrm>
          <a:custGeom>
            <a:avLst/>
            <a:gdLst>
              <a:gd name="T0" fmla="*/ 2147483646 w 300"/>
              <a:gd name="T1" fmla="*/ 2147483646 h 172"/>
              <a:gd name="T2" fmla="*/ 2147483646 w 300"/>
              <a:gd name="T3" fmla="*/ 2147483646 h 172"/>
              <a:gd name="T4" fmla="*/ 2147483646 w 300"/>
              <a:gd name="T5" fmla="*/ 2147483646 h 172"/>
              <a:gd name="T6" fmla="*/ 2147483646 w 300"/>
              <a:gd name="T7" fmla="*/ 2147483646 h 172"/>
              <a:gd name="T8" fmla="*/ 2147483646 w 300"/>
              <a:gd name="T9" fmla="*/ 2147483646 h 172"/>
              <a:gd name="T10" fmla="*/ 2147483646 w 300"/>
              <a:gd name="T11" fmla="*/ 2147483646 h 172"/>
              <a:gd name="T12" fmla="*/ 2147483646 w 300"/>
              <a:gd name="T13" fmla="*/ 2147483646 h 172"/>
              <a:gd name="T14" fmla="*/ 2147483646 w 300"/>
              <a:gd name="T15" fmla="*/ 2147483646 h 172"/>
              <a:gd name="T16" fmla="*/ 2147483646 w 300"/>
              <a:gd name="T17" fmla="*/ 2147483646 h 172"/>
              <a:gd name="T18" fmla="*/ 2147483646 w 300"/>
              <a:gd name="T19" fmla="*/ 2147483646 h 172"/>
              <a:gd name="T20" fmla="*/ 2147483646 w 300"/>
              <a:gd name="T21" fmla="*/ 2147483646 h 172"/>
              <a:gd name="T22" fmla="*/ 2147483646 w 300"/>
              <a:gd name="T23" fmla="*/ 2147483646 h 172"/>
              <a:gd name="T24" fmla="*/ 2147483646 w 300"/>
              <a:gd name="T25" fmla="*/ 2147483646 h 172"/>
              <a:gd name="T26" fmla="*/ 2147483646 w 300"/>
              <a:gd name="T27" fmla="*/ 2147483646 h 172"/>
              <a:gd name="T28" fmla="*/ 2147483646 w 300"/>
              <a:gd name="T29" fmla="*/ 2147483646 h 172"/>
              <a:gd name="T30" fmla="*/ 2147483646 w 300"/>
              <a:gd name="T31" fmla="*/ 2147483646 h 172"/>
              <a:gd name="T32" fmla="*/ 2147483646 w 300"/>
              <a:gd name="T33" fmla="*/ 2147483646 h 172"/>
              <a:gd name="T34" fmla="*/ 2147483646 w 300"/>
              <a:gd name="T35" fmla="*/ 2147483646 h 172"/>
              <a:gd name="T36" fmla="*/ 2147483646 w 300"/>
              <a:gd name="T37" fmla="*/ 2147483646 h 172"/>
              <a:gd name="T38" fmla="*/ 2147483646 w 300"/>
              <a:gd name="T39" fmla="*/ 2147483646 h 172"/>
              <a:gd name="T40" fmla="*/ 2147483646 w 300"/>
              <a:gd name="T41" fmla="*/ 2147483646 h 172"/>
              <a:gd name="T42" fmla="*/ 2147483646 w 300"/>
              <a:gd name="T43" fmla="*/ 2147483646 h 172"/>
              <a:gd name="T44" fmla="*/ 2147483646 w 300"/>
              <a:gd name="T45" fmla="*/ 2147483646 h 172"/>
              <a:gd name="T46" fmla="*/ 2147483646 w 300"/>
              <a:gd name="T47" fmla="*/ 2147483646 h 172"/>
              <a:gd name="T48" fmla="*/ 2147483646 w 300"/>
              <a:gd name="T49" fmla="*/ 2147483646 h 172"/>
              <a:gd name="T50" fmla="*/ 2147483646 w 300"/>
              <a:gd name="T51" fmla="*/ 2147483646 h 172"/>
              <a:gd name="T52" fmla="*/ 2147483646 w 300"/>
              <a:gd name="T53" fmla="*/ 2147483646 h 17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00" h="172">
                <a:moveTo>
                  <a:pt x="23" y="4"/>
                </a:moveTo>
                <a:cubicBezTo>
                  <a:pt x="21" y="8"/>
                  <a:pt x="33" y="25"/>
                  <a:pt x="38" y="39"/>
                </a:cubicBezTo>
                <a:cubicBezTo>
                  <a:pt x="43" y="53"/>
                  <a:pt x="51" y="75"/>
                  <a:pt x="54" y="88"/>
                </a:cubicBezTo>
                <a:cubicBezTo>
                  <a:pt x="57" y="101"/>
                  <a:pt x="58" y="109"/>
                  <a:pt x="57" y="115"/>
                </a:cubicBezTo>
                <a:cubicBezTo>
                  <a:pt x="56" y="121"/>
                  <a:pt x="57" y="117"/>
                  <a:pt x="48" y="123"/>
                </a:cubicBezTo>
                <a:cubicBezTo>
                  <a:pt x="39" y="129"/>
                  <a:pt x="10" y="145"/>
                  <a:pt x="5" y="153"/>
                </a:cubicBezTo>
                <a:cubicBezTo>
                  <a:pt x="0" y="161"/>
                  <a:pt x="10" y="172"/>
                  <a:pt x="17" y="171"/>
                </a:cubicBezTo>
                <a:cubicBezTo>
                  <a:pt x="24" y="170"/>
                  <a:pt x="33" y="160"/>
                  <a:pt x="47" y="150"/>
                </a:cubicBezTo>
                <a:cubicBezTo>
                  <a:pt x="61" y="140"/>
                  <a:pt x="82" y="122"/>
                  <a:pt x="102" y="114"/>
                </a:cubicBezTo>
                <a:cubicBezTo>
                  <a:pt x="122" y="106"/>
                  <a:pt x="141" y="97"/>
                  <a:pt x="167" y="99"/>
                </a:cubicBezTo>
                <a:cubicBezTo>
                  <a:pt x="193" y="101"/>
                  <a:pt x="246" y="125"/>
                  <a:pt x="260" y="126"/>
                </a:cubicBezTo>
                <a:cubicBezTo>
                  <a:pt x="274" y="127"/>
                  <a:pt x="251" y="111"/>
                  <a:pt x="252" y="108"/>
                </a:cubicBezTo>
                <a:cubicBezTo>
                  <a:pt x="253" y="105"/>
                  <a:pt x="262" y="107"/>
                  <a:pt x="267" y="108"/>
                </a:cubicBezTo>
                <a:cubicBezTo>
                  <a:pt x="272" y="109"/>
                  <a:pt x="283" y="113"/>
                  <a:pt x="284" y="112"/>
                </a:cubicBezTo>
                <a:cubicBezTo>
                  <a:pt x="285" y="111"/>
                  <a:pt x="275" y="103"/>
                  <a:pt x="276" y="99"/>
                </a:cubicBezTo>
                <a:cubicBezTo>
                  <a:pt x="277" y="95"/>
                  <a:pt x="284" y="88"/>
                  <a:pt x="288" y="87"/>
                </a:cubicBezTo>
                <a:cubicBezTo>
                  <a:pt x="292" y="86"/>
                  <a:pt x="300" y="95"/>
                  <a:pt x="299" y="94"/>
                </a:cubicBezTo>
                <a:cubicBezTo>
                  <a:pt x="298" y="93"/>
                  <a:pt x="286" y="84"/>
                  <a:pt x="281" y="81"/>
                </a:cubicBezTo>
                <a:cubicBezTo>
                  <a:pt x="276" y="78"/>
                  <a:pt x="275" y="80"/>
                  <a:pt x="266" y="78"/>
                </a:cubicBezTo>
                <a:cubicBezTo>
                  <a:pt x="257" y="76"/>
                  <a:pt x="241" y="71"/>
                  <a:pt x="227" y="69"/>
                </a:cubicBezTo>
                <a:cubicBezTo>
                  <a:pt x="213" y="67"/>
                  <a:pt x="194" y="65"/>
                  <a:pt x="180" y="66"/>
                </a:cubicBezTo>
                <a:cubicBezTo>
                  <a:pt x="166" y="67"/>
                  <a:pt x="152" y="74"/>
                  <a:pt x="144" y="76"/>
                </a:cubicBezTo>
                <a:cubicBezTo>
                  <a:pt x="136" y="78"/>
                  <a:pt x="139" y="75"/>
                  <a:pt x="129" y="78"/>
                </a:cubicBezTo>
                <a:cubicBezTo>
                  <a:pt x="119" y="81"/>
                  <a:pt x="96" y="99"/>
                  <a:pt x="86" y="93"/>
                </a:cubicBezTo>
                <a:cubicBezTo>
                  <a:pt x="76" y="87"/>
                  <a:pt x="76" y="56"/>
                  <a:pt x="71" y="43"/>
                </a:cubicBezTo>
                <a:cubicBezTo>
                  <a:pt x="66" y="30"/>
                  <a:pt x="61" y="18"/>
                  <a:pt x="53" y="12"/>
                </a:cubicBezTo>
                <a:cubicBezTo>
                  <a:pt x="45" y="6"/>
                  <a:pt x="25" y="0"/>
                  <a:pt x="23" y="4"/>
                </a:cubicBezTo>
                <a:close/>
              </a:path>
            </a:pathLst>
          </a:custGeom>
          <a:blipFill dpi="0" rotWithShape="0">
            <a:blip r:embed="rId8"/>
            <a:srcRect/>
            <a:tile tx="0" ty="0" sx="100000" sy="100000" flip="none" algn="tl"/>
          </a:blip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4" name="Arc 24"/>
          <p:cNvSpPr>
            <a:spLocks/>
          </p:cNvSpPr>
          <p:nvPr/>
        </p:nvSpPr>
        <p:spPr bwMode="auto">
          <a:xfrm>
            <a:off x="5359400" y="2771775"/>
            <a:ext cx="242888" cy="69850"/>
          </a:xfrm>
          <a:custGeom>
            <a:avLst/>
            <a:gdLst>
              <a:gd name="T0" fmla="*/ 0 w 33306"/>
              <a:gd name="T1" fmla="*/ 12747741 h 21600"/>
              <a:gd name="T2" fmla="*/ 2147483646 w 33306"/>
              <a:gd name="T3" fmla="*/ 79880890 h 21600"/>
              <a:gd name="T4" fmla="*/ 2147483646 w 33306"/>
              <a:gd name="T5" fmla="*/ 79880890 h 21600"/>
              <a:gd name="T6" fmla="*/ 0 60000 65536"/>
              <a:gd name="T7" fmla="*/ 0 60000 65536"/>
              <a:gd name="T8" fmla="*/ 0 60000 65536"/>
            </a:gdLst>
            <a:ahLst/>
            <a:cxnLst>
              <a:cxn ang="T6">
                <a:pos x="T0" y="T1"/>
              </a:cxn>
              <a:cxn ang="T7">
                <a:pos x="T2" y="T3"/>
              </a:cxn>
              <a:cxn ang="T8">
                <a:pos x="T4" y="T5"/>
              </a:cxn>
            </a:cxnLst>
            <a:rect l="0" t="0" r="r" b="b"/>
            <a:pathLst>
              <a:path w="33306" h="21600" fill="none" extrusionOk="0">
                <a:moveTo>
                  <a:pt x="0" y="3447"/>
                </a:moveTo>
                <a:cubicBezTo>
                  <a:pt x="3489" y="1196"/>
                  <a:pt x="7553" y="0"/>
                  <a:pt x="11706" y="0"/>
                </a:cubicBezTo>
                <a:cubicBezTo>
                  <a:pt x="23635" y="0"/>
                  <a:pt x="33306" y="9670"/>
                  <a:pt x="33306" y="21600"/>
                </a:cubicBezTo>
              </a:path>
              <a:path w="33306" h="21600" stroke="0" extrusionOk="0">
                <a:moveTo>
                  <a:pt x="0" y="3447"/>
                </a:moveTo>
                <a:cubicBezTo>
                  <a:pt x="3489" y="1196"/>
                  <a:pt x="7553" y="0"/>
                  <a:pt x="11706" y="0"/>
                </a:cubicBezTo>
                <a:cubicBezTo>
                  <a:pt x="23635" y="0"/>
                  <a:pt x="33306" y="9670"/>
                  <a:pt x="33306" y="21600"/>
                </a:cubicBezTo>
                <a:lnTo>
                  <a:pt x="11706" y="21600"/>
                </a:lnTo>
                <a:lnTo>
                  <a:pt x="0" y="3447"/>
                </a:lnTo>
                <a:close/>
              </a:path>
            </a:pathLst>
          </a:custGeom>
          <a:noFill/>
          <a:ln w="12700">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15" name="Arc 25"/>
          <p:cNvSpPr>
            <a:spLocks/>
          </p:cNvSpPr>
          <p:nvPr/>
        </p:nvSpPr>
        <p:spPr bwMode="auto">
          <a:xfrm>
            <a:off x="5138738" y="3011488"/>
            <a:ext cx="225425" cy="227012"/>
          </a:xfrm>
          <a:custGeom>
            <a:avLst/>
            <a:gdLst>
              <a:gd name="T0" fmla="*/ 2147483646 w 18558"/>
              <a:gd name="T1" fmla="*/ 0 h 21064"/>
              <a:gd name="T2" fmla="*/ 2147483646 w 18558"/>
              <a:gd name="T3" fmla="*/ 2147483646 h 21064"/>
              <a:gd name="T4" fmla="*/ 0 w 18558"/>
              <a:gd name="T5" fmla="*/ 2147483646 h 21064"/>
              <a:gd name="T6" fmla="*/ 0 60000 65536"/>
              <a:gd name="T7" fmla="*/ 0 60000 65536"/>
              <a:gd name="T8" fmla="*/ 0 60000 65536"/>
            </a:gdLst>
            <a:ahLst/>
            <a:cxnLst>
              <a:cxn ang="T6">
                <a:pos x="T0" y="T1"/>
              </a:cxn>
              <a:cxn ang="T7">
                <a:pos x="T2" y="T3"/>
              </a:cxn>
              <a:cxn ang="T8">
                <a:pos x="T4" y="T5"/>
              </a:cxn>
            </a:cxnLst>
            <a:rect l="0" t="0" r="r" b="b"/>
            <a:pathLst>
              <a:path w="18558" h="21064" fill="none" extrusionOk="0">
                <a:moveTo>
                  <a:pt x="4782" y="0"/>
                </a:moveTo>
                <a:cubicBezTo>
                  <a:pt x="10551" y="1310"/>
                  <a:pt x="15531" y="4929"/>
                  <a:pt x="18558" y="10011"/>
                </a:cubicBezTo>
              </a:path>
              <a:path w="18558" h="21064" stroke="0" extrusionOk="0">
                <a:moveTo>
                  <a:pt x="4782" y="0"/>
                </a:moveTo>
                <a:cubicBezTo>
                  <a:pt x="10551" y="1310"/>
                  <a:pt x="15531" y="4929"/>
                  <a:pt x="18558" y="10011"/>
                </a:cubicBezTo>
                <a:lnTo>
                  <a:pt x="0" y="21064"/>
                </a:lnTo>
                <a:lnTo>
                  <a:pt x="4782" y="0"/>
                </a:lnTo>
                <a:close/>
              </a:path>
            </a:pathLst>
          </a:custGeom>
          <a:noFill/>
          <a:ln w="12700">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16" name="Freeform 26"/>
          <p:cNvSpPr>
            <a:spLocks/>
          </p:cNvSpPr>
          <p:nvPr/>
        </p:nvSpPr>
        <p:spPr bwMode="auto">
          <a:xfrm>
            <a:off x="4691063" y="1819275"/>
            <a:ext cx="1093787" cy="904875"/>
          </a:xfrm>
          <a:custGeom>
            <a:avLst/>
            <a:gdLst>
              <a:gd name="T0" fmla="*/ 2147483646 w 689"/>
              <a:gd name="T1" fmla="*/ 2147483646 h 570"/>
              <a:gd name="T2" fmla="*/ 2147483646 w 689"/>
              <a:gd name="T3" fmla="*/ 2147483646 h 570"/>
              <a:gd name="T4" fmla="*/ 2147483646 w 689"/>
              <a:gd name="T5" fmla="*/ 2147483646 h 570"/>
              <a:gd name="T6" fmla="*/ 2147483646 w 689"/>
              <a:gd name="T7" fmla="*/ 0 h 570"/>
              <a:gd name="T8" fmla="*/ 2147483646 w 689"/>
              <a:gd name="T9" fmla="*/ 2147483646 h 570"/>
              <a:gd name="T10" fmla="*/ 2147483646 w 689"/>
              <a:gd name="T11" fmla="*/ 2147483646 h 570"/>
              <a:gd name="T12" fmla="*/ 2147483646 w 689"/>
              <a:gd name="T13" fmla="*/ 2147483646 h 570"/>
              <a:gd name="T14" fmla="*/ 2147483646 w 689"/>
              <a:gd name="T15" fmla="*/ 2147483646 h 570"/>
              <a:gd name="T16" fmla="*/ 2147483646 w 689"/>
              <a:gd name="T17" fmla="*/ 2147483646 h 570"/>
              <a:gd name="T18" fmla="*/ 2147483646 w 689"/>
              <a:gd name="T19" fmla="*/ 2147483646 h 570"/>
              <a:gd name="T20" fmla="*/ 2147483646 w 689"/>
              <a:gd name="T21" fmla="*/ 2147483646 h 570"/>
              <a:gd name="T22" fmla="*/ 2147483646 w 689"/>
              <a:gd name="T23" fmla="*/ 2147483646 h 570"/>
              <a:gd name="T24" fmla="*/ 2147483646 w 689"/>
              <a:gd name="T25" fmla="*/ 2147483646 h 570"/>
              <a:gd name="T26" fmla="*/ 2147483646 w 689"/>
              <a:gd name="T27" fmla="*/ 2147483646 h 570"/>
              <a:gd name="T28" fmla="*/ 2147483646 w 689"/>
              <a:gd name="T29" fmla="*/ 2147483646 h 570"/>
              <a:gd name="T30" fmla="*/ 2147483646 w 689"/>
              <a:gd name="T31" fmla="*/ 2147483646 h 570"/>
              <a:gd name="T32" fmla="*/ 2147483646 w 689"/>
              <a:gd name="T33" fmla="*/ 2147483646 h 570"/>
              <a:gd name="T34" fmla="*/ 2147483646 w 689"/>
              <a:gd name="T35" fmla="*/ 2147483646 h 570"/>
              <a:gd name="T36" fmla="*/ 2147483646 w 689"/>
              <a:gd name="T37" fmla="*/ 2147483646 h 570"/>
              <a:gd name="T38" fmla="*/ 2147483646 w 689"/>
              <a:gd name="T39" fmla="*/ 2147483646 h 570"/>
              <a:gd name="T40" fmla="*/ 2147483646 w 689"/>
              <a:gd name="T41" fmla="*/ 2147483646 h 570"/>
              <a:gd name="T42" fmla="*/ 2147483646 w 689"/>
              <a:gd name="T43" fmla="*/ 2147483646 h 570"/>
              <a:gd name="T44" fmla="*/ 2147483646 w 689"/>
              <a:gd name="T45" fmla="*/ 2147483646 h 570"/>
              <a:gd name="T46" fmla="*/ 2147483646 w 689"/>
              <a:gd name="T47" fmla="*/ 2147483646 h 570"/>
              <a:gd name="T48" fmla="*/ 2147483646 w 689"/>
              <a:gd name="T49" fmla="*/ 2147483646 h 570"/>
              <a:gd name="T50" fmla="*/ 2147483646 w 689"/>
              <a:gd name="T51" fmla="*/ 2147483646 h 570"/>
              <a:gd name="T52" fmla="*/ 2147483646 w 689"/>
              <a:gd name="T53" fmla="*/ 2147483646 h 570"/>
              <a:gd name="T54" fmla="*/ 2147483646 w 689"/>
              <a:gd name="T55" fmla="*/ 2147483646 h 570"/>
              <a:gd name="T56" fmla="*/ 2147483646 w 689"/>
              <a:gd name="T57" fmla="*/ 2147483646 h 570"/>
              <a:gd name="T58" fmla="*/ 2147483646 w 689"/>
              <a:gd name="T59" fmla="*/ 2147483646 h 570"/>
              <a:gd name="T60" fmla="*/ 2147483646 w 689"/>
              <a:gd name="T61" fmla="*/ 2147483646 h 570"/>
              <a:gd name="T62" fmla="*/ 2147483646 w 689"/>
              <a:gd name="T63" fmla="*/ 2147483646 h 570"/>
              <a:gd name="T64" fmla="*/ 2147483646 w 689"/>
              <a:gd name="T65" fmla="*/ 2147483646 h 570"/>
              <a:gd name="T66" fmla="*/ 0 w 689"/>
              <a:gd name="T67" fmla="*/ 2147483646 h 570"/>
              <a:gd name="T68" fmla="*/ 2147483646 w 689"/>
              <a:gd name="T69" fmla="*/ 2147483646 h 570"/>
              <a:gd name="T70" fmla="*/ 2147483646 w 689"/>
              <a:gd name="T71" fmla="*/ 2147483646 h 570"/>
              <a:gd name="T72" fmla="*/ 2147483646 w 689"/>
              <a:gd name="T73" fmla="*/ 2147483646 h 570"/>
              <a:gd name="T74" fmla="*/ 2147483646 w 689"/>
              <a:gd name="T75" fmla="*/ 2147483646 h 570"/>
              <a:gd name="T76" fmla="*/ 2147483646 w 689"/>
              <a:gd name="T77" fmla="*/ 2147483646 h 570"/>
              <a:gd name="T78" fmla="*/ 2147483646 w 689"/>
              <a:gd name="T79" fmla="*/ 2147483646 h 570"/>
              <a:gd name="T80" fmla="*/ 2147483646 w 689"/>
              <a:gd name="T81" fmla="*/ 2147483646 h 570"/>
              <a:gd name="T82" fmla="*/ 2147483646 w 689"/>
              <a:gd name="T83" fmla="*/ 2147483646 h 570"/>
              <a:gd name="T84" fmla="*/ 2147483646 w 689"/>
              <a:gd name="T85" fmla="*/ 2147483646 h 570"/>
              <a:gd name="T86" fmla="*/ 2147483646 w 689"/>
              <a:gd name="T87" fmla="*/ 2147483646 h 570"/>
              <a:gd name="T88" fmla="*/ 2147483646 w 689"/>
              <a:gd name="T89" fmla="*/ 2147483646 h 570"/>
              <a:gd name="T90" fmla="*/ 2147483646 w 689"/>
              <a:gd name="T91" fmla="*/ 2147483646 h 570"/>
              <a:gd name="T92" fmla="*/ 2147483646 w 689"/>
              <a:gd name="T93" fmla="*/ 2147483646 h 570"/>
              <a:gd name="T94" fmla="*/ 2147483646 w 689"/>
              <a:gd name="T95" fmla="*/ 2147483646 h 570"/>
              <a:gd name="T96" fmla="*/ 2147483646 w 689"/>
              <a:gd name="T97" fmla="*/ 2147483646 h 570"/>
              <a:gd name="T98" fmla="*/ 2147483646 w 689"/>
              <a:gd name="T99" fmla="*/ 2147483646 h 570"/>
              <a:gd name="T100" fmla="*/ 2147483646 w 689"/>
              <a:gd name="T101" fmla="*/ 2147483646 h 570"/>
              <a:gd name="T102" fmla="*/ 2147483646 w 689"/>
              <a:gd name="T103" fmla="*/ 2147483646 h 570"/>
              <a:gd name="T104" fmla="*/ 2147483646 w 689"/>
              <a:gd name="T105" fmla="*/ 2147483646 h 570"/>
              <a:gd name="T106" fmla="*/ 2147483646 w 689"/>
              <a:gd name="T107" fmla="*/ 2147483646 h 570"/>
              <a:gd name="T108" fmla="*/ 2147483646 w 689"/>
              <a:gd name="T109" fmla="*/ 2147483646 h 570"/>
              <a:gd name="T110" fmla="*/ 2147483646 w 689"/>
              <a:gd name="T111" fmla="*/ 2147483646 h 570"/>
              <a:gd name="T112" fmla="*/ 2147483646 w 689"/>
              <a:gd name="T113" fmla="*/ 2147483646 h 570"/>
              <a:gd name="T114" fmla="*/ 2147483646 w 689"/>
              <a:gd name="T115" fmla="*/ 2147483646 h 570"/>
              <a:gd name="T116" fmla="*/ 2147483646 w 689"/>
              <a:gd name="T117" fmla="*/ 2147483646 h 570"/>
              <a:gd name="T118" fmla="*/ 2147483646 w 689"/>
              <a:gd name="T119" fmla="*/ 2147483646 h 57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689" h="570">
                <a:moveTo>
                  <a:pt x="674" y="42"/>
                </a:moveTo>
                <a:cubicBezTo>
                  <a:pt x="672" y="35"/>
                  <a:pt x="673" y="31"/>
                  <a:pt x="666" y="27"/>
                </a:cubicBezTo>
                <a:cubicBezTo>
                  <a:pt x="663" y="23"/>
                  <a:pt x="663" y="18"/>
                  <a:pt x="659" y="14"/>
                </a:cubicBezTo>
                <a:cubicBezTo>
                  <a:pt x="653" y="8"/>
                  <a:pt x="643" y="4"/>
                  <a:pt x="636" y="0"/>
                </a:cubicBezTo>
                <a:cubicBezTo>
                  <a:pt x="630" y="3"/>
                  <a:pt x="629" y="6"/>
                  <a:pt x="623" y="2"/>
                </a:cubicBezTo>
                <a:cubicBezTo>
                  <a:pt x="612" y="3"/>
                  <a:pt x="607" y="5"/>
                  <a:pt x="597" y="3"/>
                </a:cubicBezTo>
                <a:cubicBezTo>
                  <a:pt x="585" y="5"/>
                  <a:pt x="580" y="7"/>
                  <a:pt x="570" y="9"/>
                </a:cubicBezTo>
                <a:cubicBezTo>
                  <a:pt x="566" y="15"/>
                  <a:pt x="554" y="20"/>
                  <a:pt x="546" y="21"/>
                </a:cubicBezTo>
                <a:cubicBezTo>
                  <a:pt x="540" y="25"/>
                  <a:pt x="534" y="28"/>
                  <a:pt x="528" y="33"/>
                </a:cubicBezTo>
                <a:cubicBezTo>
                  <a:pt x="523" y="41"/>
                  <a:pt x="517" y="47"/>
                  <a:pt x="513" y="56"/>
                </a:cubicBezTo>
                <a:cubicBezTo>
                  <a:pt x="511" y="68"/>
                  <a:pt x="504" y="78"/>
                  <a:pt x="498" y="89"/>
                </a:cubicBezTo>
                <a:cubicBezTo>
                  <a:pt x="494" y="113"/>
                  <a:pt x="493" y="136"/>
                  <a:pt x="498" y="161"/>
                </a:cubicBezTo>
                <a:cubicBezTo>
                  <a:pt x="491" y="170"/>
                  <a:pt x="492" y="184"/>
                  <a:pt x="497" y="195"/>
                </a:cubicBezTo>
                <a:cubicBezTo>
                  <a:pt x="499" y="204"/>
                  <a:pt x="506" y="210"/>
                  <a:pt x="509" y="218"/>
                </a:cubicBezTo>
                <a:cubicBezTo>
                  <a:pt x="511" y="230"/>
                  <a:pt x="512" y="243"/>
                  <a:pt x="507" y="254"/>
                </a:cubicBezTo>
                <a:cubicBezTo>
                  <a:pt x="507" y="271"/>
                  <a:pt x="512" y="311"/>
                  <a:pt x="501" y="333"/>
                </a:cubicBezTo>
                <a:cubicBezTo>
                  <a:pt x="499" y="341"/>
                  <a:pt x="497" y="347"/>
                  <a:pt x="489" y="348"/>
                </a:cubicBezTo>
                <a:cubicBezTo>
                  <a:pt x="487" y="359"/>
                  <a:pt x="491" y="348"/>
                  <a:pt x="483" y="354"/>
                </a:cubicBezTo>
                <a:cubicBezTo>
                  <a:pt x="478" y="358"/>
                  <a:pt x="476" y="369"/>
                  <a:pt x="471" y="374"/>
                </a:cubicBezTo>
                <a:cubicBezTo>
                  <a:pt x="467" y="379"/>
                  <a:pt x="456" y="380"/>
                  <a:pt x="450" y="381"/>
                </a:cubicBezTo>
                <a:cubicBezTo>
                  <a:pt x="442" y="385"/>
                  <a:pt x="434" y="386"/>
                  <a:pt x="425" y="387"/>
                </a:cubicBezTo>
                <a:cubicBezTo>
                  <a:pt x="418" y="390"/>
                  <a:pt x="405" y="399"/>
                  <a:pt x="405" y="399"/>
                </a:cubicBezTo>
                <a:cubicBezTo>
                  <a:pt x="383" y="398"/>
                  <a:pt x="360" y="396"/>
                  <a:pt x="339" y="392"/>
                </a:cubicBezTo>
                <a:cubicBezTo>
                  <a:pt x="338" y="391"/>
                  <a:pt x="336" y="390"/>
                  <a:pt x="335" y="390"/>
                </a:cubicBezTo>
                <a:cubicBezTo>
                  <a:pt x="330" y="389"/>
                  <a:pt x="325" y="391"/>
                  <a:pt x="321" y="389"/>
                </a:cubicBezTo>
                <a:cubicBezTo>
                  <a:pt x="319" y="388"/>
                  <a:pt x="320" y="385"/>
                  <a:pt x="318" y="384"/>
                </a:cubicBezTo>
                <a:cubicBezTo>
                  <a:pt x="315" y="382"/>
                  <a:pt x="310" y="382"/>
                  <a:pt x="306" y="381"/>
                </a:cubicBezTo>
                <a:cubicBezTo>
                  <a:pt x="301" y="377"/>
                  <a:pt x="297" y="377"/>
                  <a:pt x="291" y="375"/>
                </a:cubicBezTo>
                <a:cubicBezTo>
                  <a:pt x="281" y="368"/>
                  <a:pt x="269" y="369"/>
                  <a:pt x="257" y="368"/>
                </a:cubicBezTo>
                <a:cubicBezTo>
                  <a:pt x="251" y="366"/>
                  <a:pt x="246" y="365"/>
                  <a:pt x="240" y="362"/>
                </a:cubicBezTo>
                <a:cubicBezTo>
                  <a:pt x="235" y="354"/>
                  <a:pt x="224" y="354"/>
                  <a:pt x="215" y="353"/>
                </a:cubicBezTo>
                <a:cubicBezTo>
                  <a:pt x="209" y="351"/>
                  <a:pt x="212" y="352"/>
                  <a:pt x="207" y="350"/>
                </a:cubicBezTo>
                <a:lnTo>
                  <a:pt x="74" y="306"/>
                </a:lnTo>
                <a:lnTo>
                  <a:pt x="0" y="281"/>
                </a:lnTo>
                <a:lnTo>
                  <a:pt x="47" y="338"/>
                </a:lnTo>
                <a:lnTo>
                  <a:pt x="80" y="381"/>
                </a:lnTo>
                <a:lnTo>
                  <a:pt x="113" y="423"/>
                </a:lnTo>
                <a:lnTo>
                  <a:pt x="140" y="492"/>
                </a:lnTo>
                <a:lnTo>
                  <a:pt x="155" y="548"/>
                </a:lnTo>
                <a:lnTo>
                  <a:pt x="159" y="570"/>
                </a:lnTo>
                <a:lnTo>
                  <a:pt x="308" y="554"/>
                </a:lnTo>
                <a:lnTo>
                  <a:pt x="377" y="570"/>
                </a:lnTo>
                <a:lnTo>
                  <a:pt x="494" y="555"/>
                </a:lnTo>
                <a:lnTo>
                  <a:pt x="560" y="560"/>
                </a:lnTo>
                <a:lnTo>
                  <a:pt x="585" y="555"/>
                </a:lnTo>
                <a:lnTo>
                  <a:pt x="608" y="431"/>
                </a:lnTo>
                <a:lnTo>
                  <a:pt x="614" y="377"/>
                </a:lnTo>
                <a:lnTo>
                  <a:pt x="614" y="365"/>
                </a:lnTo>
                <a:lnTo>
                  <a:pt x="617" y="303"/>
                </a:lnTo>
                <a:lnTo>
                  <a:pt x="615" y="237"/>
                </a:lnTo>
                <a:lnTo>
                  <a:pt x="603" y="168"/>
                </a:lnTo>
                <a:lnTo>
                  <a:pt x="608" y="129"/>
                </a:lnTo>
                <a:cubicBezTo>
                  <a:pt x="609" y="125"/>
                  <a:pt x="609" y="120"/>
                  <a:pt x="611" y="117"/>
                </a:cubicBezTo>
                <a:cubicBezTo>
                  <a:pt x="613" y="114"/>
                  <a:pt x="618" y="116"/>
                  <a:pt x="621" y="113"/>
                </a:cubicBezTo>
                <a:cubicBezTo>
                  <a:pt x="624" y="110"/>
                  <a:pt x="625" y="103"/>
                  <a:pt x="629" y="102"/>
                </a:cubicBezTo>
                <a:cubicBezTo>
                  <a:pt x="634" y="100"/>
                  <a:pt x="640" y="101"/>
                  <a:pt x="645" y="101"/>
                </a:cubicBezTo>
                <a:cubicBezTo>
                  <a:pt x="647" y="95"/>
                  <a:pt x="649" y="93"/>
                  <a:pt x="654" y="89"/>
                </a:cubicBezTo>
                <a:cubicBezTo>
                  <a:pt x="668" y="91"/>
                  <a:pt x="677" y="93"/>
                  <a:pt x="683" y="78"/>
                </a:cubicBezTo>
                <a:cubicBezTo>
                  <a:pt x="685" y="68"/>
                  <a:pt x="689" y="55"/>
                  <a:pt x="678" y="51"/>
                </a:cubicBezTo>
                <a:cubicBezTo>
                  <a:pt x="677" y="43"/>
                  <a:pt x="679" y="45"/>
                  <a:pt x="674" y="42"/>
                </a:cubicBez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7" name="Oval 27"/>
          <p:cNvSpPr>
            <a:spLocks noChangeArrowheads="1"/>
          </p:cNvSpPr>
          <p:nvPr/>
        </p:nvSpPr>
        <p:spPr bwMode="auto">
          <a:xfrm>
            <a:off x="5668963" y="1860550"/>
            <a:ext cx="42862" cy="42863"/>
          </a:xfrm>
          <a:prstGeom prst="ellipse">
            <a:avLst/>
          </a:prstGeom>
          <a:noFill/>
          <a:ln w="12700">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grpSp>
        <p:nvGrpSpPr>
          <p:cNvPr id="10268" name="Group 28"/>
          <p:cNvGrpSpPr>
            <a:grpSpLocks/>
          </p:cNvGrpSpPr>
          <p:nvPr/>
        </p:nvGrpSpPr>
        <p:grpSpPr bwMode="auto">
          <a:xfrm>
            <a:off x="3724275" y="2466975"/>
            <a:ext cx="2755900" cy="762000"/>
            <a:chOff x="1566" y="1554"/>
            <a:chExt cx="1736" cy="480"/>
          </a:xfrm>
        </p:grpSpPr>
        <p:sp>
          <p:nvSpPr>
            <p:cNvPr id="25648" name="Arc 29"/>
            <p:cNvSpPr>
              <a:spLocks/>
            </p:cNvSpPr>
            <p:nvPr/>
          </p:nvSpPr>
          <p:spPr bwMode="auto">
            <a:xfrm flipV="1">
              <a:off x="2088" y="1554"/>
              <a:ext cx="1214" cy="480"/>
            </a:xfrm>
            <a:custGeom>
              <a:avLst/>
              <a:gdLst>
                <a:gd name="T0" fmla="*/ 0 w 21556"/>
                <a:gd name="T1" fmla="*/ 0 h 21600"/>
                <a:gd name="T2" fmla="*/ 0 w 21556"/>
                <a:gd name="T3" fmla="*/ 0 h 21600"/>
                <a:gd name="T4" fmla="*/ 0 w 21556"/>
                <a:gd name="T5" fmla="*/ 0 h 21600"/>
                <a:gd name="T6" fmla="*/ 0 60000 65536"/>
                <a:gd name="T7" fmla="*/ 0 60000 65536"/>
                <a:gd name="T8" fmla="*/ 0 60000 65536"/>
              </a:gdLst>
              <a:ahLst/>
              <a:cxnLst>
                <a:cxn ang="T6">
                  <a:pos x="T0" y="T1"/>
                </a:cxn>
                <a:cxn ang="T7">
                  <a:pos x="T2" y="T3"/>
                </a:cxn>
                <a:cxn ang="T8">
                  <a:pos x="T4" y="T5"/>
                </a:cxn>
              </a:cxnLst>
              <a:rect l="0" t="0" r="r" b="b"/>
              <a:pathLst>
                <a:path w="21556" h="21600" fill="none" extrusionOk="0">
                  <a:moveTo>
                    <a:pt x="-1" y="0"/>
                  </a:moveTo>
                  <a:cubicBezTo>
                    <a:pt x="50" y="0"/>
                    <a:pt x="100" y="0"/>
                    <a:pt x="151" y="0"/>
                  </a:cubicBezTo>
                  <a:cubicBezTo>
                    <a:pt x="10960" y="0"/>
                    <a:pt x="20104" y="7989"/>
                    <a:pt x="21555" y="18701"/>
                  </a:cubicBezTo>
                </a:path>
                <a:path w="21556" h="21600" stroke="0" extrusionOk="0">
                  <a:moveTo>
                    <a:pt x="-1" y="0"/>
                  </a:moveTo>
                  <a:cubicBezTo>
                    <a:pt x="50" y="0"/>
                    <a:pt x="100" y="0"/>
                    <a:pt x="151" y="0"/>
                  </a:cubicBezTo>
                  <a:cubicBezTo>
                    <a:pt x="10960" y="0"/>
                    <a:pt x="20104" y="7989"/>
                    <a:pt x="21555" y="18701"/>
                  </a:cubicBezTo>
                  <a:lnTo>
                    <a:pt x="151" y="21600"/>
                  </a:lnTo>
                  <a:lnTo>
                    <a:pt x="-1" y="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49" name="Arc 30"/>
            <p:cNvSpPr>
              <a:spLocks/>
            </p:cNvSpPr>
            <p:nvPr/>
          </p:nvSpPr>
          <p:spPr bwMode="auto">
            <a:xfrm flipH="1" flipV="1">
              <a:off x="1566" y="1627"/>
              <a:ext cx="529" cy="407"/>
            </a:xfrm>
            <a:custGeom>
              <a:avLst/>
              <a:gdLst>
                <a:gd name="T0" fmla="*/ 0 w 21600"/>
                <a:gd name="T1" fmla="*/ 0 h 35768"/>
                <a:gd name="T2" fmla="*/ 0 w 21600"/>
                <a:gd name="T3" fmla="*/ 0 h 35768"/>
                <a:gd name="T4" fmla="*/ 0 w 21600"/>
                <a:gd name="T5" fmla="*/ 0 h 35768"/>
                <a:gd name="T6" fmla="*/ 0 60000 65536"/>
                <a:gd name="T7" fmla="*/ 0 60000 65536"/>
                <a:gd name="T8" fmla="*/ 0 60000 65536"/>
              </a:gdLst>
              <a:ahLst/>
              <a:cxnLst>
                <a:cxn ang="T6">
                  <a:pos x="T0" y="T1"/>
                </a:cxn>
                <a:cxn ang="T7">
                  <a:pos x="T2" y="T3"/>
                </a:cxn>
                <a:cxn ang="T8">
                  <a:pos x="T4" y="T5"/>
                </a:cxn>
              </a:cxnLst>
              <a:rect l="0" t="0" r="r" b="b"/>
              <a:pathLst>
                <a:path w="21600" h="35768" fill="none" extrusionOk="0">
                  <a:moveTo>
                    <a:pt x="0" y="0"/>
                  </a:moveTo>
                  <a:cubicBezTo>
                    <a:pt x="11929" y="0"/>
                    <a:pt x="21600" y="9670"/>
                    <a:pt x="21600" y="21600"/>
                  </a:cubicBezTo>
                  <a:cubicBezTo>
                    <a:pt x="21600" y="26806"/>
                    <a:pt x="19719" y="31838"/>
                    <a:pt x="16304" y="35768"/>
                  </a:cubicBezTo>
                </a:path>
                <a:path w="21600" h="35768" stroke="0" extrusionOk="0">
                  <a:moveTo>
                    <a:pt x="0" y="0"/>
                  </a:moveTo>
                  <a:cubicBezTo>
                    <a:pt x="11929" y="0"/>
                    <a:pt x="21600" y="9670"/>
                    <a:pt x="21600" y="21600"/>
                  </a:cubicBezTo>
                  <a:cubicBezTo>
                    <a:pt x="21600" y="26806"/>
                    <a:pt x="19719" y="31838"/>
                    <a:pt x="16304" y="35768"/>
                  </a:cubicBezTo>
                  <a:lnTo>
                    <a:pt x="0" y="21600"/>
                  </a:lnTo>
                  <a:lnTo>
                    <a:pt x="0" y="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271" name="Group 31"/>
          <p:cNvGrpSpPr>
            <a:grpSpLocks/>
          </p:cNvGrpSpPr>
          <p:nvPr/>
        </p:nvGrpSpPr>
        <p:grpSpPr bwMode="auto">
          <a:xfrm>
            <a:off x="2314575" y="2238375"/>
            <a:ext cx="5715000" cy="1689100"/>
            <a:chOff x="678" y="1410"/>
            <a:chExt cx="3600" cy="1064"/>
          </a:xfrm>
        </p:grpSpPr>
        <p:sp>
          <p:nvSpPr>
            <p:cNvPr id="25646" name="Arc 32"/>
            <p:cNvSpPr>
              <a:spLocks/>
            </p:cNvSpPr>
            <p:nvPr/>
          </p:nvSpPr>
          <p:spPr bwMode="auto">
            <a:xfrm flipV="1">
              <a:off x="1587" y="1410"/>
              <a:ext cx="2691" cy="1064"/>
            </a:xfrm>
            <a:custGeom>
              <a:avLst/>
              <a:gdLst>
                <a:gd name="T0" fmla="*/ 0 w 21556"/>
                <a:gd name="T1" fmla="*/ 0 h 21600"/>
                <a:gd name="T2" fmla="*/ 0 w 21556"/>
                <a:gd name="T3" fmla="*/ 0 h 21600"/>
                <a:gd name="T4" fmla="*/ 0 w 21556"/>
                <a:gd name="T5" fmla="*/ 0 h 21600"/>
                <a:gd name="T6" fmla="*/ 0 60000 65536"/>
                <a:gd name="T7" fmla="*/ 0 60000 65536"/>
                <a:gd name="T8" fmla="*/ 0 60000 65536"/>
              </a:gdLst>
              <a:ahLst/>
              <a:cxnLst>
                <a:cxn ang="T6">
                  <a:pos x="T0" y="T1"/>
                </a:cxn>
                <a:cxn ang="T7">
                  <a:pos x="T2" y="T3"/>
                </a:cxn>
                <a:cxn ang="T8">
                  <a:pos x="T4" y="T5"/>
                </a:cxn>
              </a:cxnLst>
              <a:rect l="0" t="0" r="r" b="b"/>
              <a:pathLst>
                <a:path w="21556" h="21600" fill="none" extrusionOk="0">
                  <a:moveTo>
                    <a:pt x="-1" y="0"/>
                  </a:moveTo>
                  <a:cubicBezTo>
                    <a:pt x="50" y="0"/>
                    <a:pt x="100" y="0"/>
                    <a:pt x="151" y="0"/>
                  </a:cubicBezTo>
                  <a:cubicBezTo>
                    <a:pt x="10960" y="0"/>
                    <a:pt x="20104" y="7989"/>
                    <a:pt x="21555" y="18701"/>
                  </a:cubicBezTo>
                </a:path>
                <a:path w="21556" h="21600" stroke="0" extrusionOk="0">
                  <a:moveTo>
                    <a:pt x="-1" y="0"/>
                  </a:moveTo>
                  <a:cubicBezTo>
                    <a:pt x="50" y="0"/>
                    <a:pt x="100" y="0"/>
                    <a:pt x="151" y="0"/>
                  </a:cubicBezTo>
                  <a:cubicBezTo>
                    <a:pt x="10960" y="0"/>
                    <a:pt x="20104" y="7989"/>
                    <a:pt x="21555" y="18701"/>
                  </a:cubicBezTo>
                  <a:lnTo>
                    <a:pt x="151" y="21600"/>
                  </a:lnTo>
                  <a:lnTo>
                    <a:pt x="-1" y="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47" name="Arc 33"/>
            <p:cNvSpPr>
              <a:spLocks/>
            </p:cNvSpPr>
            <p:nvPr/>
          </p:nvSpPr>
          <p:spPr bwMode="auto">
            <a:xfrm flipH="1" flipV="1">
              <a:off x="678" y="1589"/>
              <a:ext cx="925" cy="884"/>
            </a:xfrm>
            <a:custGeom>
              <a:avLst/>
              <a:gdLst>
                <a:gd name="T0" fmla="*/ 0 w 21600"/>
                <a:gd name="T1" fmla="*/ 0 h 32214"/>
                <a:gd name="T2" fmla="*/ 0 w 21600"/>
                <a:gd name="T3" fmla="*/ 0 h 32214"/>
                <a:gd name="T4" fmla="*/ 0 w 21600"/>
                <a:gd name="T5" fmla="*/ 0 h 32214"/>
                <a:gd name="T6" fmla="*/ 0 60000 65536"/>
                <a:gd name="T7" fmla="*/ 0 60000 65536"/>
                <a:gd name="T8" fmla="*/ 0 60000 65536"/>
              </a:gdLst>
              <a:ahLst/>
              <a:cxnLst>
                <a:cxn ang="T6">
                  <a:pos x="T0" y="T1"/>
                </a:cxn>
                <a:cxn ang="T7">
                  <a:pos x="T2" y="T3"/>
                </a:cxn>
                <a:cxn ang="T8">
                  <a:pos x="T4" y="T5"/>
                </a:cxn>
              </a:cxnLst>
              <a:rect l="0" t="0" r="r" b="b"/>
              <a:pathLst>
                <a:path w="21600" h="32214" fill="none" extrusionOk="0">
                  <a:moveTo>
                    <a:pt x="0" y="0"/>
                  </a:moveTo>
                  <a:cubicBezTo>
                    <a:pt x="11929" y="0"/>
                    <a:pt x="21600" y="9670"/>
                    <a:pt x="21600" y="21600"/>
                  </a:cubicBezTo>
                  <a:cubicBezTo>
                    <a:pt x="21600" y="25319"/>
                    <a:pt x="20639" y="28975"/>
                    <a:pt x="18812" y="32214"/>
                  </a:cubicBezTo>
                </a:path>
                <a:path w="21600" h="32214" stroke="0" extrusionOk="0">
                  <a:moveTo>
                    <a:pt x="0" y="0"/>
                  </a:moveTo>
                  <a:cubicBezTo>
                    <a:pt x="11929" y="0"/>
                    <a:pt x="21600" y="9670"/>
                    <a:pt x="21600" y="21600"/>
                  </a:cubicBezTo>
                  <a:cubicBezTo>
                    <a:pt x="21600" y="25319"/>
                    <a:pt x="20639" y="28975"/>
                    <a:pt x="18812" y="32214"/>
                  </a:cubicBezTo>
                  <a:lnTo>
                    <a:pt x="0" y="21600"/>
                  </a:lnTo>
                  <a:lnTo>
                    <a:pt x="0" y="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274" name="Group 34"/>
          <p:cNvGrpSpPr>
            <a:grpSpLocks/>
          </p:cNvGrpSpPr>
          <p:nvPr/>
        </p:nvGrpSpPr>
        <p:grpSpPr bwMode="auto">
          <a:xfrm>
            <a:off x="1517650" y="2136775"/>
            <a:ext cx="8120063" cy="2362200"/>
            <a:chOff x="176" y="1346"/>
            <a:chExt cx="5115" cy="1488"/>
          </a:xfrm>
        </p:grpSpPr>
        <p:sp>
          <p:nvSpPr>
            <p:cNvPr id="25644" name="Arc 35"/>
            <p:cNvSpPr>
              <a:spLocks/>
            </p:cNvSpPr>
            <p:nvPr/>
          </p:nvSpPr>
          <p:spPr bwMode="auto">
            <a:xfrm flipV="1">
              <a:off x="1220" y="1346"/>
              <a:ext cx="4071" cy="1488"/>
            </a:xfrm>
            <a:custGeom>
              <a:avLst/>
              <a:gdLst>
                <a:gd name="T0" fmla="*/ 0 w 21556"/>
                <a:gd name="T1" fmla="*/ 0 h 21600"/>
                <a:gd name="T2" fmla="*/ 0 w 21556"/>
                <a:gd name="T3" fmla="*/ 0 h 21600"/>
                <a:gd name="T4" fmla="*/ 0 w 21556"/>
                <a:gd name="T5" fmla="*/ 0 h 21600"/>
                <a:gd name="T6" fmla="*/ 0 60000 65536"/>
                <a:gd name="T7" fmla="*/ 0 60000 65536"/>
                <a:gd name="T8" fmla="*/ 0 60000 65536"/>
              </a:gdLst>
              <a:ahLst/>
              <a:cxnLst>
                <a:cxn ang="T6">
                  <a:pos x="T0" y="T1"/>
                </a:cxn>
                <a:cxn ang="T7">
                  <a:pos x="T2" y="T3"/>
                </a:cxn>
                <a:cxn ang="T8">
                  <a:pos x="T4" y="T5"/>
                </a:cxn>
              </a:cxnLst>
              <a:rect l="0" t="0" r="r" b="b"/>
              <a:pathLst>
                <a:path w="21556" h="21600" fill="none" extrusionOk="0">
                  <a:moveTo>
                    <a:pt x="-1" y="0"/>
                  </a:moveTo>
                  <a:cubicBezTo>
                    <a:pt x="50" y="0"/>
                    <a:pt x="100" y="0"/>
                    <a:pt x="151" y="0"/>
                  </a:cubicBezTo>
                  <a:cubicBezTo>
                    <a:pt x="10960" y="0"/>
                    <a:pt x="20104" y="7989"/>
                    <a:pt x="21555" y="18701"/>
                  </a:cubicBezTo>
                </a:path>
                <a:path w="21556" h="21600" stroke="0" extrusionOk="0">
                  <a:moveTo>
                    <a:pt x="-1" y="0"/>
                  </a:moveTo>
                  <a:cubicBezTo>
                    <a:pt x="50" y="0"/>
                    <a:pt x="100" y="0"/>
                    <a:pt x="151" y="0"/>
                  </a:cubicBezTo>
                  <a:cubicBezTo>
                    <a:pt x="10960" y="0"/>
                    <a:pt x="20104" y="7989"/>
                    <a:pt x="21555" y="18701"/>
                  </a:cubicBezTo>
                  <a:lnTo>
                    <a:pt x="151" y="21600"/>
                  </a:lnTo>
                  <a:lnTo>
                    <a:pt x="-1" y="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45" name="Arc 36"/>
            <p:cNvSpPr>
              <a:spLocks/>
            </p:cNvSpPr>
            <p:nvPr/>
          </p:nvSpPr>
          <p:spPr bwMode="auto">
            <a:xfrm flipH="1" flipV="1">
              <a:off x="176" y="2071"/>
              <a:ext cx="1067" cy="762"/>
            </a:xfrm>
            <a:custGeom>
              <a:avLst/>
              <a:gdLst>
                <a:gd name="T0" fmla="*/ 0 w 16966"/>
                <a:gd name="T1" fmla="*/ 0 h 21600"/>
                <a:gd name="T2" fmla="*/ 0 w 16966"/>
                <a:gd name="T3" fmla="*/ 0 h 21600"/>
                <a:gd name="T4" fmla="*/ 0 w 16966"/>
                <a:gd name="T5" fmla="*/ 0 h 21600"/>
                <a:gd name="T6" fmla="*/ 0 60000 65536"/>
                <a:gd name="T7" fmla="*/ 0 60000 65536"/>
                <a:gd name="T8" fmla="*/ 0 60000 65536"/>
              </a:gdLst>
              <a:ahLst/>
              <a:cxnLst>
                <a:cxn ang="T6">
                  <a:pos x="T0" y="T1"/>
                </a:cxn>
                <a:cxn ang="T7">
                  <a:pos x="T2" y="T3"/>
                </a:cxn>
                <a:cxn ang="T8">
                  <a:pos x="T4" y="T5"/>
                </a:cxn>
              </a:cxnLst>
              <a:rect l="0" t="0" r="r" b="b"/>
              <a:pathLst>
                <a:path w="16966" h="21600" fill="none" extrusionOk="0">
                  <a:moveTo>
                    <a:pt x="0" y="0"/>
                  </a:moveTo>
                  <a:cubicBezTo>
                    <a:pt x="6617" y="0"/>
                    <a:pt x="12869" y="3033"/>
                    <a:pt x="16965" y="8231"/>
                  </a:cubicBezTo>
                </a:path>
                <a:path w="16966" h="21600" stroke="0" extrusionOk="0">
                  <a:moveTo>
                    <a:pt x="0" y="0"/>
                  </a:moveTo>
                  <a:cubicBezTo>
                    <a:pt x="6617" y="0"/>
                    <a:pt x="12869" y="3033"/>
                    <a:pt x="16965" y="8231"/>
                  </a:cubicBezTo>
                  <a:lnTo>
                    <a:pt x="0" y="21600"/>
                  </a:lnTo>
                  <a:lnTo>
                    <a:pt x="0" y="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5621" name="Freeform 37"/>
          <p:cNvSpPr>
            <a:spLocks/>
          </p:cNvSpPr>
          <p:nvPr/>
        </p:nvSpPr>
        <p:spPr bwMode="auto">
          <a:xfrm>
            <a:off x="5032375" y="2486025"/>
            <a:ext cx="469900" cy="187325"/>
          </a:xfrm>
          <a:custGeom>
            <a:avLst/>
            <a:gdLst>
              <a:gd name="T0" fmla="*/ 2147483646 w 296"/>
              <a:gd name="T1" fmla="*/ 0 h 118"/>
              <a:gd name="T2" fmla="*/ 2147483646 w 296"/>
              <a:gd name="T3" fmla="*/ 2147483646 h 118"/>
              <a:gd name="T4" fmla="*/ 2147483646 w 296"/>
              <a:gd name="T5" fmla="*/ 2147483646 h 118"/>
              <a:gd name="T6" fmla="*/ 2147483646 w 296"/>
              <a:gd name="T7" fmla="*/ 2147483646 h 118"/>
              <a:gd name="T8" fmla="*/ 2147483646 w 296"/>
              <a:gd name="T9" fmla="*/ 2147483646 h 118"/>
              <a:gd name="T10" fmla="*/ 2147483646 w 296"/>
              <a:gd name="T11" fmla="*/ 2147483646 h 118"/>
              <a:gd name="T12" fmla="*/ 2147483646 w 296"/>
              <a:gd name="T13" fmla="*/ 2147483646 h 118"/>
              <a:gd name="T14" fmla="*/ 2147483646 w 296"/>
              <a:gd name="T15" fmla="*/ 2147483646 h 118"/>
              <a:gd name="T16" fmla="*/ 0 w 296"/>
              <a:gd name="T17" fmla="*/ 2147483646 h 1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6" h="118">
                <a:moveTo>
                  <a:pt x="241" y="0"/>
                </a:moveTo>
                <a:cubicBezTo>
                  <a:pt x="249" y="5"/>
                  <a:pt x="258" y="10"/>
                  <a:pt x="264" y="15"/>
                </a:cubicBezTo>
                <a:cubicBezTo>
                  <a:pt x="270" y="20"/>
                  <a:pt x="275" y="21"/>
                  <a:pt x="280" y="29"/>
                </a:cubicBezTo>
                <a:cubicBezTo>
                  <a:pt x="285" y="37"/>
                  <a:pt x="292" y="54"/>
                  <a:pt x="294" y="62"/>
                </a:cubicBezTo>
                <a:cubicBezTo>
                  <a:pt x="296" y="70"/>
                  <a:pt x="293" y="69"/>
                  <a:pt x="291" y="75"/>
                </a:cubicBezTo>
                <a:cubicBezTo>
                  <a:pt x="289" y="81"/>
                  <a:pt x="287" y="95"/>
                  <a:pt x="280" y="101"/>
                </a:cubicBezTo>
                <a:cubicBezTo>
                  <a:pt x="273" y="107"/>
                  <a:pt x="263" y="110"/>
                  <a:pt x="246" y="111"/>
                </a:cubicBezTo>
                <a:cubicBezTo>
                  <a:pt x="229" y="112"/>
                  <a:pt x="216" y="118"/>
                  <a:pt x="175" y="107"/>
                </a:cubicBezTo>
                <a:cubicBezTo>
                  <a:pt x="134" y="96"/>
                  <a:pt x="67" y="70"/>
                  <a:pt x="0" y="44"/>
                </a:cubicBezTo>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22" name="Text Box 38"/>
          <p:cNvSpPr txBox="1">
            <a:spLocks noChangeArrowheads="1"/>
          </p:cNvSpPr>
          <p:nvPr/>
        </p:nvSpPr>
        <p:spPr bwMode="auto">
          <a:xfrm>
            <a:off x="3371850" y="333375"/>
            <a:ext cx="19939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b="1">
                <a:solidFill>
                  <a:srgbClr val="0000FF"/>
                </a:solidFill>
                <a:latin typeface="Times New Roman" panose="02020603050405020304" pitchFamily="18" charset="0"/>
                <a:cs typeface="Times New Roman" panose="02020603050405020304" pitchFamily="18" charset="0"/>
              </a:rPr>
              <a:t>Wave propagation</a:t>
            </a:r>
          </a:p>
        </p:txBody>
      </p:sp>
      <p:grpSp>
        <p:nvGrpSpPr>
          <p:cNvPr id="10279" name="Group 39"/>
          <p:cNvGrpSpPr>
            <a:grpSpLocks/>
          </p:cNvGrpSpPr>
          <p:nvPr/>
        </p:nvGrpSpPr>
        <p:grpSpPr bwMode="auto">
          <a:xfrm>
            <a:off x="6013450" y="504825"/>
            <a:ext cx="457200" cy="2035175"/>
            <a:chOff x="3008" y="318"/>
            <a:chExt cx="288" cy="1282"/>
          </a:xfrm>
        </p:grpSpPr>
        <p:sp>
          <p:nvSpPr>
            <p:cNvPr id="25642" name="Line 40"/>
            <p:cNvSpPr>
              <a:spLocks noChangeShapeType="1"/>
            </p:cNvSpPr>
            <p:nvPr/>
          </p:nvSpPr>
          <p:spPr bwMode="auto">
            <a:xfrm flipV="1">
              <a:off x="3296" y="454"/>
              <a:ext cx="0" cy="1146"/>
            </a:xfrm>
            <a:prstGeom prst="line">
              <a:avLst/>
            </a:prstGeom>
            <a:noFill/>
            <a:ln w="1905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43" name="Text Box 41"/>
            <p:cNvSpPr txBox="1">
              <a:spLocks noChangeArrowheads="1"/>
            </p:cNvSpPr>
            <p:nvPr/>
          </p:nvSpPr>
          <p:spPr bwMode="auto">
            <a:xfrm>
              <a:off x="3008" y="318"/>
              <a:ext cx="20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latin typeface="Times New Roman" panose="02020603050405020304" pitchFamily="18" charset="0"/>
                  <a:cs typeface="Times New Roman" panose="02020603050405020304" pitchFamily="18" charset="0"/>
                </a:rPr>
                <a:t>E</a:t>
              </a:r>
            </a:p>
          </p:txBody>
        </p:sp>
      </p:grpSp>
      <p:grpSp>
        <p:nvGrpSpPr>
          <p:cNvPr id="10282" name="Group 42"/>
          <p:cNvGrpSpPr>
            <a:grpSpLocks/>
          </p:cNvGrpSpPr>
          <p:nvPr/>
        </p:nvGrpSpPr>
        <p:grpSpPr bwMode="auto">
          <a:xfrm>
            <a:off x="6127750" y="1081088"/>
            <a:ext cx="2519363" cy="3382962"/>
            <a:chOff x="3080" y="681"/>
            <a:chExt cx="1587" cy="2131"/>
          </a:xfrm>
        </p:grpSpPr>
        <p:sp>
          <p:nvSpPr>
            <p:cNvPr id="25638" name="Line 43"/>
            <p:cNvSpPr>
              <a:spLocks noChangeShapeType="1"/>
            </p:cNvSpPr>
            <p:nvPr/>
          </p:nvSpPr>
          <p:spPr bwMode="auto">
            <a:xfrm>
              <a:off x="3469" y="992"/>
              <a:ext cx="1158" cy="0"/>
            </a:xfrm>
            <a:prstGeom prst="line">
              <a:avLst/>
            </a:prstGeom>
            <a:noFill/>
            <a:ln w="38100" cmpd="dbl">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39" name="Text Box 44"/>
            <p:cNvSpPr txBox="1">
              <a:spLocks noChangeArrowheads="1"/>
            </p:cNvSpPr>
            <p:nvPr/>
          </p:nvSpPr>
          <p:spPr bwMode="auto">
            <a:xfrm>
              <a:off x="4480" y="681"/>
              <a:ext cx="18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i="1">
                  <a:latin typeface="Times New Roman" panose="02020603050405020304" pitchFamily="18" charset="0"/>
                  <a:cs typeface="Times New Roman" panose="02020603050405020304" pitchFamily="18" charset="0"/>
                </a:rPr>
                <a:t>c</a:t>
              </a:r>
            </a:p>
          </p:txBody>
        </p:sp>
        <p:sp>
          <p:nvSpPr>
            <p:cNvPr id="25640" name="Line 45"/>
            <p:cNvSpPr>
              <a:spLocks noChangeShapeType="1"/>
            </p:cNvSpPr>
            <p:nvPr/>
          </p:nvSpPr>
          <p:spPr bwMode="auto">
            <a:xfrm>
              <a:off x="3080" y="1849"/>
              <a:ext cx="639" cy="915"/>
            </a:xfrm>
            <a:prstGeom prst="line">
              <a:avLst/>
            </a:prstGeom>
            <a:noFill/>
            <a:ln w="38100" cmpd="dbl">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41" name="Text Box 46"/>
            <p:cNvSpPr txBox="1">
              <a:spLocks noChangeArrowheads="1"/>
            </p:cNvSpPr>
            <p:nvPr/>
          </p:nvSpPr>
          <p:spPr bwMode="auto">
            <a:xfrm>
              <a:off x="3803" y="2562"/>
              <a:ext cx="18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i="1">
                  <a:latin typeface="Times New Roman" panose="02020603050405020304" pitchFamily="18" charset="0"/>
                  <a:cs typeface="Times New Roman" panose="02020603050405020304" pitchFamily="18" charset="0"/>
                </a:rPr>
                <a:t>c</a:t>
              </a:r>
            </a:p>
          </p:txBody>
        </p:sp>
      </p:grpSp>
      <p:pic>
        <p:nvPicPr>
          <p:cNvPr id="10302" name="Picture 62" descr="TP_tmp"/>
          <p:cNvPicPr>
            <a:picLocks noChangeAspect="1" noChangeArrowheads="1"/>
          </p:cNvPicPr>
          <p:nvPr>
            <p:custDataLst>
              <p:tags r:id="rId1"/>
            </p:custDataLst>
          </p:nvPr>
        </p:nvPicPr>
        <p:blipFill>
          <a:blip r:embed="rId9" cstate="print">
            <a:extLst>
              <a:ext uri="{28A0092B-C50C-407E-A947-70E740481C1C}">
                <a14:useLocalDpi xmlns:a14="http://schemas.microsoft.com/office/drawing/2010/main" val="0"/>
              </a:ext>
            </a:extLst>
          </a:blip>
          <a:srcRect/>
          <a:stretch>
            <a:fillRect/>
          </a:stretch>
        </p:blipFill>
        <p:spPr bwMode="auto">
          <a:xfrm>
            <a:off x="1517650" y="4743450"/>
            <a:ext cx="4368800" cy="355600"/>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300" name="Picture 60" descr="TP_tmp"/>
          <p:cNvPicPr>
            <a:picLocks noChangeAspect="1" noChangeArrowheads="1"/>
          </p:cNvPicPr>
          <p:nvPr>
            <p:custDataLst>
              <p:tags r:id="rId2"/>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1692275" y="5451475"/>
            <a:ext cx="787400" cy="330200"/>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89" name="Picture 49" descr="TP_tmp"/>
          <p:cNvPicPr>
            <a:picLocks noChangeAspect="1" noChangeArrowheads="1"/>
          </p:cNvPicPr>
          <p:nvPr>
            <p:custDataLst>
              <p:tags r:id="rId3"/>
            </p:custDataLst>
          </p:nvPr>
        </p:nvPicPr>
        <p:blipFill>
          <a:blip r:embed="rId11" cstate="print">
            <a:extLst>
              <a:ext uri="{28A0092B-C50C-407E-A947-70E740481C1C}">
                <a14:useLocalDpi xmlns:a14="http://schemas.microsoft.com/office/drawing/2010/main" val="0"/>
              </a:ext>
            </a:extLst>
          </a:blip>
          <a:srcRect/>
          <a:stretch>
            <a:fillRect/>
          </a:stretch>
        </p:blipFill>
        <p:spPr bwMode="auto">
          <a:xfrm>
            <a:off x="3435350" y="5461000"/>
            <a:ext cx="736600" cy="330200"/>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10290" name="Group 50"/>
          <p:cNvGrpSpPr>
            <a:grpSpLocks/>
          </p:cNvGrpSpPr>
          <p:nvPr/>
        </p:nvGrpSpPr>
        <p:grpSpPr bwMode="auto">
          <a:xfrm>
            <a:off x="8035925" y="1916113"/>
            <a:ext cx="1584325" cy="369887"/>
            <a:chOff x="4282" y="1207"/>
            <a:chExt cx="998" cy="233"/>
          </a:xfrm>
        </p:grpSpPr>
        <p:pic>
          <p:nvPicPr>
            <p:cNvPr id="25636" name="Picture 51" descr="TP_tmp"/>
            <p:cNvPicPr>
              <a:picLocks noChangeAspect="1" noChangeArrowheads="1"/>
            </p:cNvPicPr>
            <p:nvPr>
              <p:custDataLst>
                <p:tags r:id="rId6"/>
              </p:custDataLst>
            </p:nvPr>
          </p:nvPicPr>
          <p:blipFill>
            <a:blip r:embed="rId12" cstate="print">
              <a:extLst>
                <a:ext uri="{28A0092B-C50C-407E-A947-70E740481C1C}">
                  <a14:useLocalDpi xmlns:a14="http://schemas.microsoft.com/office/drawing/2010/main" val="0"/>
                </a:ext>
              </a:extLst>
            </a:blip>
            <a:srcRect/>
            <a:stretch>
              <a:fillRect/>
            </a:stretch>
          </p:blipFill>
          <p:spPr bwMode="auto">
            <a:xfrm>
              <a:off x="4800" y="1207"/>
              <a:ext cx="96" cy="128"/>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5637" name="Line 52"/>
            <p:cNvSpPr>
              <a:spLocks noChangeShapeType="1"/>
            </p:cNvSpPr>
            <p:nvPr/>
          </p:nvSpPr>
          <p:spPr bwMode="auto">
            <a:xfrm>
              <a:off x="4282" y="1440"/>
              <a:ext cx="998" cy="0"/>
            </a:xfrm>
            <a:prstGeom prst="line">
              <a:avLst/>
            </a:prstGeom>
            <a:noFill/>
            <a:ln w="9525">
              <a:solidFill>
                <a:schemeClr val="tx1"/>
              </a:solidFill>
              <a:round/>
              <a:headEnd type="stealth"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293" name="Text Box 53"/>
          <p:cNvSpPr txBox="1">
            <a:spLocks noChangeArrowheads="1"/>
          </p:cNvSpPr>
          <p:nvPr/>
        </p:nvSpPr>
        <p:spPr bwMode="auto">
          <a:xfrm>
            <a:off x="1471613" y="5935663"/>
            <a:ext cx="34178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i="1">
                <a:latin typeface="Times New Roman" panose="02020603050405020304" pitchFamily="18" charset="0"/>
                <a:cs typeface="Times New Roman" panose="02020603050405020304" pitchFamily="18" charset="0"/>
              </a:rPr>
              <a:t>T</a:t>
            </a:r>
            <a:r>
              <a:rPr lang="en-US" altLang="en-US" sz="1800">
                <a:latin typeface="Times New Roman" panose="02020603050405020304" pitchFamily="18" charset="0"/>
                <a:cs typeface="Times New Roman" panose="02020603050405020304" pitchFamily="18" charset="0"/>
              </a:rPr>
              <a:t> = period               </a:t>
            </a:r>
            <a:r>
              <a:rPr lang="en-US" altLang="en-US" sz="1800" i="1">
                <a:latin typeface="Symbol" panose="05050102010706020507" pitchFamily="18" charset="2"/>
                <a:cs typeface="Times New Roman" panose="02020603050405020304" pitchFamily="18" charset="0"/>
              </a:rPr>
              <a:t>l</a:t>
            </a:r>
            <a:r>
              <a:rPr lang="en-US" altLang="en-US" sz="1800">
                <a:latin typeface="Times New Roman" panose="02020603050405020304" pitchFamily="18" charset="0"/>
                <a:cs typeface="Times New Roman" panose="02020603050405020304" pitchFamily="18" charset="0"/>
              </a:rPr>
              <a:t> = wavelength</a:t>
            </a:r>
          </a:p>
        </p:txBody>
      </p:sp>
      <p:grpSp>
        <p:nvGrpSpPr>
          <p:cNvPr id="10294" name="Group 54"/>
          <p:cNvGrpSpPr>
            <a:grpSpLocks/>
          </p:cNvGrpSpPr>
          <p:nvPr/>
        </p:nvGrpSpPr>
        <p:grpSpPr bwMode="auto">
          <a:xfrm>
            <a:off x="5291138" y="5340350"/>
            <a:ext cx="2805112" cy="368300"/>
            <a:chOff x="2553" y="3364"/>
            <a:chExt cx="1767" cy="232"/>
          </a:xfrm>
        </p:grpSpPr>
        <p:sp>
          <p:nvSpPr>
            <p:cNvPr id="25634" name="Text Box 55"/>
            <p:cNvSpPr txBox="1">
              <a:spLocks noChangeArrowheads="1"/>
            </p:cNvSpPr>
            <p:nvPr/>
          </p:nvSpPr>
          <p:spPr bwMode="auto">
            <a:xfrm>
              <a:off x="2553" y="3365"/>
              <a:ext cx="102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latin typeface="Times New Roman" panose="02020603050405020304" pitchFamily="18" charset="0"/>
                  <a:cs typeface="Times New Roman" panose="02020603050405020304" pitchFamily="18" charset="0"/>
                </a:rPr>
                <a:t>Wave velocity: </a:t>
              </a:r>
            </a:p>
          </p:txBody>
        </p:sp>
        <p:pic>
          <p:nvPicPr>
            <p:cNvPr id="25635" name="Picture 56" descr="TP_tmp"/>
            <p:cNvPicPr>
              <a:picLocks noChangeAspect="1" noChangeArrowheads="1"/>
            </p:cNvPicPr>
            <p:nvPr>
              <p:custDataLst>
                <p:tags r:id="rId5"/>
              </p:custDataLst>
            </p:nvPr>
          </p:nvPicPr>
          <p:blipFill>
            <a:blip r:embed="rId13" cstate="print">
              <a:extLst>
                <a:ext uri="{28A0092B-C50C-407E-A947-70E740481C1C}">
                  <a14:useLocalDpi xmlns:a14="http://schemas.microsoft.com/office/drawing/2010/main" val="0"/>
                </a:ext>
              </a:extLst>
            </a:blip>
            <a:srcRect/>
            <a:stretch>
              <a:fillRect/>
            </a:stretch>
          </p:blipFill>
          <p:spPr bwMode="auto">
            <a:xfrm>
              <a:off x="3584" y="3364"/>
              <a:ext cx="736" cy="224"/>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grpSp>
        <p:nvGrpSpPr>
          <p:cNvPr id="10297" name="Group 57"/>
          <p:cNvGrpSpPr>
            <a:grpSpLocks/>
          </p:cNvGrpSpPr>
          <p:nvPr/>
        </p:nvGrpSpPr>
        <p:grpSpPr bwMode="auto">
          <a:xfrm>
            <a:off x="5422900" y="5870575"/>
            <a:ext cx="3503613" cy="379413"/>
            <a:chOff x="2636" y="3698"/>
            <a:chExt cx="2207" cy="239"/>
          </a:xfrm>
        </p:grpSpPr>
        <p:sp>
          <p:nvSpPr>
            <p:cNvPr id="25632" name="Text Box 58"/>
            <p:cNvSpPr txBox="1">
              <a:spLocks noChangeArrowheads="1"/>
            </p:cNvSpPr>
            <p:nvPr/>
          </p:nvSpPr>
          <p:spPr bwMode="auto">
            <a:xfrm>
              <a:off x="2636" y="3698"/>
              <a:ext cx="138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latin typeface="Times New Roman" panose="02020603050405020304" pitchFamily="18" charset="0"/>
                  <a:cs typeface="Times New Roman" panose="02020603050405020304" pitchFamily="18" charset="0"/>
                </a:rPr>
                <a:t>Light frequency (Hz):</a:t>
              </a:r>
            </a:p>
          </p:txBody>
        </p:sp>
        <p:pic>
          <p:nvPicPr>
            <p:cNvPr id="25633" name="Picture 59" descr="TP_tmp"/>
            <p:cNvPicPr>
              <a:picLocks noChangeAspect="1" noChangeArrowheads="1"/>
            </p:cNvPicPr>
            <p:nvPr>
              <p:custDataLst>
                <p:tags r:id="rId4"/>
              </p:custDataLst>
            </p:nvPr>
          </p:nvPicPr>
          <p:blipFill>
            <a:blip r:embed="rId14" cstate="print">
              <a:extLst>
                <a:ext uri="{28A0092B-C50C-407E-A947-70E740481C1C}">
                  <a14:useLocalDpi xmlns:a14="http://schemas.microsoft.com/office/drawing/2010/main" val="0"/>
                </a:ext>
              </a:extLst>
            </a:blip>
            <a:srcRect/>
            <a:stretch>
              <a:fillRect/>
            </a:stretch>
          </p:blipFill>
          <p:spPr bwMode="auto">
            <a:xfrm>
              <a:off x="4027" y="3729"/>
              <a:ext cx="816" cy="208"/>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10251"/>
                                        </p:tgtEl>
                                        <p:attrNameLst>
                                          <p:attrName>style.visibility</p:attrName>
                                        </p:attrNameLst>
                                      </p:cBhvr>
                                      <p:to>
                                        <p:strVal val="visible"/>
                                      </p:to>
                                    </p:set>
                                    <p:animEffect transition="in" filter="wipe(right)">
                                      <p:cBhvr>
                                        <p:cTn id="7" dur="2000"/>
                                        <p:tgtEl>
                                          <p:spTgt spid="10251"/>
                                        </p:tgtEl>
                                      </p:cBhvr>
                                    </p:animEffect>
                                  </p:childTnLst>
                                </p:cTn>
                              </p:par>
                              <p:par>
                                <p:cTn id="8" presetID="22" presetClass="entr" presetSubtype="8" fill="hold" nodeType="withEffect">
                                  <p:stCondLst>
                                    <p:cond delay="0"/>
                                  </p:stCondLst>
                                  <p:childTnLst>
                                    <p:set>
                                      <p:cBhvr>
                                        <p:cTn id="9" dur="1" fill="hold">
                                          <p:stCondLst>
                                            <p:cond delay="0"/>
                                          </p:stCondLst>
                                        </p:cTn>
                                        <p:tgtEl>
                                          <p:spTgt spid="10242"/>
                                        </p:tgtEl>
                                        <p:attrNameLst>
                                          <p:attrName>style.visibility</p:attrName>
                                        </p:attrNameLst>
                                      </p:cBhvr>
                                      <p:to>
                                        <p:strVal val="visible"/>
                                      </p:to>
                                    </p:set>
                                    <p:animEffect transition="in" filter="wipe(left)">
                                      <p:cBhvr>
                                        <p:cTn id="10" dur="2000"/>
                                        <p:tgtEl>
                                          <p:spTgt spid="10242"/>
                                        </p:tgtEl>
                                      </p:cBhvr>
                                    </p:animEffect>
                                  </p:childTnLst>
                                </p:cTn>
                              </p:par>
                              <p:par>
                                <p:cTn id="11" presetID="22" presetClass="entr" presetSubtype="1" fill="hold" nodeType="withEffect">
                                  <p:stCondLst>
                                    <p:cond delay="0"/>
                                  </p:stCondLst>
                                  <p:childTnLst>
                                    <p:set>
                                      <p:cBhvr>
                                        <p:cTn id="12" dur="1" fill="hold">
                                          <p:stCondLst>
                                            <p:cond delay="0"/>
                                          </p:stCondLst>
                                        </p:cTn>
                                        <p:tgtEl>
                                          <p:spTgt spid="10268"/>
                                        </p:tgtEl>
                                        <p:attrNameLst>
                                          <p:attrName>style.visibility</p:attrName>
                                        </p:attrNameLst>
                                      </p:cBhvr>
                                      <p:to>
                                        <p:strVal val="visible"/>
                                      </p:to>
                                    </p:set>
                                    <p:animEffect transition="in" filter="wipe(up)">
                                      <p:cBhvr>
                                        <p:cTn id="13" dur="2000"/>
                                        <p:tgtEl>
                                          <p:spTgt spid="10268"/>
                                        </p:tgtEl>
                                      </p:cBhvr>
                                    </p:animEffect>
                                  </p:childTnLst>
                                </p:cTn>
                              </p:par>
                            </p:childTnLst>
                          </p:cTn>
                        </p:par>
                        <p:par>
                          <p:cTn id="14" fill="hold" nodeType="afterGroup">
                            <p:stCondLst>
                              <p:cond delay="2000"/>
                            </p:stCondLst>
                            <p:childTnLst>
                              <p:par>
                                <p:cTn id="15" presetID="22" presetClass="entr" presetSubtype="8" fill="hold" nodeType="afterEffect">
                                  <p:stCondLst>
                                    <p:cond delay="0"/>
                                  </p:stCondLst>
                                  <p:childTnLst>
                                    <p:set>
                                      <p:cBhvr>
                                        <p:cTn id="16" dur="1" fill="hold">
                                          <p:stCondLst>
                                            <p:cond delay="0"/>
                                          </p:stCondLst>
                                        </p:cTn>
                                        <p:tgtEl>
                                          <p:spTgt spid="10248"/>
                                        </p:tgtEl>
                                        <p:attrNameLst>
                                          <p:attrName>style.visibility</p:attrName>
                                        </p:attrNameLst>
                                      </p:cBhvr>
                                      <p:to>
                                        <p:strVal val="visible"/>
                                      </p:to>
                                    </p:set>
                                    <p:animEffect transition="in" filter="wipe(left)">
                                      <p:cBhvr>
                                        <p:cTn id="17" dur="2000"/>
                                        <p:tgtEl>
                                          <p:spTgt spid="10248"/>
                                        </p:tgtEl>
                                      </p:cBhvr>
                                    </p:animEffect>
                                  </p:childTnLst>
                                </p:cTn>
                              </p:par>
                              <p:par>
                                <p:cTn id="18" presetID="22" presetClass="entr" presetSubtype="2" fill="hold" nodeType="withEffect">
                                  <p:stCondLst>
                                    <p:cond delay="0"/>
                                  </p:stCondLst>
                                  <p:childTnLst>
                                    <p:set>
                                      <p:cBhvr>
                                        <p:cTn id="19" dur="1" fill="hold">
                                          <p:stCondLst>
                                            <p:cond delay="0"/>
                                          </p:stCondLst>
                                        </p:cTn>
                                        <p:tgtEl>
                                          <p:spTgt spid="10254"/>
                                        </p:tgtEl>
                                        <p:attrNameLst>
                                          <p:attrName>style.visibility</p:attrName>
                                        </p:attrNameLst>
                                      </p:cBhvr>
                                      <p:to>
                                        <p:strVal val="visible"/>
                                      </p:to>
                                    </p:set>
                                    <p:animEffect transition="in" filter="wipe(right)">
                                      <p:cBhvr>
                                        <p:cTn id="20" dur="2000"/>
                                        <p:tgtEl>
                                          <p:spTgt spid="10254"/>
                                        </p:tgtEl>
                                      </p:cBhvr>
                                    </p:animEffect>
                                  </p:childTnLst>
                                </p:cTn>
                              </p:par>
                              <p:par>
                                <p:cTn id="21" presetID="22" presetClass="entr" presetSubtype="1" fill="hold" nodeType="withEffect">
                                  <p:stCondLst>
                                    <p:cond delay="0"/>
                                  </p:stCondLst>
                                  <p:childTnLst>
                                    <p:set>
                                      <p:cBhvr>
                                        <p:cTn id="22" dur="1" fill="hold">
                                          <p:stCondLst>
                                            <p:cond delay="0"/>
                                          </p:stCondLst>
                                        </p:cTn>
                                        <p:tgtEl>
                                          <p:spTgt spid="10271"/>
                                        </p:tgtEl>
                                        <p:attrNameLst>
                                          <p:attrName>style.visibility</p:attrName>
                                        </p:attrNameLst>
                                      </p:cBhvr>
                                      <p:to>
                                        <p:strVal val="visible"/>
                                      </p:to>
                                    </p:set>
                                    <p:animEffect transition="in" filter="wipe(up)">
                                      <p:cBhvr>
                                        <p:cTn id="23" dur="2000"/>
                                        <p:tgtEl>
                                          <p:spTgt spid="10271"/>
                                        </p:tgtEl>
                                      </p:cBhvr>
                                    </p:animEffect>
                                  </p:childTnLst>
                                </p:cTn>
                              </p:par>
                            </p:childTnLst>
                          </p:cTn>
                        </p:par>
                        <p:par>
                          <p:cTn id="24" fill="hold" nodeType="afterGroup">
                            <p:stCondLst>
                              <p:cond delay="4000"/>
                            </p:stCondLst>
                            <p:childTnLst>
                              <p:par>
                                <p:cTn id="25" presetID="22" presetClass="entr" presetSubtype="8" fill="hold" nodeType="afterEffect">
                                  <p:stCondLst>
                                    <p:cond delay="0"/>
                                  </p:stCondLst>
                                  <p:childTnLst>
                                    <p:set>
                                      <p:cBhvr>
                                        <p:cTn id="26" dur="1" fill="hold">
                                          <p:stCondLst>
                                            <p:cond delay="0"/>
                                          </p:stCondLst>
                                        </p:cTn>
                                        <p:tgtEl>
                                          <p:spTgt spid="10245"/>
                                        </p:tgtEl>
                                        <p:attrNameLst>
                                          <p:attrName>style.visibility</p:attrName>
                                        </p:attrNameLst>
                                      </p:cBhvr>
                                      <p:to>
                                        <p:strVal val="visible"/>
                                      </p:to>
                                    </p:set>
                                    <p:animEffect transition="in" filter="wipe(left)">
                                      <p:cBhvr>
                                        <p:cTn id="27" dur="2000"/>
                                        <p:tgtEl>
                                          <p:spTgt spid="10245"/>
                                        </p:tgtEl>
                                      </p:cBhvr>
                                    </p:animEffect>
                                  </p:childTnLst>
                                </p:cTn>
                              </p:par>
                              <p:par>
                                <p:cTn id="28" presetID="22" presetClass="entr" presetSubtype="1" fill="hold" nodeType="withEffect">
                                  <p:stCondLst>
                                    <p:cond delay="0"/>
                                  </p:stCondLst>
                                  <p:childTnLst>
                                    <p:set>
                                      <p:cBhvr>
                                        <p:cTn id="29" dur="1" fill="hold">
                                          <p:stCondLst>
                                            <p:cond delay="0"/>
                                          </p:stCondLst>
                                        </p:cTn>
                                        <p:tgtEl>
                                          <p:spTgt spid="10274"/>
                                        </p:tgtEl>
                                        <p:attrNameLst>
                                          <p:attrName>style.visibility</p:attrName>
                                        </p:attrNameLst>
                                      </p:cBhvr>
                                      <p:to>
                                        <p:strVal val="visible"/>
                                      </p:to>
                                    </p:set>
                                    <p:animEffect transition="in" filter="wipe(up)">
                                      <p:cBhvr>
                                        <p:cTn id="30" dur="2000"/>
                                        <p:tgtEl>
                                          <p:spTgt spid="10274"/>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nodeType="clickEffect">
                                  <p:stCondLst>
                                    <p:cond delay="0"/>
                                  </p:stCondLst>
                                  <p:childTnLst>
                                    <p:set>
                                      <p:cBhvr>
                                        <p:cTn id="34" dur="1" fill="hold">
                                          <p:stCondLst>
                                            <p:cond delay="0"/>
                                          </p:stCondLst>
                                        </p:cTn>
                                        <p:tgtEl>
                                          <p:spTgt spid="10282"/>
                                        </p:tgtEl>
                                        <p:attrNameLst>
                                          <p:attrName>style.visibility</p:attrName>
                                        </p:attrNameLst>
                                      </p:cBhvr>
                                      <p:to>
                                        <p:strVal val="visible"/>
                                      </p:to>
                                    </p:set>
                                    <p:animEffect transition="in" filter="wipe(left)">
                                      <p:cBhvr>
                                        <p:cTn id="35" dur="2000"/>
                                        <p:tgtEl>
                                          <p:spTgt spid="10282"/>
                                        </p:tgtEl>
                                      </p:cBhvr>
                                    </p:animEffect>
                                  </p:childTnLst>
                                </p:cTn>
                              </p:par>
                            </p:childTnLst>
                          </p:cTn>
                        </p:par>
                        <p:par>
                          <p:cTn id="36" fill="hold" nodeType="afterGroup">
                            <p:stCondLst>
                              <p:cond delay="2000"/>
                            </p:stCondLst>
                            <p:childTnLst>
                              <p:par>
                                <p:cTn id="37" presetID="22" presetClass="entr" presetSubtype="4" fill="hold" nodeType="afterEffect">
                                  <p:stCondLst>
                                    <p:cond delay="0"/>
                                  </p:stCondLst>
                                  <p:childTnLst>
                                    <p:set>
                                      <p:cBhvr>
                                        <p:cTn id="38" dur="1" fill="hold">
                                          <p:stCondLst>
                                            <p:cond delay="0"/>
                                          </p:stCondLst>
                                        </p:cTn>
                                        <p:tgtEl>
                                          <p:spTgt spid="10279"/>
                                        </p:tgtEl>
                                        <p:attrNameLst>
                                          <p:attrName>style.visibility</p:attrName>
                                        </p:attrNameLst>
                                      </p:cBhvr>
                                      <p:to>
                                        <p:strVal val="visible"/>
                                      </p:to>
                                    </p:set>
                                    <p:animEffect transition="in" filter="wipe(down)">
                                      <p:cBhvr>
                                        <p:cTn id="39" dur="1000"/>
                                        <p:tgtEl>
                                          <p:spTgt spid="10279"/>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nodeType="clickEffect">
                                  <p:stCondLst>
                                    <p:cond delay="0"/>
                                  </p:stCondLst>
                                  <p:childTnLst>
                                    <p:set>
                                      <p:cBhvr>
                                        <p:cTn id="43" dur="1" fill="hold">
                                          <p:stCondLst>
                                            <p:cond delay="0"/>
                                          </p:stCondLst>
                                        </p:cTn>
                                        <p:tgtEl>
                                          <p:spTgt spid="10302"/>
                                        </p:tgtEl>
                                        <p:attrNameLst>
                                          <p:attrName>style.visibility</p:attrName>
                                        </p:attrNameLst>
                                      </p:cBhvr>
                                      <p:to>
                                        <p:strVal val="visible"/>
                                      </p:to>
                                    </p:set>
                                    <p:animEffect transition="in" filter="wipe(left)">
                                      <p:cBhvr>
                                        <p:cTn id="44" dur="2000"/>
                                        <p:tgtEl>
                                          <p:spTgt spid="10302"/>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8" fill="hold" nodeType="clickEffect">
                                  <p:stCondLst>
                                    <p:cond delay="0"/>
                                  </p:stCondLst>
                                  <p:childTnLst>
                                    <p:set>
                                      <p:cBhvr>
                                        <p:cTn id="48" dur="1" fill="hold">
                                          <p:stCondLst>
                                            <p:cond delay="0"/>
                                          </p:stCondLst>
                                        </p:cTn>
                                        <p:tgtEl>
                                          <p:spTgt spid="10300"/>
                                        </p:tgtEl>
                                        <p:attrNameLst>
                                          <p:attrName>style.visibility</p:attrName>
                                        </p:attrNameLst>
                                      </p:cBhvr>
                                      <p:to>
                                        <p:strVal val="visible"/>
                                      </p:to>
                                    </p:set>
                                    <p:animEffect transition="in" filter="wipe(left)">
                                      <p:cBhvr>
                                        <p:cTn id="49" dur="500"/>
                                        <p:tgtEl>
                                          <p:spTgt spid="10300"/>
                                        </p:tgtEl>
                                      </p:cBhvr>
                                    </p:animEffect>
                                  </p:childTnLst>
                                </p:cTn>
                              </p:par>
                            </p:childTnLst>
                          </p:cTn>
                        </p:par>
                        <p:par>
                          <p:cTn id="50" fill="hold" nodeType="afterGroup">
                            <p:stCondLst>
                              <p:cond delay="500"/>
                            </p:stCondLst>
                            <p:childTnLst>
                              <p:par>
                                <p:cTn id="51" presetID="22" presetClass="entr" presetSubtype="8" fill="hold" nodeType="afterEffect">
                                  <p:stCondLst>
                                    <p:cond delay="0"/>
                                  </p:stCondLst>
                                  <p:childTnLst>
                                    <p:set>
                                      <p:cBhvr>
                                        <p:cTn id="52" dur="1" fill="hold">
                                          <p:stCondLst>
                                            <p:cond delay="0"/>
                                          </p:stCondLst>
                                        </p:cTn>
                                        <p:tgtEl>
                                          <p:spTgt spid="10289"/>
                                        </p:tgtEl>
                                        <p:attrNameLst>
                                          <p:attrName>style.visibility</p:attrName>
                                        </p:attrNameLst>
                                      </p:cBhvr>
                                      <p:to>
                                        <p:strVal val="visible"/>
                                      </p:to>
                                    </p:set>
                                    <p:animEffect transition="in" filter="wipe(left)">
                                      <p:cBhvr>
                                        <p:cTn id="53" dur="1000"/>
                                        <p:tgtEl>
                                          <p:spTgt spid="10289"/>
                                        </p:tgtEl>
                                      </p:cBhvr>
                                    </p:animEffect>
                                  </p:childTnLst>
                                </p:cTn>
                              </p:par>
                            </p:childTnLst>
                          </p:cTn>
                        </p:par>
                        <p:par>
                          <p:cTn id="54" fill="hold" nodeType="afterGroup">
                            <p:stCondLst>
                              <p:cond delay="1500"/>
                            </p:stCondLst>
                            <p:childTnLst>
                              <p:par>
                                <p:cTn id="55" presetID="22" presetClass="entr" presetSubtype="8" fill="hold" grpId="0" nodeType="afterEffect">
                                  <p:stCondLst>
                                    <p:cond delay="0"/>
                                  </p:stCondLst>
                                  <p:childTnLst>
                                    <p:set>
                                      <p:cBhvr>
                                        <p:cTn id="56" dur="1" fill="hold">
                                          <p:stCondLst>
                                            <p:cond delay="0"/>
                                          </p:stCondLst>
                                        </p:cTn>
                                        <p:tgtEl>
                                          <p:spTgt spid="10293"/>
                                        </p:tgtEl>
                                        <p:attrNameLst>
                                          <p:attrName>style.visibility</p:attrName>
                                        </p:attrNameLst>
                                      </p:cBhvr>
                                      <p:to>
                                        <p:strVal val="visible"/>
                                      </p:to>
                                    </p:set>
                                    <p:animEffect transition="in" filter="wipe(left)">
                                      <p:cBhvr>
                                        <p:cTn id="57" dur="1000"/>
                                        <p:tgtEl>
                                          <p:spTgt spid="10293"/>
                                        </p:tgtEl>
                                      </p:cBhvr>
                                    </p:animEffect>
                                  </p:childTnLst>
                                </p:cTn>
                              </p:par>
                            </p:childTnLst>
                          </p:cTn>
                        </p:par>
                        <p:par>
                          <p:cTn id="58" fill="hold" nodeType="afterGroup">
                            <p:stCondLst>
                              <p:cond delay="2500"/>
                            </p:stCondLst>
                            <p:childTnLst>
                              <p:par>
                                <p:cTn id="59" presetID="22" presetClass="entr" presetSubtype="8" fill="hold" nodeType="afterEffect">
                                  <p:stCondLst>
                                    <p:cond delay="0"/>
                                  </p:stCondLst>
                                  <p:childTnLst>
                                    <p:set>
                                      <p:cBhvr>
                                        <p:cTn id="60" dur="1" fill="hold">
                                          <p:stCondLst>
                                            <p:cond delay="0"/>
                                          </p:stCondLst>
                                        </p:cTn>
                                        <p:tgtEl>
                                          <p:spTgt spid="10290"/>
                                        </p:tgtEl>
                                        <p:attrNameLst>
                                          <p:attrName>style.visibility</p:attrName>
                                        </p:attrNameLst>
                                      </p:cBhvr>
                                      <p:to>
                                        <p:strVal val="visible"/>
                                      </p:to>
                                    </p:set>
                                    <p:animEffect transition="in" filter="wipe(left)">
                                      <p:cBhvr>
                                        <p:cTn id="61" dur="500"/>
                                        <p:tgtEl>
                                          <p:spTgt spid="10290"/>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22" presetClass="entr" presetSubtype="8" fill="hold" nodeType="clickEffect">
                                  <p:stCondLst>
                                    <p:cond delay="0"/>
                                  </p:stCondLst>
                                  <p:childTnLst>
                                    <p:set>
                                      <p:cBhvr>
                                        <p:cTn id="65" dur="1" fill="hold">
                                          <p:stCondLst>
                                            <p:cond delay="0"/>
                                          </p:stCondLst>
                                        </p:cTn>
                                        <p:tgtEl>
                                          <p:spTgt spid="10294"/>
                                        </p:tgtEl>
                                        <p:attrNameLst>
                                          <p:attrName>style.visibility</p:attrName>
                                        </p:attrNameLst>
                                      </p:cBhvr>
                                      <p:to>
                                        <p:strVal val="visible"/>
                                      </p:to>
                                    </p:set>
                                    <p:animEffect transition="in" filter="wipe(left)">
                                      <p:cBhvr>
                                        <p:cTn id="66" dur="1000"/>
                                        <p:tgtEl>
                                          <p:spTgt spid="10294"/>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22" presetClass="entr" presetSubtype="8" fill="hold" nodeType="clickEffect">
                                  <p:stCondLst>
                                    <p:cond delay="0"/>
                                  </p:stCondLst>
                                  <p:childTnLst>
                                    <p:set>
                                      <p:cBhvr>
                                        <p:cTn id="70" dur="1" fill="hold">
                                          <p:stCondLst>
                                            <p:cond delay="0"/>
                                          </p:stCondLst>
                                        </p:cTn>
                                        <p:tgtEl>
                                          <p:spTgt spid="10297"/>
                                        </p:tgtEl>
                                        <p:attrNameLst>
                                          <p:attrName>style.visibility</p:attrName>
                                        </p:attrNameLst>
                                      </p:cBhvr>
                                      <p:to>
                                        <p:strVal val="visible"/>
                                      </p:to>
                                    </p:set>
                                    <p:animEffect transition="in" filter="wipe(left)">
                                      <p:cBhvr>
                                        <p:cTn id="71" dur="1000"/>
                                        <p:tgtEl>
                                          <p:spTgt spid="10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9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noChangeArrowheads="1"/>
          </p:cNvSpPr>
          <p:nvPr/>
        </p:nvSpPr>
        <p:spPr bwMode="auto">
          <a:xfrm>
            <a:off x="2235200" y="2525713"/>
            <a:ext cx="76374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b="1">
                <a:latin typeface="Times New Roman" panose="02020603050405020304" pitchFamily="18" charset="0"/>
                <a:cs typeface="Times New Roman" panose="02020603050405020304" pitchFamily="18" charset="0"/>
              </a:rPr>
              <a:t>           Optical Waves                                          G</a:t>
            </a:r>
            <a:r>
              <a:rPr lang="en-US" altLang="en-US" sz="2000" b="1">
                <a:solidFill>
                  <a:srgbClr val="222222"/>
                </a:solidFill>
                <a:latin typeface="Times New Roman" panose="02020603050405020304" pitchFamily="18" charset="0"/>
                <a:cs typeface="Times New Roman" panose="02020603050405020304" pitchFamily="18" charset="0"/>
              </a:rPr>
              <a:t>ravitational Waves</a:t>
            </a:r>
            <a:endParaRPr lang="en-US" altLang="en-US" sz="2000" b="1">
              <a:latin typeface="Times New Roman" panose="02020603050405020304" pitchFamily="18" charset="0"/>
              <a:cs typeface="Times New Roman" panose="02020603050405020304" pitchFamily="18" charset="0"/>
            </a:endParaRPr>
          </a:p>
        </p:txBody>
      </p:sp>
      <p:sp>
        <p:nvSpPr>
          <p:cNvPr id="3" name="Text Box 3"/>
          <p:cNvSpPr txBox="1">
            <a:spLocks noChangeArrowheads="1"/>
          </p:cNvSpPr>
          <p:nvPr/>
        </p:nvSpPr>
        <p:spPr bwMode="auto">
          <a:xfrm>
            <a:off x="2314575" y="3270250"/>
            <a:ext cx="32210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600">
                <a:latin typeface="Times New Roman" panose="02020603050405020304" pitchFamily="18" charset="0"/>
                <a:cs typeface="Times New Roman" panose="02020603050405020304" pitchFamily="18" charset="0"/>
              </a:rPr>
              <a:t>Created by oscillating (+)-(-) charges</a:t>
            </a:r>
          </a:p>
        </p:txBody>
      </p:sp>
      <p:sp>
        <p:nvSpPr>
          <p:cNvPr id="4" name="Text Box 4"/>
          <p:cNvSpPr txBox="1">
            <a:spLocks noChangeArrowheads="1"/>
          </p:cNvSpPr>
          <p:nvPr/>
        </p:nvSpPr>
        <p:spPr bwMode="auto">
          <a:xfrm>
            <a:off x="2306638" y="4733925"/>
            <a:ext cx="18494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600">
                <a:latin typeface="Times New Roman" panose="02020603050405020304" pitchFamily="18" charset="0"/>
                <a:cs typeface="Times New Roman" panose="02020603050405020304" pitchFamily="18" charset="0"/>
              </a:rPr>
              <a:t>Light waves 10</a:t>
            </a:r>
            <a:r>
              <a:rPr lang="en-US" altLang="en-US" sz="1600" baseline="30000">
                <a:latin typeface="Times New Roman" panose="02020603050405020304" pitchFamily="18" charset="0"/>
                <a:cs typeface="Times New Roman" panose="02020603050405020304" pitchFamily="18" charset="0"/>
              </a:rPr>
              <a:t>15 </a:t>
            </a:r>
            <a:r>
              <a:rPr lang="en-US" altLang="en-US" sz="1600">
                <a:latin typeface="Times New Roman" panose="02020603050405020304" pitchFamily="18" charset="0"/>
                <a:cs typeface="Times New Roman" panose="02020603050405020304" pitchFamily="18" charset="0"/>
              </a:rPr>
              <a:t>Hz</a:t>
            </a:r>
          </a:p>
        </p:txBody>
      </p:sp>
      <p:grpSp>
        <p:nvGrpSpPr>
          <p:cNvPr id="5" name="Group 13"/>
          <p:cNvGrpSpPr>
            <a:grpSpLocks/>
          </p:cNvGrpSpPr>
          <p:nvPr/>
        </p:nvGrpSpPr>
        <p:grpSpPr bwMode="auto">
          <a:xfrm>
            <a:off x="3567113" y="3698875"/>
            <a:ext cx="192087" cy="520700"/>
            <a:chOff x="1313" y="860"/>
            <a:chExt cx="121" cy="328"/>
          </a:xfrm>
        </p:grpSpPr>
        <p:sp>
          <p:nvSpPr>
            <p:cNvPr id="14355" name="Oval 5"/>
            <p:cNvSpPr>
              <a:spLocks noChangeArrowheads="1"/>
            </p:cNvSpPr>
            <p:nvPr/>
          </p:nvSpPr>
          <p:spPr bwMode="auto">
            <a:xfrm>
              <a:off x="1313" y="1067"/>
              <a:ext cx="121" cy="12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sp>
          <p:nvSpPr>
            <p:cNvPr id="14356" name="Oval 6"/>
            <p:cNvSpPr>
              <a:spLocks noChangeArrowheads="1"/>
            </p:cNvSpPr>
            <p:nvPr/>
          </p:nvSpPr>
          <p:spPr bwMode="auto">
            <a:xfrm>
              <a:off x="1337" y="860"/>
              <a:ext cx="37" cy="35"/>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sp>
          <p:nvSpPr>
            <p:cNvPr id="14357" name="Line 7"/>
            <p:cNvSpPr>
              <a:spLocks noChangeShapeType="1"/>
            </p:cNvSpPr>
            <p:nvPr/>
          </p:nvSpPr>
          <p:spPr bwMode="auto">
            <a:xfrm>
              <a:off x="1360" y="894"/>
              <a:ext cx="0" cy="169"/>
            </a:xfrm>
            <a:prstGeom prst="line">
              <a:avLst/>
            </a:prstGeom>
            <a:noFill/>
            <a:ln w="952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9" name="Group 12"/>
          <p:cNvGrpSpPr>
            <a:grpSpLocks/>
          </p:cNvGrpSpPr>
          <p:nvPr/>
        </p:nvGrpSpPr>
        <p:grpSpPr bwMode="auto">
          <a:xfrm>
            <a:off x="7300913" y="3725863"/>
            <a:ext cx="1052512" cy="739775"/>
            <a:chOff x="3883" y="883"/>
            <a:chExt cx="663" cy="466"/>
          </a:xfrm>
        </p:grpSpPr>
        <p:sp>
          <p:nvSpPr>
            <p:cNvPr id="14352" name="Oval 8"/>
            <p:cNvSpPr>
              <a:spLocks noChangeArrowheads="1"/>
            </p:cNvSpPr>
            <p:nvPr/>
          </p:nvSpPr>
          <p:spPr bwMode="auto">
            <a:xfrm>
              <a:off x="4145" y="1062"/>
              <a:ext cx="121" cy="121"/>
            </a:xfrm>
            <a:prstGeom prst="ellipse">
              <a:avLst/>
            </a:prstGeom>
            <a:solidFill>
              <a:srgbClr val="FFFF00"/>
            </a:solidFill>
            <a:ln w="9525">
              <a:solidFill>
                <a:srgbClr val="FFFF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sp>
          <p:nvSpPr>
            <p:cNvPr id="14353" name="Oval 9"/>
            <p:cNvSpPr>
              <a:spLocks noChangeArrowheads="1"/>
            </p:cNvSpPr>
            <p:nvPr/>
          </p:nvSpPr>
          <p:spPr bwMode="auto">
            <a:xfrm>
              <a:off x="3925" y="934"/>
              <a:ext cx="62" cy="59"/>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sp>
          <p:nvSpPr>
            <p:cNvPr id="14354" name="Oval 11"/>
            <p:cNvSpPr>
              <a:spLocks noChangeArrowheads="1"/>
            </p:cNvSpPr>
            <p:nvPr/>
          </p:nvSpPr>
          <p:spPr bwMode="auto">
            <a:xfrm>
              <a:off x="3883" y="883"/>
              <a:ext cx="663" cy="46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grpSp>
      <p:sp>
        <p:nvSpPr>
          <p:cNvPr id="13" name="Text Box 14"/>
          <p:cNvSpPr txBox="1">
            <a:spLocks noChangeArrowheads="1"/>
          </p:cNvSpPr>
          <p:nvPr/>
        </p:nvSpPr>
        <p:spPr bwMode="auto">
          <a:xfrm>
            <a:off x="9445625" y="3697288"/>
            <a:ext cx="8763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600">
                <a:latin typeface="Times New Roman" panose="02020603050405020304" pitchFamily="18" charset="0"/>
                <a:cs typeface="Times New Roman" panose="02020603050405020304" pitchFamily="18" charset="0"/>
              </a:rPr>
              <a:t>inspirals</a:t>
            </a:r>
          </a:p>
        </p:txBody>
      </p:sp>
      <p:pic>
        <p:nvPicPr>
          <p:cNvPr id="14" name="Picture 15" descr="GW-and-inspira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1763" y="3971925"/>
            <a:ext cx="18780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6" descr="inspiral wav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6963" y="5086350"/>
            <a:ext cx="5530850"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17"/>
          <p:cNvSpPr txBox="1">
            <a:spLocks noChangeArrowheads="1"/>
          </p:cNvSpPr>
          <p:nvPr/>
        </p:nvSpPr>
        <p:spPr bwMode="auto">
          <a:xfrm>
            <a:off x="914400" y="5449888"/>
            <a:ext cx="4924425"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600">
                <a:latin typeface="Times New Roman" panose="02020603050405020304" pitchFamily="18" charset="0"/>
                <a:cs typeface="Times New Roman" panose="02020603050405020304" pitchFamily="18" charset="0"/>
              </a:rPr>
              <a:t>Light waves are absorbed, refracted, bent by gravity</a:t>
            </a:r>
          </a:p>
        </p:txBody>
      </p:sp>
      <p:sp>
        <p:nvSpPr>
          <p:cNvPr id="17" name="Text Box 18"/>
          <p:cNvSpPr txBox="1">
            <a:spLocks noChangeArrowheads="1"/>
          </p:cNvSpPr>
          <p:nvPr/>
        </p:nvSpPr>
        <p:spPr bwMode="auto">
          <a:xfrm>
            <a:off x="6542088" y="5462588"/>
            <a:ext cx="5081587"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600">
                <a:latin typeface="Times New Roman" panose="02020603050405020304" pitchFamily="18" charset="0"/>
                <a:cs typeface="Times New Roman" panose="02020603050405020304" pitchFamily="18" charset="0"/>
              </a:rPr>
              <a:t>GW interact weakly with matter carrying information about their origins across the universe without modification</a:t>
            </a:r>
          </a:p>
        </p:txBody>
      </p:sp>
      <p:sp>
        <p:nvSpPr>
          <p:cNvPr id="18" name="Text Box 19"/>
          <p:cNvSpPr txBox="1">
            <a:spLocks noChangeArrowheads="1"/>
          </p:cNvSpPr>
          <p:nvPr/>
        </p:nvSpPr>
        <p:spPr bwMode="auto">
          <a:xfrm>
            <a:off x="6842125" y="3287713"/>
            <a:ext cx="5149850"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600">
                <a:latin typeface="Times New Roman" panose="02020603050405020304" pitchFamily="18" charset="0"/>
                <a:cs typeface="Times New Roman" panose="02020603050405020304" pitchFamily="18" charset="0"/>
              </a:rPr>
              <a:t>Created by oscillating masses (quadrupole radiation)   </a:t>
            </a:r>
          </a:p>
        </p:txBody>
      </p:sp>
      <p:sp>
        <p:nvSpPr>
          <p:cNvPr id="19" name="Text Box 20"/>
          <p:cNvSpPr txBox="1">
            <a:spLocks noChangeArrowheads="1"/>
          </p:cNvSpPr>
          <p:nvPr/>
        </p:nvSpPr>
        <p:spPr bwMode="auto">
          <a:xfrm>
            <a:off x="7486650" y="4738688"/>
            <a:ext cx="32623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600">
                <a:latin typeface="Times New Roman" panose="02020603050405020304" pitchFamily="18" charset="0"/>
                <a:cs typeface="Times New Roman" panose="02020603050405020304" pitchFamily="18" charset="0"/>
              </a:rPr>
              <a:t>G</a:t>
            </a:r>
            <a:r>
              <a:rPr lang="en-US" altLang="en-US" sz="1600">
                <a:solidFill>
                  <a:srgbClr val="222222"/>
                </a:solidFill>
                <a:latin typeface="Times New Roman" panose="02020603050405020304" pitchFamily="18" charset="0"/>
                <a:cs typeface="Times New Roman" panose="02020603050405020304" pitchFamily="18" charset="0"/>
              </a:rPr>
              <a:t>ravitational Waves 10</a:t>
            </a:r>
            <a:r>
              <a:rPr lang="en-US" altLang="en-US" sz="1600" baseline="30000">
                <a:solidFill>
                  <a:srgbClr val="222222"/>
                </a:solidFill>
                <a:latin typeface="Times New Roman" panose="02020603050405020304" pitchFamily="18" charset="0"/>
                <a:cs typeface="Times New Roman" panose="02020603050405020304" pitchFamily="18" charset="0"/>
              </a:rPr>
              <a:t>-9</a:t>
            </a:r>
            <a:r>
              <a:rPr lang="en-US" altLang="en-US" sz="1600">
                <a:solidFill>
                  <a:srgbClr val="222222"/>
                </a:solidFill>
                <a:latin typeface="Times New Roman" panose="02020603050405020304" pitchFamily="18" charset="0"/>
                <a:cs typeface="Times New Roman" panose="02020603050405020304" pitchFamily="18" charset="0"/>
              </a:rPr>
              <a:t> to 1000 Hz</a:t>
            </a:r>
            <a:endParaRPr lang="en-US" altLang="en-US" sz="1600">
              <a:latin typeface="Times New Roman" panose="02020603050405020304" pitchFamily="18" charset="0"/>
              <a:cs typeface="Times New Roman" panose="02020603050405020304" pitchFamily="18" charset="0"/>
            </a:endParaRPr>
          </a:p>
        </p:txBody>
      </p:sp>
      <p:pic>
        <p:nvPicPr>
          <p:cNvPr id="1435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1888" y="242888"/>
            <a:ext cx="5703887" cy="23987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a:solidFill>
                  <a:schemeClr val="tx1"/>
                </a:solidFill>
                <a:miter lim="800000"/>
                <a:headEnd type="none" w="sm" len="sm"/>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51" name="TextBox 20"/>
          <p:cNvSpPr txBox="1">
            <a:spLocks noChangeArrowheads="1"/>
          </p:cNvSpPr>
          <p:nvPr/>
        </p:nvSpPr>
        <p:spPr bwMode="auto">
          <a:xfrm flipH="1">
            <a:off x="1968500" y="565150"/>
            <a:ext cx="2855913"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latin typeface="Times New Roman" panose="02020603050405020304" pitchFamily="18" charset="0"/>
                <a:cs typeface="Times New Roman" panose="02020603050405020304" pitchFamily="18" charset="0"/>
              </a:rPr>
              <a:t>Water waves</a:t>
            </a:r>
          </a:p>
          <a:p>
            <a:pPr>
              <a:spcBef>
                <a:spcPct val="0"/>
              </a:spcBef>
              <a:buFontTx/>
              <a:buNone/>
            </a:pPr>
            <a:r>
              <a:rPr lang="en-US" altLang="en-US" sz="1800">
                <a:latin typeface="Times New Roman" panose="02020603050405020304" pitchFamily="18" charset="0"/>
                <a:cs typeface="Times New Roman" panose="02020603050405020304" pitchFamily="18" charset="0"/>
              </a:rPr>
              <a:t>Plasma waves</a:t>
            </a:r>
          </a:p>
          <a:p>
            <a:pPr>
              <a:spcBef>
                <a:spcPct val="0"/>
              </a:spcBef>
              <a:buFontTx/>
              <a:buNone/>
            </a:pPr>
            <a:r>
              <a:rPr lang="en-US" altLang="en-US" sz="1800">
                <a:latin typeface="Times New Roman" panose="02020603050405020304" pitchFamily="18" charset="0"/>
                <a:cs typeface="Times New Roman" panose="02020603050405020304" pitchFamily="18" charset="0"/>
              </a:rPr>
              <a:t>Acoustic waves</a:t>
            </a:r>
          </a:p>
          <a:p>
            <a:pPr>
              <a:spcBef>
                <a:spcPct val="0"/>
              </a:spcBef>
              <a:buFontTx/>
              <a:buNone/>
            </a:pPr>
            <a:r>
              <a:rPr lang="en-US" altLang="en-US" sz="1800">
                <a:latin typeface="Times New Roman" panose="02020603050405020304" pitchFamily="18" charset="0"/>
                <a:cs typeface="Times New Roman" panose="02020603050405020304" pitchFamily="18" charset="0"/>
              </a:rPr>
              <a:t>Light waves</a:t>
            </a:r>
          </a:p>
          <a:p>
            <a:pPr>
              <a:spcBef>
                <a:spcPct val="0"/>
              </a:spcBef>
              <a:buFontTx/>
              <a:buNone/>
            </a:pPr>
            <a:r>
              <a:rPr lang="en-US" altLang="en-US" sz="1800">
                <a:latin typeface="Times New Roman" panose="02020603050405020304" pitchFamily="18" charset="0"/>
                <a:cs typeface="Times New Roman" panose="02020603050405020304" pitchFamily="18" charset="0"/>
              </a:rPr>
              <a:t>Gravitational waves</a:t>
            </a:r>
          </a:p>
          <a:p>
            <a:pPr>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20150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2000"/>
                                        <p:tgtEl>
                                          <p:spTgt spid="3">
                                            <p:txEl>
                                              <p:pRg st="0" end="0"/>
                                            </p:txEl>
                                          </p:spTgt>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left)">
                                      <p:cBhvr>
                                        <p:cTn id="16" dur="2000"/>
                                        <p:tgtEl>
                                          <p:spTgt spid="18"/>
                                        </p:tgtEl>
                                      </p:cBhvr>
                                    </p:animEffect>
                                  </p:childTnLst>
                                </p:cTn>
                              </p:par>
                            </p:childTnLst>
                          </p:cTn>
                        </p:par>
                        <p:par>
                          <p:cTn id="17" fill="hold" nodeType="afterGroup">
                            <p:stCondLst>
                              <p:cond delay="2000"/>
                            </p:stCondLst>
                            <p:childTnLst>
                              <p:par>
                                <p:cTn id="18" presetID="10"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2000"/>
                                        <p:tgtEl>
                                          <p:spTgt spid="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left)">
                                      <p:cBhvr>
                                        <p:cTn id="25" dur="1000"/>
                                        <p:tgtEl>
                                          <p:spTgt spid="4"/>
                                        </p:tgtEl>
                                      </p:cBhvr>
                                    </p:animEffect>
                                  </p:childTnLst>
                                </p:cTn>
                              </p:par>
                            </p:childTnLst>
                          </p:cTn>
                        </p:par>
                        <p:par>
                          <p:cTn id="26" fill="hold" nodeType="afterGroup">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left)">
                                      <p:cBhvr>
                                        <p:cTn id="29" dur="2000"/>
                                        <p:tgtEl>
                                          <p:spTgt spid="19"/>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left)">
                                      <p:cBhvr>
                                        <p:cTn id="34" dur="1000"/>
                                        <p:tgtEl>
                                          <p:spTgt spid="13"/>
                                        </p:tgtEl>
                                      </p:cBhvr>
                                    </p:animEffect>
                                  </p:childTnLst>
                                </p:cTn>
                              </p:par>
                            </p:childTnLst>
                          </p:cTn>
                        </p:par>
                        <p:par>
                          <p:cTn id="35" fill="hold" nodeType="afterGroup">
                            <p:stCondLst>
                              <p:cond delay="1000"/>
                            </p:stCondLst>
                            <p:childTnLst>
                              <p:par>
                                <p:cTn id="36" presetID="10" presetClass="entr" presetSubtype="0" fill="hold" nodeType="after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2000"/>
                                        <p:tgtEl>
                                          <p:spTgt spid="14"/>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0" presetClass="entr" presetSubtype="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2000"/>
                                        <p:tgtEl>
                                          <p:spTgt spid="15"/>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2000"/>
                                        <p:tgtEl>
                                          <p:spTgt spid="16"/>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0" presetClass="exit" presetSubtype="0" fill="hold" nodeType="clickEffect">
                                  <p:stCondLst>
                                    <p:cond delay="0"/>
                                  </p:stCondLst>
                                  <p:childTnLst>
                                    <p:animEffect transition="out" filter="fade">
                                      <p:cBhvr>
                                        <p:cTn id="52" dur="2000"/>
                                        <p:tgtEl>
                                          <p:spTgt spid="15"/>
                                        </p:tgtEl>
                                      </p:cBhvr>
                                    </p:animEffect>
                                    <p:set>
                                      <p:cBhvr>
                                        <p:cTn id="53" dur="1" fill="hold">
                                          <p:stCondLst>
                                            <p:cond delay="1999"/>
                                          </p:stCondLst>
                                        </p:cTn>
                                        <p:tgtEl>
                                          <p:spTgt spid="15"/>
                                        </p:tgtEl>
                                        <p:attrNameLst>
                                          <p:attrName>style.visibility</p:attrName>
                                        </p:attrNameLst>
                                      </p:cBhvr>
                                      <p:to>
                                        <p:strVal val="hidden"/>
                                      </p:to>
                                    </p:set>
                                  </p:childTnLst>
                                </p:cTn>
                              </p:par>
                              <p:par>
                                <p:cTn id="54" presetID="10" presetClass="entr" presetSubtype="0" fill="hold" grpId="0" nodeType="with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3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P spid="16" grpId="0"/>
      <p:bldP spid="17" grpId="0"/>
      <p:bldP spid="18" grpId="0"/>
      <p:bldP spid="1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9" descr="http://mediad.publicbroadcasting.net/p/shared/npr/styles/x_large/nprshared/201602/466197975.jpg"/>
          <p:cNvPicPr>
            <a:picLocks noChangeAspect="1" noChangeArrowheads="1"/>
          </p:cNvPicPr>
          <p:nvPr/>
        </p:nvPicPr>
        <p:blipFill>
          <a:blip r:embed="rId2">
            <a:extLst>
              <a:ext uri="{28A0092B-C50C-407E-A947-70E740481C1C}">
                <a14:useLocalDpi xmlns:a14="http://schemas.microsoft.com/office/drawing/2010/main" val="0"/>
              </a:ext>
            </a:extLst>
          </a:blip>
          <a:srcRect l="2017" r="1598"/>
          <a:stretch>
            <a:fillRect/>
          </a:stretch>
        </p:blipFill>
        <p:spPr bwMode="auto">
          <a:xfrm>
            <a:off x="0" y="-233363"/>
            <a:ext cx="12161838" cy="709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1"/>
          <p:cNvSpPr>
            <a:spLocks noChangeArrowheads="1"/>
          </p:cNvSpPr>
          <p:nvPr/>
        </p:nvSpPr>
        <p:spPr bwMode="auto">
          <a:xfrm>
            <a:off x="1250950" y="569913"/>
            <a:ext cx="101441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b="1">
                <a:solidFill>
                  <a:srgbClr val="FF3300"/>
                </a:solidFill>
                <a:latin typeface="Times New Roman" panose="02020603050405020304" pitchFamily="18" charset="0"/>
                <a:cs typeface="Times New Roman" panose="02020603050405020304" pitchFamily="18" charset="0"/>
              </a:rPr>
              <a:t>L</a:t>
            </a:r>
            <a:r>
              <a:rPr lang="en-US" altLang="en-US" sz="2000" b="1">
                <a:solidFill>
                  <a:srgbClr val="222222"/>
                </a:solidFill>
                <a:latin typeface="Times New Roman" panose="02020603050405020304" pitchFamily="18" charset="0"/>
                <a:cs typeface="Times New Roman" panose="02020603050405020304" pitchFamily="18" charset="0"/>
              </a:rPr>
              <a:t>aser </a:t>
            </a:r>
            <a:r>
              <a:rPr lang="en-US" altLang="en-US" sz="2000" b="1">
                <a:solidFill>
                  <a:srgbClr val="FF3300"/>
                </a:solidFill>
                <a:latin typeface="Times New Roman" panose="02020603050405020304" pitchFamily="18" charset="0"/>
                <a:cs typeface="Times New Roman" panose="02020603050405020304" pitchFamily="18" charset="0"/>
              </a:rPr>
              <a:t>I</a:t>
            </a:r>
            <a:r>
              <a:rPr lang="en-US" altLang="en-US" sz="2000" b="1">
                <a:solidFill>
                  <a:srgbClr val="222222"/>
                </a:solidFill>
                <a:latin typeface="Times New Roman" panose="02020603050405020304" pitchFamily="18" charset="0"/>
                <a:cs typeface="Times New Roman" panose="02020603050405020304" pitchFamily="18" charset="0"/>
              </a:rPr>
              <a:t>nterferometer </a:t>
            </a:r>
            <a:r>
              <a:rPr lang="en-US" altLang="en-US" sz="2000" b="1">
                <a:solidFill>
                  <a:srgbClr val="FF3300"/>
                </a:solidFill>
                <a:latin typeface="Times New Roman" panose="02020603050405020304" pitchFamily="18" charset="0"/>
                <a:cs typeface="Times New Roman" panose="02020603050405020304" pitchFamily="18" charset="0"/>
              </a:rPr>
              <a:t>G</a:t>
            </a:r>
            <a:r>
              <a:rPr lang="en-US" altLang="en-US" sz="2000" b="1">
                <a:solidFill>
                  <a:srgbClr val="222222"/>
                </a:solidFill>
                <a:latin typeface="Times New Roman" panose="02020603050405020304" pitchFamily="18" charset="0"/>
                <a:cs typeface="Times New Roman" panose="02020603050405020304" pitchFamily="18" charset="0"/>
              </a:rPr>
              <a:t>ravitational-Wave </a:t>
            </a:r>
            <a:r>
              <a:rPr lang="en-US" altLang="en-US" sz="2000" b="1">
                <a:solidFill>
                  <a:srgbClr val="FF3300"/>
                </a:solidFill>
                <a:latin typeface="Times New Roman" panose="02020603050405020304" pitchFamily="18" charset="0"/>
                <a:cs typeface="Times New Roman" panose="02020603050405020304" pitchFamily="18" charset="0"/>
              </a:rPr>
              <a:t>O</a:t>
            </a:r>
            <a:r>
              <a:rPr lang="en-US" altLang="en-US" sz="2000" b="1">
                <a:solidFill>
                  <a:srgbClr val="222222"/>
                </a:solidFill>
                <a:latin typeface="Times New Roman" panose="02020603050405020304" pitchFamily="18" charset="0"/>
                <a:cs typeface="Times New Roman" panose="02020603050405020304" pitchFamily="18" charset="0"/>
              </a:rPr>
              <a:t>bservatory</a:t>
            </a:r>
            <a:endParaRPr lang="en-US" altLang="en-US" sz="2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69883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5" name="Picture 9" descr="http://mediad.publicbroadcasting.net/p/shared/npr/styles/x_large/nprshared/201602/466197975.jpg"/>
          <p:cNvPicPr>
            <a:picLocks noChangeAspect="1" noChangeArrowheads="1"/>
          </p:cNvPicPr>
          <p:nvPr/>
        </p:nvPicPr>
        <p:blipFill>
          <a:blip r:embed="rId2"/>
          <a:srcRect l="2017" r="1598"/>
          <a:stretch>
            <a:fillRect/>
          </a:stretch>
        </p:blipFill>
        <p:spPr bwMode="auto">
          <a:xfrm>
            <a:off x="1513896" y="776516"/>
            <a:ext cx="9134047" cy="5325554"/>
          </a:xfrm>
          <a:prstGeom prst="rect">
            <a:avLst/>
          </a:prstGeom>
          <a:noFill/>
          <a:ln w="9525">
            <a:noFill/>
            <a:miter lim="800000"/>
            <a:headEnd/>
            <a:tailEnd/>
          </a:ln>
        </p:spPr>
      </p:pic>
      <p:sp>
        <p:nvSpPr>
          <p:cNvPr id="52226" name="Rectangle 1"/>
          <p:cNvSpPr>
            <a:spLocks noChangeArrowheads="1"/>
          </p:cNvSpPr>
          <p:nvPr/>
        </p:nvSpPr>
        <p:spPr bwMode="auto">
          <a:xfrm>
            <a:off x="1776769" y="253938"/>
            <a:ext cx="8776159" cy="522579"/>
          </a:xfrm>
          <a:prstGeom prst="rect">
            <a:avLst/>
          </a:prstGeom>
          <a:noFill/>
          <a:ln w="9525">
            <a:noFill/>
            <a:miter lim="800000"/>
            <a:headEnd/>
            <a:tailEnd/>
          </a:ln>
        </p:spPr>
        <p:txBody>
          <a:bodyPr>
            <a:spAutoFit/>
          </a:bodyPr>
          <a:lstStyle/>
          <a:p>
            <a:r>
              <a:rPr lang="en-US" altLang="en-US" sz="2793" b="1">
                <a:solidFill>
                  <a:srgbClr val="FF3300"/>
                </a:solidFill>
              </a:rPr>
              <a:t>L</a:t>
            </a:r>
            <a:r>
              <a:rPr lang="en-US" altLang="en-US" sz="2793" b="1">
                <a:solidFill>
                  <a:srgbClr val="222222"/>
                </a:solidFill>
              </a:rPr>
              <a:t>aser </a:t>
            </a:r>
            <a:r>
              <a:rPr lang="en-US" altLang="en-US" sz="2793" b="1">
                <a:solidFill>
                  <a:srgbClr val="FF3300"/>
                </a:solidFill>
              </a:rPr>
              <a:t>I</a:t>
            </a:r>
            <a:r>
              <a:rPr lang="en-US" altLang="en-US" sz="2793" b="1">
                <a:solidFill>
                  <a:srgbClr val="222222"/>
                </a:solidFill>
              </a:rPr>
              <a:t>nterferometer </a:t>
            </a:r>
            <a:r>
              <a:rPr lang="en-US" altLang="en-US" sz="2793" b="1">
                <a:solidFill>
                  <a:srgbClr val="FF3300"/>
                </a:solidFill>
              </a:rPr>
              <a:t>G</a:t>
            </a:r>
            <a:r>
              <a:rPr lang="en-US" altLang="en-US" sz="2793" b="1">
                <a:solidFill>
                  <a:srgbClr val="222222"/>
                </a:solidFill>
              </a:rPr>
              <a:t>ravitational-Wave </a:t>
            </a:r>
            <a:r>
              <a:rPr lang="en-US" altLang="en-US" sz="2793" b="1">
                <a:solidFill>
                  <a:srgbClr val="FF3300"/>
                </a:solidFill>
              </a:rPr>
              <a:t>O</a:t>
            </a:r>
            <a:r>
              <a:rPr lang="en-US" altLang="en-US" sz="2793" b="1">
                <a:solidFill>
                  <a:srgbClr val="222222"/>
                </a:solidFill>
              </a:rPr>
              <a:t>bservatory</a:t>
            </a:r>
            <a:endParaRPr lang="en-US" altLang="en-US" sz="2793" b="1"/>
          </a:p>
        </p:txBody>
      </p:sp>
      <p:sp>
        <p:nvSpPr>
          <p:cNvPr id="52227" name="TextBox 1"/>
          <p:cNvSpPr txBox="1">
            <a:spLocks noChangeArrowheads="1"/>
          </p:cNvSpPr>
          <p:nvPr/>
        </p:nvSpPr>
        <p:spPr bwMode="auto">
          <a:xfrm>
            <a:off x="649266" y="6163831"/>
            <a:ext cx="11348751" cy="459627"/>
          </a:xfrm>
          <a:prstGeom prst="rect">
            <a:avLst/>
          </a:prstGeom>
          <a:noFill/>
          <a:ln w="9525">
            <a:noFill/>
            <a:miter lim="800000"/>
            <a:headEnd/>
            <a:tailEnd/>
          </a:ln>
        </p:spPr>
        <p:txBody>
          <a:bodyPr wrap="none">
            <a:spAutoFit/>
          </a:bodyPr>
          <a:lstStyle/>
          <a:p>
            <a:r>
              <a:rPr lang="en-US" sz="2394">
                <a:latin typeface="Aptos"/>
              </a:rPr>
              <a:t>GW First “light” 2015: Nobel Prize 2017, Rainer Weiss, Barry Barish, &amp; Kip Thorne</a:t>
            </a:r>
          </a:p>
        </p:txBody>
      </p:sp>
      <p:sp>
        <p:nvSpPr>
          <p:cNvPr id="4" name="TextBox 3">
            <a:extLst/>
          </p:cNvPr>
          <p:cNvSpPr txBox="1"/>
          <p:nvPr/>
        </p:nvSpPr>
        <p:spPr>
          <a:xfrm>
            <a:off x="2044393" y="1202497"/>
            <a:ext cx="6079335" cy="337077"/>
          </a:xfrm>
          <a:prstGeom prst="rect">
            <a:avLst/>
          </a:prstGeom>
          <a:noFill/>
        </p:spPr>
        <p:txBody>
          <a:bodyPr>
            <a:spAutoFit/>
          </a:bodyPr>
          <a:lstStyle/>
          <a:p>
            <a:pPr fontAlgn="auto">
              <a:spcBef>
                <a:spcPts val="0"/>
              </a:spcBef>
              <a:spcAft>
                <a:spcPts val="0"/>
              </a:spcAft>
              <a:defRPr/>
            </a:pPr>
            <a:r>
              <a:rPr lang="en-US" sz="1596" b="1" dirty="0">
                <a:solidFill>
                  <a:schemeClr val="bg1">
                    <a:lumMod val="95000"/>
                  </a:schemeClr>
                </a:solidFill>
                <a:latin typeface="Roboto" panose="02000000000000000000" pitchFamily="2" charset="0"/>
                <a:cs typeface="+mn-cs"/>
              </a:rPr>
              <a:t>September 14, 2015, at 5:51 a.m. EDT</a:t>
            </a:r>
            <a:endParaRPr lang="en-US" sz="1596" dirty="0">
              <a:solidFill>
                <a:schemeClr val="bg1">
                  <a:lumMod val="95000"/>
                </a:schemeClr>
              </a:solidFill>
              <a:latin typeface="+mn-lt"/>
              <a:cs typeface="+mn-cs"/>
            </a:endParaRPr>
          </a:p>
        </p:txBody>
      </p:sp>
      <p:pic>
        <p:nvPicPr>
          <p:cNvPr id="5" name="Picture 4"/>
          <p:cNvPicPr>
            <a:picLocks noChangeAspect="1"/>
          </p:cNvPicPr>
          <p:nvPr/>
        </p:nvPicPr>
        <p:blipFill>
          <a:blip r:embed="rId3"/>
          <a:srcRect/>
          <a:stretch>
            <a:fillRect/>
          </a:stretch>
        </p:blipFill>
        <p:spPr bwMode="auto">
          <a:xfrm>
            <a:off x="6392884" y="838276"/>
            <a:ext cx="3461690" cy="3064213"/>
          </a:xfrm>
          <a:prstGeom prst="rect">
            <a:avLst/>
          </a:prstGeom>
          <a:noFill/>
          <a:ln w="9525">
            <a:noFill/>
            <a:miter lim="800000"/>
            <a:headEnd/>
            <a:tailEnd/>
          </a:ln>
        </p:spPr>
      </p:pic>
    </p:spTree>
    <p:extLst>
      <p:ext uri="{BB962C8B-B14F-4D97-AF65-F5344CB8AC3E}">
        <p14:creationId xmlns:p14="http://schemas.microsoft.com/office/powerpoint/2010/main" val="90629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6"/>
          <p:cNvPicPr>
            <a:picLocks noChangeArrowheads="1"/>
          </p:cNvPicPr>
          <p:nvPr/>
        </p:nvPicPr>
        <p:blipFill>
          <a:blip r:embed="rId4"/>
          <a:srcRect/>
          <a:stretch>
            <a:fillRect/>
          </a:stretch>
        </p:blipFill>
        <p:spPr bwMode="auto">
          <a:xfrm>
            <a:off x="9248065" y="108249"/>
            <a:ext cx="2802923" cy="1018237"/>
          </a:xfrm>
          <a:prstGeom prst="rect">
            <a:avLst/>
          </a:prstGeom>
          <a:noFill/>
          <a:ln w="9525">
            <a:noFill/>
            <a:miter lim="800000"/>
            <a:headEnd/>
            <a:tailEnd/>
          </a:ln>
        </p:spPr>
      </p:pic>
      <p:sp>
        <p:nvSpPr>
          <p:cNvPr id="54274" name="TextBox 1"/>
          <p:cNvSpPr txBox="1">
            <a:spLocks noChangeArrowheads="1"/>
          </p:cNvSpPr>
          <p:nvPr/>
        </p:nvSpPr>
        <p:spPr bwMode="auto">
          <a:xfrm>
            <a:off x="1178178" y="326782"/>
            <a:ext cx="8356513" cy="582755"/>
          </a:xfrm>
          <a:prstGeom prst="rect">
            <a:avLst/>
          </a:prstGeom>
          <a:noFill/>
          <a:ln w="9525">
            <a:noFill/>
            <a:miter lim="800000"/>
            <a:headEnd/>
            <a:tailEnd/>
          </a:ln>
        </p:spPr>
        <p:txBody>
          <a:bodyPr>
            <a:spAutoFit/>
          </a:bodyPr>
          <a:lstStyle/>
          <a:p>
            <a:r>
              <a:rPr lang="en-US" altLang="en-US" sz="3192" b="1"/>
              <a:t>Laser Interferometer Space Antenna  (LISA)</a:t>
            </a:r>
            <a:endParaRPr lang="en-US" altLang="en-US" sz="3192"/>
          </a:p>
        </p:txBody>
      </p:sp>
      <p:sp>
        <p:nvSpPr>
          <p:cNvPr id="54275" name="TextBox 3"/>
          <p:cNvSpPr txBox="1">
            <a:spLocks noChangeArrowheads="1"/>
          </p:cNvSpPr>
          <p:nvPr/>
        </p:nvSpPr>
        <p:spPr bwMode="auto">
          <a:xfrm>
            <a:off x="1333369" y="814522"/>
            <a:ext cx="2125154" cy="460819"/>
          </a:xfrm>
          <a:prstGeom prst="rect">
            <a:avLst/>
          </a:prstGeom>
          <a:noFill/>
          <a:ln w="9525">
            <a:noFill/>
            <a:miter lim="800000"/>
            <a:headEnd/>
            <a:tailEnd/>
          </a:ln>
        </p:spPr>
        <p:txBody>
          <a:bodyPr>
            <a:spAutoFit/>
          </a:bodyPr>
          <a:lstStyle/>
          <a:p>
            <a:r>
              <a:rPr lang="en-US" altLang="en-US" sz="2394"/>
              <a:t>Arms: 2.5 Gm</a:t>
            </a:r>
          </a:p>
        </p:txBody>
      </p:sp>
      <p:sp>
        <p:nvSpPr>
          <p:cNvPr id="5" name="TextBox 4"/>
          <p:cNvSpPr txBox="1">
            <a:spLocks noChangeArrowheads="1"/>
          </p:cNvSpPr>
          <p:nvPr/>
        </p:nvSpPr>
        <p:spPr bwMode="auto">
          <a:xfrm>
            <a:off x="3347673" y="809771"/>
            <a:ext cx="6342209" cy="460820"/>
          </a:xfrm>
          <a:prstGeom prst="rect">
            <a:avLst/>
          </a:prstGeom>
          <a:noFill/>
          <a:ln w="9525">
            <a:noFill/>
            <a:miter lim="800000"/>
            <a:headEnd/>
            <a:tailEnd/>
          </a:ln>
        </p:spPr>
        <p:txBody>
          <a:bodyPr>
            <a:spAutoFit/>
          </a:bodyPr>
          <a:lstStyle/>
          <a:p>
            <a:r>
              <a:rPr lang="en-US" altLang="en-US" sz="2394">
                <a:solidFill>
                  <a:srgbClr val="FF0000"/>
                </a:solidFill>
              </a:rPr>
              <a:t>Limited to detecting frequencies below ~1 mHz</a:t>
            </a:r>
          </a:p>
        </p:txBody>
      </p:sp>
      <p:sp>
        <p:nvSpPr>
          <p:cNvPr id="54277" name="TextBox 8">
            <a:hlinkClick r:id="rId5" action="ppaction://hlinkfile"/>
          </p:cNvPr>
          <p:cNvSpPr txBox="1">
            <a:spLocks noChangeArrowheads="1"/>
          </p:cNvSpPr>
          <p:nvPr/>
        </p:nvSpPr>
        <p:spPr bwMode="auto">
          <a:xfrm>
            <a:off x="2932777" y="3429001"/>
            <a:ext cx="4560689" cy="337077"/>
          </a:xfrm>
          <a:prstGeom prst="rect">
            <a:avLst/>
          </a:prstGeom>
          <a:noFill/>
          <a:ln w="9525">
            <a:noFill/>
            <a:miter lim="800000"/>
            <a:headEnd/>
            <a:tailEnd/>
          </a:ln>
        </p:spPr>
        <p:txBody>
          <a:bodyPr>
            <a:spAutoFit/>
          </a:bodyPr>
          <a:lstStyle/>
          <a:p>
            <a:endParaRPr lang="en-US" sz="1596"/>
          </a:p>
        </p:txBody>
      </p:sp>
      <p:sp>
        <p:nvSpPr>
          <p:cNvPr id="54278" name="TextBox 2"/>
          <p:cNvSpPr txBox="1">
            <a:spLocks noChangeArrowheads="1"/>
          </p:cNvSpPr>
          <p:nvPr/>
        </p:nvSpPr>
        <p:spPr bwMode="auto">
          <a:xfrm>
            <a:off x="1178179" y="1250005"/>
            <a:ext cx="2359523" cy="459236"/>
          </a:xfrm>
          <a:prstGeom prst="rect">
            <a:avLst/>
          </a:prstGeom>
          <a:noFill/>
          <a:ln w="9525">
            <a:noFill/>
            <a:miter lim="800000"/>
            <a:headEnd/>
            <a:tailEnd/>
          </a:ln>
        </p:spPr>
        <p:txBody>
          <a:bodyPr wrap="none">
            <a:spAutoFit/>
          </a:bodyPr>
          <a:lstStyle/>
          <a:p>
            <a:r>
              <a:rPr lang="en-US" sz="2394">
                <a:solidFill>
                  <a:schemeClr val="bg1"/>
                </a:solidFill>
              </a:rPr>
              <a:t>1.5 million miles</a:t>
            </a:r>
          </a:p>
        </p:txBody>
      </p:sp>
      <p:pic>
        <p:nvPicPr>
          <p:cNvPr id="96266" name="slide_09-A1_LISA_orbits2.mp4">
            <a:hlinkClick r:id="" action="ppaction://media"/>
          </p:cNvPr>
          <p:cNvPicPr>
            <a:picLocks noChangeAspect="1" noChangeArrowheads="1"/>
          </p:cNvPicPr>
          <p:nvPr>
            <a:videoFile r:link="rId2"/>
            <p:extLst>
              <p:ext uri="{DAA4B4D4-6D71-4841-9C94-3DE7FCFB9230}">
                <p14:media xmlns:p14="http://schemas.microsoft.com/office/powerpoint/2010/main" r:link="rId1"/>
              </p:ext>
            </p:extLst>
          </p:nvPr>
        </p:nvPicPr>
        <p:blipFill>
          <a:blip r:embed="rId6"/>
          <a:srcRect/>
          <a:stretch>
            <a:fillRect/>
          </a:stretch>
        </p:blipFill>
        <p:spPr bwMode="auto">
          <a:xfrm>
            <a:off x="1216184" y="1389358"/>
            <a:ext cx="9729470" cy="5472827"/>
          </a:xfrm>
          <a:prstGeom prst="rect">
            <a:avLst/>
          </a:prstGeom>
          <a:noFill/>
          <a:ln w="9525">
            <a:noFill/>
            <a:miter lim="800000"/>
            <a:headEnd/>
            <a:tailEnd/>
          </a:ln>
        </p:spPr>
      </p:pic>
    </p:spTree>
    <p:extLst>
      <p:ext uri="{BB962C8B-B14F-4D97-AF65-F5344CB8AC3E}">
        <p14:creationId xmlns:p14="http://schemas.microsoft.com/office/powerpoint/2010/main" val="1734286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626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6266"/>
                                        </p:tgtEl>
                                      </p:cBhvr>
                                    </p:cmd>
                                  </p:childTnLst>
                                </p:cTn>
                              </p:par>
                            </p:childTnLst>
                          </p:cTn>
                        </p:par>
                      </p:childTnLst>
                    </p:cTn>
                  </p:par>
                </p:childTnLst>
              </p:cTn>
              <p:nextCondLst>
                <p:cond evt="onClick" delay="0">
                  <p:tgtEl>
                    <p:spTgt spid="96266"/>
                  </p:tgtEl>
                </p:cond>
              </p:nextCondLst>
            </p:seq>
            <p:video>
              <p:cMediaNode>
                <p:cTn id="13" fill="hold" display="0">
                  <p:stCondLst>
                    <p:cond delay="indefinite"/>
                  </p:stCondLst>
                  <p:endCondLst>
                    <p:cond evt="onNext" delay="0">
                      <p:tgtEl>
                        <p:sldTgt/>
                      </p:tgtEl>
                    </p:cond>
                    <p:cond evt="onPrev" delay="0">
                      <p:tgtEl>
                        <p:sldTgt/>
                      </p:tgtEl>
                    </p:cond>
                  </p:endCondLst>
                </p:cTn>
                <p:tgtEl>
                  <p:spTgt spid="96266"/>
                </p:tgtEl>
              </p:cMediaNode>
            </p:video>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6"/>
          <p:cNvSpPr txBox="1">
            <a:spLocks noChangeArrowheads="1"/>
          </p:cNvSpPr>
          <p:nvPr/>
        </p:nvSpPr>
        <p:spPr bwMode="auto">
          <a:xfrm>
            <a:off x="1619250" y="846138"/>
            <a:ext cx="91694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latin typeface="Times New Roman" panose="02020603050405020304" pitchFamily="18" charset="0"/>
                <a:cs typeface="Times New Roman" panose="02020603050405020304" pitchFamily="18" charset="0"/>
              </a:rPr>
              <a:t>The electric field produces a magnetic field that produces an electric field, and that is essentially</a:t>
            </a:r>
          </a:p>
          <a:p>
            <a:pPr eaLnBrk="1" hangingPunct="1">
              <a:spcBef>
                <a:spcPct val="0"/>
              </a:spcBef>
              <a:buFontTx/>
              <a:buNone/>
            </a:pPr>
            <a:r>
              <a:rPr lang="en-US" altLang="en-US" sz="1800">
                <a:latin typeface="Times New Roman" panose="02020603050405020304" pitchFamily="18" charset="0"/>
                <a:cs typeface="Times New Roman" panose="02020603050405020304" pitchFamily="18" charset="0"/>
              </a:rPr>
              <a:t>how light waves propagate. The velocity of a wave is a property of the medium in which the wave</a:t>
            </a:r>
          </a:p>
          <a:p>
            <a:pPr eaLnBrk="1" hangingPunct="1">
              <a:spcBef>
                <a:spcPct val="0"/>
              </a:spcBef>
              <a:buFontTx/>
              <a:buNone/>
            </a:pPr>
            <a:r>
              <a:rPr lang="en-US" altLang="en-US" sz="1800">
                <a:latin typeface="Times New Roman" panose="02020603050405020304" pitchFamily="18" charset="0"/>
                <a:cs typeface="Times New Roman" panose="02020603050405020304" pitchFamily="18" charset="0"/>
              </a:rPr>
              <a:t>propagates. Sound waves propagate at 343 m/s in dry air at room temperature, and faster</a:t>
            </a:r>
          </a:p>
          <a:p>
            <a:pPr eaLnBrk="1" hangingPunct="1">
              <a:spcBef>
                <a:spcPct val="0"/>
              </a:spcBef>
              <a:buFontTx/>
              <a:buNone/>
            </a:pPr>
            <a:r>
              <a:rPr lang="en-US" altLang="en-US" sz="1800">
                <a:latin typeface="Times New Roman" panose="02020603050405020304" pitchFamily="18" charset="0"/>
                <a:cs typeface="Times New Roman" panose="02020603050405020304" pitchFamily="18" charset="0"/>
              </a:rPr>
              <a:t>in denser media. It is the opposite for the light waves which usually travel faster in air or vacuum.</a:t>
            </a:r>
          </a:p>
        </p:txBody>
      </p:sp>
      <p:sp>
        <p:nvSpPr>
          <p:cNvPr id="6" name="Text Box 4"/>
          <p:cNvSpPr txBox="1">
            <a:spLocks noChangeArrowheads="1"/>
          </p:cNvSpPr>
          <p:nvPr/>
        </p:nvSpPr>
        <p:spPr bwMode="auto">
          <a:xfrm>
            <a:off x="5245585" y="251123"/>
            <a:ext cx="176683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2400" b="1" dirty="0">
                <a:solidFill>
                  <a:srgbClr val="0033CC"/>
                </a:solidFill>
              </a:rPr>
              <a:t>Light waves</a:t>
            </a:r>
          </a:p>
        </p:txBody>
      </p:sp>
      <p:grpSp>
        <p:nvGrpSpPr>
          <p:cNvPr id="24580" name="Group 2"/>
          <p:cNvGrpSpPr>
            <a:grpSpLocks/>
          </p:cNvGrpSpPr>
          <p:nvPr/>
        </p:nvGrpSpPr>
        <p:grpSpPr bwMode="auto">
          <a:xfrm>
            <a:off x="2211388" y="2271713"/>
            <a:ext cx="6875462" cy="2835275"/>
            <a:chOff x="2212094" y="2271844"/>
            <a:chExt cx="6875462" cy="2835275"/>
          </a:xfrm>
        </p:grpSpPr>
        <p:pic>
          <p:nvPicPr>
            <p:cNvPr id="24590"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12094" y="2271844"/>
              <a:ext cx="6742112" cy="28352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a:solidFill>
                    <a:schemeClr val="tx1"/>
                  </a:solidFill>
                  <a:miter lim="800000"/>
                  <a:headEnd type="none" w="sm" len="sm"/>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147381" y="2933831"/>
              <a:ext cx="3940175" cy="1331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4" name="Picture 3" descr="\documentclass{article}&#10;\usepackage{amsmath}&#10;\pagestyle{empty}&#10;\begin{document}&#10;\noindent&#10;$E = \frac{1}{2} \tilde{\cal E}e^{i \omega t}$&#10;&#10;&#10;&#10;\end{document}" title="IguanaTex Bitmap Display"/>
          <p:cNvPicPr>
            <a:picLocks noChangeAspect="1"/>
          </p:cNvPicPr>
          <p:nvPr>
            <p:custDataLst>
              <p:tags r:id="rId1"/>
            </p:custDataLst>
          </p:nvPr>
        </p:nvPicPr>
        <p:blipFill>
          <a:blip r:embed="rId8"/>
          <a:stretch>
            <a:fillRect/>
          </a:stretch>
        </p:blipFill>
        <p:spPr>
          <a:xfrm>
            <a:off x="5135563" y="2271713"/>
            <a:ext cx="1527175" cy="395287"/>
          </a:xfrm>
          <a:prstGeom prst="rect">
            <a:avLst/>
          </a:prstGeom>
        </p:spPr>
      </p:pic>
      <p:pic>
        <p:nvPicPr>
          <p:cNvPr id="9" name="Picture 8" descr="\documentclass{article}\pagestyle{empty}&#10;\begin{document}&#10;$$\frac{\partial E}{\partial z}  + \frac{1}{c}&#10;\frac{\partial E}{\partial t}  = 0&#10;$$&#10;\end{document}&#10;" title="IguanaTex Bitmap Display"/>
          <p:cNvPicPr>
            <a:picLocks noChangeAspect="1"/>
          </p:cNvPicPr>
          <p:nvPr>
            <p:custDataLst>
              <p:tags r:id="rId2"/>
            </p:custDataLst>
          </p:nvPr>
        </p:nvPicPr>
        <p:blipFill>
          <a:blip r:embed="rId9"/>
          <a:stretch>
            <a:fillRect/>
          </a:stretch>
        </p:blipFill>
        <p:spPr>
          <a:xfrm>
            <a:off x="6083300" y="2932113"/>
            <a:ext cx="1966913" cy="600075"/>
          </a:xfrm>
          <a:prstGeom prst="rect">
            <a:avLst/>
          </a:prstGeom>
          <a:solidFill>
            <a:srgbClr val="FFFFFF"/>
          </a:solidFill>
          <a:ln>
            <a:noFill/>
          </a:ln>
          <a:effectLst/>
        </p:spPr>
      </p:pic>
      <p:sp>
        <p:nvSpPr>
          <p:cNvPr id="12" name="Text Box 35"/>
          <p:cNvSpPr txBox="1">
            <a:spLocks noChangeArrowheads="1"/>
          </p:cNvSpPr>
          <p:nvPr/>
        </p:nvSpPr>
        <p:spPr bwMode="auto">
          <a:xfrm>
            <a:off x="9047163" y="2530475"/>
            <a:ext cx="1952625"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596" dirty="0"/>
              <a:t>In the retarded frame:</a:t>
            </a:r>
          </a:p>
        </p:txBody>
      </p:sp>
      <p:pic>
        <p:nvPicPr>
          <p:cNvPr id="11" name="Picture 10" descr="\documentclass{article}\pagestyle{empty}&#10;\begin{document}&#10;$$\frac{\partial E}{\partial z}  &#10;  =0&#10;$$&#10;\end{document}&#10;" title="IguanaTex Bitmap Display"/>
          <p:cNvPicPr>
            <a:picLocks noChangeAspect="1"/>
          </p:cNvPicPr>
          <p:nvPr>
            <p:custDataLst>
              <p:tags r:id="rId3"/>
            </p:custDataLst>
          </p:nvPr>
        </p:nvPicPr>
        <p:blipFill>
          <a:blip r:embed="rId10"/>
          <a:stretch>
            <a:fillRect/>
          </a:stretch>
        </p:blipFill>
        <p:spPr>
          <a:xfrm>
            <a:off x="9115425" y="2998788"/>
            <a:ext cx="939800" cy="600075"/>
          </a:xfrm>
          <a:prstGeom prst="rect">
            <a:avLst/>
          </a:prstGeom>
          <a:solidFill>
            <a:srgbClr val="FFFFFF"/>
          </a:solidFill>
          <a:ln>
            <a:noFill/>
          </a:ln>
          <a:effectLst/>
        </p:spPr>
      </p:pic>
      <p:pic>
        <p:nvPicPr>
          <p:cNvPr id="15" name="Picture 14" descr="\documentclass{article}\pagestyle{empty}&#10;\begin{document}&#10;Dipole emission is in the forward AND backward direction&#10;$$\frac{\partial E}{\partial z}  - \frac{1}{c}&#10;\frac{\partial E}{\partial t}  = 0&#10;$$&#10;\end{document}&#10;" title="IguanaTex Bitmap Display"/>
          <p:cNvPicPr>
            <a:picLocks noChangeAspect="1"/>
          </p:cNvPicPr>
          <p:nvPr>
            <p:custDataLst>
              <p:tags r:id="rId4"/>
            </p:custDataLst>
          </p:nvPr>
        </p:nvPicPr>
        <p:blipFill>
          <a:blip r:embed="rId11"/>
          <a:stretch>
            <a:fillRect/>
          </a:stretch>
        </p:blipFill>
        <p:spPr>
          <a:xfrm>
            <a:off x="5148263" y="3916363"/>
            <a:ext cx="6321425" cy="1009650"/>
          </a:xfrm>
          <a:prstGeom prst="rect">
            <a:avLst/>
          </a:prstGeom>
          <a:solidFill>
            <a:srgbClr val="FFFFFF"/>
          </a:solidFill>
          <a:ln>
            <a:noFill/>
          </a:ln>
          <a:effectLst/>
        </p:spPr>
      </p:pic>
      <p:pic>
        <p:nvPicPr>
          <p:cNvPr id="17" name="Picture 16" descr="\documentclass{article}\pagestyle{empty}&#10;\begin{document}&#10;Make the product forward $\times$ backwards:&#10;$$\frac{\partial^2 E}{\partial z^2}  - \frac{1}{c^2}&#10;\frac{\partial^2 E}{\partial t^2}  = 0&#10;$$&#10;\end{document}&#10;" title="IguanaTex Bitmap Display"/>
          <p:cNvPicPr>
            <a:picLocks noChangeAspect="1"/>
          </p:cNvPicPr>
          <p:nvPr>
            <p:custDataLst>
              <p:tags r:id="rId5"/>
            </p:custDataLst>
          </p:nvPr>
        </p:nvPicPr>
        <p:blipFill>
          <a:blip r:embed="rId12"/>
          <a:stretch>
            <a:fillRect/>
          </a:stretch>
        </p:blipFill>
        <p:spPr>
          <a:xfrm>
            <a:off x="5316538" y="5089525"/>
            <a:ext cx="4895850" cy="1035050"/>
          </a:xfrm>
          <a:prstGeom prst="rect">
            <a:avLst/>
          </a:prstGeom>
          <a:solidFill>
            <a:srgbClr val="FFFFFF"/>
          </a:solidFill>
          <a:ln>
            <a:noFill/>
          </a:ln>
          <a:effectLst/>
        </p:spPr>
      </p:pic>
      <p:grpSp>
        <p:nvGrpSpPr>
          <p:cNvPr id="20" name="Group 19"/>
          <p:cNvGrpSpPr>
            <a:grpSpLocks/>
          </p:cNvGrpSpPr>
          <p:nvPr/>
        </p:nvGrpSpPr>
        <p:grpSpPr bwMode="auto">
          <a:xfrm>
            <a:off x="1196975" y="5446713"/>
            <a:ext cx="9188450" cy="841375"/>
            <a:chOff x="1196622" y="5446777"/>
            <a:chExt cx="9189156" cy="841690"/>
          </a:xfrm>
        </p:grpSpPr>
        <p:sp>
          <p:nvSpPr>
            <p:cNvPr id="24588" name="TextBox 17"/>
            <p:cNvSpPr txBox="1">
              <a:spLocks noChangeArrowheads="1"/>
            </p:cNvSpPr>
            <p:nvPr/>
          </p:nvSpPr>
          <p:spPr bwMode="auto">
            <a:xfrm>
              <a:off x="1196622" y="5739256"/>
              <a:ext cx="61976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New Roman" panose="02020603050405020304" pitchFamily="18" charset="0"/>
                  <a:cs typeface="Times New Roman" panose="02020603050405020304" pitchFamily="18" charset="0"/>
                </a:defRPr>
              </a:lvl1pPr>
              <a:lvl2pPr marL="742950" indent="-285750">
                <a:defRPr sz="1600">
                  <a:solidFill>
                    <a:schemeClr val="tx1"/>
                  </a:solidFill>
                  <a:latin typeface="Times New Roman" panose="02020603050405020304" pitchFamily="18" charset="0"/>
                  <a:cs typeface="Times New Roman" panose="02020603050405020304" pitchFamily="18" charset="0"/>
                </a:defRPr>
              </a:lvl2pPr>
              <a:lvl3pPr marL="1143000" indent="-228600">
                <a:defRPr sz="1600">
                  <a:solidFill>
                    <a:schemeClr val="tx1"/>
                  </a:solidFill>
                  <a:latin typeface="Times New Roman" panose="02020603050405020304" pitchFamily="18" charset="0"/>
                  <a:cs typeface="Times New Roman" panose="02020603050405020304" pitchFamily="18" charset="0"/>
                </a:defRPr>
              </a:lvl3pPr>
              <a:lvl4pPr marL="1600200" indent="-228600">
                <a:defRPr sz="1600">
                  <a:solidFill>
                    <a:schemeClr val="tx1"/>
                  </a:solidFill>
                  <a:latin typeface="Times New Roman" panose="02020603050405020304" pitchFamily="18" charset="0"/>
                  <a:cs typeface="Times New Roman" panose="02020603050405020304" pitchFamily="18" charset="0"/>
                </a:defRPr>
              </a:lvl4pPr>
              <a:lvl5pPr marL="2057400" indent="-228600">
                <a:defRPr sz="16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cs typeface="Times New Roman" panose="02020603050405020304" pitchFamily="18" charset="0"/>
                </a:defRPr>
              </a:lvl9pPr>
            </a:lstStyle>
            <a:p>
              <a:r>
                <a:rPr lang="en-US" altLang="en-US" b="1">
                  <a:solidFill>
                    <a:srgbClr val="FF0000"/>
                  </a:solidFill>
                </a:rPr>
                <a:t>MAXWELL’S SECOND ORDER PROPAGATION EQUATION</a:t>
              </a:r>
            </a:p>
          </p:txBody>
        </p:sp>
        <p:sp>
          <p:nvSpPr>
            <p:cNvPr id="19" name="Rectangle 18"/>
            <p:cNvSpPr/>
            <p:nvPr/>
          </p:nvSpPr>
          <p:spPr>
            <a:xfrm>
              <a:off x="7902737" y="5446777"/>
              <a:ext cx="2483041" cy="841690"/>
            </a:xfrm>
            <a:prstGeom prst="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par>
                          <p:cTn id="8" fill="hold" nodeType="afterGroup">
                            <p:stCondLst>
                              <p:cond delay="10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1000"/>
                                        <p:tgtEl>
                                          <p:spTgt spid="9"/>
                                        </p:tgtEl>
                                      </p:cBhvr>
                                    </p:animEffect>
                                  </p:childTnLst>
                                </p:cTn>
                              </p:par>
                            </p:childTnLst>
                          </p:cTn>
                        </p:par>
                        <p:par>
                          <p:cTn id="12" fill="hold" nodeType="afterGroup">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2000"/>
                                        <p:tgtEl>
                                          <p:spTgt spid="12"/>
                                        </p:tgtEl>
                                      </p:cBhvr>
                                    </p:animEffect>
                                  </p:childTnLst>
                                </p:cTn>
                              </p:par>
                            </p:childTnLst>
                          </p:cTn>
                        </p:par>
                        <p:par>
                          <p:cTn id="16" fill="hold" nodeType="afterGroup">
                            <p:stCondLst>
                              <p:cond delay="4000"/>
                            </p:stCondLst>
                            <p:childTnLst>
                              <p:par>
                                <p:cTn id="17" presetID="22" presetClass="entr" presetSubtype="8"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2000"/>
                                        <p:tgtEl>
                                          <p:spTgt spid="11"/>
                                        </p:tgtEl>
                                      </p:cBhvr>
                                    </p:animEffect>
                                  </p:childTnLst>
                                </p:cTn>
                              </p:par>
                            </p:childTnLst>
                          </p:cTn>
                        </p:par>
                        <p:par>
                          <p:cTn id="20" fill="hold" nodeType="afterGroup">
                            <p:stCondLst>
                              <p:cond delay="6000"/>
                            </p:stCondLst>
                            <p:childTnLst>
                              <p:par>
                                <p:cTn id="21" presetID="22" presetClass="entr" presetSubtype="8"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2000"/>
                                        <p:tgtEl>
                                          <p:spTgt spid="15"/>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left)">
                                      <p:cBhvr>
                                        <p:cTn id="28" dur="2000"/>
                                        <p:tgtEl>
                                          <p:spTgt spid="17"/>
                                        </p:tgtEl>
                                      </p:cBhvr>
                                    </p:animEffect>
                                  </p:childTnLst>
                                </p:cTn>
                              </p:par>
                            </p:childTnLst>
                          </p:cTn>
                        </p:par>
                        <p:par>
                          <p:cTn id="29" fill="hold" nodeType="afterGroup">
                            <p:stCondLst>
                              <p:cond delay="2000"/>
                            </p:stCondLst>
                            <p:childTnLst>
                              <p:par>
                                <p:cTn id="30" presetID="22" presetClass="entr" presetSubtype="8" fill="hold"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1825" y="1365250"/>
            <a:ext cx="8358188" cy="412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7" name="Rectangle 5"/>
          <p:cNvSpPr>
            <a:spLocks noChangeArrowheads="1"/>
          </p:cNvSpPr>
          <p:nvPr/>
        </p:nvSpPr>
        <p:spPr bwMode="auto">
          <a:xfrm>
            <a:off x="5338763" y="300038"/>
            <a:ext cx="2139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400" b="1">
                <a:solidFill>
                  <a:srgbClr val="0000FF"/>
                </a:solidFill>
                <a:latin typeface="Times New Roman" panose="02020603050405020304" pitchFamily="18" charset="0"/>
                <a:cs typeface="Times New Roman" panose="02020603050405020304" pitchFamily="18" charset="0"/>
              </a:rPr>
              <a:t>Making Waves</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8188" y="706438"/>
            <a:ext cx="5608637" cy="521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830"/>
            <a:ext cx="7748209" cy="3049344"/>
          </a:xfrm>
          <a:prstGeom prst="rect">
            <a:avLst/>
          </a:prstGeom>
        </p:spPr>
      </p:pic>
      <p:sp>
        <p:nvSpPr>
          <p:cNvPr id="4" name="Rectangle 3"/>
          <p:cNvSpPr/>
          <p:nvPr/>
        </p:nvSpPr>
        <p:spPr>
          <a:xfrm>
            <a:off x="4867777" y="472980"/>
            <a:ext cx="1411220" cy="338554"/>
          </a:xfrm>
          <a:prstGeom prst="rect">
            <a:avLst/>
          </a:prstGeom>
        </p:spPr>
        <p:txBody>
          <a:bodyPr wrap="none">
            <a:spAutoFit/>
          </a:bodyPr>
          <a:lstStyle/>
          <a:p>
            <a:r>
              <a:rPr lang="en-US" dirty="0" smtClean="0"/>
              <a:t>MY ANSWER</a:t>
            </a:r>
            <a:endParaRPr lang="en-US" dirty="0"/>
          </a:p>
        </p:txBody>
      </p:sp>
      <p:pic>
        <p:nvPicPr>
          <p:cNvPr id="5" name="Picture 8" descr="lob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77388" y="3321050"/>
            <a:ext cx="240030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9"/>
          <p:cNvSpPr txBox="1">
            <a:spLocks noChangeArrowheads="1"/>
          </p:cNvSpPr>
          <p:nvPr/>
        </p:nvSpPr>
        <p:spPr bwMode="auto">
          <a:xfrm>
            <a:off x="6243638" y="3541713"/>
            <a:ext cx="3319462"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latin typeface="Times New Roman" panose="02020603050405020304" pitchFamily="18" charset="0"/>
                <a:ea typeface="MS PGothic" panose="020B0600070205080204" pitchFamily="34" charset="-128"/>
              </a:rPr>
              <a:t>In view of  the great vision of UNM administrators,  their mascot should not be t</a:t>
            </a:r>
            <a:r>
              <a:rPr lang="en-US" altLang="en-US" sz="1600">
                <a:latin typeface="Times New Roman" panose="02020603050405020304" pitchFamily="18" charset="0"/>
                <a:ea typeface="MS PGothic" panose="020B0600070205080204" pitchFamily="34" charset="-128"/>
                <a:cs typeface="Times New Roman" panose="02020603050405020304" pitchFamily="18" charset="0"/>
              </a:rPr>
              <a:t>he lobo</a:t>
            </a:r>
          </a:p>
        </p:txBody>
      </p:sp>
      <p:sp>
        <p:nvSpPr>
          <p:cNvPr id="7" name="Text Box 10"/>
          <p:cNvSpPr txBox="1">
            <a:spLocks noChangeArrowheads="1"/>
          </p:cNvSpPr>
          <p:nvPr/>
        </p:nvSpPr>
        <p:spPr bwMode="auto">
          <a:xfrm>
            <a:off x="7556500" y="4684713"/>
            <a:ext cx="15144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latin typeface="Times New Roman" panose="02020603050405020304" pitchFamily="18" charset="0"/>
                <a:ea typeface="MS PGothic" panose="020B0600070205080204" pitchFamily="34" charset="-128"/>
              </a:rPr>
              <a:t>but the MOLE</a:t>
            </a:r>
          </a:p>
        </p:txBody>
      </p:sp>
      <p:grpSp>
        <p:nvGrpSpPr>
          <p:cNvPr id="8" name="Group 11"/>
          <p:cNvGrpSpPr>
            <a:grpSpLocks/>
          </p:cNvGrpSpPr>
          <p:nvPr/>
        </p:nvGrpSpPr>
        <p:grpSpPr bwMode="auto">
          <a:xfrm>
            <a:off x="8288338" y="4987925"/>
            <a:ext cx="2668587" cy="1166813"/>
            <a:chOff x="1392" y="1680"/>
            <a:chExt cx="2525" cy="1104"/>
          </a:xfrm>
        </p:grpSpPr>
        <p:sp>
          <p:nvSpPr>
            <p:cNvPr id="9" name="Freeform 12" descr="Large confetti"/>
            <p:cNvSpPr>
              <a:spLocks/>
            </p:cNvSpPr>
            <p:nvPr/>
          </p:nvSpPr>
          <p:spPr bwMode="auto">
            <a:xfrm>
              <a:off x="1392" y="2093"/>
              <a:ext cx="2525" cy="672"/>
            </a:xfrm>
            <a:custGeom>
              <a:avLst/>
              <a:gdLst>
                <a:gd name="T0" fmla="*/ 550 w 2525"/>
                <a:gd name="T1" fmla="*/ 19 h 672"/>
                <a:gd name="T2" fmla="*/ 525 w 2525"/>
                <a:gd name="T3" fmla="*/ 35 h 672"/>
                <a:gd name="T4" fmla="*/ 374 w 2525"/>
                <a:gd name="T5" fmla="*/ 137 h 672"/>
                <a:gd name="T6" fmla="*/ 342 w 2525"/>
                <a:gd name="T7" fmla="*/ 160 h 672"/>
                <a:gd name="T8" fmla="*/ 205 w 2525"/>
                <a:gd name="T9" fmla="*/ 406 h 672"/>
                <a:gd name="T10" fmla="*/ 0 w 2525"/>
                <a:gd name="T11" fmla="*/ 525 h 672"/>
                <a:gd name="T12" fmla="*/ 730 w 2525"/>
                <a:gd name="T13" fmla="*/ 672 h 672"/>
                <a:gd name="T14" fmla="*/ 1568 w 2525"/>
                <a:gd name="T15" fmla="*/ 608 h 672"/>
                <a:gd name="T16" fmla="*/ 1971 w 2525"/>
                <a:gd name="T17" fmla="*/ 448 h 672"/>
                <a:gd name="T18" fmla="*/ 2384 w 2525"/>
                <a:gd name="T19" fmla="*/ 393 h 672"/>
                <a:gd name="T20" fmla="*/ 2275 w 2525"/>
                <a:gd name="T21" fmla="*/ 342 h 672"/>
                <a:gd name="T22" fmla="*/ 2106 w 2525"/>
                <a:gd name="T23" fmla="*/ 221 h 672"/>
                <a:gd name="T24" fmla="*/ 2019 w 2525"/>
                <a:gd name="T25" fmla="*/ 77 h 672"/>
                <a:gd name="T26" fmla="*/ 1840 w 2525"/>
                <a:gd name="T27" fmla="*/ 0 h 672"/>
                <a:gd name="T28" fmla="*/ 1878 w 2525"/>
                <a:gd name="T29" fmla="*/ 102 h 672"/>
                <a:gd name="T30" fmla="*/ 1872 w 2525"/>
                <a:gd name="T31" fmla="*/ 166 h 672"/>
                <a:gd name="T32" fmla="*/ 1898 w 2525"/>
                <a:gd name="T33" fmla="*/ 262 h 672"/>
                <a:gd name="T34" fmla="*/ 1878 w 2525"/>
                <a:gd name="T35" fmla="*/ 259 h 672"/>
                <a:gd name="T36" fmla="*/ 1837 w 2525"/>
                <a:gd name="T37" fmla="*/ 272 h 672"/>
                <a:gd name="T38" fmla="*/ 1824 w 2525"/>
                <a:gd name="T39" fmla="*/ 352 h 672"/>
                <a:gd name="T40" fmla="*/ 1738 w 2525"/>
                <a:gd name="T41" fmla="*/ 246 h 672"/>
                <a:gd name="T42" fmla="*/ 1786 w 2525"/>
                <a:gd name="T43" fmla="*/ 374 h 672"/>
                <a:gd name="T44" fmla="*/ 1728 w 2525"/>
                <a:gd name="T45" fmla="*/ 349 h 672"/>
                <a:gd name="T46" fmla="*/ 1645 w 2525"/>
                <a:gd name="T47" fmla="*/ 294 h 672"/>
                <a:gd name="T48" fmla="*/ 1696 w 2525"/>
                <a:gd name="T49" fmla="*/ 406 h 672"/>
                <a:gd name="T50" fmla="*/ 1626 w 2525"/>
                <a:gd name="T51" fmla="*/ 390 h 672"/>
                <a:gd name="T52" fmla="*/ 1552 w 2525"/>
                <a:gd name="T53" fmla="*/ 304 h 672"/>
                <a:gd name="T54" fmla="*/ 1549 w 2525"/>
                <a:gd name="T55" fmla="*/ 397 h 672"/>
                <a:gd name="T56" fmla="*/ 1488 w 2525"/>
                <a:gd name="T57" fmla="*/ 371 h 672"/>
                <a:gd name="T58" fmla="*/ 1450 w 2525"/>
                <a:gd name="T59" fmla="*/ 278 h 672"/>
                <a:gd name="T60" fmla="*/ 1008 w 2525"/>
                <a:gd name="T61" fmla="*/ 291 h 672"/>
                <a:gd name="T62" fmla="*/ 848 w 2525"/>
                <a:gd name="T63" fmla="*/ 355 h 672"/>
                <a:gd name="T64" fmla="*/ 778 w 2525"/>
                <a:gd name="T65" fmla="*/ 333 h 672"/>
                <a:gd name="T66" fmla="*/ 739 w 2525"/>
                <a:gd name="T67" fmla="*/ 281 h 672"/>
                <a:gd name="T68" fmla="*/ 752 w 2525"/>
                <a:gd name="T69" fmla="*/ 195 h 672"/>
                <a:gd name="T70" fmla="*/ 634 w 2525"/>
                <a:gd name="T71" fmla="*/ 304 h 672"/>
                <a:gd name="T72" fmla="*/ 662 w 2525"/>
                <a:gd name="T73" fmla="*/ 192 h 672"/>
                <a:gd name="T74" fmla="*/ 662 w 2525"/>
                <a:gd name="T75" fmla="*/ 169 h 672"/>
                <a:gd name="T76" fmla="*/ 611 w 2525"/>
                <a:gd name="T77" fmla="*/ 198 h 672"/>
                <a:gd name="T78" fmla="*/ 560 w 2525"/>
                <a:gd name="T79" fmla="*/ 189 h 672"/>
                <a:gd name="T80" fmla="*/ 650 w 2525"/>
                <a:gd name="T81" fmla="*/ 102 h 672"/>
                <a:gd name="T82" fmla="*/ 528 w 2525"/>
                <a:gd name="T83" fmla="*/ 157 h 672"/>
                <a:gd name="T84" fmla="*/ 563 w 2525"/>
                <a:gd name="T85" fmla="*/ 57 h 67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525" h="672">
                  <a:moveTo>
                    <a:pt x="592" y="0"/>
                  </a:moveTo>
                  <a:cubicBezTo>
                    <a:pt x="579" y="12"/>
                    <a:pt x="565" y="10"/>
                    <a:pt x="550" y="19"/>
                  </a:cubicBezTo>
                  <a:cubicBezTo>
                    <a:pt x="547" y="23"/>
                    <a:pt x="545" y="29"/>
                    <a:pt x="541" y="32"/>
                  </a:cubicBezTo>
                  <a:cubicBezTo>
                    <a:pt x="536" y="35"/>
                    <a:pt x="530" y="33"/>
                    <a:pt x="525" y="35"/>
                  </a:cubicBezTo>
                  <a:cubicBezTo>
                    <a:pt x="511" y="40"/>
                    <a:pt x="506" y="51"/>
                    <a:pt x="490" y="51"/>
                  </a:cubicBezTo>
                  <a:cubicBezTo>
                    <a:pt x="451" y="80"/>
                    <a:pt x="413" y="109"/>
                    <a:pt x="374" y="137"/>
                  </a:cubicBezTo>
                  <a:cubicBezTo>
                    <a:pt x="371" y="139"/>
                    <a:pt x="368" y="139"/>
                    <a:pt x="365" y="141"/>
                  </a:cubicBezTo>
                  <a:cubicBezTo>
                    <a:pt x="355" y="148"/>
                    <a:pt x="354" y="160"/>
                    <a:pt x="342" y="160"/>
                  </a:cubicBezTo>
                  <a:lnTo>
                    <a:pt x="272" y="269"/>
                  </a:lnTo>
                  <a:lnTo>
                    <a:pt x="205" y="406"/>
                  </a:lnTo>
                  <a:lnTo>
                    <a:pt x="106" y="502"/>
                  </a:lnTo>
                  <a:lnTo>
                    <a:pt x="0" y="525"/>
                  </a:lnTo>
                  <a:lnTo>
                    <a:pt x="112" y="566"/>
                  </a:lnTo>
                  <a:lnTo>
                    <a:pt x="730" y="672"/>
                  </a:lnTo>
                  <a:lnTo>
                    <a:pt x="1155" y="672"/>
                  </a:lnTo>
                  <a:lnTo>
                    <a:pt x="1568" y="608"/>
                  </a:lnTo>
                  <a:lnTo>
                    <a:pt x="1811" y="544"/>
                  </a:lnTo>
                  <a:lnTo>
                    <a:pt x="1971" y="448"/>
                  </a:lnTo>
                  <a:lnTo>
                    <a:pt x="2160" y="409"/>
                  </a:lnTo>
                  <a:lnTo>
                    <a:pt x="2384" y="393"/>
                  </a:lnTo>
                  <a:lnTo>
                    <a:pt x="2525" y="393"/>
                  </a:lnTo>
                  <a:lnTo>
                    <a:pt x="2275" y="342"/>
                  </a:lnTo>
                  <a:lnTo>
                    <a:pt x="2154" y="297"/>
                  </a:lnTo>
                  <a:lnTo>
                    <a:pt x="2106" y="221"/>
                  </a:lnTo>
                  <a:lnTo>
                    <a:pt x="2074" y="157"/>
                  </a:lnTo>
                  <a:lnTo>
                    <a:pt x="2019" y="77"/>
                  </a:lnTo>
                  <a:lnTo>
                    <a:pt x="1946" y="19"/>
                  </a:lnTo>
                  <a:lnTo>
                    <a:pt x="1840" y="0"/>
                  </a:lnTo>
                  <a:lnTo>
                    <a:pt x="1878" y="48"/>
                  </a:lnTo>
                  <a:lnTo>
                    <a:pt x="1878" y="102"/>
                  </a:lnTo>
                  <a:lnTo>
                    <a:pt x="1862" y="144"/>
                  </a:lnTo>
                  <a:lnTo>
                    <a:pt x="1872" y="166"/>
                  </a:lnTo>
                  <a:lnTo>
                    <a:pt x="1878" y="208"/>
                  </a:lnTo>
                  <a:lnTo>
                    <a:pt x="1898" y="262"/>
                  </a:lnTo>
                  <a:lnTo>
                    <a:pt x="1898" y="281"/>
                  </a:lnTo>
                  <a:lnTo>
                    <a:pt x="1878" y="259"/>
                  </a:lnTo>
                  <a:lnTo>
                    <a:pt x="1843" y="227"/>
                  </a:lnTo>
                  <a:lnTo>
                    <a:pt x="1837" y="272"/>
                  </a:lnTo>
                  <a:lnTo>
                    <a:pt x="1837" y="317"/>
                  </a:lnTo>
                  <a:lnTo>
                    <a:pt x="1824" y="352"/>
                  </a:lnTo>
                  <a:lnTo>
                    <a:pt x="1789" y="291"/>
                  </a:lnTo>
                  <a:lnTo>
                    <a:pt x="1738" y="246"/>
                  </a:lnTo>
                  <a:lnTo>
                    <a:pt x="1786" y="304"/>
                  </a:lnTo>
                  <a:lnTo>
                    <a:pt x="1786" y="374"/>
                  </a:lnTo>
                  <a:lnTo>
                    <a:pt x="1773" y="390"/>
                  </a:lnTo>
                  <a:lnTo>
                    <a:pt x="1728" y="349"/>
                  </a:lnTo>
                  <a:lnTo>
                    <a:pt x="1686" y="304"/>
                  </a:lnTo>
                  <a:lnTo>
                    <a:pt x="1645" y="294"/>
                  </a:lnTo>
                  <a:lnTo>
                    <a:pt x="1667" y="368"/>
                  </a:lnTo>
                  <a:lnTo>
                    <a:pt x="1696" y="406"/>
                  </a:lnTo>
                  <a:lnTo>
                    <a:pt x="1680" y="438"/>
                  </a:lnTo>
                  <a:lnTo>
                    <a:pt x="1626" y="390"/>
                  </a:lnTo>
                  <a:lnTo>
                    <a:pt x="1584" y="349"/>
                  </a:lnTo>
                  <a:lnTo>
                    <a:pt x="1552" y="304"/>
                  </a:lnTo>
                  <a:lnTo>
                    <a:pt x="1539" y="349"/>
                  </a:lnTo>
                  <a:lnTo>
                    <a:pt x="1549" y="397"/>
                  </a:lnTo>
                  <a:lnTo>
                    <a:pt x="1539" y="441"/>
                  </a:lnTo>
                  <a:lnTo>
                    <a:pt x="1488" y="371"/>
                  </a:lnTo>
                  <a:lnTo>
                    <a:pt x="1462" y="339"/>
                  </a:lnTo>
                  <a:lnTo>
                    <a:pt x="1450" y="278"/>
                  </a:lnTo>
                  <a:lnTo>
                    <a:pt x="1146" y="304"/>
                  </a:lnTo>
                  <a:lnTo>
                    <a:pt x="1008" y="291"/>
                  </a:lnTo>
                  <a:lnTo>
                    <a:pt x="902" y="301"/>
                  </a:lnTo>
                  <a:lnTo>
                    <a:pt x="848" y="355"/>
                  </a:lnTo>
                  <a:lnTo>
                    <a:pt x="822" y="278"/>
                  </a:lnTo>
                  <a:lnTo>
                    <a:pt x="778" y="333"/>
                  </a:lnTo>
                  <a:lnTo>
                    <a:pt x="733" y="365"/>
                  </a:lnTo>
                  <a:lnTo>
                    <a:pt x="739" y="281"/>
                  </a:lnTo>
                  <a:lnTo>
                    <a:pt x="768" y="227"/>
                  </a:lnTo>
                  <a:lnTo>
                    <a:pt x="752" y="195"/>
                  </a:lnTo>
                  <a:lnTo>
                    <a:pt x="672" y="269"/>
                  </a:lnTo>
                  <a:lnTo>
                    <a:pt x="634" y="304"/>
                  </a:lnTo>
                  <a:lnTo>
                    <a:pt x="621" y="243"/>
                  </a:lnTo>
                  <a:lnTo>
                    <a:pt x="662" y="192"/>
                  </a:lnTo>
                  <a:cubicBezTo>
                    <a:pt x="669" y="182"/>
                    <a:pt x="682" y="175"/>
                    <a:pt x="682" y="163"/>
                  </a:cubicBezTo>
                  <a:cubicBezTo>
                    <a:pt x="682" y="156"/>
                    <a:pt x="662" y="169"/>
                    <a:pt x="662" y="169"/>
                  </a:cubicBezTo>
                  <a:cubicBezTo>
                    <a:pt x="652" y="177"/>
                    <a:pt x="641" y="183"/>
                    <a:pt x="630" y="189"/>
                  </a:cubicBezTo>
                  <a:cubicBezTo>
                    <a:pt x="622" y="202"/>
                    <a:pt x="628" y="198"/>
                    <a:pt x="611" y="198"/>
                  </a:cubicBezTo>
                  <a:lnTo>
                    <a:pt x="550" y="253"/>
                  </a:lnTo>
                  <a:lnTo>
                    <a:pt x="560" y="189"/>
                  </a:lnTo>
                  <a:lnTo>
                    <a:pt x="605" y="128"/>
                  </a:lnTo>
                  <a:lnTo>
                    <a:pt x="650" y="102"/>
                  </a:lnTo>
                  <a:lnTo>
                    <a:pt x="550" y="137"/>
                  </a:lnTo>
                  <a:lnTo>
                    <a:pt x="528" y="157"/>
                  </a:lnTo>
                  <a:lnTo>
                    <a:pt x="554" y="83"/>
                  </a:lnTo>
                  <a:lnTo>
                    <a:pt x="563" y="57"/>
                  </a:lnTo>
                  <a:lnTo>
                    <a:pt x="592" y="0"/>
                  </a:lnTo>
                  <a:close/>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Freeform 13"/>
            <p:cNvSpPr>
              <a:spLocks/>
            </p:cNvSpPr>
            <p:nvPr/>
          </p:nvSpPr>
          <p:spPr bwMode="auto">
            <a:xfrm>
              <a:off x="2183" y="1680"/>
              <a:ext cx="469" cy="424"/>
            </a:xfrm>
            <a:custGeom>
              <a:avLst/>
              <a:gdLst>
                <a:gd name="T0" fmla="*/ 1 w 1430"/>
                <a:gd name="T1" fmla="*/ 0 h 1385"/>
                <a:gd name="T2" fmla="*/ 1 w 1430"/>
                <a:gd name="T3" fmla="*/ 0 h 1385"/>
                <a:gd name="T4" fmla="*/ 0 w 1430"/>
                <a:gd name="T5" fmla="*/ 0 h 1385"/>
                <a:gd name="T6" fmla="*/ 0 w 1430"/>
                <a:gd name="T7" fmla="*/ 0 h 1385"/>
                <a:gd name="T8" fmla="*/ 0 w 1430"/>
                <a:gd name="T9" fmla="*/ 0 h 1385"/>
                <a:gd name="T10" fmla="*/ 0 w 1430"/>
                <a:gd name="T11" fmla="*/ 0 h 1385"/>
                <a:gd name="T12" fmla="*/ 0 w 1430"/>
                <a:gd name="T13" fmla="*/ 0 h 1385"/>
                <a:gd name="T14" fmla="*/ 0 w 1430"/>
                <a:gd name="T15" fmla="*/ 0 h 1385"/>
                <a:gd name="T16" fmla="*/ 0 w 1430"/>
                <a:gd name="T17" fmla="*/ 0 h 1385"/>
                <a:gd name="T18" fmla="*/ 0 w 1430"/>
                <a:gd name="T19" fmla="*/ 0 h 1385"/>
                <a:gd name="T20" fmla="*/ 0 w 1430"/>
                <a:gd name="T21" fmla="*/ 0 h 1385"/>
                <a:gd name="T22" fmla="*/ 0 w 1430"/>
                <a:gd name="T23" fmla="*/ 0 h 1385"/>
                <a:gd name="T24" fmla="*/ 0 w 1430"/>
                <a:gd name="T25" fmla="*/ 0 h 1385"/>
                <a:gd name="T26" fmla="*/ 0 w 1430"/>
                <a:gd name="T27" fmla="*/ 0 h 1385"/>
                <a:gd name="T28" fmla="*/ 0 w 1430"/>
                <a:gd name="T29" fmla="*/ 0 h 1385"/>
                <a:gd name="T30" fmla="*/ 0 w 1430"/>
                <a:gd name="T31" fmla="*/ 0 h 1385"/>
                <a:gd name="T32" fmla="*/ 0 w 1430"/>
                <a:gd name="T33" fmla="*/ 0 h 1385"/>
                <a:gd name="T34" fmla="*/ 0 w 1430"/>
                <a:gd name="T35" fmla="*/ 0 h 1385"/>
                <a:gd name="T36" fmla="*/ 0 w 1430"/>
                <a:gd name="T37" fmla="*/ 0 h 138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30" h="1385">
                  <a:moveTo>
                    <a:pt x="1430" y="0"/>
                  </a:moveTo>
                  <a:cubicBezTo>
                    <a:pt x="1406" y="0"/>
                    <a:pt x="1381" y="0"/>
                    <a:pt x="1357" y="0"/>
                  </a:cubicBezTo>
                  <a:lnTo>
                    <a:pt x="938" y="25"/>
                  </a:lnTo>
                  <a:cubicBezTo>
                    <a:pt x="874" y="41"/>
                    <a:pt x="809" y="54"/>
                    <a:pt x="746" y="73"/>
                  </a:cubicBezTo>
                  <a:cubicBezTo>
                    <a:pt x="715" y="82"/>
                    <a:pt x="720" y="110"/>
                    <a:pt x="701" y="131"/>
                  </a:cubicBezTo>
                  <a:cubicBezTo>
                    <a:pt x="619" y="222"/>
                    <a:pt x="606" y="252"/>
                    <a:pt x="570" y="365"/>
                  </a:cubicBezTo>
                  <a:cubicBezTo>
                    <a:pt x="563" y="439"/>
                    <a:pt x="541" y="499"/>
                    <a:pt x="519" y="569"/>
                  </a:cubicBezTo>
                  <a:cubicBezTo>
                    <a:pt x="511" y="595"/>
                    <a:pt x="512" y="623"/>
                    <a:pt x="504" y="649"/>
                  </a:cubicBezTo>
                  <a:cubicBezTo>
                    <a:pt x="497" y="671"/>
                    <a:pt x="493" y="695"/>
                    <a:pt x="482" y="715"/>
                  </a:cubicBezTo>
                  <a:cubicBezTo>
                    <a:pt x="473" y="730"/>
                    <a:pt x="453" y="758"/>
                    <a:pt x="453" y="758"/>
                  </a:cubicBezTo>
                  <a:cubicBezTo>
                    <a:pt x="443" y="788"/>
                    <a:pt x="432" y="799"/>
                    <a:pt x="402" y="809"/>
                  </a:cubicBezTo>
                  <a:cubicBezTo>
                    <a:pt x="333" y="856"/>
                    <a:pt x="259" y="879"/>
                    <a:pt x="176" y="890"/>
                  </a:cubicBezTo>
                  <a:cubicBezTo>
                    <a:pt x="154" y="904"/>
                    <a:pt x="132" y="911"/>
                    <a:pt x="110" y="926"/>
                  </a:cubicBezTo>
                  <a:cubicBezTo>
                    <a:pt x="93" y="978"/>
                    <a:pt x="105" y="957"/>
                    <a:pt x="81" y="992"/>
                  </a:cubicBezTo>
                  <a:cubicBezTo>
                    <a:pt x="71" y="1022"/>
                    <a:pt x="41" y="1074"/>
                    <a:pt x="23" y="1101"/>
                  </a:cubicBezTo>
                  <a:cubicBezTo>
                    <a:pt x="13" y="1132"/>
                    <a:pt x="6" y="1156"/>
                    <a:pt x="1" y="1189"/>
                  </a:cubicBezTo>
                  <a:cubicBezTo>
                    <a:pt x="3" y="1216"/>
                    <a:pt x="0" y="1243"/>
                    <a:pt x="8" y="1269"/>
                  </a:cubicBezTo>
                  <a:cubicBezTo>
                    <a:pt x="11" y="1277"/>
                    <a:pt x="24" y="1276"/>
                    <a:pt x="30" y="1283"/>
                  </a:cubicBezTo>
                  <a:cubicBezTo>
                    <a:pt x="37" y="1291"/>
                    <a:pt x="67" y="1372"/>
                    <a:pt x="67" y="1385"/>
                  </a:cubicBezTo>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Freeform 14"/>
            <p:cNvSpPr>
              <a:spLocks/>
            </p:cNvSpPr>
            <p:nvPr/>
          </p:nvSpPr>
          <p:spPr bwMode="auto">
            <a:xfrm>
              <a:off x="2397" y="1930"/>
              <a:ext cx="321" cy="196"/>
            </a:xfrm>
            <a:custGeom>
              <a:avLst/>
              <a:gdLst>
                <a:gd name="T0" fmla="*/ 0 w 977"/>
                <a:gd name="T1" fmla="*/ 0 h 642"/>
                <a:gd name="T2" fmla="*/ 0 w 977"/>
                <a:gd name="T3" fmla="*/ 0 h 642"/>
                <a:gd name="T4" fmla="*/ 0 w 977"/>
                <a:gd name="T5" fmla="*/ 0 h 642"/>
                <a:gd name="T6" fmla="*/ 0 w 977"/>
                <a:gd name="T7" fmla="*/ 0 h 642"/>
                <a:gd name="T8" fmla="*/ 0 w 977"/>
                <a:gd name="T9" fmla="*/ 0 h 642"/>
                <a:gd name="T10" fmla="*/ 0 w 977"/>
                <a:gd name="T11" fmla="*/ 0 h 642"/>
                <a:gd name="T12" fmla="*/ 0 w 977"/>
                <a:gd name="T13" fmla="*/ 0 h 642"/>
                <a:gd name="T14" fmla="*/ 0 w 977"/>
                <a:gd name="T15" fmla="*/ 0 h 642"/>
                <a:gd name="T16" fmla="*/ 0 w 977"/>
                <a:gd name="T17" fmla="*/ 0 h 642"/>
                <a:gd name="T18" fmla="*/ 0 w 977"/>
                <a:gd name="T19" fmla="*/ 0 h 642"/>
                <a:gd name="T20" fmla="*/ 0 w 977"/>
                <a:gd name="T21" fmla="*/ 0 h 642"/>
                <a:gd name="T22" fmla="*/ 0 w 977"/>
                <a:gd name="T23" fmla="*/ 0 h 642"/>
                <a:gd name="T24" fmla="*/ 0 w 977"/>
                <a:gd name="T25" fmla="*/ 0 h 642"/>
                <a:gd name="T26" fmla="*/ 0 w 977"/>
                <a:gd name="T27" fmla="*/ 0 h 642"/>
                <a:gd name="T28" fmla="*/ 0 w 977"/>
                <a:gd name="T29" fmla="*/ 0 h 642"/>
                <a:gd name="T30" fmla="*/ 0 w 977"/>
                <a:gd name="T31" fmla="*/ 0 h 6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77" h="642">
                  <a:moveTo>
                    <a:pt x="0" y="0"/>
                  </a:moveTo>
                  <a:cubicBezTo>
                    <a:pt x="8" y="70"/>
                    <a:pt x="20" y="143"/>
                    <a:pt x="95" y="167"/>
                  </a:cubicBezTo>
                  <a:cubicBezTo>
                    <a:pt x="163" y="214"/>
                    <a:pt x="74" y="156"/>
                    <a:pt x="139" y="189"/>
                  </a:cubicBezTo>
                  <a:cubicBezTo>
                    <a:pt x="164" y="202"/>
                    <a:pt x="181" y="225"/>
                    <a:pt x="204" y="240"/>
                  </a:cubicBezTo>
                  <a:cubicBezTo>
                    <a:pt x="214" y="281"/>
                    <a:pt x="226" y="324"/>
                    <a:pt x="241" y="364"/>
                  </a:cubicBezTo>
                  <a:cubicBezTo>
                    <a:pt x="249" y="633"/>
                    <a:pt x="184" y="626"/>
                    <a:pt x="386" y="641"/>
                  </a:cubicBezTo>
                  <a:cubicBezTo>
                    <a:pt x="434" y="635"/>
                    <a:pt x="454" y="642"/>
                    <a:pt x="489" y="605"/>
                  </a:cubicBezTo>
                  <a:cubicBezTo>
                    <a:pt x="517" y="575"/>
                    <a:pt x="535" y="538"/>
                    <a:pt x="576" y="525"/>
                  </a:cubicBezTo>
                  <a:cubicBezTo>
                    <a:pt x="624" y="477"/>
                    <a:pt x="564" y="528"/>
                    <a:pt x="649" y="495"/>
                  </a:cubicBezTo>
                  <a:cubicBezTo>
                    <a:pt x="665" y="489"/>
                    <a:pt x="676" y="471"/>
                    <a:pt x="693" y="466"/>
                  </a:cubicBezTo>
                  <a:cubicBezTo>
                    <a:pt x="700" y="464"/>
                    <a:pt x="708" y="461"/>
                    <a:pt x="715" y="459"/>
                  </a:cubicBezTo>
                  <a:cubicBezTo>
                    <a:pt x="737" y="443"/>
                    <a:pt x="754" y="431"/>
                    <a:pt x="780" y="423"/>
                  </a:cubicBezTo>
                  <a:cubicBezTo>
                    <a:pt x="789" y="395"/>
                    <a:pt x="821" y="366"/>
                    <a:pt x="846" y="350"/>
                  </a:cubicBezTo>
                  <a:cubicBezTo>
                    <a:pt x="871" y="312"/>
                    <a:pt x="896" y="273"/>
                    <a:pt x="926" y="240"/>
                  </a:cubicBezTo>
                  <a:cubicBezTo>
                    <a:pt x="940" y="225"/>
                    <a:pt x="970" y="197"/>
                    <a:pt x="970" y="197"/>
                  </a:cubicBezTo>
                  <a:cubicBezTo>
                    <a:pt x="972" y="190"/>
                    <a:pt x="977" y="175"/>
                    <a:pt x="977" y="175"/>
                  </a:cubicBezTo>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Freeform 15"/>
            <p:cNvSpPr>
              <a:spLocks/>
            </p:cNvSpPr>
            <p:nvPr/>
          </p:nvSpPr>
          <p:spPr bwMode="auto">
            <a:xfrm>
              <a:off x="2537" y="2061"/>
              <a:ext cx="22" cy="32"/>
            </a:xfrm>
            <a:custGeom>
              <a:avLst/>
              <a:gdLst>
                <a:gd name="T0" fmla="*/ 0 w 69"/>
                <a:gd name="T1" fmla="*/ 0 h 106"/>
                <a:gd name="T2" fmla="*/ 0 w 69"/>
                <a:gd name="T3" fmla="*/ 0 h 106"/>
                <a:gd name="T4" fmla="*/ 0 w 69"/>
                <a:gd name="T5" fmla="*/ 0 h 106"/>
                <a:gd name="T6" fmla="*/ 0 w 69"/>
                <a:gd name="T7" fmla="*/ 0 h 106"/>
                <a:gd name="T8" fmla="*/ 0 w 69"/>
                <a:gd name="T9" fmla="*/ 0 h 106"/>
                <a:gd name="T10" fmla="*/ 0 w 69"/>
                <a:gd name="T11" fmla="*/ 0 h 106"/>
                <a:gd name="T12" fmla="*/ 0 w 69"/>
                <a:gd name="T13" fmla="*/ 0 h 106"/>
                <a:gd name="T14" fmla="*/ 0 w 69"/>
                <a:gd name="T15" fmla="*/ 0 h 106"/>
                <a:gd name="T16" fmla="*/ 0 w 69"/>
                <a:gd name="T17" fmla="*/ 0 h 106"/>
                <a:gd name="T18" fmla="*/ 0 w 69"/>
                <a:gd name="T19" fmla="*/ 0 h 1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9" h="106">
                  <a:moveTo>
                    <a:pt x="3" y="5"/>
                  </a:moveTo>
                  <a:cubicBezTo>
                    <a:pt x="2" y="38"/>
                    <a:pt x="0" y="69"/>
                    <a:pt x="6" y="101"/>
                  </a:cubicBezTo>
                  <a:cubicBezTo>
                    <a:pt x="6" y="102"/>
                    <a:pt x="20" y="105"/>
                    <a:pt x="21" y="105"/>
                  </a:cubicBezTo>
                  <a:cubicBezTo>
                    <a:pt x="25" y="105"/>
                    <a:pt x="30" y="106"/>
                    <a:pt x="34" y="104"/>
                  </a:cubicBezTo>
                  <a:cubicBezTo>
                    <a:pt x="40" y="101"/>
                    <a:pt x="47" y="83"/>
                    <a:pt x="51" y="77"/>
                  </a:cubicBezTo>
                  <a:cubicBezTo>
                    <a:pt x="53" y="71"/>
                    <a:pt x="55" y="67"/>
                    <a:pt x="58" y="61"/>
                  </a:cubicBezTo>
                  <a:cubicBezTo>
                    <a:pt x="60" y="47"/>
                    <a:pt x="69" y="16"/>
                    <a:pt x="54" y="9"/>
                  </a:cubicBezTo>
                  <a:cubicBezTo>
                    <a:pt x="49" y="3"/>
                    <a:pt x="32" y="0"/>
                    <a:pt x="32" y="0"/>
                  </a:cubicBezTo>
                  <a:cubicBezTo>
                    <a:pt x="25" y="0"/>
                    <a:pt x="17" y="0"/>
                    <a:pt x="10" y="1"/>
                  </a:cubicBezTo>
                  <a:cubicBezTo>
                    <a:pt x="9" y="1"/>
                    <a:pt x="3" y="15"/>
                    <a:pt x="3" y="5"/>
                  </a:cubicBezTo>
                  <a:close/>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Freeform 16"/>
            <p:cNvSpPr>
              <a:spLocks/>
            </p:cNvSpPr>
            <p:nvPr/>
          </p:nvSpPr>
          <p:spPr bwMode="auto">
            <a:xfrm>
              <a:off x="2495" y="2060"/>
              <a:ext cx="24" cy="36"/>
            </a:xfrm>
            <a:custGeom>
              <a:avLst/>
              <a:gdLst>
                <a:gd name="T0" fmla="*/ 0 w 73"/>
                <a:gd name="T1" fmla="*/ 0 h 120"/>
                <a:gd name="T2" fmla="*/ 0 w 73"/>
                <a:gd name="T3" fmla="*/ 0 h 120"/>
                <a:gd name="T4" fmla="*/ 0 w 73"/>
                <a:gd name="T5" fmla="*/ 0 h 120"/>
                <a:gd name="T6" fmla="*/ 0 w 73"/>
                <a:gd name="T7" fmla="*/ 0 h 120"/>
                <a:gd name="T8" fmla="*/ 0 w 73"/>
                <a:gd name="T9" fmla="*/ 0 h 120"/>
                <a:gd name="T10" fmla="*/ 0 w 73"/>
                <a:gd name="T11" fmla="*/ 0 h 120"/>
                <a:gd name="T12" fmla="*/ 0 w 73"/>
                <a:gd name="T13" fmla="*/ 0 h 120"/>
                <a:gd name="T14" fmla="*/ 0 w 73"/>
                <a:gd name="T15" fmla="*/ 0 h 1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3" h="120">
                  <a:moveTo>
                    <a:pt x="29" y="1"/>
                  </a:moveTo>
                  <a:cubicBezTo>
                    <a:pt x="12" y="6"/>
                    <a:pt x="12" y="36"/>
                    <a:pt x="5" y="51"/>
                  </a:cubicBezTo>
                  <a:cubicBezTo>
                    <a:pt x="0" y="77"/>
                    <a:pt x="8" y="104"/>
                    <a:pt x="32" y="118"/>
                  </a:cubicBezTo>
                  <a:cubicBezTo>
                    <a:pt x="39" y="117"/>
                    <a:pt x="47" y="120"/>
                    <a:pt x="53" y="116"/>
                  </a:cubicBezTo>
                  <a:cubicBezTo>
                    <a:pt x="60" y="111"/>
                    <a:pt x="59" y="98"/>
                    <a:pt x="65" y="92"/>
                  </a:cubicBezTo>
                  <a:cubicBezTo>
                    <a:pt x="67" y="83"/>
                    <a:pt x="69" y="75"/>
                    <a:pt x="73" y="66"/>
                  </a:cubicBezTo>
                  <a:cubicBezTo>
                    <a:pt x="73" y="65"/>
                    <a:pt x="73" y="15"/>
                    <a:pt x="65" y="8"/>
                  </a:cubicBezTo>
                  <a:cubicBezTo>
                    <a:pt x="56" y="0"/>
                    <a:pt x="29" y="17"/>
                    <a:pt x="29" y="1"/>
                  </a:cubicBezTo>
                  <a:close/>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Freeform 17"/>
            <p:cNvSpPr>
              <a:spLocks/>
            </p:cNvSpPr>
            <p:nvPr/>
          </p:nvSpPr>
          <p:spPr bwMode="auto">
            <a:xfrm>
              <a:off x="2645" y="1680"/>
              <a:ext cx="245" cy="240"/>
            </a:xfrm>
            <a:custGeom>
              <a:avLst/>
              <a:gdLst>
                <a:gd name="T0" fmla="*/ 0 w 744"/>
                <a:gd name="T1" fmla="*/ 0 h 787"/>
                <a:gd name="T2" fmla="*/ 0 w 744"/>
                <a:gd name="T3" fmla="*/ 0 h 787"/>
                <a:gd name="T4" fmla="*/ 0 w 744"/>
                <a:gd name="T5" fmla="*/ 0 h 787"/>
                <a:gd name="T6" fmla="*/ 0 w 744"/>
                <a:gd name="T7" fmla="*/ 0 h 787"/>
                <a:gd name="T8" fmla="*/ 0 w 744"/>
                <a:gd name="T9" fmla="*/ 0 h 787"/>
                <a:gd name="T10" fmla="*/ 0 w 744"/>
                <a:gd name="T11" fmla="*/ 0 h 787"/>
                <a:gd name="T12" fmla="*/ 0 w 744"/>
                <a:gd name="T13" fmla="*/ 0 h 787"/>
                <a:gd name="T14" fmla="*/ 0 w 744"/>
                <a:gd name="T15" fmla="*/ 0 h 787"/>
                <a:gd name="T16" fmla="*/ 0 w 744"/>
                <a:gd name="T17" fmla="*/ 0 h 787"/>
                <a:gd name="T18" fmla="*/ 0 w 744"/>
                <a:gd name="T19" fmla="*/ 0 h 787"/>
                <a:gd name="T20" fmla="*/ 0 w 744"/>
                <a:gd name="T21" fmla="*/ 0 h 787"/>
                <a:gd name="T22" fmla="*/ 0 w 744"/>
                <a:gd name="T23" fmla="*/ 0 h 787"/>
                <a:gd name="T24" fmla="*/ 0 w 744"/>
                <a:gd name="T25" fmla="*/ 0 h 787"/>
                <a:gd name="T26" fmla="*/ 0 w 744"/>
                <a:gd name="T27" fmla="*/ 0 h 787"/>
                <a:gd name="T28" fmla="*/ 0 w 744"/>
                <a:gd name="T29" fmla="*/ 0 h 78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44" h="787">
                  <a:moveTo>
                    <a:pt x="0" y="0"/>
                  </a:moveTo>
                  <a:cubicBezTo>
                    <a:pt x="55" y="20"/>
                    <a:pt x="99" y="22"/>
                    <a:pt x="160" y="26"/>
                  </a:cubicBezTo>
                  <a:cubicBezTo>
                    <a:pt x="192" y="33"/>
                    <a:pt x="223" y="47"/>
                    <a:pt x="256" y="51"/>
                  </a:cubicBezTo>
                  <a:cubicBezTo>
                    <a:pt x="292" y="56"/>
                    <a:pt x="325" y="55"/>
                    <a:pt x="359" y="64"/>
                  </a:cubicBezTo>
                  <a:cubicBezTo>
                    <a:pt x="374" y="68"/>
                    <a:pt x="388" y="73"/>
                    <a:pt x="403" y="77"/>
                  </a:cubicBezTo>
                  <a:cubicBezTo>
                    <a:pt x="418" y="81"/>
                    <a:pt x="448" y="90"/>
                    <a:pt x="448" y="90"/>
                  </a:cubicBezTo>
                  <a:cubicBezTo>
                    <a:pt x="454" y="94"/>
                    <a:pt x="460" y="100"/>
                    <a:pt x="467" y="103"/>
                  </a:cubicBezTo>
                  <a:cubicBezTo>
                    <a:pt x="473" y="106"/>
                    <a:pt x="481" y="106"/>
                    <a:pt x="487" y="109"/>
                  </a:cubicBezTo>
                  <a:cubicBezTo>
                    <a:pt x="515" y="124"/>
                    <a:pt x="534" y="151"/>
                    <a:pt x="563" y="160"/>
                  </a:cubicBezTo>
                  <a:cubicBezTo>
                    <a:pt x="592" y="179"/>
                    <a:pt x="597" y="203"/>
                    <a:pt x="615" y="231"/>
                  </a:cubicBezTo>
                  <a:cubicBezTo>
                    <a:pt x="625" y="262"/>
                    <a:pt x="640" y="302"/>
                    <a:pt x="672" y="314"/>
                  </a:cubicBezTo>
                  <a:cubicBezTo>
                    <a:pt x="681" y="327"/>
                    <a:pt x="689" y="339"/>
                    <a:pt x="698" y="352"/>
                  </a:cubicBezTo>
                  <a:cubicBezTo>
                    <a:pt x="702" y="358"/>
                    <a:pt x="711" y="371"/>
                    <a:pt x="711" y="371"/>
                  </a:cubicBezTo>
                  <a:cubicBezTo>
                    <a:pt x="726" y="418"/>
                    <a:pt x="719" y="397"/>
                    <a:pt x="730" y="435"/>
                  </a:cubicBezTo>
                  <a:cubicBezTo>
                    <a:pt x="744" y="552"/>
                    <a:pt x="730" y="669"/>
                    <a:pt x="730" y="787"/>
                  </a:cubicBezTo>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Freeform 18"/>
            <p:cNvSpPr>
              <a:spLocks/>
            </p:cNvSpPr>
            <p:nvPr/>
          </p:nvSpPr>
          <p:spPr bwMode="auto">
            <a:xfrm>
              <a:off x="1920" y="2106"/>
              <a:ext cx="290" cy="142"/>
            </a:xfrm>
            <a:custGeom>
              <a:avLst/>
              <a:gdLst>
                <a:gd name="T0" fmla="*/ 0 w 883"/>
                <a:gd name="T1" fmla="*/ 0 h 466"/>
                <a:gd name="T2" fmla="*/ 0 w 883"/>
                <a:gd name="T3" fmla="*/ 0 h 466"/>
                <a:gd name="T4" fmla="*/ 0 w 883"/>
                <a:gd name="T5" fmla="*/ 0 h 466"/>
                <a:gd name="T6" fmla="*/ 0 w 883"/>
                <a:gd name="T7" fmla="*/ 0 h 466"/>
                <a:gd name="T8" fmla="*/ 0 w 883"/>
                <a:gd name="T9" fmla="*/ 0 h 466"/>
                <a:gd name="T10" fmla="*/ 0 w 883"/>
                <a:gd name="T11" fmla="*/ 0 h 466"/>
                <a:gd name="T12" fmla="*/ 0 w 883"/>
                <a:gd name="T13" fmla="*/ 0 h 466"/>
                <a:gd name="T14" fmla="*/ 0 w 883"/>
                <a:gd name="T15" fmla="*/ 0 h 466"/>
                <a:gd name="T16" fmla="*/ 0 w 883"/>
                <a:gd name="T17" fmla="*/ 0 h 466"/>
                <a:gd name="T18" fmla="*/ 0 w 883"/>
                <a:gd name="T19" fmla="*/ 0 h 466"/>
                <a:gd name="T20" fmla="*/ 0 w 883"/>
                <a:gd name="T21" fmla="*/ 0 h 466"/>
                <a:gd name="T22" fmla="*/ 0 w 883"/>
                <a:gd name="T23" fmla="*/ 0 h 466"/>
                <a:gd name="T24" fmla="*/ 0 w 883"/>
                <a:gd name="T25" fmla="*/ 0 h 466"/>
                <a:gd name="T26" fmla="*/ 0 w 883"/>
                <a:gd name="T27" fmla="*/ 0 h 466"/>
                <a:gd name="T28" fmla="*/ 0 w 883"/>
                <a:gd name="T29" fmla="*/ 0 h 466"/>
                <a:gd name="T30" fmla="*/ 0 w 883"/>
                <a:gd name="T31" fmla="*/ 0 h 4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883" h="466">
                  <a:moveTo>
                    <a:pt x="883" y="0"/>
                  </a:moveTo>
                  <a:cubicBezTo>
                    <a:pt x="801" y="5"/>
                    <a:pt x="729" y="16"/>
                    <a:pt x="650" y="29"/>
                  </a:cubicBezTo>
                  <a:cubicBezTo>
                    <a:pt x="575" y="65"/>
                    <a:pt x="509" y="75"/>
                    <a:pt x="424" y="80"/>
                  </a:cubicBezTo>
                  <a:cubicBezTo>
                    <a:pt x="376" y="91"/>
                    <a:pt x="339" y="120"/>
                    <a:pt x="293" y="131"/>
                  </a:cubicBezTo>
                  <a:cubicBezTo>
                    <a:pt x="260" y="154"/>
                    <a:pt x="222" y="167"/>
                    <a:pt x="183" y="175"/>
                  </a:cubicBezTo>
                  <a:cubicBezTo>
                    <a:pt x="159" y="190"/>
                    <a:pt x="142" y="210"/>
                    <a:pt x="118" y="226"/>
                  </a:cubicBezTo>
                  <a:cubicBezTo>
                    <a:pt x="91" y="301"/>
                    <a:pt x="134" y="195"/>
                    <a:pt x="89" y="262"/>
                  </a:cubicBezTo>
                  <a:cubicBezTo>
                    <a:pt x="83" y="270"/>
                    <a:pt x="86" y="282"/>
                    <a:pt x="81" y="291"/>
                  </a:cubicBezTo>
                  <a:cubicBezTo>
                    <a:pt x="64" y="325"/>
                    <a:pt x="37" y="368"/>
                    <a:pt x="16" y="401"/>
                  </a:cubicBezTo>
                  <a:cubicBezTo>
                    <a:pt x="16" y="401"/>
                    <a:pt x="0" y="458"/>
                    <a:pt x="1" y="459"/>
                  </a:cubicBezTo>
                  <a:cubicBezTo>
                    <a:pt x="11" y="466"/>
                    <a:pt x="26" y="454"/>
                    <a:pt x="38" y="452"/>
                  </a:cubicBezTo>
                  <a:cubicBezTo>
                    <a:pt x="40" y="451"/>
                    <a:pt x="85" y="429"/>
                    <a:pt x="89" y="423"/>
                  </a:cubicBezTo>
                  <a:cubicBezTo>
                    <a:pt x="95" y="414"/>
                    <a:pt x="89" y="401"/>
                    <a:pt x="96" y="393"/>
                  </a:cubicBezTo>
                  <a:cubicBezTo>
                    <a:pt x="103" y="385"/>
                    <a:pt x="116" y="384"/>
                    <a:pt x="125" y="379"/>
                  </a:cubicBezTo>
                  <a:cubicBezTo>
                    <a:pt x="157" y="361"/>
                    <a:pt x="185" y="346"/>
                    <a:pt x="220" y="335"/>
                  </a:cubicBezTo>
                  <a:cubicBezTo>
                    <a:pt x="284" y="287"/>
                    <a:pt x="298" y="306"/>
                    <a:pt x="402" y="306"/>
                  </a:cubicBezTo>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Freeform 19"/>
            <p:cNvSpPr>
              <a:spLocks/>
            </p:cNvSpPr>
            <p:nvPr/>
          </p:nvSpPr>
          <p:spPr bwMode="auto">
            <a:xfrm>
              <a:off x="1930" y="2188"/>
              <a:ext cx="161" cy="215"/>
            </a:xfrm>
            <a:custGeom>
              <a:avLst/>
              <a:gdLst>
                <a:gd name="T0" fmla="*/ 0 w 488"/>
                <a:gd name="T1" fmla="*/ 0 h 704"/>
                <a:gd name="T2" fmla="*/ 0 w 488"/>
                <a:gd name="T3" fmla="*/ 0 h 704"/>
                <a:gd name="T4" fmla="*/ 0 w 488"/>
                <a:gd name="T5" fmla="*/ 0 h 704"/>
                <a:gd name="T6" fmla="*/ 0 w 488"/>
                <a:gd name="T7" fmla="*/ 0 h 704"/>
                <a:gd name="T8" fmla="*/ 0 w 488"/>
                <a:gd name="T9" fmla="*/ 0 h 704"/>
                <a:gd name="T10" fmla="*/ 0 w 488"/>
                <a:gd name="T11" fmla="*/ 0 h 704"/>
                <a:gd name="T12" fmla="*/ 0 w 488"/>
                <a:gd name="T13" fmla="*/ 0 h 704"/>
                <a:gd name="T14" fmla="*/ 0 w 488"/>
                <a:gd name="T15" fmla="*/ 0 h 704"/>
                <a:gd name="T16" fmla="*/ 0 w 488"/>
                <a:gd name="T17" fmla="*/ 0 h 704"/>
                <a:gd name="T18" fmla="*/ 0 w 488"/>
                <a:gd name="T19" fmla="*/ 0 h 704"/>
                <a:gd name="T20" fmla="*/ 0 w 488"/>
                <a:gd name="T21" fmla="*/ 0 h 704"/>
                <a:gd name="T22" fmla="*/ 0 w 488"/>
                <a:gd name="T23" fmla="*/ 0 h 704"/>
                <a:gd name="T24" fmla="*/ 0 w 488"/>
                <a:gd name="T25" fmla="*/ 0 h 704"/>
                <a:gd name="T26" fmla="*/ 0 w 488"/>
                <a:gd name="T27" fmla="*/ 0 h 704"/>
                <a:gd name="T28" fmla="*/ 0 w 488"/>
                <a:gd name="T29" fmla="*/ 0 h 704"/>
                <a:gd name="T30" fmla="*/ 0 w 488"/>
                <a:gd name="T31" fmla="*/ 0 h 704"/>
                <a:gd name="T32" fmla="*/ 0 w 488"/>
                <a:gd name="T33" fmla="*/ 0 h 704"/>
                <a:gd name="T34" fmla="*/ 0 w 488"/>
                <a:gd name="T35" fmla="*/ 0 h 704"/>
                <a:gd name="T36" fmla="*/ 0 w 488"/>
                <a:gd name="T37" fmla="*/ 0 h 704"/>
                <a:gd name="T38" fmla="*/ 0 w 488"/>
                <a:gd name="T39" fmla="*/ 0 h 704"/>
                <a:gd name="T40" fmla="*/ 0 w 488"/>
                <a:gd name="T41" fmla="*/ 0 h 704"/>
                <a:gd name="T42" fmla="*/ 0 w 488"/>
                <a:gd name="T43" fmla="*/ 0 h 704"/>
                <a:gd name="T44" fmla="*/ 0 w 488"/>
                <a:gd name="T45" fmla="*/ 0 h 704"/>
                <a:gd name="T46" fmla="*/ 0 w 488"/>
                <a:gd name="T47" fmla="*/ 0 h 704"/>
                <a:gd name="T48" fmla="*/ 0 w 488"/>
                <a:gd name="T49" fmla="*/ 0 h 70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88" h="704">
                  <a:moveTo>
                    <a:pt x="364" y="0"/>
                  </a:moveTo>
                  <a:cubicBezTo>
                    <a:pt x="350" y="14"/>
                    <a:pt x="342" y="32"/>
                    <a:pt x="327" y="44"/>
                  </a:cubicBezTo>
                  <a:cubicBezTo>
                    <a:pt x="319" y="51"/>
                    <a:pt x="307" y="53"/>
                    <a:pt x="298" y="59"/>
                  </a:cubicBezTo>
                  <a:cubicBezTo>
                    <a:pt x="270" y="77"/>
                    <a:pt x="243" y="103"/>
                    <a:pt x="218" y="124"/>
                  </a:cubicBezTo>
                  <a:cubicBezTo>
                    <a:pt x="176" y="159"/>
                    <a:pt x="146" y="209"/>
                    <a:pt x="109" y="248"/>
                  </a:cubicBezTo>
                  <a:cubicBezTo>
                    <a:pt x="92" y="294"/>
                    <a:pt x="71" y="346"/>
                    <a:pt x="43" y="387"/>
                  </a:cubicBezTo>
                  <a:cubicBezTo>
                    <a:pt x="37" y="416"/>
                    <a:pt x="32" y="446"/>
                    <a:pt x="21" y="474"/>
                  </a:cubicBezTo>
                  <a:cubicBezTo>
                    <a:pt x="17" y="484"/>
                    <a:pt x="0" y="496"/>
                    <a:pt x="7" y="504"/>
                  </a:cubicBezTo>
                  <a:cubicBezTo>
                    <a:pt x="14" y="512"/>
                    <a:pt x="19" y="487"/>
                    <a:pt x="28" y="482"/>
                  </a:cubicBezTo>
                  <a:cubicBezTo>
                    <a:pt x="39" y="476"/>
                    <a:pt x="53" y="477"/>
                    <a:pt x="65" y="474"/>
                  </a:cubicBezTo>
                  <a:cubicBezTo>
                    <a:pt x="105" y="455"/>
                    <a:pt x="99" y="443"/>
                    <a:pt x="123" y="409"/>
                  </a:cubicBezTo>
                  <a:cubicBezTo>
                    <a:pt x="148" y="374"/>
                    <a:pt x="211" y="330"/>
                    <a:pt x="247" y="307"/>
                  </a:cubicBezTo>
                  <a:cubicBezTo>
                    <a:pt x="268" y="276"/>
                    <a:pt x="283" y="278"/>
                    <a:pt x="320" y="270"/>
                  </a:cubicBezTo>
                  <a:cubicBezTo>
                    <a:pt x="343" y="255"/>
                    <a:pt x="366" y="241"/>
                    <a:pt x="393" y="234"/>
                  </a:cubicBezTo>
                  <a:cubicBezTo>
                    <a:pt x="415" y="229"/>
                    <a:pt x="459" y="219"/>
                    <a:pt x="459" y="219"/>
                  </a:cubicBezTo>
                  <a:cubicBezTo>
                    <a:pt x="440" y="265"/>
                    <a:pt x="421" y="301"/>
                    <a:pt x="386" y="336"/>
                  </a:cubicBezTo>
                  <a:cubicBezTo>
                    <a:pt x="376" y="363"/>
                    <a:pt x="358" y="377"/>
                    <a:pt x="342" y="401"/>
                  </a:cubicBezTo>
                  <a:cubicBezTo>
                    <a:pt x="339" y="412"/>
                    <a:pt x="334" y="441"/>
                    <a:pt x="327" y="453"/>
                  </a:cubicBezTo>
                  <a:cubicBezTo>
                    <a:pt x="314" y="475"/>
                    <a:pt x="284" y="518"/>
                    <a:pt x="284" y="518"/>
                  </a:cubicBezTo>
                  <a:cubicBezTo>
                    <a:pt x="273" y="570"/>
                    <a:pt x="254" y="639"/>
                    <a:pt x="284" y="686"/>
                  </a:cubicBezTo>
                  <a:cubicBezTo>
                    <a:pt x="295" y="704"/>
                    <a:pt x="318" y="661"/>
                    <a:pt x="335" y="649"/>
                  </a:cubicBezTo>
                  <a:cubicBezTo>
                    <a:pt x="342" y="644"/>
                    <a:pt x="356" y="635"/>
                    <a:pt x="356" y="635"/>
                  </a:cubicBezTo>
                  <a:cubicBezTo>
                    <a:pt x="384" y="595"/>
                    <a:pt x="419" y="560"/>
                    <a:pt x="444" y="518"/>
                  </a:cubicBezTo>
                  <a:cubicBezTo>
                    <a:pt x="450" y="509"/>
                    <a:pt x="452" y="497"/>
                    <a:pt x="459" y="489"/>
                  </a:cubicBezTo>
                  <a:cubicBezTo>
                    <a:pt x="467" y="480"/>
                    <a:pt x="488" y="467"/>
                    <a:pt x="488" y="467"/>
                  </a:cubicBezTo>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Freeform 20"/>
            <p:cNvSpPr>
              <a:spLocks/>
            </p:cNvSpPr>
            <p:nvPr/>
          </p:nvSpPr>
          <p:spPr bwMode="auto">
            <a:xfrm>
              <a:off x="2088" y="2293"/>
              <a:ext cx="351" cy="171"/>
            </a:xfrm>
            <a:custGeom>
              <a:avLst/>
              <a:gdLst>
                <a:gd name="T0" fmla="*/ 0 w 1069"/>
                <a:gd name="T1" fmla="*/ 0 h 563"/>
                <a:gd name="T2" fmla="*/ 0 w 1069"/>
                <a:gd name="T3" fmla="*/ 0 h 563"/>
                <a:gd name="T4" fmla="*/ 0 w 1069"/>
                <a:gd name="T5" fmla="*/ 0 h 563"/>
                <a:gd name="T6" fmla="*/ 0 w 1069"/>
                <a:gd name="T7" fmla="*/ 0 h 563"/>
                <a:gd name="T8" fmla="*/ 0 w 1069"/>
                <a:gd name="T9" fmla="*/ 0 h 563"/>
                <a:gd name="T10" fmla="*/ 0 w 1069"/>
                <a:gd name="T11" fmla="*/ 0 h 563"/>
                <a:gd name="T12" fmla="*/ 0 w 1069"/>
                <a:gd name="T13" fmla="*/ 0 h 563"/>
                <a:gd name="T14" fmla="*/ 0 w 1069"/>
                <a:gd name="T15" fmla="*/ 0 h 563"/>
                <a:gd name="T16" fmla="*/ 0 w 1069"/>
                <a:gd name="T17" fmla="*/ 0 h 563"/>
                <a:gd name="T18" fmla="*/ 0 w 1069"/>
                <a:gd name="T19" fmla="*/ 0 h 563"/>
                <a:gd name="T20" fmla="*/ 0 w 1069"/>
                <a:gd name="T21" fmla="*/ 0 h 563"/>
                <a:gd name="T22" fmla="*/ 0 w 1069"/>
                <a:gd name="T23" fmla="*/ 0 h 563"/>
                <a:gd name="T24" fmla="*/ 0 w 1069"/>
                <a:gd name="T25" fmla="*/ 0 h 563"/>
                <a:gd name="T26" fmla="*/ 0 w 1069"/>
                <a:gd name="T27" fmla="*/ 0 h 563"/>
                <a:gd name="T28" fmla="*/ 0 w 1069"/>
                <a:gd name="T29" fmla="*/ 0 h 563"/>
                <a:gd name="T30" fmla="*/ 0 w 1069"/>
                <a:gd name="T31" fmla="*/ 0 h 563"/>
                <a:gd name="T32" fmla="*/ 0 w 1069"/>
                <a:gd name="T33" fmla="*/ 0 h 563"/>
                <a:gd name="T34" fmla="*/ 0 w 1069"/>
                <a:gd name="T35" fmla="*/ 0 h 563"/>
                <a:gd name="T36" fmla="*/ 0 w 1069"/>
                <a:gd name="T37" fmla="*/ 0 h 563"/>
                <a:gd name="T38" fmla="*/ 0 w 1069"/>
                <a:gd name="T39" fmla="*/ 0 h 563"/>
                <a:gd name="T40" fmla="*/ 0 w 1069"/>
                <a:gd name="T41" fmla="*/ 0 h 563"/>
                <a:gd name="T42" fmla="*/ 0 w 1069"/>
                <a:gd name="T43" fmla="*/ 0 h 563"/>
                <a:gd name="T44" fmla="*/ 0 w 1069"/>
                <a:gd name="T45" fmla="*/ 0 h 5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69" h="563">
                  <a:moveTo>
                    <a:pt x="0" y="124"/>
                  </a:moveTo>
                  <a:cubicBezTo>
                    <a:pt x="32" y="117"/>
                    <a:pt x="51" y="102"/>
                    <a:pt x="81" y="88"/>
                  </a:cubicBezTo>
                  <a:cubicBezTo>
                    <a:pt x="88" y="81"/>
                    <a:pt x="94" y="71"/>
                    <a:pt x="103" y="66"/>
                  </a:cubicBezTo>
                  <a:cubicBezTo>
                    <a:pt x="112" y="61"/>
                    <a:pt x="125" y="65"/>
                    <a:pt x="132" y="58"/>
                  </a:cubicBezTo>
                  <a:cubicBezTo>
                    <a:pt x="139" y="51"/>
                    <a:pt x="132" y="36"/>
                    <a:pt x="139" y="29"/>
                  </a:cubicBezTo>
                  <a:cubicBezTo>
                    <a:pt x="146" y="22"/>
                    <a:pt x="158" y="25"/>
                    <a:pt x="168" y="22"/>
                  </a:cubicBezTo>
                  <a:cubicBezTo>
                    <a:pt x="195" y="15"/>
                    <a:pt x="191" y="14"/>
                    <a:pt x="219" y="0"/>
                  </a:cubicBezTo>
                  <a:cubicBezTo>
                    <a:pt x="239" y="63"/>
                    <a:pt x="204" y="110"/>
                    <a:pt x="190" y="168"/>
                  </a:cubicBezTo>
                  <a:cubicBezTo>
                    <a:pt x="182" y="201"/>
                    <a:pt x="180" y="226"/>
                    <a:pt x="161" y="255"/>
                  </a:cubicBezTo>
                  <a:cubicBezTo>
                    <a:pt x="146" y="319"/>
                    <a:pt x="165" y="255"/>
                    <a:pt x="139" y="306"/>
                  </a:cubicBezTo>
                  <a:cubicBezTo>
                    <a:pt x="115" y="353"/>
                    <a:pt x="105" y="409"/>
                    <a:pt x="88" y="459"/>
                  </a:cubicBezTo>
                  <a:cubicBezTo>
                    <a:pt x="90" y="491"/>
                    <a:pt x="83" y="525"/>
                    <a:pt x="95" y="554"/>
                  </a:cubicBezTo>
                  <a:cubicBezTo>
                    <a:pt x="99" y="563"/>
                    <a:pt x="116" y="552"/>
                    <a:pt x="124" y="547"/>
                  </a:cubicBezTo>
                  <a:cubicBezTo>
                    <a:pt x="184" y="507"/>
                    <a:pt x="86" y="538"/>
                    <a:pt x="168" y="518"/>
                  </a:cubicBezTo>
                  <a:cubicBezTo>
                    <a:pt x="178" y="488"/>
                    <a:pt x="193" y="476"/>
                    <a:pt x="219" y="459"/>
                  </a:cubicBezTo>
                  <a:cubicBezTo>
                    <a:pt x="236" y="418"/>
                    <a:pt x="259" y="378"/>
                    <a:pt x="285" y="343"/>
                  </a:cubicBezTo>
                  <a:cubicBezTo>
                    <a:pt x="285" y="341"/>
                    <a:pt x="295" y="297"/>
                    <a:pt x="299" y="292"/>
                  </a:cubicBezTo>
                  <a:cubicBezTo>
                    <a:pt x="327" y="256"/>
                    <a:pt x="360" y="239"/>
                    <a:pt x="387" y="204"/>
                  </a:cubicBezTo>
                  <a:cubicBezTo>
                    <a:pt x="412" y="309"/>
                    <a:pt x="403" y="421"/>
                    <a:pt x="438" y="525"/>
                  </a:cubicBezTo>
                  <a:cubicBezTo>
                    <a:pt x="477" y="513"/>
                    <a:pt x="481" y="467"/>
                    <a:pt x="511" y="438"/>
                  </a:cubicBezTo>
                  <a:cubicBezTo>
                    <a:pt x="536" y="360"/>
                    <a:pt x="635" y="330"/>
                    <a:pt x="708" y="321"/>
                  </a:cubicBezTo>
                  <a:cubicBezTo>
                    <a:pt x="805" y="326"/>
                    <a:pt x="895" y="338"/>
                    <a:pt x="992" y="343"/>
                  </a:cubicBezTo>
                  <a:cubicBezTo>
                    <a:pt x="1060" y="351"/>
                    <a:pt x="1069" y="350"/>
                    <a:pt x="1021" y="350"/>
                  </a:cubicBezTo>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Freeform 21"/>
            <p:cNvSpPr>
              <a:spLocks/>
            </p:cNvSpPr>
            <p:nvPr/>
          </p:nvSpPr>
          <p:spPr bwMode="auto">
            <a:xfrm>
              <a:off x="2851" y="2177"/>
              <a:ext cx="438" cy="358"/>
            </a:xfrm>
            <a:custGeom>
              <a:avLst/>
              <a:gdLst>
                <a:gd name="T0" fmla="*/ 0 w 1332"/>
                <a:gd name="T1" fmla="*/ 0 h 1174"/>
                <a:gd name="T2" fmla="*/ 0 w 1332"/>
                <a:gd name="T3" fmla="*/ 0 h 1174"/>
                <a:gd name="T4" fmla="*/ 0 w 1332"/>
                <a:gd name="T5" fmla="*/ 0 h 1174"/>
                <a:gd name="T6" fmla="*/ 0 w 1332"/>
                <a:gd name="T7" fmla="*/ 0 h 1174"/>
                <a:gd name="T8" fmla="*/ 0 w 1332"/>
                <a:gd name="T9" fmla="*/ 0 h 1174"/>
                <a:gd name="T10" fmla="*/ 0 w 1332"/>
                <a:gd name="T11" fmla="*/ 0 h 1174"/>
                <a:gd name="T12" fmla="*/ 0 w 1332"/>
                <a:gd name="T13" fmla="*/ 0 h 1174"/>
                <a:gd name="T14" fmla="*/ 0 w 1332"/>
                <a:gd name="T15" fmla="*/ 0 h 1174"/>
                <a:gd name="T16" fmla="*/ 0 w 1332"/>
                <a:gd name="T17" fmla="*/ 0 h 1174"/>
                <a:gd name="T18" fmla="*/ 0 w 1332"/>
                <a:gd name="T19" fmla="*/ 0 h 1174"/>
                <a:gd name="T20" fmla="*/ 0 w 1332"/>
                <a:gd name="T21" fmla="*/ 0 h 1174"/>
                <a:gd name="T22" fmla="*/ 0 w 1332"/>
                <a:gd name="T23" fmla="*/ 0 h 1174"/>
                <a:gd name="T24" fmla="*/ 0 w 1332"/>
                <a:gd name="T25" fmla="*/ 0 h 1174"/>
                <a:gd name="T26" fmla="*/ 0 w 1332"/>
                <a:gd name="T27" fmla="*/ 0 h 1174"/>
                <a:gd name="T28" fmla="*/ 0 w 1332"/>
                <a:gd name="T29" fmla="*/ 0 h 1174"/>
                <a:gd name="T30" fmla="*/ 0 w 1332"/>
                <a:gd name="T31" fmla="*/ 0 h 1174"/>
                <a:gd name="T32" fmla="*/ 0 w 1332"/>
                <a:gd name="T33" fmla="*/ 0 h 1174"/>
                <a:gd name="T34" fmla="*/ 0 w 1332"/>
                <a:gd name="T35" fmla="*/ 0 h 1174"/>
                <a:gd name="T36" fmla="*/ 0 w 1332"/>
                <a:gd name="T37" fmla="*/ 0 h 1174"/>
                <a:gd name="T38" fmla="*/ 0 w 1332"/>
                <a:gd name="T39" fmla="*/ 0 h 1174"/>
                <a:gd name="T40" fmla="*/ 0 w 1332"/>
                <a:gd name="T41" fmla="*/ 0 h 1174"/>
                <a:gd name="T42" fmla="*/ 0 w 1332"/>
                <a:gd name="T43" fmla="*/ 0 h 1174"/>
                <a:gd name="T44" fmla="*/ 0 w 1332"/>
                <a:gd name="T45" fmla="*/ 0 h 1174"/>
                <a:gd name="T46" fmla="*/ 0 w 1332"/>
                <a:gd name="T47" fmla="*/ 0 h 1174"/>
                <a:gd name="T48" fmla="*/ 0 w 1332"/>
                <a:gd name="T49" fmla="*/ 0 h 1174"/>
                <a:gd name="T50" fmla="*/ 0 w 1332"/>
                <a:gd name="T51" fmla="*/ 0 h 1174"/>
                <a:gd name="T52" fmla="*/ 0 w 1332"/>
                <a:gd name="T53" fmla="*/ 0 h 1174"/>
                <a:gd name="T54" fmla="*/ 0 w 1332"/>
                <a:gd name="T55" fmla="*/ 0 h 1174"/>
                <a:gd name="T56" fmla="*/ 0 w 1332"/>
                <a:gd name="T57" fmla="*/ 0 h 1174"/>
                <a:gd name="T58" fmla="*/ 0 w 1332"/>
                <a:gd name="T59" fmla="*/ 0 h 1174"/>
                <a:gd name="T60" fmla="*/ 0 w 1332"/>
                <a:gd name="T61" fmla="*/ 0 h 1174"/>
                <a:gd name="T62" fmla="*/ 0 w 1332"/>
                <a:gd name="T63" fmla="*/ 0 h 1174"/>
                <a:gd name="T64" fmla="*/ 0 w 1332"/>
                <a:gd name="T65" fmla="*/ 0 h 1174"/>
                <a:gd name="T66" fmla="*/ 0 w 1332"/>
                <a:gd name="T67" fmla="*/ 0 h 1174"/>
                <a:gd name="T68" fmla="*/ 0 w 1332"/>
                <a:gd name="T69" fmla="*/ 0 h 1174"/>
                <a:gd name="T70" fmla="*/ 0 w 1332"/>
                <a:gd name="T71" fmla="*/ 0 h 1174"/>
                <a:gd name="T72" fmla="*/ 0 w 1332"/>
                <a:gd name="T73" fmla="*/ 0 h 1174"/>
                <a:gd name="T74" fmla="*/ 0 w 1332"/>
                <a:gd name="T75" fmla="*/ 0 h 1174"/>
                <a:gd name="T76" fmla="*/ 0 w 1332"/>
                <a:gd name="T77" fmla="*/ 0 h 1174"/>
                <a:gd name="T78" fmla="*/ 0 w 1332"/>
                <a:gd name="T79" fmla="*/ 0 h 1174"/>
                <a:gd name="T80" fmla="*/ 0 w 1332"/>
                <a:gd name="T81" fmla="*/ 0 h 1174"/>
                <a:gd name="T82" fmla="*/ 0 w 1332"/>
                <a:gd name="T83" fmla="*/ 0 h 1174"/>
                <a:gd name="T84" fmla="*/ 0 w 1332"/>
                <a:gd name="T85" fmla="*/ 0 h 1174"/>
                <a:gd name="T86" fmla="*/ 0 w 1332"/>
                <a:gd name="T87" fmla="*/ 0 h 1174"/>
                <a:gd name="T88" fmla="*/ 0 w 1332"/>
                <a:gd name="T89" fmla="*/ 0 h 1174"/>
                <a:gd name="T90" fmla="*/ 0 w 1332"/>
                <a:gd name="T91" fmla="*/ 0 h 1174"/>
                <a:gd name="T92" fmla="*/ 0 w 1332"/>
                <a:gd name="T93" fmla="*/ 0 h 1174"/>
                <a:gd name="T94" fmla="*/ 1 w 1332"/>
                <a:gd name="T95" fmla="*/ 0 h 1174"/>
                <a:gd name="T96" fmla="*/ 1 w 1332"/>
                <a:gd name="T97" fmla="*/ 0 h 1174"/>
                <a:gd name="T98" fmla="*/ 1 w 1332"/>
                <a:gd name="T99" fmla="*/ 0 h 1174"/>
                <a:gd name="T100" fmla="*/ 1 w 1332"/>
                <a:gd name="T101" fmla="*/ 0 h 1174"/>
                <a:gd name="T102" fmla="*/ 1 w 1332"/>
                <a:gd name="T103" fmla="*/ 0 h 1174"/>
                <a:gd name="T104" fmla="*/ 1 w 1332"/>
                <a:gd name="T105" fmla="*/ 0 h 1174"/>
                <a:gd name="T106" fmla="*/ 1 w 1332"/>
                <a:gd name="T107" fmla="*/ 0 h 1174"/>
                <a:gd name="T108" fmla="*/ 1 w 1332"/>
                <a:gd name="T109" fmla="*/ 0 h 1174"/>
                <a:gd name="T110" fmla="*/ 1 w 1332"/>
                <a:gd name="T111" fmla="*/ 0 h 1174"/>
                <a:gd name="T112" fmla="*/ 0 w 1332"/>
                <a:gd name="T113" fmla="*/ 0 h 1174"/>
                <a:gd name="T114" fmla="*/ 0 w 1332"/>
                <a:gd name="T115" fmla="*/ 0 h 1174"/>
                <a:gd name="T116" fmla="*/ 0 w 1332"/>
                <a:gd name="T117" fmla="*/ 0 h 1174"/>
                <a:gd name="T118" fmla="*/ 0 w 1332"/>
                <a:gd name="T119" fmla="*/ 0 h 1174"/>
                <a:gd name="T120" fmla="*/ 0 w 1332"/>
                <a:gd name="T121" fmla="*/ 0 h 117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332" h="1174">
                  <a:moveTo>
                    <a:pt x="33" y="561"/>
                  </a:moveTo>
                  <a:cubicBezTo>
                    <a:pt x="24" y="654"/>
                    <a:pt x="0" y="718"/>
                    <a:pt x="19" y="817"/>
                  </a:cubicBezTo>
                  <a:cubicBezTo>
                    <a:pt x="19" y="817"/>
                    <a:pt x="74" y="879"/>
                    <a:pt x="77" y="882"/>
                  </a:cubicBezTo>
                  <a:cubicBezTo>
                    <a:pt x="80" y="889"/>
                    <a:pt x="81" y="897"/>
                    <a:pt x="85" y="904"/>
                  </a:cubicBezTo>
                  <a:cubicBezTo>
                    <a:pt x="91" y="912"/>
                    <a:pt x="101" y="917"/>
                    <a:pt x="106" y="926"/>
                  </a:cubicBezTo>
                  <a:cubicBezTo>
                    <a:pt x="135" y="983"/>
                    <a:pt x="90" y="946"/>
                    <a:pt x="136" y="977"/>
                  </a:cubicBezTo>
                  <a:cubicBezTo>
                    <a:pt x="148" y="1014"/>
                    <a:pt x="173" y="1040"/>
                    <a:pt x="194" y="1072"/>
                  </a:cubicBezTo>
                  <a:cubicBezTo>
                    <a:pt x="206" y="1109"/>
                    <a:pt x="233" y="1136"/>
                    <a:pt x="245" y="1174"/>
                  </a:cubicBezTo>
                  <a:cubicBezTo>
                    <a:pt x="251" y="1135"/>
                    <a:pt x="258" y="1096"/>
                    <a:pt x="267" y="1057"/>
                  </a:cubicBezTo>
                  <a:cubicBezTo>
                    <a:pt x="257" y="948"/>
                    <a:pt x="243" y="838"/>
                    <a:pt x="230" y="729"/>
                  </a:cubicBezTo>
                  <a:cubicBezTo>
                    <a:pt x="235" y="712"/>
                    <a:pt x="231" y="689"/>
                    <a:pt x="245" y="678"/>
                  </a:cubicBezTo>
                  <a:cubicBezTo>
                    <a:pt x="264" y="664"/>
                    <a:pt x="297" y="690"/>
                    <a:pt x="311" y="700"/>
                  </a:cubicBezTo>
                  <a:cubicBezTo>
                    <a:pt x="337" y="741"/>
                    <a:pt x="340" y="785"/>
                    <a:pt x="369" y="824"/>
                  </a:cubicBezTo>
                  <a:cubicBezTo>
                    <a:pt x="390" y="891"/>
                    <a:pt x="444" y="944"/>
                    <a:pt x="486" y="999"/>
                  </a:cubicBezTo>
                  <a:cubicBezTo>
                    <a:pt x="501" y="1018"/>
                    <a:pt x="524" y="1030"/>
                    <a:pt x="544" y="1043"/>
                  </a:cubicBezTo>
                  <a:cubicBezTo>
                    <a:pt x="559" y="1053"/>
                    <a:pt x="588" y="1072"/>
                    <a:pt x="588" y="1072"/>
                  </a:cubicBezTo>
                  <a:cubicBezTo>
                    <a:pt x="613" y="1124"/>
                    <a:pt x="585" y="1085"/>
                    <a:pt x="631" y="1108"/>
                  </a:cubicBezTo>
                  <a:cubicBezTo>
                    <a:pt x="665" y="1125"/>
                    <a:pt x="684" y="1148"/>
                    <a:pt x="719" y="1159"/>
                  </a:cubicBezTo>
                  <a:cubicBezTo>
                    <a:pt x="706" y="1117"/>
                    <a:pt x="718" y="1066"/>
                    <a:pt x="697" y="1028"/>
                  </a:cubicBezTo>
                  <a:cubicBezTo>
                    <a:pt x="692" y="1019"/>
                    <a:pt x="681" y="1014"/>
                    <a:pt x="675" y="1006"/>
                  </a:cubicBezTo>
                  <a:cubicBezTo>
                    <a:pt x="630" y="947"/>
                    <a:pt x="666" y="975"/>
                    <a:pt x="624" y="948"/>
                  </a:cubicBezTo>
                  <a:cubicBezTo>
                    <a:pt x="612" y="931"/>
                    <a:pt x="597" y="916"/>
                    <a:pt x="588" y="897"/>
                  </a:cubicBezTo>
                  <a:cubicBezTo>
                    <a:pt x="578" y="877"/>
                    <a:pt x="558" y="838"/>
                    <a:pt x="558" y="838"/>
                  </a:cubicBezTo>
                  <a:cubicBezTo>
                    <a:pt x="550" y="795"/>
                    <a:pt x="544" y="748"/>
                    <a:pt x="529" y="707"/>
                  </a:cubicBezTo>
                  <a:cubicBezTo>
                    <a:pt x="600" y="696"/>
                    <a:pt x="605" y="694"/>
                    <a:pt x="690" y="700"/>
                  </a:cubicBezTo>
                  <a:cubicBezTo>
                    <a:pt x="740" y="726"/>
                    <a:pt x="759" y="785"/>
                    <a:pt x="806" y="817"/>
                  </a:cubicBezTo>
                  <a:cubicBezTo>
                    <a:pt x="824" y="851"/>
                    <a:pt x="848" y="862"/>
                    <a:pt x="872" y="890"/>
                  </a:cubicBezTo>
                  <a:cubicBezTo>
                    <a:pt x="895" y="916"/>
                    <a:pt x="917" y="943"/>
                    <a:pt x="938" y="970"/>
                  </a:cubicBezTo>
                  <a:cubicBezTo>
                    <a:pt x="940" y="980"/>
                    <a:pt x="942" y="989"/>
                    <a:pt x="945" y="999"/>
                  </a:cubicBezTo>
                  <a:cubicBezTo>
                    <a:pt x="969" y="1083"/>
                    <a:pt x="958" y="1038"/>
                    <a:pt x="952" y="1013"/>
                  </a:cubicBezTo>
                  <a:cubicBezTo>
                    <a:pt x="963" y="919"/>
                    <a:pt x="963" y="959"/>
                    <a:pt x="974" y="1006"/>
                  </a:cubicBezTo>
                  <a:cubicBezTo>
                    <a:pt x="988" y="961"/>
                    <a:pt x="961" y="840"/>
                    <a:pt x="959" y="824"/>
                  </a:cubicBezTo>
                  <a:cubicBezTo>
                    <a:pt x="972" y="788"/>
                    <a:pt x="961" y="762"/>
                    <a:pt x="945" y="729"/>
                  </a:cubicBezTo>
                  <a:cubicBezTo>
                    <a:pt x="943" y="717"/>
                    <a:pt x="943" y="704"/>
                    <a:pt x="938" y="693"/>
                  </a:cubicBezTo>
                  <a:cubicBezTo>
                    <a:pt x="928" y="673"/>
                    <a:pt x="906" y="661"/>
                    <a:pt x="894" y="642"/>
                  </a:cubicBezTo>
                  <a:cubicBezTo>
                    <a:pt x="870" y="604"/>
                    <a:pt x="844" y="570"/>
                    <a:pt x="821" y="532"/>
                  </a:cubicBezTo>
                  <a:cubicBezTo>
                    <a:pt x="808" y="511"/>
                    <a:pt x="798" y="488"/>
                    <a:pt x="784" y="467"/>
                  </a:cubicBezTo>
                  <a:cubicBezTo>
                    <a:pt x="778" y="459"/>
                    <a:pt x="763" y="455"/>
                    <a:pt x="763" y="445"/>
                  </a:cubicBezTo>
                  <a:cubicBezTo>
                    <a:pt x="763" y="438"/>
                    <a:pt x="777" y="450"/>
                    <a:pt x="784" y="452"/>
                  </a:cubicBezTo>
                  <a:cubicBezTo>
                    <a:pt x="807" y="475"/>
                    <a:pt x="834" y="495"/>
                    <a:pt x="857" y="518"/>
                  </a:cubicBezTo>
                  <a:cubicBezTo>
                    <a:pt x="908" y="569"/>
                    <a:pt x="852" y="530"/>
                    <a:pt x="901" y="561"/>
                  </a:cubicBezTo>
                  <a:cubicBezTo>
                    <a:pt x="925" y="596"/>
                    <a:pt x="954" y="618"/>
                    <a:pt x="989" y="642"/>
                  </a:cubicBezTo>
                  <a:cubicBezTo>
                    <a:pt x="1037" y="718"/>
                    <a:pt x="1093" y="792"/>
                    <a:pt x="1113" y="882"/>
                  </a:cubicBezTo>
                  <a:cubicBezTo>
                    <a:pt x="1135" y="769"/>
                    <a:pt x="1128" y="759"/>
                    <a:pt x="1120" y="591"/>
                  </a:cubicBezTo>
                  <a:cubicBezTo>
                    <a:pt x="1119" y="569"/>
                    <a:pt x="1120" y="546"/>
                    <a:pt x="1113" y="525"/>
                  </a:cubicBezTo>
                  <a:cubicBezTo>
                    <a:pt x="1107" y="508"/>
                    <a:pt x="1083" y="481"/>
                    <a:pt x="1083" y="481"/>
                  </a:cubicBezTo>
                  <a:cubicBezTo>
                    <a:pt x="1053" y="385"/>
                    <a:pt x="1067" y="454"/>
                    <a:pt x="1091" y="459"/>
                  </a:cubicBezTo>
                  <a:cubicBezTo>
                    <a:pt x="1134" y="467"/>
                    <a:pt x="1178" y="464"/>
                    <a:pt x="1222" y="467"/>
                  </a:cubicBezTo>
                  <a:cubicBezTo>
                    <a:pt x="1227" y="474"/>
                    <a:pt x="1231" y="483"/>
                    <a:pt x="1237" y="489"/>
                  </a:cubicBezTo>
                  <a:cubicBezTo>
                    <a:pt x="1246" y="497"/>
                    <a:pt x="1258" y="501"/>
                    <a:pt x="1266" y="510"/>
                  </a:cubicBezTo>
                  <a:cubicBezTo>
                    <a:pt x="1271" y="516"/>
                    <a:pt x="1270" y="525"/>
                    <a:pt x="1273" y="532"/>
                  </a:cubicBezTo>
                  <a:cubicBezTo>
                    <a:pt x="1285" y="557"/>
                    <a:pt x="1301" y="582"/>
                    <a:pt x="1317" y="605"/>
                  </a:cubicBezTo>
                  <a:cubicBezTo>
                    <a:pt x="1332" y="668"/>
                    <a:pt x="1316" y="610"/>
                    <a:pt x="1302" y="591"/>
                  </a:cubicBezTo>
                  <a:cubicBezTo>
                    <a:pt x="1281" y="503"/>
                    <a:pt x="1311" y="611"/>
                    <a:pt x="1280" y="540"/>
                  </a:cubicBezTo>
                  <a:cubicBezTo>
                    <a:pt x="1268" y="512"/>
                    <a:pt x="1269" y="493"/>
                    <a:pt x="1251" y="467"/>
                  </a:cubicBezTo>
                  <a:cubicBezTo>
                    <a:pt x="1236" y="404"/>
                    <a:pt x="1258" y="225"/>
                    <a:pt x="1193" y="204"/>
                  </a:cubicBezTo>
                  <a:cubicBezTo>
                    <a:pt x="1152" y="163"/>
                    <a:pt x="1136" y="92"/>
                    <a:pt x="1076" y="73"/>
                  </a:cubicBezTo>
                  <a:cubicBezTo>
                    <a:pt x="1071" y="66"/>
                    <a:pt x="1069" y="56"/>
                    <a:pt x="1062" y="51"/>
                  </a:cubicBezTo>
                  <a:cubicBezTo>
                    <a:pt x="1050" y="41"/>
                    <a:pt x="1032" y="43"/>
                    <a:pt x="1018" y="36"/>
                  </a:cubicBezTo>
                  <a:cubicBezTo>
                    <a:pt x="987" y="21"/>
                    <a:pt x="956" y="11"/>
                    <a:pt x="923" y="0"/>
                  </a:cubicBezTo>
                  <a:cubicBezTo>
                    <a:pt x="901" y="2"/>
                    <a:pt x="857" y="7"/>
                    <a:pt x="857" y="7"/>
                  </a:cubicBezTo>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Freeform 22"/>
            <p:cNvSpPr>
              <a:spLocks/>
            </p:cNvSpPr>
            <p:nvPr/>
          </p:nvSpPr>
          <p:spPr bwMode="auto">
            <a:xfrm>
              <a:off x="2886" y="1924"/>
              <a:ext cx="264" cy="260"/>
            </a:xfrm>
            <a:custGeom>
              <a:avLst/>
              <a:gdLst>
                <a:gd name="T0" fmla="*/ 0 w 802"/>
                <a:gd name="T1" fmla="*/ 0 h 853"/>
                <a:gd name="T2" fmla="*/ 0 w 802"/>
                <a:gd name="T3" fmla="*/ 0 h 853"/>
                <a:gd name="T4" fmla="*/ 0 w 802"/>
                <a:gd name="T5" fmla="*/ 0 h 853"/>
                <a:gd name="T6" fmla="*/ 0 w 802"/>
                <a:gd name="T7" fmla="*/ 0 h 853"/>
                <a:gd name="T8" fmla="*/ 0 w 802"/>
                <a:gd name="T9" fmla="*/ 0 h 853"/>
                <a:gd name="T10" fmla="*/ 0 w 802"/>
                <a:gd name="T11" fmla="*/ 0 h 853"/>
                <a:gd name="T12" fmla="*/ 0 w 802"/>
                <a:gd name="T13" fmla="*/ 0 h 853"/>
                <a:gd name="T14" fmla="*/ 0 w 802"/>
                <a:gd name="T15" fmla="*/ 0 h 853"/>
                <a:gd name="T16" fmla="*/ 0 w 802"/>
                <a:gd name="T17" fmla="*/ 0 h 853"/>
                <a:gd name="T18" fmla="*/ 0 w 802"/>
                <a:gd name="T19" fmla="*/ 0 h 853"/>
                <a:gd name="T20" fmla="*/ 0 w 802"/>
                <a:gd name="T21" fmla="*/ 0 h 853"/>
                <a:gd name="T22" fmla="*/ 0 w 802"/>
                <a:gd name="T23" fmla="*/ 0 h 853"/>
                <a:gd name="T24" fmla="*/ 0 w 802"/>
                <a:gd name="T25" fmla="*/ 0 h 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02" h="853">
                  <a:moveTo>
                    <a:pt x="0" y="0"/>
                  </a:moveTo>
                  <a:cubicBezTo>
                    <a:pt x="54" y="2"/>
                    <a:pt x="107" y="3"/>
                    <a:pt x="161" y="7"/>
                  </a:cubicBezTo>
                  <a:cubicBezTo>
                    <a:pt x="198" y="10"/>
                    <a:pt x="228" y="34"/>
                    <a:pt x="263" y="44"/>
                  </a:cubicBezTo>
                  <a:cubicBezTo>
                    <a:pt x="270" y="51"/>
                    <a:pt x="277" y="59"/>
                    <a:pt x="285" y="65"/>
                  </a:cubicBezTo>
                  <a:cubicBezTo>
                    <a:pt x="292" y="69"/>
                    <a:pt x="301" y="68"/>
                    <a:pt x="307" y="73"/>
                  </a:cubicBezTo>
                  <a:cubicBezTo>
                    <a:pt x="350" y="109"/>
                    <a:pt x="285" y="86"/>
                    <a:pt x="350" y="102"/>
                  </a:cubicBezTo>
                  <a:cubicBezTo>
                    <a:pt x="373" y="135"/>
                    <a:pt x="406" y="157"/>
                    <a:pt x="445" y="168"/>
                  </a:cubicBezTo>
                  <a:cubicBezTo>
                    <a:pt x="487" y="227"/>
                    <a:pt x="562" y="255"/>
                    <a:pt x="606" y="313"/>
                  </a:cubicBezTo>
                  <a:cubicBezTo>
                    <a:pt x="616" y="344"/>
                    <a:pt x="630" y="361"/>
                    <a:pt x="657" y="379"/>
                  </a:cubicBezTo>
                  <a:cubicBezTo>
                    <a:pt x="674" y="433"/>
                    <a:pt x="660" y="412"/>
                    <a:pt x="693" y="445"/>
                  </a:cubicBezTo>
                  <a:cubicBezTo>
                    <a:pt x="703" y="474"/>
                    <a:pt x="724" y="488"/>
                    <a:pt x="737" y="517"/>
                  </a:cubicBezTo>
                  <a:cubicBezTo>
                    <a:pt x="759" y="567"/>
                    <a:pt x="785" y="618"/>
                    <a:pt x="802" y="671"/>
                  </a:cubicBezTo>
                  <a:cubicBezTo>
                    <a:pt x="800" y="732"/>
                    <a:pt x="795" y="853"/>
                    <a:pt x="795" y="853"/>
                  </a:cubicBezTo>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Freeform 23"/>
            <p:cNvSpPr>
              <a:spLocks/>
            </p:cNvSpPr>
            <p:nvPr/>
          </p:nvSpPr>
          <p:spPr bwMode="auto">
            <a:xfrm>
              <a:off x="2198" y="2119"/>
              <a:ext cx="199" cy="254"/>
            </a:xfrm>
            <a:custGeom>
              <a:avLst/>
              <a:gdLst>
                <a:gd name="T0" fmla="*/ 0 w 605"/>
                <a:gd name="T1" fmla="*/ 0 h 833"/>
                <a:gd name="T2" fmla="*/ 0 w 605"/>
                <a:gd name="T3" fmla="*/ 0 h 833"/>
                <a:gd name="T4" fmla="*/ 0 w 605"/>
                <a:gd name="T5" fmla="*/ 0 h 833"/>
                <a:gd name="T6" fmla="*/ 0 w 605"/>
                <a:gd name="T7" fmla="*/ 0 h 833"/>
                <a:gd name="T8" fmla="*/ 0 w 605"/>
                <a:gd name="T9" fmla="*/ 0 h 833"/>
                <a:gd name="T10" fmla="*/ 0 w 605"/>
                <a:gd name="T11" fmla="*/ 0 h 833"/>
                <a:gd name="T12" fmla="*/ 0 w 605"/>
                <a:gd name="T13" fmla="*/ 0 h 833"/>
                <a:gd name="T14" fmla="*/ 0 w 605"/>
                <a:gd name="T15" fmla="*/ 0 h 833"/>
                <a:gd name="T16" fmla="*/ 0 w 605"/>
                <a:gd name="T17" fmla="*/ 0 h 833"/>
                <a:gd name="T18" fmla="*/ 0 w 605"/>
                <a:gd name="T19" fmla="*/ 0 h 833"/>
                <a:gd name="T20" fmla="*/ 0 w 605"/>
                <a:gd name="T21" fmla="*/ 0 h 833"/>
                <a:gd name="T22" fmla="*/ 0 w 605"/>
                <a:gd name="T23" fmla="*/ 0 h 833"/>
                <a:gd name="T24" fmla="*/ 0 w 605"/>
                <a:gd name="T25" fmla="*/ 0 h 8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05" h="833">
                  <a:moveTo>
                    <a:pt x="0" y="16"/>
                  </a:moveTo>
                  <a:cubicBezTo>
                    <a:pt x="46" y="1"/>
                    <a:pt x="41" y="0"/>
                    <a:pt x="116" y="23"/>
                  </a:cubicBezTo>
                  <a:cubicBezTo>
                    <a:pt x="133" y="28"/>
                    <a:pt x="160" y="52"/>
                    <a:pt x="160" y="52"/>
                  </a:cubicBezTo>
                  <a:cubicBezTo>
                    <a:pt x="165" y="59"/>
                    <a:pt x="169" y="68"/>
                    <a:pt x="175" y="74"/>
                  </a:cubicBezTo>
                  <a:cubicBezTo>
                    <a:pt x="181" y="80"/>
                    <a:pt x="192" y="82"/>
                    <a:pt x="197" y="89"/>
                  </a:cubicBezTo>
                  <a:cubicBezTo>
                    <a:pt x="202" y="95"/>
                    <a:pt x="200" y="105"/>
                    <a:pt x="204" y="111"/>
                  </a:cubicBezTo>
                  <a:cubicBezTo>
                    <a:pt x="218" y="133"/>
                    <a:pt x="239" y="154"/>
                    <a:pt x="255" y="176"/>
                  </a:cubicBezTo>
                  <a:cubicBezTo>
                    <a:pt x="263" y="211"/>
                    <a:pt x="273" y="223"/>
                    <a:pt x="299" y="249"/>
                  </a:cubicBezTo>
                  <a:cubicBezTo>
                    <a:pt x="328" y="339"/>
                    <a:pt x="325" y="439"/>
                    <a:pt x="379" y="519"/>
                  </a:cubicBezTo>
                  <a:cubicBezTo>
                    <a:pt x="387" y="554"/>
                    <a:pt x="401" y="594"/>
                    <a:pt x="430" y="614"/>
                  </a:cubicBezTo>
                  <a:cubicBezTo>
                    <a:pt x="462" y="661"/>
                    <a:pt x="463" y="702"/>
                    <a:pt x="510" y="738"/>
                  </a:cubicBezTo>
                  <a:cubicBezTo>
                    <a:pt x="526" y="796"/>
                    <a:pt x="505" y="743"/>
                    <a:pt x="539" y="782"/>
                  </a:cubicBezTo>
                  <a:cubicBezTo>
                    <a:pt x="570" y="817"/>
                    <a:pt x="558" y="833"/>
                    <a:pt x="605" y="833"/>
                  </a:cubicBezTo>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Arc 24"/>
            <p:cNvSpPr>
              <a:spLocks/>
            </p:cNvSpPr>
            <p:nvPr/>
          </p:nvSpPr>
          <p:spPr bwMode="auto">
            <a:xfrm>
              <a:off x="2592" y="2047"/>
              <a:ext cx="672" cy="185"/>
            </a:xfrm>
            <a:custGeom>
              <a:avLst/>
              <a:gdLst>
                <a:gd name="T0" fmla="*/ 0 w 21600"/>
                <a:gd name="T1" fmla="*/ 0 h 18850"/>
                <a:gd name="T2" fmla="*/ 0 w 21600"/>
                <a:gd name="T3" fmla="*/ 0 h 18850"/>
                <a:gd name="T4" fmla="*/ 0 w 21600"/>
                <a:gd name="T5" fmla="*/ 0 h 18850"/>
                <a:gd name="T6" fmla="*/ 0 60000 65536"/>
                <a:gd name="T7" fmla="*/ 0 60000 65536"/>
                <a:gd name="T8" fmla="*/ 0 60000 65536"/>
              </a:gdLst>
              <a:ahLst/>
              <a:cxnLst>
                <a:cxn ang="T6">
                  <a:pos x="T0" y="T1"/>
                </a:cxn>
                <a:cxn ang="T7">
                  <a:pos x="T2" y="T3"/>
                </a:cxn>
                <a:cxn ang="T8">
                  <a:pos x="T4" y="T5"/>
                </a:cxn>
              </a:cxnLst>
              <a:rect l="0" t="0" r="r" b="b"/>
              <a:pathLst>
                <a:path w="21600" h="18850" fill="none" extrusionOk="0">
                  <a:moveTo>
                    <a:pt x="16696" y="-1"/>
                  </a:moveTo>
                  <a:cubicBezTo>
                    <a:pt x="19866" y="3863"/>
                    <a:pt x="21600" y="8706"/>
                    <a:pt x="21600" y="13704"/>
                  </a:cubicBezTo>
                  <a:cubicBezTo>
                    <a:pt x="21600" y="15438"/>
                    <a:pt x="21391" y="17165"/>
                    <a:pt x="20978" y="18850"/>
                  </a:cubicBezTo>
                </a:path>
                <a:path w="21600" h="18850" stroke="0" extrusionOk="0">
                  <a:moveTo>
                    <a:pt x="16696" y="-1"/>
                  </a:moveTo>
                  <a:cubicBezTo>
                    <a:pt x="19866" y="3863"/>
                    <a:pt x="21600" y="8706"/>
                    <a:pt x="21600" y="13704"/>
                  </a:cubicBezTo>
                  <a:cubicBezTo>
                    <a:pt x="21600" y="15438"/>
                    <a:pt x="21391" y="17165"/>
                    <a:pt x="20978" y="18850"/>
                  </a:cubicBezTo>
                  <a:lnTo>
                    <a:pt x="0" y="13704"/>
                  </a:lnTo>
                  <a:lnTo>
                    <a:pt x="16696" y="-1"/>
                  </a:lnTo>
                  <a:close/>
                </a:path>
              </a:pathLst>
            </a:custGeom>
            <a:noFill/>
            <a:ln w="508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 name="Arc 25"/>
            <p:cNvSpPr>
              <a:spLocks/>
            </p:cNvSpPr>
            <p:nvPr/>
          </p:nvSpPr>
          <p:spPr bwMode="auto">
            <a:xfrm flipH="1">
              <a:off x="1967" y="2024"/>
              <a:ext cx="654" cy="164"/>
            </a:xfrm>
            <a:custGeom>
              <a:avLst/>
              <a:gdLst>
                <a:gd name="T0" fmla="*/ 0 w 21476"/>
                <a:gd name="T1" fmla="*/ 0 h 16189"/>
                <a:gd name="T2" fmla="*/ 0 w 21476"/>
                <a:gd name="T3" fmla="*/ 0 h 16189"/>
                <a:gd name="T4" fmla="*/ 0 w 21476"/>
                <a:gd name="T5" fmla="*/ 0 h 16189"/>
                <a:gd name="T6" fmla="*/ 0 60000 65536"/>
                <a:gd name="T7" fmla="*/ 0 60000 65536"/>
                <a:gd name="T8" fmla="*/ 0 60000 65536"/>
              </a:gdLst>
              <a:ahLst/>
              <a:cxnLst>
                <a:cxn ang="T6">
                  <a:pos x="T0" y="T1"/>
                </a:cxn>
                <a:cxn ang="T7">
                  <a:pos x="T2" y="T3"/>
                </a:cxn>
                <a:cxn ang="T8">
                  <a:pos x="T4" y="T5"/>
                </a:cxn>
              </a:cxnLst>
              <a:rect l="0" t="0" r="r" b="b"/>
              <a:pathLst>
                <a:path w="21476" h="16189" fill="none" extrusionOk="0">
                  <a:moveTo>
                    <a:pt x="14299" y="0"/>
                  </a:moveTo>
                  <a:cubicBezTo>
                    <a:pt x="18339" y="3568"/>
                    <a:pt x="20899" y="8519"/>
                    <a:pt x="21476" y="13878"/>
                  </a:cubicBezTo>
                </a:path>
                <a:path w="21476" h="16189" stroke="0" extrusionOk="0">
                  <a:moveTo>
                    <a:pt x="14299" y="0"/>
                  </a:moveTo>
                  <a:cubicBezTo>
                    <a:pt x="18339" y="3568"/>
                    <a:pt x="20899" y="8519"/>
                    <a:pt x="21476" y="13878"/>
                  </a:cubicBezTo>
                  <a:lnTo>
                    <a:pt x="0" y="16189"/>
                  </a:lnTo>
                  <a:lnTo>
                    <a:pt x="14299" y="0"/>
                  </a:lnTo>
                  <a:close/>
                </a:path>
              </a:pathLst>
            </a:custGeom>
            <a:noFill/>
            <a:ln w="508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 name="Arc 26"/>
            <p:cNvSpPr>
              <a:spLocks/>
            </p:cNvSpPr>
            <p:nvPr/>
          </p:nvSpPr>
          <p:spPr bwMode="auto">
            <a:xfrm flipH="1" flipV="1">
              <a:off x="2389" y="2184"/>
              <a:ext cx="457" cy="212"/>
            </a:xfrm>
            <a:custGeom>
              <a:avLst/>
              <a:gdLst>
                <a:gd name="T0" fmla="*/ 0 w 14859"/>
                <a:gd name="T1" fmla="*/ 0 h 21600"/>
                <a:gd name="T2" fmla="*/ 0 w 14859"/>
                <a:gd name="T3" fmla="*/ 0 h 21600"/>
                <a:gd name="T4" fmla="*/ 0 w 14859"/>
                <a:gd name="T5" fmla="*/ 0 h 21600"/>
                <a:gd name="T6" fmla="*/ 0 60000 65536"/>
                <a:gd name="T7" fmla="*/ 0 60000 65536"/>
                <a:gd name="T8" fmla="*/ 0 60000 65536"/>
              </a:gdLst>
              <a:ahLst/>
              <a:cxnLst>
                <a:cxn ang="T6">
                  <a:pos x="T0" y="T1"/>
                </a:cxn>
                <a:cxn ang="T7">
                  <a:pos x="T2" y="T3"/>
                </a:cxn>
                <a:cxn ang="T8">
                  <a:pos x="T4" y="T5"/>
                </a:cxn>
              </a:cxnLst>
              <a:rect l="0" t="0" r="r" b="b"/>
              <a:pathLst>
                <a:path w="14859" h="21600" fill="none" extrusionOk="0">
                  <a:moveTo>
                    <a:pt x="-1" y="1185"/>
                  </a:moveTo>
                  <a:cubicBezTo>
                    <a:pt x="2270" y="400"/>
                    <a:pt x="4655" y="0"/>
                    <a:pt x="7058" y="0"/>
                  </a:cubicBezTo>
                  <a:cubicBezTo>
                    <a:pt x="9726" y="0"/>
                    <a:pt x="12371" y="494"/>
                    <a:pt x="14859" y="1457"/>
                  </a:cubicBezTo>
                </a:path>
                <a:path w="14859" h="21600" stroke="0" extrusionOk="0">
                  <a:moveTo>
                    <a:pt x="-1" y="1185"/>
                  </a:moveTo>
                  <a:cubicBezTo>
                    <a:pt x="2270" y="400"/>
                    <a:pt x="4655" y="0"/>
                    <a:pt x="7058" y="0"/>
                  </a:cubicBezTo>
                  <a:cubicBezTo>
                    <a:pt x="9726" y="0"/>
                    <a:pt x="12371" y="494"/>
                    <a:pt x="14859" y="1457"/>
                  </a:cubicBezTo>
                  <a:lnTo>
                    <a:pt x="7058" y="21600"/>
                  </a:lnTo>
                  <a:lnTo>
                    <a:pt x="-1" y="1185"/>
                  </a:lnTo>
                  <a:close/>
                </a:path>
              </a:pathLst>
            </a:custGeom>
            <a:noFill/>
            <a:ln w="508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 name="Freeform 27"/>
            <p:cNvSpPr>
              <a:spLocks/>
            </p:cNvSpPr>
            <p:nvPr/>
          </p:nvSpPr>
          <p:spPr bwMode="auto">
            <a:xfrm>
              <a:off x="1976" y="2031"/>
              <a:ext cx="224" cy="123"/>
            </a:xfrm>
            <a:custGeom>
              <a:avLst/>
              <a:gdLst>
                <a:gd name="T0" fmla="*/ 209 w 224"/>
                <a:gd name="T1" fmla="*/ 0 h 123"/>
                <a:gd name="T2" fmla="*/ 199 w 224"/>
                <a:gd name="T3" fmla="*/ 19 h 123"/>
                <a:gd name="T4" fmla="*/ 208 w 224"/>
                <a:gd name="T5" fmla="*/ 35 h 123"/>
                <a:gd name="T6" fmla="*/ 215 w 224"/>
                <a:gd name="T7" fmla="*/ 47 h 123"/>
                <a:gd name="T8" fmla="*/ 224 w 224"/>
                <a:gd name="T9" fmla="*/ 67 h 123"/>
                <a:gd name="T10" fmla="*/ 194 w 224"/>
                <a:gd name="T11" fmla="*/ 77 h 123"/>
                <a:gd name="T12" fmla="*/ 176 w 224"/>
                <a:gd name="T13" fmla="*/ 80 h 123"/>
                <a:gd name="T14" fmla="*/ 157 w 224"/>
                <a:gd name="T15" fmla="*/ 84 h 123"/>
                <a:gd name="T16" fmla="*/ 82 w 224"/>
                <a:gd name="T17" fmla="*/ 95 h 123"/>
                <a:gd name="T18" fmla="*/ 47 w 224"/>
                <a:gd name="T19" fmla="*/ 110 h 123"/>
                <a:gd name="T20" fmla="*/ 10 w 224"/>
                <a:gd name="T21" fmla="*/ 120 h 123"/>
                <a:gd name="T22" fmla="*/ 14 w 224"/>
                <a:gd name="T23" fmla="*/ 113 h 123"/>
                <a:gd name="T24" fmla="*/ 26 w 224"/>
                <a:gd name="T25" fmla="*/ 101 h 123"/>
                <a:gd name="T26" fmla="*/ 40 w 224"/>
                <a:gd name="T27" fmla="*/ 84 h 123"/>
                <a:gd name="T28" fmla="*/ 46 w 224"/>
                <a:gd name="T29" fmla="*/ 76 h 123"/>
                <a:gd name="T30" fmla="*/ 72 w 224"/>
                <a:gd name="T31" fmla="*/ 56 h 123"/>
                <a:gd name="T32" fmla="*/ 86 w 224"/>
                <a:gd name="T33" fmla="*/ 52 h 123"/>
                <a:gd name="T34" fmla="*/ 107 w 224"/>
                <a:gd name="T35" fmla="*/ 40 h 123"/>
                <a:gd name="T36" fmla="*/ 119 w 224"/>
                <a:gd name="T37" fmla="*/ 34 h 123"/>
                <a:gd name="T38" fmla="*/ 158 w 224"/>
                <a:gd name="T39" fmla="*/ 26 h 123"/>
                <a:gd name="T40" fmla="*/ 190 w 224"/>
                <a:gd name="T41" fmla="*/ 11 h 123"/>
                <a:gd name="T42" fmla="*/ 209 w 224"/>
                <a:gd name="T43" fmla="*/ 0 h 12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4" h="123">
                  <a:moveTo>
                    <a:pt x="209" y="0"/>
                  </a:moveTo>
                  <a:cubicBezTo>
                    <a:pt x="202" y="3"/>
                    <a:pt x="200" y="12"/>
                    <a:pt x="199" y="19"/>
                  </a:cubicBezTo>
                  <a:cubicBezTo>
                    <a:pt x="202" y="25"/>
                    <a:pt x="204" y="30"/>
                    <a:pt x="208" y="35"/>
                  </a:cubicBezTo>
                  <a:cubicBezTo>
                    <a:pt x="209" y="40"/>
                    <a:pt x="210" y="45"/>
                    <a:pt x="215" y="47"/>
                  </a:cubicBezTo>
                  <a:cubicBezTo>
                    <a:pt x="220" y="55"/>
                    <a:pt x="222" y="57"/>
                    <a:pt x="224" y="67"/>
                  </a:cubicBezTo>
                  <a:cubicBezTo>
                    <a:pt x="222" y="80"/>
                    <a:pt x="205" y="76"/>
                    <a:pt x="194" y="77"/>
                  </a:cubicBezTo>
                  <a:cubicBezTo>
                    <a:pt x="188" y="78"/>
                    <a:pt x="182" y="79"/>
                    <a:pt x="176" y="80"/>
                  </a:cubicBezTo>
                  <a:cubicBezTo>
                    <a:pt x="169" y="83"/>
                    <a:pt x="165" y="83"/>
                    <a:pt x="157" y="84"/>
                  </a:cubicBezTo>
                  <a:cubicBezTo>
                    <a:pt x="147" y="97"/>
                    <a:pt x="94" y="95"/>
                    <a:pt x="82" y="95"/>
                  </a:cubicBezTo>
                  <a:cubicBezTo>
                    <a:pt x="71" y="106"/>
                    <a:pt x="63" y="107"/>
                    <a:pt x="47" y="110"/>
                  </a:cubicBezTo>
                  <a:cubicBezTo>
                    <a:pt x="35" y="116"/>
                    <a:pt x="24" y="119"/>
                    <a:pt x="10" y="120"/>
                  </a:cubicBezTo>
                  <a:cubicBezTo>
                    <a:pt x="0" y="123"/>
                    <a:pt x="11" y="114"/>
                    <a:pt x="14" y="113"/>
                  </a:cubicBezTo>
                  <a:cubicBezTo>
                    <a:pt x="18" y="107"/>
                    <a:pt x="20" y="105"/>
                    <a:pt x="26" y="101"/>
                  </a:cubicBezTo>
                  <a:cubicBezTo>
                    <a:pt x="29" y="96"/>
                    <a:pt x="34" y="86"/>
                    <a:pt x="40" y="84"/>
                  </a:cubicBezTo>
                  <a:cubicBezTo>
                    <a:pt x="41" y="79"/>
                    <a:pt x="41" y="78"/>
                    <a:pt x="46" y="76"/>
                  </a:cubicBezTo>
                  <a:cubicBezTo>
                    <a:pt x="48" y="71"/>
                    <a:pt x="65" y="59"/>
                    <a:pt x="72" y="56"/>
                  </a:cubicBezTo>
                  <a:cubicBezTo>
                    <a:pt x="76" y="54"/>
                    <a:pt x="86" y="52"/>
                    <a:pt x="86" y="52"/>
                  </a:cubicBezTo>
                  <a:cubicBezTo>
                    <a:pt x="90" y="46"/>
                    <a:pt x="101" y="42"/>
                    <a:pt x="107" y="40"/>
                  </a:cubicBezTo>
                  <a:cubicBezTo>
                    <a:pt x="111" y="35"/>
                    <a:pt x="113" y="35"/>
                    <a:pt x="119" y="34"/>
                  </a:cubicBezTo>
                  <a:cubicBezTo>
                    <a:pt x="129" y="27"/>
                    <a:pt x="148" y="27"/>
                    <a:pt x="158" y="26"/>
                  </a:cubicBezTo>
                  <a:cubicBezTo>
                    <a:pt x="170" y="21"/>
                    <a:pt x="176" y="14"/>
                    <a:pt x="190" y="11"/>
                  </a:cubicBezTo>
                  <a:cubicBezTo>
                    <a:pt x="196" y="7"/>
                    <a:pt x="202" y="1"/>
                    <a:pt x="209" y="0"/>
                  </a:cubicBezTo>
                  <a:close/>
                </a:path>
              </a:pathLst>
            </a:custGeom>
            <a:solidFill>
              <a:srgbClr val="333333"/>
            </a:solidFill>
            <a:ln>
              <a:noFill/>
            </a:ln>
            <a:effectLst/>
            <a:extLst>
              <a:ext uri="{91240B29-F687-4F45-9708-019B960494DF}">
                <a14:hiddenLine xmlns:a14="http://schemas.microsoft.com/office/drawing/2010/main" w="508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Freeform 28"/>
            <p:cNvSpPr>
              <a:spLocks/>
            </p:cNvSpPr>
            <p:nvPr/>
          </p:nvSpPr>
          <p:spPr bwMode="auto">
            <a:xfrm>
              <a:off x="3112" y="2055"/>
              <a:ext cx="156" cy="177"/>
            </a:xfrm>
            <a:custGeom>
              <a:avLst/>
              <a:gdLst>
                <a:gd name="T0" fmla="*/ 10 w 156"/>
                <a:gd name="T1" fmla="*/ 8 h 177"/>
                <a:gd name="T2" fmla="*/ 19 w 156"/>
                <a:gd name="T3" fmla="*/ 17 h 177"/>
                <a:gd name="T4" fmla="*/ 26 w 156"/>
                <a:gd name="T5" fmla="*/ 40 h 177"/>
                <a:gd name="T6" fmla="*/ 36 w 156"/>
                <a:gd name="T7" fmla="*/ 55 h 177"/>
                <a:gd name="T8" fmla="*/ 39 w 156"/>
                <a:gd name="T9" fmla="*/ 71 h 177"/>
                <a:gd name="T10" fmla="*/ 43 w 156"/>
                <a:gd name="T11" fmla="*/ 95 h 177"/>
                <a:gd name="T12" fmla="*/ 44 w 156"/>
                <a:gd name="T13" fmla="*/ 118 h 177"/>
                <a:gd name="T14" fmla="*/ 54 w 156"/>
                <a:gd name="T15" fmla="*/ 124 h 177"/>
                <a:gd name="T16" fmla="*/ 66 w 156"/>
                <a:gd name="T17" fmla="*/ 130 h 177"/>
                <a:gd name="T18" fmla="*/ 79 w 156"/>
                <a:gd name="T19" fmla="*/ 136 h 177"/>
                <a:gd name="T20" fmla="*/ 88 w 156"/>
                <a:gd name="T21" fmla="*/ 141 h 177"/>
                <a:gd name="T22" fmla="*/ 94 w 156"/>
                <a:gd name="T23" fmla="*/ 143 h 177"/>
                <a:gd name="T24" fmla="*/ 102 w 156"/>
                <a:gd name="T25" fmla="*/ 151 h 177"/>
                <a:gd name="T26" fmla="*/ 110 w 156"/>
                <a:gd name="T27" fmla="*/ 163 h 177"/>
                <a:gd name="T28" fmla="*/ 127 w 156"/>
                <a:gd name="T29" fmla="*/ 177 h 177"/>
                <a:gd name="T30" fmla="*/ 146 w 156"/>
                <a:gd name="T31" fmla="*/ 146 h 177"/>
                <a:gd name="T32" fmla="*/ 135 w 156"/>
                <a:gd name="T33" fmla="*/ 79 h 177"/>
                <a:gd name="T34" fmla="*/ 118 w 156"/>
                <a:gd name="T35" fmla="*/ 57 h 177"/>
                <a:gd name="T36" fmla="*/ 78 w 156"/>
                <a:gd name="T37" fmla="*/ 37 h 177"/>
                <a:gd name="T38" fmla="*/ 66 w 156"/>
                <a:gd name="T39" fmla="*/ 32 h 177"/>
                <a:gd name="T40" fmla="*/ 46 w 156"/>
                <a:gd name="T41" fmla="*/ 19 h 177"/>
                <a:gd name="T42" fmla="*/ 37 w 156"/>
                <a:gd name="T43" fmla="*/ 9 h 177"/>
                <a:gd name="T44" fmla="*/ 34 w 156"/>
                <a:gd name="T45" fmla="*/ 7 h 177"/>
                <a:gd name="T46" fmla="*/ 26 w 156"/>
                <a:gd name="T47" fmla="*/ 1 h 177"/>
                <a:gd name="T48" fmla="*/ 8 w 156"/>
                <a:gd name="T49" fmla="*/ 2 h 177"/>
                <a:gd name="T50" fmla="*/ 12 w 156"/>
                <a:gd name="T51" fmla="*/ 15 h 177"/>
                <a:gd name="T52" fmla="*/ 10 w 156"/>
                <a:gd name="T53" fmla="*/ 8 h 17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56" h="177">
                  <a:moveTo>
                    <a:pt x="10" y="8"/>
                  </a:moveTo>
                  <a:cubicBezTo>
                    <a:pt x="14" y="11"/>
                    <a:pt x="15" y="14"/>
                    <a:pt x="19" y="17"/>
                  </a:cubicBezTo>
                  <a:cubicBezTo>
                    <a:pt x="20" y="28"/>
                    <a:pt x="18" y="34"/>
                    <a:pt x="26" y="40"/>
                  </a:cubicBezTo>
                  <a:cubicBezTo>
                    <a:pt x="27" y="45"/>
                    <a:pt x="32" y="50"/>
                    <a:pt x="36" y="55"/>
                  </a:cubicBezTo>
                  <a:cubicBezTo>
                    <a:pt x="38" y="68"/>
                    <a:pt x="37" y="63"/>
                    <a:pt x="39" y="71"/>
                  </a:cubicBezTo>
                  <a:cubicBezTo>
                    <a:pt x="40" y="79"/>
                    <a:pt x="42" y="87"/>
                    <a:pt x="43" y="95"/>
                  </a:cubicBezTo>
                  <a:cubicBezTo>
                    <a:pt x="43" y="103"/>
                    <a:pt x="41" y="111"/>
                    <a:pt x="44" y="118"/>
                  </a:cubicBezTo>
                  <a:cubicBezTo>
                    <a:pt x="45" y="122"/>
                    <a:pt x="54" y="124"/>
                    <a:pt x="54" y="124"/>
                  </a:cubicBezTo>
                  <a:cubicBezTo>
                    <a:pt x="55" y="128"/>
                    <a:pt x="66" y="130"/>
                    <a:pt x="66" y="130"/>
                  </a:cubicBezTo>
                  <a:cubicBezTo>
                    <a:pt x="70" y="135"/>
                    <a:pt x="73" y="135"/>
                    <a:pt x="79" y="136"/>
                  </a:cubicBezTo>
                  <a:cubicBezTo>
                    <a:pt x="83" y="140"/>
                    <a:pt x="81" y="139"/>
                    <a:pt x="88" y="141"/>
                  </a:cubicBezTo>
                  <a:cubicBezTo>
                    <a:pt x="90" y="142"/>
                    <a:pt x="94" y="143"/>
                    <a:pt x="94" y="143"/>
                  </a:cubicBezTo>
                  <a:cubicBezTo>
                    <a:pt x="96" y="146"/>
                    <a:pt x="99" y="149"/>
                    <a:pt x="102" y="151"/>
                  </a:cubicBezTo>
                  <a:cubicBezTo>
                    <a:pt x="104" y="158"/>
                    <a:pt x="106" y="157"/>
                    <a:pt x="110" y="163"/>
                  </a:cubicBezTo>
                  <a:cubicBezTo>
                    <a:pt x="112" y="171"/>
                    <a:pt x="119" y="175"/>
                    <a:pt x="127" y="177"/>
                  </a:cubicBezTo>
                  <a:cubicBezTo>
                    <a:pt x="137" y="174"/>
                    <a:pt x="144" y="156"/>
                    <a:pt x="146" y="146"/>
                  </a:cubicBezTo>
                  <a:cubicBezTo>
                    <a:pt x="145" y="123"/>
                    <a:pt x="156" y="86"/>
                    <a:pt x="135" y="79"/>
                  </a:cubicBezTo>
                  <a:cubicBezTo>
                    <a:pt x="132" y="69"/>
                    <a:pt x="128" y="61"/>
                    <a:pt x="118" y="57"/>
                  </a:cubicBezTo>
                  <a:cubicBezTo>
                    <a:pt x="111" y="43"/>
                    <a:pt x="91" y="40"/>
                    <a:pt x="78" y="37"/>
                  </a:cubicBezTo>
                  <a:cubicBezTo>
                    <a:pt x="74" y="35"/>
                    <a:pt x="66" y="32"/>
                    <a:pt x="66" y="32"/>
                  </a:cubicBezTo>
                  <a:cubicBezTo>
                    <a:pt x="59" y="27"/>
                    <a:pt x="52" y="25"/>
                    <a:pt x="46" y="19"/>
                  </a:cubicBezTo>
                  <a:cubicBezTo>
                    <a:pt x="44" y="13"/>
                    <a:pt x="42" y="13"/>
                    <a:pt x="37" y="9"/>
                  </a:cubicBezTo>
                  <a:cubicBezTo>
                    <a:pt x="36" y="8"/>
                    <a:pt x="34" y="7"/>
                    <a:pt x="34" y="7"/>
                  </a:cubicBezTo>
                  <a:cubicBezTo>
                    <a:pt x="32" y="2"/>
                    <a:pt x="31" y="2"/>
                    <a:pt x="26" y="1"/>
                  </a:cubicBezTo>
                  <a:cubicBezTo>
                    <a:pt x="20" y="1"/>
                    <a:pt x="14" y="0"/>
                    <a:pt x="8" y="2"/>
                  </a:cubicBezTo>
                  <a:cubicBezTo>
                    <a:pt x="0" y="4"/>
                    <a:pt x="12" y="16"/>
                    <a:pt x="12" y="15"/>
                  </a:cubicBezTo>
                  <a:cubicBezTo>
                    <a:pt x="12" y="13"/>
                    <a:pt x="11" y="10"/>
                    <a:pt x="10" y="8"/>
                  </a:cubicBezTo>
                  <a:close/>
                </a:path>
              </a:pathLst>
            </a:custGeom>
            <a:solidFill>
              <a:srgbClr val="333333"/>
            </a:solidFill>
            <a:ln>
              <a:noFill/>
            </a:ln>
            <a:effectLst/>
            <a:extLst>
              <a:ext uri="{91240B29-F687-4F45-9708-019B960494DF}">
                <a14:hiddenLine xmlns:a14="http://schemas.microsoft.com/office/drawing/2010/main" w="508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Line 29"/>
            <p:cNvSpPr>
              <a:spLocks noChangeShapeType="1"/>
            </p:cNvSpPr>
            <p:nvPr/>
          </p:nvSpPr>
          <p:spPr bwMode="auto">
            <a:xfrm flipH="1">
              <a:off x="2333" y="2035"/>
              <a:ext cx="170" cy="2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30"/>
            <p:cNvSpPr>
              <a:spLocks noChangeShapeType="1"/>
            </p:cNvSpPr>
            <p:nvPr/>
          </p:nvSpPr>
          <p:spPr bwMode="auto">
            <a:xfrm>
              <a:off x="2582" y="2058"/>
              <a:ext cx="205"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31"/>
            <p:cNvSpPr>
              <a:spLocks noChangeShapeType="1"/>
            </p:cNvSpPr>
            <p:nvPr/>
          </p:nvSpPr>
          <p:spPr bwMode="auto">
            <a:xfrm>
              <a:off x="2621" y="2038"/>
              <a:ext cx="153" cy="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Line 32"/>
            <p:cNvSpPr>
              <a:spLocks noChangeShapeType="1"/>
            </p:cNvSpPr>
            <p:nvPr/>
          </p:nvSpPr>
          <p:spPr bwMode="auto">
            <a:xfrm flipH="1">
              <a:off x="2387" y="2054"/>
              <a:ext cx="99" cy="3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Line 33"/>
            <p:cNvSpPr>
              <a:spLocks noChangeShapeType="1"/>
            </p:cNvSpPr>
            <p:nvPr/>
          </p:nvSpPr>
          <p:spPr bwMode="auto">
            <a:xfrm>
              <a:off x="2630" y="2045"/>
              <a:ext cx="180" cy="5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Freeform 34"/>
            <p:cNvSpPr>
              <a:spLocks/>
            </p:cNvSpPr>
            <p:nvPr/>
          </p:nvSpPr>
          <p:spPr bwMode="auto">
            <a:xfrm>
              <a:off x="3533" y="2045"/>
              <a:ext cx="301" cy="493"/>
            </a:xfrm>
            <a:custGeom>
              <a:avLst/>
              <a:gdLst>
                <a:gd name="T0" fmla="*/ 15 w 301"/>
                <a:gd name="T1" fmla="*/ 473 h 493"/>
                <a:gd name="T2" fmla="*/ 2 w 301"/>
                <a:gd name="T3" fmla="*/ 425 h 493"/>
                <a:gd name="T4" fmla="*/ 5 w 301"/>
                <a:gd name="T5" fmla="*/ 35 h 493"/>
                <a:gd name="T6" fmla="*/ 40 w 301"/>
                <a:gd name="T7" fmla="*/ 438 h 493"/>
                <a:gd name="T8" fmla="*/ 60 w 301"/>
                <a:gd name="T9" fmla="*/ 185 h 493"/>
                <a:gd name="T10" fmla="*/ 85 w 301"/>
                <a:gd name="T11" fmla="*/ 403 h 493"/>
                <a:gd name="T12" fmla="*/ 92 w 301"/>
                <a:gd name="T13" fmla="*/ 0 h 493"/>
                <a:gd name="T14" fmla="*/ 114 w 301"/>
                <a:gd name="T15" fmla="*/ 470 h 493"/>
                <a:gd name="T16" fmla="*/ 120 w 301"/>
                <a:gd name="T17" fmla="*/ 128 h 493"/>
                <a:gd name="T18" fmla="*/ 140 w 301"/>
                <a:gd name="T19" fmla="*/ 361 h 493"/>
                <a:gd name="T20" fmla="*/ 168 w 301"/>
                <a:gd name="T21" fmla="*/ 121 h 493"/>
                <a:gd name="T22" fmla="*/ 168 w 301"/>
                <a:gd name="T23" fmla="*/ 438 h 493"/>
                <a:gd name="T24" fmla="*/ 191 w 301"/>
                <a:gd name="T25" fmla="*/ 307 h 493"/>
                <a:gd name="T26" fmla="*/ 194 w 301"/>
                <a:gd name="T27" fmla="*/ 435 h 493"/>
                <a:gd name="T28" fmla="*/ 264 w 301"/>
                <a:gd name="T29" fmla="*/ 332 h 493"/>
                <a:gd name="T30" fmla="*/ 223 w 301"/>
                <a:gd name="T31" fmla="*/ 435 h 493"/>
                <a:gd name="T32" fmla="*/ 293 w 301"/>
                <a:gd name="T33" fmla="*/ 348 h 493"/>
                <a:gd name="T34" fmla="*/ 226 w 301"/>
                <a:gd name="T35" fmla="*/ 454 h 493"/>
                <a:gd name="T36" fmla="*/ 162 w 301"/>
                <a:gd name="T37" fmla="*/ 476 h 493"/>
                <a:gd name="T38" fmla="*/ 76 w 301"/>
                <a:gd name="T39" fmla="*/ 483 h 493"/>
                <a:gd name="T40" fmla="*/ 47 w 301"/>
                <a:gd name="T41" fmla="*/ 470 h 493"/>
                <a:gd name="T42" fmla="*/ 15 w 301"/>
                <a:gd name="T43" fmla="*/ 464 h 493"/>
                <a:gd name="T44" fmla="*/ 15 w 301"/>
                <a:gd name="T45" fmla="*/ 473 h 49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01" h="493">
                  <a:moveTo>
                    <a:pt x="15" y="473"/>
                  </a:moveTo>
                  <a:cubicBezTo>
                    <a:pt x="11" y="457"/>
                    <a:pt x="6" y="442"/>
                    <a:pt x="2" y="425"/>
                  </a:cubicBezTo>
                  <a:cubicBezTo>
                    <a:pt x="5" y="295"/>
                    <a:pt x="5" y="166"/>
                    <a:pt x="5" y="35"/>
                  </a:cubicBezTo>
                  <a:lnTo>
                    <a:pt x="40" y="438"/>
                  </a:lnTo>
                  <a:lnTo>
                    <a:pt x="60" y="185"/>
                  </a:lnTo>
                  <a:lnTo>
                    <a:pt x="85" y="403"/>
                  </a:lnTo>
                  <a:lnTo>
                    <a:pt x="92" y="0"/>
                  </a:lnTo>
                  <a:lnTo>
                    <a:pt x="114" y="470"/>
                  </a:lnTo>
                  <a:lnTo>
                    <a:pt x="120" y="128"/>
                  </a:lnTo>
                  <a:lnTo>
                    <a:pt x="140" y="361"/>
                  </a:lnTo>
                  <a:lnTo>
                    <a:pt x="168" y="121"/>
                  </a:lnTo>
                  <a:lnTo>
                    <a:pt x="168" y="438"/>
                  </a:lnTo>
                  <a:lnTo>
                    <a:pt x="191" y="307"/>
                  </a:lnTo>
                  <a:lnTo>
                    <a:pt x="194" y="435"/>
                  </a:lnTo>
                  <a:lnTo>
                    <a:pt x="264" y="332"/>
                  </a:lnTo>
                  <a:lnTo>
                    <a:pt x="223" y="435"/>
                  </a:lnTo>
                  <a:lnTo>
                    <a:pt x="293" y="348"/>
                  </a:lnTo>
                  <a:cubicBezTo>
                    <a:pt x="270" y="470"/>
                    <a:pt x="301" y="440"/>
                    <a:pt x="226" y="454"/>
                  </a:cubicBezTo>
                  <a:cubicBezTo>
                    <a:pt x="207" y="466"/>
                    <a:pt x="184" y="472"/>
                    <a:pt x="162" y="476"/>
                  </a:cubicBezTo>
                  <a:cubicBezTo>
                    <a:pt x="137" y="493"/>
                    <a:pt x="104" y="485"/>
                    <a:pt x="76" y="483"/>
                  </a:cubicBezTo>
                  <a:cubicBezTo>
                    <a:pt x="58" y="472"/>
                    <a:pt x="65" y="474"/>
                    <a:pt x="47" y="470"/>
                  </a:cubicBezTo>
                  <a:cubicBezTo>
                    <a:pt x="36" y="468"/>
                    <a:pt x="15" y="464"/>
                    <a:pt x="15" y="464"/>
                  </a:cubicBezTo>
                  <a:cubicBezTo>
                    <a:pt x="0" y="458"/>
                    <a:pt x="3" y="457"/>
                    <a:pt x="15" y="473"/>
                  </a:cubicBezTo>
                  <a:close/>
                </a:path>
              </a:pathLst>
            </a:custGeom>
            <a:solidFill>
              <a:schemeClr val="folHlink"/>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Freeform 35"/>
            <p:cNvSpPr>
              <a:spLocks/>
            </p:cNvSpPr>
            <p:nvPr/>
          </p:nvSpPr>
          <p:spPr bwMode="auto">
            <a:xfrm>
              <a:off x="1393" y="2331"/>
              <a:ext cx="1202" cy="453"/>
            </a:xfrm>
            <a:custGeom>
              <a:avLst/>
              <a:gdLst>
                <a:gd name="T0" fmla="*/ 18 w 1202"/>
                <a:gd name="T1" fmla="*/ 229 h 453"/>
                <a:gd name="T2" fmla="*/ 79 w 1202"/>
                <a:gd name="T3" fmla="*/ 43 h 453"/>
                <a:gd name="T4" fmla="*/ 101 w 1202"/>
                <a:gd name="T5" fmla="*/ 117 h 453"/>
                <a:gd name="T6" fmla="*/ 156 w 1202"/>
                <a:gd name="T7" fmla="*/ 162 h 453"/>
                <a:gd name="T8" fmla="*/ 245 w 1202"/>
                <a:gd name="T9" fmla="*/ 255 h 453"/>
                <a:gd name="T10" fmla="*/ 300 w 1202"/>
                <a:gd name="T11" fmla="*/ 251 h 453"/>
                <a:gd name="T12" fmla="*/ 313 w 1202"/>
                <a:gd name="T13" fmla="*/ 383 h 453"/>
                <a:gd name="T14" fmla="*/ 354 w 1202"/>
                <a:gd name="T15" fmla="*/ 370 h 453"/>
                <a:gd name="T16" fmla="*/ 389 w 1202"/>
                <a:gd name="T17" fmla="*/ 392 h 453"/>
                <a:gd name="T18" fmla="*/ 434 w 1202"/>
                <a:gd name="T19" fmla="*/ 411 h 453"/>
                <a:gd name="T20" fmla="*/ 537 w 1202"/>
                <a:gd name="T21" fmla="*/ 379 h 453"/>
                <a:gd name="T22" fmla="*/ 562 w 1202"/>
                <a:gd name="T23" fmla="*/ 418 h 453"/>
                <a:gd name="T24" fmla="*/ 607 w 1202"/>
                <a:gd name="T25" fmla="*/ 443 h 453"/>
                <a:gd name="T26" fmla="*/ 642 w 1202"/>
                <a:gd name="T27" fmla="*/ 415 h 453"/>
                <a:gd name="T28" fmla="*/ 671 w 1202"/>
                <a:gd name="T29" fmla="*/ 386 h 453"/>
                <a:gd name="T30" fmla="*/ 709 w 1202"/>
                <a:gd name="T31" fmla="*/ 447 h 453"/>
                <a:gd name="T32" fmla="*/ 796 w 1202"/>
                <a:gd name="T33" fmla="*/ 408 h 453"/>
                <a:gd name="T34" fmla="*/ 818 w 1202"/>
                <a:gd name="T35" fmla="*/ 431 h 453"/>
                <a:gd name="T36" fmla="*/ 850 w 1202"/>
                <a:gd name="T37" fmla="*/ 450 h 453"/>
                <a:gd name="T38" fmla="*/ 869 w 1202"/>
                <a:gd name="T39" fmla="*/ 447 h 453"/>
                <a:gd name="T40" fmla="*/ 911 w 1202"/>
                <a:gd name="T41" fmla="*/ 363 h 453"/>
                <a:gd name="T42" fmla="*/ 953 w 1202"/>
                <a:gd name="T43" fmla="*/ 341 h 453"/>
                <a:gd name="T44" fmla="*/ 985 w 1202"/>
                <a:gd name="T45" fmla="*/ 408 h 453"/>
                <a:gd name="T46" fmla="*/ 1013 w 1202"/>
                <a:gd name="T47" fmla="*/ 434 h 453"/>
                <a:gd name="T48" fmla="*/ 1058 w 1202"/>
                <a:gd name="T49" fmla="*/ 399 h 453"/>
                <a:gd name="T50" fmla="*/ 1116 w 1202"/>
                <a:gd name="T51" fmla="*/ 251 h 453"/>
                <a:gd name="T52" fmla="*/ 1129 w 1202"/>
                <a:gd name="T53" fmla="*/ 354 h 453"/>
                <a:gd name="T54" fmla="*/ 1164 w 1202"/>
                <a:gd name="T55" fmla="*/ 194 h 453"/>
                <a:gd name="T56" fmla="*/ 1202 w 1202"/>
                <a:gd name="T57" fmla="*/ 424 h 453"/>
                <a:gd name="T58" fmla="*/ 847 w 1202"/>
                <a:gd name="T59" fmla="*/ 447 h 453"/>
                <a:gd name="T60" fmla="*/ 613 w 1202"/>
                <a:gd name="T61" fmla="*/ 427 h 453"/>
                <a:gd name="T62" fmla="*/ 501 w 1202"/>
                <a:gd name="T63" fmla="*/ 405 h 453"/>
                <a:gd name="T64" fmla="*/ 281 w 1202"/>
                <a:gd name="T65" fmla="*/ 363 h 453"/>
                <a:gd name="T66" fmla="*/ 18 w 1202"/>
                <a:gd name="T67" fmla="*/ 293 h 45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02" h="453">
                  <a:moveTo>
                    <a:pt x="18" y="293"/>
                  </a:moveTo>
                  <a:cubicBezTo>
                    <a:pt x="0" y="281"/>
                    <a:pt x="4" y="243"/>
                    <a:pt x="18" y="229"/>
                  </a:cubicBezTo>
                  <a:lnTo>
                    <a:pt x="41" y="274"/>
                  </a:lnTo>
                  <a:lnTo>
                    <a:pt x="79" y="43"/>
                  </a:lnTo>
                  <a:lnTo>
                    <a:pt x="76" y="245"/>
                  </a:lnTo>
                  <a:lnTo>
                    <a:pt x="101" y="117"/>
                  </a:lnTo>
                  <a:lnTo>
                    <a:pt x="121" y="216"/>
                  </a:lnTo>
                  <a:lnTo>
                    <a:pt x="156" y="162"/>
                  </a:lnTo>
                  <a:lnTo>
                    <a:pt x="188" y="341"/>
                  </a:lnTo>
                  <a:lnTo>
                    <a:pt x="245" y="255"/>
                  </a:lnTo>
                  <a:lnTo>
                    <a:pt x="261" y="315"/>
                  </a:lnTo>
                  <a:lnTo>
                    <a:pt x="300" y="251"/>
                  </a:lnTo>
                  <a:lnTo>
                    <a:pt x="303" y="363"/>
                  </a:lnTo>
                  <a:lnTo>
                    <a:pt x="313" y="383"/>
                  </a:lnTo>
                  <a:lnTo>
                    <a:pt x="338" y="194"/>
                  </a:lnTo>
                  <a:lnTo>
                    <a:pt x="354" y="370"/>
                  </a:lnTo>
                  <a:lnTo>
                    <a:pt x="370" y="312"/>
                  </a:lnTo>
                  <a:lnTo>
                    <a:pt x="389" y="392"/>
                  </a:lnTo>
                  <a:lnTo>
                    <a:pt x="418" y="325"/>
                  </a:lnTo>
                  <a:lnTo>
                    <a:pt x="434" y="411"/>
                  </a:lnTo>
                  <a:lnTo>
                    <a:pt x="505" y="367"/>
                  </a:lnTo>
                  <a:lnTo>
                    <a:pt x="537" y="379"/>
                  </a:lnTo>
                  <a:lnTo>
                    <a:pt x="556" y="277"/>
                  </a:lnTo>
                  <a:lnTo>
                    <a:pt x="562" y="418"/>
                  </a:lnTo>
                  <a:lnTo>
                    <a:pt x="594" y="322"/>
                  </a:lnTo>
                  <a:lnTo>
                    <a:pt x="607" y="443"/>
                  </a:lnTo>
                  <a:lnTo>
                    <a:pt x="639" y="322"/>
                  </a:lnTo>
                  <a:lnTo>
                    <a:pt x="642" y="415"/>
                  </a:lnTo>
                  <a:lnTo>
                    <a:pt x="674" y="239"/>
                  </a:lnTo>
                  <a:lnTo>
                    <a:pt x="671" y="386"/>
                  </a:lnTo>
                  <a:lnTo>
                    <a:pt x="713" y="245"/>
                  </a:lnTo>
                  <a:lnTo>
                    <a:pt x="709" y="447"/>
                  </a:lnTo>
                  <a:lnTo>
                    <a:pt x="757" y="424"/>
                  </a:lnTo>
                  <a:lnTo>
                    <a:pt x="796" y="408"/>
                  </a:lnTo>
                  <a:lnTo>
                    <a:pt x="809" y="296"/>
                  </a:lnTo>
                  <a:lnTo>
                    <a:pt x="818" y="431"/>
                  </a:lnTo>
                  <a:lnTo>
                    <a:pt x="844" y="255"/>
                  </a:lnTo>
                  <a:lnTo>
                    <a:pt x="850" y="450"/>
                  </a:lnTo>
                  <a:lnTo>
                    <a:pt x="869" y="351"/>
                  </a:lnTo>
                  <a:lnTo>
                    <a:pt x="869" y="447"/>
                  </a:lnTo>
                  <a:lnTo>
                    <a:pt x="911" y="223"/>
                  </a:lnTo>
                  <a:lnTo>
                    <a:pt x="911" y="363"/>
                  </a:lnTo>
                  <a:lnTo>
                    <a:pt x="940" y="200"/>
                  </a:lnTo>
                  <a:lnTo>
                    <a:pt x="953" y="341"/>
                  </a:lnTo>
                  <a:lnTo>
                    <a:pt x="959" y="120"/>
                  </a:lnTo>
                  <a:lnTo>
                    <a:pt x="985" y="408"/>
                  </a:lnTo>
                  <a:lnTo>
                    <a:pt x="1001" y="261"/>
                  </a:lnTo>
                  <a:lnTo>
                    <a:pt x="1013" y="434"/>
                  </a:lnTo>
                  <a:lnTo>
                    <a:pt x="1029" y="264"/>
                  </a:lnTo>
                  <a:lnTo>
                    <a:pt x="1058" y="399"/>
                  </a:lnTo>
                  <a:cubicBezTo>
                    <a:pt x="1106" y="0"/>
                    <a:pt x="1084" y="146"/>
                    <a:pt x="1084" y="306"/>
                  </a:cubicBezTo>
                  <a:lnTo>
                    <a:pt x="1116" y="251"/>
                  </a:lnTo>
                  <a:lnTo>
                    <a:pt x="1109" y="434"/>
                  </a:lnTo>
                  <a:lnTo>
                    <a:pt x="1129" y="354"/>
                  </a:lnTo>
                  <a:lnTo>
                    <a:pt x="1138" y="437"/>
                  </a:lnTo>
                  <a:lnTo>
                    <a:pt x="1164" y="194"/>
                  </a:lnTo>
                  <a:lnTo>
                    <a:pt x="1170" y="440"/>
                  </a:lnTo>
                  <a:lnTo>
                    <a:pt x="1202" y="424"/>
                  </a:lnTo>
                  <a:lnTo>
                    <a:pt x="1125" y="443"/>
                  </a:lnTo>
                  <a:lnTo>
                    <a:pt x="847" y="447"/>
                  </a:lnTo>
                  <a:lnTo>
                    <a:pt x="610" y="453"/>
                  </a:lnTo>
                  <a:cubicBezTo>
                    <a:pt x="611" y="444"/>
                    <a:pt x="617" y="435"/>
                    <a:pt x="613" y="427"/>
                  </a:cubicBezTo>
                  <a:cubicBezTo>
                    <a:pt x="611" y="422"/>
                    <a:pt x="597" y="424"/>
                    <a:pt x="597" y="424"/>
                  </a:cubicBezTo>
                  <a:lnTo>
                    <a:pt x="501" y="405"/>
                  </a:lnTo>
                  <a:lnTo>
                    <a:pt x="421" y="408"/>
                  </a:lnTo>
                  <a:lnTo>
                    <a:pt x="281" y="363"/>
                  </a:lnTo>
                  <a:lnTo>
                    <a:pt x="153" y="328"/>
                  </a:lnTo>
                  <a:cubicBezTo>
                    <a:pt x="108" y="316"/>
                    <a:pt x="18" y="293"/>
                    <a:pt x="18" y="293"/>
                  </a:cubicBezTo>
                  <a:close/>
                </a:path>
              </a:pathLst>
            </a:custGeom>
            <a:solidFill>
              <a:schemeClr val="folHlink"/>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Freeform 36"/>
            <p:cNvSpPr>
              <a:spLocks/>
            </p:cNvSpPr>
            <p:nvPr/>
          </p:nvSpPr>
          <p:spPr bwMode="auto">
            <a:xfrm>
              <a:off x="2577" y="2271"/>
              <a:ext cx="959" cy="502"/>
            </a:xfrm>
            <a:custGeom>
              <a:avLst/>
              <a:gdLst>
                <a:gd name="T0" fmla="*/ 25 w 959"/>
                <a:gd name="T1" fmla="*/ 452 h 502"/>
                <a:gd name="T2" fmla="*/ 50 w 959"/>
                <a:gd name="T3" fmla="*/ 487 h 502"/>
                <a:gd name="T4" fmla="*/ 86 w 959"/>
                <a:gd name="T5" fmla="*/ 410 h 502"/>
                <a:gd name="T6" fmla="*/ 108 w 959"/>
                <a:gd name="T7" fmla="*/ 477 h 502"/>
                <a:gd name="T8" fmla="*/ 150 w 959"/>
                <a:gd name="T9" fmla="*/ 464 h 502"/>
                <a:gd name="T10" fmla="*/ 188 w 959"/>
                <a:gd name="T11" fmla="*/ 468 h 502"/>
                <a:gd name="T12" fmla="*/ 204 w 959"/>
                <a:gd name="T13" fmla="*/ 455 h 502"/>
                <a:gd name="T14" fmla="*/ 242 w 959"/>
                <a:gd name="T15" fmla="*/ 445 h 502"/>
                <a:gd name="T16" fmla="*/ 319 w 959"/>
                <a:gd name="T17" fmla="*/ 448 h 502"/>
                <a:gd name="T18" fmla="*/ 345 w 959"/>
                <a:gd name="T19" fmla="*/ 445 h 502"/>
                <a:gd name="T20" fmla="*/ 374 w 959"/>
                <a:gd name="T21" fmla="*/ 340 h 502"/>
                <a:gd name="T22" fmla="*/ 393 w 959"/>
                <a:gd name="T23" fmla="*/ 340 h 502"/>
                <a:gd name="T24" fmla="*/ 425 w 959"/>
                <a:gd name="T25" fmla="*/ 410 h 502"/>
                <a:gd name="T26" fmla="*/ 457 w 959"/>
                <a:gd name="T27" fmla="*/ 356 h 502"/>
                <a:gd name="T28" fmla="*/ 498 w 959"/>
                <a:gd name="T29" fmla="*/ 378 h 502"/>
                <a:gd name="T30" fmla="*/ 524 w 959"/>
                <a:gd name="T31" fmla="*/ 266 h 502"/>
                <a:gd name="T32" fmla="*/ 550 w 959"/>
                <a:gd name="T33" fmla="*/ 250 h 502"/>
                <a:gd name="T34" fmla="*/ 604 w 959"/>
                <a:gd name="T35" fmla="*/ 324 h 502"/>
                <a:gd name="T36" fmla="*/ 626 w 959"/>
                <a:gd name="T37" fmla="*/ 276 h 502"/>
                <a:gd name="T38" fmla="*/ 671 w 959"/>
                <a:gd name="T39" fmla="*/ 256 h 502"/>
                <a:gd name="T40" fmla="*/ 732 w 959"/>
                <a:gd name="T41" fmla="*/ 240 h 502"/>
                <a:gd name="T42" fmla="*/ 767 w 959"/>
                <a:gd name="T43" fmla="*/ 295 h 502"/>
                <a:gd name="T44" fmla="*/ 799 w 959"/>
                <a:gd name="T45" fmla="*/ 276 h 502"/>
                <a:gd name="T46" fmla="*/ 812 w 959"/>
                <a:gd name="T47" fmla="*/ 266 h 502"/>
                <a:gd name="T48" fmla="*/ 847 w 959"/>
                <a:gd name="T49" fmla="*/ 253 h 502"/>
                <a:gd name="T50" fmla="*/ 882 w 959"/>
                <a:gd name="T51" fmla="*/ 250 h 502"/>
                <a:gd name="T52" fmla="*/ 902 w 959"/>
                <a:gd name="T53" fmla="*/ 173 h 502"/>
                <a:gd name="T54" fmla="*/ 924 w 959"/>
                <a:gd name="T55" fmla="*/ 160 h 502"/>
                <a:gd name="T56" fmla="*/ 959 w 959"/>
                <a:gd name="T57" fmla="*/ 244 h 502"/>
                <a:gd name="T58" fmla="*/ 745 w 959"/>
                <a:gd name="T59" fmla="*/ 298 h 502"/>
                <a:gd name="T60" fmla="*/ 537 w 959"/>
                <a:gd name="T61" fmla="*/ 397 h 502"/>
                <a:gd name="T62" fmla="*/ 169 w 959"/>
                <a:gd name="T63" fmla="*/ 471 h 50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59" h="502">
                  <a:moveTo>
                    <a:pt x="25" y="487"/>
                  </a:moveTo>
                  <a:cubicBezTo>
                    <a:pt x="0" y="502"/>
                    <a:pt x="16" y="463"/>
                    <a:pt x="25" y="452"/>
                  </a:cubicBezTo>
                  <a:cubicBezTo>
                    <a:pt x="28" y="440"/>
                    <a:pt x="22" y="416"/>
                    <a:pt x="22" y="416"/>
                  </a:cubicBezTo>
                  <a:lnTo>
                    <a:pt x="50" y="487"/>
                  </a:lnTo>
                  <a:lnTo>
                    <a:pt x="54" y="324"/>
                  </a:lnTo>
                  <a:lnTo>
                    <a:pt x="86" y="410"/>
                  </a:lnTo>
                  <a:lnTo>
                    <a:pt x="102" y="308"/>
                  </a:lnTo>
                  <a:lnTo>
                    <a:pt x="108" y="477"/>
                  </a:lnTo>
                  <a:lnTo>
                    <a:pt x="137" y="416"/>
                  </a:lnTo>
                  <a:lnTo>
                    <a:pt x="150" y="464"/>
                  </a:lnTo>
                  <a:lnTo>
                    <a:pt x="159" y="266"/>
                  </a:lnTo>
                  <a:lnTo>
                    <a:pt x="188" y="468"/>
                  </a:lnTo>
                  <a:lnTo>
                    <a:pt x="191" y="391"/>
                  </a:lnTo>
                  <a:lnTo>
                    <a:pt x="204" y="455"/>
                  </a:lnTo>
                  <a:lnTo>
                    <a:pt x="226" y="317"/>
                  </a:lnTo>
                  <a:lnTo>
                    <a:pt x="242" y="445"/>
                  </a:lnTo>
                  <a:lnTo>
                    <a:pt x="255" y="359"/>
                  </a:lnTo>
                  <a:lnTo>
                    <a:pt x="319" y="448"/>
                  </a:lnTo>
                  <a:lnTo>
                    <a:pt x="278" y="263"/>
                  </a:lnTo>
                  <a:lnTo>
                    <a:pt x="345" y="445"/>
                  </a:lnTo>
                  <a:lnTo>
                    <a:pt x="338" y="263"/>
                  </a:lnTo>
                  <a:lnTo>
                    <a:pt x="374" y="340"/>
                  </a:lnTo>
                  <a:lnTo>
                    <a:pt x="380" y="186"/>
                  </a:lnTo>
                  <a:lnTo>
                    <a:pt x="393" y="340"/>
                  </a:lnTo>
                  <a:lnTo>
                    <a:pt x="399" y="199"/>
                  </a:lnTo>
                  <a:lnTo>
                    <a:pt x="425" y="410"/>
                  </a:lnTo>
                  <a:lnTo>
                    <a:pt x="422" y="301"/>
                  </a:lnTo>
                  <a:lnTo>
                    <a:pt x="457" y="356"/>
                  </a:lnTo>
                  <a:lnTo>
                    <a:pt x="447" y="218"/>
                  </a:lnTo>
                  <a:lnTo>
                    <a:pt x="498" y="378"/>
                  </a:lnTo>
                  <a:lnTo>
                    <a:pt x="498" y="170"/>
                  </a:lnTo>
                  <a:lnTo>
                    <a:pt x="524" y="266"/>
                  </a:lnTo>
                  <a:lnTo>
                    <a:pt x="524" y="132"/>
                  </a:lnTo>
                  <a:lnTo>
                    <a:pt x="550" y="250"/>
                  </a:lnTo>
                  <a:lnTo>
                    <a:pt x="566" y="170"/>
                  </a:lnTo>
                  <a:lnTo>
                    <a:pt x="604" y="324"/>
                  </a:lnTo>
                  <a:lnTo>
                    <a:pt x="604" y="167"/>
                  </a:lnTo>
                  <a:lnTo>
                    <a:pt x="626" y="276"/>
                  </a:lnTo>
                  <a:lnTo>
                    <a:pt x="639" y="151"/>
                  </a:lnTo>
                  <a:lnTo>
                    <a:pt x="671" y="256"/>
                  </a:lnTo>
                  <a:lnTo>
                    <a:pt x="681" y="164"/>
                  </a:lnTo>
                  <a:lnTo>
                    <a:pt x="732" y="240"/>
                  </a:lnTo>
                  <a:lnTo>
                    <a:pt x="742" y="80"/>
                  </a:lnTo>
                  <a:lnTo>
                    <a:pt x="767" y="295"/>
                  </a:lnTo>
                  <a:lnTo>
                    <a:pt x="770" y="234"/>
                  </a:lnTo>
                  <a:lnTo>
                    <a:pt x="799" y="276"/>
                  </a:lnTo>
                  <a:lnTo>
                    <a:pt x="793" y="221"/>
                  </a:lnTo>
                  <a:lnTo>
                    <a:pt x="812" y="266"/>
                  </a:lnTo>
                  <a:lnTo>
                    <a:pt x="828" y="176"/>
                  </a:lnTo>
                  <a:lnTo>
                    <a:pt x="847" y="253"/>
                  </a:lnTo>
                  <a:lnTo>
                    <a:pt x="850" y="106"/>
                  </a:lnTo>
                  <a:lnTo>
                    <a:pt x="882" y="250"/>
                  </a:lnTo>
                  <a:lnTo>
                    <a:pt x="892" y="0"/>
                  </a:lnTo>
                  <a:lnTo>
                    <a:pt x="902" y="173"/>
                  </a:lnTo>
                  <a:lnTo>
                    <a:pt x="930" y="77"/>
                  </a:lnTo>
                  <a:lnTo>
                    <a:pt x="924" y="160"/>
                  </a:lnTo>
                  <a:lnTo>
                    <a:pt x="950" y="167"/>
                  </a:lnTo>
                  <a:lnTo>
                    <a:pt x="959" y="244"/>
                  </a:lnTo>
                  <a:lnTo>
                    <a:pt x="834" y="260"/>
                  </a:lnTo>
                  <a:lnTo>
                    <a:pt x="745" y="298"/>
                  </a:lnTo>
                  <a:lnTo>
                    <a:pt x="626" y="349"/>
                  </a:lnTo>
                  <a:lnTo>
                    <a:pt x="537" y="397"/>
                  </a:lnTo>
                  <a:lnTo>
                    <a:pt x="329" y="448"/>
                  </a:lnTo>
                  <a:lnTo>
                    <a:pt x="169" y="471"/>
                  </a:lnTo>
                  <a:lnTo>
                    <a:pt x="25" y="487"/>
                  </a:lnTo>
                  <a:close/>
                </a:path>
              </a:pathLst>
            </a:custGeom>
            <a:solidFill>
              <a:schemeClr val="folHlink"/>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 name="Oval 37"/>
            <p:cNvSpPr>
              <a:spLocks noChangeArrowheads="1"/>
            </p:cNvSpPr>
            <p:nvPr/>
          </p:nvSpPr>
          <p:spPr bwMode="auto">
            <a:xfrm>
              <a:off x="2475" y="2022"/>
              <a:ext cx="79" cy="103"/>
            </a:xfrm>
            <a:prstGeom prst="ellipse">
              <a:avLst/>
            </a:prstGeom>
            <a:noFill/>
            <a:ln w="762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sp>
          <p:nvSpPr>
            <p:cNvPr id="35" name="Freeform 38"/>
            <p:cNvSpPr>
              <a:spLocks/>
            </p:cNvSpPr>
            <p:nvPr/>
          </p:nvSpPr>
          <p:spPr bwMode="auto">
            <a:xfrm>
              <a:off x="2867" y="2164"/>
              <a:ext cx="273" cy="184"/>
            </a:xfrm>
            <a:custGeom>
              <a:avLst/>
              <a:gdLst>
                <a:gd name="T0" fmla="*/ 273 w 273"/>
                <a:gd name="T1" fmla="*/ 7 h 184"/>
                <a:gd name="T2" fmla="*/ 227 w 273"/>
                <a:gd name="T3" fmla="*/ 2 h 184"/>
                <a:gd name="T4" fmla="*/ 140 w 273"/>
                <a:gd name="T5" fmla="*/ 7 h 184"/>
                <a:gd name="T6" fmla="*/ 62 w 273"/>
                <a:gd name="T7" fmla="*/ 45 h 184"/>
                <a:gd name="T8" fmla="*/ 18 w 273"/>
                <a:gd name="T9" fmla="*/ 129 h 184"/>
                <a:gd name="T10" fmla="*/ 0 w 273"/>
                <a:gd name="T11" fmla="*/ 184 h 1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3" h="184">
                  <a:moveTo>
                    <a:pt x="273" y="7"/>
                  </a:moveTo>
                  <a:cubicBezTo>
                    <a:pt x="261" y="4"/>
                    <a:pt x="249" y="2"/>
                    <a:pt x="227" y="2"/>
                  </a:cubicBezTo>
                  <a:cubicBezTo>
                    <a:pt x="205" y="2"/>
                    <a:pt x="167" y="0"/>
                    <a:pt x="140" y="7"/>
                  </a:cubicBezTo>
                  <a:cubicBezTo>
                    <a:pt x="113" y="14"/>
                    <a:pt x="82" y="25"/>
                    <a:pt x="62" y="45"/>
                  </a:cubicBezTo>
                  <a:cubicBezTo>
                    <a:pt x="42" y="65"/>
                    <a:pt x="28" y="106"/>
                    <a:pt x="18" y="129"/>
                  </a:cubicBezTo>
                  <a:cubicBezTo>
                    <a:pt x="8" y="152"/>
                    <a:pt x="4" y="168"/>
                    <a:pt x="0" y="184"/>
                  </a:cubicBezTo>
                </a:path>
              </a:pathLst>
            </a:custGeom>
            <a:noFill/>
            <a:ln w="9525"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 name="Line 39"/>
            <p:cNvSpPr>
              <a:spLocks noChangeShapeType="1"/>
            </p:cNvSpPr>
            <p:nvPr/>
          </p:nvSpPr>
          <p:spPr bwMode="auto">
            <a:xfrm flipH="1" flipV="1">
              <a:off x="2705" y="1844"/>
              <a:ext cx="44" cy="1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Line 40"/>
            <p:cNvSpPr>
              <a:spLocks noChangeShapeType="1"/>
            </p:cNvSpPr>
            <p:nvPr/>
          </p:nvSpPr>
          <p:spPr bwMode="auto">
            <a:xfrm flipV="1">
              <a:off x="2485" y="1824"/>
              <a:ext cx="49" cy="1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8" name="Text Box 41"/>
          <p:cNvSpPr txBox="1">
            <a:spLocks noChangeArrowheads="1"/>
          </p:cNvSpPr>
          <p:nvPr/>
        </p:nvSpPr>
        <p:spPr bwMode="auto">
          <a:xfrm>
            <a:off x="9936163" y="6194425"/>
            <a:ext cx="16097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latin typeface="Times New Roman" panose="02020603050405020304" pitchFamily="18" charset="0"/>
                <a:ea typeface="MS PGothic" panose="020B0600070205080204" pitchFamily="34" charset="-128"/>
              </a:rPr>
              <a:t>…with blinders</a:t>
            </a:r>
          </a:p>
        </p:txBody>
      </p:sp>
      <p:grpSp>
        <p:nvGrpSpPr>
          <p:cNvPr id="39" name="Group 42"/>
          <p:cNvGrpSpPr>
            <a:grpSpLocks/>
          </p:cNvGrpSpPr>
          <p:nvPr/>
        </p:nvGrpSpPr>
        <p:grpSpPr bwMode="auto">
          <a:xfrm>
            <a:off x="9401175" y="5056188"/>
            <a:ext cx="363538" cy="171450"/>
            <a:chOff x="2421" y="1771"/>
            <a:chExt cx="345" cy="162"/>
          </a:xfrm>
        </p:grpSpPr>
        <p:sp>
          <p:nvSpPr>
            <p:cNvPr id="40" name="Freeform 43"/>
            <p:cNvSpPr>
              <a:spLocks/>
            </p:cNvSpPr>
            <p:nvPr/>
          </p:nvSpPr>
          <p:spPr bwMode="auto">
            <a:xfrm>
              <a:off x="2639" y="1786"/>
              <a:ext cx="127" cy="147"/>
            </a:xfrm>
            <a:custGeom>
              <a:avLst/>
              <a:gdLst>
                <a:gd name="T0" fmla="*/ 2 w 168"/>
                <a:gd name="T1" fmla="*/ 1 h 220"/>
                <a:gd name="T2" fmla="*/ 2 w 168"/>
                <a:gd name="T3" fmla="*/ 4 h 220"/>
                <a:gd name="T4" fmla="*/ 8 w 168"/>
                <a:gd name="T5" fmla="*/ 11 h 220"/>
                <a:gd name="T6" fmla="*/ 21 w 168"/>
                <a:gd name="T7" fmla="*/ 13 h 220"/>
                <a:gd name="T8" fmla="*/ 22 w 168"/>
                <a:gd name="T9" fmla="*/ 7 h 220"/>
                <a:gd name="T10" fmla="*/ 15 w 168"/>
                <a:gd name="T11" fmla="*/ 1 h 220"/>
                <a:gd name="T12" fmla="*/ 2 w 168"/>
                <a:gd name="T13" fmla="*/ 1 h 2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220">
                  <a:moveTo>
                    <a:pt x="16" y="24"/>
                  </a:moveTo>
                  <a:cubicBezTo>
                    <a:pt x="0" y="32"/>
                    <a:pt x="7" y="38"/>
                    <a:pt x="13" y="65"/>
                  </a:cubicBezTo>
                  <a:cubicBezTo>
                    <a:pt x="19" y="92"/>
                    <a:pt x="29" y="163"/>
                    <a:pt x="52" y="187"/>
                  </a:cubicBezTo>
                  <a:cubicBezTo>
                    <a:pt x="75" y="211"/>
                    <a:pt x="134" y="220"/>
                    <a:pt x="151" y="209"/>
                  </a:cubicBezTo>
                  <a:cubicBezTo>
                    <a:pt x="168" y="198"/>
                    <a:pt x="161" y="152"/>
                    <a:pt x="154" y="120"/>
                  </a:cubicBezTo>
                  <a:cubicBezTo>
                    <a:pt x="147" y="88"/>
                    <a:pt x="127" y="28"/>
                    <a:pt x="106" y="14"/>
                  </a:cubicBezTo>
                  <a:cubicBezTo>
                    <a:pt x="85" y="0"/>
                    <a:pt x="32" y="16"/>
                    <a:pt x="16" y="24"/>
                  </a:cubicBezTo>
                  <a:close/>
                </a:path>
              </a:pathLst>
            </a:custGeom>
            <a:solidFill>
              <a:schemeClr val="tx2"/>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Freeform 44"/>
            <p:cNvSpPr>
              <a:spLocks/>
            </p:cNvSpPr>
            <p:nvPr/>
          </p:nvSpPr>
          <p:spPr bwMode="auto">
            <a:xfrm flipH="1">
              <a:off x="2421" y="1771"/>
              <a:ext cx="127" cy="147"/>
            </a:xfrm>
            <a:custGeom>
              <a:avLst/>
              <a:gdLst>
                <a:gd name="T0" fmla="*/ 2 w 168"/>
                <a:gd name="T1" fmla="*/ 1 h 220"/>
                <a:gd name="T2" fmla="*/ 2 w 168"/>
                <a:gd name="T3" fmla="*/ 4 h 220"/>
                <a:gd name="T4" fmla="*/ 8 w 168"/>
                <a:gd name="T5" fmla="*/ 11 h 220"/>
                <a:gd name="T6" fmla="*/ 21 w 168"/>
                <a:gd name="T7" fmla="*/ 13 h 220"/>
                <a:gd name="T8" fmla="*/ 22 w 168"/>
                <a:gd name="T9" fmla="*/ 7 h 220"/>
                <a:gd name="T10" fmla="*/ 15 w 168"/>
                <a:gd name="T11" fmla="*/ 1 h 220"/>
                <a:gd name="T12" fmla="*/ 2 w 168"/>
                <a:gd name="T13" fmla="*/ 1 h 2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220">
                  <a:moveTo>
                    <a:pt x="16" y="24"/>
                  </a:moveTo>
                  <a:cubicBezTo>
                    <a:pt x="0" y="32"/>
                    <a:pt x="7" y="38"/>
                    <a:pt x="13" y="65"/>
                  </a:cubicBezTo>
                  <a:cubicBezTo>
                    <a:pt x="19" y="92"/>
                    <a:pt x="29" y="163"/>
                    <a:pt x="52" y="187"/>
                  </a:cubicBezTo>
                  <a:cubicBezTo>
                    <a:pt x="75" y="211"/>
                    <a:pt x="134" y="220"/>
                    <a:pt x="151" y="209"/>
                  </a:cubicBezTo>
                  <a:cubicBezTo>
                    <a:pt x="168" y="198"/>
                    <a:pt x="161" y="152"/>
                    <a:pt x="154" y="120"/>
                  </a:cubicBezTo>
                  <a:cubicBezTo>
                    <a:pt x="147" y="88"/>
                    <a:pt x="127" y="28"/>
                    <a:pt x="106" y="14"/>
                  </a:cubicBezTo>
                  <a:cubicBezTo>
                    <a:pt x="85" y="0"/>
                    <a:pt x="32" y="16"/>
                    <a:pt x="16" y="24"/>
                  </a:cubicBezTo>
                  <a:close/>
                </a:path>
              </a:pathLst>
            </a:custGeom>
            <a:solidFill>
              <a:schemeClr val="tx2"/>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extLst>
      <p:ext uri="{BB962C8B-B14F-4D97-AF65-F5344CB8AC3E}">
        <p14:creationId xmlns:p14="http://schemas.microsoft.com/office/powerpoint/2010/main" val="1969462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par>
                          <p:cTn id="12" fill="hold">
                            <p:stCondLst>
                              <p:cond delay="4000"/>
                            </p:stCondLst>
                            <p:childTnLst>
                              <p:par>
                                <p:cTn id="13" presetID="22" presetClass="entr" presetSubtype="8"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par>
                          <p:cTn id="16" fill="hold">
                            <p:stCondLst>
                              <p:cond delay="4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childTnLst>
                                </p:cTn>
                              </p:par>
                            </p:childTnLst>
                          </p:cTn>
                        </p:par>
                        <p:par>
                          <p:cTn id="20" fill="hold">
                            <p:stCondLst>
                              <p:cond delay="5500"/>
                            </p:stCondLst>
                            <p:childTnLst>
                              <p:par>
                                <p:cTn id="21" presetID="22" presetClass="entr" presetSubtype="8" fill="hold" grpId="0" nodeType="after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wipe(left)">
                                      <p:cBhvr>
                                        <p:cTn id="23" dur="1000"/>
                                        <p:tgtEl>
                                          <p:spTgt spid="38"/>
                                        </p:tgtEl>
                                      </p:cBhvr>
                                    </p:animEffect>
                                  </p:childTnLst>
                                </p:cTn>
                              </p:par>
                            </p:childTnLst>
                          </p:cTn>
                        </p:par>
                        <p:par>
                          <p:cTn id="24" fill="hold">
                            <p:stCondLst>
                              <p:cond delay="6500"/>
                            </p:stCondLst>
                            <p:childTnLst>
                              <p:par>
                                <p:cTn id="25" presetID="10" presetClass="entr" presetSubtype="0" fill="hold" nodeType="after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3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3468688" y="501650"/>
            <a:ext cx="5229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400" b="1">
                <a:latin typeface="Times New Roman" panose="02020603050405020304" pitchFamily="18" charset="0"/>
              </a:rPr>
              <a:t>Maxwell’s second order wave equation</a:t>
            </a:r>
            <a:endParaRPr lang="fr-FR" altLang="en-US" sz="2400" b="1">
              <a:latin typeface="Times New Roman" panose="02020603050405020304" pitchFamily="18" charset="0"/>
            </a:endParaRPr>
          </a:p>
        </p:txBody>
      </p:sp>
      <p:sp>
        <p:nvSpPr>
          <p:cNvPr id="28675" name="Text Box 3"/>
          <p:cNvSpPr txBox="1">
            <a:spLocks noChangeArrowheads="1"/>
          </p:cNvSpPr>
          <p:nvPr/>
        </p:nvSpPr>
        <p:spPr bwMode="auto">
          <a:xfrm>
            <a:off x="3556000" y="3079750"/>
            <a:ext cx="987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a:latin typeface="Times New Roman" panose="02020603050405020304" pitchFamily="18" charset="0"/>
              </a:rPr>
              <a:t>forward</a:t>
            </a:r>
            <a:endParaRPr lang="fr-FR" altLang="en-US" sz="2000">
              <a:latin typeface="Times New Roman" panose="02020603050405020304" pitchFamily="18" charset="0"/>
            </a:endParaRPr>
          </a:p>
        </p:txBody>
      </p:sp>
      <p:sp>
        <p:nvSpPr>
          <p:cNvPr id="28676" name="Text Box 4"/>
          <p:cNvSpPr txBox="1">
            <a:spLocks noChangeArrowheads="1"/>
          </p:cNvSpPr>
          <p:nvPr/>
        </p:nvSpPr>
        <p:spPr bwMode="auto">
          <a:xfrm>
            <a:off x="5718175" y="3079750"/>
            <a:ext cx="1171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a:latin typeface="Times New Roman" panose="02020603050405020304" pitchFamily="18" charset="0"/>
              </a:rPr>
              <a:t>backward</a:t>
            </a:r>
            <a:endParaRPr lang="fr-FR" altLang="en-US" sz="2000">
              <a:latin typeface="Times New Roman" panose="02020603050405020304" pitchFamily="18" charset="0"/>
            </a:endParaRPr>
          </a:p>
        </p:txBody>
      </p:sp>
      <p:sp>
        <p:nvSpPr>
          <p:cNvPr id="28677" name="Text Box 5"/>
          <p:cNvSpPr txBox="1">
            <a:spLocks noChangeArrowheads="1"/>
          </p:cNvSpPr>
          <p:nvPr/>
        </p:nvSpPr>
        <p:spPr bwMode="auto">
          <a:xfrm>
            <a:off x="3003550" y="3716338"/>
            <a:ext cx="17113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a:latin typeface="Times New Roman" panose="02020603050405020304" pitchFamily="18" charset="0"/>
              </a:rPr>
              <a:t>SOLUTIONS?</a:t>
            </a:r>
            <a:endParaRPr lang="fr-FR" altLang="en-US" sz="2000">
              <a:latin typeface="Times New Roman" panose="02020603050405020304" pitchFamily="18" charset="0"/>
            </a:endParaRPr>
          </a:p>
        </p:txBody>
      </p:sp>
      <p:sp>
        <p:nvSpPr>
          <p:cNvPr id="28678" name="Text Box 6"/>
          <p:cNvSpPr txBox="1">
            <a:spLocks noChangeArrowheads="1"/>
          </p:cNvSpPr>
          <p:nvPr/>
        </p:nvSpPr>
        <p:spPr bwMode="auto">
          <a:xfrm>
            <a:off x="3097213" y="4106863"/>
            <a:ext cx="83613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dirty="0">
                <a:latin typeface="Times New Roman" panose="02020603050405020304" pitchFamily="18" charset="0"/>
              </a:rPr>
              <a:t>Principle of superposition: all solutions can be written as a linear combination of</a:t>
            </a:r>
            <a:endParaRPr lang="fr-FR" altLang="en-US" sz="2000" dirty="0">
              <a:latin typeface="Times New Roman" panose="02020603050405020304" pitchFamily="18" charset="0"/>
            </a:endParaRPr>
          </a:p>
        </p:txBody>
      </p:sp>
      <p:pic>
        <p:nvPicPr>
          <p:cNvPr id="28679" name="Picture 7" descr="txp_fig"/>
          <p:cNvPicPr>
            <a:picLocks noChangeAspect="1"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4087813" y="4691063"/>
            <a:ext cx="27686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80" name="Text Box 8"/>
          <p:cNvSpPr txBox="1">
            <a:spLocks noChangeArrowheads="1"/>
          </p:cNvSpPr>
          <p:nvPr/>
        </p:nvSpPr>
        <p:spPr bwMode="auto">
          <a:xfrm>
            <a:off x="8404225" y="4630738"/>
            <a:ext cx="2162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a:latin typeface="Times New Roman" panose="02020603050405020304" pitchFamily="18" charset="0"/>
              </a:rPr>
              <a:t>(complex numbers)</a:t>
            </a:r>
            <a:endParaRPr lang="fr-FR" altLang="en-US" sz="2000">
              <a:latin typeface="Times New Roman" panose="02020603050405020304" pitchFamily="18" charset="0"/>
            </a:endParaRPr>
          </a:p>
        </p:txBody>
      </p:sp>
      <p:sp>
        <p:nvSpPr>
          <p:cNvPr id="28681" name="Text Box 9"/>
          <p:cNvSpPr txBox="1">
            <a:spLocks noChangeArrowheads="1"/>
          </p:cNvSpPr>
          <p:nvPr/>
        </p:nvSpPr>
        <p:spPr bwMode="auto">
          <a:xfrm>
            <a:off x="3397250" y="5878513"/>
            <a:ext cx="55784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a:latin typeface="Times New Roman" panose="02020603050405020304" pitchFamily="18" charset="0"/>
              </a:rPr>
              <a:t>Substitute in wave equation to find the wave velocity</a:t>
            </a:r>
            <a:endParaRPr lang="fr-FR" altLang="en-US" sz="2000">
              <a:latin typeface="Times New Roman" panose="02020603050405020304" pitchFamily="18" charset="0"/>
            </a:endParaRPr>
          </a:p>
        </p:txBody>
      </p:sp>
      <p:pic>
        <p:nvPicPr>
          <p:cNvPr id="28682" name="Picture 10" descr="txp_fi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3128963" y="1123950"/>
            <a:ext cx="4945062" cy="1868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678"/>
                                        </p:tgtEl>
                                        <p:attrNameLst>
                                          <p:attrName>style.visibility</p:attrName>
                                        </p:attrNameLst>
                                      </p:cBhvr>
                                      <p:to>
                                        <p:strVal val="visible"/>
                                      </p:to>
                                    </p:set>
                                    <p:animEffect transition="in" filter="wipe(left)">
                                      <p:cBhvr>
                                        <p:cTn id="7" dur="500"/>
                                        <p:tgtEl>
                                          <p:spTgt spid="28678"/>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28679"/>
                                        </p:tgtEl>
                                        <p:attrNameLst>
                                          <p:attrName>style.visibility</p:attrName>
                                        </p:attrNameLst>
                                      </p:cBhvr>
                                      <p:to>
                                        <p:strVal val="visible"/>
                                      </p:to>
                                    </p:set>
                                    <p:animEffect transition="in" filter="wipe(left)">
                                      <p:cBhvr>
                                        <p:cTn id="11" dur="500"/>
                                        <p:tgtEl>
                                          <p:spTgt spid="28679"/>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8680"/>
                                        </p:tgtEl>
                                        <p:attrNameLst>
                                          <p:attrName>style.visibility</p:attrName>
                                        </p:attrNameLst>
                                      </p:cBhvr>
                                      <p:to>
                                        <p:strVal val="visible"/>
                                      </p:to>
                                    </p:set>
                                    <p:animEffect transition="in" filter="wipe(left)">
                                      <p:cBhvr>
                                        <p:cTn id="15" dur="500"/>
                                        <p:tgtEl>
                                          <p:spTgt spid="2868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8681"/>
                                        </p:tgtEl>
                                        <p:attrNameLst>
                                          <p:attrName>style.visibility</p:attrName>
                                        </p:attrNameLst>
                                      </p:cBhvr>
                                      <p:to>
                                        <p:strVal val="visible"/>
                                      </p:to>
                                    </p:set>
                                    <p:animEffect transition="in" filter="wipe(left)">
                                      <p:cBhvr>
                                        <p:cTn id="20" dur="500"/>
                                        <p:tgtEl>
                                          <p:spTgt spid="286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8" grpId="0"/>
      <p:bldP spid="28680" grpId="0"/>
      <p:bldP spid="2868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3901716" y="1954812"/>
            <a:ext cx="45529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sz="2000" b="1" dirty="0">
                <a:solidFill>
                  <a:srgbClr val="0000CC"/>
                </a:solidFill>
                <a:cs typeface="Arial" panose="020B0604020202020204" pitchFamily="34" charset="0"/>
              </a:rPr>
              <a:t>Maxwell’s equations, linear propagation</a:t>
            </a:r>
            <a:endParaRPr lang="fr-FR" altLang="en-US" sz="2000" b="1" dirty="0">
              <a:solidFill>
                <a:srgbClr val="0000CC"/>
              </a:solidFill>
              <a:cs typeface="Arial" panose="020B0604020202020204" pitchFamily="34" charset="0"/>
            </a:endParaRPr>
          </a:p>
        </p:txBody>
      </p:sp>
      <p:sp>
        <p:nvSpPr>
          <p:cNvPr id="47107" name="Text Box 3"/>
          <p:cNvSpPr txBox="1">
            <a:spLocks noChangeArrowheads="1"/>
          </p:cNvSpPr>
          <p:nvPr/>
        </p:nvSpPr>
        <p:spPr bwMode="auto">
          <a:xfrm>
            <a:off x="4039829" y="343189"/>
            <a:ext cx="4414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b="1" dirty="0">
                <a:cs typeface="Arial" panose="020B0604020202020204" pitchFamily="34" charset="0"/>
              </a:rPr>
              <a:t>Propagation of the complex field</a:t>
            </a:r>
            <a:endParaRPr lang="fr-FR" altLang="en-US" b="1" dirty="0">
              <a:cs typeface="Arial" panose="020B0604020202020204" pitchFamily="34" charset="0"/>
            </a:endParaRPr>
          </a:p>
        </p:txBody>
      </p:sp>
    </p:spTree>
    <p:extLst>
      <p:ext uri="{BB962C8B-B14F-4D97-AF65-F5344CB8AC3E}">
        <p14:creationId xmlns:p14="http://schemas.microsoft.com/office/powerpoint/2010/main" val="12753496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718469" y="211139"/>
            <a:ext cx="241617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sz="2000" b="1" dirty="0">
                <a:solidFill>
                  <a:srgbClr val="0000CC"/>
                </a:solidFill>
                <a:cs typeface="Arial" panose="020B0604020202020204" pitchFamily="34" charset="0"/>
              </a:rPr>
              <a:t>Maxwell’s </a:t>
            </a:r>
            <a:r>
              <a:rPr lang="en-US" altLang="en-US" sz="2000" b="1" dirty="0" smtClean="0">
                <a:solidFill>
                  <a:srgbClr val="0000CC"/>
                </a:solidFill>
                <a:cs typeface="Arial" panose="020B0604020202020204" pitchFamily="34" charset="0"/>
              </a:rPr>
              <a:t>equations</a:t>
            </a:r>
            <a:endParaRPr lang="fr-FR" altLang="en-US" sz="2000" b="1" dirty="0">
              <a:solidFill>
                <a:srgbClr val="0000CC"/>
              </a:solidFill>
              <a:cs typeface="Arial" panose="020B0604020202020204" pitchFamily="34" charset="0"/>
            </a:endParaRPr>
          </a:p>
        </p:txBody>
      </p:sp>
      <p:pic>
        <p:nvPicPr>
          <p:cNvPr id="48131" name="Picture 3 1" descr="txp_fig"/>
          <p:cNvPicPr>
            <a:picLocks noChangeAspect="1" noChangeArrowheads="1"/>
          </p:cNvPicPr>
          <p:nvPr>
            <p:custDataLst>
              <p:tags r:id="rId1"/>
            </p:custDataLst>
          </p:nvPr>
        </p:nvPicPr>
        <p:blipFill>
          <a:blip r:embed="rId4" cstate="print">
            <a:extLst>
              <a:ext uri="{28A0092B-C50C-407E-A947-70E740481C1C}">
                <a14:useLocalDpi xmlns:a14="http://schemas.microsoft.com/office/drawing/2010/main" val="0"/>
              </a:ext>
            </a:extLst>
          </a:blip>
          <a:srcRect/>
          <a:stretch>
            <a:fillRect/>
          </a:stretch>
        </p:blipFill>
        <p:spPr bwMode="auto">
          <a:xfrm>
            <a:off x="3526971" y="1147765"/>
            <a:ext cx="4789148" cy="2242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132" name="Text Box 4"/>
          <p:cNvSpPr txBox="1">
            <a:spLocks noChangeArrowheads="1"/>
          </p:cNvSpPr>
          <p:nvPr/>
        </p:nvSpPr>
        <p:spPr bwMode="auto">
          <a:xfrm>
            <a:off x="1721644" y="587375"/>
            <a:ext cx="43259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a:t>Dielectrics, no charge, no current:</a:t>
            </a:r>
          </a:p>
        </p:txBody>
      </p:sp>
      <p:sp>
        <p:nvSpPr>
          <p:cNvPr id="48133" name="Oval 5"/>
          <p:cNvSpPr>
            <a:spLocks noChangeArrowheads="1"/>
          </p:cNvSpPr>
          <p:nvPr/>
        </p:nvSpPr>
        <p:spPr bwMode="auto">
          <a:xfrm>
            <a:off x="7681119" y="3149600"/>
            <a:ext cx="812800" cy="6477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endParaRPr lang="en-US" altLang="en-US"/>
          </a:p>
        </p:txBody>
      </p:sp>
      <p:pic>
        <p:nvPicPr>
          <p:cNvPr id="4" name="Picture 3 2" descr="\documentclass{slides}\pagestyle{empty}&#10;\textwidth 25cm&#10;\begin{document}&#10;\noindent&#10;$\int\int \int D \ dV = \rho = 0$  no net charge but an oscillating dipole.\\&#10;$P_L = N q d(t)$&#10;&#10;\end{document}&#10;" title="IguanaTex Bitmap Display"/>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2253343" y="3797300"/>
            <a:ext cx="7853534" cy="647702"/>
          </a:xfrm>
          <a:prstGeom prst="rect">
            <a:avLst/>
          </a:prstGeom>
          <a:solidFill>
            <a:srgbClr val="FFFFFF"/>
          </a:solidFill>
          <a:ln>
            <a:noFill/>
          </a:ln>
          <a:effectLst/>
        </p:spPr>
      </p:pic>
    </p:spTree>
    <p:extLst>
      <p:ext uri="{BB962C8B-B14F-4D97-AF65-F5344CB8AC3E}">
        <p14:creationId xmlns:p14="http://schemas.microsoft.com/office/powerpoint/2010/main" val="3334493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1853408" y="205785"/>
            <a:ext cx="1063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1400" b="1" dirty="0" smtClean="0">
                <a:solidFill>
                  <a:srgbClr val="FF0000"/>
                </a:solidFill>
              </a:rPr>
              <a:t>POLARIZATION: IT IS JUST THE FIELD OF INDUCED DIPOLES OPPOSING THE APPLIED FIELD</a:t>
            </a:r>
            <a:endParaRPr lang="en-US" altLang="en-US" sz="1400" b="1" dirty="0">
              <a:solidFill>
                <a:srgbClr val="FF0000"/>
              </a:solidFill>
            </a:endParaRPr>
          </a:p>
        </p:txBody>
      </p:sp>
      <p:pic>
        <p:nvPicPr>
          <p:cNvPr id="5126" name="Picture 6 1" descr="TP_tmp"/>
          <p:cNvPicPr>
            <a:picLocks noChangeAspect="1" noChangeArrowheads="1"/>
          </p:cNvPicPr>
          <p:nvPr>
            <p:custDataLst>
              <p:tags r:id="rId1"/>
            </p:custDataLst>
          </p:nvPr>
        </p:nvPicPr>
        <p:blipFill>
          <a:blip r:embed="rId8" cstate="print">
            <a:extLst>
              <a:ext uri="{28A0092B-C50C-407E-A947-70E740481C1C}">
                <a14:useLocalDpi xmlns:a14="http://schemas.microsoft.com/office/drawing/2010/main" val="0"/>
              </a:ext>
            </a:extLst>
          </a:blip>
          <a:srcRect/>
          <a:stretch>
            <a:fillRect/>
          </a:stretch>
        </p:blipFill>
        <p:spPr bwMode="auto">
          <a:xfrm>
            <a:off x="4720433" y="2171701"/>
            <a:ext cx="1360487"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3" name="Picture 13" descr="TP_tmp"/>
          <p:cNvPicPr>
            <a:picLocks noChangeAspect="1" noChangeArrowheads="1"/>
          </p:cNvPicPr>
          <p:nvPr>
            <p:custDataLst>
              <p:tags r:id="rId2"/>
            </p:custDataLst>
          </p:nvPr>
        </p:nvPicPr>
        <p:blipFill>
          <a:blip r:embed="rId9" cstate="print">
            <a:extLst>
              <a:ext uri="{28A0092B-C50C-407E-A947-70E740481C1C}">
                <a14:useLocalDpi xmlns:a14="http://schemas.microsoft.com/office/drawing/2010/main" val="0"/>
              </a:ext>
            </a:extLst>
          </a:blip>
          <a:srcRect/>
          <a:stretch>
            <a:fillRect/>
          </a:stretch>
        </p:blipFill>
        <p:spPr bwMode="auto">
          <a:xfrm>
            <a:off x="4326732" y="2771775"/>
            <a:ext cx="3981450" cy="484188"/>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5" descr="\documentclass{article}\pagestyle{empty}&#10;\begin{document}&#10;$$\frac{\partial^2 E}{\partial z^2} - \frac{1}{c^2}\frac{\partial^2 E}{\partial t^2} = \frac{1}{c^2}\frac{\partial^2 \Delta E}{\partial t^2} =\frac{\omega^2}{c^2}\Delta E.$$&#10;&#10;\end{document}&#10;" title="IguanaTex Bitmap Display"/>
          <p:cNvPicPr>
            <a:picLocks noChangeAspect="1"/>
          </p:cNvPicPr>
          <p:nvPr>
            <p:custDataLst>
              <p:tags r:id="rId3"/>
            </p:custDataLst>
          </p:nvPr>
        </p:nvPicPr>
        <p:blipFill>
          <a:blip r:embed="rId10" cstate="print">
            <a:extLst>
              <a:ext uri="{28A0092B-C50C-407E-A947-70E740481C1C}">
                <a14:useLocalDpi xmlns:a14="http://schemas.microsoft.com/office/drawing/2010/main" val="0"/>
              </a:ext>
            </a:extLst>
          </a:blip>
          <a:stretch>
            <a:fillRect/>
          </a:stretch>
        </p:blipFill>
        <p:spPr>
          <a:xfrm>
            <a:off x="4502260" y="4274156"/>
            <a:ext cx="4103619" cy="560762"/>
          </a:xfrm>
          <a:prstGeom prst="rect">
            <a:avLst/>
          </a:prstGeom>
          <a:solidFill>
            <a:srgbClr val="FFFFFF"/>
          </a:solidFill>
          <a:ln>
            <a:noFill/>
          </a:ln>
          <a:effectLst/>
        </p:spPr>
      </p:pic>
      <p:sp>
        <p:nvSpPr>
          <p:cNvPr id="5134" name="Text Box 14"/>
          <p:cNvSpPr txBox="1">
            <a:spLocks noChangeArrowheads="1"/>
          </p:cNvSpPr>
          <p:nvPr/>
        </p:nvSpPr>
        <p:spPr bwMode="auto">
          <a:xfrm>
            <a:off x="1853408" y="627064"/>
            <a:ext cx="8455025" cy="2923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400" dirty="0"/>
              <a:t>                                             </a:t>
            </a:r>
            <a:r>
              <a:rPr lang="en-US" altLang="en-US" b="1" dirty="0"/>
              <a:t>The classical oscillator </a:t>
            </a:r>
            <a:endParaRPr lang="en-US" altLang="en-US" b="1" dirty="0" smtClean="0"/>
          </a:p>
          <a:p>
            <a:endParaRPr lang="en-US" altLang="en-US" sz="1400" b="1" dirty="0"/>
          </a:p>
          <a:p>
            <a:r>
              <a:rPr lang="en-US" altLang="en-US" sz="1400" dirty="0" smtClean="0"/>
              <a:t>The </a:t>
            </a:r>
            <a:r>
              <a:rPr lang="en-US" altLang="en-US" sz="1400" dirty="0"/>
              <a:t>classical approach is to calculate the motion of the bound electron, modeled as a dipole.  The electron is at a (small) distance </a:t>
            </a:r>
            <a:r>
              <a:rPr lang="en-US" altLang="en-US" sz="1400" i="1" dirty="0"/>
              <a:t>d</a:t>
            </a:r>
            <a:r>
              <a:rPr lang="en-US" altLang="en-US" sz="1400" dirty="0"/>
              <a:t> from the positive ion. It oscillates with the applied electric field.  </a:t>
            </a:r>
          </a:p>
          <a:p>
            <a:r>
              <a:rPr lang="en-US" altLang="en-US" sz="1400" dirty="0"/>
              <a:t>                                                              This is the classical oscillator model.</a:t>
            </a:r>
          </a:p>
          <a:p>
            <a:r>
              <a:rPr lang="en-US" altLang="en-US" sz="1400" dirty="0"/>
              <a:t>Under the influence of an optical oscillating field at </a:t>
            </a:r>
            <a:r>
              <a:rPr lang="en-US" altLang="en-US" sz="1400" dirty="0">
                <a:latin typeface="Symbol" panose="05050102010706020507" pitchFamily="18" charset="2"/>
              </a:rPr>
              <a:t>w</a:t>
            </a:r>
            <a:r>
              <a:rPr lang="en-US" altLang="en-US" sz="1400" dirty="0"/>
              <a:t> the motion of the electron follows the frequency of the applied field, in phase, and is thus </a:t>
            </a:r>
          </a:p>
          <a:p>
            <a:endParaRPr lang="en-US" altLang="en-US" sz="1400" dirty="0"/>
          </a:p>
          <a:p>
            <a:r>
              <a:rPr lang="en-US" altLang="en-US" sz="1400" dirty="0"/>
              <a:t>At a point of observation at a distance </a:t>
            </a:r>
            <a:r>
              <a:rPr lang="en-US" altLang="en-US" sz="1400" i="1" dirty="0"/>
              <a:t>R</a:t>
            </a:r>
            <a:r>
              <a:rPr lang="en-US" altLang="en-US" sz="1400" dirty="0"/>
              <a:t> from the dipole, the field due to the dipole is</a:t>
            </a:r>
          </a:p>
          <a:p>
            <a:endParaRPr lang="en-US" altLang="en-US" sz="1400" dirty="0"/>
          </a:p>
          <a:p>
            <a:endParaRPr lang="en-US" altLang="en-US" sz="1400" dirty="0"/>
          </a:p>
          <a:p>
            <a:endParaRPr lang="en-US" altLang="en-US" sz="1400" dirty="0"/>
          </a:p>
          <a:p>
            <a:r>
              <a:rPr lang="en-US" altLang="en-US" sz="1400" dirty="0"/>
              <a:t>Putting that in Maxwell's propagation equation</a:t>
            </a:r>
          </a:p>
        </p:txBody>
      </p:sp>
      <p:sp>
        <p:nvSpPr>
          <p:cNvPr id="5135" name="Line 15"/>
          <p:cNvSpPr>
            <a:spLocks noChangeShapeType="1"/>
          </p:cNvSpPr>
          <p:nvPr/>
        </p:nvSpPr>
        <p:spPr bwMode="auto">
          <a:xfrm>
            <a:off x="2904333" y="5186363"/>
            <a:ext cx="15875" cy="455612"/>
          </a:xfrm>
          <a:prstGeom prst="line">
            <a:avLst/>
          </a:prstGeom>
          <a:noFill/>
          <a:ln w="9525">
            <a:solidFill>
              <a:srgbClr val="FF0000"/>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6" name="Text Box 16"/>
          <p:cNvSpPr txBox="1">
            <a:spLocks noChangeArrowheads="1"/>
          </p:cNvSpPr>
          <p:nvPr/>
        </p:nvSpPr>
        <p:spPr bwMode="auto">
          <a:xfrm>
            <a:off x="2840833" y="5602288"/>
            <a:ext cx="369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400"/>
              <a:t>+</a:t>
            </a:r>
          </a:p>
        </p:txBody>
      </p:sp>
      <p:sp>
        <p:nvSpPr>
          <p:cNvPr id="5137" name="Text Box 17"/>
          <p:cNvSpPr txBox="1">
            <a:spLocks noChangeArrowheads="1"/>
          </p:cNvSpPr>
          <p:nvPr/>
        </p:nvSpPr>
        <p:spPr bwMode="auto">
          <a:xfrm>
            <a:off x="2832894" y="4916488"/>
            <a:ext cx="369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400"/>
              <a:t>-</a:t>
            </a:r>
          </a:p>
        </p:txBody>
      </p:sp>
      <p:sp>
        <p:nvSpPr>
          <p:cNvPr id="5138" name="Text Box 18"/>
          <p:cNvSpPr txBox="1">
            <a:spLocks noChangeArrowheads="1"/>
          </p:cNvSpPr>
          <p:nvPr/>
        </p:nvSpPr>
        <p:spPr bwMode="auto">
          <a:xfrm>
            <a:off x="2942432" y="5268913"/>
            <a:ext cx="2778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400"/>
              <a:t>d</a:t>
            </a:r>
          </a:p>
        </p:txBody>
      </p:sp>
      <p:sp>
        <p:nvSpPr>
          <p:cNvPr id="5139" name="Text Box 19"/>
          <p:cNvSpPr txBox="1">
            <a:spLocks noChangeArrowheads="1"/>
          </p:cNvSpPr>
          <p:nvPr/>
        </p:nvSpPr>
        <p:spPr bwMode="auto">
          <a:xfrm>
            <a:off x="2494758" y="4062413"/>
            <a:ext cx="3444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400"/>
              <a:t>R</a:t>
            </a:r>
          </a:p>
        </p:txBody>
      </p:sp>
      <p:sp>
        <p:nvSpPr>
          <p:cNvPr id="5140" name="Line 20"/>
          <p:cNvSpPr>
            <a:spLocks noChangeShapeType="1"/>
          </p:cNvSpPr>
          <p:nvPr/>
        </p:nvSpPr>
        <p:spPr bwMode="auto">
          <a:xfrm flipH="1" flipV="1">
            <a:off x="2677319" y="4376738"/>
            <a:ext cx="58738" cy="10080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 name="TextBox 2"/>
          <p:cNvSpPr txBox="1"/>
          <p:nvPr/>
        </p:nvSpPr>
        <p:spPr>
          <a:xfrm>
            <a:off x="5068534" y="2754045"/>
            <a:ext cx="332142" cy="338554"/>
          </a:xfrm>
          <a:prstGeom prst="rect">
            <a:avLst/>
          </a:prstGeom>
          <a:noFill/>
        </p:spPr>
        <p:txBody>
          <a:bodyPr wrap="none" rtlCol="0">
            <a:spAutoFit/>
          </a:bodyPr>
          <a:lstStyle/>
          <a:p>
            <a:r>
              <a:rPr lang="en-US" dirty="0" smtClean="0"/>
              <a:t>N</a:t>
            </a:r>
            <a:endParaRPr lang="en-US" dirty="0"/>
          </a:p>
        </p:txBody>
      </p:sp>
      <p:sp>
        <p:nvSpPr>
          <p:cNvPr id="16" name="TextBox 15"/>
          <p:cNvSpPr txBox="1"/>
          <p:nvPr/>
        </p:nvSpPr>
        <p:spPr>
          <a:xfrm>
            <a:off x="7517815" y="2743159"/>
            <a:ext cx="332142" cy="338554"/>
          </a:xfrm>
          <a:prstGeom prst="rect">
            <a:avLst/>
          </a:prstGeom>
          <a:noFill/>
        </p:spPr>
        <p:txBody>
          <a:bodyPr wrap="none" rtlCol="0">
            <a:spAutoFit/>
          </a:bodyPr>
          <a:lstStyle/>
          <a:p>
            <a:r>
              <a:rPr lang="en-US" dirty="0" smtClean="0"/>
              <a:t>N</a:t>
            </a:r>
            <a:endParaRPr lang="en-US" dirty="0"/>
          </a:p>
        </p:txBody>
      </p:sp>
      <p:pic>
        <p:nvPicPr>
          <p:cNvPr id="5" name="Picture 4" descr="\documentclass{slides}\pagestyle{empty}&#10;\begin{document}&#10;\begin{displaymath}&#10;P_L  = \epsilon_0 \chi E = \epsilon  E &#10;\end{displaymath}&#10;\end{document}&#10;" title="IguanaTex Bitmap Display"/>
          <p:cNvPicPr>
            <a:picLocks noChangeAspect="1"/>
          </p:cNvPicPr>
          <p:nvPr>
            <p:custDataLst>
              <p:tags r:id="rId4"/>
            </p:custDataLst>
          </p:nvPr>
        </p:nvPicPr>
        <p:blipFill>
          <a:blip r:embed="rId11" cstate="print">
            <a:extLst>
              <a:ext uri="{28A0092B-C50C-407E-A947-70E740481C1C}">
                <a14:useLocalDpi xmlns:a14="http://schemas.microsoft.com/office/drawing/2010/main" val="0"/>
              </a:ext>
            </a:extLst>
          </a:blip>
          <a:stretch>
            <a:fillRect/>
          </a:stretch>
        </p:blipFill>
        <p:spPr>
          <a:xfrm>
            <a:off x="4326731" y="5232782"/>
            <a:ext cx="2227339" cy="251190"/>
          </a:xfrm>
          <a:prstGeom prst="rect">
            <a:avLst/>
          </a:prstGeom>
          <a:solidFill>
            <a:srgbClr val="FFFFFF"/>
          </a:solidFill>
          <a:ln>
            <a:noFill/>
          </a:ln>
          <a:effectLst/>
        </p:spPr>
      </p:pic>
      <p:pic>
        <p:nvPicPr>
          <p:cNvPr id="4" name="Picture 3" descr="\documentclass{article}\pagestyle{empty}&#10;\begin{document}&#10;$$\frac{\partial^2 E}{\partial z^2} - \frac{1}{c^2}\frac{\partial^2 E}{\partial t^2} = \mu\frac{\partial^2 P}{\partial t^2} = \mu \omega^2 P = \epsilon_0 \mu \omega^2  \chi E  $$&#10;&#10;\end{document}&#10;" title="IguanaTex Bitmap Display"/>
          <p:cNvPicPr>
            <a:picLocks noChangeAspect="1"/>
          </p:cNvPicPr>
          <p:nvPr>
            <p:custDataLst>
              <p:tags r:id="rId5"/>
            </p:custDataLst>
          </p:nvPr>
        </p:nvPicPr>
        <p:blipFill>
          <a:blip r:embed="rId12" cstate="print">
            <a:extLst>
              <a:ext uri="{28A0092B-C50C-407E-A947-70E740481C1C}">
                <a14:useLocalDpi xmlns:a14="http://schemas.microsoft.com/office/drawing/2010/main" val="0"/>
              </a:ext>
            </a:extLst>
          </a:blip>
          <a:stretch>
            <a:fillRect/>
          </a:stretch>
        </p:blipFill>
        <p:spPr>
          <a:xfrm>
            <a:off x="5559720" y="5753865"/>
            <a:ext cx="4926478" cy="560762"/>
          </a:xfrm>
          <a:prstGeom prst="rect">
            <a:avLst/>
          </a:prstGeom>
          <a:solidFill>
            <a:srgbClr val="FFFFFF"/>
          </a:solidFill>
          <a:ln>
            <a:noFill/>
          </a:ln>
          <a:effectLst/>
        </p:spPr>
      </p:pic>
      <p:pic>
        <p:nvPicPr>
          <p:cNvPr id="7" name="Picture 6" descr="\documentclass{article}&#10;\usepackage{amsmath}&#10;\pagestyle{empty}&#10;\begin{document}&#10;$\frac{\partial^2 E}{\partial z^2} - \frac{1}{c^2}\frac{\partial^2 (E + \Delta E)}{\partial t^2} = 0$&#10;&#10;&#10;&#10;\end{document}" title="IguanaTex Bitmap Display"/>
          <p:cNvPicPr>
            <a:picLocks noChangeAspect="1"/>
          </p:cNvPicPr>
          <p:nvPr>
            <p:custDataLst>
              <p:tags r:id="rId6"/>
            </p:custDataLst>
          </p:nvPr>
        </p:nvPicPr>
        <p:blipFill>
          <a:blip r:embed="rId13" cstate="print">
            <a:extLst>
              <a:ext uri="{28A0092B-C50C-407E-A947-70E740481C1C}">
                <a14:useLocalDpi xmlns:a14="http://schemas.microsoft.com/office/drawing/2010/main" val="0"/>
              </a:ext>
            </a:extLst>
          </a:blip>
          <a:stretch>
            <a:fillRect/>
          </a:stretch>
        </p:blipFill>
        <p:spPr>
          <a:xfrm>
            <a:off x="4502260" y="3579558"/>
            <a:ext cx="3410134" cy="510374"/>
          </a:xfrm>
          <a:prstGeom prst="rect">
            <a:avLst/>
          </a:prstGeom>
        </p:spPr>
      </p:pic>
    </p:spTree>
    <p:extLst>
      <p:ext uri="{BB962C8B-B14F-4D97-AF65-F5344CB8AC3E}">
        <p14:creationId xmlns:p14="http://schemas.microsoft.com/office/powerpoint/2010/main" val="1088020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3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3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ocumentclass{article}&#10;\textwidth 15cm&#10;\usepackage{amsmath}&#10;\pagestyle{empty}&#10;\begin{document}&#10;$$&#10;\fbox{$\displaystyle \left( \frac{\partial^2}{\partial x^2}&#10;+\frac{\partial^2}{\partial y^2}+ \frac{\partial^2}{\partial z^2}&#10;- \frac{1}{c^2}\frac{\partial^2}{\partial t^2} \right) {\bf&#10;{E}}(x,y,z,t) = \mu_0\frac{\partial^2}{\partial t^2}{\bf&#10;{P}}(x,y,z,t) $}, $$&#10;where $\mu_0$ is the magnetic permeability of free space. The&#10;source term  contains the polarization&#10;${\bf {P}}$ and describes the influence of the medium on the field&#10;as well as the response of the medium. Usually the&#10;polarization is decomposed into two parts:&#10;$$&#10;{\bf {P}} = {\bf {P}}^L+{\bf {P}}^{NL}. $$&#10;This decomposition  is intended to&#10;distinguish a polarization that varies linearly (${\bf&#10;{P}}^L$) from one that varies nonlinearly&#10;(${\bf {P}}^{NL}$) with the field.&#10;Historically, ${\bf {P}}^L$ represents the medium response in the&#10;frame of ``ordinary'' optics, e.g., classical optics,&#10;and is responsible for effects such as diffraction, dispersion,&#10;refraction, linear losses and linear gain. Frequently, these&#10;processes can be attributed to the action of a host material which&#10;in turn may contain sources of a nonlinear polarization ${\bf&#10;{P}}^{NL}$. The latter is responsible for nonlinear&#10;optics which includes, for instance,&#10;saturable absorption and gain, harmonic generation and Raman&#10;processes.\\&#10;&#10;(Book ``Ultrafast Phenomena'' &#10; Section 1.2)&#10;&#10;&#10;&#10;\end{document}" title="IguanaTex Bitmap Display"/>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679871" y="1157516"/>
            <a:ext cx="10788571" cy="5354667"/>
          </a:xfrm>
          <a:prstGeom prst="rect">
            <a:avLst/>
          </a:prstGeom>
        </p:spPr>
      </p:pic>
    </p:spTree>
    <p:extLst>
      <p:ext uri="{BB962C8B-B14F-4D97-AF65-F5344CB8AC3E}">
        <p14:creationId xmlns:p14="http://schemas.microsoft.com/office/powerpoint/2010/main" val="387013665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5"/>
          <p:cNvSpPr>
            <a:spLocks noChangeArrowheads="1"/>
          </p:cNvSpPr>
          <p:nvPr/>
        </p:nvSpPr>
        <p:spPr bwMode="auto">
          <a:xfrm>
            <a:off x="4659086" y="0"/>
            <a:ext cx="3069772" cy="6477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sz="1800" b="1" dirty="0" smtClean="0">
                <a:solidFill>
                  <a:srgbClr val="0033CC"/>
                </a:solidFill>
              </a:rPr>
              <a:t>POLARIZATION</a:t>
            </a:r>
            <a:endParaRPr lang="en-US" altLang="en-US" sz="1800" b="1" dirty="0">
              <a:solidFill>
                <a:srgbClr val="0033CC"/>
              </a:solidFill>
            </a:endParaRPr>
          </a:p>
        </p:txBody>
      </p:sp>
      <p:pic>
        <p:nvPicPr>
          <p:cNvPr id="7" name="Picture 6" descr="\documentclass{slides}\pagestyle{empty}&#10;\begin{document}&#10;\begin{displaymath}&#10;D = \epsilon_0 E + P_L  = \epsilon_0(1 + \chi) E  = \epsilon E.&#10;\end{displaymath}&#10;\end{document}&#10;" title="IguanaTex Bitmap Display"/>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1044788" y="2655092"/>
            <a:ext cx="5580417" cy="324305"/>
          </a:xfrm>
          <a:prstGeom prst="rect">
            <a:avLst/>
          </a:prstGeom>
          <a:solidFill>
            <a:srgbClr val="FFFFFF"/>
          </a:solidFill>
          <a:ln>
            <a:noFill/>
          </a:ln>
          <a:effectLst/>
        </p:spPr>
      </p:pic>
      <p:sp>
        <p:nvSpPr>
          <p:cNvPr id="4" name="Text Box 7"/>
          <p:cNvSpPr txBox="1">
            <a:spLocks noChangeArrowheads="1"/>
          </p:cNvSpPr>
          <p:nvPr/>
        </p:nvSpPr>
        <p:spPr bwMode="auto">
          <a:xfrm>
            <a:off x="774588" y="1704749"/>
            <a:ext cx="24241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dirty="0"/>
              <a:t>Medium equation:</a:t>
            </a:r>
          </a:p>
        </p:txBody>
      </p:sp>
      <p:pic>
        <p:nvPicPr>
          <p:cNvPr id="5" name="Picture 6 2" descr="txp_fi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2610872" y="5715907"/>
            <a:ext cx="8289925"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067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20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718469" y="211139"/>
            <a:ext cx="45529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sz="2000" b="1">
                <a:solidFill>
                  <a:srgbClr val="0000CC"/>
                </a:solidFill>
                <a:cs typeface="Arial" panose="020B0604020202020204" pitchFamily="34" charset="0"/>
              </a:rPr>
              <a:t>Maxwell’s equations, linear propagation</a:t>
            </a:r>
            <a:endParaRPr lang="fr-FR" altLang="en-US" sz="2000" b="1">
              <a:solidFill>
                <a:srgbClr val="0000CC"/>
              </a:solidFill>
              <a:cs typeface="Arial" panose="020B0604020202020204" pitchFamily="34" charset="0"/>
            </a:endParaRPr>
          </a:p>
        </p:txBody>
      </p:sp>
      <p:pic>
        <p:nvPicPr>
          <p:cNvPr id="48131" name="Picture 3" descr="txp_fig"/>
          <p:cNvPicPr>
            <a:picLocks noChangeAspect="1" noChangeArrowheads="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a:off x="2982119" y="1147764"/>
            <a:ext cx="5334000" cy="2497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132" name="Text Box 4"/>
          <p:cNvSpPr txBox="1">
            <a:spLocks noChangeArrowheads="1"/>
          </p:cNvSpPr>
          <p:nvPr/>
        </p:nvSpPr>
        <p:spPr bwMode="auto">
          <a:xfrm>
            <a:off x="1721644" y="587375"/>
            <a:ext cx="43259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a:t>Dielectrics, no charge, no current:</a:t>
            </a:r>
          </a:p>
        </p:txBody>
      </p:sp>
      <p:sp>
        <p:nvSpPr>
          <p:cNvPr id="48133" name="Oval 5"/>
          <p:cNvSpPr>
            <a:spLocks noChangeArrowheads="1"/>
          </p:cNvSpPr>
          <p:nvPr/>
        </p:nvSpPr>
        <p:spPr bwMode="auto">
          <a:xfrm>
            <a:off x="7681119" y="3149600"/>
            <a:ext cx="812800" cy="6477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endParaRPr lang="en-US" altLang="en-US"/>
          </a:p>
        </p:txBody>
      </p:sp>
      <p:pic>
        <p:nvPicPr>
          <p:cNvPr id="90118" name="Picture 6" descr="txp_fig"/>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a:stretch>
            <a:fillRect/>
          </a:stretch>
        </p:blipFill>
        <p:spPr bwMode="auto">
          <a:xfrm>
            <a:off x="1935958" y="3733800"/>
            <a:ext cx="8289925"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0119" name="Text Box 7"/>
          <p:cNvSpPr txBox="1">
            <a:spLocks noChangeArrowheads="1"/>
          </p:cNvSpPr>
          <p:nvPr/>
        </p:nvSpPr>
        <p:spPr bwMode="auto">
          <a:xfrm>
            <a:off x="1416845" y="3217863"/>
            <a:ext cx="24241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a:t>Medium equation:</a:t>
            </a:r>
          </a:p>
        </p:txBody>
      </p:sp>
      <p:pic>
        <p:nvPicPr>
          <p:cNvPr id="90120" name="Picture 8" descr="txp_fig"/>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a:stretch>
            <a:fillRect/>
          </a:stretch>
        </p:blipFill>
        <p:spPr bwMode="auto">
          <a:xfrm>
            <a:off x="2842419" y="4171950"/>
            <a:ext cx="6477000" cy="268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137" name="Oval 9"/>
          <p:cNvSpPr>
            <a:spLocks noChangeArrowheads="1"/>
          </p:cNvSpPr>
          <p:nvPr/>
        </p:nvSpPr>
        <p:spPr bwMode="auto">
          <a:xfrm>
            <a:off x="8678069" y="6446838"/>
            <a:ext cx="812800" cy="6477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endParaRPr lang="en-US" altLang="en-US"/>
          </a:p>
        </p:txBody>
      </p:sp>
    </p:spTree>
    <p:extLst>
      <p:ext uri="{BB962C8B-B14F-4D97-AF65-F5344CB8AC3E}">
        <p14:creationId xmlns:p14="http://schemas.microsoft.com/office/powerpoint/2010/main" val="27801039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0119"/>
                                        </p:tgtEl>
                                        <p:attrNameLst>
                                          <p:attrName>style.visibility</p:attrName>
                                        </p:attrNameLst>
                                      </p:cBhvr>
                                      <p:to>
                                        <p:strVal val="visible"/>
                                      </p:to>
                                    </p:set>
                                    <p:animEffect transition="in" filter="wipe(left)">
                                      <p:cBhvr>
                                        <p:cTn id="7" dur="1000"/>
                                        <p:tgtEl>
                                          <p:spTgt spid="90119"/>
                                        </p:tgtEl>
                                      </p:cBhvr>
                                    </p:animEffect>
                                  </p:childTnLst>
                                </p:cTn>
                              </p:par>
                            </p:childTnLst>
                          </p:cTn>
                        </p:par>
                        <p:par>
                          <p:cTn id="8" fill="hold" nodeType="afterGroup">
                            <p:stCondLst>
                              <p:cond delay="1000"/>
                            </p:stCondLst>
                            <p:childTnLst>
                              <p:par>
                                <p:cTn id="9" presetID="22" presetClass="entr" presetSubtype="8" fill="hold" nodeType="afterEffect">
                                  <p:stCondLst>
                                    <p:cond delay="0"/>
                                  </p:stCondLst>
                                  <p:childTnLst>
                                    <p:set>
                                      <p:cBhvr>
                                        <p:cTn id="10" dur="1" fill="hold">
                                          <p:stCondLst>
                                            <p:cond delay="0"/>
                                          </p:stCondLst>
                                        </p:cTn>
                                        <p:tgtEl>
                                          <p:spTgt spid="90118"/>
                                        </p:tgtEl>
                                        <p:attrNameLst>
                                          <p:attrName>style.visibility</p:attrName>
                                        </p:attrNameLst>
                                      </p:cBhvr>
                                      <p:to>
                                        <p:strVal val="visible"/>
                                      </p:to>
                                    </p:set>
                                    <p:animEffect transition="in" filter="wipe(left)">
                                      <p:cBhvr>
                                        <p:cTn id="11" dur="2000"/>
                                        <p:tgtEl>
                                          <p:spTgt spid="9011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nodeType="clickEffect">
                                  <p:stCondLst>
                                    <p:cond delay="0"/>
                                  </p:stCondLst>
                                  <p:childTnLst>
                                    <p:set>
                                      <p:cBhvr>
                                        <p:cTn id="15" dur="1" fill="hold">
                                          <p:stCondLst>
                                            <p:cond delay="0"/>
                                          </p:stCondLst>
                                        </p:cTn>
                                        <p:tgtEl>
                                          <p:spTgt spid="90120"/>
                                        </p:tgtEl>
                                        <p:attrNameLst>
                                          <p:attrName>style.visibility</p:attrName>
                                        </p:attrNameLst>
                                      </p:cBhvr>
                                      <p:to>
                                        <p:strVal val="visible"/>
                                      </p:to>
                                    </p:set>
                                    <p:animEffect transition="in" filter="fade">
                                      <p:cBhvr>
                                        <p:cTn id="16" dur="1000"/>
                                        <p:tgtEl>
                                          <p:spTgt spid="90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Oval 2"/>
          <p:cNvSpPr>
            <a:spLocks noChangeArrowheads="1"/>
          </p:cNvSpPr>
          <p:nvPr/>
        </p:nvSpPr>
        <p:spPr bwMode="auto">
          <a:xfrm>
            <a:off x="8913019" y="2857500"/>
            <a:ext cx="1079500" cy="7747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endParaRPr lang="en-US" altLang="en-US"/>
          </a:p>
        </p:txBody>
      </p:sp>
      <p:sp>
        <p:nvSpPr>
          <p:cNvPr id="49155" name="Text Box 3"/>
          <p:cNvSpPr txBox="1">
            <a:spLocks noChangeArrowheads="1"/>
          </p:cNvSpPr>
          <p:nvPr/>
        </p:nvSpPr>
        <p:spPr bwMode="auto">
          <a:xfrm>
            <a:off x="1950245" y="4295775"/>
            <a:ext cx="26273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dirty="0"/>
              <a:t>In a </a:t>
            </a:r>
            <a:r>
              <a:rPr lang="en-US" altLang="en-US" b="1" i="1" dirty="0"/>
              <a:t>linear</a:t>
            </a:r>
            <a:r>
              <a:rPr lang="en-US" altLang="en-US" dirty="0"/>
              <a:t> medium:</a:t>
            </a:r>
          </a:p>
        </p:txBody>
      </p:sp>
      <p:pic>
        <p:nvPicPr>
          <p:cNvPr id="49156" name="Picture 4" descr="txp_fig"/>
          <p:cNvPicPr>
            <a:picLocks noChangeAspect="1" noChangeArrowheads="1"/>
          </p:cNvPicPr>
          <p:nvPr>
            <p:custDataLst>
              <p:tags r:id="rId1"/>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4750424" y="4186240"/>
            <a:ext cx="2665752" cy="676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158" name="Picture 6" descr="txp_fig"/>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a:stretch>
            <a:fillRect/>
          </a:stretch>
        </p:blipFill>
        <p:spPr bwMode="auto">
          <a:xfrm>
            <a:off x="3378994" y="488950"/>
            <a:ext cx="5403850" cy="3316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descr="\documentclass{article}&#10;\textwidth 15cm&#10;\usepackage{amsmath}&#10;\pagestyle{empty}&#10;\begin{document}&#10;$$&#10;\fbox{$\displaystyle \left( \frac{\partial^2}{\partial x^2}&#10;+\frac{\partial^2}{\partial y^2}+ \frac{\partial^2}{\partial z^2}&#10;- \frac{1}{c^2}\frac{\partial^2}{\partial t^2} \right) {\bf&#10;{E}}(x,y,z,t) = \mu_0\frac{\partial^2}{\partial t^2}{\bf&#10;{P}}(x,y,z,t) $}, $$&#10;&#10;&#10;&#10;&#10;&#10;\end{document}" title="IguanaTex Bitmap Display"/>
          <p:cNvPicPr>
            <a:picLocks noChangeAspect="1"/>
          </p:cNvPicPr>
          <p:nvPr>
            <p:custDataLst>
              <p:tags r:id="rId3"/>
            </p:custDataLst>
          </p:nvPr>
        </p:nvPicPr>
        <p:blipFill>
          <a:blip r:embed="rId7" cstate="print">
            <a:extLst>
              <a:ext uri="{28A0092B-C50C-407E-A947-70E740481C1C}">
                <a14:useLocalDpi xmlns:a14="http://schemas.microsoft.com/office/drawing/2010/main" val="0"/>
              </a:ext>
            </a:extLst>
          </a:blip>
          <a:stretch>
            <a:fillRect/>
          </a:stretch>
        </p:blipFill>
        <p:spPr>
          <a:xfrm>
            <a:off x="2650185" y="5392058"/>
            <a:ext cx="7108572" cy="789333"/>
          </a:xfrm>
          <a:prstGeom prst="rect">
            <a:avLst/>
          </a:prstGeom>
        </p:spPr>
      </p:pic>
      <p:sp>
        <p:nvSpPr>
          <p:cNvPr id="9" name="Text Box 3"/>
          <p:cNvSpPr txBox="1">
            <a:spLocks noChangeArrowheads="1"/>
          </p:cNvSpPr>
          <p:nvPr/>
        </p:nvSpPr>
        <p:spPr bwMode="auto">
          <a:xfrm>
            <a:off x="981416" y="4825323"/>
            <a:ext cx="215636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dirty="0" smtClean="0"/>
              <a:t>More generally:</a:t>
            </a:r>
            <a:endParaRPr lang="en-US" altLang="en-US" dirty="0"/>
          </a:p>
        </p:txBody>
      </p:sp>
    </p:spTree>
    <p:extLst>
      <p:ext uri="{BB962C8B-B14F-4D97-AF65-F5344CB8AC3E}">
        <p14:creationId xmlns:p14="http://schemas.microsoft.com/office/powerpoint/2010/main" val="302395636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1777208" y="317501"/>
            <a:ext cx="49625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sz="2000" b="1">
                <a:solidFill>
                  <a:srgbClr val="0000CC"/>
                </a:solidFill>
                <a:cs typeface="Arial" panose="020B0604020202020204" pitchFamily="34" charset="0"/>
              </a:rPr>
              <a:t>Maxwell’s equations, nonlinear propagation</a:t>
            </a:r>
            <a:endParaRPr lang="fr-FR" altLang="en-US" sz="2000" b="1">
              <a:solidFill>
                <a:srgbClr val="0000CC"/>
              </a:solidFill>
              <a:cs typeface="Arial" panose="020B0604020202020204" pitchFamily="34" charset="0"/>
            </a:endParaRPr>
          </a:p>
        </p:txBody>
      </p:sp>
      <p:sp>
        <p:nvSpPr>
          <p:cNvPr id="92163" name="Text Box 3"/>
          <p:cNvSpPr txBox="1">
            <a:spLocks noChangeArrowheads="1"/>
          </p:cNvSpPr>
          <p:nvPr/>
        </p:nvSpPr>
        <p:spPr bwMode="auto">
          <a:xfrm>
            <a:off x="2085183" y="1233489"/>
            <a:ext cx="23383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22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sz="2000">
                <a:cs typeface="Arial" panose="020B0604020202020204" pitchFamily="34" charset="0"/>
              </a:rPr>
              <a:t>Maxwell’s equation: </a:t>
            </a:r>
          </a:p>
        </p:txBody>
      </p:sp>
      <p:sp>
        <p:nvSpPr>
          <p:cNvPr id="92164" name="Line 4"/>
          <p:cNvSpPr>
            <a:spLocks noChangeShapeType="1"/>
          </p:cNvSpPr>
          <p:nvPr/>
        </p:nvSpPr>
        <p:spPr bwMode="auto">
          <a:xfrm>
            <a:off x="2205832" y="2032000"/>
            <a:ext cx="1262062" cy="0"/>
          </a:xfrm>
          <a:prstGeom prst="line">
            <a:avLst/>
          </a:prstGeom>
          <a:noFill/>
          <a:ln w="254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92165" name="Picture 5" descr="txp_fig"/>
          <p:cNvPicPr>
            <a:picLocks noChangeAspect="1" noChangeArrowheads="1"/>
          </p:cNvPicPr>
          <p:nvPr>
            <p:custDataLst>
              <p:tags r:id="rId1"/>
            </p:custDataLst>
          </p:nvPr>
        </p:nvPicPr>
        <p:blipFill>
          <a:blip r:embed="rId6" cstate="print">
            <a:extLst>
              <a:ext uri="{28A0092B-C50C-407E-A947-70E740481C1C}">
                <a14:useLocalDpi xmlns:a14="http://schemas.microsoft.com/office/drawing/2010/main" val="0"/>
              </a:ext>
            </a:extLst>
          </a:blip>
          <a:srcRect/>
          <a:stretch>
            <a:fillRect/>
          </a:stretch>
        </p:blipFill>
        <p:spPr bwMode="auto">
          <a:xfrm>
            <a:off x="4475958" y="1277938"/>
            <a:ext cx="4232275" cy="347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22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66" name="Picture 6" descr="txp_fig"/>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rcRect/>
          <a:stretch>
            <a:fillRect/>
          </a:stretch>
        </p:blipFill>
        <p:spPr bwMode="auto">
          <a:xfrm>
            <a:off x="3926682" y="1663701"/>
            <a:ext cx="3473450"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22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2167" name="Group 7"/>
          <p:cNvGrpSpPr>
            <a:grpSpLocks/>
          </p:cNvGrpSpPr>
          <p:nvPr/>
        </p:nvGrpSpPr>
        <p:grpSpPr bwMode="auto">
          <a:xfrm>
            <a:off x="2013745" y="2708275"/>
            <a:ext cx="8251825" cy="463550"/>
            <a:chOff x="318" y="1706"/>
            <a:chExt cx="5198" cy="292"/>
          </a:xfrm>
        </p:grpSpPr>
        <p:pic>
          <p:nvPicPr>
            <p:cNvPr id="50191" name="Picture 8" descr="txp_fig"/>
            <p:cNvPicPr>
              <a:picLocks noChangeAspect="1" noChangeArrowheads="1"/>
            </p:cNvPicPr>
            <p:nvPr>
              <p:custDataLst>
                <p:tags r:id="rId4"/>
              </p:custDataLst>
            </p:nvPr>
          </p:nvPicPr>
          <p:blipFill>
            <a:blip r:embed="rId8" cstate="print">
              <a:extLst>
                <a:ext uri="{28A0092B-C50C-407E-A947-70E740481C1C}">
                  <a14:useLocalDpi xmlns:a14="http://schemas.microsoft.com/office/drawing/2010/main" val="0"/>
                </a:ext>
              </a:extLst>
            </a:blip>
            <a:srcRect/>
            <a:stretch>
              <a:fillRect/>
            </a:stretch>
          </p:blipFill>
          <p:spPr bwMode="auto">
            <a:xfrm>
              <a:off x="1156" y="1789"/>
              <a:ext cx="959" cy="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192" name="Text Box 9"/>
            <p:cNvSpPr txBox="1">
              <a:spLocks noChangeArrowheads="1"/>
            </p:cNvSpPr>
            <p:nvPr/>
          </p:nvSpPr>
          <p:spPr bwMode="auto">
            <a:xfrm>
              <a:off x="318" y="1710"/>
              <a:ext cx="54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a:t>Since</a:t>
              </a:r>
            </a:p>
          </p:txBody>
        </p:sp>
        <p:sp>
          <p:nvSpPr>
            <p:cNvPr id="50193" name="Text Box 10"/>
            <p:cNvSpPr txBox="1">
              <a:spLocks noChangeArrowheads="1"/>
            </p:cNvSpPr>
            <p:nvPr/>
          </p:nvSpPr>
          <p:spPr bwMode="auto">
            <a:xfrm>
              <a:off x="2822" y="1706"/>
              <a:ext cx="269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a:t>the </a:t>
              </a:r>
              <a:r>
                <a:rPr lang="en-US" altLang="en-US" i="1"/>
                <a:t>E</a:t>
              </a:r>
              <a:r>
                <a:rPr lang="en-US" altLang="en-US"/>
                <a:t> field is no longer transverse</a:t>
              </a:r>
            </a:p>
          </p:txBody>
        </p:sp>
      </p:grpSp>
      <p:grpSp>
        <p:nvGrpSpPr>
          <p:cNvPr id="92171" name="Group 11"/>
          <p:cNvGrpSpPr>
            <a:grpSpLocks/>
          </p:cNvGrpSpPr>
          <p:nvPr/>
        </p:nvGrpSpPr>
        <p:grpSpPr bwMode="auto">
          <a:xfrm>
            <a:off x="2159795" y="3548064"/>
            <a:ext cx="7737475" cy="401637"/>
            <a:chOff x="410" y="2235"/>
            <a:chExt cx="4874" cy="253"/>
          </a:xfrm>
        </p:grpSpPr>
        <p:sp>
          <p:nvSpPr>
            <p:cNvPr id="50189" name="Text Box 12"/>
            <p:cNvSpPr txBox="1">
              <a:spLocks noChangeArrowheads="1"/>
            </p:cNvSpPr>
            <p:nvPr/>
          </p:nvSpPr>
          <p:spPr bwMode="auto">
            <a:xfrm>
              <a:off x="410" y="2235"/>
              <a:ext cx="191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22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sz="2000" b="1">
                  <a:solidFill>
                    <a:srgbClr val="FF0000"/>
                  </a:solidFill>
                  <a:cs typeface="Arial" panose="020B0604020202020204" pitchFamily="34" charset="0"/>
                </a:rPr>
                <a:t>Gadi Fibich and Boaz Ilan</a:t>
              </a:r>
            </a:p>
          </p:txBody>
        </p:sp>
        <p:sp>
          <p:nvSpPr>
            <p:cNvPr id="50190" name="Text Box 13"/>
            <p:cNvSpPr txBox="1">
              <a:spLocks noChangeArrowheads="1"/>
            </p:cNvSpPr>
            <p:nvPr/>
          </p:nvSpPr>
          <p:spPr bwMode="auto">
            <a:xfrm>
              <a:off x="2277" y="2238"/>
              <a:ext cx="300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22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sz="2000">
                  <a:cs typeface="Arial" panose="020B0604020202020204" pitchFamily="34" charset="0"/>
                </a:rPr>
                <a:t>PHYSICAL REVIEW E </a:t>
              </a:r>
              <a:r>
                <a:rPr lang="en-US" altLang="en-US" sz="2000" b="1">
                  <a:cs typeface="Arial" panose="020B0604020202020204" pitchFamily="34" charset="0"/>
                </a:rPr>
                <a:t>67</a:t>
              </a:r>
              <a:r>
                <a:rPr lang="en-US" altLang="en-US" sz="2000">
                  <a:cs typeface="Arial" panose="020B0604020202020204" pitchFamily="34" charset="0"/>
                </a:rPr>
                <a:t>, 036622  (2003) </a:t>
              </a:r>
            </a:p>
          </p:txBody>
        </p:sp>
      </p:grpSp>
      <p:sp>
        <p:nvSpPr>
          <p:cNvPr id="92174" name="Text Box 14"/>
          <p:cNvSpPr txBox="1">
            <a:spLocks noChangeArrowheads="1"/>
          </p:cNvSpPr>
          <p:nvPr/>
        </p:nvSpPr>
        <p:spPr bwMode="auto">
          <a:xfrm>
            <a:off x="2159795" y="4295775"/>
            <a:ext cx="20431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a:t>Is it important?</a:t>
            </a:r>
          </a:p>
        </p:txBody>
      </p:sp>
      <p:grpSp>
        <p:nvGrpSpPr>
          <p:cNvPr id="92175" name="Group 15"/>
          <p:cNvGrpSpPr>
            <a:grpSpLocks/>
          </p:cNvGrpSpPr>
          <p:nvPr/>
        </p:nvGrpSpPr>
        <p:grpSpPr bwMode="auto">
          <a:xfrm>
            <a:off x="2293144" y="5003800"/>
            <a:ext cx="5581650" cy="738188"/>
            <a:chOff x="494" y="3152"/>
            <a:chExt cx="3516" cy="465"/>
          </a:xfrm>
        </p:grpSpPr>
        <p:pic>
          <p:nvPicPr>
            <p:cNvPr id="50187" name="Picture 16" descr="txp_fig"/>
            <p:cNvPicPr>
              <a:picLocks noChangeAspect="1" noChangeArrowheads="1"/>
            </p:cNvPicPr>
            <p:nvPr>
              <p:custDataLst>
                <p:tags r:id="rId3"/>
              </p:custDataLst>
            </p:nvPr>
          </p:nvPicPr>
          <p:blipFill>
            <a:blip r:embed="rId9">
              <a:extLst>
                <a:ext uri="{28A0092B-C50C-407E-A947-70E740481C1C}">
                  <a14:useLocalDpi xmlns:a14="http://schemas.microsoft.com/office/drawing/2010/main" val="0"/>
                </a:ext>
              </a:extLst>
            </a:blip>
            <a:srcRect/>
            <a:stretch>
              <a:fillRect/>
            </a:stretch>
          </p:blipFill>
          <p:spPr bwMode="auto">
            <a:xfrm>
              <a:off x="1455" y="3152"/>
              <a:ext cx="2555" cy="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188" name="Text Box 17"/>
            <p:cNvSpPr txBox="1">
              <a:spLocks noChangeArrowheads="1"/>
            </p:cNvSpPr>
            <p:nvPr/>
          </p:nvSpPr>
          <p:spPr bwMode="auto">
            <a:xfrm>
              <a:off x="494" y="3162"/>
              <a:ext cx="66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a:t>Only if</a:t>
              </a:r>
            </a:p>
          </p:txBody>
        </p:sp>
      </p:grpSp>
    </p:spTree>
    <p:extLst>
      <p:ext uri="{BB962C8B-B14F-4D97-AF65-F5344CB8AC3E}">
        <p14:creationId xmlns:p14="http://schemas.microsoft.com/office/powerpoint/2010/main" val="13823027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2163"/>
                                        </p:tgtEl>
                                        <p:attrNameLst>
                                          <p:attrName>style.visibility</p:attrName>
                                        </p:attrNameLst>
                                      </p:cBhvr>
                                      <p:to>
                                        <p:strVal val="visible"/>
                                      </p:to>
                                    </p:set>
                                    <p:animEffect transition="in" filter="wipe(left)">
                                      <p:cBhvr>
                                        <p:cTn id="7" dur="1000"/>
                                        <p:tgtEl>
                                          <p:spTgt spid="92163"/>
                                        </p:tgtEl>
                                      </p:cBhvr>
                                    </p:animEffect>
                                  </p:childTnLst>
                                </p:cTn>
                              </p:par>
                            </p:childTnLst>
                          </p:cTn>
                        </p:par>
                        <p:par>
                          <p:cTn id="8" fill="hold" nodeType="afterGroup">
                            <p:stCondLst>
                              <p:cond delay="1000"/>
                            </p:stCondLst>
                            <p:childTnLst>
                              <p:par>
                                <p:cTn id="9" presetID="22" presetClass="entr" presetSubtype="8" fill="hold" nodeType="afterEffect">
                                  <p:stCondLst>
                                    <p:cond delay="0"/>
                                  </p:stCondLst>
                                  <p:childTnLst>
                                    <p:set>
                                      <p:cBhvr>
                                        <p:cTn id="10" dur="1" fill="hold">
                                          <p:stCondLst>
                                            <p:cond delay="0"/>
                                          </p:stCondLst>
                                        </p:cTn>
                                        <p:tgtEl>
                                          <p:spTgt spid="92165"/>
                                        </p:tgtEl>
                                        <p:attrNameLst>
                                          <p:attrName>style.visibility</p:attrName>
                                        </p:attrNameLst>
                                      </p:cBhvr>
                                      <p:to>
                                        <p:strVal val="visible"/>
                                      </p:to>
                                    </p:set>
                                    <p:animEffect transition="in" filter="wipe(left)">
                                      <p:cBhvr>
                                        <p:cTn id="11" dur="1000"/>
                                        <p:tgtEl>
                                          <p:spTgt spid="92165"/>
                                        </p:tgtEl>
                                      </p:cBhvr>
                                    </p:animEffect>
                                  </p:childTnLst>
                                </p:cTn>
                              </p:par>
                            </p:childTnLst>
                          </p:cTn>
                        </p:par>
                        <p:par>
                          <p:cTn id="12" fill="hold" nodeType="afterGroup">
                            <p:stCondLst>
                              <p:cond delay="2000"/>
                            </p:stCondLst>
                            <p:childTnLst>
                              <p:par>
                                <p:cTn id="13" presetID="22" presetClass="entr" presetSubtype="8" fill="hold" nodeType="afterEffect">
                                  <p:stCondLst>
                                    <p:cond delay="0"/>
                                  </p:stCondLst>
                                  <p:childTnLst>
                                    <p:set>
                                      <p:cBhvr>
                                        <p:cTn id="14" dur="1" fill="hold">
                                          <p:stCondLst>
                                            <p:cond delay="0"/>
                                          </p:stCondLst>
                                        </p:cTn>
                                        <p:tgtEl>
                                          <p:spTgt spid="92164"/>
                                        </p:tgtEl>
                                        <p:attrNameLst>
                                          <p:attrName>style.visibility</p:attrName>
                                        </p:attrNameLst>
                                      </p:cBhvr>
                                      <p:to>
                                        <p:strVal val="visible"/>
                                      </p:to>
                                    </p:set>
                                    <p:animEffect transition="in" filter="wipe(left)">
                                      <p:cBhvr>
                                        <p:cTn id="15" dur="1000"/>
                                        <p:tgtEl>
                                          <p:spTgt spid="92164"/>
                                        </p:tgtEl>
                                      </p:cBhvr>
                                    </p:animEffect>
                                  </p:childTnLst>
                                </p:cTn>
                              </p:par>
                            </p:childTnLst>
                          </p:cTn>
                        </p:par>
                        <p:par>
                          <p:cTn id="16" fill="hold" nodeType="afterGroup">
                            <p:stCondLst>
                              <p:cond delay="3000"/>
                            </p:stCondLst>
                            <p:childTnLst>
                              <p:par>
                                <p:cTn id="17" presetID="22" presetClass="entr" presetSubtype="8" fill="hold" nodeType="afterEffect">
                                  <p:stCondLst>
                                    <p:cond delay="0"/>
                                  </p:stCondLst>
                                  <p:childTnLst>
                                    <p:set>
                                      <p:cBhvr>
                                        <p:cTn id="18" dur="1" fill="hold">
                                          <p:stCondLst>
                                            <p:cond delay="0"/>
                                          </p:stCondLst>
                                        </p:cTn>
                                        <p:tgtEl>
                                          <p:spTgt spid="92166"/>
                                        </p:tgtEl>
                                        <p:attrNameLst>
                                          <p:attrName>style.visibility</p:attrName>
                                        </p:attrNameLst>
                                      </p:cBhvr>
                                      <p:to>
                                        <p:strVal val="visible"/>
                                      </p:to>
                                    </p:set>
                                    <p:animEffect transition="in" filter="wipe(left)">
                                      <p:cBhvr>
                                        <p:cTn id="19" dur="500"/>
                                        <p:tgtEl>
                                          <p:spTgt spid="9216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nodeType="clickEffect">
                                  <p:stCondLst>
                                    <p:cond delay="0"/>
                                  </p:stCondLst>
                                  <p:childTnLst>
                                    <p:set>
                                      <p:cBhvr>
                                        <p:cTn id="23" dur="1" fill="hold">
                                          <p:stCondLst>
                                            <p:cond delay="0"/>
                                          </p:stCondLst>
                                        </p:cTn>
                                        <p:tgtEl>
                                          <p:spTgt spid="92167"/>
                                        </p:tgtEl>
                                        <p:attrNameLst>
                                          <p:attrName>style.visibility</p:attrName>
                                        </p:attrNameLst>
                                      </p:cBhvr>
                                      <p:to>
                                        <p:strVal val="visible"/>
                                      </p:to>
                                    </p:set>
                                    <p:animEffect transition="in" filter="wipe(left)">
                                      <p:cBhvr>
                                        <p:cTn id="24" dur="1000"/>
                                        <p:tgtEl>
                                          <p:spTgt spid="92167"/>
                                        </p:tgtEl>
                                      </p:cBhvr>
                                    </p:animEffect>
                                  </p:childTnLst>
                                </p:cTn>
                              </p:par>
                            </p:childTnLst>
                          </p:cTn>
                        </p:par>
                        <p:par>
                          <p:cTn id="25" fill="hold" nodeType="afterGroup">
                            <p:stCondLst>
                              <p:cond delay="1000"/>
                            </p:stCondLst>
                            <p:childTnLst>
                              <p:par>
                                <p:cTn id="26" presetID="22" presetClass="entr" presetSubtype="8" fill="hold" nodeType="afterEffect">
                                  <p:stCondLst>
                                    <p:cond delay="0"/>
                                  </p:stCondLst>
                                  <p:childTnLst>
                                    <p:set>
                                      <p:cBhvr>
                                        <p:cTn id="27" dur="1" fill="hold">
                                          <p:stCondLst>
                                            <p:cond delay="0"/>
                                          </p:stCondLst>
                                        </p:cTn>
                                        <p:tgtEl>
                                          <p:spTgt spid="92171"/>
                                        </p:tgtEl>
                                        <p:attrNameLst>
                                          <p:attrName>style.visibility</p:attrName>
                                        </p:attrNameLst>
                                      </p:cBhvr>
                                      <p:to>
                                        <p:strVal val="visible"/>
                                      </p:to>
                                    </p:set>
                                    <p:animEffect transition="in" filter="wipe(left)">
                                      <p:cBhvr>
                                        <p:cTn id="28" dur="1000"/>
                                        <p:tgtEl>
                                          <p:spTgt spid="92171"/>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92174"/>
                                        </p:tgtEl>
                                        <p:attrNameLst>
                                          <p:attrName>style.visibility</p:attrName>
                                        </p:attrNameLst>
                                      </p:cBhvr>
                                      <p:to>
                                        <p:strVal val="visible"/>
                                      </p:to>
                                    </p:set>
                                    <p:animEffect transition="in" filter="wipe(left)">
                                      <p:cBhvr>
                                        <p:cTn id="33" dur="500"/>
                                        <p:tgtEl>
                                          <p:spTgt spid="92174"/>
                                        </p:tgtEl>
                                      </p:cBhvr>
                                    </p:animEffect>
                                  </p:childTnLst>
                                </p:cTn>
                              </p:par>
                            </p:childTnLst>
                          </p:cTn>
                        </p:par>
                        <p:par>
                          <p:cTn id="34" fill="hold" nodeType="afterGroup">
                            <p:stCondLst>
                              <p:cond delay="500"/>
                            </p:stCondLst>
                            <p:childTnLst>
                              <p:par>
                                <p:cTn id="35" presetID="22" presetClass="entr" presetSubtype="8" fill="hold" nodeType="afterEffect">
                                  <p:stCondLst>
                                    <p:cond delay="500"/>
                                  </p:stCondLst>
                                  <p:childTnLst>
                                    <p:set>
                                      <p:cBhvr>
                                        <p:cTn id="36" dur="1" fill="hold">
                                          <p:stCondLst>
                                            <p:cond delay="0"/>
                                          </p:stCondLst>
                                        </p:cTn>
                                        <p:tgtEl>
                                          <p:spTgt spid="92175"/>
                                        </p:tgtEl>
                                        <p:attrNameLst>
                                          <p:attrName>style.visibility</p:attrName>
                                        </p:attrNameLst>
                                      </p:cBhvr>
                                      <p:to>
                                        <p:strVal val="visible"/>
                                      </p:to>
                                    </p:set>
                                    <p:animEffect transition="in" filter="wipe(left)">
                                      <p:cBhvr>
                                        <p:cTn id="37" dur="2000"/>
                                        <p:tgtEl>
                                          <p:spTgt spid="92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p:bldP spid="9217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4514658" y="346075"/>
            <a:ext cx="323678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1600">
                <a:solidFill>
                  <a:schemeClr val="tx1"/>
                </a:solidFill>
                <a:latin typeface="Times New Roman" panose="02020603050405020304" pitchFamily="18" charset="0"/>
                <a:cs typeface="Times New Roman" panose="02020603050405020304" pitchFamily="18" charset="0"/>
              </a:defRPr>
            </a:lvl1pPr>
            <a:lvl2pPr marL="800100" indent="-342900">
              <a:defRPr sz="1600">
                <a:solidFill>
                  <a:schemeClr val="tx1"/>
                </a:solidFill>
                <a:latin typeface="Times New Roman" panose="02020603050405020304" pitchFamily="18" charset="0"/>
                <a:cs typeface="Times New Roman" panose="02020603050405020304" pitchFamily="18" charset="0"/>
              </a:defRPr>
            </a:lvl2pPr>
            <a:lvl3pPr marL="1257300" indent="-342900">
              <a:defRPr sz="1600">
                <a:solidFill>
                  <a:schemeClr val="tx1"/>
                </a:solidFill>
                <a:latin typeface="Times New Roman" panose="02020603050405020304" pitchFamily="18" charset="0"/>
                <a:cs typeface="Times New Roman" panose="02020603050405020304" pitchFamily="18" charset="0"/>
              </a:defRPr>
            </a:lvl3pPr>
            <a:lvl4pPr marL="1714500" indent="-342900">
              <a:defRPr sz="1600">
                <a:solidFill>
                  <a:schemeClr val="tx1"/>
                </a:solidFill>
                <a:latin typeface="Times New Roman" panose="02020603050405020304" pitchFamily="18" charset="0"/>
                <a:cs typeface="Times New Roman" panose="02020603050405020304" pitchFamily="18" charset="0"/>
              </a:defRPr>
            </a:lvl4pPr>
            <a:lvl5pPr marL="2171700" indent="-342900">
              <a:defRPr sz="1600">
                <a:solidFill>
                  <a:schemeClr val="tx1"/>
                </a:solidFill>
                <a:latin typeface="Times New Roman" panose="02020603050405020304" pitchFamily="18" charset="0"/>
                <a:cs typeface="Times New Roman" panose="02020603050405020304" pitchFamily="18" charset="0"/>
              </a:defRPr>
            </a:lvl5pPr>
            <a:lvl6pPr marL="2628900" indent="-342900" eaLnBrk="0" fontAlgn="base" hangingPunct="0">
              <a:spcBef>
                <a:spcPct val="0"/>
              </a:spcBef>
              <a:spcAft>
                <a:spcPct val="0"/>
              </a:spcAft>
              <a:defRPr sz="1600">
                <a:solidFill>
                  <a:schemeClr val="tx1"/>
                </a:solidFill>
                <a:latin typeface="Times New Roman" panose="02020603050405020304" pitchFamily="18" charset="0"/>
                <a:cs typeface="Times New Roman" panose="02020603050405020304" pitchFamily="18" charset="0"/>
              </a:defRPr>
            </a:lvl6pPr>
            <a:lvl7pPr marL="3086100" indent="-342900" eaLnBrk="0" fontAlgn="base" hangingPunct="0">
              <a:spcBef>
                <a:spcPct val="0"/>
              </a:spcBef>
              <a:spcAft>
                <a:spcPct val="0"/>
              </a:spcAft>
              <a:defRPr sz="1600">
                <a:solidFill>
                  <a:schemeClr val="tx1"/>
                </a:solidFill>
                <a:latin typeface="Times New Roman" panose="02020603050405020304" pitchFamily="18" charset="0"/>
                <a:cs typeface="Times New Roman" panose="02020603050405020304" pitchFamily="18" charset="0"/>
              </a:defRPr>
            </a:lvl7pPr>
            <a:lvl8pPr marL="3543300" indent="-342900" eaLnBrk="0" fontAlgn="base" hangingPunct="0">
              <a:spcBef>
                <a:spcPct val="0"/>
              </a:spcBef>
              <a:spcAft>
                <a:spcPct val="0"/>
              </a:spcAft>
              <a:defRPr sz="1600">
                <a:solidFill>
                  <a:schemeClr val="tx1"/>
                </a:solidFill>
                <a:latin typeface="Times New Roman" panose="02020603050405020304" pitchFamily="18" charset="0"/>
                <a:cs typeface="Times New Roman" panose="02020603050405020304" pitchFamily="18" charset="0"/>
              </a:defRPr>
            </a:lvl8pPr>
            <a:lvl9pPr marL="4000500" indent="-342900" eaLnBrk="0" fontAlgn="base" hangingPunct="0">
              <a:spcBef>
                <a:spcPct val="0"/>
              </a:spcBef>
              <a:spcAft>
                <a:spcPct val="0"/>
              </a:spcAft>
              <a:defRPr sz="1600">
                <a:solidFill>
                  <a:schemeClr val="tx1"/>
                </a:solidFill>
                <a:latin typeface="Times New Roman" panose="02020603050405020304" pitchFamily="18" charset="0"/>
                <a:cs typeface="Times New Roman" panose="02020603050405020304" pitchFamily="18" charset="0"/>
              </a:defRPr>
            </a:lvl9pPr>
          </a:lstStyle>
          <a:p>
            <a:pPr marL="0" indent="0" eaLnBrk="1" hangingPunct="1"/>
            <a:r>
              <a:rPr lang="en-US" altLang="en-US" sz="2400" b="1" dirty="0">
                <a:cs typeface="Arial" panose="020B0604020202020204" pitchFamily="34" charset="0"/>
              </a:rPr>
              <a:t>Plane </a:t>
            </a:r>
            <a:r>
              <a:rPr lang="en-US" altLang="en-US" sz="2400" b="1" dirty="0" smtClean="0">
                <a:cs typeface="Arial" panose="020B0604020202020204" pitchFamily="34" charset="0"/>
              </a:rPr>
              <a:t>waves in vacuum</a:t>
            </a:r>
            <a:endParaRPr lang="fr-FR" altLang="en-US" sz="2400" b="1" dirty="0">
              <a:cs typeface="Arial" panose="020B0604020202020204" pitchFamily="34" charset="0"/>
            </a:endParaRPr>
          </a:p>
        </p:txBody>
      </p:sp>
      <p:pic>
        <p:nvPicPr>
          <p:cNvPr id="2" name="Picture 1" descr="\documentclass{slides}\pagestyle{empty}&#10;\begin{document}&#10;\begin{displaymath}&#10;{\tilde{E}} = \frac{1}{2}{\cal E}e^{i(\omega t - {\bf k.r})}&#10;\end{displaymath}&#10;\end{document}&#10;" title="IguanaTex Bitmap Display"/>
          <p:cNvPicPr>
            <a:picLocks noChangeAspect="1"/>
          </p:cNvPicPr>
          <p:nvPr>
            <p:custDataLst>
              <p:tags r:id="rId1"/>
            </p:custDataLst>
          </p:nvPr>
        </p:nvPicPr>
        <p:blipFill>
          <a:blip r:embed="rId7" cstate="print">
            <a:extLst>
              <a:ext uri="{28A0092B-C50C-407E-A947-70E740481C1C}">
                <a14:useLocalDpi xmlns:a14="http://schemas.microsoft.com/office/drawing/2010/main" val="0"/>
              </a:ext>
            </a:extLst>
          </a:blip>
          <a:stretch>
            <a:fillRect/>
          </a:stretch>
        </p:blipFill>
        <p:spPr>
          <a:xfrm>
            <a:off x="2241395" y="1819920"/>
            <a:ext cx="2581697" cy="685915"/>
          </a:xfrm>
          <a:prstGeom prst="rect">
            <a:avLst/>
          </a:prstGeom>
          <a:solidFill>
            <a:srgbClr val="FFFFFF"/>
          </a:solidFill>
          <a:ln>
            <a:noFill/>
          </a:ln>
          <a:effectLst/>
        </p:spPr>
      </p:pic>
      <p:pic>
        <p:nvPicPr>
          <p:cNvPr id="3" name="Picture 2" descr="\documentclass{slides}\pagestyle{empty}&#10;\begin{document}&#10;\begin{displaymath}&#10;\frac{\partial^2 E}{\partial x^2} + \frac{\partial^2 E}{\partial y^2} &#10;+ \frac{\partial^2 E}{\partial z^2}  &#10;- \frac{1}{c^2} \frac{\partial^2 E}{\partial t^2} = 0&#10;\end{displaymath}&#10;&#10;\end{document}&#10;" title="IguanaTex Bitmap Display"/>
          <p:cNvPicPr>
            <a:picLocks noChangeAspect="1"/>
          </p:cNvPicPr>
          <p:nvPr>
            <p:custDataLst>
              <p:tags r:id="rId2"/>
            </p:custDataLst>
          </p:nvPr>
        </p:nvPicPr>
        <p:blipFill>
          <a:blip r:embed="rId8" cstate="print">
            <a:extLst>
              <a:ext uri="{28A0092B-C50C-407E-A947-70E740481C1C}">
                <a14:useLocalDpi xmlns:a14="http://schemas.microsoft.com/office/drawing/2010/main" val="0"/>
              </a:ext>
            </a:extLst>
          </a:blip>
          <a:stretch>
            <a:fillRect/>
          </a:stretch>
        </p:blipFill>
        <p:spPr>
          <a:xfrm>
            <a:off x="3584964" y="1062682"/>
            <a:ext cx="4575829" cy="741106"/>
          </a:xfrm>
          <a:prstGeom prst="rect">
            <a:avLst/>
          </a:prstGeom>
          <a:noFill/>
          <a:ln>
            <a:noFill/>
          </a:ln>
          <a:effectLst/>
        </p:spPr>
      </p:pic>
      <p:sp>
        <p:nvSpPr>
          <p:cNvPr id="32773" name="Text Box 5"/>
          <p:cNvSpPr txBox="1">
            <a:spLocks noChangeArrowheads="1"/>
          </p:cNvSpPr>
          <p:nvPr/>
        </p:nvSpPr>
        <p:spPr bwMode="auto">
          <a:xfrm>
            <a:off x="1517233" y="2708868"/>
            <a:ext cx="112242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dirty="0" smtClean="0">
                <a:latin typeface="Times New Roman" panose="02020603050405020304" pitchFamily="18" charset="0"/>
              </a:rPr>
              <a:t>Solution:</a:t>
            </a:r>
            <a:endParaRPr lang="fr-FR" altLang="en-US" sz="2000" dirty="0">
              <a:latin typeface="Times New Roman" panose="02020603050405020304" pitchFamily="18" charset="0"/>
            </a:endParaRPr>
          </a:p>
        </p:txBody>
      </p:sp>
      <p:pic>
        <p:nvPicPr>
          <p:cNvPr id="4" name="Picture 3" descr="\documentclass{slides}\pagestyle{empty}&#10;\begin{document}&#10;\begin{displaymath}&#10;k_x^2 + k_y^2 + k_z^2 - \frac{ \omega^2}{c^2} = 0&#10;\end{displaymath}&#10;\end{document}&#10;" title="IguanaTex Bitmap Display"/>
          <p:cNvPicPr>
            <a:picLocks noChangeAspect="1"/>
          </p:cNvPicPr>
          <p:nvPr>
            <p:custDataLst>
              <p:tags r:id="rId3"/>
            </p:custDataLst>
          </p:nvPr>
        </p:nvPicPr>
        <p:blipFill>
          <a:blip r:embed="rId9" cstate="print">
            <a:extLst>
              <a:ext uri="{28A0092B-C50C-407E-A947-70E740481C1C}">
                <a14:useLocalDpi xmlns:a14="http://schemas.microsoft.com/office/drawing/2010/main" val="0"/>
              </a:ext>
            </a:extLst>
          </a:blip>
          <a:stretch>
            <a:fillRect/>
          </a:stretch>
        </p:blipFill>
        <p:spPr>
          <a:xfrm>
            <a:off x="3186113" y="2452688"/>
            <a:ext cx="3813434" cy="823307"/>
          </a:xfrm>
          <a:prstGeom prst="rect">
            <a:avLst/>
          </a:prstGeom>
          <a:noFill/>
          <a:ln>
            <a:noFill/>
          </a:ln>
          <a:effectLst/>
        </p:spPr>
      </p:pic>
      <p:pic>
        <p:nvPicPr>
          <p:cNvPr id="32776" name="Picture 8" descr="txp_fig"/>
          <p:cNvPicPr>
            <a:picLocks noChangeAspect="1" noChangeArrowheads="1"/>
          </p:cNvPicPr>
          <p:nvPr>
            <p:custDataLst>
              <p:tags r:id="rId4"/>
            </p:custDataLst>
          </p:nvPr>
        </p:nvPicPr>
        <p:blipFill>
          <a:blip r:embed="rId10">
            <a:extLst>
              <a:ext uri="{28A0092B-C50C-407E-A947-70E740481C1C}">
                <a14:useLocalDpi xmlns:a14="http://schemas.microsoft.com/office/drawing/2010/main" val="0"/>
              </a:ext>
            </a:extLst>
          </a:blip>
          <a:srcRect/>
          <a:stretch>
            <a:fillRect/>
          </a:stretch>
        </p:blipFill>
        <p:spPr bwMode="auto">
          <a:xfrm>
            <a:off x="8241101" y="651402"/>
            <a:ext cx="2401887" cy="64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33" name="Text Box 9"/>
          <p:cNvSpPr txBox="1">
            <a:spLocks noChangeArrowheads="1"/>
          </p:cNvSpPr>
          <p:nvPr/>
        </p:nvSpPr>
        <p:spPr bwMode="auto">
          <a:xfrm>
            <a:off x="1747838" y="3589338"/>
            <a:ext cx="59658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a:latin typeface="Times New Roman" panose="02020603050405020304" pitchFamily="18" charset="0"/>
              </a:rPr>
              <a:t>Surfaces of constant phase perpendicular to the vector  </a:t>
            </a:r>
            <a:r>
              <a:rPr lang="en-US" altLang="en-US" sz="2400" b="1">
                <a:latin typeface="Times New Roman" panose="02020603050405020304" pitchFamily="18" charset="0"/>
              </a:rPr>
              <a:t>k</a:t>
            </a:r>
            <a:endParaRPr lang="fr-FR" altLang="en-US" sz="2000">
              <a:latin typeface="Times New Roman" panose="02020603050405020304" pitchFamily="18" charset="0"/>
            </a:endParaRPr>
          </a:p>
        </p:txBody>
      </p:sp>
      <p:sp>
        <p:nvSpPr>
          <p:cNvPr id="26634" name="Text Box 10"/>
          <p:cNvSpPr txBox="1">
            <a:spLocks noChangeArrowheads="1"/>
          </p:cNvSpPr>
          <p:nvPr/>
        </p:nvSpPr>
        <p:spPr bwMode="auto">
          <a:xfrm>
            <a:off x="1835150" y="4481513"/>
            <a:ext cx="27765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dirty="0">
                <a:latin typeface="Times New Roman" panose="02020603050405020304" pitchFamily="18" charset="0"/>
              </a:rPr>
              <a:t>Relation between k and </a:t>
            </a:r>
            <a:r>
              <a:rPr lang="en-US" altLang="en-US" sz="2000" dirty="0">
                <a:latin typeface="Symbol" panose="05050102010706020507" pitchFamily="18" charset="2"/>
              </a:rPr>
              <a:t>l</a:t>
            </a:r>
            <a:endParaRPr lang="fr-FR" altLang="en-US" sz="2000" dirty="0">
              <a:latin typeface="Times New Roman" panose="02020603050405020304" pitchFamily="18" charset="0"/>
            </a:endParaRPr>
          </a:p>
        </p:txBody>
      </p:sp>
      <p:pic>
        <p:nvPicPr>
          <p:cNvPr id="26635" name="Picture 11" descr="txp_fig"/>
          <p:cNvPicPr>
            <a:picLocks noChangeAspect="1" noChangeArrowheads="1"/>
          </p:cNvPicPr>
          <p:nvPr>
            <p:custDataLst>
              <p:tags r:id="rId5"/>
            </p:custDataLst>
          </p:nvPr>
        </p:nvPicPr>
        <p:blipFill>
          <a:blip r:embed="rId11">
            <a:extLst>
              <a:ext uri="{28A0092B-C50C-407E-A947-70E740481C1C}">
                <a14:useLocalDpi xmlns:a14="http://schemas.microsoft.com/office/drawing/2010/main" val="0"/>
              </a:ext>
            </a:extLst>
          </a:blip>
          <a:srcRect/>
          <a:stretch>
            <a:fillRect/>
          </a:stretch>
        </p:blipFill>
        <p:spPr bwMode="auto">
          <a:xfrm>
            <a:off x="5145088" y="4456113"/>
            <a:ext cx="3668712"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36" name="Text Box 12"/>
          <p:cNvSpPr txBox="1">
            <a:spLocks noChangeArrowheads="1"/>
          </p:cNvSpPr>
          <p:nvPr/>
        </p:nvSpPr>
        <p:spPr bwMode="auto">
          <a:xfrm>
            <a:off x="1473200" y="5183188"/>
            <a:ext cx="34353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dirty="0">
                <a:latin typeface="Times New Roman" panose="02020603050405020304" pitchFamily="18" charset="0"/>
              </a:rPr>
              <a:t>At t = </a:t>
            </a:r>
            <a:r>
              <a:rPr lang="en-US" altLang="en-US" sz="2000" dirty="0" err="1">
                <a:latin typeface="Times New Roman" panose="02020603050405020304" pitchFamily="18" charset="0"/>
              </a:rPr>
              <a:t>cst</a:t>
            </a:r>
            <a:r>
              <a:rPr lang="en-US" altLang="en-US" sz="2000" dirty="0">
                <a:latin typeface="Times New Roman" panose="02020603050405020304" pitchFamily="18" charset="0"/>
              </a:rPr>
              <a:t>, the field repeats itself</a:t>
            </a:r>
          </a:p>
          <a:p>
            <a:pPr eaLnBrk="1" hangingPunct="1">
              <a:spcBef>
                <a:spcPct val="0"/>
              </a:spcBef>
              <a:buFontTx/>
              <a:buNone/>
            </a:pPr>
            <a:r>
              <a:rPr lang="en-US" altLang="en-US" sz="2000" dirty="0">
                <a:latin typeface="Times New Roman" panose="02020603050405020304" pitchFamily="18" charset="0"/>
              </a:rPr>
              <a:t>after </a:t>
            </a:r>
            <a:r>
              <a:rPr lang="en-US" altLang="en-US" sz="2000" dirty="0">
                <a:latin typeface="Symbol" panose="05050102010706020507" pitchFamily="18" charset="2"/>
              </a:rPr>
              <a:t>l</a:t>
            </a:r>
            <a:endParaRPr lang="fr-FR" altLang="en-US" sz="2000" dirty="0">
              <a:latin typeface="Times New Roman" panose="02020603050405020304" pitchFamily="18" charset="0"/>
            </a:endParaRPr>
          </a:p>
        </p:txBody>
      </p:sp>
      <p:sp>
        <p:nvSpPr>
          <p:cNvPr id="12" name="Text Box 5 1 1"/>
          <p:cNvSpPr txBox="1">
            <a:spLocks noChangeArrowheads="1"/>
          </p:cNvSpPr>
          <p:nvPr/>
        </p:nvSpPr>
        <p:spPr bwMode="auto">
          <a:xfrm>
            <a:off x="742823" y="1954929"/>
            <a:ext cx="133562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dirty="0" smtClean="0">
                <a:latin typeface="Times New Roman" panose="02020603050405020304" pitchFamily="18" charset="0"/>
              </a:rPr>
              <a:t>Substitute  </a:t>
            </a:r>
            <a:endParaRPr lang="fr-FR" altLang="en-US" sz="2000" dirty="0">
              <a:latin typeface="Times New Roman" panose="02020603050405020304" pitchFamily="18" charset="0"/>
            </a:endParaRPr>
          </a:p>
        </p:txBody>
      </p:sp>
    </p:spTree>
    <p:extLst>
      <p:ext uri="{BB962C8B-B14F-4D97-AF65-F5344CB8AC3E}">
        <p14:creationId xmlns:p14="http://schemas.microsoft.com/office/powerpoint/2010/main" val="19673263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633"/>
                                        </p:tgtEl>
                                        <p:attrNameLst>
                                          <p:attrName>style.visibility</p:attrName>
                                        </p:attrNameLst>
                                      </p:cBhvr>
                                      <p:to>
                                        <p:strVal val="visible"/>
                                      </p:to>
                                    </p:set>
                                    <p:animEffect transition="in" filter="wipe(left)">
                                      <p:cBhvr>
                                        <p:cTn id="7" dur="5000"/>
                                        <p:tgtEl>
                                          <p:spTgt spid="2663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6634"/>
                                        </p:tgtEl>
                                        <p:attrNameLst>
                                          <p:attrName>style.visibility</p:attrName>
                                        </p:attrNameLst>
                                      </p:cBhvr>
                                      <p:to>
                                        <p:strVal val="visible"/>
                                      </p:to>
                                    </p:set>
                                    <p:animEffect transition="in" filter="wipe(left)">
                                      <p:cBhvr>
                                        <p:cTn id="12" dur="2000"/>
                                        <p:tgtEl>
                                          <p:spTgt spid="2663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6636"/>
                                        </p:tgtEl>
                                        <p:attrNameLst>
                                          <p:attrName>style.visibility</p:attrName>
                                        </p:attrNameLst>
                                      </p:cBhvr>
                                      <p:to>
                                        <p:strVal val="visible"/>
                                      </p:to>
                                    </p:set>
                                    <p:animEffect transition="in" filter="wipe(left)">
                                      <p:cBhvr>
                                        <p:cTn id="17" dur="2000"/>
                                        <p:tgtEl>
                                          <p:spTgt spid="2663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6635"/>
                                        </p:tgtEl>
                                        <p:attrNameLst>
                                          <p:attrName>style.visibility</p:attrName>
                                        </p:attrNameLst>
                                      </p:cBhvr>
                                      <p:to>
                                        <p:strVal val="visible"/>
                                      </p:to>
                                    </p:set>
                                    <p:animEffect transition="in" filter="wipe(left)">
                                      <p:cBhvr>
                                        <p:cTn id="22" dur="2000"/>
                                        <p:tgtEl>
                                          <p:spTgt spid="266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3" grpId="0"/>
      <p:bldP spid="26634" grpId="0"/>
      <p:bldP spid="2663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6"/>
          <p:cNvSpPr txBox="1">
            <a:spLocks noChangeArrowheads="1"/>
          </p:cNvSpPr>
          <p:nvPr/>
        </p:nvSpPr>
        <p:spPr bwMode="auto">
          <a:xfrm>
            <a:off x="5113338" y="341313"/>
            <a:ext cx="1936750" cy="703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1600">
                <a:latin typeface="Times New Roman" panose="02020603050405020304" pitchFamily="18" charset="0"/>
                <a:cs typeface="Times New Roman" panose="02020603050405020304" pitchFamily="18" charset="0"/>
              </a:rPr>
              <a:t>LASER PHYSICS</a:t>
            </a:r>
          </a:p>
          <a:p>
            <a:pPr algn="ctr" eaLnBrk="1" hangingPunct="1">
              <a:spcBef>
                <a:spcPct val="50000"/>
              </a:spcBef>
              <a:buFontTx/>
              <a:buNone/>
            </a:pPr>
            <a:r>
              <a:rPr lang="en-US" altLang="en-US" sz="1600">
                <a:latin typeface="Times New Roman" panose="02020603050405020304" pitchFamily="18" charset="0"/>
                <a:cs typeface="Times New Roman" panose="02020603050405020304" pitchFamily="18" charset="0"/>
              </a:rPr>
              <a:t>Optics 464</a:t>
            </a:r>
          </a:p>
        </p:txBody>
      </p:sp>
      <p:sp>
        <p:nvSpPr>
          <p:cNvPr id="7171" name="Text Box 7"/>
          <p:cNvSpPr txBox="1">
            <a:spLocks noChangeArrowheads="1"/>
          </p:cNvSpPr>
          <p:nvPr/>
        </p:nvSpPr>
        <p:spPr bwMode="auto">
          <a:xfrm>
            <a:off x="5021263" y="1128713"/>
            <a:ext cx="15716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PAIS or CHTM?</a:t>
            </a:r>
          </a:p>
        </p:txBody>
      </p:sp>
      <p:sp>
        <p:nvSpPr>
          <p:cNvPr id="7172" name="Text Box 8"/>
          <p:cNvSpPr txBox="1">
            <a:spLocks noChangeArrowheads="1"/>
          </p:cNvSpPr>
          <p:nvPr/>
        </p:nvSpPr>
        <p:spPr bwMode="auto">
          <a:xfrm>
            <a:off x="334963" y="1639888"/>
            <a:ext cx="11390312"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a:latin typeface="Times New Roman" panose="02020603050405020304" pitchFamily="18" charset="0"/>
                <a:cs typeface="Times New Roman" panose="02020603050405020304" pitchFamily="18" charset="0"/>
              </a:rPr>
              <a:t>Jean-Claude Diels </a:t>
            </a:r>
          </a:p>
          <a:p>
            <a:pPr eaLnBrk="1" hangingPunct="1">
              <a:spcBef>
                <a:spcPct val="0"/>
              </a:spcBef>
              <a:buFontTx/>
              <a:buNone/>
            </a:pPr>
            <a:r>
              <a:rPr lang="en-US" altLang="en-US" sz="1600">
                <a:latin typeface="Times New Roman" panose="02020603050405020304" pitchFamily="18" charset="0"/>
                <a:cs typeface="Times New Roman" panose="02020603050405020304" pitchFamily="18" charset="0"/>
              </a:rPr>
              <a:t>Physics &amp; Astronomy room PAIS 2236, phone 277 4026 </a:t>
            </a:r>
          </a:p>
          <a:p>
            <a:pPr eaLnBrk="1" hangingPunct="1">
              <a:spcBef>
                <a:spcPct val="0"/>
              </a:spcBef>
              <a:buFontTx/>
              <a:buNone/>
            </a:pPr>
            <a:r>
              <a:rPr lang="en-US" altLang="en-US" sz="1600">
                <a:latin typeface="Times New Roman" panose="02020603050405020304" pitchFamily="18" charset="0"/>
                <a:cs typeface="Times New Roman" panose="02020603050405020304" pitchFamily="18" charset="0"/>
              </a:rPr>
              <a:t>CHTM, room 114A, phone 272 7830  Do not send text messages– these are landlines!  DO LEAVE VOICE messages. </a:t>
            </a:r>
          </a:p>
          <a:p>
            <a:pPr eaLnBrk="1" hangingPunct="1">
              <a:spcBef>
                <a:spcPct val="0"/>
              </a:spcBef>
              <a:buFontTx/>
              <a:buNone/>
            </a:pPr>
            <a:r>
              <a:rPr lang="en-US" altLang="en-US" sz="1600">
                <a:latin typeface="Times New Roman" panose="02020603050405020304" pitchFamily="18" charset="0"/>
                <a:cs typeface="Times New Roman" panose="02020603050405020304" pitchFamily="18" charset="0"/>
              </a:rPr>
              <a:t>email: jcdiels@unm.edu</a:t>
            </a:r>
          </a:p>
        </p:txBody>
      </p:sp>
      <p:sp>
        <p:nvSpPr>
          <p:cNvPr id="91145" name="Text Box 9"/>
          <p:cNvSpPr txBox="1">
            <a:spLocks noChangeArrowheads="1"/>
          </p:cNvSpPr>
          <p:nvPr/>
        </p:nvSpPr>
        <p:spPr bwMode="auto">
          <a:xfrm>
            <a:off x="2370138" y="2808288"/>
            <a:ext cx="74247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2000">
                <a:latin typeface="Times New Roman" panose="02020603050405020304" pitchFamily="18" charset="0"/>
                <a:cs typeface="Times New Roman" panose="02020603050405020304" pitchFamily="18" charset="0"/>
              </a:rPr>
              <a:t>WHERE DO I FIND MATERIAL TO UNDERSTAND THE CLASS?</a:t>
            </a:r>
          </a:p>
        </p:txBody>
      </p:sp>
      <p:sp>
        <p:nvSpPr>
          <p:cNvPr id="91146" name="Text Box 10"/>
          <p:cNvSpPr txBox="1">
            <a:spLocks noChangeArrowheads="1"/>
          </p:cNvSpPr>
          <p:nvPr/>
        </p:nvSpPr>
        <p:spPr bwMode="auto">
          <a:xfrm>
            <a:off x="1050925" y="3717925"/>
            <a:ext cx="9575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en-US" sz="2000">
                <a:latin typeface="Times New Roman" panose="02020603050405020304" pitchFamily="18" charset="0"/>
                <a:cs typeface="Times New Roman" panose="02020603050405020304" pitchFamily="18" charset="0"/>
              </a:rPr>
              <a:t>Not in books, not in google, not in Wikepedia, not in chat-gtp…</a:t>
            </a:r>
          </a:p>
        </p:txBody>
      </p:sp>
      <p:sp>
        <p:nvSpPr>
          <p:cNvPr id="91147" name="Text Box 11"/>
          <p:cNvSpPr txBox="1">
            <a:spLocks noChangeArrowheads="1"/>
          </p:cNvSpPr>
          <p:nvPr/>
        </p:nvSpPr>
        <p:spPr bwMode="auto">
          <a:xfrm>
            <a:off x="1120775" y="4651375"/>
            <a:ext cx="2825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en-US" sz="2400">
                <a:latin typeface="Times New Roman" panose="02020603050405020304" pitchFamily="18" charset="0"/>
                <a:cs typeface="Times New Roman" panose="02020603050405020304" pitchFamily="18" charset="0"/>
              </a:rPr>
              <a:t>But in here!</a:t>
            </a:r>
          </a:p>
        </p:txBody>
      </p:sp>
      <p:pic>
        <p:nvPicPr>
          <p:cNvPr id="91148" name="Picture 1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3700" y="4248150"/>
            <a:ext cx="1527175"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149" name="Line 13"/>
          <p:cNvSpPr>
            <a:spLocks noChangeShapeType="1"/>
          </p:cNvSpPr>
          <p:nvPr/>
        </p:nvSpPr>
        <p:spPr bwMode="auto">
          <a:xfrm>
            <a:off x="3009900" y="4879975"/>
            <a:ext cx="914400" cy="0"/>
          </a:xfrm>
          <a:prstGeom prst="line">
            <a:avLst/>
          </a:prstGeom>
          <a:noFill/>
          <a:ln w="38100" cmpd="dbl">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1145"/>
                                        </p:tgtEl>
                                        <p:attrNameLst>
                                          <p:attrName>style.visibility</p:attrName>
                                        </p:attrNameLst>
                                      </p:cBhvr>
                                      <p:to>
                                        <p:strVal val="visible"/>
                                      </p:to>
                                    </p:set>
                                    <p:animEffect transition="in" filter="wipe(left)">
                                      <p:cBhvr>
                                        <p:cTn id="7" dur="3000"/>
                                        <p:tgtEl>
                                          <p:spTgt spid="91145"/>
                                        </p:tgtEl>
                                      </p:cBhvr>
                                    </p:animEffect>
                                  </p:childTnLst>
                                </p:cTn>
                              </p:par>
                            </p:childTnLst>
                          </p:cTn>
                        </p:par>
                        <p:par>
                          <p:cTn id="8" fill="hold" nodeType="afterGroup">
                            <p:stCondLst>
                              <p:cond delay="3000"/>
                            </p:stCondLst>
                            <p:childTnLst>
                              <p:par>
                                <p:cTn id="9" presetID="22" presetClass="entr" presetSubtype="8" fill="hold" grpId="0" nodeType="afterEffect">
                                  <p:stCondLst>
                                    <p:cond delay="0"/>
                                  </p:stCondLst>
                                  <p:childTnLst>
                                    <p:set>
                                      <p:cBhvr>
                                        <p:cTn id="10" dur="1" fill="hold">
                                          <p:stCondLst>
                                            <p:cond delay="0"/>
                                          </p:stCondLst>
                                        </p:cTn>
                                        <p:tgtEl>
                                          <p:spTgt spid="91146"/>
                                        </p:tgtEl>
                                        <p:attrNameLst>
                                          <p:attrName>style.visibility</p:attrName>
                                        </p:attrNameLst>
                                      </p:cBhvr>
                                      <p:to>
                                        <p:strVal val="visible"/>
                                      </p:to>
                                    </p:set>
                                    <p:animEffect transition="in" filter="wipe(left)">
                                      <p:cBhvr>
                                        <p:cTn id="11" dur="3000"/>
                                        <p:tgtEl>
                                          <p:spTgt spid="91146"/>
                                        </p:tgtEl>
                                      </p:cBhvr>
                                    </p:animEffect>
                                  </p:childTnLst>
                                </p:cTn>
                              </p:par>
                            </p:childTnLst>
                          </p:cTn>
                        </p:par>
                        <p:par>
                          <p:cTn id="12" fill="hold" nodeType="afterGroup">
                            <p:stCondLst>
                              <p:cond delay="6000"/>
                            </p:stCondLst>
                            <p:childTnLst>
                              <p:par>
                                <p:cTn id="13" presetID="22" presetClass="entr" presetSubtype="8" fill="hold" grpId="0" nodeType="afterEffect">
                                  <p:stCondLst>
                                    <p:cond delay="0"/>
                                  </p:stCondLst>
                                  <p:childTnLst>
                                    <p:set>
                                      <p:cBhvr>
                                        <p:cTn id="14" dur="1" fill="hold">
                                          <p:stCondLst>
                                            <p:cond delay="0"/>
                                          </p:stCondLst>
                                        </p:cTn>
                                        <p:tgtEl>
                                          <p:spTgt spid="91147"/>
                                        </p:tgtEl>
                                        <p:attrNameLst>
                                          <p:attrName>style.visibility</p:attrName>
                                        </p:attrNameLst>
                                      </p:cBhvr>
                                      <p:to>
                                        <p:strVal val="visible"/>
                                      </p:to>
                                    </p:set>
                                    <p:animEffect transition="in" filter="wipe(left)">
                                      <p:cBhvr>
                                        <p:cTn id="15" dur="2000"/>
                                        <p:tgtEl>
                                          <p:spTgt spid="91147"/>
                                        </p:tgtEl>
                                      </p:cBhvr>
                                    </p:animEffect>
                                  </p:childTnLst>
                                </p:cTn>
                              </p:par>
                            </p:childTnLst>
                          </p:cTn>
                        </p:par>
                        <p:par>
                          <p:cTn id="16" fill="hold" nodeType="afterGroup">
                            <p:stCondLst>
                              <p:cond delay="8000"/>
                            </p:stCondLst>
                            <p:childTnLst>
                              <p:par>
                                <p:cTn id="17" presetID="22" presetClass="entr" presetSubtype="8" fill="hold" nodeType="afterEffect">
                                  <p:stCondLst>
                                    <p:cond delay="0"/>
                                  </p:stCondLst>
                                  <p:childTnLst>
                                    <p:set>
                                      <p:cBhvr>
                                        <p:cTn id="18" dur="1" fill="hold">
                                          <p:stCondLst>
                                            <p:cond delay="0"/>
                                          </p:stCondLst>
                                        </p:cTn>
                                        <p:tgtEl>
                                          <p:spTgt spid="91149"/>
                                        </p:tgtEl>
                                        <p:attrNameLst>
                                          <p:attrName>style.visibility</p:attrName>
                                        </p:attrNameLst>
                                      </p:cBhvr>
                                      <p:to>
                                        <p:strVal val="visible"/>
                                      </p:to>
                                    </p:set>
                                    <p:animEffect transition="in" filter="wipe(left)">
                                      <p:cBhvr>
                                        <p:cTn id="19" dur="2000"/>
                                        <p:tgtEl>
                                          <p:spTgt spid="91149"/>
                                        </p:tgtEl>
                                      </p:cBhvr>
                                    </p:animEffect>
                                  </p:childTnLst>
                                </p:cTn>
                              </p:par>
                            </p:childTnLst>
                          </p:cTn>
                        </p:par>
                        <p:par>
                          <p:cTn id="20" fill="hold" nodeType="afterGroup">
                            <p:stCondLst>
                              <p:cond delay="10000"/>
                            </p:stCondLst>
                            <p:childTnLst>
                              <p:par>
                                <p:cTn id="21" presetID="10" presetClass="entr" presetSubtype="0" fill="hold" nodeType="afterEffect">
                                  <p:stCondLst>
                                    <p:cond delay="0"/>
                                  </p:stCondLst>
                                  <p:childTnLst>
                                    <p:set>
                                      <p:cBhvr>
                                        <p:cTn id="22" dur="1" fill="hold">
                                          <p:stCondLst>
                                            <p:cond delay="0"/>
                                          </p:stCondLst>
                                        </p:cTn>
                                        <p:tgtEl>
                                          <p:spTgt spid="91148"/>
                                        </p:tgtEl>
                                        <p:attrNameLst>
                                          <p:attrName>style.visibility</p:attrName>
                                        </p:attrNameLst>
                                      </p:cBhvr>
                                      <p:to>
                                        <p:strVal val="visible"/>
                                      </p:to>
                                    </p:set>
                                    <p:animEffect transition="in" filter="fade">
                                      <p:cBhvr>
                                        <p:cTn id="23" dur="3000"/>
                                        <p:tgtEl>
                                          <p:spTgt spid="91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5" grpId="0"/>
      <p:bldP spid="91146" grpId="0"/>
      <p:bldP spid="9114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1"/>
          <p:cNvSpPr txBox="1">
            <a:spLocks noChangeArrowheads="1"/>
          </p:cNvSpPr>
          <p:nvPr/>
        </p:nvSpPr>
        <p:spPr bwMode="auto">
          <a:xfrm>
            <a:off x="3938398" y="189884"/>
            <a:ext cx="424507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1600">
                <a:solidFill>
                  <a:schemeClr val="tx1"/>
                </a:solidFill>
                <a:latin typeface="Times New Roman" panose="02020603050405020304" pitchFamily="18" charset="0"/>
                <a:cs typeface="Times New Roman" panose="02020603050405020304" pitchFamily="18" charset="0"/>
              </a:defRPr>
            </a:lvl1pPr>
            <a:lvl2pPr marL="800100" indent="-342900">
              <a:defRPr sz="1600">
                <a:solidFill>
                  <a:schemeClr val="tx1"/>
                </a:solidFill>
                <a:latin typeface="Times New Roman" panose="02020603050405020304" pitchFamily="18" charset="0"/>
                <a:cs typeface="Times New Roman" panose="02020603050405020304" pitchFamily="18" charset="0"/>
              </a:defRPr>
            </a:lvl2pPr>
            <a:lvl3pPr marL="1257300" indent="-342900">
              <a:defRPr sz="1600">
                <a:solidFill>
                  <a:schemeClr val="tx1"/>
                </a:solidFill>
                <a:latin typeface="Times New Roman" panose="02020603050405020304" pitchFamily="18" charset="0"/>
                <a:cs typeface="Times New Roman" panose="02020603050405020304" pitchFamily="18" charset="0"/>
              </a:defRPr>
            </a:lvl3pPr>
            <a:lvl4pPr marL="1714500" indent="-342900">
              <a:defRPr sz="1600">
                <a:solidFill>
                  <a:schemeClr val="tx1"/>
                </a:solidFill>
                <a:latin typeface="Times New Roman" panose="02020603050405020304" pitchFamily="18" charset="0"/>
                <a:cs typeface="Times New Roman" panose="02020603050405020304" pitchFamily="18" charset="0"/>
              </a:defRPr>
            </a:lvl4pPr>
            <a:lvl5pPr marL="2171700" indent="-342900">
              <a:defRPr sz="1600">
                <a:solidFill>
                  <a:schemeClr val="tx1"/>
                </a:solidFill>
                <a:latin typeface="Times New Roman" panose="02020603050405020304" pitchFamily="18" charset="0"/>
                <a:cs typeface="Times New Roman" panose="02020603050405020304" pitchFamily="18" charset="0"/>
              </a:defRPr>
            </a:lvl5pPr>
            <a:lvl6pPr marL="2628900" indent="-342900" eaLnBrk="0" fontAlgn="base" hangingPunct="0">
              <a:spcBef>
                <a:spcPct val="0"/>
              </a:spcBef>
              <a:spcAft>
                <a:spcPct val="0"/>
              </a:spcAft>
              <a:defRPr sz="1600">
                <a:solidFill>
                  <a:schemeClr val="tx1"/>
                </a:solidFill>
                <a:latin typeface="Times New Roman" panose="02020603050405020304" pitchFamily="18" charset="0"/>
                <a:cs typeface="Times New Roman" panose="02020603050405020304" pitchFamily="18" charset="0"/>
              </a:defRPr>
            </a:lvl6pPr>
            <a:lvl7pPr marL="3086100" indent="-342900" eaLnBrk="0" fontAlgn="base" hangingPunct="0">
              <a:spcBef>
                <a:spcPct val="0"/>
              </a:spcBef>
              <a:spcAft>
                <a:spcPct val="0"/>
              </a:spcAft>
              <a:defRPr sz="1600">
                <a:solidFill>
                  <a:schemeClr val="tx1"/>
                </a:solidFill>
                <a:latin typeface="Times New Roman" panose="02020603050405020304" pitchFamily="18" charset="0"/>
                <a:cs typeface="Times New Roman" panose="02020603050405020304" pitchFamily="18" charset="0"/>
              </a:defRPr>
            </a:lvl7pPr>
            <a:lvl8pPr marL="3543300" indent="-342900" eaLnBrk="0" fontAlgn="base" hangingPunct="0">
              <a:spcBef>
                <a:spcPct val="0"/>
              </a:spcBef>
              <a:spcAft>
                <a:spcPct val="0"/>
              </a:spcAft>
              <a:defRPr sz="1600">
                <a:solidFill>
                  <a:schemeClr val="tx1"/>
                </a:solidFill>
                <a:latin typeface="Times New Roman" panose="02020603050405020304" pitchFamily="18" charset="0"/>
                <a:cs typeface="Times New Roman" panose="02020603050405020304" pitchFamily="18" charset="0"/>
              </a:defRPr>
            </a:lvl8pPr>
            <a:lvl9pPr marL="4000500" indent="-342900" eaLnBrk="0" fontAlgn="base" hangingPunct="0">
              <a:spcBef>
                <a:spcPct val="0"/>
              </a:spcBef>
              <a:spcAft>
                <a:spcPct val="0"/>
              </a:spcAft>
              <a:defRPr sz="1600">
                <a:solidFill>
                  <a:schemeClr val="tx1"/>
                </a:solidFill>
                <a:latin typeface="Times New Roman" panose="02020603050405020304" pitchFamily="18" charset="0"/>
                <a:cs typeface="Times New Roman" panose="02020603050405020304" pitchFamily="18" charset="0"/>
              </a:defRPr>
            </a:lvl9pPr>
          </a:lstStyle>
          <a:p>
            <a:pPr marL="0" indent="0" eaLnBrk="1" hangingPunct="1"/>
            <a:r>
              <a:rPr lang="en-US" altLang="en-US" sz="2400" b="1" dirty="0">
                <a:cs typeface="Arial" panose="020B0604020202020204" pitchFamily="34" charset="0"/>
              </a:rPr>
              <a:t>Plane </a:t>
            </a:r>
            <a:r>
              <a:rPr lang="en-US" altLang="en-US" sz="2400" b="1" dirty="0" smtClean="0">
                <a:cs typeface="Arial" panose="020B0604020202020204" pitchFamily="34" charset="0"/>
              </a:rPr>
              <a:t>waves along z in vacuum</a:t>
            </a:r>
            <a:endParaRPr lang="fr-FR" altLang="en-US" sz="2400" b="1" dirty="0">
              <a:cs typeface="Arial" panose="020B0604020202020204" pitchFamily="34" charset="0"/>
            </a:endParaRPr>
          </a:p>
        </p:txBody>
      </p:sp>
      <p:pic>
        <p:nvPicPr>
          <p:cNvPr id="6" name="Picture 5" descr="\documentclass{slides}\pagestyle{empty}&#10;\begin{document}&#10;\begin{displaymath}&#10;{\tilde{E}} = \frac{1}{2}{\cal E}_0e^{i(\omega t - { k.z})}&#10;\end{displaymath}&#10;\end{document}&#10;" title="IguanaTex Bitmap Display"/>
          <p:cNvPicPr>
            <a:picLocks noChangeAspect="1"/>
          </p:cNvPicPr>
          <p:nvPr>
            <p:custDataLst>
              <p:tags r:id="rId1"/>
            </p:custDataLst>
          </p:nvPr>
        </p:nvPicPr>
        <p:blipFill>
          <a:blip r:embed="rId10" cstate="print">
            <a:extLst>
              <a:ext uri="{28A0092B-C50C-407E-A947-70E740481C1C}">
                <a14:useLocalDpi xmlns:a14="http://schemas.microsoft.com/office/drawing/2010/main" val="0"/>
              </a:ext>
            </a:extLst>
          </a:blip>
          <a:stretch>
            <a:fillRect/>
          </a:stretch>
        </p:blipFill>
        <p:spPr>
          <a:xfrm>
            <a:off x="2123145" y="1699422"/>
            <a:ext cx="2714032" cy="680686"/>
          </a:xfrm>
          <a:prstGeom prst="rect">
            <a:avLst/>
          </a:prstGeom>
          <a:solidFill>
            <a:srgbClr val="FFFFFF"/>
          </a:solidFill>
          <a:ln>
            <a:noFill/>
          </a:ln>
          <a:effectLst/>
        </p:spPr>
      </p:pic>
      <p:pic>
        <p:nvPicPr>
          <p:cNvPr id="32772" name="Picture 4 1 1" descr="txp_fig"/>
          <p:cNvPicPr>
            <a:picLocks noChangeAspect="1" noChangeArrowheads="1"/>
          </p:cNvPicPr>
          <p:nvPr>
            <p:custDataLst>
              <p:tags r:id="rId2"/>
            </p:custDataLst>
          </p:nvPr>
        </p:nvPicPr>
        <p:blipFill>
          <a:blip r:embed="rId11">
            <a:extLst>
              <a:ext uri="{28A0092B-C50C-407E-A947-70E740481C1C}">
                <a14:useLocalDpi xmlns:a14="http://schemas.microsoft.com/office/drawing/2010/main" val="0"/>
              </a:ext>
            </a:extLst>
          </a:blip>
          <a:srcRect/>
          <a:stretch>
            <a:fillRect/>
          </a:stretch>
        </p:blipFill>
        <p:spPr bwMode="auto">
          <a:xfrm>
            <a:off x="3947958" y="810292"/>
            <a:ext cx="4656137" cy="757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3" name="Text Box 5 1 1"/>
          <p:cNvSpPr txBox="1">
            <a:spLocks noChangeArrowheads="1"/>
          </p:cNvSpPr>
          <p:nvPr/>
        </p:nvSpPr>
        <p:spPr bwMode="auto">
          <a:xfrm>
            <a:off x="742823" y="1821117"/>
            <a:ext cx="133562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dirty="0" smtClean="0">
                <a:latin typeface="Times New Roman" panose="02020603050405020304" pitchFamily="18" charset="0"/>
              </a:rPr>
              <a:t>Substitute  </a:t>
            </a:r>
            <a:endParaRPr lang="fr-FR" altLang="en-US" sz="2000" dirty="0">
              <a:latin typeface="Times New Roman" panose="02020603050405020304" pitchFamily="18" charset="0"/>
            </a:endParaRPr>
          </a:p>
        </p:txBody>
      </p:sp>
      <p:pic>
        <p:nvPicPr>
          <p:cNvPr id="32776" name="Picture 8" descr="txp_fig"/>
          <p:cNvPicPr>
            <a:picLocks noChangeAspect="1" noChangeArrowheads="1"/>
          </p:cNvPicPr>
          <p:nvPr>
            <p:custDataLst>
              <p:tags r:id="rId3"/>
            </p:custDataLst>
          </p:nvPr>
        </p:nvPicPr>
        <p:blipFill>
          <a:blip r:embed="rId12">
            <a:extLst>
              <a:ext uri="{28A0092B-C50C-407E-A947-70E740481C1C}">
                <a14:useLocalDpi xmlns:a14="http://schemas.microsoft.com/office/drawing/2010/main" val="0"/>
              </a:ext>
            </a:extLst>
          </a:blip>
          <a:srcRect/>
          <a:stretch>
            <a:fillRect/>
          </a:stretch>
        </p:blipFill>
        <p:spPr bwMode="auto">
          <a:xfrm>
            <a:off x="963211" y="653548"/>
            <a:ext cx="2401887" cy="64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859456" y="752133"/>
            <a:ext cx="2028593" cy="8602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Box 5 2"/>
          <p:cNvSpPr txBox="1">
            <a:spLocks noChangeArrowheads="1"/>
          </p:cNvSpPr>
          <p:nvPr/>
        </p:nvSpPr>
        <p:spPr bwMode="auto">
          <a:xfrm>
            <a:off x="5723174" y="1725360"/>
            <a:ext cx="112242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dirty="0" smtClean="0">
                <a:latin typeface="Times New Roman" panose="02020603050405020304" pitchFamily="18" charset="0"/>
              </a:rPr>
              <a:t>Solution:</a:t>
            </a:r>
            <a:endParaRPr lang="fr-FR" altLang="en-US" sz="2000" dirty="0">
              <a:latin typeface="Times New Roman" panose="02020603050405020304" pitchFamily="18" charset="0"/>
            </a:endParaRPr>
          </a:p>
        </p:txBody>
      </p:sp>
      <p:pic>
        <p:nvPicPr>
          <p:cNvPr id="4" name="Picture 3" descr="\documentclass{slides}\pagestyle{empty}&#10;\begin{document}&#10;\begin{displaymath}&#10;k^2 - \frac{n^2 \omega^2}{c^2} = 0&#10;\end{displaymath}&#10;\end{document}&#10;" title="IguanaTex Bitmap Display"/>
          <p:cNvPicPr>
            <a:picLocks noChangeAspect="1"/>
          </p:cNvPicPr>
          <p:nvPr>
            <p:custDataLst>
              <p:tags r:id="rId4"/>
            </p:custDataLst>
          </p:nvPr>
        </p:nvPicPr>
        <p:blipFill>
          <a:blip r:embed="rId13" cstate="print">
            <a:extLst>
              <a:ext uri="{28A0092B-C50C-407E-A947-70E740481C1C}">
                <a14:useLocalDpi xmlns:a14="http://schemas.microsoft.com/office/drawing/2010/main" val="0"/>
              </a:ext>
            </a:extLst>
          </a:blip>
          <a:stretch>
            <a:fillRect/>
          </a:stretch>
        </p:blipFill>
        <p:spPr>
          <a:xfrm>
            <a:off x="7300914" y="1598392"/>
            <a:ext cx="1885330" cy="635186"/>
          </a:xfrm>
          <a:prstGeom prst="rect">
            <a:avLst/>
          </a:prstGeom>
          <a:noFill/>
          <a:ln>
            <a:noFill/>
          </a:ln>
          <a:effectLst/>
        </p:spPr>
      </p:pic>
      <p:pic>
        <p:nvPicPr>
          <p:cNvPr id="5" name="Picture 4 2" descr="\documentclass{slides}\pagestyle{empty}&#10;\begin{document}&#10;\noindent&#10;In vacuum, $n=1$ and $k = \frac{\omega}{c} = \omega \sqrt{\epsilon_0 \mu_0}$&#10;&#10;\end{document}&#10;" title="IguanaTex Bitmap Display"/>
          <p:cNvPicPr>
            <a:picLocks noChangeAspect="1"/>
          </p:cNvPicPr>
          <p:nvPr>
            <p:custDataLst>
              <p:tags r:id="rId5"/>
            </p:custDataLst>
          </p:nvPr>
        </p:nvPicPr>
        <p:blipFill>
          <a:blip r:embed="rId14" cstate="print">
            <a:extLst>
              <a:ext uri="{28A0092B-C50C-407E-A947-70E740481C1C}">
                <a14:useLocalDpi xmlns:a14="http://schemas.microsoft.com/office/drawing/2010/main" val="0"/>
              </a:ext>
            </a:extLst>
          </a:blip>
          <a:stretch>
            <a:fillRect/>
          </a:stretch>
        </p:blipFill>
        <p:spPr>
          <a:xfrm>
            <a:off x="3091399" y="2486492"/>
            <a:ext cx="5263549" cy="314761"/>
          </a:xfrm>
          <a:prstGeom prst="rect">
            <a:avLst/>
          </a:prstGeom>
          <a:noFill/>
          <a:ln>
            <a:noFill/>
          </a:ln>
          <a:effectLst/>
        </p:spPr>
      </p:pic>
      <p:sp>
        <p:nvSpPr>
          <p:cNvPr id="23" name="Text Box 2 2"/>
          <p:cNvSpPr txBox="1">
            <a:spLocks noChangeArrowheads="1"/>
          </p:cNvSpPr>
          <p:nvPr/>
        </p:nvSpPr>
        <p:spPr bwMode="auto">
          <a:xfrm>
            <a:off x="3807334" y="3070835"/>
            <a:ext cx="445352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1600">
                <a:solidFill>
                  <a:schemeClr val="tx1"/>
                </a:solidFill>
                <a:latin typeface="Times New Roman" panose="02020603050405020304" pitchFamily="18" charset="0"/>
                <a:cs typeface="Times New Roman" panose="02020603050405020304" pitchFamily="18" charset="0"/>
              </a:defRPr>
            </a:lvl1pPr>
            <a:lvl2pPr marL="800100" indent="-342900">
              <a:defRPr sz="1600">
                <a:solidFill>
                  <a:schemeClr val="tx1"/>
                </a:solidFill>
                <a:latin typeface="Times New Roman" panose="02020603050405020304" pitchFamily="18" charset="0"/>
                <a:cs typeface="Times New Roman" panose="02020603050405020304" pitchFamily="18" charset="0"/>
              </a:defRPr>
            </a:lvl2pPr>
            <a:lvl3pPr marL="1257300" indent="-342900">
              <a:defRPr sz="1600">
                <a:solidFill>
                  <a:schemeClr val="tx1"/>
                </a:solidFill>
                <a:latin typeface="Times New Roman" panose="02020603050405020304" pitchFamily="18" charset="0"/>
                <a:cs typeface="Times New Roman" panose="02020603050405020304" pitchFamily="18" charset="0"/>
              </a:defRPr>
            </a:lvl3pPr>
            <a:lvl4pPr marL="1714500" indent="-342900">
              <a:defRPr sz="1600">
                <a:solidFill>
                  <a:schemeClr val="tx1"/>
                </a:solidFill>
                <a:latin typeface="Times New Roman" panose="02020603050405020304" pitchFamily="18" charset="0"/>
                <a:cs typeface="Times New Roman" panose="02020603050405020304" pitchFamily="18" charset="0"/>
              </a:defRPr>
            </a:lvl4pPr>
            <a:lvl5pPr marL="2171700" indent="-342900">
              <a:defRPr sz="1600">
                <a:solidFill>
                  <a:schemeClr val="tx1"/>
                </a:solidFill>
                <a:latin typeface="Times New Roman" panose="02020603050405020304" pitchFamily="18" charset="0"/>
                <a:cs typeface="Times New Roman" panose="02020603050405020304" pitchFamily="18" charset="0"/>
              </a:defRPr>
            </a:lvl5pPr>
            <a:lvl6pPr marL="2628900" indent="-342900" eaLnBrk="0" fontAlgn="base" hangingPunct="0">
              <a:spcBef>
                <a:spcPct val="0"/>
              </a:spcBef>
              <a:spcAft>
                <a:spcPct val="0"/>
              </a:spcAft>
              <a:defRPr sz="1600">
                <a:solidFill>
                  <a:schemeClr val="tx1"/>
                </a:solidFill>
                <a:latin typeface="Times New Roman" panose="02020603050405020304" pitchFamily="18" charset="0"/>
                <a:cs typeface="Times New Roman" panose="02020603050405020304" pitchFamily="18" charset="0"/>
              </a:defRPr>
            </a:lvl6pPr>
            <a:lvl7pPr marL="3086100" indent="-342900" eaLnBrk="0" fontAlgn="base" hangingPunct="0">
              <a:spcBef>
                <a:spcPct val="0"/>
              </a:spcBef>
              <a:spcAft>
                <a:spcPct val="0"/>
              </a:spcAft>
              <a:defRPr sz="1600">
                <a:solidFill>
                  <a:schemeClr val="tx1"/>
                </a:solidFill>
                <a:latin typeface="Times New Roman" panose="02020603050405020304" pitchFamily="18" charset="0"/>
                <a:cs typeface="Times New Roman" panose="02020603050405020304" pitchFamily="18" charset="0"/>
              </a:defRPr>
            </a:lvl7pPr>
            <a:lvl8pPr marL="3543300" indent="-342900" eaLnBrk="0" fontAlgn="base" hangingPunct="0">
              <a:spcBef>
                <a:spcPct val="0"/>
              </a:spcBef>
              <a:spcAft>
                <a:spcPct val="0"/>
              </a:spcAft>
              <a:defRPr sz="1600">
                <a:solidFill>
                  <a:schemeClr val="tx1"/>
                </a:solidFill>
                <a:latin typeface="Times New Roman" panose="02020603050405020304" pitchFamily="18" charset="0"/>
                <a:cs typeface="Times New Roman" panose="02020603050405020304" pitchFamily="18" charset="0"/>
              </a:defRPr>
            </a:lvl8pPr>
            <a:lvl9pPr marL="4000500" indent="-342900" eaLnBrk="0" fontAlgn="base" hangingPunct="0">
              <a:spcBef>
                <a:spcPct val="0"/>
              </a:spcBef>
              <a:spcAft>
                <a:spcPct val="0"/>
              </a:spcAft>
              <a:defRPr sz="1600">
                <a:solidFill>
                  <a:schemeClr val="tx1"/>
                </a:solidFill>
                <a:latin typeface="Times New Roman" panose="02020603050405020304" pitchFamily="18" charset="0"/>
                <a:cs typeface="Times New Roman" panose="02020603050405020304" pitchFamily="18" charset="0"/>
              </a:defRPr>
            </a:lvl9pPr>
          </a:lstStyle>
          <a:p>
            <a:pPr marL="0" indent="0" eaLnBrk="1" hangingPunct="1"/>
            <a:r>
              <a:rPr lang="en-US" altLang="en-US" sz="2400" b="1" dirty="0" smtClean="0">
                <a:cs typeface="Arial" panose="020B0604020202020204" pitchFamily="34" charset="0"/>
              </a:rPr>
              <a:t>From second order to first order</a:t>
            </a:r>
            <a:endParaRPr lang="fr-FR" altLang="en-US" sz="2400" b="1" dirty="0">
              <a:cs typeface="Arial" panose="020B0604020202020204" pitchFamily="34" charset="0"/>
            </a:endParaRPr>
          </a:p>
        </p:txBody>
      </p:sp>
      <p:pic>
        <p:nvPicPr>
          <p:cNvPr id="8" name="Picture 7" descr="\documentclass{slides}\pagestyle{empty}&#10;\begin{document}&#10;\begin{displaymath}&#10; \frac{\partial^2 E}{\partial z^2}  &#10;- \frac{n^2}{c^2} \frac{\partial^2 E}{\partial t^2} = 0&#10;=( \frac{\partial E}{\partial z}  &#10;- \frac{n}{c} \frac{\partial E}{\partial t})&#10;(\frac{\partial E}{\partial z}  &#10;+ \frac{n}{c} \frac{\partial E}{\partial t})&#10;\end{displaymath}&#10;&#10;\end{document}&#10;" title="IguanaTex Bitmap Display"/>
          <p:cNvPicPr>
            <a:picLocks noChangeAspect="1"/>
          </p:cNvPicPr>
          <p:nvPr>
            <p:custDataLst>
              <p:tags r:id="rId6"/>
            </p:custDataLst>
          </p:nvPr>
        </p:nvPicPr>
        <p:blipFill>
          <a:blip r:embed="rId15" cstate="print">
            <a:extLst>
              <a:ext uri="{28A0092B-C50C-407E-A947-70E740481C1C}">
                <a14:useLocalDpi xmlns:a14="http://schemas.microsoft.com/office/drawing/2010/main" val="0"/>
              </a:ext>
            </a:extLst>
          </a:blip>
          <a:stretch>
            <a:fillRect/>
          </a:stretch>
        </p:blipFill>
        <p:spPr>
          <a:xfrm>
            <a:off x="728365" y="3720217"/>
            <a:ext cx="6618453" cy="688731"/>
          </a:xfrm>
          <a:prstGeom prst="rect">
            <a:avLst/>
          </a:prstGeom>
          <a:noFill/>
          <a:ln>
            <a:noFill/>
          </a:ln>
          <a:effectLst/>
        </p:spPr>
      </p:pic>
      <p:pic>
        <p:nvPicPr>
          <p:cNvPr id="9" name="Picture 8" descr="\documentclass{slides}\pagestyle{empty}&#10;\begin{document}&#10;\begin{displaymath}&#10;{\tilde{E}} = \frac{1}{2}{\cal E}_0e^{i(\omega t + { k.z})}e^{i(\omega t - { k.z})}&#10;\end{displaymath}&#10;\end{document}&#10;" title="IguanaTex Bitmap Display"/>
          <p:cNvPicPr>
            <a:picLocks noChangeAspect="1"/>
          </p:cNvPicPr>
          <p:nvPr>
            <p:custDataLst>
              <p:tags r:id="rId7"/>
            </p:custDataLst>
          </p:nvPr>
        </p:nvPicPr>
        <p:blipFill>
          <a:blip r:embed="rId16" cstate="print">
            <a:extLst>
              <a:ext uri="{28A0092B-C50C-407E-A947-70E740481C1C}">
                <a14:useLocalDpi xmlns:a14="http://schemas.microsoft.com/office/drawing/2010/main" val="0"/>
              </a:ext>
            </a:extLst>
          </a:blip>
          <a:stretch>
            <a:fillRect/>
          </a:stretch>
        </p:blipFill>
        <p:spPr>
          <a:xfrm>
            <a:off x="2919605" y="4592812"/>
            <a:ext cx="4159644" cy="680686"/>
          </a:xfrm>
          <a:prstGeom prst="rect">
            <a:avLst/>
          </a:prstGeom>
          <a:solidFill>
            <a:srgbClr val="FFFFFF"/>
          </a:solidFill>
          <a:ln>
            <a:noFill/>
          </a:ln>
          <a:effectLst/>
        </p:spPr>
      </p:pic>
      <p:sp>
        <p:nvSpPr>
          <p:cNvPr id="28" name="Text Box 5 1 2"/>
          <p:cNvSpPr txBox="1">
            <a:spLocks noChangeArrowheads="1"/>
          </p:cNvSpPr>
          <p:nvPr/>
        </p:nvSpPr>
        <p:spPr bwMode="auto">
          <a:xfrm>
            <a:off x="963211" y="4714507"/>
            <a:ext cx="133562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dirty="0" smtClean="0">
                <a:latin typeface="Times New Roman" panose="02020603050405020304" pitchFamily="18" charset="0"/>
              </a:rPr>
              <a:t>Substitute  </a:t>
            </a:r>
            <a:endParaRPr lang="fr-FR" altLang="en-US" sz="2000" dirty="0">
              <a:latin typeface="Times New Roman" panose="02020603050405020304" pitchFamily="18" charset="0"/>
            </a:endParaRPr>
          </a:p>
        </p:txBody>
      </p:sp>
      <p:sp>
        <p:nvSpPr>
          <p:cNvPr id="15" name="Rectangle 14"/>
          <p:cNvSpPr/>
          <p:nvPr/>
        </p:nvSpPr>
        <p:spPr>
          <a:xfrm>
            <a:off x="794217" y="1558233"/>
            <a:ext cx="8628563" cy="1324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742823" y="3162275"/>
            <a:ext cx="8628563" cy="2324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6464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1" fill="hold" grpId="0" nodeType="clickEffect">
                                  <p:stCondLst>
                                    <p:cond delay="0"/>
                                  </p:stCondLst>
                                  <p:childTnLst>
                                    <p:animEffect transition="out" filter="wipe(up)">
                                      <p:cBhvr>
                                        <p:cTn id="11" dur="5000"/>
                                        <p:tgtEl>
                                          <p:spTgt spid="15"/>
                                        </p:tgtEl>
                                      </p:cBhvr>
                                    </p:animEffect>
                                    <p:set>
                                      <p:cBhvr>
                                        <p:cTn id="12" dur="1" fill="hold">
                                          <p:stCondLst>
                                            <p:cond delay="4999"/>
                                          </p:stCondLst>
                                        </p:cTn>
                                        <p:tgtEl>
                                          <p:spTgt spid="1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1" fill="hold" grpId="0" nodeType="clickEffect">
                                  <p:stCondLst>
                                    <p:cond delay="0"/>
                                  </p:stCondLst>
                                  <p:childTnLst>
                                    <p:animEffect transition="out" filter="wipe(up)">
                                      <p:cBhvr>
                                        <p:cTn id="16" dur="5000"/>
                                        <p:tgtEl>
                                          <p:spTgt spid="16"/>
                                        </p:tgtEl>
                                      </p:cBhvr>
                                    </p:animEffect>
                                    <p:set>
                                      <p:cBhvr>
                                        <p:cTn id="17" dur="1" fill="hold">
                                          <p:stCondLst>
                                            <p:cond delay="49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 grpId="0" animBg="1"/>
      <p:bldP spid="1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02" name="Object 2"/>
          <p:cNvGraphicFramePr>
            <a:graphicFrameLocks noChangeAspect="1"/>
          </p:cNvGraphicFramePr>
          <p:nvPr/>
        </p:nvGraphicFramePr>
        <p:xfrm>
          <a:off x="2158208" y="2444751"/>
          <a:ext cx="4662487" cy="747713"/>
        </p:xfrm>
        <a:graphic>
          <a:graphicData uri="http://schemas.openxmlformats.org/presentationml/2006/ole">
            <mc:AlternateContent xmlns:mc="http://schemas.openxmlformats.org/markup-compatibility/2006">
              <mc:Choice xmlns:v="urn:schemas-microsoft-com:vml" Requires="v">
                <p:oleObj spid="_x0000_s31863" name="Equation" r:id="rId4" imgW="3009900" imgH="482600" progId="Equation.DSMT4">
                  <p:embed/>
                </p:oleObj>
              </mc:Choice>
              <mc:Fallback>
                <p:oleObj name="Equation" r:id="rId4" imgW="3009900" imgH="482600" progId="Equation.DSMT4">
                  <p:embed/>
                  <p:pic>
                    <p:nvPicPr>
                      <p:cNvPr id="51202"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58208" y="2444751"/>
                        <a:ext cx="4662487" cy="74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203" name="Object 3"/>
          <p:cNvGraphicFramePr>
            <a:graphicFrameLocks noChangeAspect="1"/>
          </p:cNvGraphicFramePr>
          <p:nvPr/>
        </p:nvGraphicFramePr>
        <p:xfrm>
          <a:off x="2337594" y="1597025"/>
          <a:ext cx="3106738" cy="711200"/>
        </p:xfrm>
        <a:graphic>
          <a:graphicData uri="http://schemas.openxmlformats.org/presentationml/2006/ole">
            <mc:AlternateContent xmlns:mc="http://schemas.openxmlformats.org/markup-compatibility/2006">
              <mc:Choice xmlns:v="urn:schemas-microsoft-com:vml" Requires="v">
                <p:oleObj spid="_x0000_s31864" name="Equation" r:id="rId6" imgW="2108200" imgH="482600" progId="Equation.DSMT4">
                  <p:embed/>
                </p:oleObj>
              </mc:Choice>
              <mc:Fallback>
                <p:oleObj name="Equation" r:id="rId6" imgW="2108200" imgH="482600" progId="Equation.DSMT4">
                  <p:embed/>
                  <p:pic>
                    <p:nvPicPr>
                      <p:cNvPr id="51203"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7594" y="1597025"/>
                        <a:ext cx="3106738" cy="71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204" name="Object 4"/>
          <p:cNvGraphicFramePr>
            <a:graphicFrameLocks noChangeAspect="1"/>
          </p:cNvGraphicFramePr>
          <p:nvPr/>
        </p:nvGraphicFramePr>
        <p:xfrm>
          <a:off x="7246145" y="2443164"/>
          <a:ext cx="1616075" cy="676275"/>
        </p:xfrm>
        <a:graphic>
          <a:graphicData uri="http://schemas.openxmlformats.org/presentationml/2006/ole">
            <mc:AlternateContent xmlns:mc="http://schemas.openxmlformats.org/markup-compatibility/2006">
              <mc:Choice xmlns:v="urn:schemas-microsoft-com:vml" Requires="v">
                <p:oleObj spid="_x0000_s31865" name="Equation" r:id="rId8" imgW="1002865" imgH="418918" progId="Equation.DSMT4">
                  <p:embed/>
                </p:oleObj>
              </mc:Choice>
              <mc:Fallback>
                <p:oleObj name="Equation" r:id="rId8" imgW="1002865" imgH="418918" progId="Equation.DSMT4">
                  <p:embed/>
                  <p:pic>
                    <p:nvPicPr>
                      <p:cNvPr id="51204"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46145" y="2443164"/>
                        <a:ext cx="1616075"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05" name="Text Box 5"/>
          <p:cNvSpPr txBox="1">
            <a:spLocks noChangeArrowheads="1"/>
          </p:cNvSpPr>
          <p:nvPr/>
        </p:nvSpPr>
        <p:spPr bwMode="auto">
          <a:xfrm>
            <a:off x="2893220" y="266700"/>
            <a:ext cx="6373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b="1">
                <a:solidFill>
                  <a:schemeClr val="accent2"/>
                </a:solidFill>
                <a:cs typeface="Arial" panose="020B0604020202020204" pitchFamily="34" charset="0"/>
              </a:rPr>
              <a:t>Study of propagation from second to first order</a:t>
            </a:r>
            <a:endParaRPr lang="fr-FR" altLang="en-US" b="1">
              <a:solidFill>
                <a:schemeClr val="accent2"/>
              </a:solidFill>
              <a:cs typeface="Arial" panose="020B0604020202020204" pitchFamily="34" charset="0"/>
            </a:endParaRPr>
          </a:p>
        </p:txBody>
      </p:sp>
      <p:sp>
        <p:nvSpPr>
          <p:cNvPr id="51206" name="Line 6"/>
          <p:cNvSpPr>
            <a:spLocks noChangeShapeType="1"/>
          </p:cNvSpPr>
          <p:nvPr/>
        </p:nvSpPr>
        <p:spPr bwMode="auto">
          <a:xfrm>
            <a:off x="3151983" y="3506788"/>
            <a:ext cx="34925" cy="4746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07" name="Text Box 7"/>
          <p:cNvSpPr txBox="1">
            <a:spLocks noChangeArrowheads="1"/>
          </p:cNvSpPr>
          <p:nvPr/>
        </p:nvSpPr>
        <p:spPr bwMode="auto">
          <a:xfrm>
            <a:off x="2436019" y="4016375"/>
            <a:ext cx="29019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sz="1600"/>
              <a:t>apply this first, to give (– 2 i k E)</a:t>
            </a:r>
          </a:p>
        </p:txBody>
      </p:sp>
      <p:pic>
        <p:nvPicPr>
          <p:cNvPr id="2" name="Picture 1" descr="\documentclass{slides}\pagestyle{empty}&#10;\usepackage{color}&#10;\begin{document}&#10;\textcolor{red}{Does this get you to }&#10;\begin{displaymath}&#10; (\frac{\partial {\cal E}}{\partial z}  &#10;+ \frac{n}{c} \frac{\partial {\cal E}}{\partial t})&#10;=0&#10;\end{displaymath}&#10;\textcolor{red}{with the same $n$ as per second order equation?}&#10;\end{document}&#10;" title="IguanaTex Bitmap Display"/>
          <p:cNvPicPr>
            <a:picLocks noChangeAspect="1"/>
          </p:cNvPicPr>
          <p:nvPr>
            <p:custDataLst>
              <p:tags r:id="rId2"/>
            </p:custDataLst>
          </p:nvPr>
        </p:nvPicPr>
        <p:blipFill>
          <a:blip r:embed="rId10" cstate="print">
            <a:extLst>
              <a:ext uri="{28A0092B-C50C-407E-A947-70E740481C1C}">
                <a14:useLocalDpi xmlns:a14="http://schemas.microsoft.com/office/drawing/2010/main" val="0"/>
              </a:ext>
            </a:extLst>
          </a:blip>
          <a:stretch>
            <a:fillRect/>
          </a:stretch>
        </p:blipFill>
        <p:spPr>
          <a:xfrm>
            <a:off x="940240" y="4913315"/>
            <a:ext cx="6770341" cy="1518874"/>
          </a:xfrm>
          <a:prstGeom prst="rect">
            <a:avLst/>
          </a:prstGeom>
          <a:noFill/>
          <a:ln>
            <a:noFill/>
          </a:ln>
          <a:effectLst/>
        </p:spPr>
      </p:pic>
    </p:spTree>
    <p:extLst>
      <p:ext uri="{BB962C8B-B14F-4D97-AF65-F5344CB8AC3E}">
        <p14:creationId xmlns:p14="http://schemas.microsoft.com/office/powerpoint/2010/main" val="225513399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2"/>
          <p:cNvSpPr txBox="1">
            <a:spLocks noChangeArrowheads="1"/>
          </p:cNvSpPr>
          <p:nvPr/>
        </p:nvSpPr>
        <p:spPr bwMode="auto">
          <a:xfrm>
            <a:off x="3807334" y="216125"/>
            <a:ext cx="445352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1600">
                <a:solidFill>
                  <a:schemeClr val="tx1"/>
                </a:solidFill>
                <a:latin typeface="Times New Roman" panose="02020603050405020304" pitchFamily="18" charset="0"/>
                <a:cs typeface="Times New Roman" panose="02020603050405020304" pitchFamily="18" charset="0"/>
              </a:defRPr>
            </a:lvl1pPr>
            <a:lvl2pPr marL="800100" indent="-342900">
              <a:defRPr sz="1600">
                <a:solidFill>
                  <a:schemeClr val="tx1"/>
                </a:solidFill>
                <a:latin typeface="Times New Roman" panose="02020603050405020304" pitchFamily="18" charset="0"/>
                <a:cs typeface="Times New Roman" panose="02020603050405020304" pitchFamily="18" charset="0"/>
              </a:defRPr>
            </a:lvl2pPr>
            <a:lvl3pPr marL="1257300" indent="-342900">
              <a:defRPr sz="1600">
                <a:solidFill>
                  <a:schemeClr val="tx1"/>
                </a:solidFill>
                <a:latin typeface="Times New Roman" panose="02020603050405020304" pitchFamily="18" charset="0"/>
                <a:cs typeface="Times New Roman" panose="02020603050405020304" pitchFamily="18" charset="0"/>
              </a:defRPr>
            </a:lvl3pPr>
            <a:lvl4pPr marL="1714500" indent="-342900">
              <a:defRPr sz="1600">
                <a:solidFill>
                  <a:schemeClr val="tx1"/>
                </a:solidFill>
                <a:latin typeface="Times New Roman" panose="02020603050405020304" pitchFamily="18" charset="0"/>
                <a:cs typeface="Times New Roman" panose="02020603050405020304" pitchFamily="18" charset="0"/>
              </a:defRPr>
            </a:lvl4pPr>
            <a:lvl5pPr marL="2171700" indent="-342900">
              <a:defRPr sz="1600">
                <a:solidFill>
                  <a:schemeClr val="tx1"/>
                </a:solidFill>
                <a:latin typeface="Times New Roman" panose="02020603050405020304" pitchFamily="18" charset="0"/>
                <a:cs typeface="Times New Roman" panose="02020603050405020304" pitchFamily="18" charset="0"/>
              </a:defRPr>
            </a:lvl5pPr>
            <a:lvl6pPr marL="2628900" indent="-342900" eaLnBrk="0" fontAlgn="base" hangingPunct="0">
              <a:spcBef>
                <a:spcPct val="0"/>
              </a:spcBef>
              <a:spcAft>
                <a:spcPct val="0"/>
              </a:spcAft>
              <a:defRPr sz="1600">
                <a:solidFill>
                  <a:schemeClr val="tx1"/>
                </a:solidFill>
                <a:latin typeface="Times New Roman" panose="02020603050405020304" pitchFamily="18" charset="0"/>
                <a:cs typeface="Times New Roman" panose="02020603050405020304" pitchFamily="18" charset="0"/>
              </a:defRPr>
            </a:lvl6pPr>
            <a:lvl7pPr marL="3086100" indent="-342900" eaLnBrk="0" fontAlgn="base" hangingPunct="0">
              <a:spcBef>
                <a:spcPct val="0"/>
              </a:spcBef>
              <a:spcAft>
                <a:spcPct val="0"/>
              </a:spcAft>
              <a:defRPr sz="1600">
                <a:solidFill>
                  <a:schemeClr val="tx1"/>
                </a:solidFill>
                <a:latin typeface="Times New Roman" panose="02020603050405020304" pitchFamily="18" charset="0"/>
                <a:cs typeface="Times New Roman" panose="02020603050405020304" pitchFamily="18" charset="0"/>
              </a:defRPr>
            </a:lvl7pPr>
            <a:lvl8pPr marL="3543300" indent="-342900" eaLnBrk="0" fontAlgn="base" hangingPunct="0">
              <a:spcBef>
                <a:spcPct val="0"/>
              </a:spcBef>
              <a:spcAft>
                <a:spcPct val="0"/>
              </a:spcAft>
              <a:defRPr sz="1600">
                <a:solidFill>
                  <a:schemeClr val="tx1"/>
                </a:solidFill>
                <a:latin typeface="Times New Roman" panose="02020603050405020304" pitchFamily="18" charset="0"/>
                <a:cs typeface="Times New Roman" panose="02020603050405020304" pitchFamily="18" charset="0"/>
              </a:defRPr>
            </a:lvl8pPr>
            <a:lvl9pPr marL="4000500" indent="-342900" eaLnBrk="0" fontAlgn="base" hangingPunct="0">
              <a:spcBef>
                <a:spcPct val="0"/>
              </a:spcBef>
              <a:spcAft>
                <a:spcPct val="0"/>
              </a:spcAft>
              <a:defRPr sz="1600">
                <a:solidFill>
                  <a:schemeClr val="tx1"/>
                </a:solidFill>
                <a:latin typeface="Times New Roman" panose="02020603050405020304" pitchFamily="18" charset="0"/>
                <a:cs typeface="Times New Roman" panose="02020603050405020304" pitchFamily="18" charset="0"/>
              </a:defRPr>
            </a:lvl9pPr>
          </a:lstStyle>
          <a:p>
            <a:pPr marL="0" indent="0" eaLnBrk="1" hangingPunct="1"/>
            <a:r>
              <a:rPr lang="en-US" altLang="en-US" sz="2400" b="1" dirty="0" smtClean="0">
                <a:cs typeface="Arial" panose="020B0604020202020204" pitchFamily="34" charset="0"/>
              </a:rPr>
              <a:t>From second order to first order</a:t>
            </a:r>
            <a:endParaRPr lang="fr-FR" altLang="en-US" sz="2400" b="1" dirty="0">
              <a:cs typeface="Arial" panose="020B0604020202020204" pitchFamily="34" charset="0"/>
            </a:endParaRPr>
          </a:p>
        </p:txBody>
      </p:sp>
      <p:pic>
        <p:nvPicPr>
          <p:cNvPr id="7" name="Picture 6" descr="\documentclass{slides}\pagestyle{empty}&#10;\begin{document}&#10;\begin{displaymath}&#10; \frac{\partial^2 E}{\partial z^2}  &#10;- \frac{1}{c^2} \frac{\partial^2 E}{\partial t^2} = &#10;\mu_0 \frac{\partial^2 P}{\partial t^2}&#10;=( \frac{\partial E}{\partial z}  &#10;- \frac{1}{c} \frac{\partial E}{\partial t})&#10;(\frac{\partial E}{\partial z}  &#10;+ \frac{1}{c} \frac{\partial E}{\partial t})&#10;= - \mu_0 \omega^2 P&#10;\end{displaymath}&#10;&#10;\end{document}&#10;" title="IguanaTex Bitmap Display"/>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728366" y="865508"/>
            <a:ext cx="8564186" cy="688731"/>
          </a:xfrm>
          <a:prstGeom prst="rect">
            <a:avLst/>
          </a:prstGeom>
          <a:noFill/>
          <a:ln>
            <a:noFill/>
          </a:ln>
          <a:effectLst/>
        </p:spPr>
      </p:pic>
      <p:pic>
        <p:nvPicPr>
          <p:cNvPr id="8" name="Picture 7" descr="\documentclass{slides}\pagestyle{empty}&#10;\begin{document}&#10;\begin{displaymath}&#10;{\tilde{E}} = \frac{1}{2}{\cal E}_0e^{i(\omega t - { k.z})}&#10;\end{displaymath}&#10;\end{document}&#10;" title="IguanaTex Bitmap Display"/>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2919606" y="1738102"/>
            <a:ext cx="2714033" cy="680686"/>
          </a:xfrm>
          <a:prstGeom prst="rect">
            <a:avLst/>
          </a:prstGeom>
          <a:solidFill>
            <a:srgbClr val="FFFFFF"/>
          </a:solidFill>
          <a:ln>
            <a:noFill/>
          </a:ln>
          <a:effectLst/>
        </p:spPr>
      </p:pic>
      <p:sp>
        <p:nvSpPr>
          <p:cNvPr id="5" name="Text Box 5 1 2"/>
          <p:cNvSpPr txBox="1">
            <a:spLocks noChangeArrowheads="1"/>
          </p:cNvSpPr>
          <p:nvPr/>
        </p:nvSpPr>
        <p:spPr bwMode="auto">
          <a:xfrm>
            <a:off x="963211" y="1859797"/>
            <a:ext cx="133562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dirty="0" smtClean="0">
                <a:latin typeface="Times New Roman" panose="02020603050405020304" pitchFamily="18" charset="0"/>
              </a:rPr>
              <a:t>Substitute  </a:t>
            </a:r>
            <a:endParaRPr lang="fr-FR" altLang="en-US" sz="2000" dirty="0">
              <a:latin typeface="Times New Roman" panose="02020603050405020304" pitchFamily="18" charset="0"/>
            </a:endParaRPr>
          </a:p>
        </p:txBody>
      </p:sp>
      <p:sp>
        <p:nvSpPr>
          <p:cNvPr id="3" name="TextBox 2"/>
          <p:cNvSpPr txBox="1"/>
          <p:nvPr/>
        </p:nvSpPr>
        <p:spPr>
          <a:xfrm>
            <a:off x="5633639" y="3891776"/>
            <a:ext cx="569387" cy="1015663"/>
          </a:xfrm>
          <a:prstGeom prst="rect">
            <a:avLst/>
          </a:prstGeom>
          <a:noFill/>
        </p:spPr>
        <p:txBody>
          <a:bodyPr wrap="none" rtlCol="0">
            <a:spAutoFit/>
          </a:bodyPr>
          <a:lstStyle/>
          <a:p>
            <a:r>
              <a:rPr lang="en-US" sz="6000" b="1" dirty="0" smtClean="0">
                <a:solidFill>
                  <a:srgbClr val="FF0000"/>
                </a:solidFill>
              </a:rPr>
              <a:t>?</a:t>
            </a:r>
            <a:endParaRPr lang="en-US" sz="6000" b="1" dirty="0">
              <a:solidFill>
                <a:srgbClr val="FF0000"/>
              </a:solidFill>
            </a:endParaRPr>
          </a:p>
        </p:txBody>
      </p:sp>
    </p:spTree>
    <p:extLst>
      <p:ext uri="{BB962C8B-B14F-4D97-AF65-F5344CB8AC3E}">
        <p14:creationId xmlns:p14="http://schemas.microsoft.com/office/powerpoint/2010/main" val="362751724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2212182" y="471488"/>
            <a:ext cx="5238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sz="1800">
                <a:latin typeface="Arial" panose="020B0604020202020204" pitchFamily="34" charset="0"/>
                <a:cs typeface="Arial" panose="020B0604020202020204" pitchFamily="34" charset="0"/>
              </a:rPr>
              <a:t>From Second order to first order (the tedious way)</a:t>
            </a:r>
            <a:endParaRPr lang="en-US" altLang="en-US" sz="1800"/>
          </a:p>
        </p:txBody>
      </p:sp>
      <p:graphicFrame>
        <p:nvGraphicFramePr>
          <p:cNvPr id="52227" name="Object 3"/>
          <p:cNvGraphicFramePr>
            <a:graphicFrameLocks noChangeAspect="1"/>
          </p:cNvGraphicFramePr>
          <p:nvPr/>
        </p:nvGraphicFramePr>
        <p:xfrm>
          <a:off x="2039145" y="1025526"/>
          <a:ext cx="7535863" cy="1133475"/>
        </p:xfrm>
        <a:graphic>
          <a:graphicData uri="http://schemas.openxmlformats.org/presentationml/2006/ole">
            <mc:AlternateContent xmlns:mc="http://schemas.openxmlformats.org/markup-compatibility/2006">
              <mc:Choice xmlns:v="urn:schemas-microsoft-com:vml" Requires="v">
                <p:oleObj spid="_x0000_s32870" name="Equation" r:id="rId3" imgW="3098800" imgH="660400" progId="Equation.DSMT4">
                  <p:embed/>
                </p:oleObj>
              </mc:Choice>
              <mc:Fallback>
                <p:oleObj name="Equation" r:id="rId3" imgW="3098800" imgH="660400" progId="Equation.DSMT4">
                  <p:embed/>
                  <p:pic>
                    <p:nvPicPr>
                      <p:cNvPr id="52227"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9145" y="1025526"/>
                        <a:ext cx="7535863" cy="113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2228" name="Object 4"/>
          <p:cNvGraphicFramePr>
            <a:graphicFrameLocks noChangeAspect="1"/>
          </p:cNvGraphicFramePr>
          <p:nvPr/>
        </p:nvGraphicFramePr>
        <p:xfrm>
          <a:off x="2701133" y="1989138"/>
          <a:ext cx="6378575" cy="1612900"/>
        </p:xfrm>
        <a:graphic>
          <a:graphicData uri="http://schemas.openxmlformats.org/presentationml/2006/ole">
            <mc:AlternateContent xmlns:mc="http://schemas.openxmlformats.org/markup-compatibility/2006">
              <mc:Choice xmlns:v="urn:schemas-microsoft-com:vml" Requires="v">
                <p:oleObj spid="_x0000_s32871" name="Equation" r:id="rId5" imgW="3619500" imgH="914400" progId="Equation.DSMT4">
                  <p:embed/>
                </p:oleObj>
              </mc:Choice>
              <mc:Fallback>
                <p:oleObj name="Equation" r:id="rId5" imgW="3619500" imgH="914400" progId="Equation.DSMT4">
                  <p:embed/>
                  <p:pic>
                    <p:nvPicPr>
                      <p:cNvPr id="52228"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01133" y="1989138"/>
                        <a:ext cx="6378575" cy="161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2229" name="Freeform 5"/>
          <p:cNvSpPr>
            <a:spLocks/>
          </p:cNvSpPr>
          <p:nvPr/>
        </p:nvSpPr>
        <p:spPr bwMode="auto">
          <a:xfrm>
            <a:off x="2586832" y="1970089"/>
            <a:ext cx="1306512" cy="833437"/>
          </a:xfrm>
          <a:custGeom>
            <a:avLst/>
            <a:gdLst>
              <a:gd name="T0" fmla="*/ 1208087 w 823"/>
              <a:gd name="T1" fmla="*/ 53975 h 525"/>
              <a:gd name="T2" fmla="*/ 968375 w 823"/>
              <a:gd name="T3" fmla="*/ 0 h 525"/>
              <a:gd name="T4" fmla="*/ 674687 w 823"/>
              <a:gd name="T5" fmla="*/ 11112 h 525"/>
              <a:gd name="T6" fmla="*/ 412750 w 823"/>
              <a:gd name="T7" fmla="*/ 53975 h 525"/>
              <a:gd name="T8" fmla="*/ 130175 w 823"/>
              <a:gd name="T9" fmla="*/ 120650 h 525"/>
              <a:gd name="T10" fmla="*/ 0 w 823"/>
              <a:gd name="T11" fmla="*/ 315912 h 525"/>
              <a:gd name="T12" fmla="*/ 53975 w 823"/>
              <a:gd name="T13" fmla="*/ 587375 h 525"/>
              <a:gd name="T14" fmla="*/ 163512 w 823"/>
              <a:gd name="T15" fmla="*/ 685800 h 525"/>
              <a:gd name="T16" fmla="*/ 195262 w 823"/>
              <a:gd name="T17" fmla="*/ 719137 h 525"/>
              <a:gd name="T18" fmla="*/ 304800 w 823"/>
              <a:gd name="T19" fmla="*/ 750887 h 525"/>
              <a:gd name="T20" fmla="*/ 609600 w 823"/>
              <a:gd name="T21" fmla="*/ 827087 h 525"/>
              <a:gd name="T22" fmla="*/ 946150 w 823"/>
              <a:gd name="T23" fmla="*/ 806450 h 525"/>
              <a:gd name="T24" fmla="*/ 1098550 w 823"/>
              <a:gd name="T25" fmla="*/ 784225 h 525"/>
              <a:gd name="T26" fmla="*/ 1219200 w 823"/>
              <a:gd name="T27" fmla="*/ 654050 h 525"/>
              <a:gd name="T28" fmla="*/ 1241425 w 823"/>
              <a:gd name="T29" fmla="*/ 620712 h 525"/>
              <a:gd name="T30" fmla="*/ 1273175 w 823"/>
              <a:gd name="T31" fmla="*/ 555625 h 525"/>
              <a:gd name="T32" fmla="*/ 1306512 w 823"/>
              <a:gd name="T33" fmla="*/ 446087 h 525"/>
              <a:gd name="T34" fmla="*/ 1262062 w 823"/>
              <a:gd name="T35" fmla="*/ 174625 h 525"/>
              <a:gd name="T36" fmla="*/ 1208087 w 823"/>
              <a:gd name="T37" fmla="*/ 53975 h 5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23" h="525">
                <a:moveTo>
                  <a:pt x="761" y="34"/>
                </a:moveTo>
                <a:cubicBezTo>
                  <a:pt x="719" y="8"/>
                  <a:pt x="658" y="5"/>
                  <a:pt x="610" y="0"/>
                </a:cubicBezTo>
                <a:cubicBezTo>
                  <a:pt x="548" y="2"/>
                  <a:pt x="487" y="3"/>
                  <a:pt x="425" y="7"/>
                </a:cubicBezTo>
                <a:cubicBezTo>
                  <a:pt x="371" y="11"/>
                  <a:pt x="315" y="29"/>
                  <a:pt x="260" y="34"/>
                </a:cubicBezTo>
                <a:cubicBezTo>
                  <a:pt x="204" y="54"/>
                  <a:pt x="140" y="64"/>
                  <a:pt x="82" y="76"/>
                </a:cubicBezTo>
                <a:cubicBezTo>
                  <a:pt x="25" y="114"/>
                  <a:pt x="14" y="133"/>
                  <a:pt x="0" y="199"/>
                </a:cubicBezTo>
                <a:cubicBezTo>
                  <a:pt x="6" y="254"/>
                  <a:pt x="1" y="323"/>
                  <a:pt x="34" y="370"/>
                </a:cubicBezTo>
                <a:cubicBezTo>
                  <a:pt x="45" y="404"/>
                  <a:pt x="75" y="413"/>
                  <a:pt x="103" y="432"/>
                </a:cubicBezTo>
                <a:cubicBezTo>
                  <a:pt x="111" y="437"/>
                  <a:pt x="115" y="448"/>
                  <a:pt x="123" y="453"/>
                </a:cubicBezTo>
                <a:cubicBezTo>
                  <a:pt x="134" y="459"/>
                  <a:pt x="176" y="469"/>
                  <a:pt x="192" y="473"/>
                </a:cubicBezTo>
                <a:cubicBezTo>
                  <a:pt x="247" y="511"/>
                  <a:pt x="320" y="513"/>
                  <a:pt x="384" y="521"/>
                </a:cubicBezTo>
                <a:cubicBezTo>
                  <a:pt x="668" y="510"/>
                  <a:pt x="485" y="525"/>
                  <a:pt x="596" y="508"/>
                </a:cubicBezTo>
                <a:cubicBezTo>
                  <a:pt x="628" y="503"/>
                  <a:pt x="692" y="494"/>
                  <a:pt x="692" y="494"/>
                </a:cubicBezTo>
                <a:cubicBezTo>
                  <a:pt x="727" y="468"/>
                  <a:pt x="743" y="449"/>
                  <a:pt x="768" y="412"/>
                </a:cubicBezTo>
                <a:cubicBezTo>
                  <a:pt x="773" y="405"/>
                  <a:pt x="782" y="391"/>
                  <a:pt x="782" y="391"/>
                </a:cubicBezTo>
                <a:cubicBezTo>
                  <a:pt x="796" y="343"/>
                  <a:pt x="778" y="397"/>
                  <a:pt x="802" y="350"/>
                </a:cubicBezTo>
                <a:cubicBezTo>
                  <a:pt x="813" y="329"/>
                  <a:pt x="816" y="303"/>
                  <a:pt x="823" y="281"/>
                </a:cubicBezTo>
                <a:cubicBezTo>
                  <a:pt x="818" y="214"/>
                  <a:pt x="813" y="170"/>
                  <a:pt x="795" y="110"/>
                </a:cubicBezTo>
                <a:cubicBezTo>
                  <a:pt x="782" y="64"/>
                  <a:pt x="723" y="72"/>
                  <a:pt x="761" y="34"/>
                </a:cubicBez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230" name="Line 6"/>
          <p:cNvSpPr>
            <a:spLocks noChangeShapeType="1"/>
          </p:cNvSpPr>
          <p:nvPr/>
        </p:nvSpPr>
        <p:spPr bwMode="auto">
          <a:xfrm flipH="1">
            <a:off x="4698207" y="1871663"/>
            <a:ext cx="239712" cy="1968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231" name="Line 7"/>
          <p:cNvSpPr>
            <a:spLocks noChangeShapeType="1"/>
          </p:cNvSpPr>
          <p:nvPr/>
        </p:nvSpPr>
        <p:spPr bwMode="auto">
          <a:xfrm flipH="1">
            <a:off x="5711032" y="1806575"/>
            <a:ext cx="239712" cy="1968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232" name="Line 8"/>
          <p:cNvSpPr>
            <a:spLocks noChangeShapeType="1"/>
          </p:cNvSpPr>
          <p:nvPr/>
        </p:nvSpPr>
        <p:spPr bwMode="auto">
          <a:xfrm flipH="1">
            <a:off x="5960270" y="2808288"/>
            <a:ext cx="239713" cy="1968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233" name="Line 9"/>
          <p:cNvSpPr>
            <a:spLocks noChangeShapeType="1"/>
          </p:cNvSpPr>
          <p:nvPr/>
        </p:nvSpPr>
        <p:spPr bwMode="auto">
          <a:xfrm flipH="1">
            <a:off x="4491833" y="2774951"/>
            <a:ext cx="327025" cy="250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4634521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6"/>
          <p:cNvSpPr txBox="1">
            <a:spLocks noChangeArrowheads="1"/>
          </p:cNvSpPr>
          <p:nvPr/>
        </p:nvSpPr>
        <p:spPr bwMode="auto">
          <a:xfrm>
            <a:off x="5113338" y="341313"/>
            <a:ext cx="1936750" cy="703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1600">
                <a:latin typeface="Times New Roman" panose="02020603050405020304" pitchFamily="18" charset="0"/>
                <a:cs typeface="Times New Roman" panose="02020603050405020304" pitchFamily="18" charset="0"/>
              </a:rPr>
              <a:t>LASER PHYSICS</a:t>
            </a:r>
          </a:p>
          <a:p>
            <a:pPr algn="ctr" eaLnBrk="1" hangingPunct="1">
              <a:spcBef>
                <a:spcPct val="50000"/>
              </a:spcBef>
              <a:buFontTx/>
              <a:buNone/>
            </a:pPr>
            <a:r>
              <a:rPr lang="en-US" altLang="en-US" sz="1600">
                <a:latin typeface="Times New Roman" panose="02020603050405020304" pitchFamily="18" charset="0"/>
                <a:cs typeface="Times New Roman" panose="02020603050405020304" pitchFamily="18" charset="0"/>
              </a:rPr>
              <a:t>Optics 464</a:t>
            </a:r>
          </a:p>
        </p:txBody>
      </p:sp>
      <p:sp>
        <p:nvSpPr>
          <p:cNvPr id="8195" name="Text Box 8"/>
          <p:cNvSpPr txBox="1">
            <a:spLocks noChangeArrowheads="1"/>
          </p:cNvSpPr>
          <p:nvPr/>
        </p:nvSpPr>
        <p:spPr bwMode="auto">
          <a:xfrm>
            <a:off x="387350" y="1114425"/>
            <a:ext cx="11390313"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a:latin typeface="Times New Roman" panose="02020603050405020304" pitchFamily="18" charset="0"/>
                <a:cs typeface="Times New Roman" panose="02020603050405020304" pitchFamily="18" charset="0"/>
              </a:rPr>
              <a:t>Jean-Claude Diels </a:t>
            </a:r>
          </a:p>
          <a:p>
            <a:pPr eaLnBrk="1" hangingPunct="1">
              <a:spcBef>
                <a:spcPct val="0"/>
              </a:spcBef>
              <a:buFontTx/>
              <a:buNone/>
            </a:pPr>
            <a:r>
              <a:rPr lang="en-US" altLang="en-US" sz="1600">
                <a:latin typeface="Times New Roman" panose="02020603050405020304" pitchFamily="18" charset="0"/>
                <a:cs typeface="Times New Roman" panose="02020603050405020304" pitchFamily="18" charset="0"/>
              </a:rPr>
              <a:t>Physics &amp; Astronomy room PAIS 2236, phone 277 4026 </a:t>
            </a:r>
          </a:p>
          <a:p>
            <a:pPr eaLnBrk="1" hangingPunct="1">
              <a:spcBef>
                <a:spcPct val="0"/>
              </a:spcBef>
              <a:buFontTx/>
              <a:buNone/>
            </a:pPr>
            <a:r>
              <a:rPr lang="en-US" altLang="en-US" sz="1600">
                <a:latin typeface="Times New Roman" panose="02020603050405020304" pitchFamily="18" charset="0"/>
                <a:cs typeface="Times New Roman" panose="02020603050405020304" pitchFamily="18" charset="0"/>
              </a:rPr>
              <a:t>CHTM, room 114A, phone 272 7830  Do not send text messages– these are landlines!  DO LEAVE VOICE messages. </a:t>
            </a:r>
          </a:p>
          <a:p>
            <a:pPr eaLnBrk="1" hangingPunct="1">
              <a:spcBef>
                <a:spcPct val="0"/>
              </a:spcBef>
              <a:buFontTx/>
              <a:buNone/>
            </a:pPr>
            <a:r>
              <a:rPr lang="en-US" altLang="en-US" sz="1600">
                <a:latin typeface="Times New Roman" panose="02020603050405020304" pitchFamily="18" charset="0"/>
                <a:cs typeface="Times New Roman" panose="02020603050405020304" pitchFamily="18" charset="0"/>
              </a:rPr>
              <a:t>email: jcdiels@unm.edu</a:t>
            </a:r>
          </a:p>
        </p:txBody>
      </p:sp>
      <p:pic>
        <p:nvPicPr>
          <p:cNvPr id="2" name="Picture 1" descr="\documentclass{article}\pagestyle{empty}&#10;\begin{document}&#10;\subsection*{Reference material}&#10;Lectures summary, homework assignments will be posted on dielslab.unm.edu. \\&#10;In hopping from one book to the next, you increase your chances to be confused by different notations.&#10;Possibly the only reference book written by an experimentalist is: \\&#10;LASERS,  by Anthony E. Siegman, University Press. \\&#10;&#10;Other references: ``The power of light''&#10; and ``Ultrafast Phenomena''&#10;\begin{itemize}&#10;\item Laser electronics, J.Y Verdeyen, Prentice Hall&#10;\item Solid state laser engineering, W. Koechner, Springer verlag&#10;\item Photonics, Saleh&#10;\end{itemize}&#10;&#10;\end{document}&#10;" title="IguanaTex Bitmap Display"/>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633413" y="2476499"/>
            <a:ext cx="8714666" cy="4065524"/>
          </a:xfrm>
          <a:prstGeom prst="rect">
            <a:avLst/>
          </a:prstGeom>
          <a:solidFill>
            <a:srgbClr val="FFFFFF"/>
          </a:solidFill>
          <a:ln>
            <a:noFill/>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6"/>
          <p:cNvSpPr txBox="1">
            <a:spLocks noChangeArrowheads="1"/>
          </p:cNvSpPr>
          <p:nvPr/>
        </p:nvSpPr>
        <p:spPr bwMode="auto">
          <a:xfrm>
            <a:off x="5113338" y="341313"/>
            <a:ext cx="1936750" cy="703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1600">
                <a:latin typeface="Times New Roman" panose="02020603050405020304" pitchFamily="18" charset="0"/>
                <a:cs typeface="Times New Roman" panose="02020603050405020304" pitchFamily="18" charset="0"/>
              </a:rPr>
              <a:t>LASER PHYSICS</a:t>
            </a:r>
          </a:p>
          <a:p>
            <a:pPr algn="ctr" eaLnBrk="1" hangingPunct="1">
              <a:spcBef>
                <a:spcPct val="50000"/>
              </a:spcBef>
              <a:buFontTx/>
              <a:buNone/>
            </a:pPr>
            <a:r>
              <a:rPr lang="en-US" altLang="en-US" sz="1600">
                <a:latin typeface="Times New Roman" panose="02020603050405020304" pitchFamily="18" charset="0"/>
                <a:cs typeface="Times New Roman" panose="02020603050405020304" pitchFamily="18" charset="0"/>
              </a:rPr>
              <a:t>Optics 464</a:t>
            </a:r>
          </a:p>
        </p:txBody>
      </p:sp>
      <p:sp>
        <p:nvSpPr>
          <p:cNvPr id="9219" name="Text Box 7"/>
          <p:cNvSpPr txBox="1">
            <a:spLocks noChangeArrowheads="1"/>
          </p:cNvSpPr>
          <p:nvPr/>
        </p:nvSpPr>
        <p:spPr bwMode="auto">
          <a:xfrm>
            <a:off x="5021263" y="1128713"/>
            <a:ext cx="115525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PAIS </a:t>
            </a:r>
            <a:r>
              <a:rPr lang="en-US" altLang="en-US" sz="1600" dirty="0" smtClean="0">
                <a:latin typeface="Times New Roman" panose="02020603050405020304" pitchFamily="18" charset="0"/>
                <a:cs typeface="Times New Roman" panose="02020603050405020304" pitchFamily="18" charset="0"/>
              </a:rPr>
              <a:t>1160?</a:t>
            </a:r>
            <a:endParaRPr lang="en-US" altLang="en-US" sz="1600" dirty="0">
              <a:latin typeface="Times New Roman" panose="02020603050405020304" pitchFamily="18" charset="0"/>
              <a:cs typeface="Times New Roman" panose="02020603050405020304" pitchFamily="18" charset="0"/>
            </a:endParaRPr>
          </a:p>
        </p:txBody>
      </p:sp>
      <p:sp>
        <p:nvSpPr>
          <p:cNvPr id="9220" name="Text Box 8"/>
          <p:cNvSpPr txBox="1">
            <a:spLocks noChangeArrowheads="1"/>
          </p:cNvSpPr>
          <p:nvPr/>
        </p:nvSpPr>
        <p:spPr bwMode="auto">
          <a:xfrm>
            <a:off x="387350" y="1412875"/>
            <a:ext cx="11390313"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a:latin typeface="Times New Roman" panose="02020603050405020304" pitchFamily="18" charset="0"/>
                <a:cs typeface="Times New Roman" panose="02020603050405020304" pitchFamily="18" charset="0"/>
              </a:rPr>
              <a:t>Jean-Claude Diels </a:t>
            </a:r>
          </a:p>
          <a:p>
            <a:pPr eaLnBrk="1" hangingPunct="1">
              <a:spcBef>
                <a:spcPct val="0"/>
              </a:spcBef>
              <a:buFontTx/>
              <a:buNone/>
            </a:pPr>
            <a:r>
              <a:rPr lang="en-US" altLang="en-US" sz="1600">
                <a:latin typeface="Times New Roman" panose="02020603050405020304" pitchFamily="18" charset="0"/>
                <a:cs typeface="Times New Roman" panose="02020603050405020304" pitchFamily="18" charset="0"/>
              </a:rPr>
              <a:t>Physics &amp; Astronomy room PAIS 2236, phone 277 4026 </a:t>
            </a:r>
          </a:p>
          <a:p>
            <a:pPr eaLnBrk="1" hangingPunct="1">
              <a:spcBef>
                <a:spcPct val="0"/>
              </a:spcBef>
              <a:buFontTx/>
              <a:buNone/>
            </a:pPr>
            <a:r>
              <a:rPr lang="en-US" altLang="en-US" sz="1600">
                <a:latin typeface="Times New Roman" panose="02020603050405020304" pitchFamily="18" charset="0"/>
                <a:cs typeface="Times New Roman" panose="02020603050405020304" pitchFamily="18" charset="0"/>
              </a:rPr>
              <a:t>CHTM, room 114A, phone 272 7830  Do not send text messages– these are landlines!  DO LEAVE VOICE messages. </a:t>
            </a:r>
          </a:p>
          <a:p>
            <a:pPr eaLnBrk="1" hangingPunct="1">
              <a:spcBef>
                <a:spcPct val="0"/>
              </a:spcBef>
              <a:buFontTx/>
              <a:buNone/>
            </a:pPr>
            <a:r>
              <a:rPr lang="en-US" altLang="en-US" sz="1600">
                <a:latin typeface="Times New Roman" panose="02020603050405020304" pitchFamily="18" charset="0"/>
                <a:cs typeface="Times New Roman" panose="02020603050405020304" pitchFamily="18" charset="0"/>
              </a:rPr>
              <a:t>email: jcdiels@unm.edu</a:t>
            </a:r>
          </a:p>
        </p:txBody>
      </p:sp>
      <p:sp>
        <p:nvSpPr>
          <p:cNvPr id="9221" name="Text Box 10"/>
          <p:cNvSpPr txBox="1">
            <a:spLocks noChangeArrowheads="1"/>
          </p:cNvSpPr>
          <p:nvPr/>
        </p:nvSpPr>
        <p:spPr bwMode="auto">
          <a:xfrm>
            <a:off x="2817813" y="2603500"/>
            <a:ext cx="5738812"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r>
              <a:rPr lang="en-US" sz="1600" dirty="0"/>
              <a:t>Homework problems will be assigned on a regular base, due generally on Wednesdays. They will count for 40% of the final grade.</a:t>
            </a:r>
            <a:br>
              <a:rPr lang="en-US" sz="1600" dirty="0"/>
            </a:br>
            <a:r>
              <a:rPr lang="en-US" sz="1600" dirty="0" smtClean="0"/>
              <a:t>Some </a:t>
            </a:r>
            <a:r>
              <a:rPr lang="en-US" sz="1600" dirty="0"/>
              <a:t>problems will be treated in class.</a:t>
            </a:r>
            <a:br>
              <a:rPr lang="en-US" sz="1600" dirty="0"/>
            </a:br>
            <a:r>
              <a:rPr lang="en-US" sz="1600" b="1" i="1" dirty="0" smtClean="0"/>
              <a:t>Exams</a:t>
            </a:r>
            <a:r>
              <a:rPr lang="en-US" sz="1600" dirty="0"/>
              <a:t> Two midterm and one final (format to be </a:t>
            </a:r>
            <a:r>
              <a:rPr lang="en-US" sz="1600" dirty="0" smtClean="0"/>
              <a:t>decided</a:t>
            </a:r>
            <a:r>
              <a:rPr lang="en-US" sz="1600" dirty="0"/>
              <a:t>); 60% of grade total.</a:t>
            </a:r>
          </a:p>
          <a:p>
            <a:pPr eaLnBrk="1" hangingPunct="1">
              <a:spcBef>
                <a:spcPct val="0"/>
              </a:spcBef>
              <a:buFontTx/>
              <a:buNone/>
            </a:pPr>
            <a:r>
              <a:rPr lang="en-US" altLang="en-US" sz="1600" dirty="0" smtClean="0">
                <a:latin typeface="Times New Roman" panose="02020603050405020304" pitchFamily="18" charset="0"/>
                <a:cs typeface="Times New Roman" panose="02020603050405020304" pitchFamily="18" charset="0"/>
              </a:rPr>
              <a:t>.. </a:t>
            </a:r>
            <a:endParaRPr lang="en-US" altLang="en-US" sz="1600" dirty="0">
              <a:latin typeface="Times New Roman" panose="02020603050405020304" pitchFamily="18" charset="0"/>
              <a:cs typeface="Times New Roman" panose="02020603050405020304" pitchFamily="18" charset="0"/>
            </a:endParaRPr>
          </a:p>
          <a:p>
            <a:pPr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Grading based on HOW you approach the problem, rather than the result</a:t>
            </a:r>
            <a:r>
              <a:rPr lang="en-US" altLang="en-US" sz="1600" dirty="0" smtClean="0">
                <a:latin typeface="Times New Roman" panose="02020603050405020304" pitchFamily="18" charset="0"/>
                <a:cs typeface="Times New Roman" panose="02020603050405020304" pitchFamily="18" charset="0"/>
              </a:rPr>
              <a:t>.</a:t>
            </a:r>
            <a:endParaRPr lang="en-US" altLang="en-US" sz="1600" dirty="0">
              <a:latin typeface="Times New Roman" panose="02020603050405020304" pitchFamily="18" charset="0"/>
              <a:cs typeface="Times New Roman" panose="02020603050405020304" pitchFamily="18" charset="0"/>
            </a:endParaRPr>
          </a:p>
        </p:txBody>
      </p:sp>
      <p:sp>
        <p:nvSpPr>
          <p:cNvPr id="3" name="TextBox 2"/>
          <p:cNvSpPr txBox="1"/>
          <p:nvPr/>
        </p:nvSpPr>
        <p:spPr>
          <a:xfrm flipH="1">
            <a:off x="4071309" y="5118410"/>
            <a:ext cx="3678789" cy="830997"/>
          </a:xfrm>
          <a:prstGeom prst="rect">
            <a:avLst/>
          </a:prstGeom>
          <a:noFill/>
        </p:spPr>
        <p:txBody>
          <a:bodyPr wrap="square" rtlCol="0">
            <a:spAutoFit/>
          </a:bodyPr>
          <a:lstStyle/>
          <a:p>
            <a:r>
              <a:rPr lang="en-US" dirty="0" smtClean="0"/>
              <a:t>Teaching assistant:  </a:t>
            </a:r>
            <a:r>
              <a:rPr lang="en-US" dirty="0" err="1" smtClean="0"/>
              <a:t>Yinmiao</a:t>
            </a:r>
            <a:r>
              <a:rPr lang="en-US" dirty="0" smtClean="0"/>
              <a:t> </a:t>
            </a:r>
            <a:r>
              <a:rPr lang="en-US" dirty="0"/>
              <a:t>Wang</a:t>
            </a:r>
            <a:br>
              <a:rPr lang="en-US" dirty="0"/>
            </a:br>
            <a:endParaRPr lang="en-US" dirty="0"/>
          </a:p>
          <a:p>
            <a:r>
              <a:rPr lang="en-US" dirty="0"/>
              <a:t>yinmiao@unm.edu</a:t>
            </a:r>
            <a:endParaRPr lang="en-US" dirty="0">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4"/>
          <p:cNvSpPr txBox="1">
            <a:spLocks noChangeArrowheads="1"/>
          </p:cNvSpPr>
          <p:nvPr/>
        </p:nvSpPr>
        <p:spPr bwMode="auto">
          <a:xfrm>
            <a:off x="3853811" y="1931988"/>
            <a:ext cx="4458978"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2400" dirty="0">
                <a:latin typeface="Times New Roman" panose="02020603050405020304" pitchFamily="18" charset="0"/>
                <a:cs typeface="Times New Roman" panose="02020603050405020304" pitchFamily="18" charset="0"/>
              </a:rPr>
              <a:t>INTERRUPT ME!</a:t>
            </a:r>
          </a:p>
          <a:p>
            <a:pPr algn="ctr">
              <a:spcBef>
                <a:spcPct val="0"/>
              </a:spcBef>
              <a:buFontTx/>
              <a:buNone/>
            </a:pPr>
            <a:r>
              <a:rPr lang="en-US" altLang="en-US" sz="2400" dirty="0">
                <a:latin typeface="Times New Roman" panose="02020603050405020304" pitchFamily="18" charset="0"/>
                <a:cs typeface="Times New Roman" panose="02020603050405020304" pitchFamily="18" charset="0"/>
              </a:rPr>
              <a:t>ASK QUESTIONS</a:t>
            </a:r>
          </a:p>
          <a:p>
            <a:pPr algn="ctr">
              <a:spcBef>
                <a:spcPct val="0"/>
              </a:spcBef>
              <a:buFontTx/>
              <a:buNone/>
            </a:pPr>
            <a:r>
              <a:rPr lang="en-US" altLang="en-US" sz="2400" dirty="0">
                <a:latin typeface="Times New Roman" panose="02020603050405020304" pitchFamily="18" charset="0"/>
                <a:cs typeface="Times New Roman" panose="02020603050405020304" pitchFamily="18" charset="0"/>
              </a:rPr>
              <a:t>OR</a:t>
            </a:r>
          </a:p>
          <a:p>
            <a:pPr algn="ctr">
              <a:spcBef>
                <a:spcPct val="0"/>
              </a:spcBef>
              <a:buFontTx/>
              <a:buNone/>
            </a:pPr>
            <a:r>
              <a:rPr lang="en-US" altLang="en-US" sz="2400" dirty="0">
                <a:latin typeface="Times New Roman" panose="02020603050405020304" pitchFamily="18" charset="0"/>
                <a:cs typeface="Times New Roman" panose="02020603050405020304" pitchFamily="18" charset="0"/>
              </a:rPr>
              <a:t>CORRECT ME IF I AM </a:t>
            </a:r>
            <a:r>
              <a:rPr lang="en-US" altLang="en-US" sz="2400" dirty="0" smtClean="0">
                <a:latin typeface="Times New Roman" panose="02020603050405020304" pitchFamily="18" charset="0"/>
                <a:cs typeface="Times New Roman" panose="02020603050405020304" pitchFamily="18" charset="0"/>
              </a:rPr>
              <a:t>WRONG</a:t>
            </a:r>
            <a:endParaRPr lang="en-US" altLang="en-US" sz="2400" dirty="0">
              <a:latin typeface="Times New Roman" panose="02020603050405020304" pitchFamily="18" charset="0"/>
              <a:cs typeface="Times New Roman" panose="02020603050405020304" pitchFamily="18" charset="0"/>
            </a:endParaRPr>
          </a:p>
          <a:p>
            <a:pPr algn="ctr">
              <a:spcBef>
                <a:spcPct val="0"/>
              </a:spcBef>
              <a:buFontTx/>
              <a:buNone/>
            </a:pPr>
            <a:r>
              <a:rPr lang="en-US" altLang="en-US" sz="2400" dirty="0">
                <a:latin typeface="Times New Roman" panose="02020603050405020304" pitchFamily="18" charset="0"/>
                <a:cs typeface="Times New Roman" panose="02020603050405020304" pitchFamily="18" charset="0"/>
              </a:rPr>
              <a:t>Or if you think I am wrong…)</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syllab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7900" y="290513"/>
            <a:ext cx="6589713" cy="627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HIDDENFONTSHAPE" val="true"/>
</p:tagLst>
</file>

<file path=ppt/tags/tag10.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frac{\partial \tilde{\cal E}}{\partial z}  &#10;  = f(t,z)&#10;$$&#10;\end{document}&#10;"/>
  <p:tag name="FILENAME" val="TP_tmp"/>
  <p:tag name="FORMAT" val="bmpmono"/>
  <p:tag name="RES" val="600"/>
  <p:tag name="BLEND" val="0"/>
  <p:tag name="TRANSPARENT" val="0"/>
  <p:tag name="TBUG" val="0"/>
  <p:tag name="ALLOWFS" val="0"/>
  <p:tag name="ORIGWIDTH" val="53"/>
  <p:tag name="PICTUREFILESIZE" val="11262"/>
</p:tagLst>
</file>

<file path=ppt/tags/tag11.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cal E}$&#10;\end{document}&#10;"/>
  <p:tag name="FILENAME" val="TP_tmp"/>
  <p:tag name="FORMAT" val="bmpmono"/>
  <p:tag name="RES" val="1200"/>
  <p:tag name="BLEND" val="0"/>
  <p:tag name="TRANSPARENT" val="0"/>
  <p:tag name="TBUG" val="0"/>
  <p:tag name="ALLOWFS" val="0"/>
  <p:tag name="ORIGWIDTH" val="7"/>
  <p:tag name="PICTUREFILESIZE" val="2190"/>
</p:tagLst>
</file>

<file path=ppt/tags/tag12.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z = v_gt$&#10;\end{document}&#10;"/>
  <p:tag name="FILENAME" val="TP_tmp"/>
  <p:tag name="FORMAT" val="bmpmono"/>
  <p:tag name="RES" val="1200"/>
  <p:tag name="BLEND" val="0"/>
  <p:tag name="TRANSPARENT" val="0"/>
  <p:tag name="TBUG" val="0"/>
  <p:tag name="ALLOWFS" val="0"/>
  <p:tag name="ORIGWIDTH" val="31"/>
  <p:tag name="PICTUREFILESIZE" val="11418"/>
</p:tagLst>
</file>

<file path=ppt/tags/tag13.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frac{\partial \tilde{\cal E}}{\partial z}  + \frac{1}{v_g}&#10;\frac{\partial \tilde{\cal E}}{\partial t}  = f(t,z)&#10;$$&#10;\end{document}&#10;"/>
  <p:tag name="FILENAME" val="TP_tmp"/>
  <p:tag name="FORMAT" val="bmpmono"/>
  <p:tag name="RES" val="600"/>
  <p:tag name="BLEND" val="0"/>
  <p:tag name="TRANSPARENT" val="0"/>
  <p:tag name="TBUG" val="0"/>
  <p:tag name="ALLOWFS" val="0"/>
  <p:tag name="ORIGWIDTH" val="92"/>
  <p:tag name="PICTUREFILESIZE" val="21662"/>
</p:tagLst>
</file>

<file path=ppt/tags/tag14.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frac{\partial \tilde{\cal E}}{\partial z}  &#10;  = f(t,z)&#10;$$&#10;\end{document}&#10;"/>
  <p:tag name="FILENAME" val="TP_tmp"/>
  <p:tag name="FORMAT" val="bmpmono"/>
  <p:tag name="RES" val="600"/>
  <p:tag name="BLEND" val="0"/>
  <p:tag name="TRANSPARENT" val="0"/>
  <p:tag name="TBUG" val="0"/>
  <p:tag name="ALLOWFS" val="0"/>
  <p:tag name="ORIGWIDTH" val="53"/>
  <p:tag name="PICTUREFILESIZE" val="11262"/>
</p:tagLst>
</file>

<file path=ppt/tags/tag15.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frac{\partial \tilde{\cal E}}{\partial z}  + \frac{1}{v_g}&#10;\frac{\partial \tilde{\cal E}}{\partial t}  = f(t,z)&#10;$$&#10;\end{document}&#10;"/>
  <p:tag name="FILENAME" val="TP_tmp"/>
  <p:tag name="FORMAT" val="bmpmono"/>
  <p:tag name="RES" val="600"/>
  <p:tag name="BLEND" val="0"/>
  <p:tag name="TRANSPARENT" val="0"/>
  <p:tag name="TBUG" val="0"/>
  <p:tag name="ALLOWFS" val="0"/>
  <p:tag name="ORIGWIDTH" val="92"/>
  <p:tag name="PICTUREFILESIZE" val="21662"/>
</p:tagLst>
</file>

<file path=ppt/tags/tag16.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frac{\partial \tilde{\cal E}}{\partial z}  &#10;  = f(t,z)&#10;$$&#10;\end{document}&#10;"/>
  <p:tag name="FILENAME" val="TP_tmp"/>
  <p:tag name="FORMAT" val="bmpmono"/>
  <p:tag name="RES" val="600"/>
  <p:tag name="BLEND" val="0"/>
  <p:tag name="TRANSPARENT" val="0"/>
  <p:tag name="TBUG" val="0"/>
  <p:tag name="ALLOWFS" val="0"/>
  <p:tag name="ORIGWIDTH" val="53"/>
  <p:tag name="PICTUREFILESIZE" val="11262"/>
</p:tagLst>
</file>

<file path=ppt/tags/tag17.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i\frac{\partial \tilde{\cal E}}{\partial t}  &#10;  = f(t,z)&#10;$$&#10;\end{document}&#10;"/>
  <p:tag name="FILENAME" val="TP_tmp"/>
  <p:tag name="FORMAT" val="bmpmono"/>
  <p:tag name="RES" val="600"/>
  <p:tag name="BLEND" val="0"/>
  <p:tag name="TRANSPARENT" val="0"/>
  <p:tag name="TBUG" val="0"/>
  <p:tag name="ALLOWFS" val="0"/>
  <p:tag name="ORIGWIDTH" val="58"/>
  <p:tag name="PICTUREFILESIZE" val="12862"/>
</p:tagLst>
</file>

<file path=ppt/tags/tag18.xml><?xml version="1.0" encoding="utf-8"?>
<p:tagLst xmlns:a="http://schemas.openxmlformats.org/drawingml/2006/main" xmlns:r="http://schemas.openxmlformats.org/officeDocument/2006/relationships" xmlns:p="http://schemas.openxmlformats.org/presentationml/2006/main">
  <p:tag name="TEXPOINT" val="latex"/>
  <p:tag name="SOURCE" val="\documentclass{slides}\pagestyle{empty}&#10;\begin{document}&#10;\begin{displaymath}&#10;i \hbar \frac{\partial \psi}{\partial t} = H\psi&#10;\end{displaymath}&#10;\end{document}&#10;"/>
  <p:tag name="FILENAME" val="txp_fig"/>
  <p:tag name="FORMAT" val="pngmono"/>
  <p:tag name="RES" val="1200"/>
  <p:tag name="BLEND" val="0"/>
  <p:tag name="TRANSPARENT" val="0"/>
  <p:tag name="TBUG" val="0"/>
  <p:tag name="ALLOWFS" val="0"/>
  <p:tag name="ORIGWIDTH" val="114"/>
  <p:tag name="PICTUREFILESIZE" val="8607"/>
</p:tagLst>
</file>

<file path=ppt/tags/tag19.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begin{eqnarray}&#10;z' &amp;=&amp; z      \nonumber \\&#10;t' &amp;=&amp; t - \frac{z}{v} \nonumber&#10;\end{eqnarray}&#10;\begin{eqnarray}&#10;\tilde{\cal E}(z,t) &amp;\rightarrow&amp; \tilde{\cal E}(z'(z),t'(z,t)) \nonumber \\&#10;\frac{\partial \tilde{\cal E}}{\partial z} &amp;= &amp; \frac{\partial \tilde{\cal E}}{\partial z'}\frac{\partial z'}{\partial z} +&#10;\frac{\partial \tilde{\cal E}}{\partial t'}\frac{\partial t'}{\partial z}  \nonumber \\&#10;&amp;= &amp; \frac{\partial \tilde{\cal E}}{\partial z}-\frac{1}{v}\frac{\partial \tilde{\cal E}}{\partial t'} \nonumber \\&#10;\frac{\partial \tilde{\cal E}}{\partial t} &amp;= &amp;\frac{\partial \tilde{\cal E}}{\partial z'}\frac{\partial z'}{\partial t} +&#10;\frac{\partial \tilde{\cal E}}{\partial t'}\frac{\partial t'}{\partial t} \nonumber \\&#10;&amp;= &amp;\frac{\partial \tilde{\cal E}}{\partial t'}.  \nonumber&#10;\end{eqnarray}&#10;\begin{eqnarray}&#10;\frac{\partial \tilde{\cal E}}{\partial z} +&#10; \frac{1}{v}\frac{\partial \tilde{\cal E}}{\partial t} &amp;=&#10;&amp; \frac{\partial \tilde{\cal E}}{\partial z'} -&#10; \frac{1}{v}\frac{\partial \tilde{\cal E}}{\partial t'} +&#10;\frac{1}{v}\frac{\partial \tilde{\cal E}}{\partial t'} \nonumber \\&#10; &amp;= &amp;\frac{\partial \tilde{\cal E}}{\partial z'} \nonumber&#10;\end{eqnarray}\end{document}&#10;"/>
  <p:tag name="FILENAME" val="TP_tmp"/>
  <p:tag name="FORMAT" val="bmpmono"/>
  <p:tag name="RES" val="600"/>
  <p:tag name="BLEND" val="0"/>
  <p:tag name="TRANSPARENT" val="0"/>
  <p:tag name="TBUG" val="0"/>
  <p:tag name="ALLOWFS" val="0"/>
  <p:tag name="ORIGWIDTH" val="159"/>
  <p:tag name="PICTUREFILESIZE" val="337406"/>
</p:tagLst>
</file>

<file path=ppt/tags/tag2.xml><?xml version="1.0" encoding="utf-8"?>
<p:tagLst xmlns:a="http://schemas.openxmlformats.org/drawingml/2006/main" xmlns:r="http://schemas.openxmlformats.org/officeDocument/2006/relationships" xmlns:p="http://schemas.openxmlformats.org/presentationml/2006/main">
  <p:tag name="OUTPUTDPI" val="1200"/>
  <p:tag name="ORIGINALHEIGHT" val="2000.75"/>
  <p:tag name="ORIGINALWIDTH" val="4288.714"/>
  <p:tag name="OUTPUTTYPE" val="PNG"/>
  <p:tag name="IGUANATEXVERSION" val="160"/>
  <p:tag name="LATEXADDIN" val="\documentclass{article}\pagestyle{empty}&#10;\begin{document}&#10;\subsection*{Reference material}&#10;Lectures summary, homework assignments will be posted on dielslab.unm.edu. \\&#10;In hopping from one book to the next, you increase your chances to be confused by different notations.&#10;Possibly the only reference book written by an experimentalist is: \\&#10;LASERS,  by Anthony E. Siegman, University Press. \\&#10;&#10;Other references: ``The power of light''&#10; and ``Ultrafast Phenomena''&#10;\begin{itemize}&#10;\item Laser electronics, J.Y Verdeyen, Prentice Hall&#10;\item Solid state laser engineering, W. Koechner, Springer verlag&#10;\item Photonics, Saleh&#10;\end{itemize}&#10;&#10;\end{document}&#10;"/>
  <p:tag name="IGUANATEXSIZE" val="20"/>
  <p:tag name="IGUANATEXCURSOR" val="654"/>
  <p:tag name="TRANSPARENCY" val="False"/>
  <p:tag name="FILENAME" val=""/>
  <p:tag name="LATEXENGINEID" val="0"/>
  <p:tag name="TEMPFOLDER" val="c:\temp\"/>
  <p:tag name="LATEXFORMHEIGHT" val="320"/>
  <p:tag name="LATEXFORMWIDTH" val="385"/>
  <p:tag name="LATEXFORMWRAP" val="True"/>
  <p:tag name="BITMAPVECTOR" val="0"/>
</p:tagLst>
</file>

<file path=ppt/tags/tag20.xml><?xml version="1.0" encoding="utf-8"?>
<p:tagLst xmlns:a="http://schemas.openxmlformats.org/drawingml/2006/main" xmlns:r="http://schemas.openxmlformats.org/officeDocument/2006/relationships" xmlns:p="http://schemas.openxmlformats.org/presentationml/2006/main">
  <p:tag name="OUTPUTDPI" val="1200"/>
  <p:tag name="ORIGINALHEIGHT" val="2935.133"/>
  <p:tag name="ORIGINALWIDTH" val="2065.992"/>
  <p:tag name="OUTPUTTYPE" val="PNG"/>
  <p:tag name="IGUANATEXVERSION" val="160"/>
  <p:tag name="LATEXADDIN" val="\documentclass{article}\pagestyle{empty}&#10;\begin{document}&#10;\begin{eqnarray}&#10;z' &amp;=&amp; z - vt      \nonumber \\&#10;t' &amp;=&amp; t  \nonumber&#10;\end{eqnarray}&#10;\begin{eqnarray}&#10;\tilde{\cal E}(z,t) &amp;\rightarrow&amp; \tilde{\cal E}(z'(z),t'(z,t)) \nonumber \\&#10;\frac{\partial \tilde{\cal E}}{\partial z} &amp;= &amp; \frac{\partial \tilde{\cal E}}{\partial z'}\frac{\partial z'}{\partial z} +&#10;\frac{\partial \tilde{\cal E}}{\partial t'}\frac{\partial t'}{\partial z}  \nonumber \\&#10;&amp;= &amp; \frac{\partial \tilde{\cal E}}{\partial z'} \nonumber \\&#10;\frac{\partial \tilde{\cal E}}{\partial t} &amp;= &amp;\frac{\partial \tilde{\cal E}}{\partial z'}\frac{\partial z'}{\partial t} +&#10;\frac{\partial \tilde{\cal E}}{\partial t'}\frac{\partial t'}{\partial t} \nonumber \\&#10;&amp;= &amp;\frac{\partial \tilde{\cal E}}{\partial t'} - v \frac{\partial \tilde{\cal E}}{\partial z'}.  \nonumber&#10;\end{eqnarray}&#10;\begin{eqnarray}&#10;\frac{\partial \tilde{\cal E}}{\partial z} +&#10; \frac{1}{v}\frac{\partial \tilde{\cal E}}{\partial t} &amp;=&#10;&amp; \frac{\partial \tilde{\cal E}}{\partial z'} -&#10; \frac{1}{v}\frac{\partial \tilde{\cal E}}{\partial z'} v +&#10;\frac{1}{v}\frac{\partial \tilde{\cal E}}{\partial t'} \nonumber \\&#10; &amp;= &amp;\frac{1}{v}\frac{\partial \tilde{\cal E}}{\partial t'} \nonumber&#10;\end{eqnarray}\end{document}&#10;"/>
  <p:tag name="IGUANATEXSIZE" val="20"/>
  <p:tag name="IGUANATEXCURSOR" val="495"/>
  <p:tag name="TRANSPARENCY" val="False"/>
  <p:tag name="FILENAME" val=""/>
  <p:tag name="LATEXENGINEID" val="0"/>
  <p:tag name="TEMPFOLDER" val="c:\temp\"/>
  <p:tag name="LATEXFORMHEIGHT" val="320"/>
  <p:tag name="LATEXFORMWIDTH" val="385"/>
  <p:tag name="LATEXFORMWRAP" val="True"/>
  <p:tag name="BITMAPVECTOR" val="0"/>
</p:tagLst>
</file>

<file path=ppt/tags/tag21.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frac{\partial \tilde{\cal E}}{\partial z}  + \frac{1}{v_g}&#10;\frac{\partial \tilde{\cal E}}{\partial t}  = f(t,z)&#10;$$&#10;\end{document}&#10;"/>
  <p:tag name="FILENAME" val="TP_tmp"/>
  <p:tag name="FORMAT" val="bmpmono"/>
  <p:tag name="RES" val="600"/>
  <p:tag name="BLEND" val="0"/>
  <p:tag name="TRANSPARENT" val="0"/>
  <p:tag name="TBUG" val="0"/>
  <p:tag name="ALLOWFS" val="0"/>
  <p:tag name="ORIGWIDTH" val="92"/>
  <p:tag name="PICTUREFILESIZE" val="21662"/>
</p:tagLst>
</file>

<file path=ppt/tags/tag22.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frac{\partial \tilde{\cal E}}{\partial z}  &#10;  = f(t,z)&#10;$$&#10;\end{document}&#10;"/>
  <p:tag name="FILENAME" val="TP_tmp"/>
  <p:tag name="FORMAT" val="bmpmono"/>
  <p:tag name="RES" val="600"/>
  <p:tag name="BLEND" val="0"/>
  <p:tag name="TRANSPARENT" val="0"/>
  <p:tag name="TBUG" val="0"/>
  <p:tag name="ALLOWFS" val="0"/>
  <p:tag name="ORIGWIDTH" val="53"/>
  <p:tag name="PICTUREFILESIZE" val="11262"/>
</p:tagLst>
</file>

<file path=ppt/tags/tag23.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frac{\partial \tilde{\cal E}}{\partial z}  + \frac{1}{v_g}&#10;\frac{\partial \tilde{\cal E}}{\partial t}  = f(t,z)&#10;$$&#10;\end{document}&#10;"/>
  <p:tag name="FILENAME" val="TP_tmp"/>
  <p:tag name="FORMAT" val="bmpmono"/>
  <p:tag name="RES" val="600"/>
  <p:tag name="BLEND" val="0"/>
  <p:tag name="TRANSPARENT" val="0"/>
  <p:tag name="TBUG" val="0"/>
  <p:tag name="ALLOWFS" val="0"/>
  <p:tag name="ORIGWIDTH" val="92"/>
  <p:tag name="PICTUREFILESIZE" val="21662"/>
</p:tagLst>
</file>

<file path=ppt/tags/tag24.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i \hbar \frac{\partial \tilde{\cal E}}{\partial t}  &#10;  = i v_g \hbar f(t,z) = H \tilde{\cal E}&#10;$$&#10;\end{document}&#10;"/>
  <p:tag name="FILENAME" val="TP_tmp"/>
  <p:tag name="FORMAT" val="bmpmono"/>
  <p:tag name="RES" val="600"/>
  <p:tag name="BLEND" val="0"/>
  <p:tag name="TRANSPARENT" val="0"/>
  <p:tag name="TBUG" val="0"/>
  <p:tag name="ALLOWFS" val="0"/>
  <p:tag name="ORIGWIDTH" val="111"/>
  <p:tag name="PICTUREFILESIZE" val="23262"/>
</p:tagLst>
</file>

<file path=ppt/tags/tag25.xml><?xml version="1.0" encoding="utf-8"?>
<p:tagLst xmlns:a="http://schemas.openxmlformats.org/drawingml/2006/main" xmlns:r="http://schemas.openxmlformats.org/officeDocument/2006/relationships" xmlns:p="http://schemas.openxmlformats.org/presentationml/2006/main">
  <p:tag name="TEXPOINT" val="latex"/>
  <p:tag name="SOURCE" val="\documentclass{slides}\pagestyle{empty}&#10;\begin{document}&#10;\begin{displaymath}&#10;i \hbar \frac{\partial \psi}{\partial t} = H\psi&#10;\end{displaymath}&#10;\end{document}&#10;"/>
  <p:tag name="FILENAME" val="txp_fig"/>
  <p:tag name="FORMAT" val="pngmono"/>
  <p:tag name="RES" val="1200"/>
  <p:tag name="BLEND" val="0"/>
  <p:tag name="TRANSPARENT" val="0"/>
  <p:tag name="TBUG" val="0"/>
  <p:tag name="ALLOWFS" val="0"/>
  <p:tag name="ORIGWIDTH" val="114"/>
  <p:tag name="PICTUREFILESIZE" val="8607"/>
</p:tagLst>
</file>

<file path=ppt/tags/tag26.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E = {\cal E}\cos( \omega t - kz) = \frac{1}{2}{\cal E}e^{i(\omega t - kz)} + c.c.$&#10;\end{document}&#10;"/>
  <p:tag name="FILENAME" val="TP_tmp"/>
  <p:tag name="FORMAT" val="pngmono"/>
  <p:tag name="RES" val="600"/>
  <p:tag name="BLEND" val="0"/>
  <p:tag name="TRANSPARENT" val="0"/>
  <p:tag name="TBUG" val="0"/>
  <p:tag name="ALLOWFS" val="0"/>
  <p:tag name="ORIGWIDTH" val="172"/>
  <p:tag name="PICTUREFILESIZE" val="3115"/>
</p:tagLst>
</file>

<file path=ppt/tags/tag27.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omega = \frac{2 \pi}{T}$&#10;\end{document}&#10;"/>
  <p:tag name="FILENAME" val="TP_tmp"/>
  <p:tag name="FORMAT" val="pngmono"/>
  <p:tag name="RES" val="600"/>
  <p:tag name="BLEND" val="0"/>
  <p:tag name="TRANSPARENT" val="0"/>
  <p:tag name="TBUG" val="0"/>
  <p:tag name="ALLOWFS" val="0"/>
  <p:tag name="ORIGWIDTH" val="31"/>
  <p:tag name="PICTUREFILESIZE" val="595"/>
</p:tagLst>
</file>

<file path=ppt/tags/tag28.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k = \frac{2 \pi}{\lambda}$&#10;\end{document}&#10;"/>
  <p:tag name="FILENAME" val="TP_tmp"/>
  <p:tag name="FORMAT" val="pngmono"/>
  <p:tag name="RES" val="600"/>
  <p:tag name="BLEND" val="0"/>
  <p:tag name="TRANSPARENT" val="0"/>
  <p:tag name="TBUG" val="0"/>
  <p:tag name="ALLOWFS" val="0"/>
  <p:tag name="ORIGWIDTH" val="29"/>
  <p:tag name="PICTUREFILESIZE" val="616"/>
</p:tagLst>
</file>

<file path=ppt/tags/tag29.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nu = \frac{1}{T} = \frac{\omega}{2 \pi}$&#10;\end{document}&#10;"/>
  <p:tag name="FILENAME" val="TP_tmp"/>
  <p:tag name="FORMAT" val="pngmono"/>
  <p:tag name="RES" val="600"/>
  <p:tag name="BLEND" val="0"/>
  <p:tag name="TRANSPARENT" val="0"/>
  <p:tag name="TBUG" val="0"/>
  <p:tag name="ALLOWFS" val="0"/>
  <p:tag name="ORIGWIDTH" val="51"/>
  <p:tag name="PICTUREFILESIZE" val="708"/>
</p:tagLst>
</file>

<file path=ppt/tags/tag3.xml><?xml version="1.0" encoding="utf-8"?>
<p:tagLst xmlns:a="http://schemas.openxmlformats.org/drawingml/2006/main" xmlns:r="http://schemas.openxmlformats.org/officeDocument/2006/relationships" xmlns:p="http://schemas.openxmlformats.org/presentationml/2006/main">
  <p:tag name="OUTPUTDPI" val="1200"/>
  <p:tag name="ORIGINALHEIGHT" val="2341.207"/>
  <p:tag name="ORIGINALWIDTH" val="4290.964"/>
  <p:tag name="OUTPUTTYPE" val="PNG"/>
  <p:tag name="IGUANATEXVERSION" val="160"/>
  <p:tag name="LATEXADDIN" val="\documentclass{article}&#10;\usepackage{amsmath}&#10;\pagestyle{empty}&#10;\begin{document}&#10;&#10;\section*{Light is just one example of wave}&#10;There are:\\&#10;Water waves      \\&#10;Plasma waves     \\&#10;Acoustic waves     \\&#10;Light waves     \\&#10;Gravitational waves     \\&#10;&#10;A wave propagate for huge distances, while each particle responsible for the&#10;wave motion stays at the same average position, just inducing the motion of the next particle.\\&#10; In most cases, the wave starts from a local oscillation,  and propagates radially from there, like rings produced by a duck paddling on a pond.\\&#10; In the case of light, it is the electric field produced&#10;by a charge oscillating up and down that starts off the wave.&#10;&#10;&#10;&#10;\end{document}"/>
  <p:tag name="IGUANATEXSIZE" val="20"/>
  <p:tag name="IGUANATEXCURSOR" val="90"/>
  <p:tag name="TRANSPARENCY" val="True"/>
  <p:tag name="FILENAME" val=""/>
  <p:tag name="LATEXENGINEID" val="0"/>
  <p:tag name="TEMPFOLDER" val="c:\temp\"/>
  <p:tag name="LATEXFORMHEIGHT" val="320"/>
  <p:tag name="LATEXFORMWIDTH" val="385"/>
  <p:tag name="LATEXFORMWRAP" val="True"/>
  <p:tag name="BITMAPVECTOR" val="0"/>
</p:tagLst>
</file>

<file path=ppt/tags/tag30.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c = \frac{\lambda}{T} = \frac{\omega}{k}$&#10;\end{document}&#10;"/>
  <p:tag name="FILENAME" val="TP_tmp"/>
  <p:tag name="FORMAT" val="pngmono"/>
  <p:tag name="RES" val="600"/>
  <p:tag name="BLEND" val="0"/>
  <p:tag name="TRANSPARENT" val="0"/>
  <p:tag name="TBUG" val="0"/>
  <p:tag name="ALLOWFS" val="0"/>
  <p:tag name="ORIGWIDTH" val="46"/>
  <p:tag name="PICTUREFILESIZE" val="745"/>
</p:tagLst>
</file>

<file path=ppt/tags/tag31.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lambda}$&#10;\end{document}&#10;"/>
  <p:tag name="FILENAME" val="TP_tmp"/>
  <p:tag name="FORMAT" val="pngmono"/>
  <p:tag name="RES" val="600"/>
  <p:tag name="BLEND" val="0"/>
  <p:tag name="TRANSPARENT" val="0"/>
  <p:tag name="TBUG" val="0"/>
  <p:tag name="ALLOWFS" val="0"/>
  <p:tag name="ORIGWIDTH" val="6"/>
  <p:tag name="PICTUREFILESIZE" val="292"/>
</p:tagLst>
</file>

<file path=ppt/tags/tag32.xml><?xml version="1.0" encoding="utf-8"?>
<p:tagLst xmlns:a="http://schemas.openxmlformats.org/drawingml/2006/main" xmlns:r="http://schemas.openxmlformats.org/officeDocument/2006/relationships" xmlns:p="http://schemas.openxmlformats.org/presentationml/2006/main">
  <p:tag name="OUTPUTDPI" val="1200"/>
  <p:tag name="ORIGINALHEIGHT" val="157.4803"/>
  <p:tag name="ORIGINALWIDTH" val="609.6738"/>
  <p:tag name="OUTPUTTYPE" val="PNG"/>
  <p:tag name="IGUANATEXVERSION" val="160"/>
  <p:tag name="LATEXADDIN" val="\documentclass{article}&#10;\usepackage{amsmath}&#10;\pagestyle{empty}&#10;\begin{document}&#10;\noindent&#10;$E = \frac{1}{2} \tilde{\cal E}e^{i \omega t}$&#10;&#10;&#10;&#10;\end{document}"/>
  <p:tag name="IGUANATEXSIZE" val="20"/>
  <p:tag name="IGUANATEXCURSOR" val="91"/>
  <p:tag name="TRANSPARENCY" val="True"/>
  <p:tag name="FILENAME" val=""/>
  <p:tag name="LATEXENGINEID" val="0"/>
  <p:tag name="TEMPFOLDER" val="c:\temp\"/>
  <p:tag name="LATEXFORMHEIGHT" val="320"/>
  <p:tag name="LATEXFORMWIDTH" val="385"/>
  <p:tag name="LATEXFORMWRAP" val="True"/>
  <p:tag name="BITMAPVECTOR" val="0"/>
</p:tagLst>
</file>

<file path=ppt/tags/tag33.xml><?xml version="1.0" encoding="utf-8"?>
<p:tagLst xmlns:a="http://schemas.openxmlformats.org/drawingml/2006/main" xmlns:r="http://schemas.openxmlformats.org/officeDocument/2006/relationships" xmlns:p="http://schemas.openxmlformats.org/presentationml/2006/main">
  <p:tag name="OUTPUTDPI" val="1200"/>
  <p:tag name="ORIGINALHEIGHT" val="261.7173"/>
  <p:tag name="ORIGINALWIDTH" val="857.1428"/>
  <p:tag name="OUTPUTTYPE" val="PNG"/>
  <p:tag name="IGUANATEXVERSION" val="160"/>
  <p:tag name="LATEXADDIN" val="\documentclass{article}\pagestyle{empty}&#10;\begin{document}&#10;$$\frac{\partial E}{\partial z}  + \frac{1}{c}&#10;\frac{\partial E}{\partial t}  = 0&#10;$$&#10;\end{document}&#10;"/>
  <p:tag name="IGUANATEXSIZE" val="20"/>
  <p:tag name="IGUANATEXCURSOR" val="139"/>
  <p:tag name="TRANSPARENCY" val="False"/>
  <p:tag name="FILENAME" val=""/>
  <p:tag name="LATEXENGINEID" val="0"/>
  <p:tag name="TEMPFOLDER" val="c:\temp\"/>
  <p:tag name="LATEXFORMHEIGHT" val="320"/>
  <p:tag name="LATEXFORMWIDTH" val="385"/>
  <p:tag name="LATEXFORMWRAP" val="True"/>
  <p:tag name="BITMAPVECTOR" val="0"/>
</p:tagLst>
</file>

<file path=ppt/tags/tag34.xml><?xml version="1.0" encoding="utf-8"?>
<p:tagLst xmlns:a="http://schemas.openxmlformats.org/drawingml/2006/main" xmlns:r="http://schemas.openxmlformats.org/officeDocument/2006/relationships" xmlns:p="http://schemas.openxmlformats.org/presentationml/2006/main">
  <p:tag name="OUTPUTDPI" val="1200"/>
  <p:tag name="ORIGINALHEIGHT" val="261.7173"/>
  <p:tag name="ORIGINALWIDTH" val="410.1987"/>
  <p:tag name="OUTPUTTYPE" val="PNG"/>
  <p:tag name="IGUANATEXVERSION" val="160"/>
  <p:tag name="LATEXADDIN" val="\documentclass{article}\pagestyle{empty}&#10;\begin{document}&#10;$$\frac{\partial E}{\partial z}  &#10;  =0&#10;$$&#10;\end{document}&#10;"/>
  <p:tag name="IGUANATEXSIZE" val="20"/>
  <p:tag name="IGUANATEXCURSOR" val="96"/>
  <p:tag name="TRANSPARENCY" val="False"/>
  <p:tag name="FILENAME" val=""/>
  <p:tag name="LATEXENGINEID" val="0"/>
  <p:tag name="TEMPFOLDER" val="c:\temp\"/>
  <p:tag name="LATEXFORMHEIGHT" val="320"/>
  <p:tag name="LATEXFORMWIDTH" val="385"/>
  <p:tag name="LATEXFORMWRAP" val="True"/>
  <p:tag name="BITMAPVECTOR" val="0"/>
</p:tagLst>
</file>

<file path=ppt/tags/tag35.xml><?xml version="1.0" encoding="utf-8"?>
<p:tagLst xmlns:a="http://schemas.openxmlformats.org/drawingml/2006/main" xmlns:r="http://schemas.openxmlformats.org/officeDocument/2006/relationships" xmlns:p="http://schemas.openxmlformats.org/presentationml/2006/main">
  <p:tag name="OUTPUTDPI" val="1200"/>
  <p:tag name="ORIGINALHEIGHT" val="509.1864"/>
  <p:tag name="ORIGINALWIDTH" val="3189.351"/>
  <p:tag name="OUTPUTTYPE" val="PNG"/>
  <p:tag name="IGUANATEXVERSION" val="160"/>
  <p:tag name="LATEXADDIN" val="\documentclass{article}\pagestyle{empty}&#10;\begin{document}&#10;Dipole emission is in the forward AND backward direction&#10;$$\frac{\partial E}{\partial z}  - \frac{1}{c}&#10;\frac{\partial E}{\partial t}  = 0&#10;$$&#10;\end{document}&#10;"/>
  <p:tag name="IGUANATEXSIZE" val="20"/>
  <p:tag name="IGUANATEXCURSOR" val="150"/>
  <p:tag name="TRANSPARENCY" val="False"/>
  <p:tag name="FILENAME" val=""/>
  <p:tag name="LATEXENGINEID" val="0"/>
  <p:tag name="TEMPFOLDER" val="c:\temp\"/>
  <p:tag name="LATEXFORMHEIGHT" val="320"/>
  <p:tag name="LATEXFORMWIDTH" val="385"/>
  <p:tag name="LATEXFORMWRAP" val="True"/>
  <p:tag name="BITMAPVECTOR" val="0"/>
</p:tagLst>
</file>

<file path=ppt/tags/tag36.xml><?xml version="1.0" encoding="utf-8"?>
<p:tagLst xmlns:a="http://schemas.openxmlformats.org/drawingml/2006/main" xmlns:r="http://schemas.openxmlformats.org/officeDocument/2006/relationships" xmlns:p="http://schemas.openxmlformats.org/presentationml/2006/main">
  <p:tag name="OUTPUTDPI" val="1200"/>
  <p:tag name="ORIGINALHEIGHT" val="522.6846"/>
  <p:tag name="ORIGINALWIDTH" val="2469.441"/>
  <p:tag name="OUTPUTTYPE" val="PNG"/>
  <p:tag name="IGUANATEXVERSION" val="160"/>
  <p:tag name="LATEXADDIN" val="\documentclass{article}\pagestyle{empty}&#10;\begin{document}&#10;Make the product forward $\times$ backwards:&#10;$$\frac{\partial^2 E}{\partial z^2}  - \frac{1}{c^2}&#10;\frac{\partial^2 E}{\partial t^2}  = 0&#10;$$&#10;\end{document}&#10;"/>
  <p:tag name="IGUANATEXSIZE" val="20"/>
  <p:tag name="IGUANATEXCURSOR" val="91"/>
  <p:tag name="TRANSPARENCY" val="False"/>
  <p:tag name="FILENAME" val=""/>
  <p:tag name="LATEXENGINEID" val="0"/>
  <p:tag name="TEMPFOLDER" val="c:\temp\"/>
  <p:tag name="LATEXFORMHEIGHT" val="320"/>
  <p:tag name="LATEXFORMWIDTH" val="385"/>
  <p:tag name="LATEXFORMWRAP" val="True"/>
  <p:tag name="BITMAPVECTOR" val="0"/>
</p:tagLst>
</file>

<file path=ppt/tags/tag37.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begin{displaymath}&#10;{\cal E}e^{i (\omega t - kz + \varphi)}&#10;\end{displaymath}&#10;\end{document}&#10;"/>
  <p:tag name="EXTERNALNAME" val="txp_fig"/>
  <p:tag name="BLEND" val="Faux"/>
  <p:tag name="TRANSPARENT" val="Faux"/>
  <p:tag name="KEEPFILES" val="Faux"/>
  <p:tag name="DEBUGPAUSE" val="Faux"/>
  <p:tag name="RESOLUTION" val="1200"/>
  <p:tag name="TIMEOUT" val="(none)"/>
  <p:tag name="BOXWIDTH" val="348"/>
  <p:tag name="BOXHEIGHT" val="200"/>
  <p:tag name="BOXFONT" val="8"/>
  <p:tag name="BOXWRAP" val="Faux"/>
  <p:tag name="WORKAROUNDTRANSPARENCYBUG" val="Faux"/>
  <p:tag name="ALLOWFONTSUBSTITUTION" val="Faux"/>
  <p:tag name="BITMAPFORMAT" val="pngmono"/>
  <p:tag name="ORIGWIDTH" val="121"/>
  <p:tag name="PICTUREFILESIZE" val="7275"/>
</p:tagLst>
</file>

<file path=ppt/tags/tag38.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begin{displaymath}&#10;\frac{\partial^2 E}{\partial z^2} &#10;- \frac{n^2}{c^2} \frac{\partial^2 E}{\partial t^2} = 0&#10;\end{displaymath}&#10;\begin{displaymath}&#10;\left ( \frac{\partial }{\partial z} + &#10;\frac{n}{c}\frac{\partial }{\partial t} \right )&#10;\left ( \frac{\partial }{\partial z} - &#10;\frac{n}{c}\frac{\partial }{\partial t} \right )E&#10;= 0.&#10;\end{displaymath}&#10;\end{document}&#10;"/>
  <p:tag name="EXTERNALNAME" val="txp_fig"/>
  <p:tag name="BLEND" val="Faux"/>
  <p:tag name="TRANSPARENT" val="Faux"/>
  <p:tag name="KEEPFILES" val="Faux"/>
  <p:tag name="DEBUGPAUSE" val="Faux"/>
  <p:tag name="RESOLUTION" val="1200"/>
  <p:tag name="TIMEOUT" val="(none)"/>
  <p:tag name="BOXWIDTH" val="348"/>
  <p:tag name="BOXHEIGHT" val="200"/>
  <p:tag name="BOXFONT" val="8"/>
  <p:tag name="BOXWRAP" val="Faux"/>
  <p:tag name="WORKAROUNDTRANSPARENCYBUG" val="Faux"/>
  <p:tag name="ALLOWFONTSUBSTITUTION" val="Faux"/>
  <p:tag name="BITMAPFORMAT" val="pngmono"/>
  <p:tag name="ORIGWIDTH" val="299"/>
  <p:tag name="PICTUREFILESIZE" val="41018"/>
</p:tagLst>
</file>

<file path=ppt/tags/tag39.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begin{eqnarray}&#10;\nabla \cdot D &amp; = &amp; \rho = 0             \nonumber \\&#10;\nabla \cdot B &amp; = &amp;  0             \nonumber \\&#10;\nabla \times E + \frac{\partial B}{\partial t} &amp; = &amp; 0    \nonumber \\&#10;\nabla \times H - \frac{\partial D}{\partial t} &amp; = &amp; J = 0    \nonumber \\&#10;\end{eqnarray}&#10;\end{document}&#10;"/>
  <p:tag name="EXTERNALNAME" val="txp_fig"/>
  <p:tag name="BLEND" val="False"/>
  <p:tag name="TRANSPARENT" val="False"/>
  <p:tag name="KEEPFILES" val="False"/>
  <p:tag name="DEBUGPAUSE" val="False"/>
  <p:tag name="RESOLUTION" val="1200"/>
  <p:tag name="TIMEOUT" val="(none)"/>
  <p:tag name="BOXWIDTH" val="348"/>
  <p:tag name="BOXHEIGHT" val="200"/>
  <p:tag name="BOXFONT" val="10"/>
  <p:tag name="BOXWRAP" val="False"/>
  <p:tag name="WORKAROUNDTRANSPARENCYBUG" val="False"/>
  <p:tag name="ALLOWFONTSUBSTITUTION" val="False"/>
  <p:tag name="BITMAPFORMAT" val="pngmono"/>
  <p:tag name="ORIGWIDTH" val="346"/>
  <p:tag name="PICTUREFILESIZE" val="35862"/>
  <p:tag name="TEXPOINTSCALING" val="1.213873"/>
</p:tagLst>
</file>

<file path=ppt/tags/tag4.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frac{\partial \tilde{\cal E}}{\partial z}  + \frac{1}{v_g}&#10;\frac{\partial \tilde{\cal E}}{\partial t}  = f(t,z)&#10;$$&#10;\end{document}&#10;"/>
  <p:tag name="FILENAME" val="TP_tmp"/>
  <p:tag name="FORMAT" val="bmpmono"/>
  <p:tag name="RES" val="600"/>
  <p:tag name="BLEND" val="0"/>
  <p:tag name="TRANSPARENT" val="0"/>
  <p:tag name="TBUG" val="0"/>
  <p:tag name="ALLOWFS" val="0"/>
  <p:tag name="ORIGWIDTH" val="92"/>
  <p:tag name="PICTUREFILESIZE" val="21662"/>
</p:tagLst>
</file>

<file path=ppt/tags/tag40.xml><?xml version="1.0" encoding="utf-8"?>
<p:tagLst xmlns:a="http://schemas.openxmlformats.org/drawingml/2006/main" xmlns:r="http://schemas.openxmlformats.org/officeDocument/2006/relationships" xmlns:p="http://schemas.openxmlformats.org/presentationml/2006/main">
  <p:tag name="OUTPUTDPI" val="1200"/>
  <p:tag name="ORIGINALHEIGHT" val="585.6768"/>
  <p:tag name="ORIGINALWIDTH" val="7333.333"/>
  <p:tag name="OUTPUTTYPE" val="PNG"/>
  <p:tag name="IGUANATEXVERSION" val="160"/>
  <p:tag name="LATEXADDIN" val="\documentclass{slides}\pagestyle{empty}&#10;\textwidth 25cm&#10;\begin{document}&#10;\noindent&#10;$\int\int \int D \ dV = \rho = 0$  no net charge but an oscillating dipole.\\&#10;$P_L = N q d(t)$&#10;&#10;\end{document}&#10;"/>
  <p:tag name="IGUANATEXSIZE" val="20"/>
  <p:tag name="IGUANATEXCURSOR" val="53"/>
  <p:tag name="TRANSPARENCY" val="False"/>
  <p:tag name="FILENAME" val=""/>
  <p:tag name="LATEXENGINEID" val="0"/>
  <p:tag name="TEMPFOLDER" val="c:\temp\"/>
  <p:tag name="LATEXFORMHEIGHT" val="320"/>
  <p:tag name="LATEXFORMWIDTH" val="385"/>
  <p:tag name="LATEXFORMWRAP" val="True"/>
  <p:tag name="BITMAPVECTOR" val="0"/>
</p:tagLst>
</file>

<file path=ppt/tags/tag41.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d = d_0 \cos \omega t$.&#10;\end{document}&#10;"/>
  <p:tag name="FILENAME" val="TP_tmp"/>
  <p:tag name="FORMAT" val="bmpmono"/>
  <p:tag name="RES" val="1200"/>
  <p:tag name="BLEND" val="0"/>
  <p:tag name="TRANSPARENT" val="0"/>
  <p:tag name="TBUG" val="0"/>
  <p:tag name="ALLOWFS" val="0"/>
  <p:tag name="ORIGWIDTH" val="57"/>
  <p:tag name="PICTUREFILESIZE" val="20102"/>
</p:tagLst>
</file>

<file path=ppt/tags/tag42.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Delta E = \frac{q }{4 \pi \epsilon_0 R^2}&#10; \left [1 - \frac{R^2}{(R+d)^2} \right ] \approx  \frac{2q d}{4 \pi \epsilon_0 R^3}$&#10;\end{document}&#10;"/>
  <p:tag name="FILENAME" val="TP_tmp"/>
  <p:tag name="FORMAT" val="bmpmono"/>
  <p:tag name="RES" val="1200"/>
  <p:tag name="BLEND" val="0"/>
  <p:tag name="TRANSPARENT" val="0"/>
  <p:tag name="TBUG" val="0"/>
  <p:tag name="ALLOWFS" val="0"/>
  <p:tag name="ORIGWIDTH" val="156"/>
  <p:tag name="PICTUREFILESIZE" val="104038"/>
</p:tagLst>
</file>

<file path=ppt/tags/tag43.xml><?xml version="1.0" encoding="utf-8"?>
<p:tagLst xmlns:a="http://schemas.openxmlformats.org/drawingml/2006/main" xmlns:r="http://schemas.openxmlformats.org/officeDocument/2006/relationships" xmlns:p="http://schemas.openxmlformats.org/presentationml/2006/main">
  <p:tag name="OUTPUTDPI" val="1200"/>
  <p:tag name="ORIGINALHEIGHT" val="275.9655"/>
  <p:tag name="ORIGINALWIDTH" val="2019.498"/>
  <p:tag name="OUTPUTTYPE" val="PNG"/>
  <p:tag name="IGUANATEXVERSION" val="160"/>
  <p:tag name="LATEXADDIN" val="\documentclass{article}\pagestyle{empty}&#10;\begin{document}&#10;$$\frac{\partial^2 E}{\partial z^2} - \frac{1}{c^2}\frac{\partial^2 E}{\partial t^2} = \frac{1}{c^2}\frac{\partial^2 \Delta E}{\partial t^2} =\frac{\omega^2}{c^2}\Delta E.$$&#10;&#10;\end{document}&#10;"/>
  <p:tag name="IGUANATEXSIZE" val="20"/>
  <p:tag name="IGUANATEXCURSOR" val="58"/>
  <p:tag name="TRANSPARENCY" val="False"/>
  <p:tag name="FILENAME" val=""/>
  <p:tag name="LATEXENGINEID" val="0"/>
  <p:tag name="TEMPFOLDER" val="c:\temp\"/>
  <p:tag name="LATEXFORMHEIGHT" val="320"/>
  <p:tag name="LATEXFORMWIDTH" val="385"/>
  <p:tag name="LATEXFORMWRAP" val="True"/>
  <p:tag name="BITMAPVECTOR" val="0"/>
</p:tagLst>
</file>

<file path=ppt/tags/tag44.xml><?xml version="1.0" encoding="utf-8"?>
<p:tagLst xmlns:a="http://schemas.openxmlformats.org/drawingml/2006/main" xmlns:r="http://schemas.openxmlformats.org/officeDocument/2006/relationships" xmlns:p="http://schemas.openxmlformats.org/presentationml/2006/main">
  <p:tag name="OUTPUTDPI" val="1200"/>
  <p:tag name="ORIGINALHEIGHT" val="225.7218"/>
  <p:tag name="ORIGINALWIDTH" val="2001.5"/>
  <p:tag name="OUTPUTTYPE" val="PNG"/>
  <p:tag name="IGUANATEXVERSION" val="160"/>
  <p:tag name="LATEXADDIN" val="\documentclass{slides}\pagestyle{empty}&#10;\begin{document}&#10;\begin{displaymath}&#10;P_L  = \epsilon_0 \chi E = \epsilon  E &#10;\end{displaymath}&#10;\end{document}&#10;"/>
  <p:tag name="IGUANATEXSIZE" val="20"/>
  <p:tag name="IGUANATEXCURSOR" val="113"/>
  <p:tag name="TRANSPARENCY" val="False"/>
  <p:tag name="FILENAME" val=""/>
  <p:tag name="LATEXENGINEID" val="0"/>
  <p:tag name="TEMPFOLDER" val="c:\temp\"/>
  <p:tag name="LATEXFORMHEIGHT" val="320"/>
  <p:tag name="LATEXFORMWIDTH" val="385"/>
  <p:tag name="LATEXFORMWRAP" val="True"/>
  <p:tag name="BITMAPVECTOR" val="0"/>
</p:tagLst>
</file>

<file path=ppt/tags/tag45.xml><?xml version="1.0" encoding="utf-8"?>
<p:tagLst xmlns:a="http://schemas.openxmlformats.org/drawingml/2006/main" xmlns:r="http://schemas.openxmlformats.org/officeDocument/2006/relationships" xmlns:p="http://schemas.openxmlformats.org/presentationml/2006/main">
  <p:tag name="OUTPUTDPI" val="1200"/>
  <p:tag name="ORIGINALHEIGHT" val="275.9655"/>
  <p:tag name="ORIGINALWIDTH" val="2424.447"/>
  <p:tag name="OUTPUTTYPE" val="PNG"/>
  <p:tag name="IGUANATEXVERSION" val="160"/>
  <p:tag name="LATEXADDIN" val="\documentclass{article}\pagestyle{empty}&#10;\begin{document}&#10;$$\frac{\partial^2 E}{\partial z^2} - \frac{1}{c^2}\frac{\partial^2 E}{\partial t^2} = \mu\frac{\partial^2 P}{\partial t^2} = \mu \omega^2 P = \epsilon_0 \mu \omega^2  \chi E  $$&#10;&#10;\end{document}&#10;"/>
  <p:tag name="IGUANATEXSIZE" val="20"/>
  <p:tag name="IGUANATEXCURSOR" val="233"/>
  <p:tag name="TRANSPARENCY" val="False"/>
  <p:tag name="FILENAME" val=""/>
  <p:tag name="LATEXENGINEID" val="0"/>
  <p:tag name="TEMPFOLDER" val="c:\temp\"/>
  <p:tag name="LATEXFORMHEIGHT" val="320"/>
  <p:tag name="LATEXFORMWIDTH" val="385"/>
  <p:tag name="LATEXFORMWRAP" val="True"/>
  <p:tag name="BITMAPVECTOR" val="0"/>
</p:tagLst>
</file>

<file path=ppt/tags/tag46.xml><?xml version="1.0" encoding="utf-8"?>
<p:tagLst xmlns:a="http://schemas.openxmlformats.org/drawingml/2006/main" xmlns:r="http://schemas.openxmlformats.org/officeDocument/2006/relationships" xmlns:p="http://schemas.openxmlformats.org/presentationml/2006/main">
  <p:tag name="OUTPUTDPI" val="1200"/>
  <p:tag name="ORIGINALHEIGHT" val="183.727"/>
  <p:tag name="ORIGINALWIDTH" val="1227.597"/>
  <p:tag name="OUTPUTTYPE" val="PNG"/>
  <p:tag name="IGUANATEXVERSION" val="160"/>
  <p:tag name="LATEXADDIN" val="\documentclass{article}&#10;\usepackage{amsmath}&#10;\pagestyle{empty}&#10;\begin{document}&#10;$\frac{\partial^2 E}{\partial z^2} - \frac{1}{c^2}\frac{\partial^2 (E + \Delta E)}{\partial t^2} = 0$&#10;&#10;&#10;&#10;\end{document}"/>
  <p:tag name="IGUANATEXSIZE" val="20"/>
  <p:tag name="IGUANATEXCURSOR" val="181"/>
  <p:tag name="TRANSPARENCY" val="True"/>
  <p:tag name="FILENAME" val=""/>
  <p:tag name="LATEXENGINEID" val="0"/>
  <p:tag name="TEMPFOLDER" val="c:\temp\"/>
  <p:tag name="LATEXFORMHEIGHT" val="320"/>
  <p:tag name="LATEXFORMWIDTH" val="385"/>
  <p:tag name="LATEXFORMWRAP" val="True"/>
  <p:tag name="BITMAPVECTOR" val="0"/>
</p:tagLst>
</file>

<file path=ppt/tags/tag47.xml><?xml version="1.0" encoding="utf-8"?>
<p:tagLst xmlns:a="http://schemas.openxmlformats.org/drawingml/2006/main" xmlns:r="http://schemas.openxmlformats.org/officeDocument/2006/relationships" xmlns:p="http://schemas.openxmlformats.org/presentationml/2006/main">
  <p:tag name="OUTPUTDPI" val="1200"/>
  <p:tag name="ORIGINALHEIGHT" val="2635.171"/>
  <p:tag name="ORIGINALWIDTH" val="5309.336"/>
  <p:tag name="OUTPUTTYPE" val="PNG"/>
  <p:tag name="IGUANATEXVERSION" val="160"/>
  <p:tag name="LATEXADDIN" val="\documentclass{article}&#10;\textwidth 15cm&#10;\usepackage{amsmath}&#10;\pagestyle{empty}&#10;\begin{document}&#10;$$&#10;\fbox{$\displaystyle \left( \frac{\partial^2}{\partial x^2}&#10;+\frac{\partial^2}{\partial y^2}+ \frac{\partial^2}{\partial z^2}&#10;- \frac{1}{c^2}\frac{\partial^2}{\partial t^2} \right) {\bf&#10;{E}}(x,y,z,t) = \mu_0\frac{\partial^2}{\partial t^2}{\bf&#10;{P}}(x,y,z,t) $}, $$&#10;where $\mu_0$ is the magnetic permeability of free space. The&#10;source term  contains the polarization&#10;${\bf {P}}$ and describes the influence of the medium on the field&#10;as well as the response of the medium. Usually the&#10;polarization is decomposed into two parts:&#10;$$&#10;{\bf {P}} = {\bf {P}}^L+{\bf {P}}^{NL}. $$&#10;This decomposition  is intended to&#10;distinguish a polarization that varies linearly (${\bf&#10;{P}}^L$) from one that varies nonlinearly&#10;(${\bf {P}}^{NL}$) with the field.&#10;Historically, ${\bf {P}}^L$ represents the medium response in the&#10;frame of ``ordinary'' optics, e.g., classical optics,&#10;and is responsible for effects such as diffraction, dispersion,&#10;refraction, linear losses and linear gain. Frequently, these&#10;processes can be attributed to the action of a host material which&#10;in turn may contain sources of a nonlinear polarization ${\bf&#10;{P}}^{NL}$. The latter is responsible for nonlinear&#10;optics which includes, for instance,&#10;saturable absorption and gain, harmonic generation and Raman&#10;processes.\\&#10;&#10;(Book ``Ultrafast Phenomena'' &#10; Section 1.2)&#10;&#10;&#10;&#10;\end{document}"/>
  <p:tag name="IGUANATEXSIZE" val="20"/>
  <p:tag name="IGUANATEXCURSOR" val="1420"/>
  <p:tag name="TRANSPARENCY" val="True"/>
  <p:tag name="FILENAME" val=""/>
  <p:tag name="LATEXENGINEID" val="0"/>
  <p:tag name="TEMPFOLDER" val="c:\temp\"/>
  <p:tag name="LATEXFORMHEIGHT" val="320"/>
  <p:tag name="LATEXFORMWIDTH" val="385"/>
  <p:tag name="LATEXFORMWRAP" val="True"/>
  <p:tag name="BITMAPVECTOR" val="0"/>
</p:tagLst>
</file>

<file path=ppt/tags/tag48.xml><?xml version="1.0" encoding="utf-8"?>
<p:tagLst xmlns:a="http://schemas.openxmlformats.org/drawingml/2006/main" xmlns:r="http://schemas.openxmlformats.org/officeDocument/2006/relationships" xmlns:p="http://schemas.openxmlformats.org/presentationml/2006/main">
  <p:tag name="OUTPUTDPI" val="1200"/>
  <p:tag name="ORIGINALHEIGHT" val="245.9692"/>
  <p:tag name="ORIGINALWIDTH" val="4232.471"/>
  <p:tag name="OUTPUTTYPE" val="PNG"/>
  <p:tag name="IGUANATEXVERSION" val="160"/>
  <p:tag name="LATEXADDIN" val="\documentclass{slides}\pagestyle{empty}&#10;\begin{document}&#10;\begin{displaymath}&#10;D = \epsilon_0 E + P_L  = \epsilon_0(1 + \chi) E  = \epsilon E.&#10;\end{displaymath}&#10;\end{document}&#10;"/>
  <p:tag name="IGUANATEXSIZE" val="20"/>
  <p:tag name="IGUANATEXCURSOR" val="123"/>
  <p:tag name="TRANSPARENCY" val="False"/>
  <p:tag name="FILENAME" val=""/>
  <p:tag name="LATEXENGINEID" val="0"/>
  <p:tag name="TEMPFOLDER" val="c:\temp\"/>
  <p:tag name="LATEXFORMHEIGHT" val="320"/>
  <p:tag name="LATEXFORMWIDTH" val="385"/>
  <p:tag name="LATEXFORMWRAP" val="True"/>
  <p:tag name="BITMAPVECTOR" val="0"/>
</p:tagLst>
</file>

<file path=ppt/tags/tag49.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begin{displaymath}&#10;D = \epsilon_0 E + P_L + P_{NL} = \epsilon_0(1 + \chi E) + P_{NL} = \epsilon E + P_{NL}.&#10;\end{displaymath}&#10;\end{document}&#10;"/>
  <p:tag name="EXTERNALNAME" val="txp_fig"/>
  <p:tag name="BLEND" val="False"/>
  <p:tag name="TRANSPARENT" val="False"/>
  <p:tag name="KEEPFILES" val="False"/>
  <p:tag name="DEBUGPAUSE" val="False"/>
  <p:tag name="RESOLUTION" val="1200"/>
  <p:tag name="TIMEOUT" val="(none)"/>
  <p:tag name="BOXWIDTH" val="348"/>
  <p:tag name="BOXHEIGHT" val="200"/>
  <p:tag name="BOXFONT" val="10"/>
  <p:tag name="BOXWRAP" val="False"/>
  <p:tag name="WORKAROUNDTRANSPARENCYBUG" val="False"/>
  <p:tag name="ALLOWFONTSUBSTITUTION" val="False"/>
  <p:tag name="BITMAPFORMAT" val="pngmono"/>
  <p:tag name="ORIGWIDTH" val="503"/>
  <p:tag name="PICTUREFILESIZE" val="20319"/>
</p:tagLst>
</file>

<file path=ppt/tags/tag5.xml><?xml version="1.0" encoding="utf-8"?>
<p:tagLst xmlns:a="http://schemas.openxmlformats.org/drawingml/2006/main" xmlns:r="http://schemas.openxmlformats.org/officeDocument/2006/relationships" xmlns:p="http://schemas.openxmlformats.org/presentationml/2006/main">
  <p:tag name="OUTPUTDPI" val="1200"/>
  <p:tag name="ORIGINALHEIGHT" val="300.7124"/>
  <p:tag name="ORIGINALWIDTH" val="4286.464"/>
  <p:tag name="OUTPUTTYPE" val="PNG"/>
  <p:tag name="IGUANATEXVERSION" val="160"/>
  <p:tag name="LATEXADDIN" val="\documentclass{article}&#10;\usepackage{amsmath}&#10;\pagestyle{empty}&#10;\begin{document}&#10;\noindent&#10;A wave propagating along $z$ is characterized by a function $\tilde{\cal E}(t,z)$ at a constant velocity $v_g$:&#10;&#10;&#10;&#10;\end{document}"/>
  <p:tag name="IGUANATEXSIZE" val="20"/>
  <p:tag name="IGUANATEXCURSOR" val="103"/>
  <p:tag name="TRANSPARENCY" val="True"/>
  <p:tag name="FILENAME" val=""/>
  <p:tag name="LATEXENGINEID" val="0"/>
  <p:tag name="TEMPFOLDER" val="c:\temp\"/>
  <p:tag name="LATEXFORMHEIGHT" val="320"/>
  <p:tag name="LATEXFORMWIDTH" val="385"/>
  <p:tag name="LATEXFORMWRAP" val="True"/>
  <p:tag name="BITMAPVECTOR" val="0"/>
</p:tagLst>
</file>

<file path=ppt/tags/tag50.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begin{eqnarray}&#10;\nabla \cdot D &amp; = &amp; \rho = 0             \nonumber \\&#10;\nabla \cdot B &amp; = &amp;  0             \nonumber \\&#10;\nabla \times E + \frac{\partial B}{\partial t} &amp; = &amp; 0    \nonumber \\&#10;\nabla \times H - \frac{\partial D}{\partial t} &amp; = &amp; J = 0    \nonumber \\&#10;\end{eqnarray}&#10;\end{document}&#10;"/>
  <p:tag name="EXTERNALNAME" val="txp_fig"/>
  <p:tag name="BLEND" val="False"/>
  <p:tag name="TRANSPARENT" val="False"/>
  <p:tag name="KEEPFILES" val="False"/>
  <p:tag name="DEBUGPAUSE" val="False"/>
  <p:tag name="RESOLUTION" val="1200"/>
  <p:tag name="TIMEOUT" val="(none)"/>
  <p:tag name="BOXWIDTH" val="348"/>
  <p:tag name="BOXHEIGHT" val="200"/>
  <p:tag name="BOXFONT" val="10"/>
  <p:tag name="BOXWRAP" val="False"/>
  <p:tag name="WORKAROUNDTRANSPARENCYBUG" val="False"/>
  <p:tag name="ALLOWFONTSUBSTITUTION" val="False"/>
  <p:tag name="BITMAPFORMAT" val="pngmono"/>
  <p:tag name="ORIGWIDTH" val="346"/>
  <p:tag name="PICTUREFILESIZE" val="35862"/>
  <p:tag name="TEXPOINTSCALING" val="1.213873"/>
</p:tagLst>
</file>

<file path=ppt/tags/tag51.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begin{displaymath}&#10;D = \epsilon_0 E + P_L + P_{NL} = \epsilon_0(1 + \chi E) + P_{NL} = \epsilon E + P_{NL}.&#10;\end{displaymath}&#10;\end{document}&#10;"/>
  <p:tag name="EXTERNALNAME" val="txp_fig"/>
  <p:tag name="BLEND" val="False"/>
  <p:tag name="TRANSPARENT" val="False"/>
  <p:tag name="KEEPFILES" val="False"/>
  <p:tag name="DEBUGPAUSE" val="False"/>
  <p:tag name="RESOLUTION" val="1200"/>
  <p:tag name="TIMEOUT" val="(none)"/>
  <p:tag name="BOXWIDTH" val="348"/>
  <p:tag name="BOXHEIGHT" val="200"/>
  <p:tag name="BOXFONT" val="10"/>
  <p:tag name="BOXWRAP" val="False"/>
  <p:tag name="WORKAROUNDTRANSPARENCYBUG" val="False"/>
  <p:tag name="ALLOWFONTSUBSTITUTION" val="False"/>
  <p:tag name="BITMAPFORMAT" val="pngmono"/>
  <p:tag name="ORIGWIDTH" val="503"/>
  <p:tag name="PICTUREFILESIZE" val="20319"/>
</p:tagLst>
</file>

<file path=ppt/tags/tag52.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begin{eqnarray}&#10;\nabla \times \left \{  \nabla \times E + \frac{\partial B}{\partial t} \right \} &amp; = &amp; 0    \nonumber \\&#10;\nabla \times (\nabla \times E) + \nabla \times \frac{\partial B}{\partial t} &amp; = &amp; 0    \nonumber \\&#10;\nabla(\nabla \cdot E) - \nabla^2E + \nabla \times \frac{\partial B}{\partial t} &amp; = &amp; 0    \nonumber \\&#10;\end{eqnarray}&#10;&#10;\end{document}&#10;"/>
  <p:tag name="EXTERNALNAME" val="txp_fig"/>
  <p:tag name="BLEND" val="False"/>
  <p:tag name="TRANSPARENT" val="False"/>
  <p:tag name="KEEPFILES" val="False"/>
  <p:tag name="DEBUGPAUSE" val="False"/>
  <p:tag name="RESOLUTION" val="1200"/>
  <p:tag name="TIMEOUT" val="(none)"/>
  <p:tag name="BOXWIDTH" val="348"/>
  <p:tag name="BOXHEIGHT" val="200"/>
  <p:tag name="BOXFONT" val="10"/>
  <p:tag name="BOXWRAP" val="False"/>
  <p:tag name="WORKAROUNDTRANSPARENCYBUG" val="False"/>
  <p:tag name="ALLOWFONTSUBSTITUTION" val="False"/>
  <p:tag name="BITMAPFORMAT" val="pngmono"/>
  <p:tag name="ORIGWIDTH" val="393"/>
  <p:tag name="PICTUREFILESIZE" val="53964"/>
</p:tagLst>
</file>

<file path=ppt/tags/tag53.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begin{displaymath}&#10;\nabla^2E - \mu_0 \epsilon \frac{\partial^2 E}{\partial t^2} = 0.&#10;\end{displaymath}&#10;\end{document}&#10;"/>
  <p:tag name="EXTERNALNAME" val="txp_fig"/>
  <p:tag name="BLEND" val="False"/>
  <p:tag name="TRANSPARENT" val="False"/>
  <p:tag name="KEEPFILES" val="False"/>
  <p:tag name="DEBUGPAUSE" val="False"/>
  <p:tag name="RESOLUTION" val="1200"/>
  <p:tag name="TIMEOUT" val="(none)"/>
  <p:tag name="BOXWIDTH" val="348"/>
  <p:tag name="BOXHEIGHT" val="200"/>
  <p:tag name="BOXFONT" val="10"/>
  <p:tag name="BOXWRAP" val="False"/>
  <p:tag name="WORKAROUNDTRANSPARENCYBUG" val="False"/>
  <p:tag name="ALLOWFONTSUBSTITUTION" val="False"/>
  <p:tag name="BITMAPFORMAT" val="pngmono"/>
  <p:tag name="ORIGWIDTH" val="193"/>
  <p:tag name="PICTUREFILESIZE" val="12775"/>
  <p:tag name="TEXPOINTSCALING" val="1.580311"/>
</p:tagLst>
</file>

<file path=ppt/tags/tag54.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begin{eqnarray}&#10;\nabla \times \left \{  \nabla \times E + \frac{\partial B}{\partial t} \right \} &amp; = &amp; 0    \nonumber \\&#10;\nabla \times (\nabla \times E) + \nabla \times \frac{\partial B}{\partial t} &amp; = &amp; 0    \nonumber \\&#10;\nabla(\nabla \cdot E) - \nabla^2E + \nabla \times \frac{\partial B}{\partial t} &amp; = &amp; 0    \nonumber &#10;\end{eqnarray}&#10;&#10;\begin{displaymath}&#10;\nabla \times \frac{\partial B}{\partial t} = \mu_0 \frac{\partial^2 D}{\partial t^2} = \mu_0 \epsilon &#10;\frac{\partial^2 E}{\partial t^2} + \mu_0 \frac{\partial^2 P_{NL}}{\partial t^2}&#10;\end{displaymath}&#10;&#10;\end{document}&#10;"/>
  <p:tag name="EXTERNALNAME" val="txp_fig"/>
  <p:tag name="BLEND" val="False"/>
  <p:tag name="TRANSPARENT" val="False"/>
  <p:tag name="KEEPFILES" val="False"/>
  <p:tag name="DEBUGPAUSE" val="False"/>
  <p:tag name="RESOLUTION" val="1200"/>
  <p:tag name="TIMEOUT" val="(none)"/>
  <p:tag name="BOXWIDTH" val="348"/>
  <p:tag name="BOXHEIGHT" val="200"/>
  <p:tag name="BOXFONT" val="10"/>
  <p:tag name="BOXWRAP" val="False"/>
  <p:tag name="WORKAROUNDTRANSPARENCYBUG" val="False"/>
  <p:tag name="ALLOWFONTSUBSTITUTION" val="False"/>
  <p:tag name="BITMAPFORMAT" val="pngmono"/>
  <p:tag name="ORIGWIDTH" val="396"/>
  <p:tag name="PICTUREFILESIZE" val="84543"/>
</p:tagLst>
</file>

<file path=ppt/tags/tag55.xml><?xml version="1.0" encoding="utf-8"?>
<p:tagLst xmlns:a="http://schemas.openxmlformats.org/drawingml/2006/main" xmlns:r="http://schemas.openxmlformats.org/officeDocument/2006/relationships" xmlns:p="http://schemas.openxmlformats.org/presentationml/2006/main">
  <p:tag name="OUTPUTDPI" val="1200"/>
  <p:tag name="ORIGINALHEIGHT" val="388.4514"/>
  <p:tag name="ORIGINALWIDTH" val="3498.313"/>
  <p:tag name="OUTPUTTYPE" val="PNG"/>
  <p:tag name="IGUANATEXVERSION" val="160"/>
  <p:tag name="LATEXADDIN" val="\documentclass{article}&#10;\textwidth 15cm&#10;\usepackage{amsmath}&#10;\pagestyle{empty}&#10;\begin{document}&#10;$$&#10;\fbox{$\displaystyle \left( \frac{\partial^2}{\partial x^2}&#10;+\frac{\partial^2}{\partial y^2}+ \frac{\partial^2}{\partial z^2}&#10;- \frac{1}{c^2}\frac{\partial^2}{\partial t^2} \right) {\bf&#10;{E}}(x,y,z,t) = \mu_0\frac{\partial^2}{\partial t^2}{\bf&#10;{P}}(x,y,z,t) $}, $$&#10;&#10;&#10;&#10;&#10;&#10;\end{document}"/>
  <p:tag name="IGUANATEXSIZE" val="20"/>
  <p:tag name="IGUANATEXCURSOR" val="363"/>
  <p:tag name="TRANSPARENCY" val="True"/>
  <p:tag name="FILENAME" val=""/>
  <p:tag name="LATEXENGINEID" val="0"/>
  <p:tag name="TEMPFOLDER" val="c:\temp\"/>
  <p:tag name="LATEXFORMHEIGHT" val="320"/>
  <p:tag name="LATEXFORMWIDTH" val="385"/>
  <p:tag name="LATEXFORMWRAP" val="True"/>
  <p:tag name="BITMAPVECTOR" val="0"/>
</p:tagLst>
</file>

<file path=ppt/tags/tag56.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begin{displaymath}&#10;\nabla \cdot D = \nabla\cdot (\epsilon_0 E + P) = 0&#10;\end{displaymath}&#10;\end{document}&#10;"/>
  <p:tag name="EXTERNALNAME" val="txp_fig"/>
  <p:tag name="BLEND" val="Falsch"/>
  <p:tag name="TRANSPARENT" val="Falsch"/>
  <p:tag name="KEEPFILES" val="Falsch"/>
  <p:tag name="DEBUGPAUSE" val="Falsch"/>
  <p:tag name="RESOLUTION" val="1200"/>
  <p:tag name="TIMEOUT" val="(none)"/>
  <p:tag name="BOXWIDTH" val="348"/>
  <p:tag name="BOXHEIGHT" val="200"/>
  <p:tag name="BOXFONT" val="10"/>
  <p:tag name="BOXWRAP" val="Falsch"/>
  <p:tag name="WORKAROUNDTRANSPARENCYBUG" val="Falsch"/>
  <p:tag name="ALLOWFONTSUBSTITUTION" val="Falsch"/>
  <p:tag name="BITMAPFORMAT" val="pngmono"/>
  <p:tag name="ORIGWIDTH" val="256"/>
  <p:tag name="PICTUREFILESIZE" val="9287"/>
</p:tagLst>
</file>

<file path=ppt/tags/tag57.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begin{displaymath}&#10;\nabla \cdot E = - \frac{1}{\epsilon_0}\nabla \cdot (P_{NL} )&#10;\end{displaymath}&#10;\end{document}&#10;"/>
  <p:tag name="EXTERNALNAME" val="txp_fig"/>
  <p:tag name="BLEND" val="Falsch"/>
  <p:tag name="TRANSPARENT" val="Falsch"/>
  <p:tag name="KEEPFILES" val="Falsch"/>
  <p:tag name="DEBUGPAUSE" val="Falsch"/>
  <p:tag name="RESOLUTION" val="1200"/>
  <p:tag name="TIMEOUT" val="(none)"/>
  <p:tag name="BOXWIDTH" val="348"/>
  <p:tag name="BOXHEIGHT" val="200"/>
  <p:tag name="BOXFONT" val="10"/>
  <p:tag name="BOXWRAP" val="Falsch"/>
  <p:tag name="WORKAROUNDTRANSPARENCYBUG" val="Falsch"/>
  <p:tag name="ALLOWFONTSUBSTITUTION" val="Falsch"/>
  <p:tag name="BITMAPFORMAT" val="pngmono"/>
  <p:tag name="ORIGWIDTH" val="210"/>
  <p:tag name="PICTUREFILESIZE" val="10350"/>
</p:tagLst>
</file>

<file path=ppt/tags/tag58.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begin{displaymath}&#10;\frac{E_{\rm longitudinal}}{E_{\rm transverse}} \approx \frac{\lambda}{2 \pi w} \geq 10^{-4} &#10;\end{displaymath}&#10;\end{document}&#10;"/>
  <p:tag name="EXTERNALNAME" val="txp_fig"/>
  <p:tag name="BLEND" val="False"/>
  <p:tag name="TRANSPARENT" val="False"/>
  <p:tag name="KEEPFILES" val="False"/>
  <p:tag name="DEBUGPAUSE" val="False"/>
  <p:tag name="RESOLUTION" val="1200"/>
  <p:tag name="TIMEOUT" val="(none)"/>
  <p:tag name="BOXWIDTH" val="348"/>
  <p:tag name="BOXHEIGHT" val="200"/>
  <p:tag name="BOXFONT" val="10"/>
  <p:tag name="BOXWRAP" val="False"/>
  <p:tag name="WORKAROUNDTRANSPARENCYBUG" val="False"/>
  <p:tag name="ALLOWFONTSUBSTITUTION" val="False"/>
  <p:tag name="BITMAPFORMAT" val="pngmono"/>
  <p:tag name="ORIGWIDTH" val="264"/>
  <p:tag name="PICTUREFILESIZE" val="18808"/>
</p:tagLst>
</file>

<file path=ppt/tags/tag59.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begin{displaymath}&#10;\nabla \cdot E \neq 0 &#10;\end{displaymath}&#10;\end{document}&#10;"/>
  <p:tag name="EXTERNALNAME" val="txp_fig"/>
  <p:tag name="BLEND" val="False"/>
  <p:tag name="TRANSPARENT" val="False"/>
  <p:tag name="KEEPFILES" val="False"/>
  <p:tag name="DEBUGPAUSE" val="False"/>
  <p:tag name="RESOLUTION" val="1200"/>
  <p:tag name="TIMEOUT" val="(none)"/>
  <p:tag name="BOXWIDTH" val="348"/>
  <p:tag name="BOXHEIGHT" val="200"/>
  <p:tag name="BOXFONT" val="10"/>
  <p:tag name="BOXWRAP" val="False"/>
  <p:tag name="WORKAROUNDTRANSPARENCYBUG" val="False"/>
  <p:tag name="ALLOWFONTSUBSTITUTION" val="False"/>
  <p:tag name="BITMAPFORMAT" val="pngmono"/>
  <p:tag name="ORIGWIDTH" val="92"/>
  <p:tag name="PICTUREFILESIZE" val="3974"/>
</p:tagLst>
</file>

<file path=ppt/tags/tag6.xml><?xml version="1.0" encoding="utf-8"?>
<p:tagLst xmlns:a="http://schemas.openxmlformats.org/drawingml/2006/main" xmlns:r="http://schemas.openxmlformats.org/officeDocument/2006/relationships" xmlns:p="http://schemas.openxmlformats.org/presentationml/2006/main">
  <p:tag name="OUTPUTDPI" val="1200"/>
  <p:tag name="ORIGINALHEIGHT" val="182.9771"/>
  <p:tag name="ORIGINALWIDTH" val="1151.856"/>
  <p:tag name="OUTPUTTYPE" val="PNG"/>
  <p:tag name="IGUANATEXVERSION" val="160"/>
  <p:tag name="LATEXADDIN" val="\documentclass{article}&#10;\usepackage{amsmath}&#10;\pagestyle{empty}&#10;\begin{document}&#10;\noindent&#10;If $\tilde{\cal E}(t,z)= \tilde{\cal E}(t - \frac{z}{v_g})$:&#10;&#10;&#10;\end{document}"/>
  <p:tag name="IGUANATEXSIZE" val="20"/>
  <p:tag name="IGUANATEXCURSOR" val="148"/>
  <p:tag name="TRANSPARENCY" val="True"/>
  <p:tag name="FILENAME" val=""/>
  <p:tag name="LATEXENGINEID" val="0"/>
  <p:tag name="TEMPFOLDER" val="c:\temp\"/>
  <p:tag name="LATEXFORMHEIGHT" val="320"/>
  <p:tag name="LATEXFORMWIDTH" val="385"/>
  <p:tag name="LATEXFORMWRAP" val="True"/>
  <p:tag name="BITMAPVECTOR" val="0"/>
</p:tagLst>
</file>

<file path=ppt/tags/tag60.xml><?xml version="1.0" encoding="utf-8"?>
<p:tagLst xmlns:a="http://schemas.openxmlformats.org/drawingml/2006/main" xmlns:r="http://schemas.openxmlformats.org/officeDocument/2006/relationships" xmlns:p="http://schemas.openxmlformats.org/presentationml/2006/main">
  <p:tag name="OUTPUTDPI" val="1200"/>
  <p:tag name="ORIGINALHEIGHT" val="527.1841"/>
  <p:tag name="ORIGINALWIDTH" val="1984.252"/>
  <p:tag name="OUTPUTTYPE" val="PNG"/>
  <p:tag name="IGUANATEXVERSION" val="160"/>
  <p:tag name="LATEXADDIN" val="\documentclass{slides}\pagestyle{empty}&#10;\begin{document}&#10;\begin{displaymath}&#10;{\tilde{E}} = \frac{1}{2}{\cal E}e^{i(\omega t - {\bf k.r})}&#10;\end{displaymath}&#10;\end{document}&#10;"/>
  <p:tag name="IGUANATEXSIZE" val="20"/>
  <p:tag name="IGUANATEXCURSOR" val="85"/>
  <p:tag name="TRANSPARENCY" val="False"/>
  <p:tag name="FILENAME" val=""/>
  <p:tag name="LATEXENGINEID" val="0"/>
  <p:tag name="TEMPFOLDER" val="c:\temp\"/>
  <p:tag name="LATEXFORMHEIGHT" val="320"/>
  <p:tag name="LATEXFORMWIDTH" val="385"/>
  <p:tag name="LATEXFORMWRAP" val="True"/>
  <p:tag name="BITMAPVECTOR" val="0"/>
</p:tagLst>
</file>

<file path=ppt/tags/tag61.xml><?xml version="1.0" encoding="utf-8"?>
<p:tagLst xmlns:a="http://schemas.openxmlformats.org/drawingml/2006/main" xmlns:r="http://schemas.openxmlformats.org/officeDocument/2006/relationships" xmlns:p="http://schemas.openxmlformats.org/presentationml/2006/main">
  <p:tag name="OUTPUTDPI" val="1200"/>
  <p:tag name="ORIGINALHEIGHT" val="636.6704"/>
  <p:tag name="ORIGINALWIDTH" val="3931.009"/>
  <p:tag name="OUTPUTTYPE" val="PNG"/>
  <p:tag name="IGUANATEXVERSION" val="160"/>
  <p:tag name="LATEXADDIN" val="\documentclass{slides}\pagestyle{empty}&#10;\begin{document}&#10;\begin{displaymath}&#10;\frac{\partial^2 E}{\partial x^2} + \frac{\partial^2 E}{\partial y^2} &#10;+ \frac{\partial^2 E}{\partial z^2}  &#10;- \frac{1}{c^2} \frac{\partial^2 E}{\partial t^2} = 0&#10;\end{displaymath}&#10;&#10;\end{document}&#10;"/>
  <p:tag name="IGUANATEXSIZE" val="20"/>
  <p:tag name="IGUANATEXCURSOR" val="195"/>
  <p:tag name="TRANSPARENCY" val="True"/>
  <p:tag name="FILENAME" val=""/>
  <p:tag name="LATEXENGINEID" val="0"/>
  <p:tag name="TEMPFOLDER" val="c:\temp\"/>
  <p:tag name="LATEXFORMHEIGHT" val="320"/>
  <p:tag name="LATEXFORMWIDTH" val="385"/>
  <p:tag name="LATEXFORMWRAP" val="True"/>
  <p:tag name="BITMAPVECTOR" val="0"/>
</p:tagLst>
</file>

<file path=ppt/tags/tag62.xml><?xml version="1.0" encoding="utf-8"?>
<p:tagLst xmlns:a="http://schemas.openxmlformats.org/drawingml/2006/main" xmlns:r="http://schemas.openxmlformats.org/officeDocument/2006/relationships" xmlns:p="http://schemas.openxmlformats.org/presentationml/2006/main">
  <p:tag name="OUTPUTDPI" val="1200"/>
  <p:tag name="ORIGINALHEIGHT" val="588.6764"/>
  <p:tag name="ORIGINALWIDTH" val="2726.659"/>
  <p:tag name="OUTPUTTYPE" val="PNG"/>
  <p:tag name="IGUANATEXVERSION" val="160"/>
  <p:tag name="LATEXADDIN" val="\documentclass{slides}\pagestyle{empty}&#10;\begin{document}&#10;\begin{displaymath}&#10;k_x^2 + k_y^2 + k_z^2 - \frac{ \omega^2}{c^2} = 0&#10;\end{displaymath}&#10;\end{document}&#10;"/>
  <p:tag name="IGUANATEXSIZE" val="20"/>
  <p:tag name="IGUANATEXCURSOR" val="107"/>
  <p:tag name="TRANSPARENCY" val="True"/>
  <p:tag name="FILENAME" val=""/>
  <p:tag name="LATEXENGINEID" val="0"/>
  <p:tag name="TEMPFOLDER" val="c:\temp\"/>
  <p:tag name="LATEXFORMHEIGHT" val="320"/>
  <p:tag name="LATEXFORMWIDTH" val="385"/>
  <p:tag name="LATEXFORMWRAP" val="True"/>
  <p:tag name="BITMAPVECTOR" val="0"/>
</p:tagLst>
</file>

<file path=ppt/tags/tag63.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begin{displaymath}&#10;\nabla^2E &#10;- \frac{n^2}{c^2} \frac{\partial^2 E}{\partial t^2} = 0&#10;\end{displaymath}&#10;&#10;\end{document}&#10;"/>
  <p:tag name="EXTERNALNAME" val="txp_fig"/>
  <p:tag name="BLEND" val="Faux"/>
  <p:tag name="TRANSPARENT" val="Faux"/>
  <p:tag name="KEEPFILES" val="Faux"/>
  <p:tag name="DEBUGPAUSE" val="Faux"/>
  <p:tag name="RESOLUTION" val="1200"/>
  <p:tag name="TIMEOUT" val="(none)"/>
  <p:tag name="BOXWIDTH" val="348"/>
  <p:tag name="BOXHEIGHT" val="200"/>
  <p:tag name="BOXFONT" val="8"/>
  <p:tag name="BOXWRAP" val="Faux"/>
  <p:tag name="WORKAROUNDTRANSPARENCYBUG" val="Faux"/>
  <p:tag name="ALLOWFONTSUBSTITUTION" val="Faux"/>
  <p:tag name="BITMAPFORMAT" val="pngmono"/>
  <p:tag name="ORIGWIDTH" val="181"/>
  <p:tag name="PICTUREFILESIZE" val="13499"/>
</p:tagLst>
</file>

<file path=ppt/tags/tag64.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begin{displaymath}&#10;{\cal E} e^{i\vec{k}.\vec{r}} =&#10;{\cal E} e^{i\vec{k}.\left (\vec{r} + &#10;\lambda \frac{\vec{k}}{|k|} \right )} &#10;\end{displaymath}&#10;\begin{displaymath}&#10;\lambda \frac{\vec{k}.\vec{k}}{|k|} = 2 \pi&#10;\end{displaymath}&#10;&#10;\end{document}&#10;"/>
  <p:tag name="EXTERNALNAME" val="txp_fig"/>
  <p:tag name="BLEND" val="Faux"/>
  <p:tag name="TRANSPARENT" val="Faux"/>
  <p:tag name="KEEPFILES" val="Faux"/>
  <p:tag name="DEBUGPAUSE" val="Faux"/>
  <p:tag name="RESOLUTION" val="1200"/>
  <p:tag name="TIMEOUT" val="(none)"/>
  <p:tag name="BOXWIDTH" val="348"/>
  <p:tag name="BOXHEIGHT" val="200"/>
  <p:tag name="BOXFONT" val="8"/>
  <p:tag name="BOXWRAP" val="Faux"/>
  <p:tag name="WORKAROUNDTRANSPARENCYBUG" val="Faux"/>
  <p:tag name="ALLOWFONTSUBSTITUTION" val="Faux"/>
  <p:tag name="BITMAPFORMAT" val="pngmono"/>
  <p:tag name="ORIGWIDTH" val="197"/>
  <p:tag name="PICTUREFILESIZE" val="23132"/>
</p:tagLst>
</file>

<file path=ppt/tags/tag65.xml><?xml version="1.0" encoding="utf-8"?>
<p:tagLst xmlns:a="http://schemas.openxmlformats.org/drawingml/2006/main" xmlns:r="http://schemas.openxmlformats.org/officeDocument/2006/relationships" xmlns:p="http://schemas.openxmlformats.org/presentationml/2006/main">
  <p:tag name="OUTPUTDPI" val="1200"/>
  <p:tag name="ORIGINALHEIGHT" val="527.1841"/>
  <p:tag name="ORIGINALWIDTH" val="2101.987"/>
  <p:tag name="OUTPUTTYPE" val="PNG"/>
  <p:tag name="IGUANATEXVERSION" val="160"/>
  <p:tag name="LATEXADDIN" val="\documentclass{slides}\pagestyle{empty}&#10;\begin{document}&#10;\begin{displaymath}&#10;{\tilde{E}} = \frac{1}{2}{\cal E}_0e^{i(\omega t - { k.z})}&#10;\end{displaymath}&#10;\end{document}&#10;"/>
  <p:tag name="IGUANATEXSIZE" val="20"/>
  <p:tag name="IGUANATEXCURSOR" val="129"/>
  <p:tag name="TRANSPARENCY" val="False"/>
  <p:tag name="FILENAME" val=""/>
  <p:tag name="LATEXENGINEID" val="0"/>
  <p:tag name="TEMPFOLDER" val="c:\temp\"/>
  <p:tag name="LATEXFORMHEIGHT" val="320"/>
  <p:tag name="LATEXFORMWIDTH" val="385"/>
  <p:tag name="LATEXFORMWRAP" val="True"/>
  <p:tag name="BITMAPVECTOR" val="0"/>
</p:tagLst>
</file>

<file path=ppt/tags/tag66.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begin{displaymath}&#10;\frac{\partial^2 E}{\partial x^2} + \frac{\partial^2 E}{\partial y^2} &#10;+ \frac{\partial^2 E}{\partial z^2}  &#10;- \frac{n^2}{c^2} \frac{\partial^2 E}{\partial t^2} = 0&#10;\end{displaymath}&#10;&#10;\end{document}&#10;"/>
  <p:tag name="EXTERNALNAME" val="txp_fig"/>
  <p:tag name="BLEND" val="Faux"/>
  <p:tag name="TRANSPARENT" val="Faux"/>
  <p:tag name="KEEPFILES" val="Faux"/>
  <p:tag name="DEBUGPAUSE" val="Faux"/>
  <p:tag name="RESOLUTION" val="1200"/>
  <p:tag name="TIMEOUT" val="(none)"/>
  <p:tag name="BOXWIDTH" val="348"/>
  <p:tag name="BOXHEIGHT" val="200"/>
  <p:tag name="BOXFONT" val="8"/>
  <p:tag name="BOXWRAP" val="Faux"/>
  <p:tag name="WORKAROUNDTRANSPARENCYBUG" val="Faux"/>
  <p:tag name="ALLOWFONTSUBSTITUTION" val="Faux"/>
  <p:tag name="BITMAPFORMAT" val="pngmono"/>
  <p:tag name="ORIGWIDTH" val="320"/>
  <p:tag name="PICTUREFILESIZE" val="26298"/>
  <p:tag name="TEXPOINTSCALING" val="1.145703"/>
</p:tagLst>
</file>

<file path=ppt/tags/tag67.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begin{displaymath}&#10;\nabla^2E &#10;- \frac{n^2}{c^2} \frac{\partial^2 E}{\partial t^2} = 0&#10;\end{displaymath}&#10;&#10;\end{document}&#10;"/>
  <p:tag name="EXTERNALNAME" val="txp_fig"/>
  <p:tag name="BLEND" val="Faux"/>
  <p:tag name="TRANSPARENT" val="Faux"/>
  <p:tag name="KEEPFILES" val="Faux"/>
  <p:tag name="DEBUGPAUSE" val="Faux"/>
  <p:tag name="RESOLUTION" val="1200"/>
  <p:tag name="TIMEOUT" val="(none)"/>
  <p:tag name="BOXWIDTH" val="348"/>
  <p:tag name="BOXHEIGHT" val="200"/>
  <p:tag name="BOXFONT" val="8"/>
  <p:tag name="BOXWRAP" val="Faux"/>
  <p:tag name="WORKAROUNDTRANSPARENCYBUG" val="Faux"/>
  <p:tag name="ALLOWFONTSUBSTITUTION" val="Faux"/>
  <p:tag name="BITMAPFORMAT" val="pngmono"/>
  <p:tag name="ORIGWIDTH" val="181"/>
  <p:tag name="PICTUREFILESIZE" val="13499"/>
</p:tagLst>
</file>

<file path=ppt/tags/tag68.xml><?xml version="1.0" encoding="utf-8"?>
<p:tagLst xmlns:a="http://schemas.openxmlformats.org/drawingml/2006/main" xmlns:r="http://schemas.openxmlformats.org/officeDocument/2006/relationships" xmlns:p="http://schemas.openxmlformats.org/presentationml/2006/main">
  <p:tag name="OUTPUTDPI" val="1200"/>
  <p:tag name="ORIGINALHEIGHT" val="588.6764"/>
  <p:tag name="ORIGINALWIDTH" val="1747.282"/>
  <p:tag name="OUTPUTTYPE" val="PNG"/>
  <p:tag name="IGUANATEXVERSION" val="160"/>
  <p:tag name="LATEXADDIN" val="\documentclass{slides}\pagestyle{empty}&#10;\begin{document}&#10;\begin{displaymath}&#10;k^2 - \frac{n^2 \omega^2}{c^2} = 0&#10;\end{displaymath}&#10;\end{document}&#10;"/>
  <p:tag name="IGUANATEXSIZE" val="20"/>
  <p:tag name="IGUANATEXCURSOR" val="78"/>
  <p:tag name="TRANSPARENCY" val="True"/>
  <p:tag name="FILENAME" val=""/>
  <p:tag name="LATEXENGINEID" val="0"/>
  <p:tag name="TEMPFOLDER" val="c:\temp\"/>
  <p:tag name="LATEXFORMHEIGHT" val="320"/>
  <p:tag name="LATEXFORMWIDTH" val="385"/>
  <p:tag name="LATEXFORMWRAP" val="True"/>
  <p:tag name="BITMAPVECTOR" val="0"/>
</p:tagLst>
</file>

<file path=ppt/tags/tag69.xml><?xml version="1.0" encoding="utf-8"?>
<p:tagLst xmlns:a="http://schemas.openxmlformats.org/drawingml/2006/main" xmlns:r="http://schemas.openxmlformats.org/officeDocument/2006/relationships" xmlns:p="http://schemas.openxmlformats.org/presentationml/2006/main">
  <p:tag name="OUTPUTDPI" val="1200"/>
  <p:tag name="ORIGINALHEIGHT" val="291.7135"/>
  <p:tag name="ORIGINALWIDTH" val="4878.14"/>
  <p:tag name="OUTPUTTYPE" val="PNG"/>
  <p:tag name="IGUANATEXVERSION" val="160"/>
  <p:tag name="LATEXADDIN" val="\documentclass{slides}\pagestyle{empty}&#10;\begin{document}&#10;\noindent&#10;In vacuum, $n=1$ and $k = \frac{\omega}{c} = \omega \sqrt{\epsilon_0 \mu_0}$&#10;&#10;\end{document}&#10;"/>
  <p:tag name="IGUANATEXSIZE" val="20"/>
  <p:tag name="IGUANATEXCURSOR" val="89"/>
  <p:tag name="TRANSPARENCY" val="True"/>
  <p:tag name="FILENAME" val=""/>
  <p:tag name="LATEXENGINEID" val="0"/>
  <p:tag name="TEMPFOLDER" val="c:\temp\"/>
  <p:tag name="LATEXFORMHEIGHT" val="320"/>
  <p:tag name="LATEXFORMWIDTH" val="385"/>
  <p:tag name="LATEXFORMWRAP" val="True"/>
  <p:tag name="BITMAPVECTOR" val="0"/>
</p:tagLst>
</file>

<file path=ppt/tags/tag7.xml><?xml version="1.0" encoding="utf-8"?>
<p:tagLst xmlns:a="http://schemas.openxmlformats.org/drawingml/2006/main" xmlns:r="http://schemas.openxmlformats.org/officeDocument/2006/relationships" xmlns:p="http://schemas.openxmlformats.org/presentationml/2006/main">
  <p:tag name="OUTPUTDPI" val="1200"/>
  <p:tag name="ORIGINALHEIGHT" val="320.9598"/>
  <p:tag name="ORIGINALWIDTH" val="868.3914"/>
  <p:tag name="OUTPUTTYPE" val="PNG"/>
  <p:tag name="IGUANATEXVERSION" val="160"/>
  <p:tag name="LATEXADDIN" val="\documentclass{article}\pagestyle{empty}&#10;\begin{document}&#10;$$\frac{\partial \tilde{\cal E}}{\partial z}  + \frac{1}{v_g}&#10;\frac{\partial \tilde{\cal E}}{\partial t}  = 0&#10;$$&#10;\end{document}&#10;"/>
  <p:tag name="IGUANATEXSIZE" val="20"/>
  <p:tag name="IGUANATEXCURSOR" val="167"/>
  <p:tag name="TRANSPARENCY" val="False"/>
  <p:tag name="FILENAME" val=""/>
  <p:tag name="LATEXENGINEID" val="0"/>
  <p:tag name="TEMPFOLDER" val="c:\temp\"/>
  <p:tag name="LATEXFORMHEIGHT" val="320"/>
  <p:tag name="LATEXFORMWIDTH" val="385"/>
  <p:tag name="LATEXFORMWRAP" val="True"/>
  <p:tag name="BITMAPVECTOR" val="0"/>
</p:tagLst>
</file>

<file path=ppt/tags/tag70.xml><?xml version="1.0" encoding="utf-8"?>
<p:tagLst xmlns:a="http://schemas.openxmlformats.org/drawingml/2006/main" xmlns:r="http://schemas.openxmlformats.org/officeDocument/2006/relationships" xmlns:p="http://schemas.openxmlformats.org/presentationml/2006/main">
  <p:tag name="OUTPUTDPI" val="1200"/>
  <p:tag name="ORIGINALHEIGHT" val="591.6761"/>
  <p:tag name="ORIGINALWIDTH" val="5685.789"/>
  <p:tag name="OUTPUTTYPE" val="PNG"/>
  <p:tag name="IGUANATEXVERSION" val="160"/>
  <p:tag name="LATEXADDIN" val="\documentclass{slides}\pagestyle{empty}&#10;\begin{document}&#10;\begin{displaymath}&#10; \frac{\partial^2 E}{\partial z^2}  &#10;- \frac{n^2}{c^2} \frac{\partial^2 E}{\partial t^2} = 0&#10;=( \frac{\partial E}{\partial z}  &#10;- \frac{n}{c} \frac{\partial E}{\partial t})&#10;(\frac{\partial E}{\partial z}  &#10;+ \frac{n}{c} \frac{\partial E}{\partial t})&#10;\end{displaymath}&#10;&#10;\end{document}&#10;"/>
  <p:tag name="IGUANATEXSIZE" val="20"/>
  <p:tag name="IGUANATEXCURSOR" val="284"/>
  <p:tag name="TRANSPARENCY" val="True"/>
  <p:tag name="FILENAME" val=""/>
  <p:tag name="LATEXENGINEID" val="0"/>
  <p:tag name="TEMPFOLDER" val="c:\temp\"/>
  <p:tag name="LATEXFORMHEIGHT" val="320"/>
  <p:tag name="LATEXFORMWIDTH" val="385"/>
  <p:tag name="LATEXFORMWRAP" val="True"/>
  <p:tag name="BITMAPVECTOR" val="0"/>
</p:tagLst>
</file>

<file path=ppt/tags/tag71.xml><?xml version="1.0" encoding="utf-8"?>
<p:tagLst xmlns:a="http://schemas.openxmlformats.org/drawingml/2006/main" xmlns:r="http://schemas.openxmlformats.org/officeDocument/2006/relationships" xmlns:p="http://schemas.openxmlformats.org/presentationml/2006/main">
  <p:tag name="OUTPUTDPI" val="1200"/>
  <p:tag name="ORIGINALHEIGHT" val="527.1841"/>
  <p:tag name="ORIGINALWIDTH" val="3221.597"/>
  <p:tag name="OUTPUTTYPE" val="PNG"/>
  <p:tag name="IGUANATEXVERSION" val="160"/>
  <p:tag name="LATEXADDIN" val="\documentclass{slides}\pagestyle{empty}&#10;\begin{document}&#10;\begin{displaymath}&#10;{\tilde{E}} = \frac{1}{2}{\cal E}_0e^{i(\omega t + { k.z})}e^{i(\omega t - { k.z})}&#10;\end{displaymath}&#10;\end{document}&#10;"/>
  <p:tag name="IGUANATEXSIZE" val="20"/>
  <p:tag name="IGUANATEXCURSOR" val="161"/>
  <p:tag name="TRANSPARENCY" val="False"/>
  <p:tag name="FILENAME" val=""/>
  <p:tag name="LATEXENGINEID" val="0"/>
  <p:tag name="TEMPFOLDER" val="c:\temp\"/>
  <p:tag name="LATEXFORMHEIGHT" val="320"/>
  <p:tag name="LATEXFORMWIDTH" val="385"/>
  <p:tag name="LATEXFORMWRAP" val="True"/>
  <p:tag name="BITMAPVECTOR" val="0"/>
</p:tagLst>
</file>

<file path=ppt/tags/tag72.xml><?xml version="1.0" encoding="utf-8"?>
<p:tagLst xmlns:a="http://schemas.openxmlformats.org/drawingml/2006/main" xmlns:r="http://schemas.openxmlformats.org/officeDocument/2006/relationships" xmlns:p="http://schemas.openxmlformats.org/presentationml/2006/main">
  <p:tag name="OUTPUTDPI" val="1200"/>
  <p:tag name="ORIGINALHEIGHT" val="1304.837"/>
  <p:tag name="ORIGINALWIDTH" val="5816.273"/>
  <p:tag name="OUTPUTTYPE" val="PNG"/>
  <p:tag name="IGUANATEXVERSION" val="160"/>
  <p:tag name="LATEXADDIN" val="\documentclass{slides}\pagestyle{empty}&#10;\usepackage{color}&#10;\begin{document}&#10;\textcolor{red}{Does this get you to }&#10;\begin{displaymath}&#10; (\frac{\partial {\cal E}}{\partial z}  &#10;+ \frac{n}{c} \frac{\partial {\cal E}}{\partial t})&#10;=0&#10;\end{displaymath}&#10;\textcolor{red}{with the same $n$ as per second order equation?}&#10;\end{document}&#10;"/>
  <p:tag name="IGUANATEXSIZE" val="20"/>
  <p:tag name="IGUANATEXCURSOR" val="259"/>
  <p:tag name="TRANSPARENCY" val="True"/>
  <p:tag name="FILENAME" val=""/>
  <p:tag name="LATEXENGINEID" val="0"/>
  <p:tag name="TEMPFOLDER" val="c:\temp\"/>
  <p:tag name="LATEXFORMHEIGHT" val="320"/>
  <p:tag name="LATEXFORMWIDTH" val="385"/>
  <p:tag name="LATEXFORMWRAP" val="True"/>
  <p:tag name="BITMAPVECTOR" val="0"/>
</p:tagLst>
</file>

<file path=ppt/tags/tag73.xml><?xml version="1.0" encoding="utf-8"?>
<p:tagLst xmlns:a="http://schemas.openxmlformats.org/drawingml/2006/main" xmlns:r="http://schemas.openxmlformats.org/officeDocument/2006/relationships" xmlns:p="http://schemas.openxmlformats.org/presentationml/2006/main">
  <p:tag name="OUTPUTDPI" val="1200"/>
  <p:tag name="ORIGINALHEIGHT" val="591.6761"/>
  <p:tag name="ORIGINALWIDTH" val="7357.331"/>
  <p:tag name="OUTPUTTYPE" val="PNG"/>
  <p:tag name="IGUANATEXVERSION" val="160"/>
  <p:tag name="LATEXADDIN" val="\documentclass{slides}\pagestyle{empty}&#10;\begin{document}&#10;\begin{displaymath}&#10; \frac{\partial^2 E}{\partial z^2}  &#10;- \frac{1}{c^2} \frac{\partial^2 E}{\partial t^2} = &#10;\mu_0 \frac{\partial^2 P}{\partial t^2}&#10;=( \frac{\partial E}{\partial z}  &#10;- \frac{1}{c} \frac{\partial E}{\partial t})&#10;(\frac{\partial E}{\partial z}  &#10;+ \frac{1}{c} \frac{\partial E}{\partial t})&#10;= - \mu_0 \omega^2 P&#10;\end{displaymath}&#10;&#10;\end{document}&#10;"/>
  <p:tag name="IGUANATEXSIZE" val="20"/>
  <p:tag name="IGUANATEXCURSOR" val="377"/>
  <p:tag name="TRANSPARENCY" val="True"/>
  <p:tag name="FILENAME" val=""/>
  <p:tag name="LATEXENGINEID" val="0"/>
  <p:tag name="TEMPFOLDER" val="c:\temp\"/>
  <p:tag name="LATEXFORMHEIGHT" val="320"/>
  <p:tag name="LATEXFORMWIDTH" val="385"/>
  <p:tag name="LATEXFORMWRAP" val="True"/>
  <p:tag name="BITMAPVECTOR" val="0"/>
</p:tagLst>
</file>

<file path=ppt/tags/tag74.xml><?xml version="1.0" encoding="utf-8"?>
<p:tagLst xmlns:a="http://schemas.openxmlformats.org/drawingml/2006/main" xmlns:r="http://schemas.openxmlformats.org/officeDocument/2006/relationships" xmlns:p="http://schemas.openxmlformats.org/presentationml/2006/main">
  <p:tag name="OUTPUTDPI" val="1200"/>
  <p:tag name="ORIGINALHEIGHT" val="527.1841"/>
  <p:tag name="ORIGINALWIDTH" val="2101.987"/>
  <p:tag name="OUTPUTTYPE" val="PNG"/>
  <p:tag name="IGUANATEXVERSION" val="160"/>
  <p:tag name="LATEXADDIN" val="\documentclass{slides}\pagestyle{empty}&#10;\begin{document}&#10;\begin{displaymath}&#10;{\tilde{E}} = \frac{1}{2}{\cal E}_0e^{i(\omega t - { k.z})}&#10;\end{displaymath}&#10;\end{document}&#10;"/>
  <p:tag name="IGUANATEXSIZE" val="20"/>
  <p:tag name="IGUANATEXCURSOR" val="112"/>
  <p:tag name="TRANSPARENCY" val="False"/>
  <p:tag name="FILENAME" val=""/>
  <p:tag name="LATEXENGINEID" val="0"/>
  <p:tag name="TEMPFOLDER" val="c:\temp\"/>
  <p:tag name="LATEXFORMHEIGHT" val="320"/>
  <p:tag name="LATEXFORMWIDTH" val="385"/>
  <p:tag name="LATEXFORMWRAP" val="True"/>
  <p:tag name="BITMAPVECTOR" val="0"/>
</p:tagLst>
</file>

<file path=ppt/tags/tag8.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cal E}$&#10;\end{document}&#10;"/>
  <p:tag name="FILENAME" val="TP_tmp"/>
  <p:tag name="FORMAT" val="bmpmono"/>
  <p:tag name="RES" val="1200"/>
  <p:tag name="BLEND" val="0"/>
  <p:tag name="TRANSPARENT" val="0"/>
  <p:tag name="TBUG" val="0"/>
  <p:tag name="ALLOWFS" val="0"/>
  <p:tag name="ORIGWIDTH" val="7"/>
  <p:tag name="PICTUREFILESIZE" val="2190"/>
</p:tagLst>
</file>

<file path=ppt/tags/tag9.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z = v_gt$&#10;\end{document}&#10;"/>
  <p:tag name="FILENAME" val="TP_tmp"/>
  <p:tag name="FORMAT" val="bmpmono"/>
  <p:tag name="RES" val="1200"/>
  <p:tag name="BLEND" val="0"/>
  <p:tag name="TRANSPARENT" val="0"/>
  <p:tag name="TBUG" val="0"/>
  <p:tag name="ALLOWFS" val="0"/>
  <p:tag name="ORIGWIDTH" val="31"/>
  <p:tag name="PICTUREFILESIZE" val="11418"/>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3842</TotalTime>
  <Words>2023</Words>
  <Application>Microsoft Office PowerPoint</Application>
  <PresentationFormat>Custom</PresentationFormat>
  <Paragraphs>257</Paragraphs>
  <Slides>53</Slides>
  <Notes>1</Notes>
  <HiddenSlides>0</HiddenSlides>
  <MMClips>1</MMClips>
  <ScaleCrop>false</ScaleCrop>
  <HeadingPairs>
    <vt:vector size="8" baseType="variant">
      <vt:variant>
        <vt:lpstr>Fonts Used</vt:lpstr>
      </vt:variant>
      <vt:variant>
        <vt:i4>16</vt:i4>
      </vt:variant>
      <vt:variant>
        <vt:lpstr>Theme</vt:lpstr>
      </vt:variant>
      <vt:variant>
        <vt:i4>1</vt:i4>
      </vt:variant>
      <vt:variant>
        <vt:lpstr>Embedded OLE Servers</vt:lpstr>
      </vt:variant>
      <vt:variant>
        <vt:i4>2</vt:i4>
      </vt:variant>
      <vt:variant>
        <vt:lpstr>Slide Titles</vt:lpstr>
      </vt:variant>
      <vt:variant>
        <vt:i4>53</vt:i4>
      </vt:variant>
    </vt:vector>
  </HeadingPairs>
  <TitlesOfParts>
    <vt:vector size="72" baseType="lpstr">
      <vt:lpstr>MS PGothic</vt:lpstr>
      <vt:lpstr>Aptos</vt:lpstr>
      <vt:lpstr>Arial</vt:lpstr>
      <vt:lpstr>Calibri</vt:lpstr>
      <vt:lpstr>cmex10</vt:lpstr>
      <vt:lpstr>cmmi10</vt:lpstr>
      <vt:lpstr>cmmi5</vt:lpstr>
      <vt:lpstr>cmr10</vt:lpstr>
      <vt:lpstr>cmr5</vt:lpstr>
      <vt:lpstr>cmr7</vt:lpstr>
      <vt:lpstr>cmsy10orig</vt:lpstr>
      <vt:lpstr>cmsy7</vt:lpstr>
      <vt:lpstr>Monotype Corsiva</vt:lpstr>
      <vt:lpstr>Roboto</vt:lpstr>
      <vt:lpstr>Symbol</vt:lpstr>
      <vt:lpstr>Times New Roman</vt:lpstr>
      <vt:lpstr>Default Design</vt:lpstr>
      <vt:lpstr>Acrobat Document</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jcdiel</cp:lastModifiedBy>
  <cp:revision>145</cp:revision>
  <dcterms:created xsi:type="dcterms:W3CDTF">2023-07-27T19:23:28Z</dcterms:created>
  <dcterms:modified xsi:type="dcterms:W3CDTF">2026-08-18T03:03:00Z</dcterms:modified>
</cp:coreProperties>
</file>