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2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79" r:id="rId2"/>
    <p:sldId id="386" r:id="rId3"/>
    <p:sldId id="385" r:id="rId4"/>
    <p:sldId id="387" r:id="rId5"/>
    <p:sldId id="388" r:id="rId6"/>
    <p:sldId id="389" r:id="rId7"/>
    <p:sldId id="390" r:id="rId8"/>
    <p:sldId id="380" r:id="rId9"/>
    <p:sldId id="391" r:id="rId10"/>
    <p:sldId id="381" r:id="rId11"/>
    <p:sldId id="382" r:id="rId12"/>
    <p:sldId id="383" r:id="rId13"/>
    <p:sldId id="364" r:id="rId14"/>
    <p:sldId id="373" r:id="rId15"/>
    <p:sldId id="374" r:id="rId16"/>
    <p:sldId id="376" r:id="rId17"/>
    <p:sldId id="377" r:id="rId18"/>
    <p:sldId id="378" r:id="rId19"/>
    <p:sldId id="375" r:id="rId20"/>
    <p:sldId id="365" r:id="rId21"/>
    <p:sldId id="384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51" r:id="rId30"/>
    <p:sldId id="352" r:id="rId31"/>
    <p:sldId id="353" r:id="rId32"/>
    <p:sldId id="354" r:id="rId33"/>
    <p:sldId id="339" r:id="rId34"/>
    <p:sldId id="280" r:id="rId35"/>
    <p:sldId id="281" r:id="rId36"/>
    <p:sldId id="283" r:id="rId37"/>
    <p:sldId id="282" r:id="rId38"/>
    <p:sldId id="284" r:id="rId39"/>
    <p:sldId id="297" r:id="rId40"/>
    <p:sldId id="285" r:id="rId41"/>
    <p:sldId id="286" r:id="rId42"/>
    <p:sldId id="287" r:id="rId43"/>
    <p:sldId id="340" r:id="rId44"/>
    <p:sldId id="341" r:id="rId45"/>
    <p:sldId id="342" r:id="rId46"/>
    <p:sldId id="343" r:id="rId47"/>
    <p:sldId id="344" r:id="rId48"/>
    <p:sldId id="345" r:id="rId49"/>
  </p:sldIdLst>
  <p:sldSz cx="12161838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40" userDrawn="1">
          <p15:clr>
            <a:srgbClr val="A4A3A4"/>
          </p15:clr>
        </p15:guide>
        <p15:guide id="2" pos="38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7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04" y="36"/>
      </p:cViewPr>
      <p:guideLst>
        <p:guide orient="horz" pos="2040"/>
        <p:guide pos="38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8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DD965-DF02-47FF-9D82-5B16A63E105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150" y="1143000"/>
            <a:ext cx="5473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83BCA-03A3-4D93-B0DC-E82DDA461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64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834B63FC-F1A8-472A-9D3C-1EA79F085387}" type="slidenum">
              <a:rPr lang="en-US" alt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 altLang="en-US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/>
            <a:fld id="{D230381C-846A-47BB-BB93-03D79F21099A}" type="slidenum">
              <a:rPr lang="fr-FR" altLang="en-US" sz="120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14</a:t>
            </a:fld>
            <a:endParaRPr lang="fr-FR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6310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834B63FC-F1A8-472A-9D3C-1EA79F085387}" type="slidenum">
              <a:rPr lang="en-US" alt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 altLang="en-US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/>
            <a:fld id="{D230381C-846A-47BB-BB93-03D79F21099A}" type="slidenum">
              <a:rPr lang="fr-FR" altLang="en-US" sz="120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19</a:t>
            </a:fld>
            <a:endParaRPr lang="fr-FR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8224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25" y="1122363"/>
            <a:ext cx="91201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825" y="3602038"/>
            <a:ext cx="91201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80B2A-3182-42FE-A73D-E4E602302A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751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CF6E1-48BC-4121-B49E-7B63E80F90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70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8563" y="274638"/>
            <a:ext cx="273526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5815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ECE50-FEF8-4A5A-BAAE-2C767ADB6B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73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94AF6-7897-48B6-9576-89E59A97F8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6650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63" y="1709738"/>
            <a:ext cx="1048861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63" y="4589463"/>
            <a:ext cx="10488612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BB642-F0E0-4F8C-B55E-A97C036BE4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591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395912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325" y="1600200"/>
            <a:ext cx="53975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29313-7E50-4845-9A52-5D7A3BA3FE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333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88613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81163"/>
            <a:ext cx="51450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505075"/>
            <a:ext cx="51450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325" y="1681163"/>
            <a:ext cx="51704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325" y="2505075"/>
            <a:ext cx="51704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7E278-C986-4E6C-8BBA-110FDB70A5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08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F9A9A-8D3F-45A4-8B7C-51DE03828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04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07BE1-D82F-4B03-8134-72A9F46AE1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55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39227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488" y="987425"/>
            <a:ext cx="61563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057400"/>
            <a:ext cx="39227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D9A6A-1034-4829-846D-EAE6B20930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58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39227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0488" y="987425"/>
            <a:ext cx="615632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057400"/>
            <a:ext cx="39227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9F868-F7EF-415C-8DC1-D817CAE657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19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274638"/>
            <a:ext cx="109458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13" y="1600200"/>
            <a:ext cx="109458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13" y="6245225"/>
            <a:ext cx="28384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6075" y="6245225"/>
            <a:ext cx="384968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375" y="6245225"/>
            <a:ext cx="28384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AB339251-7851-4724-A806-0FABC35B42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F:\jcdiels\Optics%20classes\Laser%20Physics\Laser%20Physics%20I%202026\slide_09-A1_LISA_orbits2.mp4" TargetMode="External"/><Relationship Id="rId1" Type="http://schemas.microsoft.com/office/2007/relationships/media" Target="file:///F:\jcdiels\Optics%20classes\Laser%20Physics\Laser%20Physics%20I%202026\slide_09-A1_LISA_orbits2.mp4" TargetMode="External"/><Relationship Id="rId6" Type="http://schemas.openxmlformats.org/officeDocument/2006/relationships/image" Target="../media/image2.png"/><Relationship Id="rId5" Type="http://schemas.openxmlformats.org/officeDocument/2006/relationships/hyperlink" Target="file:///C:\Users\ewvs\Downloads\slide_09-A1_LISA_orbits2%20(2).mp4" TargetMode="Externa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14.png"/><Relationship Id="rId5" Type="http://schemas.openxmlformats.org/officeDocument/2006/relationships/tags" Target="../tags/tag11.xml"/><Relationship Id="rId10" Type="http://schemas.openxmlformats.org/officeDocument/2006/relationships/image" Target="../media/image13.png"/><Relationship Id="rId4" Type="http://schemas.openxmlformats.org/officeDocument/2006/relationships/tags" Target="../tags/tag10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3.png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image" Target="../media/image22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21.png"/><Relationship Id="rId5" Type="http://schemas.openxmlformats.org/officeDocument/2006/relationships/tags" Target="../tags/tag19.xml"/><Relationship Id="rId10" Type="http://schemas.openxmlformats.org/officeDocument/2006/relationships/image" Target="../media/image20.png"/><Relationship Id="rId4" Type="http://schemas.openxmlformats.org/officeDocument/2006/relationships/tags" Target="../tags/tag18.xml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4.xml"/><Relationship Id="rId7" Type="http://schemas.openxmlformats.org/officeDocument/2006/relationships/image" Target="../media/image25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28.xml"/><Relationship Id="rId7" Type="http://schemas.openxmlformats.org/officeDocument/2006/relationships/image" Target="../media/image30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.xml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tags" Target="../tags/tag32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26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5.png"/><Relationship Id="rId5" Type="http://schemas.openxmlformats.org/officeDocument/2006/relationships/tags" Target="../tags/tag34.xml"/><Relationship Id="rId10" Type="http://schemas.openxmlformats.org/officeDocument/2006/relationships/image" Target="../media/image34.png"/><Relationship Id="rId4" Type="http://schemas.openxmlformats.org/officeDocument/2006/relationships/tags" Target="../tags/tag33.xml"/><Relationship Id="rId9" Type="http://schemas.openxmlformats.org/officeDocument/2006/relationships/image" Target="../media/image33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3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22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21.png"/><Relationship Id="rId5" Type="http://schemas.openxmlformats.org/officeDocument/2006/relationships/tags" Target="../tags/tag39.xml"/><Relationship Id="rId10" Type="http://schemas.openxmlformats.org/officeDocument/2006/relationships/image" Target="../media/image20.png"/><Relationship Id="rId4" Type="http://schemas.openxmlformats.org/officeDocument/2006/relationships/tags" Target="../tags/tag38.xml"/><Relationship Id="rId9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0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39.png"/><Relationship Id="rId5" Type="http://schemas.openxmlformats.org/officeDocument/2006/relationships/tags" Target="../tags/tag46.xml"/><Relationship Id="rId10" Type="http://schemas.openxmlformats.org/officeDocument/2006/relationships/image" Target="../media/image38.png"/><Relationship Id="rId4" Type="http://schemas.openxmlformats.org/officeDocument/2006/relationships/tags" Target="../tags/tag45.xml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tags" Target="../tags/tag5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image" Target="../media/image45.png"/><Relationship Id="rId5" Type="http://schemas.openxmlformats.org/officeDocument/2006/relationships/tags" Target="../tags/tag52.xml"/><Relationship Id="rId10" Type="http://schemas.openxmlformats.org/officeDocument/2006/relationships/image" Target="../media/image44.png"/><Relationship Id="rId4" Type="http://schemas.openxmlformats.org/officeDocument/2006/relationships/tags" Target="../tags/tag51.xml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56.xml"/><Relationship Id="rId7" Type="http://schemas.openxmlformats.org/officeDocument/2006/relationships/image" Target="../media/image50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3.png"/><Relationship Id="rId4" Type="http://schemas.openxmlformats.org/officeDocument/2006/relationships/tags" Target="../tags/tag57.xml"/><Relationship Id="rId9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6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3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22.png"/><Relationship Id="rId5" Type="http://schemas.openxmlformats.org/officeDocument/2006/relationships/tags" Target="../tags/tag62.xml"/><Relationship Id="rId10" Type="http://schemas.openxmlformats.org/officeDocument/2006/relationships/image" Target="../media/image21.png"/><Relationship Id="rId4" Type="http://schemas.openxmlformats.org/officeDocument/2006/relationships/tags" Target="../tags/tag61.xml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55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69.xml"/><Relationship Id="rId7" Type="http://schemas.openxmlformats.org/officeDocument/2006/relationships/image" Target="../media/image58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72.xml"/><Relationship Id="rId7" Type="http://schemas.openxmlformats.org/officeDocument/2006/relationships/image" Target="../media/image63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62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3.xml"/><Relationship Id="rId9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76.xml"/><Relationship Id="rId7" Type="http://schemas.openxmlformats.org/officeDocument/2006/relationships/image" Target="../media/image65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9.png"/><Relationship Id="rId5" Type="http://schemas.openxmlformats.org/officeDocument/2006/relationships/tags" Target="../tags/tag78.xml"/><Relationship Id="rId10" Type="http://schemas.openxmlformats.org/officeDocument/2006/relationships/image" Target="../media/image68.png"/><Relationship Id="rId4" Type="http://schemas.openxmlformats.org/officeDocument/2006/relationships/tags" Target="../tags/tag77.xml"/><Relationship Id="rId9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4.png"/><Relationship Id="rId3" Type="http://schemas.openxmlformats.org/officeDocument/2006/relationships/tags" Target="../tags/tag8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3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72.png"/><Relationship Id="rId5" Type="http://schemas.openxmlformats.org/officeDocument/2006/relationships/tags" Target="../tags/tag83.xml"/><Relationship Id="rId10" Type="http://schemas.openxmlformats.org/officeDocument/2006/relationships/image" Target="../media/image71.png"/><Relationship Id="rId4" Type="http://schemas.openxmlformats.org/officeDocument/2006/relationships/tags" Target="../tags/tag82.xml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image" Target="../media/image79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83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82.png"/><Relationship Id="rId2" Type="http://schemas.openxmlformats.org/officeDocument/2006/relationships/tags" Target="../tags/tag90.xml"/><Relationship Id="rId16" Type="http://schemas.openxmlformats.org/officeDocument/2006/relationships/image" Target="../media/image86.png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image" Target="../media/image81.png"/><Relationship Id="rId5" Type="http://schemas.openxmlformats.org/officeDocument/2006/relationships/tags" Target="../tags/tag93.xml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tags" Target="../tags/tag92.xml"/><Relationship Id="rId9" Type="http://schemas.openxmlformats.org/officeDocument/2006/relationships/image" Target="../media/image77.png"/><Relationship Id="rId1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tags" Target="../tags/tag98.xml"/><Relationship Id="rId7" Type="http://schemas.openxmlformats.org/officeDocument/2006/relationships/image" Target="../media/image87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1.png"/><Relationship Id="rId5" Type="http://schemas.openxmlformats.org/officeDocument/2006/relationships/tags" Target="../tags/tag100.xml"/><Relationship Id="rId10" Type="http://schemas.openxmlformats.org/officeDocument/2006/relationships/image" Target="../media/image90.png"/><Relationship Id="rId4" Type="http://schemas.openxmlformats.org/officeDocument/2006/relationships/tags" Target="../tags/tag99.xml"/><Relationship Id="rId9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gif"/><Relationship Id="rId2" Type="http://schemas.openxmlformats.org/officeDocument/2006/relationships/image" Target="../media/image92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tags" Target="../tags/tag103.xml"/><Relationship Id="rId21" Type="http://schemas.openxmlformats.org/officeDocument/2006/relationships/image" Target="../media/image103.png"/><Relationship Id="rId7" Type="http://schemas.openxmlformats.org/officeDocument/2006/relationships/tags" Target="../tags/tag107.xml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tags" Target="../tags/tag102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05.xml"/><Relationship Id="rId15" Type="http://schemas.openxmlformats.org/officeDocument/2006/relationships/image" Target="../media/image97.png"/><Relationship Id="rId10" Type="http://schemas.openxmlformats.org/officeDocument/2006/relationships/tags" Target="../tags/tag110.xml"/><Relationship Id="rId19" Type="http://schemas.openxmlformats.org/officeDocument/2006/relationships/image" Target="../media/image101.png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image" Target="../media/image96.png"/><Relationship Id="rId18" Type="http://schemas.openxmlformats.org/officeDocument/2006/relationships/image" Target="../media/image102.png"/><Relationship Id="rId3" Type="http://schemas.openxmlformats.org/officeDocument/2006/relationships/tags" Target="../tags/tag112.xml"/><Relationship Id="rId21" Type="http://schemas.openxmlformats.org/officeDocument/2006/relationships/oleObject" Target="../embeddings/oleObject2.bin"/><Relationship Id="rId7" Type="http://schemas.openxmlformats.org/officeDocument/2006/relationships/tags" Target="../tags/tag116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106.png"/><Relationship Id="rId2" Type="http://schemas.openxmlformats.org/officeDocument/2006/relationships/tags" Target="../tags/tag111.xml"/><Relationship Id="rId16" Type="http://schemas.openxmlformats.org/officeDocument/2006/relationships/image" Target="../media/image98.png"/><Relationship Id="rId20" Type="http://schemas.openxmlformats.org/officeDocument/2006/relationships/image" Target="../media/image104.emf"/><Relationship Id="rId1" Type="http://schemas.openxmlformats.org/officeDocument/2006/relationships/vmlDrawing" Target="../drawings/vmlDrawing1.v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5" Type="http://schemas.openxmlformats.org/officeDocument/2006/relationships/tags" Target="../tags/tag114.xml"/><Relationship Id="rId15" Type="http://schemas.openxmlformats.org/officeDocument/2006/relationships/image" Target="../media/image105.png"/><Relationship Id="rId10" Type="http://schemas.openxmlformats.org/officeDocument/2006/relationships/tags" Target="../tags/tag119.xml"/><Relationship Id="rId19" Type="http://schemas.openxmlformats.org/officeDocument/2006/relationships/oleObject" Target="../embeddings/oleObject1.bin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tags" Target="../tags/tag123.xml"/><Relationship Id="rId21" Type="http://schemas.openxmlformats.org/officeDocument/2006/relationships/image" Target="../media/image115.png"/><Relationship Id="rId7" Type="http://schemas.openxmlformats.org/officeDocument/2006/relationships/tags" Target="../tags/tag12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111.png"/><Relationship Id="rId2" Type="http://schemas.openxmlformats.org/officeDocument/2006/relationships/tags" Target="../tags/tag122.xml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tags" Target="../tags/tag131.xml"/><Relationship Id="rId5" Type="http://schemas.openxmlformats.org/officeDocument/2006/relationships/tags" Target="../tags/tag125.xml"/><Relationship Id="rId15" Type="http://schemas.openxmlformats.org/officeDocument/2006/relationships/image" Target="../media/image109.png"/><Relationship Id="rId10" Type="http://schemas.openxmlformats.org/officeDocument/2006/relationships/tags" Target="../tags/tag130.xml"/><Relationship Id="rId19" Type="http://schemas.openxmlformats.org/officeDocument/2006/relationships/image" Target="../media/image113.png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image" Target="../media/image10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image" Target="../media/image122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48065" y="108249"/>
            <a:ext cx="2802923" cy="101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1178178" y="326782"/>
            <a:ext cx="8356513" cy="58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192" b="1"/>
              <a:t>Laser Interferometer Space Antenna  (LISA)</a:t>
            </a:r>
            <a:endParaRPr lang="en-US" altLang="en-US" sz="3192"/>
          </a:p>
        </p:txBody>
      </p:sp>
      <p:sp>
        <p:nvSpPr>
          <p:cNvPr id="54275" name="TextBox 3"/>
          <p:cNvSpPr txBox="1">
            <a:spLocks noChangeArrowheads="1"/>
          </p:cNvSpPr>
          <p:nvPr/>
        </p:nvSpPr>
        <p:spPr bwMode="auto">
          <a:xfrm>
            <a:off x="1333369" y="814522"/>
            <a:ext cx="2125154" cy="46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394"/>
              <a:t>Arms: 2.5 Gm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347673" y="809771"/>
            <a:ext cx="6342209" cy="46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394">
                <a:solidFill>
                  <a:srgbClr val="FF0000"/>
                </a:solidFill>
              </a:rPr>
              <a:t>Limited to detecting frequencies below ~1 mHz</a:t>
            </a:r>
          </a:p>
        </p:txBody>
      </p:sp>
      <p:sp>
        <p:nvSpPr>
          <p:cNvPr id="54277" name="TextBox 8">
            <a:hlinkClick r:id="rId5" action="ppaction://hlinkfile"/>
          </p:cNvPr>
          <p:cNvSpPr txBox="1">
            <a:spLocks noChangeArrowheads="1"/>
          </p:cNvSpPr>
          <p:nvPr/>
        </p:nvSpPr>
        <p:spPr bwMode="auto">
          <a:xfrm>
            <a:off x="2932777" y="3429001"/>
            <a:ext cx="4560689" cy="33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596"/>
          </a:p>
        </p:txBody>
      </p:sp>
      <p:sp>
        <p:nvSpPr>
          <p:cNvPr id="54278" name="TextBox 2"/>
          <p:cNvSpPr txBox="1">
            <a:spLocks noChangeArrowheads="1"/>
          </p:cNvSpPr>
          <p:nvPr/>
        </p:nvSpPr>
        <p:spPr bwMode="auto">
          <a:xfrm>
            <a:off x="1178179" y="1250005"/>
            <a:ext cx="2359523" cy="45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394">
                <a:solidFill>
                  <a:schemeClr val="bg1"/>
                </a:solidFill>
              </a:rPr>
              <a:t>1.5 million miles</a:t>
            </a:r>
          </a:p>
        </p:txBody>
      </p:sp>
      <p:pic>
        <p:nvPicPr>
          <p:cNvPr id="96266" name="slide_09-A1_LISA_orbits2.mp4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216184" y="1389358"/>
            <a:ext cx="9729470" cy="547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534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6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62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26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626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853408" y="205785"/>
            <a:ext cx="1063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 smtClean="0">
                <a:solidFill>
                  <a:srgbClr val="FF0000"/>
                </a:solidFill>
              </a:rPr>
              <a:t>POLARIZATION: IT IS JUST THE FIELD OF INDUCED DIPOLES OPPOSING THE APPLIED FIELD</a:t>
            </a:r>
            <a:endParaRPr lang="en-US" altLang="en-US" sz="1400" b="1" dirty="0">
              <a:solidFill>
                <a:srgbClr val="FF0000"/>
              </a:solidFill>
            </a:endParaRPr>
          </a:p>
        </p:txBody>
      </p:sp>
      <p:pic>
        <p:nvPicPr>
          <p:cNvPr id="5126" name="Picture 6 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33" y="2171701"/>
            <a:ext cx="1360487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732" y="2771775"/>
            <a:ext cx="398145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5" descr="\documentclass{article}\pagestyle{empty}&#10;\begin{document}&#10;$$\frac{\partial^2 E}{\partial z^2} - \frac{1}{c^2}\frac{\partial^2 E}{\partial t^2} = \frac{1}{c^2}\frac{\partial^2 \Delta E}{\partial t^2} =\frac{\omega^2}{c^2}\Delta E.$$&#10;&#10;\end{document}&#10;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60" y="4274156"/>
            <a:ext cx="4103619" cy="5607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1853408" y="627064"/>
            <a:ext cx="8455025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400" dirty="0"/>
              <a:t>                                             </a:t>
            </a:r>
            <a:r>
              <a:rPr lang="en-US" altLang="en-US" b="1" dirty="0"/>
              <a:t>The classical oscillator </a:t>
            </a:r>
            <a:endParaRPr lang="en-US" altLang="en-US" b="1" dirty="0" smtClean="0"/>
          </a:p>
          <a:p>
            <a:endParaRPr lang="en-US" altLang="en-US" sz="1400" b="1" dirty="0"/>
          </a:p>
          <a:p>
            <a:r>
              <a:rPr lang="en-US" altLang="en-US" sz="1400" dirty="0" smtClean="0"/>
              <a:t>The </a:t>
            </a:r>
            <a:r>
              <a:rPr lang="en-US" altLang="en-US" sz="1400" dirty="0"/>
              <a:t>classical approach is to calculate the motion of the bound electron, modeled as a dipole.  The electron is at a (small) distance </a:t>
            </a:r>
            <a:r>
              <a:rPr lang="en-US" altLang="en-US" sz="1400" i="1" dirty="0"/>
              <a:t>d</a:t>
            </a:r>
            <a:r>
              <a:rPr lang="en-US" altLang="en-US" sz="1400" dirty="0"/>
              <a:t> from the positive ion. It oscillates with the applied electric field.  </a:t>
            </a:r>
          </a:p>
          <a:p>
            <a:r>
              <a:rPr lang="en-US" altLang="en-US" sz="1400" dirty="0"/>
              <a:t>                                                              This is the classical oscillator model.</a:t>
            </a:r>
          </a:p>
          <a:p>
            <a:r>
              <a:rPr lang="en-US" altLang="en-US" sz="1400" dirty="0"/>
              <a:t>Under the influence of an optical oscillating field at </a:t>
            </a:r>
            <a:r>
              <a:rPr lang="en-US" altLang="en-US" sz="1400" dirty="0">
                <a:latin typeface="Symbol" panose="05050102010706020507" pitchFamily="18" charset="2"/>
              </a:rPr>
              <a:t>w</a:t>
            </a:r>
            <a:r>
              <a:rPr lang="en-US" altLang="en-US" sz="1400" dirty="0"/>
              <a:t> the motion of the electron follows the frequency of the applied field, in phase, and is thus </a:t>
            </a:r>
          </a:p>
          <a:p>
            <a:endParaRPr lang="en-US" altLang="en-US" sz="1400" dirty="0"/>
          </a:p>
          <a:p>
            <a:r>
              <a:rPr lang="en-US" altLang="en-US" sz="1400" dirty="0"/>
              <a:t>At a point of observation at a distance </a:t>
            </a:r>
            <a:r>
              <a:rPr lang="en-US" altLang="en-US" sz="1400" i="1" dirty="0"/>
              <a:t>R</a:t>
            </a:r>
            <a:r>
              <a:rPr lang="en-US" altLang="en-US" sz="1400" dirty="0"/>
              <a:t> from the dipole, the field due to the dipole is</a:t>
            </a:r>
          </a:p>
          <a:p>
            <a:endParaRPr lang="en-US" altLang="en-US" sz="1400" dirty="0"/>
          </a:p>
          <a:p>
            <a:endParaRPr lang="en-US" altLang="en-US" sz="1400" dirty="0"/>
          </a:p>
          <a:p>
            <a:endParaRPr lang="en-US" altLang="en-US" sz="1400" dirty="0"/>
          </a:p>
          <a:p>
            <a:r>
              <a:rPr lang="en-US" altLang="en-US" sz="1400" dirty="0"/>
              <a:t>Putting that in Maxwell's propagation equation</a:t>
            </a:r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2904333" y="5186363"/>
            <a:ext cx="15875" cy="455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840833" y="5602288"/>
            <a:ext cx="3698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+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832894" y="4916488"/>
            <a:ext cx="369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-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2942432" y="5268913"/>
            <a:ext cx="277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d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2494758" y="4062413"/>
            <a:ext cx="3444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R</a:t>
            </a:r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H="1" flipV="1">
            <a:off x="2677319" y="4376738"/>
            <a:ext cx="5873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68534" y="2754045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517815" y="2743159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pic>
        <p:nvPicPr>
          <p:cNvPr id="5" name="Picture 4" descr="\documentclass{slides}\pagestyle{empty}&#10;\begin{document}&#10;\begin{displaymath}&#10;P_L  = \epsilon_0 \chi E = \epsilon  E &#10;\end{displaymath}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731" y="5232782"/>
            <a:ext cx="2227339" cy="2511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4" name="Picture 3" descr="\documentclass{article}\pagestyle{empty}&#10;\begin{document}&#10;$$\frac{\partial^2 E}{\partial z^2} - \frac{1}{c^2}\frac{\partial^2 E}{\partial t^2} = \mu\frac{\partial^2 P}{\partial t^2} = \mu \omega^2 P = \epsilon_0 \mu \omega^2  \chi E  $$&#10;&#10;\end{document}&#10;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20" y="5753865"/>
            <a:ext cx="4926478" cy="5607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7" name="Picture 6" descr="\documentclass{article}&#10;\usepackage{amsmath}&#10;\pagestyle{empty}&#10;\begin{document}&#10;$\frac{\partial^2 E}{\partial z^2} - \frac{1}{c^2}\frac{\partial^2 (E + \Delta E)}{\partial t^2} = 0$&#10;&#10;&#10;&#10;\end{document}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60" y="3579558"/>
            <a:ext cx="3410134" cy="51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5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\documentclass{article}&#10;\usepackage{amsmath}&#10;\pagestyle{empty}&#10;\begin{document}&#10;&#10;\begin{center}&#10;\large&#10;Laser Physics I (Physics 464) \\Homework I, due Monday, August 31, 12 PM (noon), 2026&#10;\normalsize&#10;\end{center}&#10;\section{Second order propagation equation}&#10;Maxwell's propagation equation:&#10;\begin{equation}&#10;\frac{\partial^2 E}{\partial x^2} + \frac{\partial^2 E}{\partial y^2}&#10;+ \frac{\partial^2 E}{\partial z^2}&#10;- \frac{1}{c^2} \frac{\partial^2 E}{\partial t^2} =&#10;\mu_0 \frac{\partial^2 P}{\partial t^2}&#10;\end{equation}&#10;&#10;&#10;\subsection{From susceptibility to index of refraction}&#10;\label{secondorder}&#10;For a plane wave along  $z$:&#10;\begin{equation}&#10; \frac{\partial^2 E}{\partial z^2}&#10;- \frac{1}{c^2} \frac{\partial^2 E}{\partial t^2}&#10;= \mu_0 \frac{\partial^2 P}{\partial t^2}&#10;\end{equation}&#10;For linear polarization $P_L  = \epsilon_0 \chi E  $, show that this equation is &#10; equivalent to:&#10;\begin{equation}&#10; \frac{\partial^2 E}{\partial z^2}&#10;- \frac{n^2}{c^2} \frac{\partial^2 E}{\partial t^2} = 0&#10;\end{equation}&#10;with $n = $?&#10;&#10;\end{document}&#10;&#10;&#10;&#10;&#10;&#10;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427" y="343212"/>
            <a:ext cx="8070681" cy="609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2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documentclass{article}&#10;\usepackage{amsmath}&#10;\pagestyle{empty}&#10;\begin{document}&#10;\subsection*{1.2. From second order propagation equation to first order}&#10;\label{firstorder}&#10;Same problem as above, except that you use the slowly varying approximation to&#10;derive:&#10;\begin{equation}&#10; (\frac{\partial {\cal E}}{\partial z}&#10;+ \frac{n}{c} \frac{\partial {\cal E}}{\partial t})&#10;=0&#10;\end{equation}&#10;Do you find the same expression for $n$ as in Section~1.1?&#10;&#10;\section*{Find the linear susceptibility}&#10;Using the results of Sections~1.1 and~1.2&#10;find the linear susceptibility $\chi$ for fused silica ($n = 1.5$)&#10;and zinc selenide ($n = 2.6$).&#10;Comment on the differences.&#10;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842" y="1176421"/>
            <a:ext cx="9364728" cy="390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4980237" y="304177"/>
            <a:ext cx="246381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 POLARIZATION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763044" y="942975"/>
            <a:ext cx="2470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Define what is linear Optics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2542382" y="1289051"/>
            <a:ext cx="69445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Linear interaction between light and matter: the electron responds instantaneously to the field.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2367757" y="1817688"/>
            <a:ext cx="35607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light field: periodic electric field</a:t>
            </a: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6463508" y="1833563"/>
            <a:ext cx="3602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matter: electron + restoring force</a:t>
            </a:r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4741069" y="2905125"/>
            <a:ext cx="27029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Interaction: Maxwell’s equations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Second order propagation equation</a:t>
            </a:r>
          </a:p>
        </p:txBody>
      </p:sp>
      <p:pic>
        <p:nvPicPr>
          <p:cNvPr id="3080" name="Picture 1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883" y="2392363"/>
            <a:ext cx="18827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1" name="Picture 16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257" y="2840039"/>
            <a:ext cx="15621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2" name="Picture 1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95" y="2351089"/>
            <a:ext cx="29321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3" name="Picture 20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82" y="2841625"/>
            <a:ext cx="1604962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4" name="Text Box 21"/>
          <p:cNvSpPr txBox="1">
            <a:spLocks noChangeArrowheads="1"/>
          </p:cNvSpPr>
          <p:nvPr/>
        </p:nvSpPr>
        <p:spPr bwMode="auto">
          <a:xfrm>
            <a:off x="4863286" y="5508625"/>
            <a:ext cx="243368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Second order propagation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make 1st order approximation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 pol at 90 deg???</a:t>
            </a:r>
          </a:p>
        </p:txBody>
      </p:sp>
      <p:sp>
        <p:nvSpPr>
          <p:cNvPr id="3085" name="Text Box 22"/>
          <p:cNvSpPr txBox="1">
            <a:spLocks noChangeArrowheads="1"/>
          </p:cNvSpPr>
          <p:nvPr/>
        </p:nvSpPr>
        <p:spPr bwMode="auto">
          <a:xfrm>
            <a:off x="6692108" y="2062163"/>
            <a:ext cx="3602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matter: electron + restoring force</a:t>
            </a:r>
          </a:p>
        </p:txBody>
      </p:sp>
      <p:pic>
        <p:nvPicPr>
          <p:cNvPr id="3086" name="Picture 26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294" y="3957639"/>
            <a:ext cx="1112838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7" name="Picture 25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69" y="4805364"/>
            <a:ext cx="15621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8" name="Line 27"/>
          <p:cNvSpPr>
            <a:spLocks noChangeShapeType="1"/>
          </p:cNvSpPr>
          <p:nvPr/>
        </p:nvSpPr>
        <p:spPr bwMode="auto">
          <a:xfrm>
            <a:off x="4234658" y="3073401"/>
            <a:ext cx="396875" cy="16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Line 28"/>
          <p:cNvSpPr>
            <a:spLocks noChangeShapeType="1"/>
          </p:cNvSpPr>
          <p:nvPr/>
        </p:nvSpPr>
        <p:spPr bwMode="auto">
          <a:xfrm flipH="1">
            <a:off x="7308058" y="2981326"/>
            <a:ext cx="396875" cy="16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Line 29"/>
          <p:cNvSpPr>
            <a:spLocks noChangeShapeType="1"/>
          </p:cNvSpPr>
          <p:nvPr/>
        </p:nvSpPr>
        <p:spPr bwMode="auto">
          <a:xfrm>
            <a:off x="6080919" y="3497264"/>
            <a:ext cx="0" cy="363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1" name="Text Box 30"/>
          <p:cNvSpPr txBox="1">
            <a:spLocks noChangeArrowheads="1"/>
          </p:cNvSpPr>
          <p:nvPr/>
        </p:nvSpPr>
        <p:spPr bwMode="auto">
          <a:xfrm>
            <a:off x="1797845" y="3919538"/>
            <a:ext cx="217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Task1: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cos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exp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92" name="Text Box 31"/>
          <p:cNvSpPr txBox="1">
            <a:spLocks noChangeArrowheads="1"/>
          </p:cNvSpPr>
          <p:nvPr/>
        </p:nvSpPr>
        <p:spPr bwMode="auto">
          <a:xfrm>
            <a:off x="4834732" y="6332538"/>
            <a:ext cx="2500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the phase shift</a:t>
            </a:r>
          </a:p>
        </p:txBody>
      </p:sp>
      <p:sp>
        <p:nvSpPr>
          <p:cNvPr id="3093" name="Text Box 32"/>
          <p:cNvSpPr txBox="1">
            <a:spLocks noChangeArrowheads="1"/>
          </p:cNvSpPr>
          <p:nvPr/>
        </p:nvSpPr>
        <p:spPr bwMode="auto">
          <a:xfrm>
            <a:off x="7555707" y="4173538"/>
            <a:ext cx="251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“Instantaneous”</a:t>
            </a:r>
          </a:p>
        </p:txBody>
      </p:sp>
      <p:sp>
        <p:nvSpPr>
          <p:cNvPr id="3094" name="Text Box 3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08919" y="711200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TexPoint fonts used in EMF.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Read the TexPoint manual before you delete this box.: </a:t>
            </a:r>
            <a:r>
              <a:rPr lang="en-US" altLang="en-US" sz="1400">
                <a:latin typeface="cmmi10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altLang="en-US" sz="1400">
                <a:latin typeface="cmr10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altLang="en-US" sz="1400">
                <a:latin typeface="cmex10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altLang="en-US" sz="1400">
                <a:latin typeface="cmsy10orig" panose="020B0604020202020204" pitchFamily="34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309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Freeform 4"/>
          <p:cNvSpPr>
            <a:spLocks/>
          </p:cNvSpPr>
          <p:nvPr/>
        </p:nvSpPr>
        <p:spPr bwMode="auto">
          <a:xfrm>
            <a:off x="8408194" y="3659188"/>
            <a:ext cx="1474788" cy="627062"/>
          </a:xfrm>
          <a:custGeom>
            <a:avLst/>
            <a:gdLst>
              <a:gd name="T0" fmla="*/ 0 w 1242"/>
              <a:gd name="T1" fmla="*/ 2147483646 h 528"/>
              <a:gd name="T2" fmla="*/ 2147483646 w 1242"/>
              <a:gd name="T3" fmla="*/ 2147483646 h 528"/>
              <a:gd name="T4" fmla="*/ 2147483646 w 1242"/>
              <a:gd name="T5" fmla="*/ 2147483646 h 528"/>
              <a:gd name="T6" fmla="*/ 2147483646 w 1242"/>
              <a:gd name="T7" fmla="*/ 2147483646 h 528"/>
              <a:gd name="T8" fmla="*/ 2147483646 w 1242"/>
              <a:gd name="T9" fmla="*/ 2147483646 h 528"/>
              <a:gd name="T10" fmla="*/ 2147483646 w 1242"/>
              <a:gd name="T11" fmla="*/ 2147483646 h 528"/>
              <a:gd name="T12" fmla="*/ 2147483646 w 1242"/>
              <a:gd name="T13" fmla="*/ 2147483646 h 528"/>
              <a:gd name="T14" fmla="*/ 2147483646 w 1242"/>
              <a:gd name="T15" fmla="*/ 2147483646 h 528"/>
              <a:gd name="T16" fmla="*/ 2147483646 w 1242"/>
              <a:gd name="T17" fmla="*/ 2147483646 h 528"/>
              <a:gd name="T18" fmla="*/ 2147483646 w 1242"/>
              <a:gd name="T19" fmla="*/ 2147483646 h 5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42" h="528">
                <a:moveTo>
                  <a:pt x="0" y="500"/>
                </a:moveTo>
                <a:cubicBezTo>
                  <a:pt x="23" y="497"/>
                  <a:pt x="47" y="494"/>
                  <a:pt x="84" y="491"/>
                </a:cubicBezTo>
                <a:cubicBezTo>
                  <a:pt x="121" y="488"/>
                  <a:pt x="185" y="528"/>
                  <a:pt x="225" y="479"/>
                </a:cubicBezTo>
                <a:cubicBezTo>
                  <a:pt x="265" y="430"/>
                  <a:pt x="300" y="258"/>
                  <a:pt x="324" y="194"/>
                </a:cubicBezTo>
                <a:cubicBezTo>
                  <a:pt x="348" y="130"/>
                  <a:pt x="341" y="127"/>
                  <a:pt x="369" y="95"/>
                </a:cubicBezTo>
                <a:cubicBezTo>
                  <a:pt x="397" y="63"/>
                  <a:pt x="438" y="0"/>
                  <a:pt x="492" y="5"/>
                </a:cubicBezTo>
                <a:cubicBezTo>
                  <a:pt x="546" y="10"/>
                  <a:pt x="633" y="69"/>
                  <a:pt x="693" y="125"/>
                </a:cubicBezTo>
                <a:cubicBezTo>
                  <a:pt x="753" y="181"/>
                  <a:pt x="801" y="285"/>
                  <a:pt x="852" y="341"/>
                </a:cubicBezTo>
                <a:cubicBezTo>
                  <a:pt x="903" y="397"/>
                  <a:pt x="937" y="437"/>
                  <a:pt x="1002" y="464"/>
                </a:cubicBezTo>
                <a:cubicBezTo>
                  <a:pt x="1067" y="491"/>
                  <a:pt x="1154" y="495"/>
                  <a:pt x="1242" y="500"/>
                </a:cubicBezTo>
              </a:path>
            </a:pathLst>
          </a:custGeom>
          <a:noFill/>
          <a:ln w="3175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1" name="Oval 9"/>
          <p:cNvSpPr>
            <a:spLocks noChangeArrowheads="1"/>
          </p:cNvSpPr>
          <p:nvPr/>
        </p:nvSpPr>
        <p:spPr bwMode="auto">
          <a:xfrm>
            <a:off x="8274844" y="690564"/>
            <a:ext cx="1219200" cy="1017587"/>
          </a:xfrm>
          <a:prstGeom prst="ellipse">
            <a:avLst/>
          </a:prstGeom>
          <a:noFill/>
          <a:ln w="25400" cap="rnd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0128" name="Group 16"/>
          <p:cNvGrpSpPr>
            <a:grpSpLocks/>
          </p:cNvGrpSpPr>
          <p:nvPr/>
        </p:nvGrpSpPr>
        <p:grpSpPr bwMode="auto">
          <a:xfrm>
            <a:off x="7593808" y="1035051"/>
            <a:ext cx="2452687" cy="500063"/>
            <a:chOff x="714" y="2300"/>
            <a:chExt cx="1866" cy="380"/>
          </a:xfrm>
        </p:grpSpPr>
        <p:pic>
          <p:nvPicPr>
            <p:cNvPr id="13349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" y="2300"/>
              <a:ext cx="1866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50" name="Line 18"/>
            <p:cNvSpPr>
              <a:spLocks noChangeShapeType="1"/>
            </p:cNvSpPr>
            <p:nvPr/>
          </p:nvSpPr>
          <p:spPr bwMode="auto">
            <a:xfrm>
              <a:off x="758" y="2397"/>
              <a:ext cx="85" cy="0"/>
            </a:xfrm>
            <a:prstGeom prst="line">
              <a:avLst/>
            </a:prstGeom>
            <a:noFill/>
            <a:ln w="57150" cap="rnd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18" name="Group 46"/>
          <p:cNvGrpSpPr>
            <a:grpSpLocks/>
          </p:cNvGrpSpPr>
          <p:nvPr/>
        </p:nvGrpSpPr>
        <p:grpSpPr bwMode="auto">
          <a:xfrm>
            <a:off x="6231732" y="1004889"/>
            <a:ext cx="3141662" cy="1704975"/>
            <a:chOff x="2771" y="1344"/>
            <a:chExt cx="2439" cy="1323"/>
          </a:xfrm>
        </p:grpSpPr>
        <p:sp>
          <p:nvSpPr>
            <p:cNvPr id="13334" name="Line 5"/>
            <p:cNvSpPr>
              <a:spLocks noChangeShapeType="1"/>
            </p:cNvSpPr>
            <p:nvPr/>
          </p:nvSpPr>
          <p:spPr bwMode="auto">
            <a:xfrm>
              <a:off x="3156" y="1397"/>
              <a:ext cx="0" cy="936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Line 6"/>
            <p:cNvSpPr>
              <a:spLocks noChangeShapeType="1"/>
            </p:cNvSpPr>
            <p:nvPr/>
          </p:nvSpPr>
          <p:spPr bwMode="auto">
            <a:xfrm>
              <a:off x="3156" y="2333"/>
              <a:ext cx="2050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Text Box 7"/>
            <p:cNvSpPr txBox="1">
              <a:spLocks noChangeArrowheads="1"/>
            </p:cNvSpPr>
            <p:nvPr/>
          </p:nvSpPr>
          <p:spPr bwMode="auto">
            <a:xfrm>
              <a:off x="4651" y="2342"/>
              <a:ext cx="559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</a:rPr>
                <a:t>TIME </a:t>
              </a:r>
              <a:r>
                <a:rPr lang="en-US" altLang="en-US" sz="1600" b="1" i="1">
                  <a:latin typeface="Times New Roman" panose="02020603050405020304" pitchFamily="18" charset="0"/>
                </a:rPr>
                <a:t>t</a:t>
              </a:r>
            </a:p>
          </p:txBody>
        </p:sp>
        <p:pic>
          <p:nvPicPr>
            <p:cNvPr id="13337" name="Picture 8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" y="1344"/>
              <a:ext cx="381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38" name="Freeform 31"/>
            <p:cNvSpPr>
              <a:spLocks/>
            </p:cNvSpPr>
            <p:nvPr/>
          </p:nvSpPr>
          <p:spPr bwMode="auto">
            <a:xfrm>
              <a:off x="3504" y="1603"/>
              <a:ext cx="720" cy="1064"/>
            </a:xfrm>
            <a:custGeom>
              <a:avLst/>
              <a:gdLst>
                <a:gd name="T0" fmla="*/ 0 w 720"/>
                <a:gd name="T1" fmla="*/ 724 h 1064"/>
                <a:gd name="T2" fmla="*/ 24 w 720"/>
                <a:gd name="T3" fmla="*/ 718 h 1064"/>
                <a:gd name="T4" fmla="*/ 54 w 720"/>
                <a:gd name="T5" fmla="*/ 679 h 1064"/>
                <a:gd name="T6" fmla="*/ 96 w 720"/>
                <a:gd name="T7" fmla="*/ 424 h 1064"/>
                <a:gd name="T8" fmla="*/ 117 w 720"/>
                <a:gd name="T9" fmla="*/ 94 h 1064"/>
                <a:gd name="T10" fmla="*/ 126 w 720"/>
                <a:gd name="T11" fmla="*/ 49 h 1064"/>
                <a:gd name="T12" fmla="*/ 138 w 720"/>
                <a:gd name="T13" fmla="*/ 13 h 1064"/>
                <a:gd name="T14" fmla="*/ 159 w 720"/>
                <a:gd name="T15" fmla="*/ 13 h 1064"/>
                <a:gd name="T16" fmla="*/ 174 w 720"/>
                <a:gd name="T17" fmla="*/ 31 h 1064"/>
                <a:gd name="T18" fmla="*/ 201 w 720"/>
                <a:gd name="T19" fmla="*/ 202 h 1064"/>
                <a:gd name="T20" fmla="*/ 252 w 720"/>
                <a:gd name="T21" fmla="*/ 733 h 1064"/>
                <a:gd name="T22" fmla="*/ 282 w 720"/>
                <a:gd name="T23" fmla="*/ 1012 h 1064"/>
                <a:gd name="T24" fmla="*/ 306 w 720"/>
                <a:gd name="T25" fmla="*/ 1045 h 1064"/>
                <a:gd name="T26" fmla="*/ 351 w 720"/>
                <a:gd name="T27" fmla="*/ 940 h 1064"/>
                <a:gd name="T28" fmla="*/ 393 w 720"/>
                <a:gd name="T29" fmla="*/ 727 h 1064"/>
                <a:gd name="T30" fmla="*/ 441 w 720"/>
                <a:gd name="T31" fmla="*/ 502 h 1064"/>
                <a:gd name="T32" fmla="*/ 477 w 720"/>
                <a:gd name="T33" fmla="*/ 478 h 1064"/>
                <a:gd name="T34" fmla="*/ 513 w 720"/>
                <a:gd name="T35" fmla="*/ 571 h 1064"/>
                <a:gd name="T36" fmla="*/ 546 w 720"/>
                <a:gd name="T37" fmla="*/ 721 h 1064"/>
                <a:gd name="T38" fmla="*/ 585 w 720"/>
                <a:gd name="T39" fmla="*/ 811 h 1064"/>
                <a:gd name="T40" fmla="*/ 645 w 720"/>
                <a:gd name="T41" fmla="*/ 781 h 1064"/>
                <a:gd name="T42" fmla="*/ 720 w 720"/>
                <a:gd name="T43" fmla="*/ 730 h 106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20" h="1064">
                  <a:moveTo>
                    <a:pt x="0" y="724"/>
                  </a:moveTo>
                  <a:cubicBezTo>
                    <a:pt x="7" y="725"/>
                    <a:pt x="15" y="726"/>
                    <a:pt x="24" y="718"/>
                  </a:cubicBezTo>
                  <a:cubicBezTo>
                    <a:pt x="33" y="710"/>
                    <a:pt x="42" y="728"/>
                    <a:pt x="54" y="679"/>
                  </a:cubicBezTo>
                  <a:cubicBezTo>
                    <a:pt x="66" y="630"/>
                    <a:pt x="86" y="521"/>
                    <a:pt x="96" y="424"/>
                  </a:cubicBezTo>
                  <a:cubicBezTo>
                    <a:pt x="106" y="327"/>
                    <a:pt x="112" y="156"/>
                    <a:pt x="117" y="94"/>
                  </a:cubicBezTo>
                  <a:cubicBezTo>
                    <a:pt x="122" y="32"/>
                    <a:pt x="123" y="62"/>
                    <a:pt x="126" y="49"/>
                  </a:cubicBezTo>
                  <a:cubicBezTo>
                    <a:pt x="129" y="36"/>
                    <a:pt x="133" y="19"/>
                    <a:pt x="138" y="13"/>
                  </a:cubicBezTo>
                  <a:cubicBezTo>
                    <a:pt x="143" y="7"/>
                    <a:pt x="153" y="10"/>
                    <a:pt x="159" y="13"/>
                  </a:cubicBezTo>
                  <a:cubicBezTo>
                    <a:pt x="165" y="16"/>
                    <a:pt x="167" y="0"/>
                    <a:pt x="174" y="31"/>
                  </a:cubicBezTo>
                  <a:cubicBezTo>
                    <a:pt x="181" y="62"/>
                    <a:pt x="188" y="85"/>
                    <a:pt x="201" y="202"/>
                  </a:cubicBezTo>
                  <a:cubicBezTo>
                    <a:pt x="214" y="319"/>
                    <a:pt x="238" y="598"/>
                    <a:pt x="252" y="733"/>
                  </a:cubicBezTo>
                  <a:cubicBezTo>
                    <a:pt x="266" y="868"/>
                    <a:pt x="273" y="960"/>
                    <a:pt x="282" y="1012"/>
                  </a:cubicBezTo>
                  <a:cubicBezTo>
                    <a:pt x="291" y="1064"/>
                    <a:pt x="295" y="1057"/>
                    <a:pt x="306" y="1045"/>
                  </a:cubicBezTo>
                  <a:cubicBezTo>
                    <a:pt x="317" y="1033"/>
                    <a:pt x="337" y="993"/>
                    <a:pt x="351" y="940"/>
                  </a:cubicBezTo>
                  <a:cubicBezTo>
                    <a:pt x="365" y="887"/>
                    <a:pt x="378" y="800"/>
                    <a:pt x="393" y="727"/>
                  </a:cubicBezTo>
                  <a:cubicBezTo>
                    <a:pt x="408" y="654"/>
                    <a:pt x="427" y="543"/>
                    <a:pt x="441" y="502"/>
                  </a:cubicBezTo>
                  <a:cubicBezTo>
                    <a:pt x="455" y="461"/>
                    <a:pt x="465" y="467"/>
                    <a:pt x="477" y="478"/>
                  </a:cubicBezTo>
                  <a:cubicBezTo>
                    <a:pt x="489" y="489"/>
                    <a:pt x="502" y="531"/>
                    <a:pt x="513" y="571"/>
                  </a:cubicBezTo>
                  <a:cubicBezTo>
                    <a:pt x="524" y="611"/>
                    <a:pt x="534" y="681"/>
                    <a:pt x="546" y="721"/>
                  </a:cubicBezTo>
                  <a:cubicBezTo>
                    <a:pt x="558" y="761"/>
                    <a:pt x="569" y="801"/>
                    <a:pt x="585" y="811"/>
                  </a:cubicBezTo>
                  <a:cubicBezTo>
                    <a:pt x="601" y="821"/>
                    <a:pt x="622" y="794"/>
                    <a:pt x="645" y="781"/>
                  </a:cubicBezTo>
                  <a:cubicBezTo>
                    <a:pt x="668" y="768"/>
                    <a:pt x="707" y="739"/>
                    <a:pt x="720" y="730"/>
                  </a:cubicBezTo>
                </a:path>
              </a:pathLst>
            </a:custGeom>
            <a:noFill/>
            <a:ln w="3175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19" name="Text Box 32"/>
          <p:cNvSpPr txBox="1">
            <a:spLocks noChangeArrowheads="1"/>
          </p:cNvSpPr>
          <p:nvPr/>
        </p:nvSpPr>
        <p:spPr bwMode="auto">
          <a:xfrm>
            <a:off x="8608219" y="1849438"/>
            <a:ext cx="965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 cap="rnd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In time:</a:t>
            </a:r>
          </a:p>
        </p:txBody>
      </p:sp>
      <p:grpSp>
        <p:nvGrpSpPr>
          <p:cNvPr id="90145" name="Group 33"/>
          <p:cNvGrpSpPr>
            <a:grpSpLocks/>
          </p:cNvGrpSpPr>
          <p:nvPr/>
        </p:nvGrpSpPr>
        <p:grpSpPr bwMode="auto">
          <a:xfrm>
            <a:off x="6625433" y="3032126"/>
            <a:ext cx="3771657" cy="1576877"/>
            <a:chOff x="95" y="748"/>
            <a:chExt cx="3088" cy="1291"/>
          </a:xfrm>
        </p:grpSpPr>
        <p:sp>
          <p:nvSpPr>
            <p:cNvPr id="13327" name="Line 34"/>
            <p:cNvSpPr>
              <a:spLocks noChangeShapeType="1"/>
            </p:cNvSpPr>
            <p:nvPr/>
          </p:nvSpPr>
          <p:spPr bwMode="auto">
            <a:xfrm>
              <a:off x="1563" y="1022"/>
              <a:ext cx="0" cy="74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Line 35"/>
            <p:cNvSpPr>
              <a:spLocks noChangeShapeType="1"/>
            </p:cNvSpPr>
            <p:nvPr/>
          </p:nvSpPr>
          <p:spPr bwMode="auto">
            <a:xfrm>
              <a:off x="229" y="1758"/>
              <a:ext cx="2649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Freeform 36"/>
            <p:cNvSpPr>
              <a:spLocks/>
            </p:cNvSpPr>
            <p:nvPr/>
          </p:nvSpPr>
          <p:spPr bwMode="auto">
            <a:xfrm flipH="1">
              <a:off x="318" y="1252"/>
              <a:ext cx="1242" cy="528"/>
            </a:xfrm>
            <a:custGeom>
              <a:avLst/>
              <a:gdLst>
                <a:gd name="T0" fmla="*/ 0 w 1242"/>
                <a:gd name="T1" fmla="*/ 500 h 528"/>
                <a:gd name="T2" fmla="*/ 84 w 1242"/>
                <a:gd name="T3" fmla="*/ 491 h 528"/>
                <a:gd name="T4" fmla="*/ 225 w 1242"/>
                <a:gd name="T5" fmla="*/ 479 h 528"/>
                <a:gd name="T6" fmla="*/ 324 w 1242"/>
                <a:gd name="T7" fmla="*/ 194 h 528"/>
                <a:gd name="T8" fmla="*/ 369 w 1242"/>
                <a:gd name="T9" fmla="*/ 95 h 528"/>
                <a:gd name="T10" fmla="*/ 492 w 1242"/>
                <a:gd name="T11" fmla="*/ 5 h 528"/>
                <a:gd name="T12" fmla="*/ 693 w 1242"/>
                <a:gd name="T13" fmla="*/ 125 h 528"/>
                <a:gd name="T14" fmla="*/ 852 w 1242"/>
                <a:gd name="T15" fmla="*/ 341 h 528"/>
                <a:gd name="T16" fmla="*/ 1002 w 1242"/>
                <a:gd name="T17" fmla="*/ 464 h 528"/>
                <a:gd name="T18" fmla="*/ 1242 w 1242"/>
                <a:gd name="T19" fmla="*/ 500 h 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42" h="528">
                  <a:moveTo>
                    <a:pt x="0" y="500"/>
                  </a:moveTo>
                  <a:cubicBezTo>
                    <a:pt x="23" y="497"/>
                    <a:pt x="47" y="494"/>
                    <a:pt x="84" y="491"/>
                  </a:cubicBezTo>
                  <a:cubicBezTo>
                    <a:pt x="121" y="488"/>
                    <a:pt x="185" y="528"/>
                    <a:pt x="225" y="479"/>
                  </a:cubicBezTo>
                  <a:cubicBezTo>
                    <a:pt x="265" y="430"/>
                    <a:pt x="300" y="258"/>
                    <a:pt x="324" y="194"/>
                  </a:cubicBezTo>
                  <a:cubicBezTo>
                    <a:pt x="348" y="130"/>
                    <a:pt x="341" y="127"/>
                    <a:pt x="369" y="95"/>
                  </a:cubicBezTo>
                  <a:cubicBezTo>
                    <a:pt x="397" y="63"/>
                    <a:pt x="438" y="0"/>
                    <a:pt x="492" y="5"/>
                  </a:cubicBezTo>
                  <a:cubicBezTo>
                    <a:pt x="546" y="10"/>
                    <a:pt x="633" y="69"/>
                    <a:pt x="693" y="125"/>
                  </a:cubicBezTo>
                  <a:cubicBezTo>
                    <a:pt x="753" y="181"/>
                    <a:pt x="801" y="285"/>
                    <a:pt x="852" y="341"/>
                  </a:cubicBezTo>
                  <a:cubicBezTo>
                    <a:pt x="903" y="397"/>
                    <a:pt x="937" y="437"/>
                    <a:pt x="1002" y="464"/>
                  </a:cubicBezTo>
                  <a:cubicBezTo>
                    <a:pt x="1067" y="491"/>
                    <a:pt x="1154" y="495"/>
                    <a:pt x="1242" y="500"/>
                  </a:cubicBezTo>
                </a:path>
              </a:pathLst>
            </a:custGeom>
            <a:noFill/>
            <a:ln w="317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3330" name="Picture 37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" y="1081"/>
              <a:ext cx="497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31" name="Text Box 38"/>
            <p:cNvSpPr txBox="1">
              <a:spLocks noChangeArrowheads="1"/>
            </p:cNvSpPr>
            <p:nvPr/>
          </p:nvSpPr>
          <p:spPr bwMode="auto">
            <a:xfrm>
              <a:off x="2006" y="1787"/>
              <a:ext cx="11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</a:rPr>
                <a:t>FREQUENCY </a:t>
              </a:r>
              <a:r>
                <a:rPr lang="en-US" altLang="en-US" sz="1400" b="1" i="1">
                  <a:latin typeface="Symbol" panose="05050102010706020507" pitchFamily="18" charset="2"/>
                </a:rPr>
                <a:t>W</a:t>
              </a:r>
              <a:endParaRPr lang="en-US" altLang="en-US" sz="1400" b="1" i="1">
                <a:latin typeface="Times New Roman" panose="02020603050405020304" pitchFamily="18" charset="0"/>
              </a:endParaRPr>
            </a:p>
          </p:txBody>
        </p:sp>
        <p:sp>
          <p:nvSpPr>
            <p:cNvPr id="13332" name="Text Box 39"/>
            <p:cNvSpPr txBox="1">
              <a:spLocks noChangeArrowheads="1"/>
            </p:cNvSpPr>
            <p:nvPr/>
          </p:nvSpPr>
          <p:spPr bwMode="auto">
            <a:xfrm>
              <a:off x="95" y="748"/>
              <a:ext cx="1238" cy="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 cap="rnd" algn="ctr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</a:rPr>
                <a:t>In frequency:</a:t>
              </a:r>
            </a:p>
          </p:txBody>
        </p:sp>
        <p:sp>
          <p:nvSpPr>
            <p:cNvPr id="13333" name="Freeform 40"/>
            <p:cNvSpPr>
              <a:spLocks/>
            </p:cNvSpPr>
            <p:nvPr/>
          </p:nvSpPr>
          <p:spPr bwMode="auto">
            <a:xfrm>
              <a:off x="1560" y="1252"/>
              <a:ext cx="1242" cy="528"/>
            </a:xfrm>
            <a:custGeom>
              <a:avLst/>
              <a:gdLst>
                <a:gd name="T0" fmla="*/ 0 w 1242"/>
                <a:gd name="T1" fmla="*/ 500 h 528"/>
                <a:gd name="T2" fmla="*/ 84 w 1242"/>
                <a:gd name="T3" fmla="*/ 491 h 528"/>
                <a:gd name="T4" fmla="*/ 225 w 1242"/>
                <a:gd name="T5" fmla="*/ 479 h 528"/>
                <a:gd name="T6" fmla="*/ 324 w 1242"/>
                <a:gd name="T7" fmla="*/ 194 h 528"/>
                <a:gd name="T8" fmla="*/ 369 w 1242"/>
                <a:gd name="T9" fmla="*/ 95 h 528"/>
                <a:gd name="T10" fmla="*/ 492 w 1242"/>
                <a:gd name="T11" fmla="*/ 5 h 528"/>
                <a:gd name="T12" fmla="*/ 693 w 1242"/>
                <a:gd name="T13" fmla="*/ 125 h 528"/>
                <a:gd name="T14" fmla="*/ 852 w 1242"/>
                <a:gd name="T15" fmla="*/ 341 h 528"/>
                <a:gd name="T16" fmla="*/ 1002 w 1242"/>
                <a:gd name="T17" fmla="*/ 464 h 528"/>
                <a:gd name="T18" fmla="*/ 1242 w 1242"/>
                <a:gd name="T19" fmla="*/ 500 h 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42" h="528">
                  <a:moveTo>
                    <a:pt x="0" y="500"/>
                  </a:moveTo>
                  <a:cubicBezTo>
                    <a:pt x="23" y="497"/>
                    <a:pt x="47" y="494"/>
                    <a:pt x="84" y="491"/>
                  </a:cubicBezTo>
                  <a:cubicBezTo>
                    <a:pt x="121" y="488"/>
                    <a:pt x="185" y="528"/>
                    <a:pt x="225" y="479"/>
                  </a:cubicBezTo>
                  <a:cubicBezTo>
                    <a:pt x="265" y="430"/>
                    <a:pt x="300" y="258"/>
                    <a:pt x="324" y="194"/>
                  </a:cubicBezTo>
                  <a:cubicBezTo>
                    <a:pt x="348" y="130"/>
                    <a:pt x="341" y="127"/>
                    <a:pt x="369" y="95"/>
                  </a:cubicBezTo>
                  <a:cubicBezTo>
                    <a:pt x="397" y="63"/>
                    <a:pt x="438" y="0"/>
                    <a:pt x="492" y="5"/>
                  </a:cubicBezTo>
                  <a:cubicBezTo>
                    <a:pt x="546" y="10"/>
                    <a:pt x="633" y="69"/>
                    <a:pt x="693" y="125"/>
                  </a:cubicBezTo>
                  <a:cubicBezTo>
                    <a:pt x="753" y="181"/>
                    <a:pt x="801" y="285"/>
                    <a:pt x="852" y="341"/>
                  </a:cubicBezTo>
                  <a:cubicBezTo>
                    <a:pt x="903" y="397"/>
                    <a:pt x="937" y="437"/>
                    <a:pt x="1002" y="464"/>
                  </a:cubicBezTo>
                  <a:cubicBezTo>
                    <a:pt x="1067" y="491"/>
                    <a:pt x="1154" y="495"/>
                    <a:pt x="1242" y="500"/>
                  </a:cubicBezTo>
                </a:path>
              </a:pathLst>
            </a:custGeom>
            <a:noFill/>
            <a:ln w="317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1" name="Text Box 42"/>
          <p:cNvSpPr txBox="1">
            <a:spLocks noChangeArrowheads="1"/>
          </p:cNvSpPr>
          <p:nvPr/>
        </p:nvSpPr>
        <p:spPr bwMode="auto">
          <a:xfrm>
            <a:off x="1843882" y="1085850"/>
            <a:ext cx="3619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99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How to get to complex notations the easy way</a:t>
            </a:r>
            <a:endParaRPr lang="fr-FR" altLang="en-US" sz="1400" b="1">
              <a:solidFill>
                <a:srgbClr val="000099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90156" name="Picture 44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582" y="285750"/>
            <a:ext cx="48260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157" name="Line 45"/>
          <p:cNvSpPr>
            <a:spLocks noChangeShapeType="1"/>
          </p:cNvSpPr>
          <p:nvPr/>
        </p:nvSpPr>
        <p:spPr bwMode="auto">
          <a:xfrm flipV="1">
            <a:off x="9448007" y="571500"/>
            <a:ext cx="450850" cy="336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Text Box 38"/>
          <p:cNvSpPr txBox="1">
            <a:spLocks noChangeArrowheads="1"/>
          </p:cNvSpPr>
          <p:nvPr/>
        </p:nvSpPr>
        <p:spPr bwMode="auto">
          <a:xfrm>
            <a:off x="4993483" y="398463"/>
            <a:ext cx="217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cos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exp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326" name="Text Box 39"/>
          <p:cNvSpPr txBox="1">
            <a:spLocks noChangeArrowheads="1"/>
          </p:cNvSpPr>
          <p:nvPr/>
        </p:nvSpPr>
        <p:spPr bwMode="auto">
          <a:xfrm>
            <a:off x="2058195" y="417513"/>
            <a:ext cx="2424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Book Chapter 1, introduction</a:t>
            </a:r>
          </a:p>
        </p:txBody>
      </p:sp>
    </p:spTree>
    <p:extLst>
      <p:ext uri="{BB962C8B-B14F-4D97-AF65-F5344CB8AC3E}">
        <p14:creationId xmlns:p14="http://schemas.microsoft.com/office/powerpoint/2010/main" val="118873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0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Freeform 4"/>
          <p:cNvSpPr>
            <a:spLocks/>
          </p:cNvSpPr>
          <p:nvPr/>
        </p:nvSpPr>
        <p:spPr bwMode="auto">
          <a:xfrm>
            <a:off x="100013" y="4148138"/>
            <a:ext cx="7137400" cy="935037"/>
          </a:xfrm>
          <a:custGeom>
            <a:avLst/>
            <a:gdLst>
              <a:gd name="T0" fmla="*/ 9 w 666"/>
              <a:gd name="T1" fmla="*/ 15 h 521"/>
              <a:gd name="T2" fmla="*/ 20 w 666"/>
              <a:gd name="T3" fmla="*/ 63 h 521"/>
              <a:gd name="T4" fmla="*/ 30 w 666"/>
              <a:gd name="T5" fmla="*/ 187 h 521"/>
              <a:gd name="T6" fmla="*/ 40 w 666"/>
              <a:gd name="T7" fmla="*/ 350 h 521"/>
              <a:gd name="T8" fmla="*/ 52 w 666"/>
              <a:gd name="T9" fmla="*/ 473 h 521"/>
              <a:gd name="T10" fmla="*/ 62 w 666"/>
              <a:gd name="T11" fmla="*/ 520 h 521"/>
              <a:gd name="T12" fmla="*/ 73 w 666"/>
              <a:gd name="T13" fmla="*/ 465 h 521"/>
              <a:gd name="T14" fmla="*/ 83 w 666"/>
              <a:gd name="T15" fmla="*/ 318 h 521"/>
              <a:gd name="T16" fmla="*/ 93 w 666"/>
              <a:gd name="T17" fmla="*/ 155 h 521"/>
              <a:gd name="T18" fmla="*/ 104 w 666"/>
              <a:gd name="T19" fmla="*/ 31 h 521"/>
              <a:gd name="T20" fmla="*/ 116 w 666"/>
              <a:gd name="T21" fmla="*/ 24 h 521"/>
              <a:gd name="T22" fmla="*/ 126 w 666"/>
              <a:gd name="T23" fmla="*/ 101 h 521"/>
              <a:gd name="T24" fmla="*/ 137 w 666"/>
              <a:gd name="T25" fmla="*/ 264 h 521"/>
              <a:gd name="T26" fmla="*/ 147 w 666"/>
              <a:gd name="T27" fmla="*/ 427 h 521"/>
              <a:gd name="T28" fmla="*/ 157 w 666"/>
              <a:gd name="T29" fmla="*/ 504 h 521"/>
              <a:gd name="T30" fmla="*/ 169 w 666"/>
              <a:gd name="T31" fmla="*/ 497 h 521"/>
              <a:gd name="T32" fmla="*/ 179 w 666"/>
              <a:gd name="T33" fmla="*/ 404 h 521"/>
              <a:gd name="T34" fmla="*/ 190 w 666"/>
              <a:gd name="T35" fmla="*/ 233 h 521"/>
              <a:gd name="T36" fmla="*/ 200 w 666"/>
              <a:gd name="T37" fmla="*/ 85 h 521"/>
              <a:gd name="T38" fmla="*/ 212 w 666"/>
              <a:gd name="T39" fmla="*/ 8 h 521"/>
              <a:gd name="T40" fmla="*/ 223 w 666"/>
              <a:gd name="T41" fmla="*/ 54 h 521"/>
              <a:gd name="T42" fmla="*/ 233 w 666"/>
              <a:gd name="T43" fmla="*/ 171 h 521"/>
              <a:gd name="T44" fmla="*/ 243 w 666"/>
              <a:gd name="T45" fmla="*/ 334 h 521"/>
              <a:gd name="T46" fmla="*/ 255 w 666"/>
              <a:gd name="T47" fmla="*/ 473 h 521"/>
              <a:gd name="T48" fmla="*/ 265 w 666"/>
              <a:gd name="T49" fmla="*/ 513 h 521"/>
              <a:gd name="T50" fmla="*/ 276 w 666"/>
              <a:gd name="T51" fmla="*/ 458 h 521"/>
              <a:gd name="T52" fmla="*/ 286 w 666"/>
              <a:gd name="T53" fmla="*/ 318 h 521"/>
              <a:gd name="T54" fmla="*/ 296 w 666"/>
              <a:gd name="T55" fmla="*/ 147 h 521"/>
              <a:gd name="T56" fmla="*/ 307 w 666"/>
              <a:gd name="T57" fmla="*/ 31 h 521"/>
              <a:gd name="T58" fmla="*/ 317 w 666"/>
              <a:gd name="T59" fmla="*/ 8 h 521"/>
              <a:gd name="T60" fmla="*/ 327 w 666"/>
              <a:gd name="T61" fmla="*/ 85 h 521"/>
              <a:gd name="T62" fmla="*/ 339 w 666"/>
              <a:gd name="T63" fmla="*/ 225 h 521"/>
              <a:gd name="T64" fmla="*/ 349 w 666"/>
              <a:gd name="T65" fmla="*/ 395 h 521"/>
              <a:gd name="T66" fmla="*/ 360 w 666"/>
              <a:gd name="T67" fmla="*/ 497 h 521"/>
              <a:gd name="T68" fmla="*/ 370 w 666"/>
              <a:gd name="T69" fmla="*/ 497 h 521"/>
              <a:gd name="T70" fmla="*/ 380 w 666"/>
              <a:gd name="T71" fmla="*/ 388 h 521"/>
              <a:gd name="T72" fmla="*/ 392 w 666"/>
              <a:gd name="T73" fmla="*/ 233 h 521"/>
              <a:gd name="T74" fmla="*/ 402 w 666"/>
              <a:gd name="T75" fmla="*/ 78 h 521"/>
              <a:gd name="T76" fmla="*/ 413 w 666"/>
              <a:gd name="T77" fmla="*/ 8 h 521"/>
              <a:gd name="T78" fmla="*/ 425 w 666"/>
              <a:gd name="T79" fmla="*/ 47 h 521"/>
              <a:gd name="T80" fmla="*/ 435 w 666"/>
              <a:gd name="T81" fmla="*/ 178 h 521"/>
              <a:gd name="T82" fmla="*/ 446 w 666"/>
              <a:gd name="T83" fmla="*/ 350 h 521"/>
              <a:gd name="T84" fmla="*/ 456 w 666"/>
              <a:gd name="T85" fmla="*/ 473 h 521"/>
              <a:gd name="T86" fmla="*/ 467 w 666"/>
              <a:gd name="T87" fmla="*/ 504 h 521"/>
              <a:gd name="T88" fmla="*/ 479 w 666"/>
              <a:gd name="T89" fmla="*/ 427 h 521"/>
              <a:gd name="T90" fmla="*/ 489 w 666"/>
              <a:gd name="T91" fmla="*/ 271 h 521"/>
              <a:gd name="T92" fmla="*/ 499 w 666"/>
              <a:gd name="T93" fmla="*/ 108 h 521"/>
              <a:gd name="T94" fmla="*/ 510 w 666"/>
              <a:gd name="T95" fmla="*/ 15 h 521"/>
              <a:gd name="T96" fmla="*/ 522 w 666"/>
              <a:gd name="T97" fmla="*/ 31 h 521"/>
              <a:gd name="T98" fmla="*/ 532 w 666"/>
              <a:gd name="T99" fmla="*/ 140 h 521"/>
              <a:gd name="T100" fmla="*/ 543 w 666"/>
              <a:gd name="T101" fmla="*/ 303 h 521"/>
              <a:gd name="T102" fmla="*/ 553 w 666"/>
              <a:gd name="T103" fmla="*/ 450 h 521"/>
              <a:gd name="T104" fmla="*/ 565 w 666"/>
              <a:gd name="T105" fmla="*/ 520 h 521"/>
              <a:gd name="T106" fmla="*/ 575 w 666"/>
              <a:gd name="T107" fmla="*/ 473 h 521"/>
              <a:gd name="T108" fmla="*/ 585 w 666"/>
              <a:gd name="T109" fmla="*/ 334 h 521"/>
              <a:gd name="T110" fmla="*/ 596 w 666"/>
              <a:gd name="T111" fmla="*/ 171 h 521"/>
              <a:gd name="T112" fmla="*/ 606 w 666"/>
              <a:gd name="T113" fmla="*/ 38 h 521"/>
              <a:gd name="T114" fmla="*/ 616 w 666"/>
              <a:gd name="T115" fmla="*/ 15 h 521"/>
              <a:gd name="T116" fmla="*/ 627 w 666"/>
              <a:gd name="T117" fmla="*/ 78 h 521"/>
              <a:gd name="T118" fmla="*/ 637 w 666"/>
              <a:gd name="T119" fmla="*/ 217 h 521"/>
              <a:gd name="T120" fmla="*/ 649 w 666"/>
              <a:gd name="T121" fmla="*/ 380 h 521"/>
              <a:gd name="T122" fmla="*/ 659 w 666"/>
              <a:gd name="T123" fmla="*/ 49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6" h="521">
                <a:moveTo>
                  <a:pt x="0" y="54"/>
                </a:moveTo>
                <a:lnTo>
                  <a:pt x="2" y="47"/>
                </a:lnTo>
                <a:lnTo>
                  <a:pt x="3" y="38"/>
                </a:lnTo>
                <a:lnTo>
                  <a:pt x="4" y="31"/>
                </a:lnTo>
                <a:lnTo>
                  <a:pt x="4" y="24"/>
                </a:lnTo>
                <a:lnTo>
                  <a:pt x="6" y="15"/>
                </a:lnTo>
                <a:lnTo>
                  <a:pt x="7" y="15"/>
                </a:lnTo>
                <a:lnTo>
                  <a:pt x="9" y="15"/>
                </a:lnTo>
                <a:lnTo>
                  <a:pt x="10" y="15"/>
                </a:lnTo>
                <a:lnTo>
                  <a:pt x="12" y="15"/>
                </a:lnTo>
                <a:lnTo>
                  <a:pt x="13" y="15"/>
                </a:lnTo>
                <a:lnTo>
                  <a:pt x="14" y="24"/>
                </a:lnTo>
                <a:lnTo>
                  <a:pt x="16" y="31"/>
                </a:lnTo>
                <a:lnTo>
                  <a:pt x="17" y="38"/>
                </a:lnTo>
                <a:lnTo>
                  <a:pt x="19" y="47"/>
                </a:lnTo>
                <a:lnTo>
                  <a:pt x="20" y="63"/>
                </a:lnTo>
                <a:lnTo>
                  <a:pt x="22" y="70"/>
                </a:lnTo>
                <a:lnTo>
                  <a:pt x="22" y="78"/>
                </a:lnTo>
                <a:lnTo>
                  <a:pt x="23" y="93"/>
                </a:lnTo>
                <a:lnTo>
                  <a:pt x="24" y="117"/>
                </a:lnTo>
                <a:lnTo>
                  <a:pt x="26" y="133"/>
                </a:lnTo>
                <a:lnTo>
                  <a:pt x="27" y="140"/>
                </a:lnTo>
                <a:lnTo>
                  <a:pt x="29" y="163"/>
                </a:lnTo>
                <a:lnTo>
                  <a:pt x="30" y="187"/>
                </a:lnTo>
                <a:lnTo>
                  <a:pt x="32" y="201"/>
                </a:lnTo>
                <a:lnTo>
                  <a:pt x="33" y="225"/>
                </a:lnTo>
                <a:lnTo>
                  <a:pt x="34" y="241"/>
                </a:lnTo>
                <a:lnTo>
                  <a:pt x="36" y="264"/>
                </a:lnTo>
                <a:lnTo>
                  <a:pt x="37" y="280"/>
                </a:lnTo>
                <a:lnTo>
                  <a:pt x="39" y="303"/>
                </a:lnTo>
                <a:lnTo>
                  <a:pt x="39" y="325"/>
                </a:lnTo>
                <a:lnTo>
                  <a:pt x="40" y="350"/>
                </a:lnTo>
                <a:lnTo>
                  <a:pt x="42" y="364"/>
                </a:lnTo>
                <a:lnTo>
                  <a:pt x="43" y="388"/>
                </a:lnTo>
                <a:lnTo>
                  <a:pt x="44" y="404"/>
                </a:lnTo>
                <a:lnTo>
                  <a:pt x="46" y="418"/>
                </a:lnTo>
                <a:lnTo>
                  <a:pt x="47" y="434"/>
                </a:lnTo>
                <a:lnTo>
                  <a:pt x="49" y="450"/>
                </a:lnTo>
                <a:lnTo>
                  <a:pt x="50" y="465"/>
                </a:lnTo>
                <a:lnTo>
                  <a:pt x="52" y="473"/>
                </a:lnTo>
                <a:lnTo>
                  <a:pt x="53" y="488"/>
                </a:lnTo>
                <a:lnTo>
                  <a:pt x="54" y="497"/>
                </a:lnTo>
                <a:lnTo>
                  <a:pt x="56" y="497"/>
                </a:lnTo>
                <a:lnTo>
                  <a:pt x="56" y="513"/>
                </a:lnTo>
                <a:lnTo>
                  <a:pt x="57" y="513"/>
                </a:lnTo>
                <a:lnTo>
                  <a:pt x="59" y="513"/>
                </a:lnTo>
                <a:lnTo>
                  <a:pt x="60" y="513"/>
                </a:lnTo>
                <a:lnTo>
                  <a:pt x="62" y="520"/>
                </a:lnTo>
                <a:lnTo>
                  <a:pt x="63" y="520"/>
                </a:lnTo>
                <a:lnTo>
                  <a:pt x="64" y="504"/>
                </a:lnTo>
                <a:lnTo>
                  <a:pt x="66" y="504"/>
                </a:lnTo>
                <a:lnTo>
                  <a:pt x="67" y="497"/>
                </a:lnTo>
                <a:lnTo>
                  <a:pt x="69" y="497"/>
                </a:lnTo>
                <a:lnTo>
                  <a:pt x="70" y="481"/>
                </a:lnTo>
                <a:lnTo>
                  <a:pt x="72" y="473"/>
                </a:lnTo>
                <a:lnTo>
                  <a:pt x="73" y="465"/>
                </a:lnTo>
                <a:lnTo>
                  <a:pt x="73" y="450"/>
                </a:lnTo>
                <a:lnTo>
                  <a:pt x="74" y="434"/>
                </a:lnTo>
                <a:lnTo>
                  <a:pt x="76" y="411"/>
                </a:lnTo>
                <a:lnTo>
                  <a:pt x="77" y="395"/>
                </a:lnTo>
                <a:lnTo>
                  <a:pt x="79" y="380"/>
                </a:lnTo>
                <a:lnTo>
                  <a:pt x="80" y="364"/>
                </a:lnTo>
                <a:lnTo>
                  <a:pt x="82" y="341"/>
                </a:lnTo>
                <a:lnTo>
                  <a:pt x="83" y="318"/>
                </a:lnTo>
                <a:lnTo>
                  <a:pt x="84" y="303"/>
                </a:lnTo>
                <a:lnTo>
                  <a:pt x="86" y="280"/>
                </a:lnTo>
                <a:lnTo>
                  <a:pt x="87" y="255"/>
                </a:lnTo>
                <a:lnTo>
                  <a:pt x="89" y="233"/>
                </a:lnTo>
                <a:lnTo>
                  <a:pt x="90" y="210"/>
                </a:lnTo>
                <a:lnTo>
                  <a:pt x="90" y="187"/>
                </a:lnTo>
                <a:lnTo>
                  <a:pt x="92" y="171"/>
                </a:lnTo>
                <a:lnTo>
                  <a:pt x="93" y="155"/>
                </a:lnTo>
                <a:lnTo>
                  <a:pt x="94" y="133"/>
                </a:lnTo>
                <a:lnTo>
                  <a:pt x="96" y="108"/>
                </a:lnTo>
                <a:lnTo>
                  <a:pt x="97" y="93"/>
                </a:lnTo>
                <a:lnTo>
                  <a:pt x="99" y="78"/>
                </a:lnTo>
                <a:lnTo>
                  <a:pt x="100" y="70"/>
                </a:lnTo>
                <a:lnTo>
                  <a:pt x="102" y="54"/>
                </a:lnTo>
                <a:lnTo>
                  <a:pt x="103" y="47"/>
                </a:lnTo>
                <a:lnTo>
                  <a:pt x="104" y="31"/>
                </a:lnTo>
                <a:lnTo>
                  <a:pt x="106" y="24"/>
                </a:lnTo>
                <a:lnTo>
                  <a:pt x="107" y="8"/>
                </a:lnTo>
                <a:lnTo>
                  <a:pt x="109" y="15"/>
                </a:lnTo>
                <a:lnTo>
                  <a:pt x="110" y="8"/>
                </a:lnTo>
                <a:lnTo>
                  <a:pt x="112" y="8"/>
                </a:lnTo>
                <a:lnTo>
                  <a:pt x="113" y="15"/>
                </a:lnTo>
                <a:lnTo>
                  <a:pt x="114" y="15"/>
                </a:lnTo>
                <a:lnTo>
                  <a:pt x="116" y="24"/>
                </a:lnTo>
                <a:lnTo>
                  <a:pt x="117" y="24"/>
                </a:lnTo>
                <a:lnTo>
                  <a:pt x="119" y="31"/>
                </a:lnTo>
                <a:lnTo>
                  <a:pt x="120" y="38"/>
                </a:lnTo>
                <a:lnTo>
                  <a:pt x="122" y="54"/>
                </a:lnTo>
                <a:lnTo>
                  <a:pt x="123" y="63"/>
                </a:lnTo>
                <a:lnTo>
                  <a:pt x="123" y="78"/>
                </a:lnTo>
                <a:lnTo>
                  <a:pt x="124" y="93"/>
                </a:lnTo>
                <a:lnTo>
                  <a:pt x="126" y="101"/>
                </a:lnTo>
                <a:lnTo>
                  <a:pt x="127" y="124"/>
                </a:lnTo>
                <a:lnTo>
                  <a:pt x="129" y="140"/>
                </a:lnTo>
                <a:lnTo>
                  <a:pt x="130" y="163"/>
                </a:lnTo>
                <a:lnTo>
                  <a:pt x="132" y="178"/>
                </a:lnTo>
                <a:lnTo>
                  <a:pt x="133" y="201"/>
                </a:lnTo>
                <a:lnTo>
                  <a:pt x="135" y="225"/>
                </a:lnTo>
                <a:lnTo>
                  <a:pt x="136" y="241"/>
                </a:lnTo>
                <a:lnTo>
                  <a:pt x="137" y="264"/>
                </a:lnTo>
                <a:lnTo>
                  <a:pt x="139" y="280"/>
                </a:lnTo>
                <a:lnTo>
                  <a:pt x="140" y="303"/>
                </a:lnTo>
                <a:lnTo>
                  <a:pt x="140" y="334"/>
                </a:lnTo>
                <a:lnTo>
                  <a:pt x="142" y="341"/>
                </a:lnTo>
                <a:lnTo>
                  <a:pt x="143" y="364"/>
                </a:lnTo>
                <a:lnTo>
                  <a:pt x="145" y="388"/>
                </a:lnTo>
                <a:lnTo>
                  <a:pt x="146" y="404"/>
                </a:lnTo>
                <a:lnTo>
                  <a:pt x="147" y="427"/>
                </a:lnTo>
                <a:lnTo>
                  <a:pt x="149" y="443"/>
                </a:lnTo>
                <a:lnTo>
                  <a:pt x="150" y="450"/>
                </a:lnTo>
                <a:lnTo>
                  <a:pt x="152" y="465"/>
                </a:lnTo>
                <a:lnTo>
                  <a:pt x="153" y="481"/>
                </a:lnTo>
                <a:lnTo>
                  <a:pt x="155" y="481"/>
                </a:lnTo>
                <a:lnTo>
                  <a:pt x="156" y="497"/>
                </a:lnTo>
                <a:lnTo>
                  <a:pt x="157" y="497"/>
                </a:lnTo>
                <a:lnTo>
                  <a:pt x="157" y="504"/>
                </a:lnTo>
                <a:lnTo>
                  <a:pt x="159" y="504"/>
                </a:lnTo>
                <a:lnTo>
                  <a:pt x="160" y="513"/>
                </a:lnTo>
                <a:lnTo>
                  <a:pt x="162" y="513"/>
                </a:lnTo>
                <a:lnTo>
                  <a:pt x="163" y="513"/>
                </a:lnTo>
                <a:lnTo>
                  <a:pt x="165" y="513"/>
                </a:lnTo>
                <a:lnTo>
                  <a:pt x="166" y="513"/>
                </a:lnTo>
                <a:lnTo>
                  <a:pt x="167" y="504"/>
                </a:lnTo>
                <a:lnTo>
                  <a:pt x="169" y="497"/>
                </a:lnTo>
                <a:lnTo>
                  <a:pt x="170" y="497"/>
                </a:lnTo>
                <a:lnTo>
                  <a:pt x="172" y="481"/>
                </a:lnTo>
                <a:lnTo>
                  <a:pt x="173" y="473"/>
                </a:lnTo>
                <a:lnTo>
                  <a:pt x="175" y="458"/>
                </a:lnTo>
                <a:lnTo>
                  <a:pt x="175" y="443"/>
                </a:lnTo>
                <a:lnTo>
                  <a:pt x="176" y="434"/>
                </a:lnTo>
                <a:lnTo>
                  <a:pt x="177" y="418"/>
                </a:lnTo>
                <a:lnTo>
                  <a:pt x="179" y="404"/>
                </a:lnTo>
                <a:lnTo>
                  <a:pt x="180" y="380"/>
                </a:lnTo>
                <a:lnTo>
                  <a:pt x="182" y="364"/>
                </a:lnTo>
                <a:lnTo>
                  <a:pt x="183" y="341"/>
                </a:lnTo>
                <a:lnTo>
                  <a:pt x="185" y="318"/>
                </a:lnTo>
                <a:lnTo>
                  <a:pt x="186" y="295"/>
                </a:lnTo>
                <a:lnTo>
                  <a:pt x="187" y="271"/>
                </a:lnTo>
                <a:lnTo>
                  <a:pt x="189" y="255"/>
                </a:lnTo>
                <a:lnTo>
                  <a:pt x="190" y="233"/>
                </a:lnTo>
                <a:lnTo>
                  <a:pt x="192" y="210"/>
                </a:lnTo>
                <a:lnTo>
                  <a:pt x="192" y="194"/>
                </a:lnTo>
                <a:lnTo>
                  <a:pt x="193" y="163"/>
                </a:lnTo>
                <a:lnTo>
                  <a:pt x="195" y="147"/>
                </a:lnTo>
                <a:lnTo>
                  <a:pt x="196" y="124"/>
                </a:lnTo>
                <a:lnTo>
                  <a:pt x="197" y="108"/>
                </a:lnTo>
                <a:lnTo>
                  <a:pt x="199" y="93"/>
                </a:lnTo>
                <a:lnTo>
                  <a:pt x="200" y="85"/>
                </a:lnTo>
                <a:lnTo>
                  <a:pt x="202" y="63"/>
                </a:lnTo>
                <a:lnTo>
                  <a:pt x="203" y="47"/>
                </a:lnTo>
                <a:lnTo>
                  <a:pt x="205" y="38"/>
                </a:lnTo>
                <a:lnTo>
                  <a:pt x="206" y="31"/>
                </a:lnTo>
                <a:lnTo>
                  <a:pt x="207" y="24"/>
                </a:lnTo>
                <a:lnTo>
                  <a:pt x="209" y="15"/>
                </a:lnTo>
                <a:lnTo>
                  <a:pt x="210" y="8"/>
                </a:lnTo>
                <a:lnTo>
                  <a:pt x="212" y="8"/>
                </a:lnTo>
                <a:lnTo>
                  <a:pt x="213" y="8"/>
                </a:lnTo>
                <a:lnTo>
                  <a:pt x="215" y="8"/>
                </a:lnTo>
                <a:lnTo>
                  <a:pt x="216" y="8"/>
                </a:lnTo>
                <a:lnTo>
                  <a:pt x="217" y="15"/>
                </a:lnTo>
                <a:lnTo>
                  <a:pt x="219" y="24"/>
                </a:lnTo>
                <a:lnTo>
                  <a:pt x="220" y="31"/>
                </a:lnTo>
                <a:lnTo>
                  <a:pt x="222" y="38"/>
                </a:lnTo>
                <a:lnTo>
                  <a:pt x="223" y="54"/>
                </a:lnTo>
                <a:lnTo>
                  <a:pt x="225" y="63"/>
                </a:lnTo>
                <a:lnTo>
                  <a:pt x="226" y="70"/>
                </a:lnTo>
                <a:lnTo>
                  <a:pt x="226" y="85"/>
                </a:lnTo>
                <a:lnTo>
                  <a:pt x="227" y="101"/>
                </a:lnTo>
                <a:lnTo>
                  <a:pt x="229" y="117"/>
                </a:lnTo>
                <a:lnTo>
                  <a:pt x="230" y="133"/>
                </a:lnTo>
                <a:lnTo>
                  <a:pt x="232" y="155"/>
                </a:lnTo>
                <a:lnTo>
                  <a:pt x="233" y="171"/>
                </a:lnTo>
                <a:lnTo>
                  <a:pt x="235" y="187"/>
                </a:lnTo>
                <a:lnTo>
                  <a:pt x="236" y="210"/>
                </a:lnTo>
                <a:lnTo>
                  <a:pt x="237" y="233"/>
                </a:lnTo>
                <a:lnTo>
                  <a:pt x="239" y="248"/>
                </a:lnTo>
                <a:lnTo>
                  <a:pt x="240" y="271"/>
                </a:lnTo>
                <a:lnTo>
                  <a:pt x="242" y="295"/>
                </a:lnTo>
                <a:lnTo>
                  <a:pt x="243" y="318"/>
                </a:lnTo>
                <a:lnTo>
                  <a:pt x="243" y="334"/>
                </a:lnTo>
                <a:lnTo>
                  <a:pt x="245" y="357"/>
                </a:lnTo>
                <a:lnTo>
                  <a:pt x="246" y="373"/>
                </a:lnTo>
                <a:lnTo>
                  <a:pt x="247" y="388"/>
                </a:lnTo>
                <a:lnTo>
                  <a:pt x="249" y="404"/>
                </a:lnTo>
                <a:lnTo>
                  <a:pt x="250" y="427"/>
                </a:lnTo>
                <a:lnTo>
                  <a:pt x="252" y="443"/>
                </a:lnTo>
                <a:lnTo>
                  <a:pt x="253" y="458"/>
                </a:lnTo>
                <a:lnTo>
                  <a:pt x="255" y="473"/>
                </a:lnTo>
                <a:lnTo>
                  <a:pt x="256" y="481"/>
                </a:lnTo>
                <a:lnTo>
                  <a:pt x="257" y="488"/>
                </a:lnTo>
                <a:lnTo>
                  <a:pt x="259" y="497"/>
                </a:lnTo>
                <a:lnTo>
                  <a:pt x="259" y="504"/>
                </a:lnTo>
                <a:lnTo>
                  <a:pt x="260" y="513"/>
                </a:lnTo>
                <a:lnTo>
                  <a:pt x="262" y="513"/>
                </a:lnTo>
                <a:lnTo>
                  <a:pt x="263" y="520"/>
                </a:lnTo>
                <a:lnTo>
                  <a:pt x="265" y="513"/>
                </a:lnTo>
                <a:lnTo>
                  <a:pt x="266" y="513"/>
                </a:lnTo>
                <a:lnTo>
                  <a:pt x="267" y="513"/>
                </a:lnTo>
                <a:lnTo>
                  <a:pt x="269" y="504"/>
                </a:lnTo>
                <a:lnTo>
                  <a:pt x="270" y="497"/>
                </a:lnTo>
                <a:lnTo>
                  <a:pt x="272" y="488"/>
                </a:lnTo>
                <a:lnTo>
                  <a:pt x="273" y="481"/>
                </a:lnTo>
                <a:lnTo>
                  <a:pt x="275" y="465"/>
                </a:lnTo>
                <a:lnTo>
                  <a:pt x="276" y="458"/>
                </a:lnTo>
                <a:lnTo>
                  <a:pt x="276" y="434"/>
                </a:lnTo>
                <a:lnTo>
                  <a:pt x="277" y="418"/>
                </a:lnTo>
                <a:lnTo>
                  <a:pt x="279" y="411"/>
                </a:lnTo>
                <a:lnTo>
                  <a:pt x="280" y="395"/>
                </a:lnTo>
                <a:lnTo>
                  <a:pt x="282" y="373"/>
                </a:lnTo>
                <a:lnTo>
                  <a:pt x="283" y="350"/>
                </a:lnTo>
                <a:lnTo>
                  <a:pt x="285" y="334"/>
                </a:lnTo>
                <a:lnTo>
                  <a:pt x="286" y="318"/>
                </a:lnTo>
                <a:lnTo>
                  <a:pt x="287" y="295"/>
                </a:lnTo>
                <a:lnTo>
                  <a:pt x="289" y="271"/>
                </a:lnTo>
                <a:lnTo>
                  <a:pt x="290" y="241"/>
                </a:lnTo>
                <a:lnTo>
                  <a:pt x="292" y="225"/>
                </a:lnTo>
                <a:lnTo>
                  <a:pt x="293" y="210"/>
                </a:lnTo>
                <a:lnTo>
                  <a:pt x="293" y="187"/>
                </a:lnTo>
                <a:lnTo>
                  <a:pt x="295" y="163"/>
                </a:lnTo>
                <a:lnTo>
                  <a:pt x="296" y="147"/>
                </a:lnTo>
                <a:lnTo>
                  <a:pt x="297" y="124"/>
                </a:lnTo>
                <a:lnTo>
                  <a:pt x="299" y="108"/>
                </a:lnTo>
                <a:lnTo>
                  <a:pt x="300" y="93"/>
                </a:lnTo>
                <a:lnTo>
                  <a:pt x="302" y="78"/>
                </a:lnTo>
                <a:lnTo>
                  <a:pt x="303" y="70"/>
                </a:lnTo>
                <a:lnTo>
                  <a:pt x="305" y="47"/>
                </a:lnTo>
                <a:lnTo>
                  <a:pt x="306" y="38"/>
                </a:lnTo>
                <a:lnTo>
                  <a:pt x="307" y="31"/>
                </a:lnTo>
                <a:lnTo>
                  <a:pt x="309" y="24"/>
                </a:lnTo>
                <a:lnTo>
                  <a:pt x="310" y="15"/>
                </a:lnTo>
                <a:lnTo>
                  <a:pt x="310" y="8"/>
                </a:lnTo>
                <a:lnTo>
                  <a:pt x="312" y="8"/>
                </a:lnTo>
                <a:lnTo>
                  <a:pt x="313" y="8"/>
                </a:lnTo>
                <a:lnTo>
                  <a:pt x="315" y="8"/>
                </a:lnTo>
                <a:lnTo>
                  <a:pt x="316" y="8"/>
                </a:lnTo>
                <a:lnTo>
                  <a:pt x="317" y="8"/>
                </a:lnTo>
                <a:lnTo>
                  <a:pt x="319" y="8"/>
                </a:lnTo>
                <a:lnTo>
                  <a:pt x="320" y="24"/>
                </a:lnTo>
                <a:lnTo>
                  <a:pt x="322" y="24"/>
                </a:lnTo>
                <a:lnTo>
                  <a:pt x="323" y="31"/>
                </a:lnTo>
                <a:lnTo>
                  <a:pt x="325" y="47"/>
                </a:lnTo>
                <a:lnTo>
                  <a:pt x="326" y="54"/>
                </a:lnTo>
                <a:lnTo>
                  <a:pt x="327" y="63"/>
                </a:lnTo>
                <a:lnTo>
                  <a:pt x="327" y="85"/>
                </a:lnTo>
                <a:lnTo>
                  <a:pt x="329" y="93"/>
                </a:lnTo>
                <a:lnTo>
                  <a:pt x="330" y="117"/>
                </a:lnTo>
                <a:lnTo>
                  <a:pt x="332" y="124"/>
                </a:lnTo>
                <a:lnTo>
                  <a:pt x="333" y="147"/>
                </a:lnTo>
                <a:lnTo>
                  <a:pt x="335" y="171"/>
                </a:lnTo>
                <a:lnTo>
                  <a:pt x="336" y="194"/>
                </a:lnTo>
                <a:lnTo>
                  <a:pt x="337" y="210"/>
                </a:lnTo>
                <a:lnTo>
                  <a:pt x="339" y="225"/>
                </a:lnTo>
                <a:lnTo>
                  <a:pt x="340" y="248"/>
                </a:lnTo>
                <a:lnTo>
                  <a:pt x="342" y="280"/>
                </a:lnTo>
                <a:lnTo>
                  <a:pt x="343" y="295"/>
                </a:lnTo>
                <a:lnTo>
                  <a:pt x="345" y="318"/>
                </a:lnTo>
                <a:lnTo>
                  <a:pt x="345" y="341"/>
                </a:lnTo>
                <a:lnTo>
                  <a:pt x="346" y="357"/>
                </a:lnTo>
                <a:lnTo>
                  <a:pt x="347" y="380"/>
                </a:lnTo>
                <a:lnTo>
                  <a:pt x="349" y="395"/>
                </a:lnTo>
                <a:lnTo>
                  <a:pt x="350" y="418"/>
                </a:lnTo>
                <a:lnTo>
                  <a:pt x="352" y="434"/>
                </a:lnTo>
                <a:lnTo>
                  <a:pt x="353" y="443"/>
                </a:lnTo>
                <a:lnTo>
                  <a:pt x="355" y="458"/>
                </a:lnTo>
                <a:lnTo>
                  <a:pt x="356" y="473"/>
                </a:lnTo>
                <a:lnTo>
                  <a:pt x="357" y="488"/>
                </a:lnTo>
                <a:lnTo>
                  <a:pt x="359" y="497"/>
                </a:lnTo>
                <a:lnTo>
                  <a:pt x="360" y="497"/>
                </a:lnTo>
                <a:lnTo>
                  <a:pt x="362" y="497"/>
                </a:lnTo>
                <a:lnTo>
                  <a:pt x="362" y="504"/>
                </a:lnTo>
                <a:lnTo>
                  <a:pt x="363" y="513"/>
                </a:lnTo>
                <a:lnTo>
                  <a:pt x="365" y="504"/>
                </a:lnTo>
                <a:lnTo>
                  <a:pt x="366" y="513"/>
                </a:lnTo>
                <a:lnTo>
                  <a:pt x="367" y="504"/>
                </a:lnTo>
                <a:lnTo>
                  <a:pt x="369" y="497"/>
                </a:lnTo>
                <a:lnTo>
                  <a:pt x="370" y="497"/>
                </a:lnTo>
                <a:lnTo>
                  <a:pt x="372" y="488"/>
                </a:lnTo>
                <a:lnTo>
                  <a:pt x="373" y="481"/>
                </a:lnTo>
                <a:lnTo>
                  <a:pt x="375" y="465"/>
                </a:lnTo>
                <a:lnTo>
                  <a:pt x="376" y="458"/>
                </a:lnTo>
                <a:lnTo>
                  <a:pt x="377" y="443"/>
                </a:lnTo>
                <a:lnTo>
                  <a:pt x="379" y="418"/>
                </a:lnTo>
                <a:lnTo>
                  <a:pt x="379" y="411"/>
                </a:lnTo>
                <a:lnTo>
                  <a:pt x="380" y="388"/>
                </a:lnTo>
                <a:lnTo>
                  <a:pt x="382" y="373"/>
                </a:lnTo>
                <a:lnTo>
                  <a:pt x="383" y="357"/>
                </a:lnTo>
                <a:lnTo>
                  <a:pt x="385" y="334"/>
                </a:lnTo>
                <a:lnTo>
                  <a:pt x="386" y="318"/>
                </a:lnTo>
                <a:lnTo>
                  <a:pt x="387" y="295"/>
                </a:lnTo>
                <a:lnTo>
                  <a:pt x="389" y="271"/>
                </a:lnTo>
                <a:lnTo>
                  <a:pt x="390" y="255"/>
                </a:lnTo>
                <a:lnTo>
                  <a:pt x="392" y="233"/>
                </a:lnTo>
                <a:lnTo>
                  <a:pt x="393" y="210"/>
                </a:lnTo>
                <a:lnTo>
                  <a:pt x="395" y="187"/>
                </a:lnTo>
                <a:lnTo>
                  <a:pt x="395" y="171"/>
                </a:lnTo>
                <a:lnTo>
                  <a:pt x="396" y="140"/>
                </a:lnTo>
                <a:lnTo>
                  <a:pt x="397" y="133"/>
                </a:lnTo>
                <a:lnTo>
                  <a:pt x="399" y="108"/>
                </a:lnTo>
                <a:lnTo>
                  <a:pt x="400" y="93"/>
                </a:lnTo>
                <a:lnTo>
                  <a:pt x="402" y="78"/>
                </a:lnTo>
                <a:lnTo>
                  <a:pt x="403" y="63"/>
                </a:lnTo>
                <a:lnTo>
                  <a:pt x="405" y="54"/>
                </a:lnTo>
                <a:lnTo>
                  <a:pt x="406" y="38"/>
                </a:lnTo>
                <a:lnTo>
                  <a:pt x="407" y="31"/>
                </a:lnTo>
                <a:lnTo>
                  <a:pt x="409" y="24"/>
                </a:lnTo>
                <a:lnTo>
                  <a:pt x="410" y="15"/>
                </a:lnTo>
                <a:lnTo>
                  <a:pt x="412" y="8"/>
                </a:lnTo>
                <a:lnTo>
                  <a:pt x="413" y="8"/>
                </a:lnTo>
                <a:lnTo>
                  <a:pt x="415" y="0"/>
                </a:lnTo>
                <a:lnTo>
                  <a:pt x="416" y="8"/>
                </a:lnTo>
                <a:lnTo>
                  <a:pt x="417" y="15"/>
                </a:lnTo>
                <a:lnTo>
                  <a:pt x="419" y="8"/>
                </a:lnTo>
                <a:lnTo>
                  <a:pt x="420" y="24"/>
                </a:lnTo>
                <a:lnTo>
                  <a:pt x="422" y="24"/>
                </a:lnTo>
                <a:lnTo>
                  <a:pt x="423" y="38"/>
                </a:lnTo>
                <a:lnTo>
                  <a:pt x="425" y="47"/>
                </a:lnTo>
                <a:lnTo>
                  <a:pt x="426" y="54"/>
                </a:lnTo>
                <a:lnTo>
                  <a:pt x="427" y="70"/>
                </a:lnTo>
                <a:lnTo>
                  <a:pt x="429" y="85"/>
                </a:lnTo>
                <a:lnTo>
                  <a:pt x="429" y="101"/>
                </a:lnTo>
                <a:lnTo>
                  <a:pt x="430" y="117"/>
                </a:lnTo>
                <a:lnTo>
                  <a:pt x="432" y="133"/>
                </a:lnTo>
                <a:lnTo>
                  <a:pt x="433" y="155"/>
                </a:lnTo>
                <a:lnTo>
                  <a:pt x="435" y="178"/>
                </a:lnTo>
                <a:lnTo>
                  <a:pt x="436" y="194"/>
                </a:lnTo>
                <a:lnTo>
                  <a:pt x="437" y="225"/>
                </a:lnTo>
                <a:lnTo>
                  <a:pt x="439" y="241"/>
                </a:lnTo>
                <a:lnTo>
                  <a:pt x="440" y="264"/>
                </a:lnTo>
                <a:lnTo>
                  <a:pt x="442" y="280"/>
                </a:lnTo>
                <a:lnTo>
                  <a:pt x="443" y="303"/>
                </a:lnTo>
                <a:lnTo>
                  <a:pt x="445" y="318"/>
                </a:lnTo>
                <a:lnTo>
                  <a:pt x="446" y="350"/>
                </a:lnTo>
                <a:lnTo>
                  <a:pt x="446" y="364"/>
                </a:lnTo>
                <a:lnTo>
                  <a:pt x="447" y="388"/>
                </a:lnTo>
                <a:lnTo>
                  <a:pt x="449" y="404"/>
                </a:lnTo>
                <a:lnTo>
                  <a:pt x="450" y="418"/>
                </a:lnTo>
                <a:lnTo>
                  <a:pt x="452" y="434"/>
                </a:lnTo>
                <a:lnTo>
                  <a:pt x="453" y="450"/>
                </a:lnTo>
                <a:lnTo>
                  <a:pt x="455" y="465"/>
                </a:lnTo>
                <a:lnTo>
                  <a:pt x="456" y="473"/>
                </a:lnTo>
                <a:lnTo>
                  <a:pt x="457" y="481"/>
                </a:lnTo>
                <a:lnTo>
                  <a:pt x="459" y="497"/>
                </a:lnTo>
                <a:lnTo>
                  <a:pt x="460" y="504"/>
                </a:lnTo>
                <a:lnTo>
                  <a:pt x="462" y="513"/>
                </a:lnTo>
                <a:lnTo>
                  <a:pt x="463" y="513"/>
                </a:lnTo>
                <a:lnTo>
                  <a:pt x="465" y="504"/>
                </a:lnTo>
                <a:lnTo>
                  <a:pt x="466" y="513"/>
                </a:lnTo>
                <a:lnTo>
                  <a:pt x="467" y="504"/>
                </a:lnTo>
                <a:lnTo>
                  <a:pt x="469" y="497"/>
                </a:lnTo>
                <a:lnTo>
                  <a:pt x="470" y="497"/>
                </a:lnTo>
                <a:lnTo>
                  <a:pt x="472" y="481"/>
                </a:lnTo>
                <a:lnTo>
                  <a:pt x="473" y="473"/>
                </a:lnTo>
                <a:lnTo>
                  <a:pt x="475" y="465"/>
                </a:lnTo>
                <a:lnTo>
                  <a:pt x="476" y="450"/>
                </a:lnTo>
                <a:lnTo>
                  <a:pt x="477" y="434"/>
                </a:lnTo>
                <a:lnTo>
                  <a:pt x="479" y="427"/>
                </a:lnTo>
                <a:lnTo>
                  <a:pt x="480" y="411"/>
                </a:lnTo>
                <a:lnTo>
                  <a:pt x="480" y="395"/>
                </a:lnTo>
                <a:lnTo>
                  <a:pt x="482" y="373"/>
                </a:lnTo>
                <a:lnTo>
                  <a:pt x="483" y="350"/>
                </a:lnTo>
                <a:lnTo>
                  <a:pt x="485" y="334"/>
                </a:lnTo>
                <a:lnTo>
                  <a:pt x="486" y="303"/>
                </a:lnTo>
                <a:lnTo>
                  <a:pt x="487" y="287"/>
                </a:lnTo>
                <a:lnTo>
                  <a:pt x="489" y="271"/>
                </a:lnTo>
                <a:lnTo>
                  <a:pt x="490" y="241"/>
                </a:lnTo>
                <a:lnTo>
                  <a:pt x="492" y="225"/>
                </a:lnTo>
                <a:lnTo>
                  <a:pt x="493" y="210"/>
                </a:lnTo>
                <a:lnTo>
                  <a:pt x="495" y="187"/>
                </a:lnTo>
                <a:lnTo>
                  <a:pt x="496" y="163"/>
                </a:lnTo>
                <a:lnTo>
                  <a:pt x="497" y="147"/>
                </a:lnTo>
                <a:lnTo>
                  <a:pt x="497" y="124"/>
                </a:lnTo>
                <a:lnTo>
                  <a:pt x="499" y="108"/>
                </a:lnTo>
                <a:lnTo>
                  <a:pt x="500" y="93"/>
                </a:lnTo>
                <a:lnTo>
                  <a:pt x="502" y="78"/>
                </a:lnTo>
                <a:lnTo>
                  <a:pt x="503" y="63"/>
                </a:lnTo>
                <a:lnTo>
                  <a:pt x="505" y="47"/>
                </a:lnTo>
                <a:lnTo>
                  <a:pt x="506" y="47"/>
                </a:lnTo>
                <a:lnTo>
                  <a:pt x="507" y="24"/>
                </a:lnTo>
                <a:lnTo>
                  <a:pt x="509" y="24"/>
                </a:lnTo>
                <a:lnTo>
                  <a:pt x="510" y="15"/>
                </a:lnTo>
                <a:lnTo>
                  <a:pt x="512" y="15"/>
                </a:lnTo>
                <a:lnTo>
                  <a:pt x="513" y="8"/>
                </a:lnTo>
                <a:lnTo>
                  <a:pt x="515" y="8"/>
                </a:lnTo>
                <a:lnTo>
                  <a:pt x="516" y="8"/>
                </a:lnTo>
                <a:lnTo>
                  <a:pt x="517" y="8"/>
                </a:lnTo>
                <a:lnTo>
                  <a:pt x="519" y="15"/>
                </a:lnTo>
                <a:lnTo>
                  <a:pt x="520" y="24"/>
                </a:lnTo>
                <a:lnTo>
                  <a:pt x="522" y="31"/>
                </a:lnTo>
                <a:lnTo>
                  <a:pt x="523" y="38"/>
                </a:lnTo>
                <a:lnTo>
                  <a:pt x="525" y="47"/>
                </a:lnTo>
                <a:lnTo>
                  <a:pt x="526" y="63"/>
                </a:lnTo>
                <a:lnTo>
                  <a:pt x="527" y="78"/>
                </a:lnTo>
                <a:lnTo>
                  <a:pt x="529" y="85"/>
                </a:lnTo>
                <a:lnTo>
                  <a:pt x="530" y="108"/>
                </a:lnTo>
                <a:lnTo>
                  <a:pt x="532" y="124"/>
                </a:lnTo>
                <a:lnTo>
                  <a:pt x="532" y="140"/>
                </a:lnTo>
                <a:lnTo>
                  <a:pt x="533" y="163"/>
                </a:lnTo>
                <a:lnTo>
                  <a:pt x="535" y="178"/>
                </a:lnTo>
                <a:lnTo>
                  <a:pt x="536" y="194"/>
                </a:lnTo>
                <a:lnTo>
                  <a:pt x="537" y="210"/>
                </a:lnTo>
                <a:lnTo>
                  <a:pt x="539" y="241"/>
                </a:lnTo>
                <a:lnTo>
                  <a:pt x="540" y="264"/>
                </a:lnTo>
                <a:lnTo>
                  <a:pt x="542" y="280"/>
                </a:lnTo>
                <a:lnTo>
                  <a:pt x="543" y="303"/>
                </a:lnTo>
                <a:lnTo>
                  <a:pt x="545" y="334"/>
                </a:lnTo>
                <a:lnTo>
                  <a:pt x="546" y="341"/>
                </a:lnTo>
                <a:lnTo>
                  <a:pt x="547" y="364"/>
                </a:lnTo>
                <a:lnTo>
                  <a:pt x="547" y="388"/>
                </a:lnTo>
                <a:lnTo>
                  <a:pt x="549" y="404"/>
                </a:lnTo>
                <a:lnTo>
                  <a:pt x="550" y="418"/>
                </a:lnTo>
                <a:lnTo>
                  <a:pt x="552" y="434"/>
                </a:lnTo>
                <a:lnTo>
                  <a:pt x="553" y="450"/>
                </a:lnTo>
                <a:lnTo>
                  <a:pt x="555" y="465"/>
                </a:lnTo>
                <a:lnTo>
                  <a:pt x="556" y="473"/>
                </a:lnTo>
                <a:lnTo>
                  <a:pt x="557" y="488"/>
                </a:lnTo>
                <a:lnTo>
                  <a:pt x="559" y="497"/>
                </a:lnTo>
                <a:lnTo>
                  <a:pt x="560" y="504"/>
                </a:lnTo>
                <a:lnTo>
                  <a:pt x="562" y="504"/>
                </a:lnTo>
                <a:lnTo>
                  <a:pt x="563" y="513"/>
                </a:lnTo>
                <a:lnTo>
                  <a:pt x="565" y="520"/>
                </a:lnTo>
                <a:lnTo>
                  <a:pt x="565" y="513"/>
                </a:lnTo>
                <a:lnTo>
                  <a:pt x="566" y="513"/>
                </a:lnTo>
                <a:lnTo>
                  <a:pt x="567" y="513"/>
                </a:lnTo>
                <a:lnTo>
                  <a:pt x="569" y="504"/>
                </a:lnTo>
                <a:lnTo>
                  <a:pt x="570" y="497"/>
                </a:lnTo>
                <a:lnTo>
                  <a:pt x="572" y="497"/>
                </a:lnTo>
                <a:lnTo>
                  <a:pt x="573" y="481"/>
                </a:lnTo>
                <a:lnTo>
                  <a:pt x="575" y="473"/>
                </a:lnTo>
                <a:lnTo>
                  <a:pt x="576" y="458"/>
                </a:lnTo>
                <a:lnTo>
                  <a:pt x="577" y="443"/>
                </a:lnTo>
                <a:lnTo>
                  <a:pt x="579" y="434"/>
                </a:lnTo>
                <a:lnTo>
                  <a:pt x="580" y="411"/>
                </a:lnTo>
                <a:lnTo>
                  <a:pt x="582" y="395"/>
                </a:lnTo>
                <a:lnTo>
                  <a:pt x="582" y="373"/>
                </a:lnTo>
                <a:lnTo>
                  <a:pt x="583" y="357"/>
                </a:lnTo>
                <a:lnTo>
                  <a:pt x="585" y="334"/>
                </a:lnTo>
                <a:lnTo>
                  <a:pt x="586" y="318"/>
                </a:lnTo>
                <a:lnTo>
                  <a:pt x="587" y="295"/>
                </a:lnTo>
                <a:lnTo>
                  <a:pt x="589" y="271"/>
                </a:lnTo>
                <a:lnTo>
                  <a:pt x="590" y="255"/>
                </a:lnTo>
                <a:lnTo>
                  <a:pt x="592" y="241"/>
                </a:lnTo>
                <a:lnTo>
                  <a:pt x="593" y="210"/>
                </a:lnTo>
                <a:lnTo>
                  <a:pt x="595" y="187"/>
                </a:lnTo>
                <a:lnTo>
                  <a:pt x="596" y="171"/>
                </a:lnTo>
                <a:lnTo>
                  <a:pt x="597" y="147"/>
                </a:lnTo>
                <a:lnTo>
                  <a:pt x="599" y="133"/>
                </a:lnTo>
                <a:lnTo>
                  <a:pt x="599" y="108"/>
                </a:lnTo>
                <a:lnTo>
                  <a:pt x="600" y="93"/>
                </a:lnTo>
                <a:lnTo>
                  <a:pt x="602" y="78"/>
                </a:lnTo>
                <a:lnTo>
                  <a:pt x="603" y="70"/>
                </a:lnTo>
                <a:lnTo>
                  <a:pt x="605" y="47"/>
                </a:lnTo>
                <a:lnTo>
                  <a:pt x="606" y="38"/>
                </a:lnTo>
                <a:lnTo>
                  <a:pt x="607" y="31"/>
                </a:lnTo>
                <a:lnTo>
                  <a:pt x="609" y="24"/>
                </a:lnTo>
                <a:lnTo>
                  <a:pt x="610" y="15"/>
                </a:lnTo>
                <a:lnTo>
                  <a:pt x="612" y="24"/>
                </a:lnTo>
                <a:lnTo>
                  <a:pt x="613" y="15"/>
                </a:lnTo>
                <a:lnTo>
                  <a:pt x="615" y="15"/>
                </a:lnTo>
                <a:lnTo>
                  <a:pt x="616" y="8"/>
                </a:lnTo>
                <a:lnTo>
                  <a:pt x="616" y="15"/>
                </a:lnTo>
                <a:lnTo>
                  <a:pt x="617" y="24"/>
                </a:lnTo>
                <a:lnTo>
                  <a:pt x="619" y="24"/>
                </a:lnTo>
                <a:lnTo>
                  <a:pt x="620" y="31"/>
                </a:lnTo>
                <a:lnTo>
                  <a:pt x="622" y="38"/>
                </a:lnTo>
                <a:lnTo>
                  <a:pt x="623" y="47"/>
                </a:lnTo>
                <a:lnTo>
                  <a:pt x="625" y="54"/>
                </a:lnTo>
                <a:lnTo>
                  <a:pt x="626" y="70"/>
                </a:lnTo>
                <a:lnTo>
                  <a:pt x="627" y="78"/>
                </a:lnTo>
                <a:lnTo>
                  <a:pt x="629" y="93"/>
                </a:lnTo>
                <a:lnTo>
                  <a:pt x="630" y="108"/>
                </a:lnTo>
                <a:lnTo>
                  <a:pt x="632" y="133"/>
                </a:lnTo>
                <a:lnTo>
                  <a:pt x="633" y="140"/>
                </a:lnTo>
                <a:lnTo>
                  <a:pt x="633" y="163"/>
                </a:lnTo>
                <a:lnTo>
                  <a:pt x="635" y="178"/>
                </a:lnTo>
                <a:lnTo>
                  <a:pt x="636" y="194"/>
                </a:lnTo>
                <a:lnTo>
                  <a:pt x="637" y="217"/>
                </a:lnTo>
                <a:lnTo>
                  <a:pt x="639" y="241"/>
                </a:lnTo>
                <a:lnTo>
                  <a:pt x="640" y="255"/>
                </a:lnTo>
                <a:lnTo>
                  <a:pt x="642" y="287"/>
                </a:lnTo>
                <a:lnTo>
                  <a:pt x="643" y="303"/>
                </a:lnTo>
                <a:lnTo>
                  <a:pt x="645" y="318"/>
                </a:lnTo>
                <a:lnTo>
                  <a:pt x="646" y="341"/>
                </a:lnTo>
                <a:lnTo>
                  <a:pt x="647" y="357"/>
                </a:lnTo>
                <a:lnTo>
                  <a:pt x="649" y="380"/>
                </a:lnTo>
                <a:lnTo>
                  <a:pt x="650" y="395"/>
                </a:lnTo>
                <a:lnTo>
                  <a:pt x="650" y="411"/>
                </a:lnTo>
                <a:lnTo>
                  <a:pt x="652" y="434"/>
                </a:lnTo>
                <a:lnTo>
                  <a:pt x="653" y="450"/>
                </a:lnTo>
                <a:lnTo>
                  <a:pt x="655" y="465"/>
                </a:lnTo>
                <a:lnTo>
                  <a:pt x="656" y="473"/>
                </a:lnTo>
                <a:lnTo>
                  <a:pt x="657" y="481"/>
                </a:lnTo>
                <a:lnTo>
                  <a:pt x="659" y="497"/>
                </a:lnTo>
                <a:lnTo>
                  <a:pt x="660" y="504"/>
                </a:lnTo>
                <a:lnTo>
                  <a:pt x="662" y="513"/>
                </a:lnTo>
                <a:lnTo>
                  <a:pt x="663" y="513"/>
                </a:lnTo>
                <a:lnTo>
                  <a:pt x="665" y="52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7" name="Freeform 5"/>
          <p:cNvSpPr>
            <a:spLocks/>
          </p:cNvSpPr>
          <p:nvPr/>
        </p:nvSpPr>
        <p:spPr bwMode="auto">
          <a:xfrm>
            <a:off x="239713" y="3675063"/>
            <a:ext cx="6369050" cy="935037"/>
          </a:xfrm>
          <a:custGeom>
            <a:avLst/>
            <a:gdLst>
              <a:gd name="T0" fmla="*/ 9 w 666"/>
              <a:gd name="T1" fmla="*/ 15 h 521"/>
              <a:gd name="T2" fmla="*/ 20 w 666"/>
              <a:gd name="T3" fmla="*/ 63 h 521"/>
              <a:gd name="T4" fmla="*/ 30 w 666"/>
              <a:gd name="T5" fmla="*/ 187 h 521"/>
              <a:gd name="T6" fmla="*/ 40 w 666"/>
              <a:gd name="T7" fmla="*/ 350 h 521"/>
              <a:gd name="T8" fmla="*/ 52 w 666"/>
              <a:gd name="T9" fmla="*/ 473 h 521"/>
              <a:gd name="T10" fmla="*/ 62 w 666"/>
              <a:gd name="T11" fmla="*/ 520 h 521"/>
              <a:gd name="T12" fmla="*/ 73 w 666"/>
              <a:gd name="T13" fmla="*/ 465 h 521"/>
              <a:gd name="T14" fmla="*/ 83 w 666"/>
              <a:gd name="T15" fmla="*/ 318 h 521"/>
              <a:gd name="T16" fmla="*/ 93 w 666"/>
              <a:gd name="T17" fmla="*/ 155 h 521"/>
              <a:gd name="T18" fmla="*/ 104 w 666"/>
              <a:gd name="T19" fmla="*/ 31 h 521"/>
              <a:gd name="T20" fmla="*/ 116 w 666"/>
              <a:gd name="T21" fmla="*/ 24 h 521"/>
              <a:gd name="T22" fmla="*/ 126 w 666"/>
              <a:gd name="T23" fmla="*/ 101 h 521"/>
              <a:gd name="T24" fmla="*/ 137 w 666"/>
              <a:gd name="T25" fmla="*/ 264 h 521"/>
              <a:gd name="T26" fmla="*/ 147 w 666"/>
              <a:gd name="T27" fmla="*/ 427 h 521"/>
              <a:gd name="T28" fmla="*/ 157 w 666"/>
              <a:gd name="T29" fmla="*/ 504 h 521"/>
              <a:gd name="T30" fmla="*/ 169 w 666"/>
              <a:gd name="T31" fmla="*/ 497 h 521"/>
              <a:gd name="T32" fmla="*/ 179 w 666"/>
              <a:gd name="T33" fmla="*/ 404 h 521"/>
              <a:gd name="T34" fmla="*/ 190 w 666"/>
              <a:gd name="T35" fmla="*/ 233 h 521"/>
              <a:gd name="T36" fmla="*/ 200 w 666"/>
              <a:gd name="T37" fmla="*/ 85 h 521"/>
              <a:gd name="T38" fmla="*/ 212 w 666"/>
              <a:gd name="T39" fmla="*/ 8 h 521"/>
              <a:gd name="T40" fmla="*/ 223 w 666"/>
              <a:gd name="T41" fmla="*/ 54 h 521"/>
              <a:gd name="T42" fmla="*/ 233 w 666"/>
              <a:gd name="T43" fmla="*/ 171 h 521"/>
              <a:gd name="T44" fmla="*/ 243 w 666"/>
              <a:gd name="T45" fmla="*/ 334 h 521"/>
              <a:gd name="T46" fmla="*/ 255 w 666"/>
              <a:gd name="T47" fmla="*/ 473 h 521"/>
              <a:gd name="T48" fmla="*/ 265 w 666"/>
              <a:gd name="T49" fmla="*/ 513 h 521"/>
              <a:gd name="T50" fmla="*/ 276 w 666"/>
              <a:gd name="T51" fmla="*/ 458 h 521"/>
              <a:gd name="T52" fmla="*/ 286 w 666"/>
              <a:gd name="T53" fmla="*/ 318 h 521"/>
              <a:gd name="T54" fmla="*/ 296 w 666"/>
              <a:gd name="T55" fmla="*/ 147 h 521"/>
              <a:gd name="T56" fmla="*/ 307 w 666"/>
              <a:gd name="T57" fmla="*/ 31 h 521"/>
              <a:gd name="T58" fmla="*/ 317 w 666"/>
              <a:gd name="T59" fmla="*/ 8 h 521"/>
              <a:gd name="T60" fmla="*/ 327 w 666"/>
              <a:gd name="T61" fmla="*/ 85 h 521"/>
              <a:gd name="T62" fmla="*/ 339 w 666"/>
              <a:gd name="T63" fmla="*/ 225 h 521"/>
              <a:gd name="T64" fmla="*/ 349 w 666"/>
              <a:gd name="T65" fmla="*/ 395 h 521"/>
              <a:gd name="T66" fmla="*/ 360 w 666"/>
              <a:gd name="T67" fmla="*/ 497 h 521"/>
              <a:gd name="T68" fmla="*/ 370 w 666"/>
              <a:gd name="T69" fmla="*/ 497 h 521"/>
              <a:gd name="T70" fmla="*/ 380 w 666"/>
              <a:gd name="T71" fmla="*/ 388 h 521"/>
              <a:gd name="T72" fmla="*/ 392 w 666"/>
              <a:gd name="T73" fmla="*/ 233 h 521"/>
              <a:gd name="T74" fmla="*/ 402 w 666"/>
              <a:gd name="T75" fmla="*/ 78 h 521"/>
              <a:gd name="T76" fmla="*/ 413 w 666"/>
              <a:gd name="T77" fmla="*/ 8 h 521"/>
              <a:gd name="T78" fmla="*/ 425 w 666"/>
              <a:gd name="T79" fmla="*/ 47 h 521"/>
              <a:gd name="T80" fmla="*/ 435 w 666"/>
              <a:gd name="T81" fmla="*/ 178 h 521"/>
              <a:gd name="T82" fmla="*/ 446 w 666"/>
              <a:gd name="T83" fmla="*/ 350 h 521"/>
              <a:gd name="T84" fmla="*/ 456 w 666"/>
              <a:gd name="T85" fmla="*/ 473 h 521"/>
              <a:gd name="T86" fmla="*/ 467 w 666"/>
              <a:gd name="T87" fmla="*/ 504 h 521"/>
              <a:gd name="T88" fmla="*/ 479 w 666"/>
              <a:gd name="T89" fmla="*/ 427 h 521"/>
              <a:gd name="T90" fmla="*/ 489 w 666"/>
              <a:gd name="T91" fmla="*/ 271 h 521"/>
              <a:gd name="T92" fmla="*/ 499 w 666"/>
              <a:gd name="T93" fmla="*/ 108 h 521"/>
              <a:gd name="T94" fmla="*/ 510 w 666"/>
              <a:gd name="T95" fmla="*/ 15 h 521"/>
              <a:gd name="T96" fmla="*/ 522 w 666"/>
              <a:gd name="T97" fmla="*/ 31 h 521"/>
              <a:gd name="T98" fmla="*/ 532 w 666"/>
              <a:gd name="T99" fmla="*/ 140 h 521"/>
              <a:gd name="T100" fmla="*/ 543 w 666"/>
              <a:gd name="T101" fmla="*/ 303 h 521"/>
              <a:gd name="T102" fmla="*/ 553 w 666"/>
              <a:gd name="T103" fmla="*/ 450 h 521"/>
              <a:gd name="T104" fmla="*/ 565 w 666"/>
              <a:gd name="T105" fmla="*/ 520 h 521"/>
              <a:gd name="T106" fmla="*/ 575 w 666"/>
              <a:gd name="T107" fmla="*/ 473 h 521"/>
              <a:gd name="T108" fmla="*/ 585 w 666"/>
              <a:gd name="T109" fmla="*/ 334 h 521"/>
              <a:gd name="T110" fmla="*/ 596 w 666"/>
              <a:gd name="T111" fmla="*/ 171 h 521"/>
              <a:gd name="T112" fmla="*/ 606 w 666"/>
              <a:gd name="T113" fmla="*/ 38 h 521"/>
              <a:gd name="T114" fmla="*/ 616 w 666"/>
              <a:gd name="T115" fmla="*/ 15 h 521"/>
              <a:gd name="T116" fmla="*/ 627 w 666"/>
              <a:gd name="T117" fmla="*/ 78 h 521"/>
              <a:gd name="T118" fmla="*/ 637 w 666"/>
              <a:gd name="T119" fmla="*/ 217 h 521"/>
              <a:gd name="T120" fmla="*/ 649 w 666"/>
              <a:gd name="T121" fmla="*/ 380 h 521"/>
              <a:gd name="T122" fmla="*/ 659 w 666"/>
              <a:gd name="T123" fmla="*/ 49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6" h="521">
                <a:moveTo>
                  <a:pt x="0" y="54"/>
                </a:moveTo>
                <a:lnTo>
                  <a:pt x="2" y="47"/>
                </a:lnTo>
                <a:lnTo>
                  <a:pt x="3" y="38"/>
                </a:lnTo>
                <a:lnTo>
                  <a:pt x="4" y="31"/>
                </a:lnTo>
                <a:lnTo>
                  <a:pt x="4" y="24"/>
                </a:lnTo>
                <a:lnTo>
                  <a:pt x="6" y="15"/>
                </a:lnTo>
                <a:lnTo>
                  <a:pt x="7" y="15"/>
                </a:lnTo>
                <a:lnTo>
                  <a:pt x="9" y="15"/>
                </a:lnTo>
                <a:lnTo>
                  <a:pt x="10" y="15"/>
                </a:lnTo>
                <a:lnTo>
                  <a:pt x="12" y="15"/>
                </a:lnTo>
                <a:lnTo>
                  <a:pt x="13" y="15"/>
                </a:lnTo>
                <a:lnTo>
                  <a:pt x="14" y="24"/>
                </a:lnTo>
                <a:lnTo>
                  <a:pt x="16" y="31"/>
                </a:lnTo>
                <a:lnTo>
                  <a:pt x="17" y="38"/>
                </a:lnTo>
                <a:lnTo>
                  <a:pt x="19" y="47"/>
                </a:lnTo>
                <a:lnTo>
                  <a:pt x="20" y="63"/>
                </a:lnTo>
                <a:lnTo>
                  <a:pt x="22" y="70"/>
                </a:lnTo>
                <a:lnTo>
                  <a:pt x="22" y="78"/>
                </a:lnTo>
                <a:lnTo>
                  <a:pt x="23" y="93"/>
                </a:lnTo>
                <a:lnTo>
                  <a:pt x="24" y="117"/>
                </a:lnTo>
                <a:lnTo>
                  <a:pt x="26" y="133"/>
                </a:lnTo>
                <a:lnTo>
                  <a:pt x="27" y="140"/>
                </a:lnTo>
                <a:lnTo>
                  <a:pt x="29" y="163"/>
                </a:lnTo>
                <a:lnTo>
                  <a:pt x="30" y="187"/>
                </a:lnTo>
                <a:lnTo>
                  <a:pt x="32" y="201"/>
                </a:lnTo>
                <a:lnTo>
                  <a:pt x="33" y="225"/>
                </a:lnTo>
                <a:lnTo>
                  <a:pt x="34" y="241"/>
                </a:lnTo>
                <a:lnTo>
                  <a:pt x="36" y="264"/>
                </a:lnTo>
                <a:lnTo>
                  <a:pt x="37" y="280"/>
                </a:lnTo>
                <a:lnTo>
                  <a:pt x="39" y="303"/>
                </a:lnTo>
                <a:lnTo>
                  <a:pt x="39" y="325"/>
                </a:lnTo>
                <a:lnTo>
                  <a:pt x="40" y="350"/>
                </a:lnTo>
                <a:lnTo>
                  <a:pt x="42" y="364"/>
                </a:lnTo>
                <a:lnTo>
                  <a:pt x="43" y="388"/>
                </a:lnTo>
                <a:lnTo>
                  <a:pt x="44" y="404"/>
                </a:lnTo>
                <a:lnTo>
                  <a:pt x="46" y="418"/>
                </a:lnTo>
                <a:lnTo>
                  <a:pt x="47" y="434"/>
                </a:lnTo>
                <a:lnTo>
                  <a:pt x="49" y="450"/>
                </a:lnTo>
                <a:lnTo>
                  <a:pt x="50" y="465"/>
                </a:lnTo>
                <a:lnTo>
                  <a:pt x="52" y="473"/>
                </a:lnTo>
                <a:lnTo>
                  <a:pt x="53" y="488"/>
                </a:lnTo>
                <a:lnTo>
                  <a:pt x="54" y="497"/>
                </a:lnTo>
                <a:lnTo>
                  <a:pt x="56" y="497"/>
                </a:lnTo>
                <a:lnTo>
                  <a:pt x="56" y="513"/>
                </a:lnTo>
                <a:lnTo>
                  <a:pt x="57" y="513"/>
                </a:lnTo>
                <a:lnTo>
                  <a:pt x="59" y="513"/>
                </a:lnTo>
                <a:lnTo>
                  <a:pt x="60" y="513"/>
                </a:lnTo>
                <a:lnTo>
                  <a:pt x="62" y="520"/>
                </a:lnTo>
                <a:lnTo>
                  <a:pt x="63" y="520"/>
                </a:lnTo>
                <a:lnTo>
                  <a:pt x="64" y="504"/>
                </a:lnTo>
                <a:lnTo>
                  <a:pt x="66" y="504"/>
                </a:lnTo>
                <a:lnTo>
                  <a:pt x="67" y="497"/>
                </a:lnTo>
                <a:lnTo>
                  <a:pt x="69" y="497"/>
                </a:lnTo>
                <a:lnTo>
                  <a:pt x="70" y="481"/>
                </a:lnTo>
                <a:lnTo>
                  <a:pt x="72" y="473"/>
                </a:lnTo>
                <a:lnTo>
                  <a:pt x="73" y="465"/>
                </a:lnTo>
                <a:lnTo>
                  <a:pt x="73" y="450"/>
                </a:lnTo>
                <a:lnTo>
                  <a:pt x="74" y="434"/>
                </a:lnTo>
                <a:lnTo>
                  <a:pt x="76" y="411"/>
                </a:lnTo>
                <a:lnTo>
                  <a:pt x="77" y="395"/>
                </a:lnTo>
                <a:lnTo>
                  <a:pt x="79" y="380"/>
                </a:lnTo>
                <a:lnTo>
                  <a:pt x="80" y="364"/>
                </a:lnTo>
                <a:lnTo>
                  <a:pt x="82" y="341"/>
                </a:lnTo>
                <a:lnTo>
                  <a:pt x="83" y="318"/>
                </a:lnTo>
                <a:lnTo>
                  <a:pt x="84" y="303"/>
                </a:lnTo>
                <a:lnTo>
                  <a:pt x="86" y="280"/>
                </a:lnTo>
                <a:lnTo>
                  <a:pt x="87" y="255"/>
                </a:lnTo>
                <a:lnTo>
                  <a:pt x="89" y="233"/>
                </a:lnTo>
                <a:lnTo>
                  <a:pt x="90" y="210"/>
                </a:lnTo>
                <a:lnTo>
                  <a:pt x="90" y="187"/>
                </a:lnTo>
                <a:lnTo>
                  <a:pt x="92" y="171"/>
                </a:lnTo>
                <a:lnTo>
                  <a:pt x="93" y="155"/>
                </a:lnTo>
                <a:lnTo>
                  <a:pt x="94" y="133"/>
                </a:lnTo>
                <a:lnTo>
                  <a:pt x="96" y="108"/>
                </a:lnTo>
                <a:lnTo>
                  <a:pt x="97" y="93"/>
                </a:lnTo>
                <a:lnTo>
                  <a:pt x="99" y="78"/>
                </a:lnTo>
                <a:lnTo>
                  <a:pt x="100" y="70"/>
                </a:lnTo>
                <a:lnTo>
                  <a:pt x="102" y="54"/>
                </a:lnTo>
                <a:lnTo>
                  <a:pt x="103" y="47"/>
                </a:lnTo>
                <a:lnTo>
                  <a:pt x="104" y="31"/>
                </a:lnTo>
                <a:lnTo>
                  <a:pt x="106" y="24"/>
                </a:lnTo>
                <a:lnTo>
                  <a:pt x="107" y="8"/>
                </a:lnTo>
                <a:lnTo>
                  <a:pt x="109" y="15"/>
                </a:lnTo>
                <a:lnTo>
                  <a:pt x="110" y="8"/>
                </a:lnTo>
                <a:lnTo>
                  <a:pt x="112" y="8"/>
                </a:lnTo>
                <a:lnTo>
                  <a:pt x="113" y="15"/>
                </a:lnTo>
                <a:lnTo>
                  <a:pt x="114" y="15"/>
                </a:lnTo>
                <a:lnTo>
                  <a:pt x="116" y="24"/>
                </a:lnTo>
                <a:lnTo>
                  <a:pt x="117" y="24"/>
                </a:lnTo>
                <a:lnTo>
                  <a:pt x="119" y="31"/>
                </a:lnTo>
                <a:lnTo>
                  <a:pt x="120" y="38"/>
                </a:lnTo>
                <a:lnTo>
                  <a:pt x="122" y="54"/>
                </a:lnTo>
                <a:lnTo>
                  <a:pt x="123" y="63"/>
                </a:lnTo>
                <a:lnTo>
                  <a:pt x="123" y="78"/>
                </a:lnTo>
                <a:lnTo>
                  <a:pt x="124" y="93"/>
                </a:lnTo>
                <a:lnTo>
                  <a:pt x="126" y="101"/>
                </a:lnTo>
                <a:lnTo>
                  <a:pt x="127" y="124"/>
                </a:lnTo>
                <a:lnTo>
                  <a:pt x="129" y="140"/>
                </a:lnTo>
                <a:lnTo>
                  <a:pt x="130" y="163"/>
                </a:lnTo>
                <a:lnTo>
                  <a:pt x="132" y="178"/>
                </a:lnTo>
                <a:lnTo>
                  <a:pt x="133" y="201"/>
                </a:lnTo>
                <a:lnTo>
                  <a:pt x="135" y="225"/>
                </a:lnTo>
                <a:lnTo>
                  <a:pt x="136" y="241"/>
                </a:lnTo>
                <a:lnTo>
                  <a:pt x="137" y="264"/>
                </a:lnTo>
                <a:lnTo>
                  <a:pt x="139" y="280"/>
                </a:lnTo>
                <a:lnTo>
                  <a:pt x="140" y="303"/>
                </a:lnTo>
                <a:lnTo>
                  <a:pt x="140" y="334"/>
                </a:lnTo>
                <a:lnTo>
                  <a:pt x="142" y="341"/>
                </a:lnTo>
                <a:lnTo>
                  <a:pt x="143" y="364"/>
                </a:lnTo>
                <a:lnTo>
                  <a:pt x="145" y="388"/>
                </a:lnTo>
                <a:lnTo>
                  <a:pt x="146" y="404"/>
                </a:lnTo>
                <a:lnTo>
                  <a:pt x="147" y="427"/>
                </a:lnTo>
                <a:lnTo>
                  <a:pt x="149" y="443"/>
                </a:lnTo>
                <a:lnTo>
                  <a:pt x="150" y="450"/>
                </a:lnTo>
                <a:lnTo>
                  <a:pt x="152" y="465"/>
                </a:lnTo>
                <a:lnTo>
                  <a:pt x="153" y="481"/>
                </a:lnTo>
                <a:lnTo>
                  <a:pt x="155" y="481"/>
                </a:lnTo>
                <a:lnTo>
                  <a:pt x="156" y="497"/>
                </a:lnTo>
                <a:lnTo>
                  <a:pt x="157" y="497"/>
                </a:lnTo>
                <a:lnTo>
                  <a:pt x="157" y="504"/>
                </a:lnTo>
                <a:lnTo>
                  <a:pt x="159" y="504"/>
                </a:lnTo>
                <a:lnTo>
                  <a:pt x="160" y="513"/>
                </a:lnTo>
                <a:lnTo>
                  <a:pt x="162" y="513"/>
                </a:lnTo>
                <a:lnTo>
                  <a:pt x="163" y="513"/>
                </a:lnTo>
                <a:lnTo>
                  <a:pt x="165" y="513"/>
                </a:lnTo>
                <a:lnTo>
                  <a:pt x="166" y="513"/>
                </a:lnTo>
                <a:lnTo>
                  <a:pt x="167" y="504"/>
                </a:lnTo>
                <a:lnTo>
                  <a:pt x="169" y="497"/>
                </a:lnTo>
                <a:lnTo>
                  <a:pt x="170" y="497"/>
                </a:lnTo>
                <a:lnTo>
                  <a:pt x="172" y="481"/>
                </a:lnTo>
                <a:lnTo>
                  <a:pt x="173" y="473"/>
                </a:lnTo>
                <a:lnTo>
                  <a:pt x="175" y="458"/>
                </a:lnTo>
                <a:lnTo>
                  <a:pt x="175" y="443"/>
                </a:lnTo>
                <a:lnTo>
                  <a:pt x="176" y="434"/>
                </a:lnTo>
                <a:lnTo>
                  <a:pt x="177" y="418"/>
                </a:lnTo>
                <a:lnTo>
                  <a:pt x="179" y="404"/>
                </a:lnTo>
                <a:lnTo>
                  <a:pt x="180" y="380"/>
                </a:lnTo>
                <a:lnTo>
                  <a:pt x="182" y="364"/>
                </a:lnTo>
                <a:lnTo>
                  <a:pt x="183" y="341"/>
                </a:lnTo>
                <a:lnTo>
                  <a:pt x="185" y="318"/>
                </a:lnTo>
                <a:lnTo>
                  <a:pt x="186" y="295"/>
                </a:lnTo>
                <a:lnTo>
                  <a:pt x="187" y="271"/>
                </a:lnTo>
                <a:lnTo>
                  <a:pt x="189" y="255"/>
                </a:lnTo>
                <a:lnTo>
                  <a:pt x="190" y="233"/>
                </a:lnTo>
                <a:lnTo>
                  <a:pt x="192" y="210"/>
                </a:lnTo>
                <a:lnTo>
                  <a:pt x="192" y="194"/>
                </a:lnTo>
                <a:lnTo>
                  <a:pt x="193" y="163"/>
                </a:lnTo>
                <a:lnTo>
                  <a:pt x="195" y="147"/>
                </a:lnTo>
                <a:lnTo>
                  <a:pt x="196" y="124"/>
                </a:lnTo>
                <a:lnTo>
                  <a:pt x="197" y="108"/>
                </a:lnTo>
                <a:lnTo>
                  <a:pt x="199" y="93"/>
                </a:lnTo>
                <a:lnTo>
                  <a:pt x="200" y="85"/>
                </a:lnTo>
                <a:lnTo>
                  <a:pt x="202" y="63"/>
                </a:lnTo>
                <a:lnTo>
                  <a:pt x="203" y="47"/>
                </a:lnTo>
                <a:lnTo>
                  <a:pt x="205" y="38"/>
                </a:lnTo>
                <a:lnTo>
                  <a:pt x="206" y="31"/>
                </a:lnTo>
                <a:lnTo>
                  <a:pt x="207" y="24"/>
                </a:lnTo>
                <a:lnTo>
                  <a:pt x="209" y="15"/>
                </a:lnTo>
                <a:lnTo>
                  <a:pt x="210" y="8"/>
                </a:lnTo>
                <a:lnTo>
                  <a:pt x="212" y="8"/>
                </a:lnTo>
                <a:lnTo>
                  <a:pt x="213" y="8"/>
                </a:lnTo>
                <a:lnTo>
                  <a:pt x="215" y="8"/>
                </a:lnTo>
                <a:lnTo>
                  <a:pt x="216" y="8"/>
                </a:lnTo>
                <a:lnTo>
                  <a:pt x="217" y="15"/>
                </a:lnTo>
                <a:lnTo>
                  <a:pt x="219" y="24"/>
                </a:lnTo>
                <a:lnTo>
                  <a:pt x="220" y="31"/>
                </a:lnTo>
                <a:lnTo>
                  <a:pt x="222" y="38"/>
                </a:lnTo>
                <a:lnTo>
                  <a:pt x="223" y="54"/>
                </a:lnTo>
                <a:lnTo>
                  <a:pt x="225" y="63"/>
                </a:lnTo>
                <a:lnTo>
                  <a:pt x="226" y="70"/>
                </a:lnTo>
                <a:lnTo>
                  <a:pt x="226" y="85"/>
                </a:lnTo>
                <a:lnTo>
                  <a:pt x="227" y="101"/>
                </a:lnTo>
                <a:lnTo>
                  <a:pt x="229" y="117"/>
                </a:lnTo>
                <a:lnTo>
                  <a:pt x="230" y="133"/>
                </a:lnTo>
                <a:lnTo>
                  <a:pt x="232" y="155"/>
                </a:lnTo>
                <a:lnTo>
                  <a:pt x="233" y="171"/>
                </a:lnTo>
                <a:lnTo>
                  <a:pt x="235" y="187"/>
                </a:lnTo>
                <a:lnTo>
                  <a:pt x="236" y="210"/>
                </a:lnTo>
                <a:lnTo>
                  <a:pt x="237" y="233"/>
                </a:lnTo>
                <a:lnTo>
                  <a:pt x="239" y="248"/>
                </a:lnTo>
                <a:lnTo>
                  <a:pt x="240" y="271"/>
                </a:lnTo>
                <a:lnTo>
                  <a:pt x="242" y="295"/>
                </a:lnTo>
                <a:lnTo>
                  <a:pt x="243" y="318"/>
                </a:lnTo>
                <a:lnTo>
                  <a:pt x="243" y="334"/>
                </a:lnTo>
                <a:lnTo>
                  <a:pt x="245" y="357"/>
                </a:lnTo>
                <a:lnTo>
                  <a:pt x="246" y="373"/>
                </a:lnTo>
                <a:lnTo>
                  <a:pt x="247" y="388"/>
                </a:lnTo>
                <a:lnTo>
                  <a:pt x="249" y="404"/>
                </a:lnTo>
                <a:lnTo>
                  <a:pt x="250" y="427"/>
                </a:lnTo>
                <a:lnTo>
                  <a:pt x="252" y="443"/>
                </a:lnTo>
                <a:lnTo>
                  <a:pt x="253" y="458"/>
                </a:lnTo>
                <a:lnTo>
                  <a:pt x="255" y="473"/>
                </a:lnTo>
                <a:lnTo>
                  <a:pt x="256" y="481"/>
                </a:lnTo>
                <a:lnTo>
                  <a:pt x="257" y="488"/>
                </a:lnTo>
                <a:lnTo>
                  <a:pt x="259" y="497"/>
                </a:lnTo>
                <a:lnTo>
                  <a:pt x="259" y="504"/>
                </a:lnTo>
                <a:lnTo>
                  <a:pt x="260" y="513"/>
                </a:lnTo>
                <a:lnTo>
                  <a:pt x="262" y="513"/>
                </a:lnTo>
                <a:lnTo>
                  <a:pt x="263" y="520"/>
                </a:lnTo>
                <a:lnTo>
                  <a:pt x="265" y="513"/>
                </a:lnTo>
                <a:lnTo>
                  <a:pt x="266" y="513"/>
                </a:lnTo>
                <a:lnTo>
                  <a:pt x="267" y="513"/>
                </a:lnTo>
                <a:lnTo>
                  <a:pt x="269" y="504"/>
                </a:lnTo>
                <a:lnTo>
                  <a:pt x="270" y="497"/>
                </a:lnTo>
                <a:lnTo>
                  <a:pt x="272" y="488"/>
                </a:lnTo>
                <a:lnTo>
                  <a:pt x="273" y="481"/>
                </a:lnTo>
                <a:lnTo>
                  <a:pt x="275" y="465"/>
                </a:lnTo>
                <a:lnTo>
                  <a:pt x="276" y="458"/>
                </a:lnTo>
                <a:lnTo>
                  <a:pt x="276" y="434"/>
                </a:lnTo>
                <a:lnTo>
                  <a:pt x="277" y="418"/>
                </a:lnTo>
                <a:lnTo>
                  <a:pt x="279" y="411"/>
                </a:lnTo>
                <a:lnTo>
                  <a:pt x="280" y="395"/>
                </a:lnTo>
                <a:lnTo>
                  <a:pt x="282" y="373"/>
                </a:lnTo>
                <a:lnTo>
                  <a:pt x="283" y="350"/>
                </a:lnTo>
                <a:lnTo>
                  <a:pt x="285" y="334"/>
                </a:lnTo>
                <a:lnTo>
                  <a:pt x="286" y="318"/>
                </a:lnTo>
                <a:lnTo>
                  <a:pt x="287" y="295"/>
                </a:lnTo>
                <a:lnTo>
                  <a:pt x="289" y="271"/>
                </a:lnTo>
                <a:lnTo>
                  <a:pt x="290" y="241"/>
                </a:lnTo>
                <a:lnTo>
                  <a:pt x="292" y="225"/>
                </a:lnTo>
                <a:lnTo>
                  <a:pt x="293" y="210"/>
                </a:lnTo>
                <a:lnTo>
                  <a:pt x="293" y="187"/>
                </a:lnTo>
                <a:lnTo>
                  <a:pt x="295" y="163"/>
                </a:lnTo>
                <a:lnTo>
                  <a:pt x="296" y="147"/>
                </a:lnTo>
                <a:lnTo>
                  <a:pt x="297" y="124"/>
                </a:lnTo>
                <a:lnTo>
                  <a:pt x="299" y="108"/>
                </a:lnTo>
                <a:lnTo>
                  <a:pt x="300" y="93"/>
                </a:lnTo>
                <a:lnTo>
                  <a:pt x="302" y="78"/>
                </a:lnTo>
                <a:lnTo>
                  <a:pt x="303" y="70"/>
                </a:lnTo>
                <a:lnTo>
                  <a:pt x="305" y="47"/>
                </a:lnTo>
                <a:lnTo>
                  <a:pt x="306" y="38"/>
                </a:lnTo>
                <a:lnTo>
                  <a:pt x="307" y="31"/>
                </a:lnTo>
                <a:lnTo>
                  <a:pt x="309" y="24"/>
                </a:lnTo>
                <a:lnTo>
                  <a:pt x="310" y="15"/>
                </a:lnTo>
                <a:lnTo>
                  <a:pt x="310" y="8"/>
                </a:lnTo>
                <a:lnTo>
                  <a:pt x="312" y="8"/>
                </a:lnTo>
                <a:lnTo>
                  <a:pt x="313" y="8"/>
                </a:lnTo>
                <a:lnTo>
                  <a:pt x="315" y="8"/>
                </a:lnTo>
                <a:lnTo>
                  <a:pt x="316" y="8"/>
                </a:lnTo>
                <a:lnTo>
                  <a:pt x="317" y="8"/>
                </a:lnTo>
                <a:lnTo>
                  <a:pt x="319" y="8"/>
                </a:lnTo>
                <a:lnTo>
                  <a:pt x="320" y="24"/>
                </a:lnTo>
                <a:lnTo>
                  <a:pt x="322" y="24"/>
                </a:lnTo>
                <a:lnTo>
                  <a:pt x="323" y="31"/>
                </a:lnTo>
                <a:lnTo>
                  <a:pt x="325" y="47"/>
                </a:lnTo>
                <a:lnTo>
                  <a:pt x="326" y="54"/>
                </a:lnTo>
                <a:lnTo>
                  <a:pt x="327" y="63"/>
                </a:lnTo>
                <a:lnTo>
                  <a:pt x="327" y="85"/>
                </a:lnTo>
                <a:lnTo>
                  <a:pt x="329" y="93"/>
                </a:lnTo>
                <a:lnTo>
                  <a:pt x="330" y="117"/>
                </a:lnTo>
                <a:lnTo>
                  <a:pt x="332" y="124"/>
                </a:lnTo>
                <a:lnTo>
                  <a:pt x="333" y="147"/>
                </a:lnTo>
                <a:lnTo>
                  <a:pt x="335" y="171"/>
                </a:lnTo>
                <a:lnTo>
                  <a:pt x="336" y="194"/>
                </a:lnTo>
                <a:lnTo>
                  <a:pt x="337" y="210"/>
                </a:lnTo>
                <a:lnTo>
                  <a:pt x="339" y="225"/>
                </a:lnTo>
                <a:lnTo>
                  <a:pt x="340" y="248"/>
                </a:lnTo>
                <a:lnTo>
                  <a:pt x="342" y="280"/>
                </a:lnTo>
                <a:lnTo>
                  <a:pt x="343" y="295"/>
                </a:lnTo>
                <a:lnTo>
                  <a:pt x="345" y="318"/>
                </a:lnTo>
                <a:lnTo>
                  <a:pt x="345" y="341"/>
                </a:lnTo>
                <a:lnTo>
                  <a:pt x="346" y="357"/>
                </a:lnTo>
                <a:lnTo>
                  <a:pt x="347" y="380"/>
                </a:lnTo>
                <a:lnTo>
                  <a:pt x="349" y="395"/>
                </a:lnTo>
                <a:lnTo>
                  <a:pt x="350" y="418"/>
                </a:lnTo>
                <a:lnTo>
                  <a:pt x="352" y="434"/>
                </a:lnTo>
                <a:lnTo>
                  <a:pt x="353" y="443"/>
                </a:lnTo>
                <a:lnTo>
                  <a:pt x="355" y="458"/>
                </a:lnTo>
                <a:lnTo>
                  <a:pt x="356" y="473"/>
                </a:lnTo>
                <a:lnTo>
                  <a:pt x="357" y="488"/>
                </a:lnTo>
                <a:lnTo>
                  <a:pt x="359" y="497"/>
                </a:lnTo>
                <a:lnTo>
                  <a:pt x="360" y="497"/>
                </a:lnTo>
                <a:lnTo>
                  <a:pt x="362" y="497"/>
                </a:lnTo>
                <a:lnTo>
                  <a:pt x="362" y="504"/>
                </a:lnTo>
                <a:lnTo>
                  <a:pt x="363" y="513"/>
                </a:lnTo>
                <a:lnTo>
                  <a:pt x="365" y="504"/>
                </a:lnTo>
                <a:lnTo>
                  <a:pt x="366" y="513"/>
                </a:lnTo>
                <a:lnTo>
                  <a:pt x="367" y="504"/>
                </a:lnTo>
                <a:lnTo>
                  <a:pt x="369" y="497"/>
                </a:lnTo>
                <a:lnTo>
                  <a:pt x="370" y="497"/>
                </a:lnTo>
                <a:lnTo>
                  <a:pt x="372" y="488"/>
                </a:lnTo>
                <a:lnTo>
                  <a:pt x="373" y="481"/>
                </a:lnTo>
                <a:lnTo>
                  <a:pt x="375" y="465"/>
                </a:lnTo>
                <a:lnTo>
                  <a:pt x="376" y="458"/>
                </a:lnTo>
                <a:lnTo>
                  <a:pt x="377" y="443"/>
                </a:lnTo>
                <a:lnTo>
                  <a:pt x="379" y="418"/>
                </a:lnTo>
                <a:lnTo>
                  <a:pt x="379" y="411"/>
                </a:lnTo>
                <a:lnTo>
                  <a:pt x="380" y="388"/>
                </a:lnTo>
                <a:lnTo>
                  <a:pt x="382" y="373"/>
                </a:lnTo>
                <a:lnTo>
                  <a:pt x="383" y="357"/>
                </a:lnTo>
                <a:lnTo>
                  <a:pt x="385" y="334"/>
                </a:lnTo>
                <a:lnTo>
                  <a:pt x="386" y="318"/>
                </a:lnTo>
                <a:lnTo>
                  <a:pt x="387" y="295"/>
                </a:lnTo>
                <a:lnTo>
                  <a:pt x="389" y="271"/>
                </a:lnTo>
                <a:lnTo>
                  <a:pt x="390" y="255"/>
                </a:lnTo>
                <a:lnTo>
                  <a:pt x="392" y="233"/>
                </a:lnTo>
                <a:lnTo>
                  <a:pt x="393" y="210"/>
                </a:lnTo>
                <a:lnTo>
                  <a:pt x="395" y="187"/>
                </a:lnTo>
                <a:lnTo>
                  <a:pt x="395" y="171"/>
                </a:lnTo>
                <a:lnTo>
                  <a:pt x="396" y="140"/>
                </a:lnTo>
                <a:lnTo>
                  <a:pt x="397" y="133"/>
                </a:lnTo>
                <a:lnTo>
                  <a:pt x="399" y="108"/>
                </a:lnTo>
                <a:lnTo>
                  <a:pt x="400" y="93"/>
                </a:lnTo>
                <a:lnTo>
                  <a:pt x="402" y="78"/>
                </a:lnTo>
                <a:lnTo>
                  <a:pt x="403" y="63"/>
                </a:lnTo>
                <a:lnTo>
                  <a:pt x="405" y="54"/>
                </a:lnTo>
                <a:lnTo>
                  <a:pt x="406" y="38"/>
                </a:lnTo>
                <a:lnTo>
                  <a:pt x="407" y="31"/>
                </a:lnTo>
                <a:lnTo>
                  <a:pt x="409" y="24"/>
                </a:lnTo>
                <a:lnTo>
                  <a:pt x="410" y="15"/>
                </a:lnTo>
                <a:lnTo>
                  <a:pt x="412" y="8"/>
                </a:lnTo>
                <a:lnTo>
                  <a:pt x="413" y="8"/>
                </a:lnTo>
                <a:lnTo>
                  <a:pt x="415" y="0"/>
                </a:lnTo>
                <a:lnTo>
                  <a:pt x="416" y="8"/>
                </a:lnTo>
                <a:lnTo>
                  <a:pt x="417" y="15"/>
                </a:lnTo>
                <a:lnTo>
                  <a:pt x="419" y="8"/>
                </a:lnTo>
                <a:lnTo>
                  <a:pt x="420" y="24"/>
                </a:lnTo>
                <a:lnTo>
                  <a:pt x="422" y="24"/>
                </a:lnTo>
                <a:lnTo>
                  <a:pt x="423" y="38"/>
                </a:lnTo>
                <a:lnTo>
                  <a:pt x="425" y="47"/>
                </a:lnTo>
                <a:lnTo>
                  <a:pt x="426" y="54"/>
                </a:lnTo>
                <a:lnTo>
                  <a:pt x="427" y="70"/>
                </a:lnTo>
                <a:lnTo>
                  <a:pt x="429" y="85"/>
                </a:lnTo>
                <a:lnTo>
                  <a:pt x="429" y="101"/>
                </a:lnTo>
                <a:lnTo>
                  <a:pt x="430" y="117"/>
                </a:lnTo>
                <a:lnTo>
                  <a:pt x="432" y="133"/>
                </a:lnTo>
                <a:lnTo>
                  <a:pt x="433" y="155"/>
                </a:lnTo>
                <a:lnTo>
                  <a:pt x="435" y="178"/>
                </a:lnTo>
                <a:lnTo>
                  <a:pt x="436" y="194"/>
                </a:lnTo>
                <a:lnTo>
                  <a:pt x="437" y="225"/>
                </a:lnTo>
                <a:lnTo>
                  <a:pt x="439" y="241"/>
                </a:lnTo>
                <a:lnTo>
                  <a:pt x="440" y="264"/>
                </a:lnTo>
                <a:lnTo>
                  <a:pt x="442" y="280"/>
                </a:lnTo>
                <a:lnTo>
                  <a:pt x="443" y="303"/>
                </a:lnTo>
                <a:lnTo>
                  <a:pt x="445" y="318"/>
                </a:lnTo>
                <a:lnTo>
                  <a:pt x="446" y="350"/>
                </a:lnTo>
                <a:lnTo>
                  <a:pt x="446" y="364"/>
                </a:lnTo>
                <a:lnTo>
                  <a:pt x="447" y="388"/>
                </a:lnTo>
                <a:lnTo>
                  <a:pt x="449" y="404"/>
                </a:lnTo>
                <a:lnTo>
                  <a:pt x="450" y="418"/>
                </a:lnTo>
                <a:lnTo>
                  <a:pt x="452" y="434"/>
                </a:lnTo>
                <a:lnTo>
                  <a:pt x="453" y="450"/>
                </a:lnTo>
                <a:lnTo>
                  <a:pt x="455" y="465"/>
                </a:lnTo>
                <a:lnTo>
                  <a:pt x="456" y="473"/>
                </a:lnTo>
                <a:lnTo>
                  <a:pt x="457" y="481"/>
                </a:lnTo>
                <a:lnTo>
                  <a:pt x="459" y="497"/>
                </a:lnTo>
                <a:lnTo>
                  <a:pt x="460" y="504"/>
                </a:lnTo>
                <a:lnTo>
                  <a:pt x="462" y="513"/>
                </a:lnTo>
                <a:lnTo>
                  <a:pt x="463" y="513"/>
                </a:lnTo>
                <a:lnTo>
                  <a:pt x="465" y="504"/>
                </a:lnTo>
                <a:lnTo>
                  <a:pt x="466" y="513"/>
                </a:lnTo>
                <a:lnTo>
                  <a:pt x="467" y="504"/>
                </a:lnTo>
                <a:lnTo>
                  <a:pt x="469" y="497"/>
                </a:lnTo>
                <a:lnTo>
                  <a:pt x="470" y="497"/>
                </a:lnTo>
                <a:lnTo>
                  <a:pt x="472" y="481"/>
                </a:lnTo>
                <a:lnTo>
                  <a:pt x="473" y="473"/>
                </a:lnTo>
                <a:lnTo>
                  <a:pt x="475" y="465"/>
                </a:lnTo>
                <a:lnTo>
                  <a:pt x="476" y="450"/>
                </a:lnTo>
                <a:lnTo>
                  <a:pt x="477" y="434"/>
                </a:lnTo>
                <a:lnTo>
                  <a:pt x="479" y="427"/>
                </a:lnTo>
                <a:lnTo>
                  <a:pt x="480" y="411"/>
                </a:lnTo>
                <a:lnTo>
                  <a:pt x="480" y="395"/>
                </a:lnTo>
                <a:lnTo>
                  <a:pt x="482" y="373"/>
                </a:lnTo>
                <a:lnTo>
                  <a:pt x="483" y="350"/>
                </a:lnTo>
                <a:lnTo>
                  <a:pt x="485" y="334"/>
                </a:lnTo>
                <a:lnTo>
                  <a:pt x="486" y="303"/>
                </a:lnTo>
                <a:lnTo>
                  <a:pt x="487" y="287"/>
                </a:lnTo>
                <a:lnTo>
                  <a:pt x="489" y="271"/>
                </a:lnTo>
                <a:lnTo>
                  <a:pt x="490" y="241"/>
                </a:lnTo>
                <a:lnTo>
                  <a:pt x="492" y="225"/>
                </a:lnTo>
                <a:lnTo>
                  <a:pt x="493" y="210"/>
                </a:lnTo>
                <a:lnTo>
                  <a:pt x="495" y="187"/>
                </a:lnTo>
                <a:lnTo>
                  <a:pt x="496" y="163"/>
                </a:lnTo>
                <a:lnTo>
                  <a:pt x="497" y="147"/>
                </a:lnTo>
                <a:lnTo>
                  <a:pt x="497" y="124"/>
                </a:lnTo>
                <a:lnTo>
                  <a:pt x="499" y="108"/>
                </a:lnTo>
                <a:lnTo>
                  <a:pt x="500" y="93"/>
                </a:lnTo>
                <a:lnTo>
                  <a:pt x="502" y="78"/>
                </a:lnTo>
                <a:lnTo>
                  <a:pt x="503" y="63"/>
                </a:lnTo>
                <a:lnTo>
                  <a:pt x="505" y="47"/>
                </a:lnTo>
                <a:lnTo>
                  <a:pt x="506" y="47"/>
                </a:lnTo>
                <a:lnTo>
                  <a:pt x="507" y="24"/>
                </a:lnTo>
                <a:lnTo>
                  <a:pt x="509" y="24"/>
                </a:lnTo>
                <a:lnTo>
                  <a:pt x="510" y="15"/>
                </a:lnTo>
                <a:lnTo>
                  <a:pt x="512" y="15"/>
                </a:lnTo>
                <a:lnTo>
                  <a:pt x="513" y="8"/>
                </a:lnTo>
                <a:lnTo>
                  <a:pt x="515" y="8"/>
                </a:lnTo>
                <a:lnTo>
                  <a:pt x="516" y="8"/>
                </a:lnTo>
                <a:lnTo>
                  <a:pt x="517" y="8"/>
                </a:lnTo>
                <a:lnTo>
                  <a:pt x="519" y="15"/>
                </a:lnTo>
                <a:lnTo>
                  <a:pt x="520" y="24"/>
                </a:lnTo>
                <a:lnTo>
                  <a:pt x="522" y="31"/>
                </a:lnTo>
                <a:lnTo>
                  <a:pt x="523" y="38"/>
                </a:lnTo>
                <a:lnTo>
                  <a:pt x="525" y="47"/>
                </a:lnTo>
                <a:lnTo>
                  <a:pt x="526" y="63"/>
                </a:lnTo>
                <a:lnTo>
                  <a:pt x="527" y="78"/>
                </a:lnTo>
                <a:lnTo>
                  <a:pt x="529" y="85"/>
                </a:lnTo>
                <a:lnTo>
                  <a:pt x="530" y="108"/>
                </a:lnTo>
                <a:lnTo>
                  <a:pt x="532" y="124"/>
                </a:lnTo>
                <a:lnTo>
                  <a:pt x="532" y="140"/>
                </a:lnTo>
                <a:lnTo>
                  <a:pt x="533" y="163"/>
                </a:lnTo>
                <a:lnTo>
                  <a:pt x="535" y="178"/>
                </a:lnTo>
                <a:lnTo>
                  <a:pt x="536" y="194"/>
                </a:lnTo>
                <a:lnTo>
                  <a:pt x="537" y="210"/>
                </a:lnTo>
                <a:lnTo>
                  <a:pt x="539" y="241"/>
                </a:lnTo>
                <a:lnTo>
                  <a:pt x="540" y="264"/>
                </a:lnTo>
                <a:lnTo>
                  <a:pt x="542" y="280"/>
                </a:lnTo>
                <a:lnTo>
                  <a:pt x="543" y="303"/>
                </a:lnTo>
                <a:lnTo>
                  <a:pt x="545" y="334"/>
                </a:lnTo>
                <a:lnTo>
                  <a:pt x="546" y="341"/>
                </a:lnTo>
                <a:lnTo>
                  <a:pt x="547" y="364"/>
                </a:lnTo>
                <a:lnTo>
                  <a:pt x="547" y="388"/>
                </a:lnTo>
                <a:lnTo>
                  <a:pt x="549" y="404"/>
                </a:lnTo>
                <a:lnTo>
                  <a:pt x="550" y="418"/>
                </a:lnTo>
                <a:lnTo>
                  <a:pt x="552" y="434"/>
                </a:lnTo>
                <a:lnTo>
                  <a:pt x="553" y="450"/>
                </a:lnTo>
                <a:lnTo>
                  <a:pt x="555" y="465"/>
                </a:lnTo>
                <a:lnTo>
                  <a:pt x="556" y="473"/>
                </a:lnTo>
                <a:lnTo>
                  <a:pt x="557" y="488"/>
                </a:lnTo>
                <a:lnTo>
                  <a:pt x="559" y="497"/>
                </a:lnTo>
                <a:lnTo>
                  <a:pt x="560" y="504"/>
                </a:lnTo>
                <a:lnTo>
                  <a:pt x="562" y="504"/>
                </a:lnTo>
                <a:lnTo>
                  <a:pt x="563" y="513"/>
                </a:lnTo>
                <a:lnTo>
                  <a:pt x="565" y="520"/>
                </a:lnTo>
                <a:lnTo>
                  <a:pt x="565" y="513"/>
                </a:lnTo>
                <a:lnTo>
                  <a:pt x="566" y="513"/>
                </a:lnTo>
                <a:lnTo>
                  <a:pt x="567" y="513"/>
                </a:lnTo>
                <a:lnTo>
                  <a:pt x="569" y="504"/>
                </a:lnTo>
                <a:lnTo>
                  <a:pt x="570" y="497"/>
                </a:lnTo>
                <a:lnTo>
                  <a:pt x="572" y="497"/>
                </a:lnTo>
                <a:lnTo>
                  <a:pt x="573" y="481"/>
                </a:lnTo>
                <a:lnTo>
                  <a:pt x="575" y="473"/>
                </a:lnTo>
                <a:lnTo>
                  <a:pt x="576" y="458"/>
                </a:lnTo>
                <a:lnTo>
                  <a:pt x="577" y="443"/>
                </a:lnTo>
                <a:lnTo>
                  <a:pt x="579" y="434"/>
                </a:lnTo>
                <a:lnTo>
                  <a:pt x="580" y="411"/>
                </a:lnTo>
                <a:lnTo>
                  <a:pt x="582" y="395"/>
                </a:lnTo>
                <a:lnTo>
                  <a:pt x="582" y="373"/>
                </a:lnTo>
                <a:lnTo>
                  <a:pt x="583" y="357"/>
                </a:lnTo>
                <a:lnTo>
                  <a:pt x="585" y="334"/>
                </a:lnTo>
                <a:lnTo>
                  <a:pt x="586" y="318"/>
                </a:lnTo>
                <a:lnTo>
                  <a:pt x="587" y="295"/>
                </a:lnTo>
                <a:lnTo>
                  <a:pt x="589" y="271"/>
                </a:lnTo>
                <a:lnTo>
                  <a:pt x="590" y="255"/>
                </a:lnTo>
                <a:lnTo>
                  <a:pt x="592" y="241"/>
                </a:lnTo>
                <a:lnTo>
                  <a:pt x="593" y="210"/>
                </a:lnTo>
                <a:lnTo>
                  <a:pt x="595" y="187"/>
                </a:lnTo>
                <a:lnTo>
                  <a:pt x="596" y="171"/>
                </a:lnTo>
                <a:lnTo>
                  <a:pt x="597" y="147"/>
                </a:lnTo>
                <a:lnTo>
                  <a:pt x="599" y="133"/>
                </a:lnTo>
                <a:lnTo>
                  <a:pt x="599" y="108"/>
                </a:lnTo>
                <a:lnTo>
                  <a:pt x="600" y="93"/>
                </a:lnTo>
                <a:lnTo>
                  <a:pt x="602" y="78"/>
                </a:lnTo>
                <a:lnTo>
                  <a:pt x="603" y="70"/>
                </a:lnTo>
                <a:lnTo>
                  <a:pt x="605" y="47"/>
                </a:lnTo>
                <a:lnTo>
                  <a:pt x="606" y="38"/>
                </a:lnTo>
                <a:lnTo>
                  <a:pt x="607" y="31"/>
                </a:lnTo>
                <a:lnTo>
                  <a:pt x="609" y="24"/>
                </a:lnTo>
                <a:lnTo>
                  <a:pt x="610" y="15"/>
                </a:lnTo>
                <a:lnTo>
                  <a:pt x="612" y="24"/>
                </a:lnTo>
                <a:lnTo>
                  <a:pt x="613" y="15"/>
                </a:lnTo>
                <a:lnTo>
                  <a:pt x="615" y="15"/>
                </a:lnTo>
                <a:lnTo>
                  <a:pt x="616" y="8"/>
                </a:lnTo>
                <a:lnTo>
                  <a:pt x="616" y="15"/>
                </a:lnTo>
                <a:lnTo>
                  <a:pt x="617" y="24"/>
                </a:lnTo>
                <a:lnTo>
                  <a:pt x="619" y="24"/>
                </a:lnTo>
                <a:lnTo>
                  <a:pt x="620" y="31"/>
                </a:lnTo>
                <a:lnTo>
                  <a:pt x="622" y="38"/>
                </a:lnTo>
                <a:lnTo>
                  <a:pt x="623" y="47"/>
                </a:lnTo>
                <a:lnTo>
                  <a:pt x="625" y="54"/>
                </a:lnTo>
                <a:lnTo>
                  <a:pt x="626" y="70"/>
                </a:lnTo>
                <a:lnTo>
                  <a:pt x="627" y="78"/>
                </a:lnTo>
                <a:lnTo>
                  <a:pt x="629" y="93"/>
                </a:lnTo>
                <a:lnTo>
                  <a:pt x="630" y="108"/>
                </a:lnTo>
                <a:lnTo>
                  <a:pt x="632" y="133"/>
                </a:lnTo>
                <a:lnTo>
                  <a:pt x="633" y="140"/>
                </a:lnTo>
                <a:lnTo>
                  <a:pt x="633" y="163"/>
                </a:lnTo>
                <a:lnTo>
                  <a:pt x="635" y="178"/>
                </a:lnTo>
                <a:lnTo>
                  <a:pt x="636" y="194"/>
                </a:lnTo>
                <a:lnTo>
                  <a:pt x="637" y="217"/>
                </a:lnTo>
                <a:lnTo>
                  <a:pt x="639" y="241"/>
                </a:lnTo>
                <a:lnTo>
                  <a:pt x="640" y="255"/>
                </a:lnTo>
                <a:lnTo>
                  <a:pt x="642" y="287"/>
                </a:lnTo>
                <a:lnTo>
                  <a:pt x="643" y="303"/>
                </a:lnTo>
                <a:lnTo>
                  <a:pt x="645" y="318"/>
                </a:lnTo>
                <a:lnTo>
                  <a:pt x="646" y="341"/>
                </a:lnTo>
                <a:lnTo>
                  <a:pt x="647" y="357"/>
                </a:lnTo>
                <a:lnTo>
                  <a:pt x="649" y="380"/>
                </a:lnTo>
                <a:lnTo>
                  <a:pt x="650" y="395"/>
                </a:lnTo>
                <a:lnTo>
                  <a:pt x="650" y="411"/>
                </a:lnTo>
                <a:lnTo>
                  <a:pt x="652" y="434"/>
                </a:lnTo>
                <a:lnTo>
                  <a:pt x="653" y="450"/>
                </a:lnTo>
                <a:lnTo>
                  <a:pt x="655" y="465"/>
                </a:lnTo>
                <a:lnTo>
                  <a:pt x="656" y="473"/>
                </a:lnTo>
                <a:lnTo>
                  <a:pt x="657" y="481"/>
                </a:lnTo>
                <a:lnTo>
                  <a:pt x="659" y="497"/>
                </a:lnTo>
                <a:lnTo>
                  <a:pt x="660" y="504"/>
                </a:lnTo>
                <a:lnTo>
                  <a:pt x="662" y="513"/>
                </a:lnTo>
                <a:lnTo>
                  <a:pt x="663" y="513"/>
                </a:lnTo>
                <a:lnTo>
                  <a:pt x="665" y="52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1295400" y="1154113"/>
            <a:ext cx="0" cy="50561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9" name="Freeform 7"/>
          <p:cNvSpPr>
            <a:spLocks/>
          </p:cNvSpPr>
          <p:nvPr/>
        </p:nvSpPr>
        <p:spPr bwMode="auto">
          <a:xfrm>
            <a:off x="363538" y="3221038"/>
            <a:ext cx="5613400" cy="935037"/>
          </a:xfrm>
          <a:custGeom>
            <a:avLst/>
            <a:gdLst>
              <a:gd name="T0" fmla="*/ 9 w 666"/>
              <a:gd name="T1" fmla="*/ 15 h 521"/>
              <a:gd name="T2" fmla="*/ 20 w 666"/>
              <a:gd name="T3" fmla="*/ 63 h 521"/>
              <a:gd name="T4" fmla="*/ 30 w 666"/>
              <a:gd name="T5" fmla="*/ 187 h 521"/>
              <a:gd name="T6" fmla="*/ 40 w 666"/>
              <a:gd name="T7" fmla="*/ 350 h 521"/>
              <a:gd name="T8" fmla="*/ 52 w 666"/>
              <a:gd name="T9" fmla="*/ 473 h 521"/>
              <a:gd name="T10" fmla="*/ 62 w 666"/>
              <a:gd name="T11" fmla="*/ 520 h 521"/>
              <a:gd name="T12" fmla="*/ 73 w 666"/>
              <a:gd name="T13" fmla="*/ 465 h 521"/>
              <a:gd name="T14" fmla="*/ 83 w 666"/>
              <a:gd name="T15" fmla="*/ 318 h 521"/>
              <a:gd name="T16" fmla="*/ 93 w 666"/>
              <a:gd name="T17" fmla="*/ 155 h 521"/>
              <a:gd name="T18" fmla="*/ 104 w 666"/>
              <a:gd name="T19" fmla="*/ 31 h 521"/>
              <a:gd name="T20" fmla="*/ 116 w 666"/>
              <a:gd name="T21" fmla="*/ 24 h 521"/>
              <a:gd name="T22" fmla="*/ 126 w 666"/>
              <a:gd name="T23" fmla="*/ 101 h 521"/>
              <a:gd name="T24" fmla="*/ 137 w 666"/>
              <a:gd name="T25" fmla="*/ 264 h 521"/>
              <a:gd name="T26" fmla="*/ 147 w 666"/>
              <a:gd name="T27" fmla="*/ 427 h 521"/>
              <a:gd name="T28" fmla="*/ 157 w 666"/>
              <a:gd name="T29" fmla="*/ 504 h 521"/>
              <a:gd name="T30" fmla="*/ 169 w 666"/>
              <a:gd name="T31" fmla="*/ 497 h 521"/>
              <a:gd name="T32" fmla="*/ 179 w 666"/>
              <a:gd name="T33" fmla="*/ 404 h 521"/>
              <a:gd name="T34" fmla="*/ 190 w 666"/>
              <a:gd name="T35" fmla="*/ 233 h 521"/>
              <a:gd name="T36" fmla="*/ 200 w 666"/>
              <a:gd name="T37" fmla="*/ 85 h 521"/>
              <a:gd name="T38" fmla="*/ 212 w 666"/>
              <a:gd name="T39" fmla="*/ 8 h 521"/>
              <a:gd name="T40" fmla="*/ 223 w 666"/>
              <a:gd name="T41" fmla="*/ 54 h 521"/>
              <a:gd name="T42" fmla="*/ 233 w 666"/>
              <a:gd name="T43" fmla="*/ 171 h 521"/>
              <a:gd name="T44" fmla="*/ 243 w 666"/>
              <a:gd name="T45" fmla="*/ 334 h 521"/>
              <a:gd name="T46" fmla="*/ 255 w 666"/>
              <a:gd name="T47" fmla="*/ 473 h 521"/>
              <a:gd name="T48" fmla="*/ 265 w 666"/>
              <a:gd name="T49" fmla="*/ 513 h 521"/>
              <a:gd name="T50" fmla="*/ 276 w 666"/>
              <a:gd name="T51" fmla="*/ 458 h 521"/>
              <a:gd name="T52" fmla="*/ 286 w 666"/>
              <a:gd name="T53" fmla="*/ 318 h 521"/>
              <a:gd name="T54" fmla="*/ 296 w 666"/>
              <a:gd name="T55" fmla="*/ 147 h 521"/>
              <a:gd name="T56" fmla="*/ 307 w 666"/>
              <a:gd name="T57" fmla="*/ 31 h 521"/>
              <a:gd name="T58" fmla="*/ 317 w 666"/>
              <a:gd name="T59" fmla="*/ 8 h 521"/>
              <a:gd name="T60" fmla="*/ 327 w 666"/>
              <a:gd name="T61" fmla="*/ 85 h 521"/>
              <a:gd name="T62" fmla="*/ 339 w 666"/>
              <a:gd name="T63" fmla="*/ 225 h 521"/>
              <a:gd name="T64" fmla="*/ 349 w 666"/>
              <a:gd name="T65" fmla="*/ 395 h 521"/>
              <a:gd name="T66" fmla="*/ 360 w 666"/>
              <a:gd name="T67" fmla="*/ 497 h 521"/>
              <a:gd name="T68" fmla="*/ 370 w 666"/>
              <a:gd name="T69" fmla="*/ 497 h 521"/>
              <a:gd name="T70" fmla="*/ 380 w 666"/>
              <a:gd name="T71" fmla="*/ 388 h 521"/>
              <a:gd name="T72" fmla="*/ 392 w 666"/>
              <a:gd name="T73" fmla="*/ 233 h 521"/>
              <a:gd name="T74" fmla="*/ 402 w 666"/>
              <a:gd name="T75" fmla="*/ 78 h 521"/>
              <a:gd name="T76" fmla="*/ 413 w 666"/>
              <a:gd name="T77" fmla="*/ 8 h 521"/>
              <a:gd name="T78" fmla="*/ 425 w 666"/>
              <a:gd name="T79" fmla="*/ 47 h 521"/>
              <a:gd name="T80" fmla="*/ 435 w 666"/>
              <a:gd name="T81" fmla="*/ 178 h 521"/>
              <a:gd name="T82" fmla="*/ 446 w 666"/>
              <a:gd name="T83" fmla="*/ 350 h 521"/>
              <a:gd name="T84" fmla="*/ 456 w 666"/>
              <a:gd name="T85" fmla="*/ 473 h 521"/>
              <a:gd name="T86" fmla="*/ 467 w 666"/>
              <a:gd name="T87" fmla="*/ 504 h 521"/>
              <a:gd name="T88" fmla="*/ 479 w 666"/>
              <a:gd name="T89" fmla="*/ 427 h 521"/>
              <a:gd name="T90" fmla="*/ 489 w 666"/>
              <a:gd name="T91" fmla="*/ 271 h 521"/>
              <a:gd name="T92" fmla="*/ 499 w 666"/>
              <a:gd name="T93" fmla="*/ 108 h 521"/>
              <a:gd name="T94" fmla="*/ 510 w 666"/>
              <a:gd name="T95" fmla="*/ 15 h 521"/>
              <a:gd name="T96" fmla="*/ 522 w 666"/>
              <a:gd name="T97" fmla="*/ 31 h 521"/>
              <a:gd name="T98" fmla="*/ 532 w 666"/>
              <a:gd name="T99" fmla="*/ 140 h 521"/>
              <a:gd name="T100" fmla="*/ 543 w 666"/>
              <a:gd name="T101" fmla="*/ 303 h 521"/>
              <a:gd name="T102" fmla="*/ 553 w 666"/>
              <a:gd name="T103" fmla="*/ 450 h 521"/>
              <a:gd name="T104" fmla="*/ 565 w 666"/>
              <a:gd name="T105" fmla="*/ 520 h 521"/>
              <a:gd name="T106" fmla="*/ 575 w 666"/>
              <a:gd name="T107" fmla="*/ 473 h 521"/>
              <a:gd name="T108" fmla="*/ 585 w 666"/>
              <a:gd name="T109" fmla="*/ 334 h 521"/>
              <a:gd name="T110" fmla="*/ 596 w 666"/>
              <a:gd name="T111" fmla="*/ 171 h 521"/>
              <a:gd name="T112" fmla="*/ 606 w 666"/>
              <a:gd name="T113" fmla="*/ 38 h 521"/>
              <a:gd name="T114" fmla="*/ 616 w 666"/>
              <a:gd name="T115" fmla="*/ 15 h 521"/>
              <a:gd name="T116" fmla="*/ 627 w 666"/>
              <a:gd name="T117" fmla="*/ 78 h 521"/>
              <a:gd name="T118" fmla="*/ 637 w 666"/>
              <a:gd name="T119" fmla="*/ 217 h 521"/>
              <a:gd name="T120" fmla="*/ 649 w 666"/>
              <a:gd name="T121" fmla="*/ 380 h 521"/>
              <a:gd name="T122" fmla="*/ 659 w 666"/>
              <a:gd name="T123" fmla="*/ 49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6" h="521">
                <a:moveTo>
                  <a:pt x="0" y="54"/>
                </a:moveTo>
                <a:lnTo>
                  <a:pt x="2" y="47"/>
                </a:lnTo>
                <a:lnTo>
                  <a:pt x="3" y="38"/>
                </a:lnTo>
                <a:lnTo>
                  <a:pt x="4" y="31"/>
                </a:lnTo>
                <a:lnTo>
                  <a:pt x="4" y="24"/>
                </a:lnTo>
                <a:lnTo>
                  <a:pt x="6" y="15"/>
                </a:lnTo>
                <a:lnTo>
                  <a:pt x="7" y="15"/>
                </a:lnTo>
                <a:lnTo>
                  <a:pt x="9" y="15"/>
                </a:lnTo>
                <a:lnTo>
                  <a:pt x="10" y="15"/>
                </a:lnTo>
                <a:lnTo>
                  <a:pt x="12" y="15"/>
                </a:lnTo>
                <a:lnTo>
                  <a:pt x="13" y="15"/>
                </a:lnTo>
                <a:lnTo>
                  <a:pt x="14" y="24"/>
                </a:lnTo>
                <a:lnTo>
                  <a:pt x="16" y="31"/>
                </a:lnTo>
                <a:lnTo>
                  <a:pt x="17" y="38"/>
                </a:lnTo>
                <a:lnTo>
                  <a:pt x="19" y="47"/>
                </a:lnTo>
                <a:lnTo>
                  <a:pt x="20" y="63"/>
                </a:lnTo>
                <a:lnTo>
                  <a:pt x="22" y="70"/>
                </a:lnTo>
                <a:lnTo>
                  <a:pt x="22" y="78"/>
                </a:lnTo>
                <a:lnTo>
                  <a:pt x="23" y="93"/>
                </a:lnTo>
                <a:lnTo>
                  <a:pt x="24" y="117"/>
                </a:lnTo>
                <a:lnTo>
                  <a:pt x="26" y="133"/>
                </a:lnTo>
                <a:lnTo>
                  <a:pt x="27" y="140"/>
                </a:lnTo>
                <a:lnTo>
                  <a:pt x="29" y="163"/>
                </a:lnTo>
                <a:lnTo>
                  <a:pt x="30" y="187"/>
                </a:lnTo>
                <a:lnTo>
                  <a:pt x="32" y="201"/>
                </a:lnTo>
                <a:lnTo>
                  <a:pt x="33" y="225"/>
                </a:lnTo>
                <a:lnTo>
                  <a:pt x="34" y="241"/>
                </a:lnTo>
                <a:lnTo>
                  <a:pt x="36" y="264"/>
                </a:lnTo>
                <a:lnTo>
                  <a:pt x="37" y="280"/>
                </a:lnTo>
                <a:lnTo>
                  <a:pt x="39" y="303"/>
                </a:lnTo>
                <a:lnTo>
                  <a:pt x="39" y="325"/>
                </a:lnTo>
                <a:lnTo>
                  <a:pt x="40" y="350"/>
                </a:lnTo>
                <a:lnTo>
                  <a:pt x="42" y="364"/>
                </a:lnTo>
                <a:lnTo>
                  <a:pt x="43" y="388"/>
                </a:lnTo>
                <a:lnTo>
                  <a:pt x="44" y="404"/>
                </a:lnTo>
                <a:lnTo>
                  <a:pt x="46" y="418"/>
                </a:lnTo>
                <a:lnTo>
                  <a:pt x="47" y="434"/>
                </a:lnTo>
                <a:lnTo>
                  <a:pt x="49" y="450"/>
                </a:lnTo>
                <a:lnTo>
                  <a:pt x="50" y="465"/>
                </a:lnTo>
                <a:lnTo>
                  <a:pt x="52" y="473"/>
                </a:lnTo>
                <a:lnTo>
                  <a:pt x="53" y="488"/>
                </a:lnTo>
                <a:lnTo>
                  <a:pt x="54" y="497"/>
                </a:lnTo>
                <a:lnTo>
                  <a:pt x="56" y="497"/>
                </a:lnTo>
                <a:lnTo>
                  <a:pt x="56" y="513"/>
                </a:lnTo>
                <a:lnTo>
                  <a:pt x="57" y="513"/>
                </a:lnTo>
                <a:lnTo>
                  <a:pt x="59" y="513"/>
                </a:lnTo>
                <a:lnTo>
                  <a:pt x="60" y="513"/>
                </a:lnTo>
                <a:lnTo>
                  <a:pt x="62" y="520"/>
                </a:lnTo>
                <a:lnTo>
                  <a:pt x="63" y="520"/>
                </a:lnTo>
                <a:lnTo>
                  <a:pt x="64" y="504"/>
                </a:lnTo>
                <a:lnTo>
                  <a:pt x="66" y="504"/>
                </a:lnTo>
                <a:lnTo>
                  <a:pt x="67" y="497"/>
                </a:lnTo>
                <a:lnTo>
                  <a:pt x="69" y="497"/>
                </a:lnTo>
                <a:lnTo>
                  <a:pt x="70" y="481"/>
                </a:lnTo>
                <a:lnTo>
                  <a:pt x="72" y="473"/>
                </a:lnTo>
                <a:lnTo>
                  <a:pt x="73" y="465"/>
                </a:lnTo>
                <a:lnTo>
                  <a:pt x="73" y="450"/>
                </a:lnTo>
                <a:lnTo>
                  <a:pt x="74" y="434"/>
                </a:lnTo>
                <a:lnTo>
                  <a:pt x="76" y="411"/>
                </a:lnTo>
                <a:lnTo>
                  <a:pt x="77" y="395"/>
                </a:lnTo>
                <a:lnTo>
                  <a:pt x="79" y="380"/>
                </a:lnTo>
                <a:lnTo>
                  <a:pt x="80" y="364"/>
                </a:lnTo>
                <a:lnTo>
                  <a:pt x="82" y="341"/>
                </a:lnTo>
                <a:lnTo>
                  <a:pt x="83" y="318"/>
                </a:lnTo>
                <a:lnTo>
                  <a:pt x="84" y="303"/>
                </a:lnTo>
                <a:lnTo>
                  <a:pt x="86" y="280"/>
                </a:lnTo>
                <a:lnTo>
                  <a:pt x="87" y="255"/>
                </a:lnTo>
                <a:lnTo>
                  <a:pt x="89" y="233"/>
                </a:lnTo>
                <a:lnTo>
                  <a:pt x="90" y="210"/>
                </a:lnTo>
                <a:lnTo>
                  <a:pt x="90" y="187"/>
                </a:lnTo>
                <a:lnTo>
                  <a:pt x="92" y="171"/>
                </a:lnTo>
                <a:lnTo>
                  <a:pt x="93" y="155"/>
                </a:lnTo>
                <a:lnTo>
                  <a:pt x="94" y="133"/>
                </a:lnTo>
                <a:lnTo>
                  <a:pt x="96" y="108"/>
                </a:lnTo>
                <a:lnTo>
                  <a:pt x="97" y="93"/>
                </a:lnTo>
                <a:lnTo>
                  <a:pt x="99" y="78"/>
                </a:lnTo>
                <a:lnTo>
                  <a:pt x="100" y="70"/>
                </a:lnTo>
                <a:lnTo>
                  <a:pt x="102" y="54"/>
                </a:lnTo>
                <a:lnTo>
                  <a:pt x="103" y="47"/>
                </a:lnTo>
                <a:lnTo>
                  <a:pt x="104" y="31"/>
                </a:lnTo>
                <a:lnTo>
                  <a:pt x="106" y="24"/>
                </a:lnTo>
                <a:lnTo>
                  <a:pt x="107" y="8"/>
                </a:lnTo>
                <a:lnTo>
                  <a:pt x="109" y="15"/>
                </a:lnTo>
                <a:lnTo>
                  <a:pt x="110" y="8"/>
                </a:lnTo>
                <a:lnTo>
                  <a:pt x="112" y="8"/>
                </a:lnTo>
                <a:lnTo>
                  <a:pt x="113" y="15"/>
                </a:lnTo>
                <a:lnTo>
                  <a:pt x="114" y="15"/>
                </a:lnTo>
                <a:lnTo>
                  <a:pt x="116" y="24"/>
                </a:lnTo>
                <a:lnTo>
                  <a:pt x="117" y="24"/>
                </a:lnTo>
                <a:lnTo>
                  <a:pt x="119" y="31"/>
                </a:lnTo>
                <a:lnTo>
                  <a:pt x="120" y="38"/>
                </a:lnTo>
                <a:lnTo>
                  <a:pt x="122" y="54"/>
                </a:lnTo>
                <a:lnTo>
                  <a:pt x="123" y="63"/>
                </a:lnTo>
                <a:lnTo>
                  <a:pt x="123" y="78"/>
                </a:lnTo>
                <a:lnTo>
                  <a:pt x="124" y="93"/>
                </a:lnTo>
                <a:lnTo>
                  <a:pt x="126" y="101"/>
                </a:lnTo>
                <a:lnTo>
                  <a:pt x="127" y="124"/>
                </a:lnTo>
                <a:lnTo>
                  <a:pt x="129" y="140"/>
                </a:lnTo>
                <a:lnTo>
                  <a:pt x="130" y="163"/>
                </a:lnTo>
                <a:lnTo>
                  <a:pt x="132" y="178"/>
                </a:lnTo>
                <a:lnTo>
                  <a:pt x="133" y="201"/>
                </a:lnTo>
                <a:lnTo>
                  <a:pt x="135" y="225"/>
                </a:lnTo>
                <a:lnTo>
                  <a:pt x="136" y="241"/>
                </a:lnTo>
                <a:lnTo>
                  <a:pt x="137" y="264"/>
                </a:lnTo>
                <a:lnTo>
                  <a:pt x="139" y="280"/>
                </a:lnTo>
                <a:lnTo>
                  <a:pt x="140" y="303"/>
                </a:lnTo>
                <a:lnTo>
                  <a:pt x="140" y="334"/>
                </a:lnTo>
                <a:lnTo>
                  <a:pt x="142" y="341"/>
                </a:lnTo>
                <a:lnTo>
                  <a:pt x="143" y="364"/>
                </a:lnTo>
                <a:lnTo>
                  <a:pt x="145" y="388"/>
                </a:lnTo>
                <a:lnTo>
                  <a:pt x="146" y="404"/>
                </a:lnTo>
                <a:lnTo>
                  <a:pt x="147" y="427"/>
                </a:lnTo>
                <a:lnTo>
                  <a:pt x="149" y="443"/>
                </a:lnTo>
                <a:lnTo>
                  <a:pt x="150" y="450"/>
                </a:lnTo>
                <a:lnTo>
                  <a:pt x="152" y="465"/>
                </a:lnTo>
                <a:lnTo>
                  <a:pt x="153" y="481"/>
                </a:lnTo>
                <a:lnTo>
                  <a:pt x="155" y="481"/>
                </a:lnTo>
                <a:lnTo>
                  <a:pt x="156" y="497"/>
                </a:lnTo>
                <a:lnTo>
                  <a:pt x="157" y="497"/>
                </a:lnTo>
                <a:lnTo>
                  <a:pt x="157" y="504"/>
                </a:lnTo>
                <a:lnTo>
                  <a:pt x="159" y="504"/>
                </a:lnTo>
                <a:lnTo>
                  <a:pt x="160" y="513"/>
                </a:lnTo>
                <a:lnTo>
                  <a:pt x="162" y="513"/>
                </a:lnTo>
                <a:lnTo>
                  <a:pt x="163" y="513"/>
                </a:lnTo>
                <a:lnTo>
                  <a:pt x="165" y="513"/>
                </a:lnTo>
                <a:lnTo>
                  <a:pt x="166" y="513"/>
                </a:lnTo>
                <a:lnTo>
                  <a:pt x="167" y="504"/>
                </a:lnTo>
                <a:lnTo>
                  <a:pt x="169" y="497"/>
                </a:lnTo>
                <a:lnTo>
                  <a:pt x="170" y="497"/>
                </a:lnTo>
                <a:lnTo>
                  <a:pt x="172" y="481"/>
                </a:lnTo>
                <a:lnTo>
                  <a:pt x="173" y="473"/>
                </a:lnTo>
                <a:lnTo>
                  <a:pt x="175" y="458"/>
                </a:lnTo>
                <a:lnTo>
                  <a:pt x="175" y="443"/>
                </a:lnTo>
                <a:lnTo>
                  <a:pt x="176" y="434"/>
                </a:lnTo>
                <a:lnTo>
                  <a:pt x="177" y="418"/>
                </a:lnTo>
                <a:lnTo>
                  <a:pt x="179" y="404"/>
                </a:lnTo>
                <a:lnTo>
                  <a:pt x="180" y="380"/>
                </a:lnTo>
                <a:lnTo>
                  <a:pt x="182" y="364"/>
                </a:lnTo>
                <a:lnTo>
                  <a:pt x="183" y="341"/>
                </a:lnTo>
                <a:lnTo>
                  <a:pt x="185" y="318"/>
                </a:lnTo>
                <a:lnTo>
                  <a:pt x="186" y="295"/>
                </a:lnTo>
                <a:lnTo>
                  <a:pt x="187" y="271"/>
                </a:lnTo>
                <a:lnTo>
                  <a:pt x="189" y="255"/>
                </a:lnTo>
                <a:lnTo>
                  <a:pt x="190" y="233"/>
                </a:lnTo>
                <a:lnTo>
                  <a:pt x="192" y="210"/>
                </a:lnTo>
                <a:lnTo>
                  <a:pt x="192" y="194"/>
                </a:lnTo>
                <a:lnTo>
                  <a:pt x="193" y="163"/>
                </a:lnTo>
                <a:lnTo>
                  <a:pt x="195" y="147"/>
                </a:lnTo>
                <a:lnTo>
                  <a:pt x="196" y="124"/>
                </a:lnTo>
                <a:lnTo>
                  <a:pt x="197" y="108"/>
                </a:lnTo>
                <a:lnTo>
                  <a:pt x="199" y="93"/>
                </a:lnTo>
                <a:lnTo>
                  <a:pt x="200" y="85"/>
                </a:lnTo>
                <a:lnTo>
                  <a:pt x="202" y="63"/>
                </a:lnTo>
                <a:lnTo>
                  <a:pt x="203" y="47"/>
                </a:lnTo>
                <a:lnTo>
                  <a:pt x="205" y="38"/>
                </a:lnTo>
                <a:lnTo>
                  <a:pt x="206" y="31"/>
                </a:lnTo>
                <a:lnTo>
                  <a:pt x="207" y="24"/>
                </a:lnTo>
                <a:lnTo>
                  <a:pt x="209" y="15"/>
                </a:lnTo>
                <a:lnTo>
                  <a:pt x="210" y="8"/>
                </a:lnTo>
                <a:lnTo>
                  <a:pt x="212" y="8"/>
                </a:lnTo>
                <a:lnTo>
                  <a:pt x="213" y="8"/>
                </a:lnTo>
                <a:lnTo>
                  <a:pt x="215" y="8"/>
                </a:lnTo>
                <a:lnTo>
                  <a:pt x="216" y="8"/>
                </a:lnTo>
                <a:lnTo>
                  <a:pt x="217" y="15"/>
                </a:lnTo>
                <a:lnTo>
                  <a:pt x="219" y="24"/>
                </a:lnTo>
                <a:lnTo>
                  <a:pt x="220" y="31"/>
                </a:lnTo>
                <a:lnTo>
                  <a:pt x="222" y="38"/>
                </a:lnTo>
                <a:lnTo>
                  <a:pt x="223" y="54"/>
                </a:lnTo>
                <a:lnTo>
                  <a:pt x="225" y="63"/>
                </a:lnTo>
                <a:lnTo>
                  <a:pt x="226" y="70"/>
                </a:lnTo>
                <a:lnTo>
                  <a:pt x="226" y="85"/>
                </a:lnTo>
                <a:lnTo>
                  <a:pt x="227" y="101"/>
                </a:lnTo>
                <a:lnTo>
                  <a:pt x="229" y="117"/>
                </a:lnTo>
                <a:lnTo>
                  <a:pt x="230" y="133"/>
                </a:lnTo>
                <a:lnTo>
                  <a:pt x="232" y="155"/>
                </a:lnTo>
                <a:lnTo>
                  <a:pt x="233" y="171"/>
                </a:lnTo>
                <a:lnTo>
                  <a:pt x="235" y="187"/>
                </a:lnTo>
                <a:lnTo>
                  <a:pt x="236" y="210"/>
                </a:lnTo>
                <a:lnTo>
                  <a:pt x="237" y="233"/>
                </a:lnTo>
                <a:lnTo>
                  <a:pt x="239" y="248"/>
                </a:lnTo>
                <a:lnTo>
                  <a:pt x="240" y="271"/>
                </a:lnTo>
                <a:lnTo>
                  <a:pt x="242" y="295"/>
                </a:lnTo>
                <a:lnTo>
                  <a:pt x="243" y="318"/>
                </a:lnTo>
                <a:lnTo>
                  <a:pt x="243" y="334"/>
                </a:lnTo>
                <a:lnTo>
                  <a:pt x="245" y="357"/>
                </a:lnTo>
                <a:lnTo>
                  <a:pt x="246" y="373"/>
                </a:lnTo>
                <a:lnTo>
                  <a:pt x="247" y="388"/>
                </a:lnTo>
                <a:lnTo>
                  <a:pt x="249" y="404"/>
                </a:lnTo>
                <a:lnTo>
                  <a:pt x="250" y="427"/>
                </a:lnTo>
                <a:lnTo>
                  <a:pt x="252" y="443"/>
                </a:lnTo>
                <a:lnTo>
                  <a:pt x="253" y="458"/>
                </a:lnTo>
                <a:lnTo>
                  <a:pt x="255" y="473"/>
                </a:lnTo>
                <a:lnTo>
                  <a:pt x="256" y="481"/>
                </a:lnTo>
                <a:lnTo>
                  <a:pt x="257" y="488"/>
                </a:lnTo>
                <a:lnTo>
                  <a:pt x="259" y="497"/>
                </a:lnTo>
                <a:lnTo>
                  <a:pt x="259" y="504"/>
                </a:lnTo>
                <a:lnTo>
                  <a:pt x="260" y="513"/>
                </a:lnTo>
                <a:lnTo>
                  <a:pt x="262" y="513"/>
                </a:lnTo>
                <a:lnTo>
                  <a:pt x="263" y="520"/>
                </a:lnTo>
                <a:lnTo>
                  <a:pt x="265" y="513"/>
                </a:lnTo>
                <a:lnTo>
                  <a:pt x="266" y="513"/>
                </a:lnTo>
                <a:lnTo>
                  <a:pt x="267" y="513"/>
                </a:lnTo>
                <a:lnTo>
                  <a:pt x="269" y="504"/>
                </a:lnTo>
                <a:lnTo>
                  <a:pt x="270" y="497"/>
                </a:lnTo>
                <a:lnTo>
                  <a:pt x="272" y="488"/>
                </a:lnTo>
                <a:lnTo>
                  <a:pt x="273" y="481"/>
                </a:lnTo>
                <a:lnTo>
                  <a:pt x="275" y="465"/>
                </a:lnTo>
                <a:lnTo>
                  <a:pt x="276" y="458"/>
                </a:lnTo>
                <a:lnTo>
                  <a:pt x="276" y="434"/>
                </a:lnTo>
                <a:lnTo>
                  <a:pt x="277" y="418"/>
                </a:lnTo>
                <a:lnTo>
                  <a:pt x="279" y="411"/>
                </a:lnTo>
                <a:lnTo>
                  <a:pt x="280" y="395"/>
                </a:lnTo>
                <a:lnTo>
                  <a:pt x="282" y="373"/>
                </a:lnTo>
                <a:lnTo>
                  <a:pt x="283" y="350"/>
                </a:lnTo>
                <a:lnTo>
                  <a:pt x="285" y="334"/>
                </a:lnTo>
                <a:lnTo>
                  <a:pt x="286" y="318"/>
                </a:lnTo>
                <a:lnTo>
                  <a:pt x="287" y="295"/>
                </a:lnTo>
                <a:lnTo>
                  <a:pt x="289" y="271"/>
                </a:lnTo>
                <a:lnTo>
                  <a:pt x="290" y="241"/>
                </a:lnTo>
                <a:lnTo>
                  <a:pt x="292" y="225"/>
                </a:lnTo>
                <a:lnTo>
                  <a:pt x="293" y="210"/>
                </a:lnTo>
                <a:lnTo>
                  <a:pt x="293" y="187"/>
                </a:lnTo>
                <a:lnTo>
                  <a:pt x="295" y="163"/>
                </a:lnTo>
                <a:lnTo>
                  <a:pt x="296" y="147"/>
                </a:lnTo>
                <a:lnTo>
                  <a:pt x="297" y="124"/>
                </a:lnTo>
                <a:lnTo>
                  <a:pt x="299" y="108"/>
                </a:lnTo>
                <a:lnTo>
                  <a:pt x="300" y="93"/>
                </a:lnTo>
                <a:lnTo>
                  <a:pt x="302" y="78"/>
                </a:lnTo>
                <a:lnTo>
                  <a:pt x="303" y="70"/>
                </a:lnTo>
                <a:lnTo>
                  <a:pt x="305" y="47"/>
                </a:lnTo>
                <a:lnTo>
                  <a:pt x="306" y="38"/>
                </a:lnTo>
                <a:lnTo>
                  <a:pt x="307" y="31"/>
                </a:lnTo>
                <a:lnTo>
                  <a:pt x="309" y="24"/>
                </a:lnTo>
                <a:lnTo>
                  <a:pt x="310" y="15"/>
                </a:lnTo>
                <a:lnTo>
                  <a:pt x="310" y="8"/>
                </a:lnTo>
                <a:lnTo>
                  <a:pt x="312" y="8"/>
                </a:lnTo>
                <a:lnTo>
                  <a:pt x="313" y="8"/>
                </a:lnTo>
                <a:lnTo>
                  <a:pt x="315" y="8"/>
                </a:lnTo>
                <a:lnTo>
                  <a:pt x="316" y="8"/>
                </a:lnTo>
                <a:lnTo>
                  <a:pt x="317" y="8"/>
                </a:lnTo>
                <a:lnTo>
                  <a:pt x="319" y="8"/>
                </a:lnTo>
                <a:lnTo>
                  <a:pt x="320" y="24"/>
                </a:lnTo>
                <a:lnTo>
                  <a:pt x="322" y="24"/>
                </a:lnTo>
                <a:lnTo>
                  <a:pt x="323" y="31"/>
                </a:lnTo>
                <a:lnTo>
                  <a:pt x="325" y="47"/>
                </a:lnTo>
                <a:lnTo>
                  <a:pt x="326" y="54"/>
                </a:lnTo>
                <a:lnTo>
                  <a:pt x="327" y="63"/>
                </a:lnTo>
                <a:lnTo>
                  <a:pt x="327" y="85"/>
                </a:lnTo>
                <a:lnTo>
                  <a:pt x="329" y="93"/>
                </a:lnTo>
                <a:lnTo>
                  <a:pt x="330" y="117"/>
                </a:lnTo>
                <a:lnTo>
                  <a:pt x="332" y="124"/>
                </a:lnTo>
                <a:lnTo>
                  <a:pt x="333" y="147"/>
                </a:lnTo>
                <a:lnTo>
                  <a:pt x="335" y="171"/>
                </a:lnTo>
                <a:lnTo>
                  <a:pt x="336" y="194"/>
                </a:lnTo>
                <a:lnTo>
                  <a:pt x="337" y="210"/>
                </a:lnTo>
                <a:lnTo>
                  <a:pt x="339" y="225"/>
                </a:lnTo>
                <a:lnTo>
                  <a:pt x="340" y="248"/>
                </a:lnTo>
                <a:lnTo>
                  <a:pt x="342" y="280"/>
                </a:lnTo>
                <a:lnTo>
                  <a:pt x="343" y="295"/>
                </a:lnTo>
                <a:lnTo>
                  <a:pt x="345" y="318"/>
                </a:lnTo>
                <a:lnTo>
                  <a:pt x="345" y="341"/>
                </a:lnTo>
                <a:lnTo>
                  <a:pt x="346" y="357"/>
                </a:lnTo>
                <a:lnTo>
                  <a:pt x="347" y="380"/>
                </a:lnTo>
                <a:lnTo>
                  <a:pt x="349" y="395"/>
                </a:lnTo>
                <a:lnTo>
                  <a:pt x="350" y="418"/>
                </a:lnTo>
                <a:lnTo>
                  <a:pt x="352" y="434"/>
                </a:lnTo>
                <a:lnTo>
                  <a:pt x="353" y="443"/>
                </a:lnTo>
                <a:lnTo>
                  <a:pt x="355" y="458"/>
                </a:lnTo>
                <a:lnTo>
                  <a:pt x="356" y="473"/>
                </a:lnTo>
                <a:lnTo>
                  <a:pt x="357" y="488"/>
                </a:lnTo>
                <a:lnTo>
                  <a:pt x="359" y="497"/>
                </a:lnTo>
                <a:lnTo>
                  <a:pt x="360" y="497"/>
                </a:lnTo>
                <a:lnTo>
                  <a:pt x="362" y="497"/>
                </a:lnTo>
                <a:lnTo>
                  <a:pt x="362" y="504"/>
                </a:lnTo>
                <a:lnTo>
                  <a:pt x="363" y="513"/>
                </a:lnTo>
                <a:lnTo>
                  <a:pt x="365" y="504"/>
                </a:lnTo>
                <a:lnTo>
                  <a:pt x="366" y="513"/>
                </a:lnTo>
                <a:lnTo>
                  <a:pt x="367" y="504"/>
                </a:lnTo>
                <a:lnTo>
                  <a:pt x="369" y="497"/>
                </a:lnTo>
                <a:lnTo>
                  <a:pt x="370" y="497"/>
                </a:lnTo>
                <a:lnTo>
                  <a:pt x="372" y="488"/>
                </a:lnTo>
                <a:lnTo>
                  <a:pt x="373" y="481"/>
                </a:lnTo>
                <a:lnTo>
                  <a:pt x="375" y="465"/>
                </a:lnTo>
                <a:lnTo>
                  <a:pt x="376" y="458"/>
                </a:lnTo>
                <a:lnTo>
                  <a:pt x="377" y="443"/>
                </a:lnTo>
                <a:lnTo>
                  <a:pt x="379" y="418"/>
                </a:lnTo>
                <a:lnTo>
                  <a:pt x="379" y="411"/>
                </a:lnTo>
                <a:lnTo>
                  <a:pt x="380" y="388"/>
                </a:lnTo>
                <a:lnTo>
                  <a:pt x="382" y="373"/>
                </a:lnTo>
                <a:lnTo>
                  <a:pt x="383" y="357"/>
                </a:lnTo>
                <a:lnTo>
                  <a:pt x="385" y="334"/>
                </a:lnTo>
                <a:lnTo>
                  <a:pt x="386" y="318"/>
                </a:lnTo>
                <a:lnTo>
                  <a:pt x="387" y="295"/>
                </a:lnTo>
                <a:lnTo>
                  <a:pt x="389" y="271"/>
                </a:lnTo>
                <a:lnTo>
                  <a:pt x="390" y="255"/>
                </a:lnTo>
                <a:lnTo>
                  <a:pt x="392" y="233"/>
                </a:lnTo>
                <a:lnTo>
                  <a:pt x="393" y="210"/>
                </a:lnTo>
                <a:lnTo>
                  <a:pt x="395" y="187"/>
                </a:lnTo>
                <a:lnTo>
                  <a:pt x="395" y="171"/>
                </a:lnTo>
                <a:lnTo>
                  <a:pt x="396" y="140"/>
                </a:lnTo>
                <a:lnTo>
                  <a:pt x="397" y="133"/>
                </a:lnTo>
                <a:lnTo>
                  <a:pt x="399" y="108"/>
                </a:lnTo>
                <a:lnTo>
                  <a:pt x="400" y="93"/>
                </a:lnTo>
                <a:lnTo>
                  <a:pt x="402" y="78"/>
                </a:lnTo>
                <a:lnTo>
                  <a:pt x="403" y="63"/>
                </a:lnTo>
                <a:lnTo>
                  <a:pt x="405" y="54"/>
                </a:lnTo>
                <a:lnTo>
                  <a:pt x="406" y="38"/>
                </a:lnTo>
                <a:lnTo>
                  <a:pt x="407" y="31"/>
                </a:lnTo>
                <a:lnTo>
                  <a:pt x="409" y="24"/>
                </a:lnTo>
                <a:lnTo>
                  <a:pt x="410" y="15"/>
                </a:lnTo>
                <a:lnTo>
                  <a:pt x="412" y="8"/>
                </a:lnTo>
                <a:lnTo>
                  <a:pt x="413" y="8"/>
                </a:lnTo>
                <a:lnTo>
                  <a:pt x="415" y="0"/>
                </a:lnTo>
                <a:lnTo>
                  <a:pt x="416" y="8"/>
                </a:lnTo>
                <a:lnTo>
                  <a:pt x="417" y="15"/>
                </a:lnTo>
                <a:lnTo>
                  <a:pt x="419" y="8"/>
                </a:lnTo>
                <a:lnTo>
                  <a:pt x="420" y="24"/>
                </a:lnTo>
                <a:lnTo>
                  <a:pt x="422" y="24"/>
                </a:lnTo>
                <a:lnTo>
                  <a:pt x="423" y="38"/>
                </a:lnTo>
                <a:lnTo>
                  <a:pt x="425" y="47"/>
                </a:lnTo>
                <a:lnTo>
                  <a:pt x="426" y="54"/>
                </a:lnTo>
                <a:lnTo>
                  <a:pt x="427" y="70"/>
                </a:lnTo>
                <a:lnTo>
                  <a:pt x="429" y="85"/>
                </a:lnTo>
                <a:lnTo>
                  <a:pt x="429" y="101"/>
                </a:lnTo>
                <a:lnTo>
                  <a:pt x="430" y="117"/>
                </a:lnTo>
                <a:lnTo>
                  <a:pt x="432" y="133"/>
                </a:lnTo>
                <a:lnTo>
                  <a:pt x="433" y="155"/>
                </a:lnTo>
                <a:lnTo>
                  <a:pt x="435" y="178"/>
                </a:lnTo>
                <a:lnTo>
                  <a:pt x="436" y="194"/>
                </a:lnTo>
                <a:lnTo>
                  <a:pt x="437" y="225"/>
                </a:lnTo>
                <a:lnTo>
                  <a:pt x="439" y="241"/>
                </a:lnTo>
                <a:lnTo>
                  <a:pt x="440" y="264"/>
                </a:lnTo>
                <a:lnTo>
                  <a:pt x="442" y="280"/>
                </a:lnTo>
                <a:lnTo>
                  <a:pt x="443" y="303"/>
                </a:lnTo>
                <a:lnTo>
                  <a:pt x="445" y="318"/>
                </a:lnTo>
                <a:lnTo>
                  <a:pt x="446" y="350"/>
                </a:lnTo>
                <a:lnTo>
                  <a:pt x="446" y="364"/>
                </a:lnTo>
                <a:lnTo>
                  <a:pt x="447" y="388"/>
                </a:lnTo>
                <a:lnTo>
                  <a:pt x="449" y="404"/>
                </a:lnTo>
                <a:lnTo>
                  <a:pt x="450" y="418"/>
                </a:lnTo>
                <a:lnTo>
                  <a:pt x="452" y="434"/>
                </a:lnTo>
                <a:lnTo>
                  <a:pt x="453" y="450"/>
                </a:lnTo>
                <a:lnTo>
                  <a:pt x="455" y="465"/>
                </a:lnTo>
                <a:lnTo>
                  <a:pt x="456" y="473"/>
                </a:lnTo>
                <a:lnTo>
                  <a:pt x="457" y="481"/>
                </a:lnTo>
                <a:lnTo>
                  <a:pt x="459" y="497"/>
                </a:lnTo>
                <a:lnTo>
                  <a:pt x="460" y="504"/>
                </a:lnTo>
                <a:lnTo>
                  <a:pt x="462" y="513"/>
                </a:lnTo>
                <a:lnTo>
                  <a:pt x="463" y="513"/>
                </a:lnTo>
                <a:lnTo>
                  <a:pt x="465" y="504"/>
                </a:lnTo>
                <a:lnTo>
                  <a:pt x="466" y="513"/>
                </a:lnTo>
                <a:lnTo>
                  <a:pt x="467" y="504"/>
                </a:lnTo>
                <a:lnTo>
                  <a:pt x="469" y="497"/>
                </a:lnTo>
                <a:lnTo>
                  <a:pt x="470" y="497"/>
                </a:lnTo>
                <a:lnTo>
                  <a:pt x="472" y="481"/>
                </a:lnTo>
                <a:lnTo>
                  <a:pt x="473" y="473"/>
                </a:lnTo>
                <a:lnTo>
                  <a:pt x="475" y="465"/>
                </a:lnTo>
                <a:lnTo>
                  <a:pt x="476" y="450"/>
                </a:lnTo>
                <a:lnTo>
                  <a:pt x="477" y="434"/>
                </a:lnTo>
                <a:lnTo>
                  <a:pt x="479" y="427"/>
                </a:lnTo>
                <a:lnTo>
                  <a:pt x="480" y="411"/>
                </a:lnTo>
                <a:lnTo>
                  <a:pt x="480" y="395"/>
                </a:lnTo>
                <a:lnTo>
                  <a:pt x="482" y="373"/>
                </a:lnTo>
                <a:lnTo>
                  <a:pt x="483" y="350"/>
                </a:lnTo>
                <a:lnTo>
                  <a:pt x="485" y="334"/>
                </a:lnTo>
                <a:lnTo>
                  <a:pt x="486" y="303"/>
                </a:lnTo>
                <a:lnTo>
                  <a:pt x="487" y="287"/>
                </a:lnTo>
                <a:lnTo>
                  <a:pt x="489" y="271"/>
                </a:lnTo>
                <a:lnTo>
                  <a:pt x="490" y="241"/>
                </a:lnTo>
                <a:lnTo>
                  <a:pt x="492" y="225"/>
                </a:lnTo>
                <a:lnTo>
                  <a:pt x="493" y="210"/>
                </a:lnTo>
                <a:lnTo>
                  <a:pt x="495" y="187"/>
                </a:lnTo>
                <a:lnTo>
                  <a:pt x="496" y="163"/>
                </a:lnTo>
                <a:lnTo>
                  <a:pt x="497" y="147"/>
                </a:lnTo>
                <a:lnTo>
                  <a:pt x="497" y="124"/>
                </a:lnTo>
                <a:lnTo>
                  <a:pt x="499" y="108"/>
                </a:lnTo>
                <a:lnTo>
                  <a:pt x="500" y="93"/>
                </a:lnTo>
                <a:lnTo>
                  <a:pt x="502" y="78"/>
                </a:lnTo>
                <a:lnTo>
                  <a:pt x="503" y="63"/>
                </a:lnTo>
                <a:lnTo>
                  <a:pt x="505" y="47"/>
                </a:lnTo>
                <a:lnTo>
                  <a:pt x="506" y="47"/>
                </a:lnTo>
                <a:lnTo>
                  <a:pt x="507" y="24"/>
                </a:lnTo>
                <a:lnTo>
                  <a:pt x="509" y="24"/>
                </a:lnTo>
                <a:lnTo>
                  <a:pt x="510" y="15"/>
                </a:lnTo>
                <a:lnTo>
                  <a:pt x="512" y="15"/>
                </a:lnTo>
                <a:lnTo>
                  <a:pt x="513" y="8"/>
                </a:lnTo>
                <a:lnTo>
                  <a:pt x="515" y="8"/>
                </a:lnTo>
                <a:lnTo>
                  <a:pt x="516" y="8"/>
                </a:lnTo>
                <a:lnTo>
                  <a:pt x="517" y="8"/>
                </a:lnTo>
                <a:lnTo>
                  <a:pt x="519" y="15"/>
                </a:lnTo>
                <a:lnTo>
                  <a:pt x="520" y="24"/>
                </a:lnTo>
                <a:lnTo>
                  <a:pt x="522" y="31"/>
                </a:lnTo>
                <a:lnTo>
                  <a:pt x="523" y="38"/>
                </a:lnTo>
                <a:lnTo>
                  <a:pt x="525" y="47"/>
                </a:lnTo>
                <a:lnTo>
                  <a:pt x="526" y="63"/>
                </a:lnTo>
                <a:lnTo>
                  <a:pt x="527" y="78"/>
                </a:lnTo>
                <a:lnTo>
                  <a:pt x="529" y="85"/>
                </a:lnTo>
                <a:lnTo>
                  <a:pt x="530" y="108"/>
                </a:lnTo>
                <a:lnTo>
                  <a:pt x="532" y="124"/>
                </a:lnTo>
                <a:lnTo>
                  <a:pt x="532" y="140"/>
                </a:lnTo>
                <a:lnTo>
                  <a:pt x="533" y="163"/>
                </a:lnTo>
                <a:lnTo>
                  <a:pt x="535" y="178"/>
                </a:lnTo>
                <a:lnTo>
                  <a:pt x="536" y="194"/>
                </a:lnTo>
                <a:lnTo>
                  <a:pt x="537" y="210"/>
                </a:lnTo>
                <a:lnTo>
                  <a:pt x="539" y="241"/>
                </a:lnTo>
                <a:lnTo>
                  <a:pt x="540" y="264"/>
                </a:lnTo>
                <a:lnTo>
                  <a:pt x="542" y="280"/>
                </a:lnTo>
                <a:lnTo>
                  <a:pt x="543" y="303"/>
                </a:lnTo>
                <a:lnTo>
                  <a:pt x="545" y="334"/>
                </a:lnTo>
                <a:lnTo>
                  <a:pt x="546" y="341"/>
                </a:lnTo>
                <a:lnTo>
                  <a:pt x="547" y="364"/>
                </a:lnTo>
                <a:lnTo>
                  <a:pt x="547" y="388"/>
                </a:lnTo>
                <a:lnTo>
                  <a:pt x="549" y="404"/>
                </a:lnTo>
                <a:lnTo>
                  <a:pt x="550" y="418"/>
                </a:lnTo>
                <a:lnTo>
                  <a:pt x="552" y="434"/>
                </a:lnTo>
                <a:lnTo>
                  <a:pt x="553" y="450"/>
                </a:lnTo>
                <a:lnTo>
                  <a:pt x="555" y="465"/>
                </a:lnTo>
                <a:lnTo>
                  <a:pt x="556" y="473"/>
                </a:lnTo>
                <a:lnTo>
                  <a:pt x="557" y="488"/>
                </a:lnTo>
                <a:lnTo>
                  <a:pt x="559" y="497"/>
                </a:lnTo>
                <a:lnTo>
                  <a:pt x="560" y="504"/>
                </a:lnTo>
                <a:lnTo>
                  <a:pt x="562" y="504"/>
                </a:lnTo>
                <a:lnTo>
                  <a:pt x="563" y="513"/>
                </a:lnTo>
                <a:lnTo>
                  <a:pt x="565" y="520"/>
                </a:lnTo>
                <a:lnTo>
                  <a:pt x="565" y="513"/>
                </a:lnTo>
                <a:lnTo>
                  <a:pt x="566" y="513"/>
                </a:lnTo>
                <a:lnTo>
                  <a:pt x="567" y="513"/>
                </a:lnTo>
                <a:lnTo>
                  <a:pt x="569" y="504"/>
                </a:lnTo>
                <a:lnTo>
                  <a:pt x="570" y="497"/>
                </a:lnTo>
                <a:lnTo>
                  <a:pt x="572" y="497"/>
                </a:lnTo>
                <a:lnTo>
                  <a:pt x="573" y="481"/>
                </a:lnTo>
                <a:lnTo>
                  <a:pt x="575" y="473"/>
                </a:lnTo>
                <a:lnTo>
                  <a:pt x="576" y="458"/>
                </a:lnTo>
                <a:lnTo>
                  <a:pt x="577" y="443"/>
                </a:lnTo>
                <a:lnTo>
                  <a:pt x="579" y="434"/>
                </a:lnTo>
                <a:lnTo>
                  <a:pt x="580" y="411"/>
                </a:lnTo>
                <a:lnTo>
                  <a:pt x="582" y="395"/>
                </a:lnTo>
                <a:lnTo>
                  <a:pt x="582" y="373"/>
                </a:lnTo>
                <a:lnTo>
                  <a:pt x="583" y="357"/>
                </a:lnTo>
                <a:lnTo>
                  <a:pt x="585" y="334"/>
                </a:lnTo>
                <a:lnTo>
                  <a:pt x="586" y="318"/>
                </a:lnTo>
                <a:lnTo>
                  <a:pt x="587" y="295"/>
                </a:lnTo>
                <a:lnTo>
                  <a:pt x="589" y="271"/>
                </a:lnTo>
                <a:lnTo>
                  <a:pt x="590" y="255"/>
                </a:lnTo>
                <a:lnTo>
                  <a:pt x="592" y="241"/>
                </a:lnTo>
                <a:lnTo>
                  <a:pt x="593" y="210"/>
                </a:lnTo>
                <a:lnTo>
                  <a:pt x="595" y="187"/>
                </a:lnTo>
                <a:lnTo>
                  <a:pt x="596" y="171"/>
                </a:lnTo>
                <a:lnTo>
                  <a:pt x="597" y="147"/>
                </a:lnTo>
                <a:lnTo>
                  <a:pt x="599" y="133"/>
                </a:lnTo>
                <a:lnTo>
                  <a:pt x="599" y="108"/>
                </a:lnTo>
                <a:lnTo>
                  <a:pt x="600" y="93"/>
                </a:lnTo>
                <a:lnTo>
                  <a:pt x="602" y="78"/>
                </a:lnTo>
                <a:lnTo>
                  <a:pt x="603" y="70"/>
                </a:lnTo>
                <a:lnTo>
                  <a:pt x="605" y="47"/>
                </a:lnTo>
                <a:lnTo>
                  <a:pt x="606" y="38"/>
                </a:lnTo>
                <a:lnTo>
                  <a:pt x="607" y="31"/>
                </a:lnTo>
                <a:lnTo>
                  <a:pt x="609" y="24"/>
                </a:lnTo>
                <a:lnTo>
                  <a:pt x="610" y="15"/>
                </a:lnTo>
                <a:lnTo>
                  <a:pt x="612" y="24"/>
                </a:lnTo>
                <a:lnTo>
                  <a:pt x="613" y="15"/>
                </a:lnTo>
                <a:lnTo>
                  <a:pt x="615" y="15"/>
                </a:lnTo>
                <a:lnTo>
                  <a:pt x="616" y="8"/>
                </a:lnTo>
                <a:lnTo>
                  <a:pt x="616" y="15"/>
                </a:lnTo>
                <a:lnTo>
                  <a:pt x="617" y="24"/>
                </a:lnTo>
                <a:lnTo>
                  <a:pt x="619" y="24"/>
                </a:lnTo>
                <a:lnTo>
                  <a:pt x="620" y="31"/>
                </a:lnTo>
                <a:lnTo>
                  <a:pt x="622" y="38"/>
                </a:lnTo>
                <a:lnTo>
                  <a:pt x="623" y="47"/>
                </a:lnTo>
                <a:lnTo>
                  <a:pt x="625" y="54"/>
                </a:lnTo>
                <a:lnTo>
                  <a:pt x="626" y="70"/>
                </a:lnTo>
                <a:lnTo>
                  <a:pt x="627" y="78"/>
                </a:lnTo>
                <a:lnTo>
                  <a:pt x="629" y="93"/>
                </a:lnTo>
                <a:lnTo>
                  <a:pt x="630" y="108"/>
                </a:lnTo>
                <a:lnTo>
                  <a:pt x="632" y="133"/>
                </a:lnTo>
                <a:lnTo>
                  <a:pt x="633" y="140"/>
                </a:lnTo>
                <a:lnTo>
                  <a:pt x="633" y="163"/>
                </a:lnTo>
                <a:lnTo>
                  <a:pt x="635" y="178"/>
                </a:lnTo>
                <a:lnTo>
                  <a:pt x="636" y="194"/>
                </a:lnTo>
                <a:lnTo>
                  <a:pt x="637" y="217"/>
                </a:lnTo>
                <a:lnTo>
                  <a:pt x="639" y="241"/>
                </a:lnTo>
                <a:lnTo>
                  <a:pt x="640" y="255"/>
                </a:lnTo>
                <a:lnTo>
                  <a:pt x="642" y="287"/>
                </a:lnTo>
                <a:lnTo>
                  <a:pt x="643" y="303"/>
                </a:lnTo>
                <a:lnTo>
                  <a:pt x="645" y="318"/>
                </a:lnTo>
                <a:lnTo>
                  <a:pt x="646" y="341"/>
                </a:lnTo>
                <a:lnTo>
                  <a:pt x="647" y="357"/>
                </a:lnTo>
                <a:lnTo>
                  <a:pt x="649" y="380"/>
                </a:lnTo>
                <a:lnTo>
                  <a:pt x="650" y="395"/>
                </a:lnTo>
                <a:lnTo>
                  <a:pt x="650" y="411"/>
                </a:lnTo>
                <a:lnTo>
                  <a:pt x="652" y="434"/>
                </a:lnTo>
                <a:lnTo>
                  <a:pt x="653" y="450"/>
                </a:lnTo>
                <a:lnTo>
                  <a:pt x="655" y="465"/>
                </a:lnTo>
                <a:lnTo>
                  <a:pt x="656" y="473"/>
                </a:lnTo>
                <a:lnTo>
                  <a:pt x="657" y="481"/>
                </a:lnTo>
                <a:lnTo>
                  <a:pt x="659" y="497"/>
                </a:lnTo>
                <a:lnTo>
                  <a:pt x="660" y="504"/>
                </a:lnTo>
                <a:lnTo>
                  <a:pt x="662" y="513"/>
                </a:lnTo>
                <a:lnTo>
                  <a:pt x="663" y="513"/>
                </a:lnTo>
                <a:lnTo>
                  <a:pt x="665" y="52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0" name="Freeform 8"/>
          <p:cNvSpPr>
            <a:spLocks/>
          </p:cNvSpPr>
          <p:nvPr/>
        </p:nvSpPr>
        <p:spPr bwMode="auto">
          <a:xfrm>
            <a:off x="0" y="4602163"/>
            <a:ext cx="7893050" cy="935037"/>
          </a:xfrm>
          <a:custGeom>
            <a:avLst/>
            <a:gdLst>
              <a:gd name="T0" fmla="*/ 9 w 666"/>
              <a:gd name="T1" fmla="*/ 15 h 521"/>
              <a:gd name="T2" fmla="*/ 20 w 666"/>
              <a:gd name="T3" fmla="*/ 63 h 521"/>
              <a:gd name="T4" fmla="*/ 30 w 666"/>
              <a:gd name="T5" fmla="*/ 187 h 521"/>
              <a:gd name="T6" fmla="*/ 40 w 666"/>
              <a:gd name="T7" fmla="*/ 350 h 521"/>
              <a:gd name="T8" fmla="*/ 52 w 666"/>
              <a:gd name="T9" fmla="*/ 473 h 521"/>
              <a:gd name="T10" fmla="*/ 62 w 666"/>
              <a:gd name="T11" fmla="*/ 520 h 521"/>
              <a:gd name="T12" fmla="*/ 73 w 666"/>
              <a:gd name="T13" fmla="*/ 465 h 521"/>
              <a:gd name="T14" fmla="*/ 83 w 666"/>
              <a:gd name="T15" fmla="*/ 318 h 521"/>
              <a:gd name="T16" fmla="*/ 93 w 666"/>
              <a:gd name="T17" fmla="*/ 155 h 521"/>
              <a:gd name="T18" fmla="*/ 104 w 666"/>
              <a:gd name="T19" fmla="*/ 31 h 521"/>
              <a:gd name="T20" fmla="*/ 116 w 666"/>
              <a:gd name="T21" fmla="*/ 24 h 521"/>
              <a:gd name="T22" fmla="*/ 126 w 666"/>
              <a:gd name="T23" fmla="*/ 101 h 521"/>
              <a:gd name="T24" fmla="*/ 137 w 666"/>
              <a:gd name="T25" fmla="*/ 264 h 521"/>
              <a:gd name="T26" fmla="*/ 147 w 666"/>
              <a:gd name="T27" fmla="*/ 427 h 521"/>
              <a:gd name="T28" fmla="*/ 157 w 666"/>
              <a:gd name="T29" fmla="*/ 504 h 521"/>
              <a:gd name="T30" fmla="*/ 169 w 666"/>
              <a:gd name="T31" fmla="*/ 497 h 521"/>
              <a:gd name="T32" fmla="*/ 179 w 666"/>
              <a:gd name="T33" fmla="*/ 404 h 521"/>
              <a:gd name="T34" fmla="*/ 190 w 666"/>
              <a:gd name="T35" fmla="*/ 233 h 521"/>
              <a:gd name="T36" fmla="*/ 200 w 666"/>
              <a:gd name="T37" fmla="*/ 85 h 521"/>
              <a:gd name="T38" fmla="*/ 212 w 666"/>
              <a:gd name="T39" fmla="*/ 8 h 521"/>
              <a:gd name="T40" fmla="*/ 223 w 666"/>
              <a:gd name="T41" fmla="*/ 54 h 521"/>
              <a:gd name="T42" fmla="*/ 233 w 666"/>
              <a:gd name="T43" fmla="*/ 171 h 521"/>
              <a:gd name="T44" fmla="*/ 243 w 666"/>
              <a:gd name="T45" fmla="*/ 334 h 521"/>
              <a:gd name="T46" fmla="*/ 255 w 666"/>
              <a:gd name="T47" fmla="*/ 473 h 521"/>
              <a:gd name="T48" fmla="*/ 265 w 666"/>
              <a:gd name="T49" fmla="*/ 513 h 521"/>
              <a:gd name="T50" fmla="*/ 276 w 666"/>
              <a:gd name="T51" fmla="*/ 458 h 521"/>
              <a:gd name="T52" fmla="*/ 286 w 666"/>
              <a:gd name="T53" fmla="*/ 318 h 521"/>
              <a:gd name="T54" fmla="*/ 296 w 666"/>
              <a:gd name="T55" fmla="*/ 147 h 521"/>
              <a:gd name="T56" fmla="*/ 307 w 666"/>
              <a:gd name="T57" fmla="*/ 31 h 521"/>
              <a:gd name="T58" fmla="*/ 317 w 666"/>
              <a:gd name="T59" fmla="*/ 8 h 521"/>
              <a:gd name="T60" fmla="*/ 327 w 666"/>
              <a:gd name="T61" fmla="*/ 85 h 521"/>
              <a:gd name="T62" fmla="*/ 339 w 666"/>
              <a:gd name="T63" fmla="*/ 225 h 521"/>
              <a:gd name="T64" fmla="*/ 349 w 666"/>
              <a:gd name="T65" fmla="*/ 395 h 521"/>
              <a:gd name="T66" fmla="*/ 360 w 666"/>
              <a:gd name="T67" fmla="*/ 497 h 521"/>
              <a:gd name="T68" fmla="*/ 370 w 666"/>
              <a:gd name="T69" fmla="*/ 497 h 521"/>
              <a:gd name="T70" fmla="*/ 380 w 666"/>
              <a:gd name="T71" fmla="*/ 388 h 521"/>
              <a:gd name="T72" fmla="*/ 392 w 666"/>
              <a:gd name="T73" fmla="*/ 233 h 521"/>
              <a:gd name="T74" fmla="*/ 402 w 666"/>
              <a:gd name="T75" fmla="*/ 78 h 521"/>
              <a:gd name="T76" fmla="*/ 413 w 666"/>
              <a:gd name="T77" fmla="*/ 8 h 521"/>
              <a:gd name="T78" fmla="*/ 425 w 666"/>
              <a:gd name="T79" fmla="*/ 47 h 521"/>
              <a:gd name="T80" fmla="*/ 435 w 666"/>
              <a:gd name="T81" fmla="*/ 178 h 521"/>
              <a:gd name="T82" fmla="*/ 446 w 666"/>
              <a:gd name="T83" fmla="*/ 350 h 521"/>
              <a:gd name="T84" fmla="*/ 456 w 666"/>
              <a:gd name="T85" fmla="*/ 473 h 521"/>
              <a:gd name="T86" fmla="*/ 467 w 666"/>
              <a:gd name="T87" fmla="*/ 504 h 521"/>
              <a:gd name="T88" fmla="*/ 479 w 666"/>
              <a:gd name="T89" fmla="*/ 427 h 521"/>
              <a:gd name="T90" fmla="*/ 489 w 666"/>
              <a:gd name="T91" fmla="*/ 271 h 521"/>
              <a:gd name="T92" fmla="*/ 499 w 666"/>
              <a:gd name="T93" fmla="*/ 108 h 521"/>
              <a:gd name="T94" fmla="*/ 510 w 666"/>
              <a:gd name="T95" fmla="*/ 15 h 521"/>
              <a:gd name="T96" fmla="*/ 522 w 666"/>
              <a:gd name="T97" fmla="*/ 31 h 521"/>
              <a:gd name="T98" fmla="*/ 532 w 666"/>
              <a:gd name="T99" fmla="*/ 140 h 521"/>
              <a:gd name="T100" fmla="*/ 543 w 666"/>
              <a:gd name="T101" fmla="*/ 303 h 521"/>
              <a:gd name="T102" fmla="*/ 553 w 666"/>
              <a:gd name="T103" fmla="*/ 450 h 521"/>
              <a:gd name="T104" fmla="*/ 565 w 666"/>
              <a:gd name="T105" fmla="*/ 520 h 521"/>
              <a:gd name="T106" fmla="*/ 575 w 666"/>
              <a:gd name="T107" fmla="*/ 473 h 521"/>
              <a:gd name="T108" fmla="*/ 585 w 666"/>
              <a:gd name="T109" fmla="*/ 334 h 521"/>
              <a:gd name="T110" fmla="*/ 596 w 666"/>
              <a:gd name="T111" fmla="*/ 171 h 521"/>
              <a:gd name="T112" fmla="*/ 606 w 666"/>
              <a:gd name="T113" fmla="*/ 38 h 521"/>
              <a:gd name="T114" fmla="*/ 616 w 666"/>
              <a:gd name="T115" fmla="*/ 15 h 521"/>
              <a:gd name="T116" fmla="*/ 627 w 666"/>
              <a:gd name="T117" fmla="*/ 78 h 521"/>
              <a:gd name="T118" fmla="*/ 637 w 666"/>
              <a:gd name="T119" fmla="*/ 217 h 521"/>
              <a:gd name="T120" fmla="*/ 649 w 666"/>
              <a:gd name="T121" fmla="*/ 380 h 521"/>
              <a:gd name="T122" fmla="*/ 659 w 666"/>
              <a:gd name="T123" fmla="*/ 49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6" h="521">
                <a:moveTo>
                  <a:pt x="0" y="54"/>
                </a:moveTo>
                <a:lnTo>
                  <a:pt x="2" y="47"/>
                </a:lnTo>
                <a:lnTo>
                  <a:pt x="3" y="38"/>
                </a:lnTo>
                <a:lnTo>
                  <a:pt x="4" y="31"/>
                </a:lnTo>
                <a:lnTo>
                  <a:pt x="4" y="24"/>
                </a:lnTo>
                <a:lnTo>
                  <a:pt x="6" y="15"/>
                </a:lnTo>
                <a:lnTo>
                  <a:pt x="7" y="15"/>
                </a:lnTo>
                <a:lnTo>
                  <a:pt x="9" y="15"/>
                </a:lnTo>
                <a:lnTo>
                  <a:pt x="10" y="15"/>
                </a:lnTo>
                <a:lnTo>
                  <a:pt x="12" y="15"/>
                </a:lnTo>
                <a:lnTo>
                  <a:pt x="13" y="15"/>
                </a:lnTo>
                <a:lnTo>
                  <a:pt x="14" y="24"/>
                </a:lnTo>
                <a:lnTo>
                  <a:pt x="16" y="31"/>
                </a:lnTo>
                <a:lnTo>
                  <a:pt x="17" y="38"/>
                </a:lnTo>
                <a:lnTo>
                  <a:pt x="19" y="47"/>
                </a:lnTo>
                <a:lnTo>
                  <a:pt x="20" y="63"/>
                </a:lnTo>
                <a:lnTo>
                  <a:pt x="22" y="70"/>
                </a:lnTo>
                <a:lnTo>
                  <a:pt x="22" y="78"/>
                </a:lnTo>
                <a:lnTo>
                  <a:pt x="23" y="93"/>
                </a:lnTo>
                <a:lnTo>
                  <a:pt x="24" y="117"/>
                </a:lnTo>
                <a:lnTo>
                  <a:pt x="26" y="133"/>
                </a:lnTo>
                <a:lnTo>
                  <a:pt x="27" y="140"/>
                </a:lnTo>
                <a:lnTo>
                  <a:pt x="29" y="163"/>
                </a:lnTo>
                <a:lnTo>
                  <a:pt x="30" y="187"/>
                </a:lnTo>
                <a:lnTo>
                  <a:pt x="32" y="201"/>
                </a:lnTo>
                <a:lnTo>
                  <a:pt x="33" y="225"/>
                </a:lnTo>
                <a:lnTo>
                  <a:pt x="34" y="241"/>
                </a:lnTo>
                <a:lnTo>
                  <a:pt x="36" y="264"/>
                </a:lnTo>
                <a:lnTo>
                  <a:pt x="37" y="280"/>
                </a:lnTo>
                <a:lnTo>
                  <a:pt x="39" y="303"/>
                </a:lnTo>
                <a:lnTo>
                  <a:pt x="39" y="325"/>
                </a:lnTo>
                <a:lnTo>
                  <a:pt x="40" y="350"/>
                </a:lnTo>
                <a:lnTo>
                  <a:pt x="42" y="364"/>
                </a:lnTo>
                <a:lnTo>
                  <a:pt x="43" y="388"/>
                </a:lnTo>
                <a:lnTo>
                  <a:pt x="44" y="404"/>
                </a:lnTo>
                <a:lnTo>
                  <a:pt x="46" y="418"/>
                </a:lnTo>
                <a:lnTo>
                  <a:pt x="47" y="434"/>
                </a:lnTo>
                <a:lnTo>
                  <a:pt x="49" y="450"/>
                </a:lnTo>
                <a:lnTo>
                  <a:pt x="50" y="465"/>
                </a:lnTo>
                <a:lnTo>
                  <a:pt x="52" y="473"/>
                </a:lnTo>
                <a:lnTo>
                  <a:pt x="53" y="488"/>
                </a:lnTo>
                <a:lnTo>
                  <a:pt x="54" y="497"/>
                </a:lnTo>
                <a:lnTo>
                  <a:pt x="56" y="497"/>
                </a:lnTo>
                <a:lnTo>
                  <a:pt x="56" y="513"/>
                </a:lnTo>
                <a:lnTo>
                  <a:pt x="57" y="513"/>
                </a:lnTo>
                <a:lnTo>
                  <a:pt x="59" y="513"/>
                </a:lnTo>
                <a:lnTo>
                  <a:pt x="60" y="513"/>
                </a:lnTo>
                <a:lnTo>
                  <a:pt x="62" y="520"/>
                </a:lnTo>
                <a:lnTo>
                  <a:pt x="63" y="520"/>
                </a:lnTo>
                <a:lnTo>
                  <a:pt x="64" y="504"/>
                </a:lnTo>
                <a:lnTo>
                  <a:pt x="66" y="504"/>
                </a:lnTo>
                <a:lnTo>
                  <a:pt x="67" y="497"/>
                </a:lnTo>
                <a:lnTo>
                  <a:pt x="69" y="497"/>
                </a:lnTo>
                <a:lnTo>
                  <a:pt x="70" y="481"/>
                </a:lnTo>
                <a:lnTo>
                  <a:pt x="72" y="473"/>
                </a:lnTo>
                <a:lnTo>
                  <a:pt x="73" y="465"/>
                </a:lnTo>
                <a:lnTo>
                  <a:pt x="73" y="450"/>
                </a:lnTo>
                <a:lnTo>
                  <a:pt x="74" y="434"/>
                </a:lnTo>
                <a:lnTo>
                  <a:pt x="76" y="411"/>
                </a:lnTo>
                <a:lnTo>
                  <a:pt x="77" y="395"/>
                </a:lnTo>
                <a:lnTo>
                  <a:pt x="79" y="380"/>
                </a:lnTo>
                <a:lnTo>
                  <a:pt x="80" y="364"/>
                </a:lnTo>
                <a:lnTo>
                  <a:pt x="82" y="341"/>
                </a:lnTo>
                <a:lnTo>
                  <a:pt x="83" y="318"/>
                </a:lnTo>
                <a:lnTo>
                  <a:pt x="84" y="303"/>
                </a:lnTo>
                <a:lnTo>
                  <a:pt x="86" y="280"/>
                </a:lnTo>
                <a:lnTo>
                  <a:pt x="87" y="255"/>
                </a:lnTo>
                <a:lnTo>
                  <a:pt x="89" y="233"/>
                </a:lnTo>
                <a:lnTo>
                  <a:pt x="90" y="210"/>
                </a:lnTo>
                <a:lnTo>
                  <a:pt x="90" y="187"/>
                </a:lnTo>
                <a:lnTo>
                  <a:pt x="92" y="171"/>
                </a:lnTo>
                <a:lnTo>
                  <a:pt x="93" y="155"/>
                </a:lnTo>
                <a:lnTo>
                  <a:pt x="94" y="133"/>
                </a:lnTo>
                <a:lnTo>
                  <a:pt x="96" y="108"/>
                </a:lnTo>
                <a:lnTo>
                  <a:pt x="97" y="93"/>
                </a:lnTo>
                <a:lnTo>
                  <a:pt x="99" y="78"/>
                </a:lnTo>
                <a:lnTo>
                  <a:pt x="100" y="70"/>
                </a:lnTo>
                <a:lnTo>
                  <a:pt x="102" y="54"/>
                </a:lnTo>
                <a:lnTo>
                  <a:pt x="103" y="47"/>
                </a:lnTo>
                <a:lnTo>
                  <a:pt x="104" y="31"/>
                </a:lnTo>
                <a:lnTo>
                  <a:pt x="106" y="24"/>
                </a:lnTo>
                <a:lnTo>
                  <a:pt x="107" y="8"/>
                </a:lnTo>
                <a:lnTo>
                  <a:pt x="109" y="15"/>
                </a:lnTo>
                <a:lnTo>
                  <a:pt x="110" y="8"/>
                </a:lnTo>
                <a:lnTo>
                  <a:pt x="112" y="8"/>
                </a:lnTo>
                <a:lnTo>
                  <a:pt x="113" y="15"/>
                </a:lnTo>
                <a:lnTo>
                  <a:pt x="114" y="15"/>
                </a:lnTo>
                <a:lnTo>
                  <a:pt x="116" y="24"/>
                </a:lnTo>
                <a:lnTo>
                  <a:pt x="117" y="24"/>
                </a:lnTo>
                <a:lnTo>
                  <a:pt x="119" y="31"/>
                </a:lnTo>
                <a:lnTo>
                  <a:pt x="120" y="38"/>
                </a:lnTo>
                <a:lnTo>
                  <a:pt x="122" y="54"/>
                </a:lnTo>
                <a:lnTo>
                  <a:pt x="123" y="63"/>
                </a:lnTo>
                <a:lnTo>
                  <a:pt x="123" y="78"/>
                </a:lnTo>
                <a:lnTo>
                  <a:pt x="124" y="93"/>
                </a:lnTo>
                <a:lnTo>
                  <a:pt x="126" y="101"/>
                </a:lnTo>
                <a:lnTo>
                  <a:pt x="127" y="124"/>
                </a:lnTo>
                <a:lnTo>
                  <a:pt x="129" y="140"/>
                </a:lnTo>
                <a:lnTo>
                  <a:pt x="130" y="163"/>
                </a:lnTo>
                <a:lnTo>
                  <a:pt x="132" y="178"/>
                </a:lnTo>
                <a:lnTo>
                  <a:pt x="133" y="201"/>
                </a:lnTo>
                <a:lnTo>
                  <a:pt x="135" y="225"/>
                </a:lnTo>
                <a:lnTo>
                  <a:pt x="136" y="241"/>
                </a:lnTo>
                <a:lnTo>
                  <a:pt x="137" y="264"/>
                </a:lnTo>
                <a:lnTo>
                  <a:pt x="139" y="280"/>
                </a:lnTo>
                <a:lnTo>
                  <a:pt x="140" y="303"/>
                </a:lnTo>
                <a:lnTo>
                  <a:pt x="140" y="334"/>
                </a:lnTo>
                <a:lnTo>
                  <a:pt x="142" y="341"/>
                </a:lnTo>
                <a:lnTo>
                  <a:pt x="143" y="364"/>
                </a:lnTo>
                <a:lnTo>
                  <a:pt x="145" y="388"/>
                </a:lnTo>
                <a:lnTo>
                  <a:pt x="146" y="404"/>
                </a:lnTo>
                <a:lnTo>
                  <a:pt x="147" y="427"/>
                </a:lnTo>
                <a:lnTo>
                  <a:pt x="149" y="443"/>
                </a:lnTo>
                <a:lnTo>
                  <a:pt x="150" y="450"/>
                </a:lnTo>
                <a:lnTo>
                  <a:pt x="152" y="465"/>
                </a:lnTo>
                <a:lnTo>
                  <a:pt x="153" y="481"/>
                </a:lnTo>
                <a:lnTo>
                  <a:pt x="155" y="481"/>
                </a:lnTo>
                <a:lnTo>
                  <a:pt x="156" y="497"/>
                </a:lnTo>
                <a:lnTo>
                  <a:pt x="157" y="497"/>
                </a:lnTo>
                <a:lnTo>
                  <a:pt x="157" y="504"/>
                </a:lnTo>
                <a:lnTo>
                  <a:pt x="159" y="504"/>
                </a:lnTo>
                <a:lnTo>
                  <a:pt x="160" y="513"/>
                </a:lnTo>
                <a:lnTo>
                  <a:pt x="162" y="513"/>
                </a:lnTo>
                <a:lnTo>
                  <a:pt x="163" y="513"/>
                </a:lnTo>
                <a:lnTo>
                  <a:pt x="165" y="513"/>
                </a:lnTo>
                <a:lnTo>
                  <a:pt x="166" y="513"/>
                </a:lnTo>
                <a:lnTo>
                  <a:pt x="167" y="504"/>
                </a:lnTo>
                <a:lnTo>
                  <a:pt x="169" y="497"/>
                </a:lnTo>
                <a:lnTo>
                  <a:pt x="170" y="497"/>
                </a:lnTo>
                <a:lnTo>
                  <a:pt x="172" y="481"/>
                </a:lnTo>
                <a:lnTo>
                  <a:pt x="173" y="473"/>
                </a:lnTo>
                <a:lnTo>
                  <a:pt x="175" y="458"/>
                </a:lnTo>
                <a:lnTo>
                  <a:pt x="175" y="443"/>
                </a:lnTo>
                <a:lnTo>
                  <a:pt x="176" y="434"/>
                </a:lnTo>
                <a:lnTo>
                  <a:pt x="177" y="418"/>
                </a:lnTo>
                <a:lnTo>
                  <a:pt x="179" y="404"/>
                </a:lnTo>
                <a:lnTo>
                  <a:pt x="180" y="380"/>
                </a:lnTo>
                <a:lnTo>
                  <a:pt x="182" y="364"/>
                </a:lnTo>
                <a:lnTo>
                  <a:pt x="183" y="341"/>
                </a:lnTo>
                <a:lnTo>
                  <a:pt x="185" y="318"/>
                </a:lnTo>
                <a:lnTo>
                  <a:pt x="186" y="295"/>
                </a:lnTo>
                <a:lnTo>
                  <a:pt x="187" y="271"/>
                </a:lnTo>
                <a:lnTo>
                  <a:pt x="189" y="255"/>
                </a:lnTo>
                <a:lnTo>
                  <a:pt x="190" y="233"/>
                </a:lnTo>
                <a:lnTo>
                  <a:pt x="192" y="210"/>
                </a:lnTo>
                <a:lnTo>
                  <a:pt x="192" y="194"/>
                </a:lnTo>
                <a:lnTo>
                  <a:pt x="193" y="163"/>
                </a:lnTo>
                <a:lnTo>
                  <a:pt x="195" y="147"/>
                </a:lnTo>
                <a:lnTo>
                  <a:pt x="196" y="124"/>
                </a:lnTo>
                <a:lnTo>
                  <a:pt x="197" y="108"/>
                </a:lnTo>
                <a:lnTo>
                  <a:pt x="199" y="93"/>
                </a:lnTo>
                <a:lnTo>
                  <a:pt x="200" y="85"/>
                </a:lnTo>
                <a:lnTo>
                  <a:pt x="202" y="63"/>
                </a:lnTo>
                <a:lnTo>
                  <a:pt x="203" y="47"/>
                </a:lnTo>
                <a:lnTo>
                  <a:pt x="205" y="38"/>
                </a:lnTo>
                <a:lnTo>
                  <a:pt x="206" y="31"/>
                </a:lnTo>
                <a:lnTo>
                  <a:pt x="207" y="24"/>
                </a:lnTo>
                <a:lnTo>
                  <a:pt x="209" y="15"/>
                </a:lnTo>
                <a:lnTo>
                  <a:pt x="210" y="8"/>
                </a:lnTo>
                <a:lnTo>
                  <a:pt x="212" y="8"/>
                </a:lnTo>
                <a:lnTo>
                  <a:pt x="213" y="8"/>
                </a:lnTo>
                <a:lnTo>
                  <a:pt x="215" y="8"/>
                </a:lnTo>
                <a:lnTo>
                  <a:pt x="216" y="8"/>
                </a:lnTo>
                <a:lnTo>
                  <a:pt x="217" y="15"/>
                </a:lnTo>
                <a:lnTo>
                  <a:pt x="219" y="24"/>
                </a:lnTo>
                <a:lnTo>
                  <a:pt x="220" y="31"/>
                </a:lnTo>
                <a:lnTo>
                  <a:pt x="222" y="38"/>
                </a:lnTo>
                <a:lnTo>
                  <a:pt x="223" y="54"/>
                </a:lnTo>
                <a:lnTo>
                  <a:pt x="225" y="63"/>
                </a:lnTo>
                <a:lnTo>
                  <a:pt x="226" y="70"/>
                </a:lnTo>
                <a:lnTo>
                  <a:pt x="226" y="85"/>
                </a:lnTo>
                <a:lnTo>
                  <a:pt x="227" y="101"/>
                </a:lnTo>
                <a:lnTo>
                  <a:pt x="229" y="117"/>
                </a:lnTo>
                <a:lnTo>
                  <a:pt x="230" y="133"/>
                </a:lnTo>
                <a:lnTo>
                  <a:pt x="232" y="155"/>
                </a:lnTo>
                <a:lnTo>
                  <a:pt x="233" y="171"/>
                </a:lnTo>
                <a:lnTo>
                  <a:pt x="235" y="187"/>
                </a:lnTo>
                <a:lnTo>
                  <a:pt x="236" y="210"/>
                </a:lnTo>
                <a:lnTo>
                  <a:pt x="237" y="233"/>
                </a:lnTo>
                <a:lnTo>
                  <a:pt x="239" y="248"/>
                </a:lnTo>
                <a:lnTo>
                  <a:pt x="240" y="271"/>
                </a:lnTo>
                <a:lnTo>
                  <a:pt x="242" y="295"/>
                </a:lnTo>
                <a:lnTo>
                  <a:pt x="243" y="318"/>
                </a:lnTo>
                <a:lnTo>
                  <a:pt x="243" y="334"/>
                </a:lnTo>
                <a:lnTo>
                  <a:pt x="245" y="357"/>
                </a:lnTo>
                <a:lnTo>
                  <a:pt x="246" y="373"/>
                </a:lnTo>
                <a:lnTo>
                  <a:pt x="247" y="388"/>
                </a:lnTo>
                <a:lnTo>
                  <a:pt x="249" y="404"/>
                </a:lnTo>
                <a:lnTo>
                  <a:pt x="250" y="427"/>
                </a:lnTo>
                <a:lnTo>
                  <a:pt x="252" y="443"/>
                </a:lnTo>
                <a:lnTo>
                  <a:pt x="253" y="458"/>
                </a:lnTo>
                <a:lnTo>
                  <a:pt x="255" y="473"/>
                </a:lnTo>
                <a:lnTo>
                  <a:pt x="256" y="481"/>
                </a:lnTo>
                <a:lnTo>
                  <a:pt x="257" y="488"/>
                </a:lnTo>
                <a:lnTo>
                  <a:pt x="259" y="497"/>
                </a:lnTo>
                <a:lnTo>
                  <a:pt x="259" y="504"/>
                </a:lnTo>
                <a:lnTo>
                  <a:pt x="260" y="513"/>
                </a:lnTo>
                <a:lnTo>
                  <a:pt x="262" y="513"/>
                </a:lnTo>
                <a:lnTo>
                  <a:pt x="263" y="520"/>
                </a:lnTo>
                <a:lnTo>
                  <a:pt x="265" y="513"/>
                </a:lnTo>
                <a:lnTo>
                  <a:pt x="266" y="513"/>
                </a:lnTo>
                <a:lnTo>
                  <a:pt x="267" y="513"/>
                </a:lnTo>
                <a:lnTo>
                  <a:pt x="269" y="504"/>
                </a:lnTo>
                <a:lnTo>
                  <a:pt x="270" y="497"/>
                </a:lnTo>
                <a:lnTo>
                  <a:pt x="272" y="488"/>
                </a:lnTo>
                <a:lnTo>
                  <a:pt x="273" y="481"/>
                </a:lnTo>
                <a:lnTo>
                  <a:pt x="275" y="465"/>
                </a:lnTo>
                <a:lnTo>
                  <a:pt x="276" y="458"/>
                </a:lnTo>
                <a:lnTo>
                  <a:pt x="276" y="434"/>
                </a:lnTo>
                <a:lnTo>
                  <a:pt x="277" y="418"/>
                </a:lnTo>
                <a:lnTo>
                  <a:pt x="279" y="411"/>
                </a:lnTo>
                <a:lnTo>
                  <a:pt x="280" y="395"/>
                </a:lnTo>
                <a:lnTo>
                  <a:pt x="282" y="373"/>
                </a:lnTo>
                <a:lnTo>
                  <a:pt x="283" y="350"/>
                </a:lnTo>
                <a:lnTo>
                  <a:pt x="285" y="334"/>
                </a:lnTo>
                <a:lnTo>
                  <a:pt x="286" y="318"/>
                </a:lnTo>
                <a:lnTo>
                  <a:pt x="287" y="295"/>
                </a:lnTo>
                <a:lnTo>
                  <a:pt x="289" y="271"/>
                </a:lnTo>
                <a:lnTo>
                  <a:pt x="290" y="241"/>
                </a:lnTo>
                <a:lnTo>
                  <a:pt x="292" y="225"/>
                </a:lnTo>
                <a:lnTo>
                  <a:pt x="293" y="210"/>
                </a:lnTo>
                <a:lnTo>
                  <a:pt x="293" y="187"/>
                </a:lnTo>
                <a:lnTo>
                  <a:pt x="295" y="163"/>
                </a:lnTo>
                <a:lnTo>
                  <a:pt x="296" y="147"/>
                </a:lnTo>
                <a:lnTo>
                  <a:pt x="297" y="124"/>
                </a:lnTo>
                <a:lnTo>
                  <a:pt x="299" y="108"/>
                </a:lnTo>
                <a:lnTo>
                  <a:pt x="300" y="93"/>
                </a:lnTo>
                <a:lnTo>
                  <a:pt x="302" y="78"/>
                </a:lnTo>
                <a:lnTo>
                  <a:pt x="303" y="70"/>
                </a:lnTo>
                <a:lnTo>
                  <a:pt x="305" y="47"/>
                </a:lnTo>
                <a:lnTo>
                  <a:pt x="306" y="38"/>
                </a:lnTo>
                <a:lnTo>
                  <a:pt x="307" y="31"/>
                </a:lnTo>
                <a:lnTo>
                  <a:pt x="309" y="24"/>
                </a:lnTo>
                <a:lnTo>
                  <a:pt x="310" y="15"/>
                </a:lnTo>
                <a:lnTo>
                  <a:pt x="310" y="8"/>
                </a:lnTo>
                <a:lnTo>
                  <a:pt x="312" y="8"/>
                </a:lnTo>
                <a:lnTo>
                  <a:pt x="313" y="8"/>
                </a:lnTo>
                <a:lnTo>
                  <a:pt x="315" y="8"/>
                </a:lnTo>
                <a:lnTo>
                  <a:pt x="316" y="8"/>
                </a:lnTo>
                <a:lnTo>
                  <a:pt x="317" y="8"/>
                </a:lnTo>
                <a:lnTo>
                  <a:pt x="319" y="8"/>
                </a:lnTo>
                <a:lnTo>
                  <a:pt x="320" y="24"/>
                </a:lnTo>
                <a:lnTo>
                  <a:pt x="322" y="24"/>
                </a:lnTo>
                <a:lnTo>
                  <a:pt x="323" y="31"/>
                </a:lnTo>
                <a:lnTo>
                  <a:pt x="325" y="47"/>
                </a:lnTo>
                <a:lnTo>
                  <a:pt x="326" y="54"/>
                </a:lnTo>
                <a:lnTo>
                  <a:pt x="327" y="63"/>
                </a:lnTo>
                <a:lnTo>
                  <a:pt x="327" y="85"/>
                </a:lnTo>
                <a:lnTo>
                  <a:pt x="329" y="93"/>
                </a:lnTo>
                <a:lnTo>
                  <a:pt x="330" y="117"/>
                </a:lnTo>
                <a:lnTo>
                  <a:pt x="332" y="124"/>
                </a:lnTo>
                <a:lnTo>
                  <a:pt x="333" y="147"/>
                </a:lnTo>
                <a:lnTo>
                  <a:pt x="335" y="171"/>
                </a:lnTo>
                <a:lnTo>
                  <a:pt x="336" y="194"/>
                </a:lnTo>
                <a:lnTo>
                  <a:pt x="337" y="210"/>
                </a:lnTo>
                <a:lnTo>
                  <a:pt x="339" y="225"/>
                </a:lnTo>
                <a:lnTo>
                  <a:pt x="340" y="248"/>
                </a:lnTo>
                <a:lnTo>
                  <a:pt x="342" y="280"/>
                </a:lnTo>
                <a:lnTo>
                  <a:pt x="343" y="295"/>
                </a:lnTo>
                <a:lnTo>
                  <a:pt x="345" y="318"/>
                </a:lnTo>
                <a:lnTo>
                  <a:pt x="345" y="341"/>
                </a:lnTo>
                <a:lnTo>
                  <a:pt x="346" y="357"/>
                </a:lnTo>
                <a:lnTo>
                  <a:pt x="347" y="380"/>
                </a:lnTo>
                <a:lnTo>
                  <a:pt x="349" y="395"/>
                </a:lnTo>
                <a:lnTo>
                  <a:pt x="350" y="418"/>
                </a:lnTo>
                <a:lnTo>
                  <a:pt x="352" y="434"/>
                </a:lnTo>
                <a:lnTo>
                  <a:pt x="353" y="443"/>
                </a:lnTo>
                <a:lnTo>
                  <a:pt x="355" y="458"/>
                </a:lnTo>
                <a:lnTo>
                  <a:pt x="356" y="473"/>
                </a:lnTo>
                <a:lnTo>
                  <a:pt x="357" y="488"/>
                </a:lnTo>
                <a:lnTo>
                  <a:pt x="359" y="497"/>
                </a:lnTo>
                <a:lnTo>
                  <a:pt x="360" y="497"/>
                </a:lnTo>
                <a:lnTo>
                  <a:pt x="362" y="497"/>
                </a:lnTo>
                <a:lnTo>
                  <a:pt x="362" y="504"/>
                </a:lnTo>
                <a:lnTo>
                  <a:pt x="363" y="513"/>
                </a:lnTo>
                <a:lnTo>
                  <a:pt x="365" y="504"/>
                </a:lnTo>
                <a:lnTo>
                  <a:pt x="366" y="513"/>
                </a:lnTo>
                <a:lnTo>
                  <a:pt x="367" y="504"/>
                </a:lnTo>
                <a:lnTo>
                  <a:pt x="369" y="497"/>
                </a:lnTo>
                <a:lnTo>
                  <a:pt x="370" y="497"/>
                </a:lnTo>
                <a:lnTo>
                  <a:pt x="372" y="488"/>
                </a:lnTo>
                <a:lnTo>
                  <a:pt x="373" y="481"/>
                </a:lnTo>
                <a:lnTo>
                  <a:pt x="375" y="465"/>
                </a:lnTo>
                <a:lnTo>
                  <a:pt x="376" y="458"/>
                </a:lnTo>
                <a:lnTo>
                  <a:pt x="377" y="443"/>
                </a:lnTo>
                <a:lnTo>
                  <a:pt x="379" y="418"/>
                </a:lnTo>
                <a:lnTo>
                  <a:pt x="379" y="411"/>
                </a:lnTo>
                <a:lnTo>
                  <a:pt x="380" y="388"/>
                </a:lnTo>
                <a:lnTo>
                  <a:pt x="382" y="373"/>
                </a:lnTo>
                <a:lnTo>
                  <a:pt x="383" y="357"/>
                </a:lnTo>
                <a:lnTo>
                  <a:pt x="385" y="334"/>
                </a:lnTo>
                <a:lnTo>
                  <a:pt x="386" y="318"/>
                </a:lnTo>
                <a:lnTo>
                  <a:pt x="387" y="295"/>
                </a:lnTo>
                <a:lnTo>
                  <a:pt x="389" y="271"/>
                </a:lnTo>
                <a:lnTo>
                  <a:pt x="390" y="255"/>
                </a:lnTo>
                <a:lnTo>
                  <a:pt x="392" y="233"/>
                </a:lnTo>
                <a:lnTo>
                  <a:pt x="393" y="210"/>
                </a:lnTo>
                <a:lnTo>
                  <a:pt x="395" y="187"/>
                </a:lnTo>
                <a:lnTo>
                  <a:pt x="395" y="171"/>
                </a:lnTo>
                <a:lnTo>
                  <a:pt x="396" y="140"/>
                </a:lnTo>
                <a:lnTo>
                  <a:pt x="397" y="133"/>
                </a:lnTo>
                <a:lnTo>
                  <a:pt x="399" y="108"/>
                </a:lnTo>
                <a:lnTo>
                  <a:pt x="400" y="93"/>
                </a:lnTo>
                <a:lnTo>
                  <a:pt x="402" y="78"/>
                </a:lnTo>
                <a:lnTo>
                  <a:pt x="403" y="63"/>
                </a:lnTo>
                <a:lnTo>
                  <a:pt x="405" y="54"/>
                </a:lnTo>
                <a:lnTo>
                  <a:pt x="406" y="38"/>
                </a:lnTo>
                <a:lnTo>
                  <a:pt x="407" y="31"/>
                </a:lnTo>
                <a:lnTo>
                  <a:pt x="409" y="24"/>
                </a:lnTo>
                <a:lnTo>
                  <a:pt x="410" y="15"/>
                </a:lnTo>
                <a:lnTo>
                  <a:pt x="412" y="8"/>
                </a:lnTo>
                <a:lnTo>
                  <a:pt x="413" y="8"/>
                </a:lnTo>
                <a:lnTo>
                  <a:pt x="415" y="0"/>
                </a:lnTo>
                <a:lnTo>
                  <a:pt x="416" y="8"/>
                </a:lnTo>
                <a:lnTo>
                  <a:pt x="417" y="15"/>
                </a:lnTo>
                <a:lnTo>
                  <a:pt x="419" y="8"/>
                </a:lnTo>
                <a:lnTo>
                  <a:pt x="420" y="24"/>
                </a:lnTo>
                <a:lnTo>
                  <a:pt x="422" y="24"/>
                </a:lnTo>
                <a:lnTo>
                  <a:pt x="423" y="38"/>
                </a:lnTo>
                <a:lnTo>
                  <a:pt x="425" y="47"/>
                </a:lnTo>
                <a:lnTo>
                  <a:pt x="426" y="54"/>
                </a:lnTo>
                <a:lnTo>
                  <a:pt x="427" y="70"/>
                </a:lnTo>
                <a:lnTo>
                  <a:pt x="429" y="85"/>
                </a:lnTo>
                <a:lnTo>
                  <a:pt x="429" y="101"/>
                </a:lnTo>
                <a:lnTo>
                  <a:pt x="430" y="117"/>
                </a:lnTo>
                <a:lnTo>
                  <a:pt x="432" y="133"/>
                </a:lnTo>
                <a:lnTo>
                  <a:pt x="433" y="155"/>
                </a:lnTo>
                <a:lnTo>
                  <a:pt x="435" y="178"/>
                </a:lnTo>
                <a:lnTo>
                  <a:pt x="436" y="194"/>
                </a:lnTo>
                <a:lnTo>
                  <a:pt x="437" y="225"/>
                </a:lnTo>
                <a:lnTo>
                  <a:pt x="439" y="241"/>
                </a:lnTo>
                <a:lnTo>
                  <a:pt x="440" y="264"/>
                </a:lnTo>
                <a:lnTo>
                  <a:pt x="442" y="280"/>
                </a:lnTo>
                <a:lnTo>
                  <a:pt x="443" y="303"/>
                </a:lnTo>
                <a:lnTo>
                  <a:pt x="445" y="318"/>
                </a:lnTo>
                <a:lnTo>
                  <a:pt x="446" y="350"/>
                </a:lnTo>
                <a:lnTo>
                  <a:pt x="446" y="364"/>
                </a:lnTo>
                <a:lnTo>
                  <a:pt x="447" y="388"/>
                </a:lnTo>
                <a:lnTo>
                  <a:pt x="449" y="404"/>
                </a:lnTo>
                <a:lnTo>
                  <a:pt x="450" y="418"/>
                </a:lnTo>
                <a:lnTo>
                  <a:pt x="452" y="434"/>
                </a:lnTo>
                <a:lnTo>
                  <a:pt x="453" y="450"/>
                </a:lnTo>
                <a:lnTo>
                  <a:pt x="455" y="465"/>
                </a:lnTo>
                <a:lnTo>
                  <a:pt x="456" y="473"/>
                </a:lnTo>
                <a:lnTo>
                  <a:pt x="457" y="481"/>
                </a:lnTo>
                <a:lnTo>
                  <a:pt x="459" y="497"/>
                </a:lnTo>
                <a:lnTo>
                  <a:pt x="460" y="504"/>
                </a:lnTo>
                <a:lnTo>
                  <a:pt x="462" y="513"/>
                </a:lnTo>
                <a:lnTo>
                  <a:pt x="463" y="513"/>
                </a:lnTo>
                <a:lnTo>
                  <a:pt x="465" y="504"/>
                </a:lnTo>
                <a:lnTo>
                  <a:pt x="466" y="513"/>
                </a:lnTo>
                <a:lnTo>
                  <a:pt x="467" y="504"/>
                </a:lnTo>
                <a:lnTo>
                  <a:pt x="469" y="497"/>
                </a:lnTo>
                <a:lnTo>
                  <a:pt x="470" y="497"/>
                </a:lnTo>
                <a:lnTo>
                  <a:pt x="472" y="481"/>
                </a:lnTo>
                <a:lnTo>
                  <a:pt x="473" y="473"/>
                </a:lnTo>
                <a:lnTo>
                  <a:pt x="475" y="465"/>
                </a:lnTo>
                <a:lnTo>
                  <a:pt x="476" y="450"/>
                </a:lnTo>
                <a:lnTo>
                  <a:pt x="477" y="434"/>
                </a:lnTo>
                <a:lnTo>
                  <a:pt x="479" y="427"/>
                </a:lnTo>
                <a:lnTo>
                  <a:pt x="480" y="411"/>
                </a:lnTo>
                <a:lnTo>
                  <a:pt x="480" y="395"/>
                </a:lnTo>
                <a:lnTo>
                  <a:pt x="482" y="373"/>
                </a:lnTo>
                <a:lnTo>
                  <a:pt x="483" y="350"/>
                </a:lnTo>
                <a:lnTo>
                  <a:pt x="485" y="334"/>
                </a:lnTo>
                <a:lnTo>
                  <a:pt x="486" y="303"/>
                </a:lnTo>
                <a:lnTo>
                  <a:pt x="487" y="287"/>
                </a:lnTo>
                <a:lnTo>
                  <a:pt x="489" y="271"/>
                </a:lnTo>
                <a:lnTo>
                  <a:pt x="490" y="241"/>
                </a:lnTo>
                <a:lnTo>
                  <a:pt x="492" y="225"/>
                </a:lnTo>
                <a:lnTo>
                  <a:pt x="493" y="210"/>
                </a:lnTo>
                <a:lnTo>
                  <a:pt x="495" y="187"/>
                </a:lnTo>
                <a:lnTo>
                  <a:pt x="496" y="163"/>
                </a:lnTo>
                <a:lnTo>
                  <a:pt x="497" y="147"/>
                </a:lnTo>
                <a:lnTo>
                  <a:pt x="497" y="124"/>
                </a:lnTo>
                <a:lnTo>
                  <a:pt x="499" y="108"/>
                </a:lnTo>
                <a:lnTo>
                  <a:pt x="500" y="93"/>
                </a:lnTo>
                <a:lnTo>
                  <a:pt x="502" y="78"/>
                </a:lnTo>
                <a:lnTo>
                  <a:pt x="503" y="63"/>
                </a:lnTo>
                <a:lnTo>
                  <a:pt x="505" y="47"/>
                </a:lnTo>
                <a:lnTo>
                  <a:pt x="506" y="47"/>
                </a:lnTo>
                <a:lnTo>
                  <a:pt x="507" y="24"/>
                </a:lnTo>
                <a:lnTo>
                  <a:pt x="509" y="24"/>
                </a:lnTo>
                <a:lnTo>
                  <a:pt x="510" y="15"/>
                </a:lnTo>
                <a:lnTo>
                  <a:pt x="512" y="15"/>
                </a:lnTo>
                <a:lnTo>
                  <a:pt x="513" y="8"/>
                </a:lnTo>
                <a:lnTo>
                  <a:pt x="515" y="8"/>
                </a:lnTo>
                <a:lnTo>
                  <a:pt x="516" y="8"/>
                </a:lnTo>
                <a:lnTo>
                  <a:pt x="517" y="8"/>
                </a:lnTo>
                <a:lnTo>
                  <a:pt x="519" y="15"/>
                </a:lnTo>
                <a:lnTo>
                  <a:pt x="520" y="24"/>
                </a:lnTo>
                <a:lnTo>
                  <a:pt x="522" y="31"/>
                </a:lnTo>
                <a:lnTo>
                  <a:pt x="523" y="38"/>
                </a:lnTo>
                <a:lnTo>
                  <a:pt x="525" y="47"/>
                </a:lnTo>
                <a:lnTo>
                  <a:pt x="526" y="63"/>
                </a:lnTo>
                <a:lnTo>
                  <a:pt x="527" y="78"/>
                </a:lnTo>
                <a:lnTo>
                  <a:pt x="529" y="85"/>
                </a:lnTo>
                <a:lnTo>
                  <a:pt x="530" y="108"/>
                </a:lnTo>
                <a:lnTo>
                  <a:pt x="532" y="124"/>
                </a:lnTo>
                <a:lnTo>
                  <a:pt x="532" y="140"/>
                </a:lnTo>
                <a:lnTo>
                  <a:pt x="533" y="163"/>
                </a:lnTo>
                <a:lnTo>
                  <a:pt x="535" y="178"/>
                </a:lnTo>
                <a:lnTo>
                  <a:pt x="536" y="194"/>
                </a:lnTo>
                <a:lnTo>
                  <a:pt x="537" y="210"/>
                </a:lnTo>
                <a:lnTo>
                  <a:pt x="539" y="241"/>
                </a:lnTo>
                <a:lnTo>
                  <a:pt x="540" y="264"/>
                </a:lnTo>
                <a:lnTo>
                  <a:pt x="542" y="280"/>
                </a:lnTo>
                <a:lnTo>
                  <a:pt x="543" y="303"/>
                </a:lnTo>
                <a:lnTo>
                  <a:pt x="545" y="334"/>
                </a:lnTo>
                <a:lnTo>
                  <a:pt x="546" y="341"/>
                </a:lnTo>
                <a:lnTo>
                  <a:pt x="547" y="364"/>
                </a:lnTo>
                <a:lnTo>
                  <a:pt x="547" y="388"/>
                </a:lnTo>
                <a:lnTo>
                  <a:pt x="549" y="404"/>
                </a:lnTo>
                <a:lnTo>
                  <a:pt x="550" y="418"/>
                </a:lnTo>
                <a:lnTo>
                  <a:pt x="552" y="434"/>
                </a:lnTo>
                <a:lnTo>
                  <a:pt x="553" y="450"/>
                </a:lnTo>
                <a:lnTo>
                  <a:pt x="555" y="465"/>
                </a:lnTo>
                <a:lnTo>
                  <a:pt x="556" y="473"/>
                </a:lnTo>
                <a:lnTo>
                  <a:pt x="557" y="488"/>
                </a:lnTo>
                <a:lnTo>
                  <a:pt x="559" y="497"/>
                </a:lnTo>
                <a:lnTo>
                  <a:pt x="560" y="504"/>
                </a:lnTo>
                <a:lnTo>
                  <a:pt x="562" y="504"/>
                </a:lnTo>
                <a:lnTo>
                  <a:pt x="563" y="513"/>
                </a:lnTo>
                <a:lnTo>
                  <a:pt x="565" y="520"/>
                </a:lnTo>
                <a:lnTo>
                  <a:pt x="565" y="513"/>
                </a:lnTo>
                <a:lnTo>
                  <a:pt x="566" y="513"/>
                </a:lnTo>
                <a:lnTo>
                  <a:pt x="567" y="513"/>
                </a:lnTo>
                <a:lnTo>
                  <a:pt x="569" y="504"/>
                </a:lnTo>
                <a:lnTo>
                  <a:pt x="570" y="497"/>
                </a:lnTo>
                <a:lnTo>
                  <a:pt x="572" y="497"/>
                </a:lnTo>
                <a:lnTo>
                  <a:pt x="573" y="481"/>
                </a:lnTo>
                <a:lnTo>
                  <a:pt x="575" y="473"/>
                </a:lnTo>
                <a:lnTo>
                  <a:pt x="576" y="458"/>
                </a:lnTo>
                <a:lnTo>
                  <a:pt x="577" y="443"/>
                </a:lnTo>
                <a:lnTo>
                  <a:pt x="579" y="434"/>
                </a:lnTo>
                <a:lnTo>
                  <a:pt x="580" y="411"/>
                </a:lnTo>
                <a:lnTo>
                  <a:pt x="582" y="395"/>
                </a:lnTo>
                <a:lnTo>
                  <a:pt x="582" y="373"/>
                </a:lnTo>
                <a:lnTo>
                  <a:pt x="583" y="357"/>
                </a:lnTo>
                <a:lnTo>
                  <a:pt x="585" y="334"/>
                </a:lnTo>
                <a:lnTo>
                  <a:pt x="586" y="318"/>
                </a:lnTo>
                <a:lnTo>
                  <a:pt x="587" y="295"/>
                </a:lnTo>
                <a:lnTo>
                  <a:pt x="589" y="271"/>
                </a:lnTo>
                <a:lnTo>
                  <a:pt x="590" y="255"/>
                </a:lnTo>
                <a:lnTo>
                  <a:pt x="592" y="241"/>
                </a:lnTo>
                <a:lnTo>
                  <a:pt x="593" y="210"/>
                </a:lnTo>
                <a:lnTo>
                  <a:pt x="595" y="187"/>
                </a:lnTo>
                <a:lnTo>
                  <a:pt x="596" y="171"/>
                </a:lnTo>
                <a:lnTo>
                  <a:pt x="597" y="147"/>
                </a:lnTo>
                <a:lnTo>
                  <a:pt x="599" y="133"/>
                </a:lnTo>
                <a:lnTo>
                  <a:pt x="599" y="108"/>
                </a:lnTo>
                <a:lnTo>
                  <a:pt x="600" y="93"/>
                </a:lnTo>
                <a:lnTo>
                  <a:pt x="602" y="78"/>
                </a:lnTo>
                <a:lnTo>
                  <a:pt x="603" y="70"/>
                </a:lnTo>
                <a:lnTo>
                  <a:pt x="605" y="47"/>
                </a:lnTo>
                <a:lnTo>
                  <a:pt x="606" y="38"/>
                </a:lnTo>
                <a:lnTo>
                  <a:pt x="607" y="31"/>
                </a:lnTo>
                <a:lnTo>
                  <a:pt x="609" y="24"/>
                </a:lnTo>
                <a:lnTo>
                  <a:pt x="610" y="15"/>
                </a:lnTo>
                <a:lnTo>
                  <a:pt x="612" y="24"/>
                </a:lnTo>
                <a:lnTo>
                  <a:pt x="613" y="15"/>
                </a:lnTo>
                <a:lnTo>
                  <a:pt x="615" y="15"/>
                </a:lnTo>
                <a:lnTo>
                  <a:pt x="616" y="8"/>
                </a:lnTo>
                <a:lnTo>
                  <a:pt x="616" y="15"/>
                </a:lnTo>
                <a:lnTo>
                  <a:pt x="617" y="24"/>
                </a:lnTo>
                <a:lnTo>
                  <a:pt x="619" y="24"/>
                </a:lnTo>
                <a:lnTo>
                  <a:pt x="620" y="31"/>
                </a:lnTo>
                <a:lnTo>
                  <a:pt x="622" y="38"/>
                </a:lnTo>
                <a:lnTo>
                  <a:pt x="623" y="47"/>
                </a:lnTo>
                <a:lnTo>
                  <a:pt x="625" y="54"/>
                </a:lnTo>
                <a:lnTo>
                  <a:pt x="626" y="70"/>
                </a:lnTo>
                <a:lnTo>
                  <a:pt x="627" y="78"/>
                </a:lnTo>
                <a:lnTo>
                  <a:pt x="629" y="93"/>
                </a:lnTo>
                <a:lnTo>
                  <a:pt x="630" y="108"/>
                </a:lnTo>
                <a:lnTo>
                  <a:pt x="632" y="133"/>
                </a:lnTo>
                <a:lnTo>
                  <a:pt x="633" y="140"/>
                </a:lnTo>
                <a:lnTo>
                  <a:pt x="633" y="163"/>
                </a:lnTo>
                <a:lnTo>
                  <a:pt x="635" y="178"/>
                </a:lnTo>
                <a:lnTo>
                  <a:pt x="636" y="194"/>
                </a:lnTo>
                <a:lnTo>
                  <a:pt x="637" y="217"/>
                </a:lnTo>
                <a:lnTo>
                  <a:pt x="639" y="241"/>
                </a:lnTo>
                <a:lnTo>
                  <a:pt x="640" y="255"/>
                </a:lnTo>
                <a:lnTo>
                  <a:pt x="642" y="287"/>
                </a:lnTo>
                <a:lnTo>
                  <a:pt x="643" y="303"/>
                </a:lnTo>
                <a:lnTo>
                  <a:pt x="645" y="318"/>
                </a:lnTo>
                <a:lnTo>
                  <a:pt x="646" y="341"/>
                </a:lnTo>
                <a:lnTo>
                  <a:pt x="647" y="357"/>
                </a:lnTo>
                <a:lnTo>
                  <a:pt x="649" y="380"/>
                </a:lnTo>
                <a:lnTo>
                  <a:pt x="650" y="395"/>
                </a:lnTo>
                <a:lnTo>
                  <a:pt x="650" y="411"/>
                </a:lnTo>
                <a:lnTo>
                  <a:pt x="652" y="434"/>
                </a:lnTo>
                <a:lnTo>
                  <a:pt x="653" y="450"/>
                </a:lnTo>
                <a:lnTo>
                  <a:pt x="655" y="465"/>
                </a:lnTo>
                <a:lnTo>
                  <a:pt x="656" y="473"/>
                </a:lnTo>
                <a:lnTo>
                  <a:pt x="657" y="481"/>
                </a:lnTo>
                <a:lnTo>
                  <a:pt x="659" y="497"/>
                </a:lnTo>
                <a:lnTo>
                  <a:pt x="660" y="504"/>
                </a:lnTo>
                <a:lnTo>
                  <a:pt x="662" y="513"/>
                </a:lnTo>
                <a:lnTo>
                  <a:pt x="663" y="513"/>
                </a:lnTo>
                <a:lnTo>
                  <a:pt x="665" y="52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>
            <a:off x="4924425" y="3067050"/>
            <a:ext cx="3313113" cy="249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2" name="Freeform 10"/>
          <p:cNvSpPr>
            <a:spLocks/>
          </p:cNvSpPr>
          <p:nvPr/>
        </p:nvSpPr>
        <p:spPr bwMode="auto">
          <a:xfrm>
            <a:off x="500063" y="2760663"/>
            <a:ext cx="4794250" cy="935037"/>
          </a:xfrm>
          <a:custGeom>
            <a:avLst/>
            <a:gdLst>
              <a:gd name="T0" fmla="*/ 9 w 666"/>
              <a:gd name="T1" fmla="*/ 15 h 521"/>
              <a:gd name="T2" fmla="*/ 20 w 666"/>
              <a:gd name="T3" fmla="*/ 63 h 521"/>
              <a:gd name="T4" fmla="*/ 30 w 666"/>
              <a:gd name="T5" fmla="*/ 187 h 521"/>
              <a:gd name="T6" fmla="*/ 40 w 666"/>
              <a:gd name="T7" fmla="*/ 350 h 521"/>
              <a:gd name="T8" fmla="*/ 52 w 666"/>
              <a:gd name="T9" fmla="*/ 473 h 521"/>
              <a:gd name="T10" fmla="*/ 62 w 666"/>
              <a:gd name="T11" fmla="*/ 520 h 521"/>
              <a:gd name="T12" fmla="*/ 73 w 666"/>
              <a:gd name="T13" fmla="*/ 465 h 521"/>
              <a:gd name="T14" fmla="*/ 83 w 666"/>
              <a:gd name="T15" fmla="*/ 318 h 521"/>
              <a:gd name="T16" fmla="*/ 93 w 666"/>
              <a:gd name="T17" fmla="*/ 155 h 521"/>
              <a:gd name="T18" fmla="*/ 104 w 666"/>
              <a:gd name="T19" fmla="*/ 31 h 521"/>
              <a:gd name="T20" fmla="*/ 116 w 666"/>
              <a:gd name="T21" fmla="*/ 24 h 521"/>
              <a:gd name="T22" fmla="*/ 126 w 666"/>
              <a:gd name="T23" fmla="*/ 101 h 521"/>
              <a:gd name="T24" fmla="*/ 137 w 666"/>
              <a:gd name="T25" fmla="*/ 264 h 521"/>
              <a:gd name="T26" fmla="*/ 147 w 666"/>
              <a:gd name="T27" fmla="*/ 427 h 521"/>
              <a:gd name="T28" fmla="*/ 157 w 666"/>
              <a:gd name="T29" fmla="*/ 504 h 521"/>
              <a:gd name="T30" fmla="*/ 169 w 666"/>
              <a:gd name="T31" fmla="*/ 497 h 521"/>
              <a:gd name="T32" fmla="*/ 179 w 666"/>
              <a:gd name="T33" fmla="*/ 404 h 521"/>
              <a:gd name="T34" fmla="*/ 190 w 666"/>
              <a:gd name="T35" fmla="*/ 233 h 521"/>
              <a:gd name="T36" fmla="*/ 200 w 666"/>
              <a:gd name="T37" fmla="*/ 85 h 521"/>
              <a:gd name="T38" fmla="*/ 212 w 666"/>
              <a:gd name="T39" fmla="*/ 8 h 521"/>
              <a:gd name="T40" fmla="*/ 223 w 666"/>
              <a:gd name="T41" fmla="*/ 54 h 521"/>
              <a:gd name="T42" fmla="*/ 233 w 666"/>
              <a:gd name="T43" fmla="*/ 171 h 521"/>
              <a:gd name="T44" fmla="*/ 243 w 666"/>
              <a:gd name="T45" fmla="*/ 334 h 521"/>
              <a:gd name="T46" fmla="*/ 255 w 666"/>
              <a:gd name="T47" fmla="*/ 473 h 521"/>
              <a:gd name="T48" fmla="*/ 265 w 666"/>
              <a:gd name="T49" fmla="*/ 513 h 521"/>
              <a:gd name="T50" fmla="*/ 276 w 666"/>
              <a:gd name="T51" fmla="*/ 458 h 521"/>
              <a:gd name="T52" fmla="*/ 286 w 666"/>
              <a:gd name="T53" fmla="*/ 318 h 521"/>
              <a:gd name="T54" fmla="*/ 296 w 666"/>
              <a:gd name="T55" fmla="*/ 147 h 521"/>
              <a:gd name="T56" fmla="*/ 307 w 666"/>
              <a:gd name="T57" fmla="*/ 31 h 521"/>
              <a:gd name="T58" fmla="*/ 317 w 666"/>
              <a:gd name="T59" fmla="*/ 8 h 521"/>
              <a:gd name="T60" fmla="*/ 327 w 666"/>
              <a:gd name="T61" fmla="*/ 85 h 521"/>
              <a:gd name="T62" fmla="*/ 339 w 666"/>
              <a:gd name="T63" fmla="*/ 225 h 521"/>
              <a:gd name="T64" fmla="*/ 349 w 666"/>
              <a:gd name="T65" fmla="*/ 395 h 521"/>
              <a:gd name="T66" fmla="*/ 360 w 666"/>
              <a:gd name="T67" fmla="*/ 497 h 521"/>
              <a:gd name="T68" fmla="*/ 370 w 666"/>
              <a:gd name="T69" fmla="*/ 497 h 521"/>
              <a:gd name="T70" fmla="*/ 380 w 666"/>
              <a:gd name="T71" fmla="*/ 388 h 521"/>
              <a:gd name="T72" fmla="*/ 392 w 666"/>
              <a:gd name="T73" fmla="*/ 233 h 521"/>
              <a:gd name="T74" fmla="*/ 402 w 666"/>
              <a:gd name="T75" fmla="*/ 78 h 521"/>
              <a:gd name="T76" fmla="*/ 413 w 666"/>
              <a:gd name="T77" fmla="*/ 8 h 521"/>
              <a:gd name="T78" fmla="*/ 425 w 666"/>
              <a:gd name="T79" fmla="*/ 47 h 521"/>
              <a:gd name="T80" fmla="*/ 435 w 666"/>
              <a:gd name="T81" fmla="*/ 178 h 521"/>
              <a:gd name="T82" fmla="*/ 446 w 666"/>
              <a:gd name="T83" fmla="*/ 350 h 521"/>
              <a:gd name="T84" fmla="*/ 456 w 666"/>
              <a:gd name="T85" fmla="*/ 473 h 521"/>
              <a:gd name="T86" fmla="*/ 467 w 666"/>
              <a:gd name="T87" fmla="*/ 504 h 521"/>
              <a:gd name="T88" fmla="*/ 479 w 666"/>
              <a:gd name="T89" fmla="*/ 427 h 521"/>
              <a:gd name="T90" fmla="*/ 489 w 666"/>
              <a:gd name="T91" fmla="*/ 271 h 521"/>
              <a:gd name="T92" fmla="*/ 499 w 666"/>
              <a:gd name="T93" fmla="*/ 108 h 521"/>
              <a:gd name="T94" fmla="*/ 510 w 666"/>
              <a:gd name="T95" fmla="*/ 15 h 521"/>
              <a:gd name="T96" fmla="*/ 522 w 666"/>
              <a:gd name="T97" fmla="*/ 31 h 521"/>
              <a:gd name="T98" fmla="*/ 532 w 666"/>
              <a:gd name="T99" fmla="*/ 140 h 521"/>
              <a:gd name="T100" fmla="*/ 543 w 666"/>
              <a:gd name="T101" fmla="*/ 303 h 521"/>
              <a:gd name="T102" fmla="*/ 553 w 666"/>
              <a:gd name="T103" fmla="*/ 450 h 521"/>
              <a:gd name="T104" fmla="*/ 565 w 666"/>
              <a:gd name="T105" fmla="*/ 520 h 521"/>
              <a:gd name="T106" fmla="*/ 575 w 666"/>
              <a:gd name="T107" fmla="*/ 473 h 521"/>
              <a:gd name="T108" fmla="*/ 585 w 666"/>
              <a:gd name="T109" fmla="*/ 334 h 521"/>
              <a:gd name="T110" fmla="*/ 596 w 666"/>
              <a:gd name="T111" fmla="*/ 171 h 521"/>
              <a:gd name="T112" fmla="*/ 606 w 666"/>
              <a:gd name="T113" fmla="*/ 38 h 521"/>
              <a:gd name="T114" fmla="*/ 616 w 666"/>
              <a:gd name="T115" fmla="*/ 15 h 521"/>
              <a:gd name="T116" fmla="*/ 627 w 666"/>
              <a:gd name="T117" fmla="*/ 78 h 521"/>
              <a:gd name="T118" fmla="*/ 637 w 666"/>
              <a:gd name="T119" fmla="*/ 217 h 521"/>
              <a:gd name="T120" fmla="*/ 649 w 666"/>
              <a:gd name="T121" fmla="*/ 380 h 521"/>
              <a:gd name="T122" fmla="*/ 659 w 666"/>
              <a:gd name="T123" fmla="*/ 49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6" h="521">
                <a:moveTo>
                  <a:pt x="0" y="54"/>
                </a:moveTo>
                <a:lnTo>
                  <a:pt x="2" y="47"/>
                </a:lnTo>
                <a:lnTo>
                  <a:pt x="3" y="38"/>
                </a:lnTo>
                <a:lnTo>
                  <a:pt x="4" y="31"/>
                </a:lnTo>
                <a:lnTo>
                  <a:pt x="4" y="24"/>
                </a:lnTo>
                <a:lnTo>
                  <a:pt x="6" y="15"/>
                </a:lnTo>
                <a:lnTo>
                  <a:pt x="7" y="15"/>
                </a:lnTo>
                <a:lnTo>
                  <a:pt x="9" y="15"/>
                </a:lnTo>
                <a:lnTo>
                  <a:pt x="10" y="15"/>
                </a:lnTo>
                <a:lnTo>
                  <a:pt x="12" y="15"/>
                </a:lnTo>
                <a:lnTo>
                  <a:pt x="13" y="15"/>
                </a:lnTo>
                <a:lnTo>
                  <a:pt x="14" y="24"/>
                </a:lnTo>
                <a:lnTo>
                  <a:pt x="16" y="31"/>
                </a:lnTo>
                <a:lnTo>
                  <a:pt x="17" y="38"/>
                </a:lnTo>
                <a:lnTo>
                  <a:pt x="19" y="47"/>
                </a:lnTo>
                <a:lnTo>
                  <a:pt x="20" y="63"/>
                </a:lnTo>
                <a:lnTo>
                  <a:pt x="22" y="70"/>
                </a:lnTo>
                <a:lnTo>
                  <a:pt x="22" y="78"/>
                </a:lnTo>
                <a:lnTo>
                  <a:pt x="23" y="93"/>
                </a:lnTo>
                <a:lnTo>
                  <a:pt x="24" y="117"/>
                </a:lnTo>
                <a:lnTo>
                  <a:pt x="26" y="133"/>
                </a:lnTo>
                <a:lnTo>
                  <a:pt x="27" y="140"/>
                </a:lnTo>
                <a:lnTo>
                  <a:pt x="29" y="163"/>
                </a:lnTo>
                <a:lnTo>
                  <a:pt x="30" y="187"/>
                </a:lnTo>
                <a:lnTo>
                  <a:pt x="32" y="201"/>
                </a:lnTo>
                <a:lnTo>
                  <a:pt x="33" y="225"/>
                </a:lnTo>
                <a:lnTo>
                  <a:pt x="34" y="241"/>
                </a:lnTo>
                <a:lnTo>
                  <a:pt x="36" y="264"/>
                </a:lnTo>
                <a:lnTo>
                  <a:pt x="37" y="280"/>
                </a:lnTo>
                <a:lnTo>
                  <a:pt x="39" y="303"/>
                </a:lnTo>
                <a:lnTo>
                  <a:pt x="39" y="325"/>
                </a:lnTo>
                <a:lnTo>
                  <a:pt x="40" y="350"/>
                </a:lnTo>
                <a:lnTo>
                  <a:pt x="42" y="364"/>
                </a:lnTo>
                <a:lnTo>
                  <a:pt x="43" y="388"/>
                </a:lnTo>
                <a:lnTo>
                  <a:pt x="44" y="404"/>
                </a:lnTo>
                <a:lnTo>
                  <a:pt x="46" y="418"/>
                </a:lnTo>
                <a:lnTo>
                  <a:pt x="47" y="434"/>
                </a:lnTo>
                <a:lnTo>
                  <a:pt x="49" y="450"/>
                </a:lnTo>
                <a:lnTo>
                  <a:pt x="50" y="465"/>
                </a:lnTo>
                <a:lnTo>
                  <a:pt x="52" y="473"/>
                </a:lnTo>
                <a:lnTo>
                  <a:pt x="53" y="488"/>
                </a:lnTo>
                <a:lnTo>
                  <a:pt x="54" y="497"/>
                </a:lnTo>
                <a:lnTo>
                  <a:pt x="56" y="497"/>
                </a:lnTo>
                <a:lnTo>
                  <a:pt x="56" y="513"/>
                </a:lnTo>
                <a:lnTo>
                  <a:pt x="57" y="513"/>
                </a:lnTo>
                <a:lnTo>
                  <a:pt x="59" y="513"/>
                </a:lnTo>
                <a:lnTo>
                  <a:pt x="60" y="513"/>
                </a:lnTo>
                <a:lnTo>
                  <a:pt x="62" y="520"/>
                </a:lnTo>
                <a:lnTo>
                  <a:pt x="63" y="520"/>
                </a:lnTo>
                <a:lnTo>
                  <a:pt x="64" y="504"/>
                </a:lnTo>
                <a:lnTo>
                  <a:pt x="66" y="504"/>
                </a:lnTo>
                <a:lnTo>
                  <a:pt x="67" y="497"/>
                </a:lnTo>
                <a:lnTo>
                  <a:pt x="69" y="497"/>
                </a:lnTo>
                <a:lnTo>
                  <a:pt x="70" y="481"/>
                </a:lnTo>
                <a:lnTo>
                  <a:pt x="72" y="473"/>
                </a:lnTo>
                <a:lnTo>
                  <a:pt x="73" y="465"/>
                </a:lnTo>
                <a:lnTo>
                  <a:pt x="73" y="450"/>
                </a:lnTo>
                <a:lnTo>
                  <a:pt x="74" y="434"/>
                </a:lnTo>
                <a:lnTo>
                  <a:pt x="76" y="411"/>
                </a:lnTo>
                <a:lnTo>
                  <a:pt x="77" y="395"/>
                </a:lnTo>
                <a:lnTo>
                  <a:pt x="79" y="380"/>
                </a:lnTo>
                <a:lnTo>
                  <a:pt x="80" y="364"/>
                </a:lnTo>
                <a:lnTo>
                  <a:pt x="82" y="341"/>
                </a:lnTo>
                <a:lnTo>
                  <a:pt x="83" y="318"/>
                </a:lnTo>
                <a:lnTo>
                  <a:pt x="84" y="303"/>
                </a:lnTo>
                <a:lnTo>
                  <a:pt x="86" y="280"/>
                </a:lnTo>
                <a:lnTo>
                  <a:pt x="87" y="255"/>
                </a:lnTo>
                <a:lnTo>
                  <a:pt x="89" y="233"/>
                </a:lnTo>
                <a:lnTo>
                  <a:pt x="90" y="210"/>
                </a:lnTo>
                <a:lnTo>
                  <a:pt x="90" y="187"/>
                </a:lnTo>
                <a:lnTo>
                  <a:pt x="92" y="171"/>
                </a:lnTo>
                <a:lnTo>
                  <a:pt x="93" y="155"/>
                </a:lnTo>
                <a:lnTo>
                  <a:pt x="94" y="133"/>
                </a:lnTo>
                <a:lnTo>
                  <a:pt x="96" y="108"/>
                </a:lnTo>
                <a:lnTo>
                  <a:pt x="97" y="93"/>
                </a:lnTo>
                <a:lnTo>
                  <a:pt x="99" y="78"/>
                </a:lnTo>
                <a:lnTo>
                  <a:pt x="100" y="70"/>
                </a:lnTo>
                <a:lnTo>
                  <a:pt x="102" y="54"/>
                </a:lnTo>
                <a:lnTo>
                  <a:pt x="103" y="47"/>
                </a:lnTo>
                <a:lnTo>
                  <a:pt x="104" y="31"/>
                </a:lnTo>
                <a:lnTo>
                  <a:pt x="106" y="24"/>
                </a:lnTo>
                <a:lnTo>
                  <a:pt x="107" y="8"/>
                </a:lnTo>
                <a:lnTo>
                  <a:pt x="109" y="15"/>
                </a:lnTo>
                <a:lnTo>
                  <a:pt x="110" y="8"/>
                </a:lnTo>
                <a:lnTo>
                  <a:pt x="112" y="8"/>
                </a:lnTo>
                <a:lnTo>
                  <a:pt x="113" y="15"/>
                </a:lnTo>
                <a:lnTo>
                  <a:pt x="114" y="15"/>
                </a:lnTo>
                <a:lnTo>
                  <a:pt x="116" y="24"/>
                </a:lnTo>
                <a:lnTo>
                  <a:pt x="117" y="24"/>
                </a:lnTo>
                <a:lnTo>
                  <a:pt x="119" y="31"/>
                </a:lnTo>
                <a:lnTo>
                  <a:pt x="120" y="38"/>
                </a:lnTo>
                <a:lnTo>
                  <a:pt x="122" y="54"/>
                </a:lnTo>
                <a:lnTo>
                  <a:pt x="123" y="63"/>
                </a:lnTo>
                <a:lnTo>
                  <a:pt x="123" y="78"/>
                </a:lnTo>
                <a:lnTo>
                  <a:pt x="124" y="93"/>
                </a:lnTo>
                <a:lnTo>
                  <a:pt x="126" y="101"/>
                </a:lnTo>
                <a:lnTo>
                  <a:pt x="127" y="124"/>
                </a:lnTo>
                <a:lnTo>
                  <a:pt x="129" y="140"/>
                </a:lnTo>
                <a:lnTo>
                  <a:pt x="130" y="163"/>
                </a:lnTo>
                <a:lnTo>
                  <a:pt x="132" y="178"/>
                </a:lnTo>
                <a:lnTo>
                  <a:pt x="133" y="201"/>
                </a:lnTo>
                <a:lnTo>
                  <a:pt x="135" y="225"/>
                </a:lnTo>
                <a:lnTo>
                  <a:pt x="136" y="241"/>
                </a:lnTo>
                <a:lnTo>
                  <a:pt x="137" y="264"/>
                </a:lnTo>
                <a:lnTo>
                  <a:pt x="139" y="280"/>
                </a:lnTo>
                <a:lnTo>
                  <a:pt x="140" y="303"/>
                </a:lnTo>
                <a:lnTo>
                  <a:pt x="140" y="334"/>
                </a:lnTo>
                <a:lnTo>
                  <a:pt x="142" y="341"/>
                </a:lnTo>
                <a:lnTo>
                  <a:pt x="143" y="364"/>
                </a:lnTo>
                <a:lnTo>
                  <a:pt x="145" y="388"/>
                </a:lnTo>
                <a:lnTo>
                  <a:pt x="146" y="404"/>
                </a:lnTo>
                <a:lnTo>
                  <a:pt x="147" y="427"/>
                </a:lnTo>
                <a:lnTo>
                  <a:pt x="149" y="443"/>
                </a:lnTo>
                <a:lnTo>
                  <a:pt x="150" y="450"/>
                </a:lnTo>
                <a:lnTo>
                  <a:pt x="152" y="465"/>
                </a:lnTo>
                <a:lnTo>
                  <a:pt x="153" y="481"/>
                </a:lnTo>
                <a:lnTo>
                  <a:pt x="155" y="481"/>
                </a:lnTo>
                <a:lnTo>
                  <a:pt x="156" y="497"/>
                </a:lnTo>
                <a:lnTo>
                  <a:pt x="157" y="497"/>
                </a:lnTo>
                <a:lnTo>
                  <a:pt x="157" y="504"/>
                </a:lnTo>
                <a:lnTo>
                  <a:pt x="159" y="504"/>
                </a:lnTo>
                <a:lnTo>
                  <a:pt x="160" y="513"/>
                </a:lnTo>
                <a:lnTo>
                  <a:pt x="162" y="513"/>
                </a:lnTo>
                <a:lnTo>
                  <a:pt x="163" y="513"/>
                </a:lnTo>
                <a:lnTo>
                  <a:pt x="165" y="513"/>
                </a:lnTo>
                <a:lnTo>
                  <a:pt x="166" y="513"/>
                </a:lnTo>
                <a:lnTo>
                  <a:pt x="167" y="504"/>
                </a:lnTo>
                <a:lnTo>
                  <a:pt x="169" y="497"/>
                </a:lnTo>
                <a:lnTo>
                  <a:pt x="170" y="497"/>
                </a:lnTo>
                <a:lnTo>
                  <a:pt x="172" y="481"/>
                </a:lnTo>
                <a:lnTo>
                  <a:pt x="173" y="473"/>
                </a:lnTo>
                <a:lnTo>
                  <a:pt x="175" y="458"/>
                </a:lnTo>
                <a:lnTo>
                  <a:pt x="175" y="443"/>
                </a:lnTo>
                <a:lnTo>
                  <a:pt x="176" y="434"/>
                </a:lnTo>
                <a:lnTo>
                  <a:pt x="177" y="418"/>
                </a:lnTo>
                <a:lnTo>
                  <a:pt x="179" y="404"/>
                </a:lnTo>
                <a:lnTo>
                  <a:pt x="180" y="380"/>
                </a:lnTo>
                <a:lnTo>
                  <a:pt x="182" y="364"/>
                </a:lnTo>
                <a:lnTo>
                  <a:pt x="183" y="341"/>
                </a:lnTo>
                <a:lnTo>
                  <a:pt x="185" y="318"/>
                </a:lnTo>
                <a:lnTo>
                  <a:pt x="186" y="295"/>
                </a:lnTo>
                <a:lnTo>
                  <a:pt x="187" y="271"/>
                </a:lnTo>
                <a:lnTo>
                  <a:pt x="189" y="255"/>
                </a:lnTo>
                <a:lnTo>
                  <a:pt x="190" y="233"/>
                </a:lnTo>
                <a:lnTo>
                  <a:pt x="192" y="210"/>
                </a:lnTo>
                <a:lnTo>
                  <a:pt x="192" y="194"/>
                </a:lnTo>
                <a:lnTo>
                  <a:pt x="193" y="163"/>
                </a:lnTo>
                <a:lnTo>
                  <a:pt x="195" y="147"/>
                </a:lnTo>
                <a:lnTo>
                  <a:pt x="196" y="124"/>
                </a:lnTo>
                <a:lnTo>
                  <a:pt x="197" y="108"/>
                </a:lnTo>
                <a:lnTo>
                  <a:pt x="199" y="93"/>
                </a:lnTo>
                <a:lnTo>
                  <a:pt x="200" y="85"/>
                </a:lnTo>
                <a:lnTo>
                  <a:pt x="202" y="63"/>
                </a:lnTo>
                <a:lnTo>
                  <a:pt x="203" y="47"/>
                </a:lnTo>
                <a:lnTo>
                  <a:pt x="205" y="38"/>
                </a:lnTo>
                <a:lnTo>
                  <a:pt x="206" y="31"/>
                </a:lnTo>
                <a:lnTo>
                  <a:pt x="207" y="24"/>
                </a:lnTo>
                <a:lnTo>
                  <a:pt x="209" y="15"/>
                </a:lnTo>
                <a:lnTo>
                  <a:pt x="210" y="8"/>
                </a:lnTo>
                <a:lnTo>
                  <a:pt x="212" y="8"/>
                </a:lnTo>
                <a:lnTo>
                  <a:pt x="213" y="8"/>
                </a:lnTo>
                <a:lnTo>
                  <a:pt x="215" y="8"/>
                </a:lnTo>
                <a:lnTo>
                  <a:pt x="216" y="8"/>
                </a:lnTo>
                <a:lnTo>
                  <a:pt x="217" y="15"/>
                </a:lnTo>
                <a:lnTo>
                  <a:pt x="219" y="24"/>
                </a:lnTo>
                <a:lnTo>
                  <a:pt x="220" y="31"/>
                </a:lnTo>
                <a:lnTo>
                  <a:pt x="222" y="38"/>
                </a:lnTo>
                <a:lnTo>
                  <a:pt x="223" y="54"/>
                </a:lnTo>
                <a:lnTo>
                  <a:pt x="225" y="63"/>
                </a:lnTo>
                <a:lnTo>
                  <a:pt x="226" y="70"/>
                </a:lnTo>
                <a:lnTo>
                  <a:pt x="226" y="85"/>
                </a:lnTo>
                <a:lnTo>
                  <a:pt x="227" y="101"/>
                </a:lnTo>
                <a:lnTo>
                  <a:pt x="229" y="117"/>
                </a:lnTo>
                <a:lnTo>
                  <a:pt x="230" y="133"/>
                </a:lnTo>
                <a:lnTo>
                  <a:pt x="232" y="155"/>
                </a:lnTo>
                <a:lnTo>
                  <a:pt x="233" y="171"/>
                </a:lnTo>
                <a:lnTo>
                  <a:pt x="235" y="187"/>
                </a:lnTo>
                <a:lnTo>
                  <a:pt x="236" y="210"/>
                </a:lnTo>
                <a:lnTo>
                  <a:pt x="237" y="233"/>
                </a:lnTo>
                <a:lnTo>
                  <a:pt x="239" y="248"/>
                </a:lnTo>
                <a:lnTo>
                  <a:pt x="240" y="271"/>
                </a:lnTo>
                <a:lnTo>
                  <a:pt x="242" y="295"/>
                </a:lnTo>
                <a:lnTo>
                  <a:pt x="243" y="318"/>
                </a:lnTo>
                <a:lnTo>
                  <a:pt x="243" y="334"/>
                </a:lnTo>
                <a:lnTo>
                  <a:pt x="245" y="357"/>
                </a:lnTo>
                <a:lnTo>
                  <a:pt x="246" y="373"/>
                </a:lnTo>
                <a:lnTo>
                  <a:pt x="247" y="388"/>
                </a:lnTo>
                <a:lnTo>
                  <a:pt x="249" y="404"/>
                </a:lnTo>
                <a:lnTo>
                  <a:pt x="250" y="427"/>
                </a:lnTo>
                <a:lnTo>
                  <a:pt x="252" y="443"/>
                </a:lnTo>
                <a:lnTo>
                  <a:pt x="253" y="458"/>
                </a:lnTo>
                <a:lnTo>
                  <a:pt x="255" y="473"/>
                </a:lnTo>
                <a:lnTo>
                  <a:pt x="256" y="481"/>
                </a:lnTo>
                <a:lnTo>
                  <a:pt x="257" y="488"/>
                </a:lnTo>
                <a:lnTo>
                  <a:pt x="259" y="497"/>
                </a:lnTo>
                <a:lnTo>
                  <a:pt x="259" y="504"/>
                </a:lnTo>
                <a:lnTo>
                  <a:pt x="260" y="513"/>
                </a:lnTo>
                <a:lnTo>
                  <a:pt x="262" y="513"/>
                </a:lnTo>
                <a:lnTo>
                  <a:pt x="263" y="520"/>
                </a:lnTo>
                <a:lnTo>
                  <a:pt x="265" y="513"/>
                </a:lnTo>
                <a:lnTo>
                  <a:pt x="266" y="513"/>
                </a:lnTo>
                <a:lnTo>
                  <a:pt x="267" y="513"/>
                </a:lnTo>
                <a:lnTo>
                  <a:pt x="269" y="504"/>
                </a:lnTo>
                <a:lnTo>
                  <a:pt x="270" y="497"/>
                </a:lnTo>
                <a:lnTo>
                  <a:pt x="272" y="488"/>
                </a:lnTo>
                <a:lnTo>
                  <a:pt x="273" y="481"/>
                </a:lnTo>
                <a:lnTo>
                  <a:pt x="275" y="465"/>
                </a:lnTo>
                <a:lnTo>
                  <a:pt x="276" y="458"/>
                </a:lnTo>
                <a:lnTo>
                  <a:pt x="276" y="434"/>
                </a:lnTo>
                <a:lnTo>
                  <a:pt x="277" y="418"/>
                </a:lnTo>
                <a:lnTo>
                  <a:pt x="279" y="411"/>
                </a:lnTo>
                <a:lnTo>
                  <a:pt x="280" y="395"/>
                </a:lnTo>
                <a:lnTo>
                  <a:pt x="282" y="373"/>
                </a:lnTo>
                <a:lnTo>
                  <a:pt x="283" y="350"/>
                </a:lnTo>
                <a:lnTo>
                  <a:pt x="285" y="334"/>
                </a:lnTo>
                <a:lnTo>
                  <a:pt x="286" y="318"/>
                </a:lnTo>
                <a:lnTo>
                  <a:pt x="287" y="295"/>
                </a:lnTo>
                <a:lnTo>
                  <a:pt x="289" y="271"/>
                </a:lnTo>
                <a:lnTo>
                  <a:pt x="290" y="241"/>
                </a:lnTo>
                <a:lnTo>
                  <a:pt x="292" y="225"/>
                </a:lnTo>
                <a:lnTo>
                  <a:pt x="293" y="210"/>
                </a:lnTo>
                <a:lnTo>
                  <a:pt x="293" y="187"/>
                </a:lnTo>
                <a:lnTo>
                  <a:pt x="295" y="163"/>
                </a:lnTo>
                <a:lnTo>
                  <a:pt x="296" y="147"/>
                </a:lnTo>
                <a:lnTo>
                  <a:pt x="297" y="124"/>
                </a:lnTo>
                <a:lnTo>
                  <a:pt x="299" y="108"/>
                </a:lnTo>
                <a:lnTo>
                  <a:pt x="300" y="93"/>
                </a:lnTo>
                <a:lnTo>
                  <a:pt x="302" y="78"/>
                </a:lnTo>
                <a:lnTo>
                  <a:pt x="303" y="70"/>
                </a:lnTo>
                <a:lnTo>
                  <a:pt x="305" y="47"/>
                </a:lnTo>
                <a:lnTo>
                  <a:pt x="306" y="38"/>
                </a:lnTo>
                <a:lnTo>
                  <a:pt x="307" y="31"/>
                </a:lnTo>
                <a:lnTo>
                  <a:pt x="309" y="24"/>
                </a:lnTo>
                <a:lnTo>
                  <a:pt x="310" y="15"/>
                </a:lnTo>
                <a:lnTo>
                  <a:pt x="310" y="8"/>
                </a:lnTo>
                <a:lnTo>
                  <a:pt x="312" y="8"/>
                </a:lnTo>
                <a:lnTo>
                  <a:pt x="313" y="8"/>
                </a:lnTo>
                <a:lnTo>
                  <a:pt x="315" y="8"/>
                </a:lnTo>
                <a:lnTo>
                  <a:pt x="316" y="8"/>
                </a:lnTo>
                <a:lnTo>
                  <a:pt x="317" y="8"/>
                </a:lnTo>
                <a:lnTo>
                  <a:pt x="319" y="8"/>
                </a:lnTo>
                <a:lnTo>
                  <a:pt x="320" y="24"/>
                </a:lnTo>
                <a:lnTo>
                  <a:pt x="322" y="24"/>
                </a:lnTo>
                <a:lnTo>
                  <a:pt x="323" y="31"/>
                </a:lnTo>
                <a:lnTo>
                  <a:pt x="325" y="47"/>
                </a:lnTo>
                <a:lnTo>
                  <a:pt x="326" y="54"/>
                </a:lnTo>
                <a:lnTo>
                  <a:pt x="327" y="63"/>
                </a:lnTo>
                <a:lnTo>
                  <a:pt x="327" y="85"/>
                </a:lnTo>
                <a:lnTo>
                  <a:pt x="329" y="93"/>
                </a:lnTo>
                <a:lnTo>
                  <a:pt x="330" y="117"/>
                </a:lnTo>
                <a:lnTo>
                  <a:pt x="332" y="124"/>
                </a:lnTo>
                <a:lnTo>
                  <a:pt x="333" y="147"/>
                </a:lnTo>
                <a:lnTo>
                  <a:pt x="335" y="171"/>
                </a:lnTo>
                <a:lnTo>
                  <a:pt x="336" y="194"/>
                </a:lnTo>
                <a:lnTo>
                  <a:pt x="337" y="210"/>
                </a:lnTo>
                <a:lnTo>
                  <a:pt x="339" y="225"/>
                </a:lnTo>
                <a:lnTo>
                  <a:pt x="340" y="248"/>
                </a:lnTo>
                <a:lnTo>
                  <a:pt x="342" y="280"/>
                </a:lnTo>
                <a:lnTo>
                  <a:pt x="343" y="295"/>
                </a:lnTo>
                <a:lnTo>
                  <a:pt x="345" y="318"/>
                </a:lnTo>
                <a:lnTo>
                  <a:pt x="345" y="341"/>
                </a:lnTo>
                <a:lnTo>
                  <a:pt x="346" y="357"/>
                </a:lnTo>
                <a:lnTo>
                  <a:pt x="347" y="380"/>
                </a:lnTo>
                <a:lnTo>
                  <a:pt x="349" y="395"/>
                </a:lnTo>
                <a:lnTo>
                  <a:pt x="350" y="418"/>
                </a:lnTo>
                <a:lnTo>
                  <a:pt x="352" y="434"/>
                </a:lnTo>
                <a:lnTo>
                  <a:pt x="353" y="443"/>
                </a:lnTo>
                <a:lnTo>
                  <a:pt x="355" y="458"/>
                </a:lnTo>
                <a:lnTo>
                  <a:pt x="356" y="473"/>
                </a:lnTo>
                <a:lnTo>
                  <a:pt x="357" y="488"/>
                </a:lnTo>
                <a:lnTo>
                  <a:pt x="359" y="497"/>
                </a:lnTo>
                <a:lnTo>
                  <a:pt x="360" y="497"/>
                </a:lnTo>
                <a:lnTo>
                  <a:pt x="362" y="497"/>
                </a:lnTo>
                <a:lnTo>
                  <a:pt x="362" y="504"/>
                </a:lnTo>
                <a:lnTo>
                  <a:pt x="363" y="513"/>
                </a:lnTo>
                <a:lnTo>
                  <a:pt x="365" y="504"/>
                </a:lnTo>
                <a:lnTo>
                  <a:pt x="366" y="513"/>
                </a:lnTo>
                <a:lnTo>
                  <a:pt x="367" y="504"/>
                </a:lnTo>
                <a:lnTo>
                  <a:pt x="369" y="497"/>
                </a:lnTo>
                <a:lnTo>
                  <a:pt x="370" y="497"/>
                </a:lnTo>
                <a:lnTo>
                  <a:pt x="372" y="488"/>
                </a:lnTo>
                <a:lnTo>
                  <a:pt x="373" y="481"/>
                </a:lnTo>
                <a:lnTo>
                  <a:pt x="375" y="465"/>
                </a:lnTo>
                <a:lnTo>
                  <a:pt x="376" y="458"/>
                </a:lnTo>
                <a:lnTo>
                  <a:pt x="377" y="443"/>
                </a:lnTo>
                <a:lnTo>
                  <a:pt x="379" y="418"/>
                </a:lnTo>
                <a:lnTo>
                  <a:pt x="379" y="411"/>
                </a:lnTo>
                <a:lnTo>
                  <a:pt x="380" y="388"/>
                </a:lnTo>
                <a:lnTo>
                  <a:pt x="382" y="373"/>
                </a:lnTo>
                <a:lnTo>
                  <a:pt x="383" y="357"/>
                </a:lnTo>
                <a:lnTo>
                  <a:pt x="385" y="334"/>
                </a:lnTo>
                <a:lnTo>
                  <a:pt x="386" y="318"/>
                </a:lnTo>
                <a:lnTo>
                  <a:pt x="387" y="295"/>
                </a:lnTo>
                <a:lnTo>
                  <a:pt x="389" y="271"/>
                </a:lnTo>
                <a:lnTo>
                  <a:pt x="390" y="255"/>
                </a:lnTo>
                <a:lnTo>
                  <a:pt x="392" y="233"/>
                </a:lnTo>
                <a:lnTo>
                  <a:pt x="393" y="210"/>
                </a:lnTo>
                <a:lnTo>
                  <a:pt x="395" y="187"/>
                </a:lnTo>
                <a:lnTo>
                  <a:pt x="395" y="171"/>
                </a:lnTo>
                <a:lnTo>
                  <a:pt x="396" y="140"/>
                </a:lnTo>
                <a:lnTo>
                  <a:pt x="397" y="133"/>
                </a:lnTo>
                <a:lnTo>
                  <a:pt x="399" y="108"/>
                </a:lnTo>
                <a:lnTo>
                  <a:pt x="400" y="93"/>
                </a:lnTo>
                <a:lnTo>
                  <a:pt x="402" y="78"/>
                </a:lnTo>
                <a:lnTo>
                  <a:pt x="403" y="63"/>
                </a:lnTo>
                <a:lnTo>
                  <a:pt x="405" y="54"/>
                </a:lnTo>
                <a:lnTo>
                  <a:pt x="406" y="38"/>
                </a:lnTo>
                <a:lnTo>
                  <a:pt x="407" y="31"/>
                </a:lnTo>
                <a:lnTo>
                  <a:pt x="409" y="24"/>
                </a:lnTo>
                <a:lnTo>
                  <a:pt x="410" y="15"/>
                </a:lnTo>
                <a:lnTo>
                  <a:pt x="412" y="8"/>
                </a:lnTo>
                <a:lnTo>
                  <a:pt x="413" y="8"/>
                </a:lnTo>
                <a:lnTo>
                  <a:pt x="415" y="0"/>
                </a:lnTo>
                <a:lnTo>
                  <a:pt x="416" y="8"/>
                </a:lnTo>
                <a:lnTo>
                  <a:pt x="417" y="15"/>
                </a:lnTo>
                <a:lnTo>
                  <a:pt x="419" y="8"/>
                </a:lnTo>
                <a:lnTo>
                  <a:pt x="420" y="24"/>
                </a:lnTo>
                <a:lnTo>
                  <a:pt x="422" y="24"/>
                </a:lnTo>
                <a:lnTo>
                  <a:pt x="423" y="38"/>
                </a:lnTo>
                <a:lnTo>
                  <a:pt x="425" y="47"/>
                </a:lnTo>
                <a:lnTo>
                  <a:pt x="426" y="54"/>
                </a:lnTo>
                <a:lnTo>
                  <a:pt x="427" y="70"/>
                </a:lnTo>
                <a:lnTo>
                  <a:pt x="429" y="85"/>
                </a:lnTo>
                <a:lnTo>
                  <a:pt x="429" y="101"/>
                </a:lnTo>
                <a:lnTo>
                  <a:pt x="430" y="117"/>
                </a:lnTo>
                <a:lnTo>
                  <a:pt x="432" y="133"/>
                </a:lnTo>
                <a:lnTo>
                  <a:pt x="433" y="155"/>
                </a:lnTo>
                <a:lnTo>
                  <a:pt x="435" y="178"/>
                </a:lnTo>
                <a:lnTo>
                  <a:pt x="436" y="194"/>
                </a:lnTo>
                <a:lnTo>
                  <a:pt x="437" y="225"/>
                </a:lnTo>
                <a:lnTo>
                  <a:pt x="439" y="241"/>
                </a:lnTo>
                <a:lnTo>
                  <a:pt x="440" y="264"/>
                </a:lnTo>
                <a:lnTo>
                  <a:pt x="442" y="280"/>
                </a:lnTo>
                <a:lnTo>
                  <a:pt x="443" y="303"/>
                </a:lnTo>
                <a:lnTo>
                  <a:pt x="445" y="318"/>
                </a:lnTo>
                <a:lnTo>
                  <a:pt x="446" y="350"/>
                </a:lnTo>
                <a:lnTo>
                  <a:pt x="446" y="364"/>
                </a:lnTo>
                <a:lnTo>
                  <a:pt x="447" y="388"/>
                </a:lnTo>
                <a:lnTo>
                  <a:pt x="449" y="404"/>
                </a:lnTo>
                <a:lnTo>
                  <a:pt x="450" y="418"/>
                </a:lnTo>
                <a:lnTo>
                  <a:pt x="452" y="434"/>
                </a:lnTo>
                <a:lnTo>
                  <a:pt x="453" y="450"/>
                </a:lnTo>
                <a:lnTo>
                  <a:pt x="455" y="465"/>
                </a:lnTo>
                <a:lnTo>
                  <a:pt x="456" y="473"/>
                </a:lnTo>
                <a:lnTo>
                  <a:pt x="457" y="481"/>
                </a:lnTo>
                <a:lnTo>
                  <a:pt x="459" y="497"/>
                </a:lnTo>
                <a:lnTo>
                  <a:pt x="460" y="504"/>
                </a:lnTo>
                <a:lnTo>
                  <a:pt x="462" y="513"/>
                </a:lnTo>
                <a:lnTo>
                  <a:pt x="463" y="513"/>
                </a:lnTo>
                <a:lnTo>
                  <a:pt x="465" y="504"/>
                </a:lnTo>
                <a:lnTo>
                  <a:pt x="466" y="513"/>
                </a:lnTo>
                <a:lnTo>
                  <a:pt x="467" y="504"/>
                </a:lnTo>
                <a:lnTo>
                  <a:pt x="469" y="497"/>
                </a:lnTo>
                <a:lnTo>
                  <a:pt x="470" y="497"/>
                </a:lnTo>
                <a:lnTo>
                  <a:pt x="472" y="481"/>
                </a:lnTo>
                <a:lnTo>
                  <a:pt x="473" y="473"/>
                </a:lnTo>
                <a:lnTo>
                  <a:pt x="475" y="465"/>
                </a:lnTo>
                <a:lnTo>
                  <a:pt x="476" y="450"/>
                </a:lnTo>
                <a:lnTo>
                  <a:pt x="477" y="434"/>
                </a:lnTo>
                <a:lnTo>
                  <a:pt x="479" y="427"/>
                </a:lnTo>
                <a:lnTo>
                  <a:pt x="480" y="411"/>
                </a:lnTo>
                <a:lnTo>
                  <a:pt x="480" y="395"/>
                </a:lnTo>
                <a:lnTo>
                  <a:pt x="482" y="373"/>
                </a:lnTo>
                <a:lnTo>
                  <a:pt x="483" y="350"/>
                </a:lnTo>
                <a:lnTo>
                  <a:pt x="485" y="334"/>
                </a:lnTo>
                <a:lnTo>
                  <a:pt x="486" y="303"/>
                </a:lnTo>
                <a:lnTo>
                  <a:pt x="487" y="287"/>
                </a:lnTo>
                <a:lnTo>
                  <a:pt x="489" y="271"/>
                </a:lnTo>
                <a:lnTo>
                  <a:pt x="490" y="241"/>
                </a:lnTo>
                <a:lnTo>
                  <a:pt x="492" y="225"/>
                </a:lnTo>
                <a:lnTo>
                  <a:pt x="493" y="210"/>
                </a:lnTo>
                <a:lnTo>
                  <a:pt x="495" y="187"/>
                </a:lnTo>
                <a:lnTo>
                  <a:pt x="496" y="163"/>
                </a:lnTo>
                <a:lnTo>
                  <a:pt x="497" y="147"/>
                </a:lnTo>
                <a:lnTo>
                  <a:pt x="497" y="124"/>
                </a:lnTo>
                <a:lnTo>
                  <a:pt x="499" y="108"/>
                </a:lnTo>
                <a:lnTo>
                  <a:pt x="500" y="93"/>
                </a:lnTo>
                <a:lnTo>
                  <a:pt x="502" y="78"/>
                </a:lnTo>
                <a:lnTo>
                  <a:pt x="503" y="63"/>
                </a:lnTo>
                <a:lnTo>
                  <a:pt x="505" y="47"/>
                </a:lnTo>
                <a:lnTo>
                  <a:pt x="506" y="47"/>
                </a:lnTo>
                <a:lnTo>
                  <a:pt x="507" y="24"/>
                </a:lnTo>
                <a:lnTo>
                  <a:pt x="509" y="24"/>
                </a:lnTo>
                <a:lnTo>
                  <a:pt x="510" y="15"/>
                </a:lnTo>
                <a:lnTo>
                  <a:pt x="512" y="15"/>
                </a:lnTo>
                <a:lnTo>
                  <a:pt x="513" y="8"/>
                </a:lnTo>
                <a:lnTo>
                  <a:pt x="515" y="8"/>
                </a:lnTo>
                <a:lnTo>
                  <a:pt x="516" y="8"/>
                </a:lnTo>
                <a:lnTo>
                  <a:pt x="517" y="8"/>
                </a:lnTo>
                <a:lnTo>
                  <a:pt x="519" y="15"/>
                </a:lnTo>
                <a:lnTo>
                  <a:pt x="520" y="24"/>
                </a:lnTo>
                <a:lnTo>
                  <a:pt x="522" y="31"/>
                </a:lnTo>
                <a:lnTo>
                  <a:pt x="523" y="38"/>
                </a:lnTo>
                <a:lnTo>
                  <a:pt x="525" y="47"/>
                </a:lnTo>
                <a:lnTo>
                  <a:pt x="526" y="63"/>
                </a:lnTo>
                <a:lnTo>
                  <a:pt x="527" y="78"/>
                </a:lnTo>
                <a:lnTo>
                  <a:pt x="529" y="85"/>
                </a:lnTo>
                <a:lnTo>
                  <a:pt x="530" y="108"/>
                </a:lnTo>
                <a:lnTo>
                  <a:pt x="532" y="124"/>
                </a:lnTo>
                <a:lnTo>
                  <a:pt x="532" y="140"/>
                </a:lnTo>
                <a:lnTo>
                  <a:pt x="533" y="163"/>
                </a:lnTo>
                <a:lnTo>
                  <a:pt x="535" y="178"/>
                </a:lnTo>
                <a:lnTo>
                  <a:pt x="536" y="194"/>
                </a:lnTo>
                <a:lnTo>
                  <a:pt x="537" y="210"/>
                </a:lnTo>
                <a:lnTo>
                  <a:pt x="539" y="241"/>
                </a:lnTo>
                <a:lnTo>
                  <a:pt x="540" y="264"/>
                </a:lnTo>
                <a:lnTo>
                  <a:pt x="542" y="280"/>
                </a:lnTo>
                <a:lnTo>
                  <a:pt x="543" y="303"/>
                </a:lnTo>
                <a:lnTo>
                  <a:pt x="545" y="334"/>
                </a:lnTo>
                <a:lnTo>
                  <a:pt x="546" y="341"/>
                </a:lnTo>
                <a:lnTo>
                  <a:pt x="547" y="364"/>
                </a:lnTo>
                <a:lnTo>
                  <a:pt x="547" y="388"/>
                </a:lnTo>
                <a:lnTo>
                  <a:pt x="549" y="404"/>
                </a:lnTo>
                <a:lnTo>
                  <a:pt x="550" y="418"/>
                </a:lnTo>
                <a:lnTo>
                  <a:pt x="552" y="434"/>
                </a:lnTo>
                <a:lnTo>
                  <a:pt x="553" y="450"/>
                </a:lnTo>
                <a:lnTo>
                  <a:pt x="555" y="465"/>
                </a:lnTo>
                <a:lnTo>
                  <a:pt x="556" y="473"/>
                </a:lnTo>
                <a:lnTo>
                  <a:pt x="557" y="488"/>
                </a:lnTo>
                <a:lnTo>
                  <a:pt x="559" y="497"/>
                </a:lnTo>
                <a:lnTo>
                  <a:pt x="560" y="504"/>
                </a:lnTo>
                <a:lnTo>
                  <a:pt x="562" y="504"/>
                </a:lnTo>
                <a:lnTo>
                  <a:pt x="563" y="513"/>
                </a:lnTo>
                <a:lnTo>
                  <a:pt x="565" y="520"/>
                </a:lnTo>
                <a:lnTo>
                  <a:pt x="565" y="513"/>
                </a:lnTo>
                <a:lnTo>
                  <a:pt x="566" y="513"/>
                </a:lnTo>
                <a:lnTo>
                  <a:pt x="567" y="513"/>
                </a:lnTo>
                <a:lnTo>
                  <a:pt x="569" y="504"/>
                </a:lnTo>
                <a:lnTo>
                  <a:pt x="570" y="497"/>
                </a:lnTo>
                <a:lnTo>
                  <a:pt x="572" y="497"/>
                </a:lnTo>
                <a:lnTo>
                  <a:pt x="573" y="481"/>
                </a:lnTo>
                <a:lnTo>
                  <a:pt x="575" y="473"/>
                </a:lnTo>
                <a:lnTo>
                  <a:pt x="576" y="458"/>
                </a:lnTo>
                <a:lnTo>
                  <a:pt x="577" y="443"/>
                </a:lnTo>
                <a:lnTo>
                  <a:pt x="579" y="434"/>
                </a:lnTo>
                <a:lnTo>
                  <a:pt x="580" y="411"/>
                </a:lnTo>
                <a:lnTo>
                  <a:pt x="582" y="395"/>
                </a:lnTo>
                <a:lnTo>
                  <a:pt x="582" y="373"/>
                </a:lnTo>
                <a:lnTo>
                  <a:pt x="583" y="357"/>
                </a:lnTo>
                <a:lnTo>
                  <a:pt x="585" y="334"/>
                </a:lnTo>
                <a:lnTo>
                  <a:pt x="586" y="318"/>
                </a:lnTo>
                <a:lnTo>
                  <a:pt x="587" y="295"/>
                </a:lnTo>
                <a:lnTo>
                  <a:pt x="589" y="271"/>
                </a:lnTo>
                <a:lnTo>
                  <a:pt x="590" y="255"/>
                </a:lnTo>
                <a:lnTo>
                  <a:pt x="592" y="241"/>
                </a:lnTo>
                <a:lnTo>
                  <a:pt x="593" y="210"/>
                </a:lnTo>
                <a:lnTo>
                  <a:pt x="595" y="187"/>
                </a:lnTo>
                <a:lnTo>
                  <a:pt x="596" y="171"/>
                </a:lnTo>
                <a:lnTo>
                  <a:pt x="597" y="147"/>
                </a:lnTo>
                <a:lnTo>
                  <a:pt x="599" y="133"/>
                </a:lnTo>
                <a:lnTo>
                  <a:pt x="599" y="108"/>
                </a:lnTo>
                <a:lnTo>
                  <a:pt x="600" y="93"/>
                </a:lnTo>
                <a:lnTo>
                  <a:pt x="602" y="78"/>
                </a:lnTo>
                <a:lnTo>
                  <a:pt x="603" y="70"/>
                </a:lnTo>
                <a:lnTo>
                  <a:pt x="605" y="47"/>
                </a:lnTo>
                <a:lnTo>
                  <a:pt x="606" y="38"/>
                </a:lnTo>
                <a:lnTo>
                  <a:pt x="607" y="31"/>
                </a:lnTo>
                <a:lnTo>
                  <a:pt x="609" y="24"/>
                </a:lnTo>
                <a:lnTo>
                  <a:pt x="610" y="15"/>
                </a:lnTo>
                <a:lnTo>
                  <a:pt x="612" y="24"/>
                </a:lnTo>
                <a:lnTo>
                  <a:pt x="613" y="15"/>
                </a:lnTo>
                <a:lnTo>
                  <a:pt x="615" y="15"/>
                </a:lnTo>
                <a:lnTo>
                  <a:pt x="616" y="8"/>
                </a:lnTo>
                <a:lnTo>
                  <a:pt x="616" y="15"/>
                </a:lnTo>
                <a:lnTo>
                  <a:pt x="617" y="24"/>
                </a:lnTo>
                <a:lnTo>
                  <a:pt x="619" y="24"/>
                </a:lnTo>
                <a:lnTo>
                  <a:pt x="620" y="31"/>
                </a:lnTo>
                <a:lnTo>
                  <a:pt x="622" y="38"/>
                </a:lnTo>
                <a:lnTo>
                  <a:pt x="623" y="47"/>
                </a:lnTo>
                <a:lnTo>
                  <a:pt x="625" y="54"/>
                </a:lnTo>
                <a:lnTo>
                  <a:pt x="626" y="70"/>
                </a:lnTo>
                <a:lnTo>
                  <a:pt x="627" y="78"/>
                </a:lnTo>
                <a:lnTo>
                  <a:pt x="629" y="93"/>
                </a:lnTo>
                <a:lnTo>
                  <a:pt x="630" y="108"/>
                </a:lnTo>
                <a:lnTo>
                  <a:pt x="632" y="133"/>
                </a:lnTo>
                <a:lnTo>
                  <a:pt x="633" y="140"/>
                </a:lnTo>
                <a:lnTo>
                  <a:pt x="633" y="163"/>
                </a:lnTo>
                <a:lnTo>
                  <a:pt x="635" y="178"/>
                </a:lnTo>
                <a:lnTo>
                  <a:pt x="636" y="194"/>
                </a:lnTo>
                <a:lnTo>
                  <a:pt x="637" y="217"/>
                </a:lnTo>
                <a:lnTo>
                  <a:pt x="639" y="241"/>
                </a:lnTo>
                <a:lnTo>
                  <a:pt x="640" y="255"/>
                </a:lnTo>
                <a:lnTo>
                  <a:pt x="642" y="287"/>
                </a:lnTo>
                <a:lnTo>
                  <a:pt x="643" y="303"/>
                </a:lnTo>
                <a:lnTo>
                  <a:pt x="645" y="318"/>
                </a:lnTo>
                <a:lnTo>
                  <a:pt x="646" y="341"/>
                </a:lnTo>
                <a:lnTo>
                  <a:pt x="647" y="357"/>
                </a:lnTo>
                <a:lnTo>
                  <a:pt x="649" y="380"/>
                </a:lnTo>
                <a:lnTo>
                  <a:pt x="650" y="395"/>
                </a:lnTo>
                <a:lnTo>
                  <a:pt x="650" y="411"/>
                </a:lnTo>
                <a:lnTo>
                  <a:pt x="652" y="434"/>
                </a:lnTo>
                <a:lnTo>
                  <a:pt x="653" y="450"/>
                </a:lnTo>
                <a:lnTo>
                  <a:pt x="655" y="465"/>
                </a:lnTo>
                <a:lnTo>
                  <a:pt x="656" y="473"/>
                </a:lnTo>
                <a:lnTo>
                  <a:pt x="657" y="481"/>
                </a:lnTo>
                <a:lnTo>
                  <a:pt x="659" y="497"/>
                </a:lnTo>
                <a:lnTo>
                  <a:pt x="660" y="504"/>
                </a:lnTo>
                <a:lnTo>
                  <a:pt x="662" y="513"/>
                </a:lnTo>
                <a:lnTo>
                  <a:pt x="663" y="513"/>
                </a:lnTo>
                <a:lnTo>
                  <a:pt x="665" y="52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>
            <a:off x="1106488" y="5086350"/>
            <a:ext cx="781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>
            <a:off x="1017588" y="4610100"/>
            <a:ext cx="8126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>
            <a:off x="1106488" y="4171950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>
            <a:off x="1082675" y="3689350"/>
            <a:ext cx="6978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>
            <a:off x="981075" y="3200400"/>
            <a:ext cx="6373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V="1">
            <a:off x="1555750" y="2692400"/>
            <a:ext cx="0" cy="241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9" name="Freeform 17"/>
          <p:cNvSpPr>
            <a:spLocks/>
          </p:cNvSpPr>
          <p:nvPr/>
        </p:nvSpPr>
        <p:spPr bwMode="auto">
          <a:xfrm>
            <a:off x="1295400" y="1809750"/>
            <a:ext cx="3346450" cy="3863975"/>
          </a:xfrm>
          <a:custGeom>
            <a:avLst/>
            <a:gdLst>
              <a:gd name="T0" fmla="*/ 0 w 3188"/>
              <a:gd name="T1" fmla="*/ 0 h 1439"/>
              <a:gd name="T2" fmla="*/ 60 w 3188"/>
              <a:gd name="T3" fmla="*/ 64 h 1439"/>
              <a:gd name="T4" fmla="*/ 136 w 3188"/>
              <a:gd name="T5" fmla="*/ 292 h 1439"/>
              <a:gd name="T6" fmla="*/ 248 w 3188"/>
              <a:gd name="T7" fmla="*/ 880 h 1439"/>
              <a:gd name="T8" fmla="*/ 296 w 3188"/>
              <a:gd name="T9" fmla="*/ 1064 h 1439"/>
              <a:gd name="T10" fmla="*/ 392 w 3188"/>
              <a:gd name="T11" fmla="*/ 1312 h 1439"/>
              <a:gd name="T12" fmla="*/ 464 w 3188"/>
              <a:gd name="T13" fmla="*/ 1400 h 1439"/>
              <a:gd name="T14" fmla="*/ 580 w 3188"/>
              <a:gd name="T15" fmla="*/ 1360 h 1439"/>
              <a:gd name="T16" fmla="*/ 688 w 3188"/>
              <a:gd name="T17" fmla="*/ 924 h 1439"/>
              <a:gd name="T18" fmla="*/ 716 w 3188"/>
              <a:gd name="T19" fmla="*/ 756 h 1439"/>
              <a:gd name="T20" fmla="*/ 792 w 3188"/>
              <a:gd name="T21" fmla="*/ 560 h 1439"/>
              <a:gd name="T22" fmla="*/ 948 w 3188"/>
              <a:gd name="T23" fmla="*/ 548 h 1439"/>
              <a:gd name="T24" fmla="*/ 1188 w 3188"/>
              <a:gd name="T25" fmla="*/ 888 h 1439"/>
              <a:gd name="T26" fmla="*/ 1348 w 3188"/>
              <a:gd name="T27" fmla="*/ 1020 h 1439"/>
              <a:gd name="T28" fmla="*/ 1632 w 3188"/>
              <a:gd name="T29" fmla="*/ 872 h 1439"/>
              <a:gd name="T30" fmla="*/ 1952 w 3188"/>
              <a:gd name="T31" fmla="*/ 820 h 1439"/>
              <a:gd name="T32" fmla="*/ 2140 w 3188"/>
              <a:gd name="T33" fmla="*/ 892 h 1439"/>
              <a:gd name="T34" fmla="*/ 2372 w 3188"/>
              <a:gd name="T35" fmla="*/ 904 h 1439"/>
              <a:gd name="T36" fmla="*/ 2544 w 3188"/>
              <a:gd name="T37" fmla="*/ 872 h 1439"/>
              <a:gd name="T38" fmla="*/ 2812 w 3188"/>
              <a:gd name="T39" fmla="*/ 828 h 1439"/>
              <a:gd name="T40" fmla="*/ 3040 w 3188"/>
              <a:gd name="T41" fmla="*/ 888 h 1439"/>
              <a:gd name="T42" fmla="*/ 3188 w 3188"/>
              <a:gd name="T43" fmla="*/ 904 h 1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88" h="1439">
                <a:moveTo>
                  <a:pt x="0" y="0"/>
                </a:moveTo>
                <a:cubicBezTo>
                  <a:pt x="18" y="7"/>
                  <a:pt x="37" y="15"/>
                  <a:pt x="60" y="64"/>
                </a:cubicBezTo>
                <a:cubicBezTo>
                  <a:pt x="83" y="113"/>
                  <a:pt x="105" y="156"/>
                  <a:pt x="136" y="292"/>
                </a:cubicBezTo>
                <a:cubicBezTo>
                  <a:pt x="167" y="428"/>
                  <a:pt x="221" y="751"/>
                  <a:pt x="248" y="880"/>
                </a:cubicBezTo>
                <a:cubicBezTo>
                  <a:pt x="275" y="1009"/>
                  <a:pt x="272" y="992"/>
                  <a:pt x="296" y="1064"/>
                </a:cubicBezTo>
                <a:cubicBezTo>
                  <a:pt x="320" y="1136"/>
                  <a:pt x="364" y="1256"/>
                  <a:pt x="392" y="1312"/>
                </a:cubicBezTo>
                <a:cubicBezTo>
                  <a:pt x="420" y="1368"/>
                  <a:pt x="433" y="1392"/>
                  <a:pt x="464" y="1400"/>
                </a:cubicBezTo>
                <a:cubicBezTo>
                  <a:pt x="495" y="1408"/>
                  <a:pt x="543" y="1439"/>
                  <a:pt x="580" y="1360"/>
                </a:cubicBezTo>
                <a:cubicBezTo>
                  <a:pt x="617" y="1281"/>
                  <a:pt x="665" y="1025"/>
                  <a:pt x="688" y="924"/>
                </a:cubicBezTo>
                <a:cubicBezTo>
                  <a:pt x="711" y="823"/>
                  <a:pt x="699" y="817"/>
                  <a:pt x="716" y="756"/>
                </a:cubicBezTo>
                <a:cubicBezTo>
                  <a:pt x="733" y="695"/>
                  <a:pt x="753" y="595"/>
                  <a:pt x="792" y="560"/>
                </a:cubicBezTo>
                <a:cubicBezTo>
                  <a:pt x="831" y="525"/>
                  <a:pt x="882" y="493"/>
                  <a:pt x="948" y="548"/>
                </a:cubicBezTo>
                <a:cubicBezTo>
                  <a:pt x="1014" y="603"/>
                  <a:pt x="1121" y="809"/>
                  <a:pt x="1188" y="888"/>
                </a:cubicBezTo>
                <a:cubicBezTo>
                  <a:pt x="1255" y="967"/>
                  <a:pt x="1274" y="1023"/>
                  <a:pt x="1348" y="1020"/>
                </a:cubicBezTo>
                <a:cubicBezTo>
                  <a:pt x="1422" y="1017"/>
                  <a:pt x="1531" y="905"/>
                  <a:pt x="1632" y="872"/>
                </a:cubicBezTo>
                <a:cubicBezTo>
                  <a:pt x="1733" y="839"/>
                  <a:pt x="1867" y="817"/>
                  <a:pt x="1952" y="820"/>
                </a:cubicBezTo>
                <a:cubicBezTo>
                  <a:pt x="2037" y="823"/>
                  <a:pt x="2070" y="878"/>
                  <a:pt x="2140" y="892"/>
                </a:cubicBezTo>
                <a:cubicBezTo>
                  <a:pt x="2210" y="906"/>
                  <a:pt x="2305" y="907"/>
                  <a:pt x="2372" y="904"/>
                </a:cubicBezTo>
                <a:cubicBezTo>
                  <a:pt x="2439" y="901"/>
                  <a:pt x="2471" y="885"/>
                  <a:pt x="2544" y="872"/>
                </a:cubicBezTo>
                <a:cubicBezTo>
                  <a:pt x="2617" y="859"/>
                  <a:pt x="2729" y="825"/>
                  <a:pt x="2812" y="828"/>
                </a:cubicBezTo>
                <a:cubicBezTo>
                  <a:pt x="2895" y="831"/>
                  <a:pt x="2977" y="875"/>
                  <a:pt x="3040" y="888"/>
                </a:cubicBezTo>
                <a:cubicBezTo>
                  <a:pt x="3103" y="901"/>
                  <a:pt x="3145" y="902"/>
                  <a:pt x="3188" y="904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>
            <a:off x="1214438" y="4165600"/>
            <a:ext cx="67151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7510463" y="4092575"/>
            <a:ext cx="723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time</a:t>
            </a:r>
          </a:p>
        </p:txBody>
      </p:sp>
      <p:sp>
        <p:nvSpPr>
          <p:cNvPr id="54292" name="Text Box 20"/>
          <p:cNvSpPr txBox="1">
            <a:spLocks noChangeArrowheads="1"/>
          </p:cNvSpPr>
          <p:nvPr/>
        </p:nvSpPr>
        <p:spPr bwMode="auto">
          <a:xfrm>
            <a:off x="1185863" y="41227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0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1397000" y="812800"/>
            <a:ext cx="14001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Wave</a:t>
            </a:r>
          </a:p>
          <a:p>
            <a:pPr eaLnBrk="1" hangingPunct="1"/>
            <a:r>
              <a:rPr lang="en-US" altLang="en-US" sz="2400"/>
              <a:t>amplitude</a:t>
            </a:r>
          </a:p>
        </p:txBody>
      </p:sp>
      <p:sp>
        <p:nvSpPr>
          <p:cNvPr id="54294" name="Line 22"/>
          <p:cNvSpPr>
            <a:spLocks noChangeShapeType="1"/>
          </p:cNvSpPr>
          <p:nvPr/>
        </p:nvSpPr>
        <p:spPr bwMode="auto">
          <a:xfrm flipV="1">
            <a:off x="1284288" y="1771650"/>
            <a:ext cx="0" cy="2343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5" name="Freeform 23"/>
          <p:cNvSpPr>
            <a:spLocks/>
          </p:cNvSpPr>
          <p:nvPr/>
        </p:nvSpPr>
        <p:spPr bwMode="auto">
          <a:xfrm>
            <a:off x="1284288" y="1790700"/>
            <a:ext cx="2957512" cy="2273300"/>
          </a:xfrm>
          <a:custGeom>
            <a:avLst/>
            <a:gdLst>
              <a:gd name="T0" fmla="*/ 0 w 2816"/>
              <a:gd name="T1" fmla="*/ 0 h 1432"/>
              <a:gd name="T2" fmla="*/ 144 w 2816"/>
              <a:gd name="T3" fmla="*/ 28 h 1432"/>
              <a:gd name="T4" fmla="*/ 260 w 2816"/>
              <a:gd name="T5" fmla="*/ 152 h 1432"/>
              <a:gd name="T6" fmla="*/ 424 w 2816"/>
              <a:gd name="T7" fmla="*/ 428 h 1432"/>
              <a:gd name="T8" fmla="*/ 632 w 2816"/>
              <a:gd name="T9" fmla="*/ 660 h 1432"/>
              <a:gd name="T10" fmla="*/ 808 w 2816"/>
              <a:gd name="T11" fmla="*/ 816 h 1432"/>
              <a:gd name="T12" fmla="*/ 980 w 2816"/>
              <a:gd name="T13" fmla="*/ 912 h 1432"/>
              <a:gd name="T14" fmla="*/ 1464 w 2816"/>
              <a:gd name="T15" fmla="*/ 1208 h 1432"/>
              <a:gd name="T16" fmla="*/ 1992 w 2816"/>
              <a:gd name="T17" fmla="*/ 1396 h 1432"/>
              <a:gd name="T18" fmla="*/ 2816 w 2816"/>
              <a:gd name="T19" fmla="*/ 1424 h 1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16" h="1432">
                <a:moveTo>
                  <a:pt x="0" y="0"/>
                </a:moveTo>
                <a:cubicBezTo>
                  <a:pt x="50" y="1"/>
                  <a:pt x="101" y="3"/>
                  <a:pt x="144" y="28"/>
                </a:cubicBezTo>
                <a:cubicBezTo>
                  <a:pt x="187" y="53"/>
                  <a:pt x="213" y="85"/>
                  <a:pt x="260" y="152"/>
                </a:cubicBezTo>
                <a:cubicBezTo>
                  <a:pt x="307" y="219"/>
                  <a:pt x="362" y="343"/>
                  <a:pt x="424" y="428"/>
                </a:cubicBezTo>
                <a:cubicBezTo>
                  <a:pt x="486" y="513"/>
                  <a:pt x="568" y="595"/>
                  <a:pt x="632" y="660"/>
                </a:cubicBezTo>
                <a:cubicBezTo>
                  <a:pt x="696" y="725"/>
                  <a:pt x="750" y="774"/>
                  <a:pt x="808" y="816"/>
                </a:cubicBezTo>
                <a:cubicBezTo>
                  <a:pt x="866" y="858"/>
                  <a:pt x="871" y="847"/>
                  <a:pt x="980" y="912"/>
                </a:cubicBezTo>
                <a:cubicBezTo>
                  <a:pt x="1089" y="977"/>
                  <a:pt x="1295" y="1127"/>
                  <a:pt x="1464" y="1208"/>
                </a:cubicBezTo>
                <a:cubicBezTo>
                  <a:pt x="1633" y="1289"/>
                  <a:pt x="1767" y="1360"/>
                  <a:pt x="1992" y="1396"/>
                </a:cubicBezTo>
                <a:cubicBezTo>
                  <a:pt x="2217" y="1432"/>
                  <a:pt x="2516" y="1428"/>
                  <a:pt x="2816" y="1424"/>
                </a:cubicBezTo>
              </a:path>
            </a:pathLst>
          </a:custGeom>
          <a:noFill/>
          <a:ln w="38100" cap="flat">
            <a:solidFill>
              <a:srgbClr val="00008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4470277" y="412690"/>
            <a:ext cx="359104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rnd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smtClean="0">
                <a:solidFill>
                  <a:srgbClr val="000099"/>
                </a:solidFill>
                <a:cs typeface="Arial" panose="020B0604020202020204" pitchFamily="34" charset="0"/>
              </a:rPr>
              <a:t>Sine waves and “Rogue </a:t>
            </a:r>
            <a:r>
              <a:rPr lang="en-US" altLang="en-US" sz="2000" b="1" dirty="0">
                <a:solidFill>
                  <a:srgbClr val="000099"/>
                </a:solidFill>
                <a:cs typeface="Arial" panose="020B0604020202020204" pitchFamily="34" charset="0"/>
              </a:rPr>
              <a:t>waves”</a:t>
            </a:r>
          </a:p>
        </p:txBody>
      </p:sp>
    </p:spTree>
    <p:extLst>
      <p:ext uri="{BB962C8B-B14F-4D97-AF65-F5344CB8AC3E}">
        <p14:creationId xmlns:p14="http://schemas.microsoft.com/office/powerpoint/2010/main" val="109237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359275" y="1255713"/>
            <a:ext cx="3459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FOURIER TRANSFORM REVIEW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644900" y="2047875"/>
            <a:ext cx="48879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Main properties: see pdf file Fourier_Properties.pdf</a:t>
            </a:r>
          </a:p>
        </p:txBody>
      </p:sp>
    </p:spTree>
    <p:extLst>
      <p:ext uri="{BB962C8B-B14F-4D97-AF65-F5344CB8AC3E}">
        <p14:creationId xmlns:p14="http://schemas.microsoft.com/office/powerpoint/2010/main" val="12749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5"/>
          <p:cNvGrpSpPr>
            <a:grpSpLocks/>
          </p:cNvGrpSpPr>
          <p:nvPr/>
        </p:nvGrpSpPr>
        <p:grpSpPr bwMode="auto">
          <a:xfrm>
            <a:off x="1708150" y="482600"/>
            <a:ext cx="8763000" cy="5486400"/>
            <a:chOff x="1076" y="304"/>
            <a:chExt cx="5520" cy="3456"/>
          </a:xfrm>
        </p:grpSpPr>
        <p:pic>
          <p:nvPicPr>
            <p:cNvPr id="5123" name="Picture 3" descr="TP_tmp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" y="304"/>
              <a:ext cx="5520" cy="3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2266" y="1674"/>
              <a:ext cx="350" cy="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28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414463" y="261938"/>
            <a:ext cx="96075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CC"/>
                </a:solidFill>
                <a:latin typeface="Times New Roman" panose="02020603050405020304" pitchFamily="18" charset="0"/>
              </a:rPr>
              <a:t>Mathematical approach: Fourier transforms (meaning of the complex representation) </a:t>
            </a:r>
            <a:endParaRPr lang="fr-FR" altLang="en-US" sz="2000" b="1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171" name="Picture 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0" y="1336675"/>
            <a:ext cx="70739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6" name="Picture 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5487988"/>
            <a:ext cx="7705725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7" name="Picture 7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4589463"/>
            <a:ext cx="6756400" cy="84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4" name="Picture 8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3149600"/>
            <a:ext cx="5335587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689" name="Group 9"/>
          <p:cNvGrpSpPr>
            <a:grpSpLocks/>
          </p:cNvGrpSpPr>
          <p:nvPr/>
        </p:nvGrpSpPr>
        <p:grpSpPr bwMode="auto">
          <a:xfrm>
            <a:off x="3568700" y="3314700"/>
            <a:ext cx="2774950" cy="882650"/>
            <a:chOff x="772" y="1538"/>
            <a:chExt cx="1748" cy="556"/>
          </a:xfrm>
        </p:grpSpPr>
        <p:sp>
          <p:nvSpPr>
            <p:cNvPr id="7176" name="Rectangle 10"/>
            <p:cNvSpPr>
              <a:spLocks noChangeArrowheads="1"/>
            </p:cNvSpPr>
            <p:nvPr/>
          </p:nvSpPr>
          <p:spPr bwMode="auto">
            <a:xfrm>
              <a:off x="2072" y="1856"/>
              <a:ext cx="448" cy="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177" name="Group 11"/>
            <p:cNvGrpSpPr>
              <a:grpSpLocks/>
            </p:cNvGrpSpPr>
            <p:nvPr/>
          </p:nvGrpSpPr>
          <p:grpSpPr bwMode="auto">
            <a:xfrm>
              <a:off x="772" y="1538"/>
              <a:ext cx="1630" cy="556"/>
              <a:chOff x="1236" y="2242"/>
              <a:chExt cx="1630" cy="556"/>
            </a:xfrm>
          </p:grpSpPr>
          <p:sp>
            <p:nvSpPr>
              <p:cNvPr id="7178" name="Freeform 12"/>
              <p:cNvSpPr>
                <a:spLocks/>
              </p:cNvSpPr>
              <p:nvPr/>
            </p:nvSpPr>
            <p:spPr bwMode="auto">
              <a:xfrm>
                <a:off x="1236" y="2242"/>
                <a:ext cx="204" cy="58"/>
              </a:xfrm>
              <a:custGeom>
                <a:avLst/>
                <a:gdLst>
                  <a:gd name="T0" fmla="*/ 0 w 204"/>
                  <a:gd name="T1" fmla="*/ 38 h 58"/>
                  <a:gd name="T2" fmla="*/ 60 w 204"/>
                  <a:gd name="T3" fmla="*/ 2 h 58"/>
                  <a:gd name="T4" fmla="*/ 120 w 204"/>
                  <a:gd name="T5" fmla="*/ 50 h 58"/>
                  <a:gd name="T6" fmla="*/ 204 w 204"/>
                  <a:gd name="T7" fmla="*/ 50 h 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4" h="58">
                    <a:moveTo>
                      <a:pt x="0" y="38"/>
                    </a:moveTo>
                    <a:cubicBezTo>
                      <a:pt x="20" y="19"/>
                      <a:pt x="40" y="0"/>
                      <a:pt x="60" y="2"/>
                    </a:cubicBezTo>
                    <a:cubicBezTo>
                      <a:pt x="80" y="4"/>
                      <a:pt x="96" y="42"/>
                      <a:pt x="120" y="50"/>
                    </a:cubicBezTo>
                    <a:cubicBezTo>
                      <a:pt x="144" y="58"/>
                      <a:pt x="188" y="52"/>
                      <a:pt x="204" y="5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9" name="Text Box 13"/>
              <p:cNvSpPr txBox="1">
                <a:spLocks noChangeArrowheads="1"/>
              </p:cNvSpPr>
              <p:nvPr/>
            </p:nvSpPr>
            <p:spPr bwMode="auto">
              <a:xfrm>
                <a:off x="2654" y="251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0</a:t>
                </a:r>
                <a:endParaRPr lang="fr-FR" altLang="en-US" sz="2400" b="1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935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Freeform 4"/>
          <p:cNvSpPr>
            <a:spLocks/>
          </p:cNvSpPr>
          <p:nvPr/>
        </p:nvSpPr>
        <p:spPr bwMode="auto">
          <a:xfrm>
            <a:off x="8408194" y="3659188"/>
            <a:ext cx="1474788" cy="627062"/>
          </a:xfrm>
          <a:custGeom>
            <a:avLst/>
            <a:gdLst>
              <a:gd name="T0" fmla="*/ 0 w 1242"/>
              <a:gd name="T1" fmla="*/ 2147483646 h 528"/>
              <a:gd name="T2" fmla="*/ 2147483646 w 1242"/>
              <a:gd name="T3" fmla="*/ 2147483646 h 528"/>
              <a:gd name="T4" fmla="*/ 2147483646 w 1242"/>
              <a:gd name="T5" fmla="*/ 2147483646 h 528"/>
              <a:gd name="T6" fmla="*/ 2147483646 w 1242"/>
              <a:gd name="T7" fmla="*/ 2147483646 h 528"/>
              <a:gd name="T8" fmla="*/ 2147483646 w 1242"/>
              <a:gd name="T9" fmla="*/ 2147483646 h 528"/>
              <a:gd name="T10" fmla="*/ 2147483646 w 1242"/>
              <a:gd name="T11" fmla="*/ 2147483646 h 528"/>
              <a:gd name="T12" fmla="*/ 2147483646 w 1242"/>
              <a:gd name="T13" fmla="*/ 2147483646 h 528"/>
              <a:gd name="T14" fmla="*/ 2147483646 w 1242"/>
              <a:gd name="T15" fmla="*/ 2147483646 h 528"/>
              <a:gd name="T16" fmla="*/ 2147483646 w 1242"/>
              <a:gd name="T17" fmla="*/ 2147483646 h 528"/>
              <a:gd name="T18" fmla="*/ 2147483646 w 1242"/>
              <a:gd name="T19" fmla="*/ 2147483646 h 5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42" h="528">
                <a:moveTo>
                  <a:pt x="0" y="500"/>
                </a:moveTo>
                <a:cubicBezTo>
                  <a:pt x="23" y="497"/>
                  <a:pt x="47" y="494"/>
                  <a:pt x="84" y="491"/>
                </a:cubicBezTo>
                <a:cubicBezTo>
                  <a:pt x="121" y="488"/>
                  <a:pt x="185" y="528"/>
                  <a:pt x="225" y="479"/>
                </a:cubicBezTo>
                <a:cubicBezTo>
                  <a:pt x="265" y="430"/>
                  <a:pt x="300" y="258"/>
                  <a:pt x="324" y="194"/>
                </a:cubicBezTo>
                <a:cubicBezTo>
                  <a:pt x="348" y="130"/>
                  <a:pt x="341" y="127"/>
                  <a:pt x="369" y="95"/>
                </a:cubicBezTo>
                <a:cubicBezTo>
                  <a:pt x="397" y="63"/>
                  <a:pt x="438" y="0"/>
                  <a:pt x="492" y="5"/>
                </a:cubicBezTo>
                <a:cubicBezTo>
                  <a:pt x="546" y="10"/>
                  <a:pt x="633" y="69"/>
                  <a:pt x="693" y="125"/>
                </a:cubicBezTo>
                <a:cubicBezTo>
                  <a:pt x="753" y="181"/>
                  <a:pt x="801" y="285"/>
                  <a:pt x="852" y="341"/>
                </a:cubicBezTo>
                <a:cubicBezTo>
                  <a:pt x="903" y="397"/>
                  <a:pt x="937" y="437"/>
                  <a:pt x="1002" y="464"/>
                </a:cubicBezTo>
                <a:cubicBezTo>
                  <a:pt x="1067" y="491"/>
                  <a:pt x="1154" y="495"/>
                  <a:pt x="1242" y="500"/>
                </a:cubicBezTo>
              </a:path>
            </a:pathLst>
          </a:custGeom>
          <a:noFill/>
          <a:ln w="3175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1" name="Oval 9"/>
          <p:cNvSpPr>
            <a:spLocks noChangeArrowheads="1"/>
          </p:cNvSpPr>
          <p:nvPr/>
        </p:nvSpPr>
        <p:spPr bwMode="auto">
          <a:xfrm>
            <a:off x="8274844" y="690564"/>
            <a:ext cx="1219200" cy="1017587"/>
          </a:xfrm>
          <a:prstGeom prst="ellipse">
            <a:avLst/>
          </a:prstGeom>
          <a:noFill/>
          <a:ln w="25400" cap="rnd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0128" name="Group 16"/>
          <p:cNvGrpSpPr>
            <a:grpSpLocks/>
          </p:cNvGrpSpPr>
          <p:nvPr/>
        </p:nvGrpSpPr>
        <p:grpSpPr bwMode="auto">
          <a:xfrm>
            <a:off x="7593808" y="1035051"/>
            <a:ext cx="2452687" cy="500063"/>
            <a:chOff x="714" y="2300"/>
            <a:chExt cx="1866" cy="380"/>
          </a:xfrm>
        </p:grpSpPr>
        <p:pic>
          <p:nvPicPr>
            <p:cNvPr id="13349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" y="2300"/>
              <a:ext cx="1866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50" name="Line 18"/>
            <p:cNvSpPr>
              <a:spLocks noChangeShapeType="1"/>
            </p:cNvSpPr>
            <p:nvPr/>
          </p:nvSpPr>
          <p:spPr bwMode="auto">
            <a:xfrm>
              <a:off x="758" y="2397"/>
              <a:ext cx="85" cy="0"/>
            </a:xfrm>
            <a:prstGeom prst="line">
              <a:avLst/>
            </a:prstGeom>
            <a:noFill/>
            <a:ln w="57150" cap="rnd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0131" name="Group 19"/>
          <p:cNvGrpSpPr>
            <a:grpSpLocks/>
          </p:cNvGrpSpPr>
          <p:nvPr/>
        </p:nvGrpSpPr>
        <p:grpSpPr bwMode="auto">
          <a:xfrm>
            <a:off x="7122320" y="5138739"/>
            <a:ext cx="3044825" cy="1570037"/>
            <a:chOff x="2740" y="2177"/>
            <a:chExt cx="2526" cy="1303"/>
          </a:xfrm>
        </p:grpSpPr>
        <p:sp>
          <p:nvSpPr>
            <p:cNvPr id="13339" name="Line 20"/>
            <p:cNvSpPr>
              <a:spLocks noChangeShapeType="1"/>
            </p:cNvSpPr>
            <p:nvPr/>
          </p:nvSpPr>
          <p:spPr bwMode="auto">
            <a:xfrm>
              <a:off x="3174" y="2256"/>
              <a:ext cx="0" cy="936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Line 21"/>
            <p:cNvSpPr>
              <a:spLocks noChangeShapeType="1"/>
            </p:cNvSpPr>
            <p:nvPr/>
          </p:nvSpPr>
          <p:spPr bwMode="auto">
            <a:xfrm>
              <a:off x="3174" y="3192"/>
              <a:ext cx="2050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Text Box 22"/>
            <p:cNvSpPr txBox="1">
              <a:spLocks noChangeArrowheads="1"/>
            </p:cNvSpPr>
            <p:nvPr/>
          </p:nvSpPr>
          <p:spPr bwMode="auto">
            <a:xfrm>
              <a:off x="4670" y="3201"/>
              <a:ext cx="596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</a:rPr>
                <a:t>TIME </a:t>
              </a:r>
              <a:r>
                <a:rPr lang="en-US" altLang="en-US" sz="1600" b="1" i="1">
                  <a:latin typeface="Times New Roman" panose="02020603050405020304" pitchFamily="18" charset="0"/>
                </a:rPr>
                <a:t>t</a:t>
              </a:r>
            </a:p>
          </p:txBody>
        </p:sp>
        <p:pic>
          <p:nvPicPr>
            <p:cNvPr id="13342" name="Picture 23" descr="txp_fig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" y="2177"/>
              <a:ext cx="412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43" name="Line 24"/>
            <p:cNvSpPr>
              <a:spLocks noChangeShapeType="1"/>
            </p:cNvSpPr>
            <p:nvPr/>
          </p:nvSpPr>
          <p:spPr bwMode="auto">
            <a:xfrm>
              <a:off x="4716" y="2344"/>
              <a:ext cx="0" cy="84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3344" name="Picture 25" descr="txp_fi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2" y="2277"/>
              <a:ext cx="401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45" name="Line 26"/>
            <p:cNvSpPr>
              <a:spLocks noChangeShapeType="1"/>
            </p:cNvSpPr>
            <p:nvPr/>
          </p:nvSpPr>
          <p:spPr bwMode="auto">
            <a:xfrm flipH="1">
              <a:off x="3356" y="2656"/>
              <a:ext cx="332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6" name="Line 27"/>
            <p:cNvSpPr>
              <a:spLocks noChangeShapeType="1"/>
            </p:cNvSpPr>
            <p:nvPr/>
          </p:nvSpPr>
          <p:spPr bwMode="auto">
            <a:xfrm>
              <a:off x="4018" y="2616"/>
              <a:ext cx="608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7" name="Freeform 28"/>
            <p:cNvSpPr>
              <a:spLocks/>
            </p:cNvSpPr>
            <p:nvPr/>
          </p:nvSpPr>
          <p:spPr bwMode="auto">
            <a:xfrm>
              <a:off x="3530" y="2337"/>
              <a:ext cx="720" cy="859"/>
            </a:xfrm>
            <a:custGeom>
              <a:avLst/>
              <a:gdLst>
                <a:gd name="T0" fmla="*/ 0 w 720"/>
                <a:gd name="T1" fmla="*/ 851 h 859"/>
                <a:gd name="T2" fmla="*/ 36 w 720"/>
                <a:gd name="T3" fmla="*/ 835 h 859"/>
                <a:gd name="T4" fmla="*/ 88 w 720"/>
                <a:gd name="T5" fmla="*/ 749 h 859"/>
                <a:gd name="T6" fmla="*/ 150 w 720"/>
                <a:gd name="T7" fmla="*/ 531 h 859"/>
                <a:gd name="T8" fmla="*/ 188 w 720"/>
                <a:gd name="T9" fmla="*/ 169 h 859"/>
                <a:gd name="T10" fmla="*/ 228 w 720"/>
                <a:gd name="T11" fmla="*/ 35 h 859"/>
                <a:gd name="T12" fmla="*/ 280 w 720"/>
                <a:gd name="T13" fmla="*/ 15 h 859"/>
                <a:gd name="T14" fmla="*/ 316 w 720"/>
                <a:gd name="T15" fmla="*/ 125 h 859"/>
                <a:gd name="T16" fmla="*/ 348 w 720"/>
                <a:gd name="T17" fmla="*/ 353 h 859"/>
                <a:gd name="T18" fmla="*/ 422 w 720"/>
                <a:gd name="T19" fmla="*/ 611 h 859"/>
                <a:gd name="T20" fmla="*/ 544 w 720"/>
                <a:gd name="T21" fmla="*/ 731 h 859"/>
                <a:gd name="T22" fmla="*/ 666 w 720"/>
                <a:gd name="T23" fmla="*/ 839 h 859"/>
                <a:gd name="T24" fmla="*/ 720 w 720"/>
                <a:gd name="T25" fmla="*/ 853 h 8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20" h="859">
                  <a:moveTo>
                    <a:pt x="0" y="851"/>
                  </a:moveTo>
                  <a:cubicBezTo>
                    <a:pt x="10" y="851"/>
                    <a:pt x="21" y="852"/>
                    <a:pt x="36" y="835"/>
                  </a:cubicBezTo>
                  <a:cubicBezTo>
                    <a:pt x="51" y="818"/>
                    <a:pt x="69" y="800"/>
                    <a:pt x="88" y="749"/>
                  </a:cubicBezTo>
                  <a:cubicBezTo>
                    <a:pt x="107" y="698"/>
                    <a:pt x="133" y="628"/>
                    <a:pt x="150" y="531"/>
                  </a:cubicBezTo>
                  <a:cubicBezTo>
                    <a:pt x="167" y="434"/>
                    <a:pt x="175" y="252"/>
                    <a:pt x="188" y="169"/>
                  </a:cubicBezTo>
                  <a:cubicBezTo>
                    <a:pt x="201" y="86"/>
                    <a:pt x="213" y="61"/>
                    <a:pt x="228" y="35"/>
                  </a:cubicBezTo>
                  <a:cubicBezTo>
                    <a:pt x="243" y="9"/>
                    <a:pt x="265" y="0"/>
                    <a:pt x="280" y="15"/>
                  </a:cubicBezTo>
                  <a:cubicBezTo>
                    <a:pt x="295" y="30"/>
                    <a:pt x="305" y="69"/>
                    <a:pt x="316" y="125"/>
                  </a:cubicBezTo>
                  <a:cubicBezTo>
                    <a:pt x="327" y="181"/>
                    <a:pt x="330" y="272"/>
                    <a:pt x="348" y="353"/>
                  </a:cubicBezTo>
                  <a:cubicBezTo>
                    <a:pt x="366" y="434"/>
                    <a:pt x="389" y="548"/>
                    <a:pt x="422" y="611"/>
                  </a:cubicBezTo>
                  <a:cubicBezTo>
                    <a:pt x="455" y="674"/>
                    <a:pt x="503" y="693"/>
                    <a:pt x="544" y="731"/>
                  </a:cubicBezTo>
                  <a:cubicBezTo>
                    <a:pt x="585" y="769"/>
                    <a:pt x="637" y="819"/>
                    <a:pt x="666" y="839"/>
                  </a:cubicBezTo>
                  <a:cubicBezTo>
                    <a:pt x="695" y="859"/>
                    <a:pt x="707" y="856"/>
                    <a:pt x="720" y="853"/>
                  </a:cubicBezTo>
                </a:path>
              </a:pathLst>
            </a:custGeom>
            <a:noFill/>
            <a:ln w="3175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Freeform 29"/>
            <p:cNvSpPr>
              <a:spLocks/>
            </p:cNvSpPr>
            <p:nvPr/>
          </p:nvSpPr>
          <p:spPr bwMode="auto">
            <a:xfrm>
              <a:off x="3442" y="2612"/>
              <a:ext cx="578" cy="560"/>
            </a:xfrm>
            <a:custGeom>
              <a:avLst/>
              <a:gdLst>
                <a:gd name="T0" fmla="*/ 0 w 578"/>
                <a:gd name="T1" fmla="*/ 560 h 560"/>
                <a:gd name="T2" fmla="*/ 46 w 578"/>
                <a:gd name="T3" fmla="*/ 540 h 560"/>
                <a:gd name="T4" fmla="*/ 136 w 578"/>
                <a:gd name="T5" fmla="*/ 500 h 560"/>
                <a:gd name="T6" fmla="*/ 180 w 578"/>
                <a:gd name="T7" fmla="*/ 254 h 560"/>
                <a:gd name="T8" fmla="*/ 240 w 578"/>
                <a:gd name="T9" fmla="*/ 218 h 560"/>
                <a:gd name="T10" fmla="*/ 330 w 578"/>
                <a:gd name="T11" fmla="*/ 198 h 560"/>
                <a:gd name="T12" fmla="*/ 400 w 578"/>
                <a:gd name="T13" fmla="*/ 32 h 560"/>
                <a:gd name="T14" fmla="*/ 440 w 578"/>
                <a:gd name="T15" fmla="*/ 6 h 560"/>
                <a:gd name="T16" fmla="*/ 578 w 578"/>
                <a:gd name="T17" fmla="*/ 6 h 5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8" h="560">
                  <a:moveTo>
                    <a:pt x="0" y="560"/>
                  </a:moveTo>
                  <a:cubicBezTo>
                    <a:pt x="11" y="555"/>
                    <a:pt x="23" y="550"/>
                    <a:pt x="46" y="540"/>
                  </a:cubicBezTo>
                  <a:cubicBezTo>
                    <a:pt x="69" y="530"/>
                    <a:pt x="114" y="548"/>
                    <a:pt x="136" y="500"/>
                  </a:cubicBezTo>
                  <a:cubicBezTo>
                    <a:pt x="158" y="452"/>
                    <a:pt x="163" y="301"/>
                    <a:pt x="180" y="254"/>
                  </a:cubicBezTo>
                  <a:cubicBezTo>
                    <a:pt x="197" y="207"/>
                    <a:pt x="215" y="227"/>
                    <a:pt x="240" y="218"/>
                  </a:cubicBezTo>
                  <a:cubicBezTo>
                    <a:pt x="265" y="209"/>
                    <a:pt x="303" y="229"/>
                    <a:pt x="330" y="198"/>
                  </a:cubicBezTo>
                  <a:cubicBezTo>
                    <a:pt x="357" y="167"/>
                    <a:pt x="382" y="64"/>
                    <a:pt x="400" y="32"/>
                  </a:cubicBezTo>
                  <a:cubicBezTo>
                    <a:pt x="418" y="0"/>
                    <a:pt x="410" y="10"/>
                    <a:pt x="440" y="6"/>
                  </a:cubicBezTo>
                  <a:cubicBezTo>
                    <a:pt x="470" y="2"/>
                    <a:pt x="524" y="4"/>
                    <a:pt x="578" y="6"/>
                  </a:cubicBezTo>
                </a:path>
              </a:pathLst>
            </a:custGeom>
            <a:noFill/>
            <a:ln w="34925" cap="flat" cmpd="sng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18" name="Group 46"/>
          <p:cNvGrpSpPr>
            <a:grpSpLocks/>
          </p:cNvGrpSpPr>
          <p:nvPr/>
        </p:nvGrpSpPr>
        <p:grpSpPr bwMode="auto">
          <a:xfrm>
            <a:off x="6231732" y="1004889"/>
            <a:ext cx="3141662" cy="1704975"/>
            <a:chOff x="2771" y="1344"/>
            <a:chExt cx="2439" cy="1323"/>
          </a:xfrm>
        </p:grpSpPr>
        <p:sp>
          <p:nvSpPr>
            <p:cNvPr id="13334" name="Line 5"/>
            <p:cNvSpPr>
              <a:spLocks noChangeShapeType="1"/>
            </p:cNvSpPr>
            <p:nvPr/>
          </p:nvSpPr>
          <p:spPr bwMode="auto">
            <a:xfrm>
              <a:off x="3156" y="1397"/>
              <a:ext cx="0" cy="936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Line 6"/>
            <p:cNvSpPr>
              <a:spLocks noChangeShapeType="1"/>
            </p:cNvSpPr>
            <p:nvPr/>
          </p:nvSpPr>
          <p:spPr bwMode="auto">
            <a:xfrm>
              <a:off x="3156" y="2333"/>
              <a:ext cx="2050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Text Box 7"/>
            <p:cNvSpPr txBox="1">
              <a:spLocks noChangeArrowheads="1"/>
            </p:cNvSpPr>
            <p:nvPr/>
          </p:nvSpPr>
          <p:spPr bwMode="auto">
            <a:xfrm>
              <a:off x="4651" y="2342"/>
              <a:ext cx="559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</a:rPr>
                <a:t>TIME </a:t>
              </a:r>
              <a:r>
                <a:rPr lang="en-US" altLang="en-US" sz="1600" b="1" i="1">
                  <a:latin typeface="Times New Roman" panose="02020603050405020304" pitchFamily="18" charset="0"/>
                </a:rPr>
                <a:t>t</a:t>
              </a:r>
            </a:p>
          </p:txBody>
        </p:sp>
        <p:pic>
          <p:nvPicPr>
            <p:cNvPr id="13337" name="Picture 8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" y="1344"/>
              <a:ext cx="381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38" name="Freeform 31"/>
            <p:cNvSpPr>
              <a:spLocks/>
            </p:cNvSpPr>
            <p:nvPr/>
          </p:nvSpPr>
          <p:spPr bwMode="auto">
            <a:xfrm>
              <a:off x="3504" y="1603"/>
              <a:ext cx="720" cy="1064"/>
            </a:xfrm>
            <a:custGeom>
              <a:avLst/>
              <a:gdLst>
                <a:gd name="T0" fmla="*/ 0 w 720"/>
                <a:gd name="T1" fmla="*/ 724 h 1064"/>
                <a:gd name="T2" fmla="*/ 24 w 720"/>
                <a:gd name="T3" fmla="*/ 718 h 1064"/>
                <a:gd name="T4" fmla="*/ 54 w 720"/>
                <a:gd name="T5" fmla="*/ 679 h 1064"/>
                <a:gd name="T6" fmla="*/ 96 w 720"/>
                <a:gd name="T7" fmla="*/ 424 h 1064"/>
                <a:gd name="T8" fmla="*/ 117 w 720"/>
                <a:gd name="T9" fmla="*/ 94 h 1064"/>
                <a:gd name="T10" fmla="*/ 126 w 720"/>
                <a:gd name="T11" fmla="*/ 49 h 1064"/>
                <a:gd name="T12" fmla="*/ 138 w 720"/>
                <a:gd name="T13" fmla="*/ 13 h 1064"/>
                <a:gd name="T14" fmla="*/ 159 w 720"/>
                <a:gd name="T15" fmla="*/ 13 h 1064"/>
                <a:gd name="T16" fmla="*/ 174 w 720"/>
                <a:gd name="T17" fmla="*/ 31 h 1064"/>
                <a:gd name="T18" fmla="*/ 201 w 720"/>
                <a:gd name="T19" fmla="*/ 202 h 1064"/>
                <a:gd name="T20" fmla="*/ 252 w 720"/>
                <a:gd name="T21" fmla="*/ 733 h 1064"/>
                <a:gd name="T22" fmla="*/ 282 w 720"/>
                <a:gd name="T23" fmla="*/ 1012 h 1064"/>
                <a:gd name="T24" fmla="*/ 306 w 720"/>
                <a:gd name="T25" fmla="*/ 1045 h 1064"/>
                <a:gd name="T26" fmla="*/ 351 w 720"/>
                <a:gd name="T27" fmla="*/ 940 h 1064"/>
                <a:gd name="T28" fmla="*/ 393 w 720"/>
                <a:gd name="T29" fmla="*/ 727 h 1064"/>
                <a:gd name="T30" fmla="*/ 441 w 720"/>
                <a:gd name="T31" fmla="*/ 502 h 1064"/>
                <a:gd name="T32" fmla="*/ 477 w 720"/>
                <a:gd name="T33" fmla="*/ 478 h 1064"/>
                <a:gd name="T34" fmla="*/ 513 w 720"/>
                <a:gd name="T35" fmla="*/ 571 h 1064"/>
                <a:gd name="T36" fmla="*/ 546 w 720"/>
                <a:gd name="T37" fmla="*/ 721 h 1064"/>
                <a:gd name="T38" fmla="*/ 585 w 720"/>
                <a:gd name="T39" fmla="*/ 811 h 1064"/>
                <a:gd name="T40" fmla="*/ 645 w 720"/>
                <a:gd name="T41" fmla="*/ 781 h 1064"/>
                <a:gd name="T42" fmla="*/ 720 w 720"/>
                <a:gd name="T43" fmla="*/ 730 h 106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20" h="1064">
                  <a:moveTo>
                    <a:pt x="0" y="724"/>
                  </a:moveTo>
                  <a:cubicBezTo>
                    <a:pt x="7" y="725"/>
                    <a:pt x="15" y="726"/>
                    <a:pt x="24" y="718"/>
                  </a:cubicBezTo>
                  <a:cubicBezTo>
                    <a:pt x="33" y="710"/>
                    <a:pt x="42" y="728"/>
                    <a:pt x="54" y="679"/>
                  </a:cubicBezTo>
                  <a:cubicBezTo>
                    <a:pt x="66" y="630"/>
                    <a:pt x="86" y="521"/>
                    <a:pt x="96" y="424"/>
                  </a:cubicBezTo>
                  <a:cubicBezTo>
                    <a:pt x="106" y="327"/>
                    <a:pt x="112" y="156"/>
                    <a:pt x="117" y="94"/>
                  </a:cubicBezTo>
                  <a:cubicBezTo>
                    <a:pt x="122" y="32"/>
                    <a:pt x="123" y="62"/>
                    <a:pt x="126" y="49"/>
                  </a:cubicBezTo>
                  <a:cubicBezTo>
                    <a:pt x="129" y="36"/>
                    <a:pt x="133" y="19"/>
                    <a:pt x="138" y="13"/>
                  </a:cubicBezTo>
                  <a:cubicBezTo>
                    <a:pt x="143" y="7"/>
                    <a:pt x="153" y="10"/>
                    <a:pt x="159" y="13"/>
                  </a:cubicBezTo>
                  <a:cubicBezTo>
                    <a:pt x="165" y="16"/>
                    <a:pt x="167" y="0"/>
                    <a:pt x="174" y="31"/>
                  </a:cubicBezTo>
                  <a:cubicBezTo>
                    <a:pt x="181" y="62"/>
                    <a:pt x="188" y="85"/>
                    <a:pt x="201" y="202"/>
                  </a:cubicBezTo>
                  <a:cubicBezTo>
                    <a:pt x="214" y="319"/>
                    <a:pt x="238" y="598"/>
                    <a:pt x="252" y="733"/>
                  </a:cubicBezTo>
                  <a:cubicBezTo>
                    <a:pt x="266" y="868"/>
                    <a:pt x="273" y="960"/>
                    <a:pt x="282" y="1012"/>
                  </a:cubicBezTo>
                  <a:cubicBezTo>
                    <a:pt x="291" y="1064"/>
                    <a:pt x="295" y="1057"/>
                    <a:pt x="306" y="1045"/>
                  </a:cubicBezTo>
                  <a:cubicBezTo>
                    <a:pt x="317" y="1033"/>
                    <a:pt x="337" y="993"/>
                    <a:pt x="351" y="940"/>
                  </a:cubicBezTo>
                  <a:cubicBezTo>
                    <a:pt x="365" y="887"/>
                    <a:pt x="378" y="800"/>
                    <a:pt x="393" y="727"/>
                  </a:cubicBezTo>
                  <a:cubicBezTo>
                    <a:pt x="408" y="654"/>
                    <a:pt x="427" y="543"/>
                    <a:pt x="441" y="502"/>
                  </a:cubicBezTo>
                  <a:cubicBezTo>
                    <a:pt x="455" y="461"/>
                    <a:pt x="465" y="467"/>
                    <a:pt x="477" y="478"/>
                  </a:cubicBezTo>
                  <a:cubicBezTo>
                    <a:pt x="489" y="489"/>
                    <a:pt x="502" y="531"/>
                    <a:pt x="513" y="571"/>
                  </a:cubicBezTo>
                  <a:cubicBezTo>
                    <a:pt x="524" y="611"/>
                    <a:pt x="534" y="681"/>
                    <a:pt x="546" y="721"/>
                  </a:cubicBezTo>
                  <a:cubicBezTo>
                    <a:pt x="558" y="761"/>
                    <a:pt x="569" y="801"/>
                    <a:pt x="585" y="811"/>
                  </a:cubicBezTo>
                  <a:cubicBezTo>
                    <a:pt x="601" y="821"/>
                    <a:pt x="622" y="794"/>
                    <a:pt x="645" y="781"/>
                  </a:cubicBezTo>
                  <a:cubicBezTo>
                    <a:pt x="668" y="768"/>
                    <a:pt x="707" y="739"/>
                    <a:pt x="720" y="730"/>
                  </a:cubicBezTo>
                </a:path>
              </a:pathLst>
            </a:custGeom>
            <a:noFill/>
            <a:ln w="3175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19" name="Text Box 32"/>
          <p:cNvSpPr txBox="1">
            <a:spLocks noChangeArrowheads="1"/>
          </p:cNvSpPr>
          <p:nvPr/>
        </p:nvSpPr>
        <p:spPr bwMode="auto">
          <a:xfrm>
            <a:off x="8608219" y="1849438"/>
            <a:ext cx="965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 cap="rnd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In time:</a:t>
            </a:r>
          </a:p>
        </p:txBody>
      </p:sp>
      <p:grpSp>
        <p:nvGrpSpPr>
          <p:cNvPr id="90145" name="Group 33"/>
          <p:cNvGrpSpPr>
            <a:grpSpLocks/>
          </p:cNvGrpSpPr>
          <p:nvPr/>
        </p:nvGrpSpPr>
        <p:grpSpPr bwMode="auto">
          <a:xfrm>
            <a:off x="6625433" y="3032126"/>
            <a:ext cx="3771657" cy="1576877"/>
            <a:chOff x="95" y="748"/>
            <a:chExt cx="3088" cy="1291"/>
          </a:xfrm>
        </p:grpSpPr>
        <p:sp>
          <p:nvSpPr>
            <p:cNvPr id="13327" name="Line 34"/>
            <p:cNvSpPr>
              <a:spLocks noChangeShapeType="1"/>
            </p:cNvSpPr>
            <p:nvPr/>
          </p:nvSpPr>
          <p:spPr bwMode="auto">
            <a:xfrm>
              <a:off x="1563" y="1022"/>
              <a:ext cx="0" cy="74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Line 35"/>
            <p:cNvSpPr>
              <a:spLocks noChangeShapeType="1"/>
            </p:cNvSpPr>
            <p:nvPr/>
          </p:nvSpPr>
          <p:spPr bwMode="auto">
            <a:xfrm>
              <a:off x="229" y="1758"/>
              <a:ext cx="2649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Freeform 36"/>
            <p:cNvSpPr>
              <a:spLocks/>
            </p:cNvSpPr>
            <p:nvPr/>
          </p:nvSpPr>
          <p:spPr bwMode="auto">
            <a:xfrm flipH="1">
              <a:off x="318" y="1252"/>
              <a:ext cx="1242" cy="528"/>
            </a:xfrm>
            <a:custGeom>
              <a:avLst/>
              <a:gdLst>
                <a:gd name="T0" fmla="*/ 0 w 1242"/>
                <a:gd name="T1" fmla="*/ 500 h 528"/>
                <a:gd name="T2" fmla="*/ 84 w 1242"/>
                <a:gd name="T3" fmla="*/ 491 h 528"/>
                <a:gd name="T4" fmla="*/ 225 w 1242"/>
                <a:gd name="T5" fmla="*/ 479 h 528"/>
                <a:gd name="T6" fmla="*/ 324 w 1242"/>
                <a:gd name="T7" fmla="*/ 194 h 528"/>
                <a:gd name="T8" fmla="*/ 369 w 1242"/>
                <a:gd name="T9" fmla="*/ 95 h 528"/>
                <a:gd name="T10" fmla="*/ 492 w 1242"/>
                <a:gd name="T11" fmla="*/ 5 h 528"/>
                <a:gd name="T12" fmla="*/ 693 w 1242"/>
                <a:gd name="T13" fmla="*/ 125 h 528"/>
                <a:gd name="T14" fmla="*/ 852 w 1242"/>
                <a:gd name="T15" fmla="*/ 341 h 528"/>
                <a:gd name="T16" fmla="*/ 1002 w 1242"/>
                <a:gd name="T17" fmla="*/ 464 h 528"/>
                <a:gd name="T18" fmla="*/ 1242 w 1242"/>
                <a:gd name="T19" fmla="*/ 500 h 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42" h="528">
                  <a:moveTo>
                    <a:pt x="0" y="500"/>
                  </a:moveTo>
                  <a:cubicBezTo>
                    <a:pt x="23" y="497"/>
                    <a:pt x="47" y="494"/>
                    <a:pt x="84" y="491"/>
                  </a:cubicBezTo>
                  <a:cubicBezTo>
                    <a:pt x="121" y="488"/>
                    <a:pt x="185" y="528"/>
                    <a:pt x="225" y="479"/>
                  </a:cubicBezTo>
                  <a:cubicBezTo>
                    <a:pt x="265" y="430"/>
                    <a:pt x="300" y="258"/>
                    <a:pt x="324" y="194"/>
                  </a:cubicBezTo>
                  <a:cubicBezTo>
                    <a:pt x="348" y="130"/>
                    <a:pt x="341" y="127"/>
                    <a:pt x="369" y="95"/>
                  </a:cubicBezTo>
                  <a:cubicBezTo>
                    <a:pt x="397" y="63"/>
                    <a:pt x="438" y="0"/>
                    <a:pt x="492" y="5"/>
                  </a:cubicBezTo>
                  <a:cubicBezTo>
                    <a:pt x="546" y="10"/>
                    <a:pt x="633" y="69"/>
                    <a:pt x="693" y="125"/>
                  </a:cubicBezTo>
                  <a:cubicBezTo>
                    <a:pt x="753" y="181"/>
                    <a:pt x="801" y="285"/>
                    <a:pt x="852" y="341"/>
                  </a:cubicBezTo>
                  <a:cubicBezTo>
                    <a:pt x="903" y="397"/>
                    <a:pt x="937" y="437"/>
                    <a:pt x="1002" y="464"/>
                  </a:cubicBezTo>
                  <a:cubicBezTo>
                    <a:pt x="1067" y="491"/>
                    <a:pt x="1154" y="495"/>
                    <a:pt x="1242" y="500"/>
                  </a:cubicBezTo>
                </a:path>
              </a:pathLst>
            </a:custGeom>
            <a:noFill/>
            <a:ln w="317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3330" name="Picture 37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" y="1081"/>
              <a:ext cx="497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31" name="Text Box 38"/>
            <p:cNvSpPr txBox="1">
              <a:spLocks noChangeArrowheads="1"/>
            </p:cNvSpPr>
            <p:nvPr/>
          </p:nvSpPr>
          <p:spPr bwMode="auto">
            <a:xfrm>
              <a:off x="2006" y="1787"/>
              <a:ext cx="11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rnd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</a:rPr>
                <a:t>FREQUENCY </a:t>
              </a:r>
              <a:r>
                <a:rPr lang="en-US" altLang="en-US" sz="1400" b="1" i="1">
                  <a:latin typeface="Symbol" panose="05050102010706020507" pitchFamily="18" charset="2"/>
                </a:rPr>
                <a:t>W</a:t>
              </a:r>
              <a:endParaRPr lang="en-US" altLang="en-US" sz="1400" b="1" i="1">
                <a:latin typeface="Times New Roman" panose="02020603050405020304" pitchFamily="18" charset="0"/>
              </a:endParaRPr>
            </a:p>
          </p:txBody>
        </p:sp>
        <p:sp>
          <p:nvSpPr>
            <p:cNvPr id="13332" name="Text Box 39"/>
            <p:cNvSpPr txBox="1">
              <a:spLocks noChangeArrowheads="1"/>
            </p:cNvSpPr>
            <p:nvPr/>
          </p:nvSpPr>
          <p:spPr bwMode="auto">
            <a:xfrm>
              <a:off x="95" y="748"/>
              <a:ext cx="1238" cy="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 cap="rnd" algn="ctr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</a:rPr>
                <a:t>In frequency:</a:t>
              </a:r>
            </a:p>
          </p:txBody>
        </p:sp>
        <p:sp>
          <p:nvSpPr>
            <p:cNvPr id="13333" name="Freeform 40"/>
            <p:cNvSpPr>
              <a:spLocks/>
            </p:cNvSpPr>
            <p:nvPr/>
          </p:nvSpPr>
          <p:spPr bwMode="auto">
            <a:xfrm>
              <a:off x="1560" y="1252"/>
              <a:ext cx="1242" cy="528"/>
            </a:xfrm>
            <a:custGeom>
              <a:avLst/>
              <a:gdLst>
                <a:gd name="T0" fmla="*/ 0 w 1242"/>
                <a:gd name="T1" fmla="*/ 500 h 528"/>
                <a:gd name="T2" fmla="*/ 84 w 1242"/>
                <a:gd name="T3" fmla="*/ 491 h 528"/>
                <a:gd name="T4" fmla="*/ 225 w 1242"/>
                <a:gd name="T5" fmla="*/ 479 h 528"/>
                <a:gd name="T6" fmla="*/ 324 w 1242"/>
                <a:gd name="T7" fmla="*/ 194 h 528"/>
                <a:gd name="T8" fmla="*/ 369 w 1242"/>
                <a:gd name="T9" fmla="*/ 95 h 528"/>
                <a:gd name="T10" fmla="*/ 492 w 1242"/>
                <a:gd name="T11" fmla="*/ 5 h 528"/>
                <a:gd name="T12" fmla="*/ 693 w 1242"/>
                <a:gd name="T13" fmla="*/ 125 h 528"/>
                <a:gd name="T14" fmla="*/ 852 w 1242"/>
                <a:gd name="T15" fmla="*/ 341 h 528"/>
                <a:gd name="T16" fmla="*/ 1002 w 1242"/>
                <a:gd name="T17" fmla="*/ 464 h 528"/>
                <a:gd name="T18" fmla="*/ 1242 w 1242"/>
                <a:gd name="T19" fmla="*/ 500 h 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42" h="528">
                  <a:moveTo>
                    <a:pt x="0" y="500"/>
                  </a:moveTo>
                  <a:cubicBezTo>
                    <a:pt x="23" y="497"/>
                    <a:pt x="47" y="494"/>
                    <a:pt x="84" y="491"/>
                  </a:cubicBezTo>
                  <a:cubicBezTo>
                    <a:pt x="121" y="488"/>
                    <a:pt x="185" y="528"/>
                    <a:pt x="225" y="479"/>
                  </a:cubicBezTo>
                  <a:cubicBezTo>
                    <a:pt x="265" y="430"/>
                    <a:pt x="300" y="258"/>
                    <a:pt x="324" y="194"/>
                  </a:cubicBezTo>
                  <a:cubicBezTo>
                    <a:pt x="348" y="130"/>
                    <a:pt x="341" y="127"/>
                    <a:pt x="369" y="95"/>
                  </a:cubicBezTo>
                  <a:cubicBezTo>
                    <a:pt x="397" y="63"/>
                    <a:pt x="438" y="0"/>
                    <a:pt x="492" y="5"/>
                  </a:cubicBezTo>
                  <a:cubicBezTo>
                    <a:pt x="546" y="10"/>
                    <a:pt x="633" y="69"/>
                    <a:pt x="693" y="125"/>
                  </a:cubicBezTo>
                  <a:cubicBezTo>
                    <a:pt x="753" y="181"/>
                    <a:pt x="801" y="285"/>
                    <a:pt x="852" y="341"/>
                  </a:cubicBezTo>
                  <a:cubicBezTo>
                    <a:pt x="903" y="397"/>
                    <a:pt x="937" y="437"/>
                    <a:pt x="1002" y="464"/>
                  </a:cubicBezTo>
                  <a:cubicBezTo>
                    <a:pt x="1067" y="491"/>
                    <a:pt x="1154" y="495"/>
                    <a:pt x="1242" y="500"/>
                  </a:cubicBezTo>
                </a:path>
              </a:pathLst>
            </a:custGeom>
            <a:noFill/>
            <a:ln w="317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1" name="Text Box 42"/>
          <p:cNvSpPr txBox="1">
            <a:spLocks noChangeArrowheads="1"/>
          </p:cNvSpPr>
          <p:nvPr/>
        </p:nvSpPr>
        <p:spPr bwMode="auto">
          <a:xfrm>
            <a:off x="1843882" y="1085850"/>
            <a:ext cx="3619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99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How to get to complex notations the easy way</a:t>
            </a:r>
            <a:endParaRPr lang="fr-FR" altLang="en-US" sz="1400" b="1">
              <a:solidFill>
                <a:srgbClr val="000099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90156" name="Picture 44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582" y="285750"/>
            <a:ext cx="48260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157" name="Line 45"/>
          <p:cNvSpPr>
            <a:spLocks noChangeShapeType="1"/>
          </p:cNvSpPr>
          <p:nvPr/>
        </p:nvSpPr>
        <p:spPr bwMode="auto">
          <a:xfrm flipV="1">
            <a:off x="9448007" y="571500"/>
            <a:ext cx="450850" cy="336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0159" name="Picture 47" descr="complex_for_pp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20" y="1503364"/>
            <a:ext cx="4619625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Text Box 38"/>
          <p:cNvSpPr txBox="1">
            <a:spLocks noChangeArrowheads="1"/>
          </p:cNvSpPr>
          <p:nvPr/>
        </p:nvSpPr>
        <p:spPr bwMode="auto">
          <a:xfrm>
            <a:off x="4993483" y="398463"/>
            <a:ext cx="217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cos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exp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326" name="Text Box 39"/>
          <p:cNvSpPr txBox="1">
            <a:spLocks noChangeArrowheads="1"/>
          </p:cNvSpPr>
          <p:nvPr/>
        </p:nvSpPr>
        <p:spPr bwMode="auto">
          <a:xfrm>
            <a:off x="2058195" y="417513"/>
            <a:ext cx="2424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Book Chapter 1, introduction</a:t>
            </a:r>
          </a:p>
        </p:txBody>
      </p:sp>
    </p:spTree>
    <p:extLst>
      <p:ext uri="{BB962C8B-B14F-4D97-AF65-F5344CB8AC3E}">
        <p14:creationId xmlns:p14="http://schemas.microsoft.com/office/powerpoint/2010/main" val="384870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0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0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0"/>
                                        <p:tgtEl>
                                          <p:spTgt spid="90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1365250"/>
            <a:ext cx="8358188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5338763" y="300038"/>
            <a:ext cx="213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Making Waves</a:t>
            </a:r>
          </a:p>
        </p:txBody>
      </p:sp>
    </p:spTree>
    <p:extLst>
      <p:ext uri="{BB962C8B-B14F-4D97-AF65-F5344CB8AC3E}">
        <p14:creationId xmlns:p14="http://schemas.microsoft.com/office/powerpoint/2010/main" val="14564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709319" y="269875"/>
            <a:ext cx="2743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2: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“Instantaneous”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187842" y="2182061"/>
            <a:ext cx="77909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“Instantaneous” – a requirement to be linear in time. </a:t>
            </a:r>
          </a:p>
        </p:txBody>
      </p:sp>
    </p:spTree>
    <p:extLst>
      <p:ext uri="{BB962C8B-B14F-4D97-AF65-F5344CB8AC3E}">
        <p14:creationId xmlns:p14="http://schemas.microsoft.com/office/powerpoint/2010/main" val="25667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4980237" y="304177"/>
            <a:ext cx="246381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 POLARIZATION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763044" y="942975"/>
            <a:ext cx="2470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Define what is linear Optics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2542382" y="1289051"/>
            <a:ext cx="69445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Linear interaction between light and matter: the electron responds instantaneously to the field.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2367757" y="1817688"/>
            <a:ext cx="35607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light field: periodic electric field</a:t>
            </a: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6463508" y="1833563"/>
            <a:ext cx="3602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matter: electron + restoring force</a:t>
            </a:r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4741069" y="2905125"/>
            <a:ext cx="27029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Interaction: Maxwell’s equations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Second order propagation equation</a:t>
            </a:r>
          </a:p>
        </p:txBody>
      </p:sp>
      <p:pic>
        <p:nvPicPr>
          <p:cNvPr id="3080" name="Picture 1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883" y="2392363"/>
            <a:ext cx="18827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1" name="Picture 16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257" y="2840039"/>
            <a:ext cx="15621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2" name="Picture 1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95" y="2351089"/>
            <a:ext cx="29321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3" name="Picture 20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82" y="2841625"/>
            <a:ext cx="1604962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4" name="Text Box 21"/>
          <p:cNvSpPr txBox="1">
            <a:spLocks noChangeArrowheads="1"/>
          </p:cNvSpPr>
          <p:nvPr/>
        </p:nvSpPr>
        <p:spPr bwMode="auto">
          <a:xfrm>
            <a:off x="4863286" y="5508625"/>
            <a:ext cx="243368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Second order propagation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make 1st order approximation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 pol at 90 deg???</a:t>
            </a:r>
          </a:p>
        </p:txBody>
      </p:sp>
      <p:sp>
        <p:nvSpPr>
          <p:cNvPr id="3085" name="Text Box 22"/>
          <p:cNvSpPr txBox="1">
            <a:spLocks noChangeArrowheads="1"/>
          </p:cNvSpPr>
          <p:nvPr/>
        </p:nvSpPr>
        <p:spPr bwMode="auto">
          <a:xfrm>
            <a:off x="6692108" y="2062163"/>
            <a:ext cx="3602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matter: electron + restoring force</a:t>
            </a:r>
          </a:p>
        </p:txBody>
      </p:sp>
      <p:pic>
        <p:nvPicPr>
          <p:cNvPr id="3086" name="Picture 26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294" y="3957639"/>
            <a:ext cx="1112838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7" name="Picture 25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69" y="4805364"/>
            <a:ext cx="15621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8" name="Line 27"/>
          <p:cNvSpPr>
            <a:spLocks noChangeShapeType="1"/>
          </p:cNvSpPr>
          <p:nvPr/>
        </p:nvSpPr>
        <p:spPr bwMode="auto">
          <a:xfrm>
            <a:off x="4234658" y="3073401"/>
            <a:ext cx="396875" cy="16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Line 28"/>
          <p:cNvSpPr>
            <a:spLocks noChangeShapeType="1"/>
          </p:cNvSpPr>
          <p:nvPr/>
        </p:nvSpPr>
        <p:spPr bwMode="auto">
          <a:xfrm flipH="1">
            <a:off x="7308058" y="2981326"/>
            <a:ext cx="396875" cy="16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Line 29"/>
          <p:cNvSpPr>
            <a:spLocks noChangeShapeType="1"/>
          </p:cNvSpPr>
          <p:nvPr/>
        </p:nvSpPr>
        <p:spPr bwMode="auto">
          <a:xfrm>
            <a:off x="6080919" y="3497264"/>
            <a:ext cx="0" cy="363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1" name="Text Box 30"/>
          <p:cNvSpPr txBox="1">
            <a:spLocks noChangeArrowheads="1"/>
          </p:cNvSpPr>
          <p:nvPr/>
        </p:nvSpPr>
        <p:spPr bwMode="auto">
          <a:xfrm>
            <a:off x="1797845" y="3919538"/>
            <a:ext cx="217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Task1: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cos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exp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92" name="Text Box 31"/>
          <p:cNvSpPr txBox="1">
            <a:spLocks noChangeArrowheads="1"/>
          </p:cNvSpPr>
          <p:nvPr/>
        </p:nvSpPr>
        <p:spPr bwMode="auto">
          <a:xfrm>
            <a:off x="4834732" y="6332538"/>
            <a:ext cx="2500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the phase shift</a:t>
            </a:r>
          </a:p>
        </p:txBody>
      </p:sp>
      <p:sp>
        <p:nvSpPr>
          <p:cNvPr id="3093" name="Text Box 32"/>
          <p:cNvSpPr txBox="1">
            <a:spLocks noChangeArrowheads="1"/>
          </p:cNvSpPr>
          <p:nvPr/>
        </p:nvSpPr>
        <p:spPr bwMode="auto">
          <a:xfrm>
            <a:off x="7555707" y="4173538"/>
            <a:ext cx="251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“Instantaneous”</a:t>
            </a:r>
          </a:p>
        </p:txBody>
      </p:sp>
      <p:sp>
        <p:nvSpPr>
          <p:cNvPr id="3094" name="Text Box 3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08919" y="711200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TexPoint fonts used in EMF.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Read the TexPoint manual before you delete this box.: </a:t>
            </a:r>
            <a:r>
              <a:rPr lang="en-US" altLang="en-US" sz="1400">
                <a:latin typeface="cmmi10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altLang="en-US" sz="1400">
                <a:latin typeface="cmr10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altLang="en-US" sz="1400">
                <a:latin typeface="cmex10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altLang="en-US" sz="1400">
                <a:latin typeface="cmsy10orig" panose="020B0604020202020204" pitchFamily="34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9598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3312320" y="793750"/>
            <a:ext cx="5535613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Can it be non-instantaneous and linear?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Because nothing is instantaneous, propagation is not linear in time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905920" y="2774950"/>
            <a:ext cx="55356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Nothing is instantaneous, but because of the principle of superpositon, propagation is linear in frequency.</a:t>
            </a:r>
          </a:p>
        </p:txBody>
      </p:sp>
    </p:spTree>
    <p:extLst>
      <p:ext uri="{BB962C8B-B14F-4D97-AF65-F5344CB8AC3E}">
        <p14:creationId xmlns:p14="http://schemas.microsoft.com/office/powerpoint/2010/main" val="169049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9" name="Freeform 31" descr="Wide downward diagonal"/>
          <p:cNvSpPr>
            <a:spLocks/>
          </p:cNvSpPr>
          <p:nvPr/>
        </p:nvSpPr>
        <p:spPr bwMode="auto">
          <a:xfrm>
            <a:off x="2986882" y="3930650"/>
            <a:ext cx="1651000" cy="882650"/>
          </a:xfrm>
          <a:custGeom>
            <a:avLst/>
            <a:gdLst>
              <a:gd name="T0" fmla="*/ 0 w 1040"/>
              <a:gd name="T1" fmla="*/ 2147483646 h 556"/>
              <a:gd name="T2" fmla="*/ 2147483646 w 1040"/>
              <a:gd name="T3" fmla="*/ 2147483646 h 556"/>
              <a:gd name="T4" fmla="*/ 2147483646 w 1040"/>
              <a:gd name="T5" fmla="*/ 2147483646 h 556"/>
              <a:gd name="T6" fmla="*/ 2147483646 w 1040"/>
              <a:gd name="T7" fmla="*/ 2147483646 h 556"/>
              <a:gd name="T8" fmla="*/ 2147483646 w 1040"/>
              <a:gd name="T9" fmla="*/ 2147483646 h 556"/>
              <a:gd name="T10" fmla="*/ 2147483646 w 1040"/>
              <a:gd name="T11" fmla="*/ 2147483646 h 556"/>
              <a:gd name="T12" fmla="*/ 2147483646 w 1040"/>
              <a:gd name="T13" fmla="*/ 2147483646 h 556"/>
              <a:gd name="T14" fmla="*/ 2147483646 w 1040"/>
              <a:gd name="T15" fmla="*/ 2147483646 h 556"/>
              <a:gd name="T16" fmla="*/ 2147483646 w 1040"/>
              <a:gd name="T17" fmla="*/ 2147483646 h 556"/>
              <a:gd name="T18" fmla="*/ 2147483646 w 1040"/>
              <a:gd name="T19" fmla="*/ 0 h 556"/>
              <a:gd name="T20" fmla="*/ 2147483646 w 1040"/>
              <a:gd name="T21" fmla="*/ 2147483646 h 556"/>
              <a:gd name="T22" fmla="*/ 2147483646 w 1040"/>
              <a:gd name="T23" fmla="*/ 2147483646 h 556"/>
              <a:gd name="T24" fmla="*/ 2147483646 w 1040"/>
              <a:gd name="T25" fmla="*/ 2147483646 h 556"/>
              <a:gd name="T26" fmla="*/ 2147483646 w 1040"/>
              <a:gd name="T27" fmla="*/ 2147483646 h 55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40" h="556">
                <a:moveTo>
                  <a:pt x="0" y="552"/>
                </a:moveTo>
                <a:cubicBezTo>
                  <a:pt x="20" y="547"/>
                  <a:pt x="37" y="542"/>
                  <a:pt x="58" y="540"/>
                </a:cubicBezTo>
                <a:cubicBezTo>
                  <a:pt x="67" y="538"/>
                  <a:pt x="76" y="530"/>
                  <a:pt x="84" y="530"/>
                </a:cubicBezTo>
                <a:lnTo>
                  <a:pt x="210" y="484"/>
                </a:lnTo>
                <a:lnTo>
                  <a:pt x="328" y="340"/>
                </a:lnTo>
                <a:lnTo>
                  <a:pt x="466" y="172"/>
                </a:lnTo>
                <a:lnTo>
                  <a:pt x="550" y="86"/>
                </a:lnTo>
                <a:lnTo>
                  <a:pt x="634" y="48"/>
                </a:lnTo>
                <a:lnTo>
                  <a:pt x="750" y="6"/>
                </a:lnTo>
                <a:lnTo>
                  <a:pt x="862" y="0"/>
                </a:lnTo>
                <a:lnTo>
                  <a:pt x="968" y="14"/>
                </a:lnTo>
                <a:lnTo>
                  <a:pt x="1040" y="16"/>
                </a:lnTo>
                <a:lnTo>
                  <a:pt x="1040" y="556"/>
                </a:lnTo>
                <a:lnTo>
                  <a:pt x="24" y="550"/>
                </a:lnTo>
              </a:path>
            </a:pathLst>
          </a:custGeom>
          <a:blipFill dpi="0" rotWithShape="0">
            <a:blip r:embed="rId8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3691732" y="398463"/>
            <a:ext cx="4667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Nonlinear optics and non-instantaneous response</a:t>
            </a:r>
          </a:p>
        </p:txBody>
      </p:sp>
      <p:pic>
        <p:nvPicPr>
          <p:cNvPr id="6148" name="Picture 5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919" y="1468439"/>
            <a:ext cx="7519988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21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545" y="2454275"/>
            <a:ext cx="33305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50" name="Line 22"/>
          <p:cNvSpPr>
            <a:spLocks noChangeShapeType="1"/>
          </p:cNvSpPr>
          <p:nvPr/>
        </p:nvSpPr>
        <p:spPr bwMode="auto">
          <a:xfrm>
            <a:off x="2785269" y="3257551"/>
            <a:ext cx="0" cy="15478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23"/>
          <p:cNvSpPr>
            <a:spLocks noChangeShapeType="1"/>
          </p:cNvSpPr>
          <p:nvPr/>
        </p:nvSpPr>
        <p:spPr bwMode="auto">
          <a:xfrm>
            <a:off x="2764632" y="4805363"/>
            <a:ext cx="37909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Text Box 25"/>
          <p:cNvSpPr txBox="1">
            <a:spLocks noChangeArrowheads="1"/>
          </p:cNvSpPr>
          <p:nvPr/>
        </p:nvSpPr>
        <p:spPr bwMode="auto">
          <a:xfrm>
            <a:off x="5857082" y="4911726"/>
            <a:ext cx="24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6153" name="Text Box 26"/>
          <p:cNvSpPr txBox="1">
            <a:spLocks noChangeArrowheads="1"/>
          </p:cNvSpPr>
          <p:nvPr/>
        </p:nvSpPr>
        <p:spPr bwMode="auto">
          <a:xfrm>
            <a:off x="2253457" y="3157538"/>
            <a:ext cx="32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6154" name="Freeform 28 1"/>
          <p:cNvSpPr>
            <a:spLocks/>
          </p:cNvSpPr>
          <p:nvPr/>
        </p:nvSpPr>
        <p:spPr bwMode="auto">
          <a:xfrm>
            <a:off x="2999583" y="3906839"/>
            <a:ext cx="2973387" cy="898525"/>
          </a:xfrm>
          <a:custGeom>
            <a:avLst/>
            <a:gdLst>
              <a:gd name="T0" fmla="*/ 0 w 1873"/>
              <a:gd name="T1" fmla="*/ 2147483646 h 566"/>
              <a:gd name="T2" fmla="*/ 2147483646 w 1873"/>
              <a:gd name="T3" fmla="*/ 2147483646 h 566"/>
              <a:gd name="T4" fmla="*/ 2147483646 w 1873"/>
              <a:gd name="T5" fmla="*/ 2147483646 h 566"/>
              <a:gd name="T6" fmla="*/ 2147483646 w 1873"/>
              <a:gd name="T7" fmla="*/ 2147483646 h 566"/>
              <a:gd name="T8" fmla="*/ 2147483646 w 1873"/>
              <a:gd name="T9" fmla="*/ 2147483646 h 566"/>
              <a:gd name="T10" fmla="*/ 2147483646 w 1873"/>
              <a:gd name="T11" fmla="*/ 2147483646 h 566"/>
              <a:gd name="T12" fmla="*/ 2147483646 w 1873"/>
              <a:gd name="T13" fmla="*/ 2147483646 h 566"/>
              <a:gd name="T14" fmla="*/ 2147483646 w 1873"/>
              <a:gd name="T15" fmla="*/ 2147483646 h 56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873" h="566">
                <a:moveTo>
                  <a:pt x="0" y="566"/>
                </a:moveTo>
                <a:cubicBezTo>
                  <a:pt x="74" y="548"/>
                  <a:pt x="148" y="530"/>
                  <a:pt x="227" y="463"/>
                </a:cubicBezTo>
                <a:cubicBezTo>
                  <a:pt x="306" y="396"/>
                  <a:pt x="390" y="238"/>
                  <a:pt x="473" y="165"/>
                </a:cubicBezTo>
                <a:cubicBezTo>
                  <a:pt x="556" y="92"/>
                  <a:pt x="623" y="46"/>
                  <a:pt x="725" y="23"/>
                </a:cubicBezTo>
                <a:cubicBezTo>
                  <a:pt x="827" y="0"/>
                  <a:pt x="914" y="17"/>
                  <a:pt x="1088" y="29"/>
                </a:cubicBezTo>
                <a:cubicBezTo>
                  <a:pt x="1262" y="41"/>
                  <a:pt x="1661" y="79"/>
                  <a:pt x="1767" y="94"/>
                </a:cubicBezTo>
                <a:cubicBezTo>
                  <a:pt x="1873" y="109"/>
                  <a:pt x="1714" y="117"/>
                  <a:pt x="1722" y="120"/>
                </a:cubicBezTo>
                <a:cubicBezTo>
                  <a:pt x="1730" y="123"/>
                  <a:pt x="1801" y="114"/>
                  <a:pt x="1813" y="113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29"/>
          <p:cNvSpPr>
            <a:spLocks noChangeShapeType="1"/>
          </p:cNvSpPr>
          <p:nvPr/>
        </p:nvSpPr>
        <p:spPr bwMode="auto">
          <a:xfrm>
            <a:off x="4644232" y="3811589"/>
            <a:ext cx="0" cy="993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Text Box 30"/>
          <p:cNvSpPr txBox="1">
            <a:spLocks noChangeArrowheads="1"/>
          </p:cNvSpPr>
          <p:nvPr/>
        </p:nvSpPr>
        <p:spPr bwMode="auto">
          <a:xfrm>
            <a:off x="4568032" y="4783138"/>
            <a:ext cx="24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grpSp>
        <p:nvGrpSpPr>
          <p:cNvPr id="37931" name="Group 43"/>
          <p:cNvGrpSpPr>
            <a:grpSpLocks/>
          </p:cNvGrpSpPr>
          <p:nvPr/>
        </p:nvGrpSpPr>
        <p:grpSpPr bwMode="auto">
          <a:xfrm>
            <a:off x="3124994" y="5195888"/>
            <a:ext cx="1536700" cy="1035050"/>
            <a:chOff x="1923" y="3273"/>
            <a:chExt cx="968" cy="652"/>
          </a:xfrm>
        </p:grpSpPr>
        <p:sp>
          <p:nvSpPr>
            <p:cNvPr id="6175" name="Line 26"/>
            <p:cNvSpPr>
              <a:spLocks noChangeShapeType="1"/>
            </p:cNvSpPr>
            <p:nvPr/>
          </p:nvSpPr>
          <p:spPr bwMode="auto">
            <a:xfrm flipH="1">
              <a:off x="1923" y="3915"/>
              <a:ext cx="946" cy="0"/>
            </a:xfrm>
            <a:prstGeom prst="line">
              <a:avLst/>
            </a:prstGeom>
            <a:noFill/>
            <a:ln w="9525" cap="rnd">
              <a:solidFill>
                <a:schemeClr val="accent2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Freeform 28 2"/>
            <p:cNvSpPr>
              <a:spLocks/>
            </p:cNvSpPr>
            <p:nvPr/>
          </p:nvSpPr>
          <p:spPr bwMode="auto">
            <a:xfrm flipH="1">
              <a:off x="2344" y="3273"/>
              <a:ext cx="547" cy="652"/>
            </a:xfrm>
            <a:custGeom>
              <a:avLst/>
              <a:gdLst>
                <a:gd name="T0" fmla="*/ 0 w 720"/>
                <a:gd name="T1" fmla="*/ 372 h 859"/>
                <a:gd name="T2" fmla="*/ 16 w 720"/>
                <a:gd name="T3" fmla="*/ 365 h 859"/>
                <a:gd name="T4" fmla="*/ 39 w 720"/>
                <a:gd name="T5" fmla="*/ 328 h 859"/>
                <a:gd name="T6" fmla="*/ 66 w 720"/>
                <a:gd name="T7" fmla="*/ 232 h 859"/>
                <a:gd name="T8" fmla="*/ 83 w 720"/>
                <a:gd name="T9" fmla="*/ 74 h 859"/>
                <a:gd name="T10" fmla="*/ 100 w 720"/>
                <a:gd name="T11" fmla="*/ 15 h 859"/>
                <a:gd name="T12" fmla="*/ 123 w 720"/>
                <a:gd name="T13" fmla="*/ 6 h 859"/>
                <a:gd name="T14" fmla="*/ 138 w 720"/>
                <a:gd name="T15" fmla="*/ 55 h 859"/>
                <a:gd name="T16" fmla="*/ 153 w 720"/>
                <a:gd name="T17" fmla="*/ 154 h 859"/>
                <a:gd name="T18" fmla="*/ 185 w 720"/>
                <a:gd name="T19" fmla="*/ 267 h 859"/>
                <a:gd name="T20" fmla="*/ 239 w 720"/>
                <a:gd name="T21" fmla="*/ 320 h 859"/>
                <a:gd name="T22" fmla="*/ 292 w 720"/>
                <a:gd name="T23" fmla="*/ 367 h 859"/>
                <a:gd name="T24" fmla="*/ 316 w 720"/>
                <a:gd name="T25" fmla="*/ 373 h 8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20" h="859">
                  <a:moveTo>
                    <a:pt x="0" y="851"/>
                  </a:moveTo>
                  <a:cubicBezTo>
                    <a:pt x="10" y="851"/>
                    <a:pt x="21" y="852"/>
                    <a:pt x="36" y="835"/>
                  </a:cubicBezTo>
                  <a:cubicBezTo>
                    <a:pt x="51" y="818"/>
                    <a:pt x="69" y="800"/>
                    <a:pt x="88" y="749"/>
                  </a:cubicBezTo>
                  <a:cubicBezTo>
                    <a:pt x="107" y="698"/>
                    <a:pt x="133" y="628"/>
                    <a:pt x="150" y="531"/>
                  </a:cubicBezTo>
                  <a:cubicBezTo>
                    <a:pt x="167" y="434"/>
                    <a:pt x="175" y="252"/>
                    <a:pt x="188" y="169"/>
                  </a:cubicBezTo>
                  <a:cubicBezTo>
                    <a:pt x="201" y="86"/>
                    <a:pt x="213" y="61"/>
                    <a:pt x="228" y="35"/>
                  </a:cubicBezTo>
                  <a:cubicBezTo>
                    <a:pt x="243" y="9"/>
                    <a:pt x="265" y="0"/>
                    <a:pt x="280" y="15"/>
                  </a:cubicBezTo>
                  <a:cubicBezTo>
                    <a:pt x="295" y="30"/>
                    <a:pt x="305" y="69"/>
                    <a:pt x="316" y="125"/>
                  </a:cubicBezTo>
                  <a:cubicBezTo>
                    <a:pt x="327" y="181"/>
                    <a:pt x="330" y="272"/>
                    <a:pt x="348" y="353"/>
                  </a:cubicBezTo>
                  <a:cubicBezTo>
                    <a:pt x="366" y="434"/>
                    <a:pt x="389" y="548"/>
                    <a:pt x="422" y="611"/>
                  </a:cubicBezTo>
                  <a:cubicBezTo>
                    <a:pt x="455" y="674"/>
                    <a:pt x="503" y="693"/>
                    <a:pt x="544" y="731"/>
                  </a:cubicBezTo>
                  <a:cubicBezTo>
                    <a:pt x="585" y="769"/>
                    <a:pt x="637" y="819"/>
                    <a:pt x="666" y="839"/>
                  </a:cubicBezTo>
                  <a:cubicBezTo>
                    <a:pt x="695" y="859"/>
                    <a:pt x="707" y="856"/>
                    <a:pt x="720" y="853"/>
                  </a:cubicBezTo>
                </a:path>
              </a:pathLst>
            </a:custGeom>
            <a:noFill/>
            <a:ln w="3175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 descr="\documentclass{article}\pagestyle{empty}&#10;\begin{document}&#10;$\chi$&#10;\end{document}&#10;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17232" y="5227639"/>
            <a:ext cx="201612" cy="2301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3" name="Picture 2" descr="\documentclass{article}\pagestyle{empty}&#10;\begin{document}&#10;$\tau$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271045" y="6343650"/>
            <a:ext cx="176213" cy="1603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6160" name="Line 48"/>
          <p:cNvSpPr>
            <a:spLocks noChangeShapeType="1"/>
          </p:cNvSpPr>
          <p:nvPr/>
        </p:nvSpPr>
        <p:spPr bwMode="auto">
          <a:xfrm>
            <a:off x="2785269" y="3257551"/>
            <a:ext cx="0" cy="15478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Text Box 49"/>
          <p:cNvSpPr txBox="1">
            <a:spLocks noChangeArrowheads="1"/>
          </p:cNvSpPr>
          <p:nvPr/>
        </p:nvSpPr>
        <p:spPr bwMode="auto">
          <a:xfrm>
            <a:off x="2253457" y="3157538"/>
            <a:ext cx="32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grpSp>
        <p:nvGrpSpPr>
          <p:cNvPr id="6162" name="Group 53"/>
          <p:cNvGrpSpPr>
            <a:grpSpLocks/>
          </p:cNvGrpSpPr>
          <p:nvPr/>
        </p:nvGrpSpPr>
        <p:grpSpPr bwMode="auto">
          <a:xfrm>
            <a:off x="2253458" y="3157539"/>
            <a:ext cx="4302125" cy="1647825"/>
            <a:chOff x="469" y="1989"/>
            <a:chExt cx="2710" cy="1038"/>
          </a:xfrm>
        </p:grpSpPr>
        <p:sp>
          <p:nvSpPr>
            <p:cNvPr id="6172" name="Line 50"/>
            <p:cNvSpPr>
              <a:spLocks noChangeShapeType="1"/>
            </p:cNvSpPr>
            <p:nvPr/>
          </p:nvSpPr>
          <p:spPr bwMode="auto">
            <a:xfrm>
              <a:off x="791" y="3027"/>
              <a:ext cx="23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Line 51"/>
            <p:cNvSpPr>
              <a:spLocks noChangeShapeType="1"/>
            </p:cNvSpPr>
            <p:nvPr/>
          </p:nvSpPr>
          <p:spPr bwMode="auto">
            <a:xfrm>
              <a:off x="804" y="2052"/>
              <a:ext cx="0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Text Box 52"/>
            <p:cNvSpPr txBox="1">
              <a:spLocks noChangeArrowheads="1"/>
            </p:cNvSpPr>
            <p:nvPr/>
          </p:nvSpPr>
          <p:spPr bwMode="auto">
            <a:xfrm>
              <a:off x="469" y="1989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</p:grpSp>
      <p:grpSp>
        <p:nvGrpSpPr>
          <p:cNvPr id="37946" name="Group 58"/>
          <p:cNvGrpSpPr>
            <a:grpSpLocks/>
          </p:cNvGrpSpPr>
          <p:nvPr/>
        </p:nvGrpSpPr>
        <p:grpSpPr bwMode="auto">
          <a:xfrm>
            <a:off x="6863558" y="3149601"/>
            <a:ext cx="3470275" cy="1647825"/>
            <a:chOff x="368" y="1989"/>
            <a:chExt cx="2811" cy="1038"/>
          </a:xfrm>
        </p:grpSpPr>
        <p:sp>
          <p:nvSpPr>
            <p:cNvPr id="6169" name="Line 59"/>
            <p:cNvSpPr>
              <a:spLocks noChangeShapeType="1"/>
            </p:cNvSpPr>
            <p:nvPr/>
          </p:nvSpPr>
          <p:spPr bwMode="auto">
            <a:xfrm>
              <a:off x="791" y="3027"/>
              <a:ext cx="23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Line 60"/>
            <p:cNvSpPr>
              <a:spLocks noChangeShapeType="1"/>
            </p:cNvSpPr>
            <p:nvPr/>
          </p:nvSpPr>
          <p:spPr bwMode="auto">
            <a:xfrm>
              <a:off x="804" y="2052"/>
              <a:ext cx="0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Text Box 61"/>
            <p:cNvSpPr txBox="1">
              <a:spLocks noChangeArrowheads="1"/>
            </p:cNvSpPr>
            <p:nvPr/>
          </p:nvSpPr>
          <p:spPr bwMode="auto">
            <a:xfrm>
              <a:off x="368" y="1989"/>
              <a:ext cx="26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</p:grpSp>
      <p:pic>
        <p:nvPicPr>
          <p:cNvPr id="5" name="Picture 4" descr="\documentclass{article}\pagestyle{empty}&#10;\begin{document}&#10;$\Omega$&#10;\end{document}&#10;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863933" y="4929189"/>
            <a:ext cx="230187" cy="2555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37953" name="Freeform 65"/>
          <p:cNvSpPr>
            <a:spLocks/>
          </p:cNvSpPr>
          <p:nvPr/>
        </p:nvSpPr>
        <p:spPr bwMode="auto">
          <a:xfrm>
            <a:off x="8120857" y="3629026"/>
            <a:ext cx="1312862" cy="1179513"/>
          </a:xfrm>
          <a:custGeom>
            <a:avLst/>
            <a:gdLst>
              <a:gd name="T0" fmla="*/ 0 w 827"/>
              <a:gd name="T1" fmla="*/ 2147483646 h 743"/>
              <a:gd name="T2" fmla="*/ 2147483646 w 827"/>
              <a:gd name="T3" fmla="*/ 2147483646 h 743"/>
              <a:gd name="T4" fmla="*/ 2147483646 w 827"/>
              <a:gd name="T5" fmla="*/ 2147483646 h 743"/>
              <a:gd name="T6" fmla="*/ 2147483646 w 827"/>
              <a:gd name="T7" fmla="*/ 2147483646 h 743"/>
              <a:gd name="T8" fmla="*/ 2147483646 w 827"/>
              <a:gd name="T9" fmla="*/ 2147483646 h 743"/>
              <a:gd name="T10" fmla="*/ 2147483646 w 827"/>
              <a:gd name="T11" fmla="*/ 2147483646 h 743"/>
              <a:gd name="T12" fmla="*/ 2147483646 w 827"/>
              <a:gd name="T13" fmla="*/ 2147483646 h 743"/>
              <a:gd name="T14" fmla="*/ 2147483646 w 827"/>
              <a:gd name="T15" fmla="*/ 2147483646 h 743"/>
              <a:gd name="T16" fmla="*/ 2147483646 w 827"/>
              <a:gd name="T17" fmla="*/ 2147483646 h 743"/>
              <a:gd name="T18" fmla="*/ 2147483646 w 827"/>
              <a:gd name="T19" fmla="*/ 2147483646 h 743"/>
              <a:gd name="T20" fmla="*/ 2147483646 w 827"/>
              <a:gd name="T21" fmla="*/ 2147483646 h 743"/>
              <a:gd name="T22" fmla="*/ 2147483646 w 827"/>
              <a:gd name="T23" fmla="*/ 2147483646 h 743"/>
              <a:gd name="T24" fmla="*/ 2147483646 w 827"/>
              <a:gd name="T25" fmla="*/ 2147483646 h 743"/>
              <a:gd name="T26" fmla="*/ 2147483646 w 827"/>
              <a:gd name="T27" fmla="*/ 2147483646 h 743"/>
              <a:gd name="T28" fmla="*/ 2147483646 w 827"/>
              <a:gd name="T29" fmla="*/ 2147483646 h 743"/>
              <a:gd name="T30" fmla="*/ 2147483646 w 827"/>
              <a:gd name="T31" fmla="*/ 2147483646 h 7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827" h="743">
                <a:moveTo>
                  <a:pt x="0" y="743"/>
                </a:moveTo>
                <a:cubicBezTo>
                  <a:pt x="7" y="730"/>
                  <a:pt x="14" y="717"/>
                  <a:pt x="32" y="701"/>
                </a:cubicBezTo>
                <a:cubicBezTo>
                  <a:pt x="50" y="685"/>
                  <a:pt x="80" y="647"/>
                  <a:pt x="107" y="647"/>
                </a:cubicBezTo>
                <a:cubicBezTo>
                  <a:pt x="134" y="647"/>
                  <a:pt x="168" y="686"/>
                  <a:pt x="192" y="701"/>
                </a:cubicBezTo>
                <a:cubicBezTo>
                  <a:pt x="216" y="716"/>
                  <a:pt x="238" y="737"/>
                  <a:pt x="251" y="738"/>
                </a:cubicBezTo>
                <a:cubicBezTo>
                  <a:pt x="264" y="739"/>
                  <a:pt x="261" y="734"/>
                  <a:pt x="272" y="706"/>
                </a:cubicBezTo>
                <a:cubicBezTo>
                  <a:pt x="283" y="678"/>
                  <a:pt x="307" y="602"/>
                  <a:pt x="315" y="567"/>
                </a:cubicBezTo>
                <a:cubicBezTo>
                  <a:pt x="323" y="532"/>
                  <a:pt x="306" y="584"/>
                  <a:pt x="320" y="498"/>
                </a:cubicBezTo>
                <a:cubicBezTo>
                  <a:pt x="334" y="412"/>
                  <a:pt x="374" y="100"/>
                  <a:pt x="400" y="50"/>
                </a:cubicBezTo>
                <a:cubicBezTo>
                  <a:pt x="426" y="0"/>
                  <a:pt x="455" y="130"/>
                  <a:pt x="475" y="199"/>
                </a:cubicBezTo>
                <a:cubicBezTo>
                  <a:pt x="495" y="268"/>
                  <a:pt x="502" y="384"/>
                  <a:pt x="518" y="466"/>
                </a:cubicBezTo>
                <a:cubicBezTo>
                  <a:pt x="534" y="548"/>
                  <a:pt x="554" y="651"/>
                  <a:pt x="571" y="690"/>
                </a:cubicBezTo>
                <a:cubicBezTo>
                  <a:pt x="588" y="729"/>
                  <a:pt x="600" y="703"/>
                  <a:pt x="619" y="701"/>
                </a:cubicBezTo>
                <a:cubicBezTo>
                  <a:pt x="638" y="699"/>
                  <a:pt x="658" y="687"/>
                  <a:pt x="683" y="679"/>
                </a:cubicBezTo>
                <a:cubicBezTo>
                  <a:pt x="708" y="671"/>
                  <a:pt x="744" y="645"/>
                  <a:pt x="768" y="653"/>
                </a:cubicBezTo>
                <a:cubicBezTo>
                  <a:pt x="792" y="661"/>
                  <a:pt x="809" y="694"/>
                  <a:pt x="827" y="727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4" name="Freeform 66"/>
          <p:cNvSpPr>
            <a:spLocks/>
          </p:cNvSpPr>
          <p:nvPr/>
        </p:nvSpPr>
        <p:spPr bwMode="auto">
          <a:xfrm>
            <a:off x="7384257" y="3525838"/>
            <a:ext cx="3014662" cy="1282700"/>
          </a:xfrm>
          <a:custGeom>
            <a:avLst/>
            <a:gdLst>
              <a:gd name="T0" fmla="*/ 0 w 1899"/>
              <a:gd name="T1" fmla="*/ 2147483646 h 808"/>
              <a:gd name="T2" fmla="*/ 2147483646 w 1899"/>
              <a:gd name="T3" fmla="*/ 2147483646 h 808"/>
              <a:gd name="T4" fmla="*/ 2147483646 w 1899"/>
              <a:gd name="T5" fmla="*/ 2147483646 h 808"/>
              <a:gd name="T6" fmla="*/ 2147483646 w 1899"/>
              <a:gd name="T7" fmla="*/ 2147483646 h 808"/>
              <a:gd name="T8" fmla="*/ 2147483646 w 1899"/>
              <a:gd name="T9" fmla="*/ 2147483646 h 808"/>
              <a:gd name="T10" fmla="*/ 2147483646 w 1899"/>
              <a:gd name="T11" fmla="*/ 2147483646 h 808"/>
              <a:gd name="T12" fmla="*/ 2147483646 w 1899"/>
              <a:gd name="T13" fmla="*/ 2147483646 h 808"/>
              <a:gd name="T14" fmla="*/ 2147483646 w 1899"/>
              <a:gd name="T15" fmla="*/ 2147483646 h 808"/>
              <a:gd name="T16" fmla="*/ 2147483646 w 1899"/>
              <a:gd name="T17" fmla="*/ 2147483646 h 808"/>
              <a:gd name="T18" fmla="*/ 2147483646 w 1899"/>
              <a:gd name="T19" fmla="*/ 2147483646 h 80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99" h="808">
                <a:moveTo>
                  <a:pt x="0" y="803"/>
                </a:moveTo>
                <a:cubicBezTo>
                  <a:pt x="48" y="804"/>
                  <a:pt x="97" y="806"/>
                  <a:pt x="150" y="766"/>
                </a:cubicBezTo>
                <a:cubicBezTo>
                  <a:pt x="203" y="726"/>
                  <a:pt x="282" y="627"/>
                  <a:pt x="320" y="563"/>
                </a:cubicBezTo>
                <a:cubicBezTo>
                  <a:pt x="358" y="499"/>
                  <a:pt x="331" y="466"/>
                  <a:pt x="379" y="382"/>
                </a:cubicBezTo>
                <a:cubicBezTo>
                  <a:pt x="427" y="298"/>
                  <a:pt x="474" y="112"/>
                  <a:pt x="608" y="56"/>
                </a:cubicBezTo>
                <a:cubicBezTo>
                  <a:pt x="742" y="0"/>
                  <a:pt x="1046" y="18"/>
                  <a:pt x="1184" y="46"/>
                </a:cubicBezTo>
                <a:cubicBezTo>
                  <a:pt x="1322" y="74"/>
                  <a:pt x="1356" y="125"/>
                  <a:pt x="1435" y="222"/>
                </a:cubicBezTo>
                <a:cubicBezTo>
                  <a:pt x="1514" y="319"/>
                  <a:pt x="1608" y="536"/>
                  <a:pt x="1659" y="627"/>
                </a:cubicBezTo>
                <a:cubicBezTo>
                  <a:pt x="1710" y="718"/>
                  <a:pt x="1704" y="741"/>
                  <a:pt x="1744" y="771"/>
                </a:cubicBezTo>
                <a:cubicBezTo>
                  <a:pt x="1784" y="801"/>
                  <a:pt x="1841" y="804"/>
                  <a:pt x="1899" y="808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" name="Picture 3" descr="\documentclass{article}\pagestyle{empty}&#10;\begin{document}&#10;$\chi$&#10;\end{document}&#10;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875045" y="3844925"/>
            <a:ext cx="201613" cy="228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37957" name="Line 69"/>
          <p:cNvSpPr>
            <a:spLocks noChangeShapeType="1"/>
          </p:cNvSpPr>
          <p:nvPr/>
        </p:nvSpPr>
        <p:spPr bwMode="auto">
          <a:xfrm>
            <a:off x="8639969" y="3422651"/>
            <a:ext cx="0" cy="13827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0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0"/>
                                        <p:tgtEl>
                                          <p:spTgt spid="37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0"/>
                                        <p:tgtEl>
                                          <p:spTgt spid="3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882" y="650875"/>
            <a:ext cx="6881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719" y="1263650"/>
            <a:ext cx="80264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TP_tmp.b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794" y="2335214"/>
            <a:ext cx="5410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 descr="TP_tmp.b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19" y="3165475"/>
            <a:ext cx="5410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0" descr="TP_tmp.b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657" y="5546725"/>
            <a:ext cx="2971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Box 13"/>
          <p:cNvSpPr txBox="1">
            <a:spLocks noChangeArrowheads="1"/>
          </p:cNvSpPr>
          <p:nvPr/>
        </p:nvSpPr>
        <p:spPr bwMode="auto">
          <a:xfrm>
            <a:off x="2764633" y="3671888"/>
            <a:ext cx="2384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Instantaneous response: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3221832" y="3200400"/>
            <a:ext cx="806450" cy="0"/>
          </a:xfrm>
          <a:prstGeom prst="line">
            <a:avLst/>
          </a:prstGeom>
          <a:ln w="31750" cmpd="dbl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7" name="Picture 12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283" y="4098925"/>
            <a:ext cx="46767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8224044" y="2297113"/>
            <a:ext cx="1924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Details chapter 4 pg 187</a:t>
            </a:r>
          </a:p>
        </p:txBody>
      </p:sp>
    </p:spTree>
    <p:extLst>
      <p:ext uri="{BB962C8B-B14F-4D97-AF65-F5344CB8AC3E}">
        <p14:creationId xmlns:p14="http://schemas.microsoft.com/office/powerpoint/2010/main" val="107428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5"/>
          <p:cNvGrpSpPr>
            <a:grpSpLocks/>
          </p:cNvGrpSpPr>
          <p:nvPr/>
        </p:nvGrpSpPr>
        <p:grpSpPr bwMode="auto">
          <a:xfrm>
            <a:off x="1508919" y="787400"/>
            <a:ext cx="9144000" cy="5226050"/>
            <a:chOff x="0" y="496"/>
            <a:chExt cx="5760" cy="3292"/>
          </a:xfrm>
        </p:grpSpPr>
        <p:pic>
          <p:nvPicPr>
            <p:cNvPr id="8196" name="Picture 2" descr="4-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2"/>
              <a:ext cx="5760" cy="3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7" name="Rectangle 3"/>
            <p:cNvSpPr>
              <a:spLocks noChangeArrowheads="1"/>
            </p:cNvSpPr>
            <p:nvPr/>
          </p:nvSpPr>
          <p:spPr bwMode="auto">
            <a:xfrm>
              <a:off x="0" y="549"/>
              <a:ext cx="320" cy="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98" name="Rectangle 4"/>
            <p:cNvSpPr>
              <a:spLocks noChangeArrowheads="1"/>
            </p:cNvSpPr>
            <p:nvPr/>
          </p:nvSpPr>
          <p:spPr bwMode="auto">
            <a:xfrm>
              <a:off x="2080" y="496"/>
              <a:ext cx="320" cy="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2424907" y="282575"/>
            <a:ext cx="3706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time, even the light frequency is not conserved</a:t>
            </a:r>
          </a:p>
        </p:txBody>
      </p:sp>
    </p:spTree>
    <p:extLst>
      <p:ext uri="{BB962C8B-B14F-4D97-AF65-F5344CB8AC3E}">
        <p14:creationId xmlns:p14="http://schemas.microsoft.com/office/powerpoint/2010/main" val="190446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3102769" y="1658939"/>
            <a:ext cx="76637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transient for the polarization to appear.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transient for the polarization to disappear.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17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6"/>
          <p:cNvGrpSpPr>
            <a:grpSpLocks/>
          </p:cNvGrpSpPr>
          <p:nvPr/>
        </p:nvGrpSpPr>
        <p:grpSpPr bwMode="auto">
          <a:xfrm>
            <a:off x="2899570" y="1670050"/>
            <a:ext cx="6931025" cy="2941638"/>
            <a:chOff x="2511972" y="1912883"/>
            <a:chExt cx="6931006" cy="2942568"/>
          </a:xfrm>
        </p:grpSpPr>
        <p:pic>
          <p:nvPicPr>
            <p:cNvPr id="10247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448" y="2002549"/>
              <a:ext cx="6722530" cy="2852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\documentclass{article}&#10;\usepackage{amsmath}&#10;\pagestyle{empty}&#10;\begin{document}&#10;&#10;$[(v,0,0)]$&#10;&#10;&#10;\end{document}" title="IguanaTex Bitmap Display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4021681" y="4526734"/>
              <a:ext cx="890585" cy="254080"/>
            </a:xfrm>
            <a:prstGeom prst="rect">
              <a:avLst/>
            </a:prstGeom>
          </p:spPr>
        </p:pic>
        <p:pic>
          <p:nvPicPr>
            <p:cNvPr id="5" name="Picture 4" descr="\documentclass{article}&#10;\usepackage{amsmath}&#10;\pagestyle{empty}&#10;\begin{document}&#10;$[(0,v,0)]$&#10;&#10;&#10;&#10;\end{document}" title="IguanaTex Bitmap Display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5745701" y="4483859"/>
              <a:ext cx="890585" cy="255668"/>
            </a:xfrm>
            <a:prstGeom prst="rect">
              <a:avLst/>
            </a:prstGeom>
          </p:spPr>
        </p:pic>
        <p:pic>
          <p:nvPicPr>
            <p:cNvPr id="6" name="Picture 5" descr="\documentclass{article}&#10;\usepackage{amsmath}&#10;\pagestyle{empty}&#10;\begin{document}&#10;$[(0,0,v)]$&#10;&#10;&#10;&#10;\end{document}" title="IguanaTex Bitmap Display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449083" y="4483859"/>
              <a:ext cx="888998" cy="25566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511972" y="1912883"/>
              <a:ext cx="914397" cy="452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10243" name="TextBox 8"/>
          <p:cNvSpPr txBox="1">
            <a:spLocks noChangeArrowheads="1"/>
          </p:cNvSpPr>
          <p:nvPr/>
        </p:nvSpPr>
        <p:spPr bwMode="auto">
          <a:xfrm>
            <a:off x="8389144" y="2630488"/>
            <a:ext cx="218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1344.8 cm</a:t>
            </a:r>
            <a:r>
              <a:rPr lang="en-US" altLang="en-US" sz="20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</p:txBody>
      </p:sp>
      <p:sp>
        <p:nvSpPr>
          <p:cNvPr id="10244" name="TextBox 9"/>
          <p:cNvSpPr txBox="1">
            <a:spLocks noChangeArrowheads="1"/>
          </p:cNvSpPr>
          <p:nvPr/>
        </p:nvSpPr>
        <p:spPr bwMode="auto">
          <a:xfrm>
            <a:off x="1699419" y="2568575"/>
            <a:ext cx="218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1351.2 cm</a:t>
            </a:r>
            <a:r>
              <a:rPr lang="en-US" altLang="en-US" sz="20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</p:txBody>
      </p:sp>
      <p:sp>
        <p:nvSpPr>
          <p:cNvPr id="10245" name="TextBox 10"/>
          <p:cNvSpPr txBox="1">
            <a:spLocks noChangeArrowheads="1"/>
          </p:cNvSpPr>
          <p:nvPr/>
        </p:nvSpPr>
        <p:spPr bwMode="auto">
          <a:xfrm>
            <a:off x="4763294" y="1358900"/>
            <a:ext cx="218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Fermi resonance</a:t>
            </a:r>
            <a:endParaRPr lang="en-US" altLang="en-US" sz="20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730083" y="1895475"/>
            <a:ext cx="134937" cy="67310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\documentclass{article}&#10;\usepackage{amsmath}&#10;\pagestyle{empty}&#10;\begin{document}&#10;CO$_2$ LASER LEVELS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76" y="545498"/>
            <a:ext cx="2471619" cy="21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01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33" y="2801939"/>
            <a:ext cx="2465387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82382" y="2903539"/>
            <a:ext cx="1149350" cy="5937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228433" y="2801939"/>
            <a:ext cx="1393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HP  CO2</a:t>
            </a:r>
          </a:p>
        </p:txBody>
      </p:sp>
      <p:sp>
        <p:nvSpPr>
          <p:cNvPr id="5" name="Rectangle 4"/>
          <p:cNvSpPr/>
          <p:nvPr/>
        </p:nvSpPr>
        <p:spPr>
          <a:xfrm>
            <a:off x="7844632" y="2938464"/>
            <a:ext cx="1809750" cy="5937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8236745" y="2903539"/>
            <a:ext cx="1395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HOT  CO2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466682" y="2859089"/>
            <a:ext cx="0" cy="612775"/>
          </a:xfrm>
          <a:prstGeom prst="line">
            <a:avLst/>
          </a:prstGeom>
          <a:ln w="444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207419" y="2859089"/>
            <a:ext cx="0" cy="61277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466682" y="3063875"/>
            <a:ext cx="1377950" cy="36353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6468269" y="3046414"/>
            <a:ext cx="1377950" cy="363537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5" name="TextBox 12"/>
          <p:cNvSpPr txBox="1">
            <a:spLocks noChangeArrowheads="1"/>
          </p:cNvSpPr>
          <p:nvPr/>
        </p:nvSpPr>
        <p:spPr bwMode="auto">
          <a:xfrm>
            <a:off x="5060157" y="876301"/>
            <a:ext cx="3371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EXAMPLE: FREE INDUCTION DECAY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164558" y="4364038"/>
            <a:ext cx="4302125" cy="2120900"/>
            <a:chOff x="655638" y="4364038"/>
            <a:chExt cx="4302125" cy="2120900"/>
          </a:xfrm>
        </p:grpSpPr>
        <p:sp>
          <p:nvSpPr>
            <p:cNvPr id="11281" name="Freeform 31" descr="Wide downward diagonal"/>
            <p:cNvSpPr>
              <a:spLocks/>
            </p:cNvSpPr>
            <p:nvPr/>
          </p:nvSpPr>
          <p:spPr bwMode="auto">
            <a:xfrm>
              <a:off x="1389063" y="5137150"/>
              <a:ext cx="1651000" cy="882650"/>
            </a:xfrm>
            <a:custGeom>
              <a:avLst/>
              <a:gdLst>
                <a:gd name="T0" fmla="*/ 0 w 1040"/>
                <a:gd name="T1" fmla="*/ 2147483646 h 556"/>
                <a:gd name="T2" fmla="*/ 2147483646 w 1040"/>
                <a:gd name="T3" fmla="*/ 2147483646 h 556"/>
                <a:gd name="T4" fmla="*/ 2147483646 w 1040"/>
                <a:gd name="T5" fmla="*/ 2147483646 h 556"/>
                <a:gd name="T6" fmla="*/ 2147483646 w 1040"/>
                <a:gd name="T7" fmla="*/ 2147483646 h 556"/>
                <a:gd name="T8" fmla="*/ 2147483646 w 1040"/>
                <a:gd name="T9" fmla="*/ 2147483646 h 556"/>
                <a:gd name="T10" fmla="*/ 2147483646 w 1040"/>
                <a:gd name="T11" fmla="*/ 2147483646 h 556"/>
                <a:gd name="T12" fmla="*/ 2147483646 w 1040"/>
                <a:gd name="T13" fmla="*/ 2147483646 h 556"/>
                <a:gd name="T14" fmla="*/ 2147483646 w 1040"/>
                <a:gd name="T15" fmla="*/ 2147483646 h 556"/>
                <a:gd name="T16" fmla="*/ 2147483646 w 1040"/>
                <a:gd name="T17" fmla="*/ 2147483646 h 556"/>
                <a:gd name="T18" fmla="*/ 2147483646 w 1040"/>
                <a:gd name="T19" fmla="*/ 0 h 556"/>
                <a:gd name="T20" fmla="*/ 2147483646 w 1040"/>
                <a:gd name="T21" fmla="*/ 2147483646 h 556"/>
                <a:gd name="T22" fmla="*/ 2147483646 w 1040"/>
                <a:gd name="T23" fmla="*/ 2147483646 h 556"/>
                <a:gd name="T24" fmla="*/ 2147483646 w 1040"/>
                <a:gd name="T25" fmla="*/ 2147483646 h 556"/>
                <a:gd name="T26" fmla="*/ 2147483646 w 1040"/>
                <a:gd name="T27" fmla="*/ 2147483646 h 5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40" h="556">
                  <a:moveTo>
                    <a:pt x="0" y="552"/>
                  </a:moveTo>
                  <a:cubicBezTo>
                    <a:pt x="20" y="547"/>
                    <a:pt x="37" y="542"/>
                    <a:pt x="58" y="540"/>
                  </a:cubicBezTo>
                  <a:cubicBezTo>
                    <a:pt x="67" y="538"/>
                    <a:pt x="76" y="530"/>
                    <a:pt x="84" y="530"/>
                  </a:cubicBezTo>
                  <a:lnTo>
                    <a:pt x="210" y="484"/>
                  </a:lnTo>
                  <a:lnTo>
                    <a:pt x="328" y="340"/>
                  </a:lnTo>
                  <a:lnTo>
                    <a:pt x="466" y="172"/>
                  </a:lnTo>
                  <a:lnTo>
                    <a:pt x="550" y="86"/>
                  </a:lnTo>
                  <a:lnTo>
                    <a:pt x="634" y="48"/>
                  </a:lnTo>
                  <a:lnTo>
                    <a:pt x="750" y="6"/>
                  </a:lnTo>
                  <a:lnTo>
                    <a:pt x="862" y="0"/>
                  </a:lnTo>
                  <a:lnTo>
                    <a:pt x="968" y="14"/>
                  </a:lnTo>
                  <a:lnTo>
                    <a:pt x="1040" y="16"/>
                  </a:lnTo>
                  <a:lnTo>
                    <a:pt x="1040" y="556"/>
                  </a:lnTo>
                  <a:lnTo>
                    <a:pt x="24" y="550"/>
                  </a:lnTo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Line 22"/>
            <p:cNvSpPr>
              <a:spLocks noChangeShapeType="1"/>
            </p:cNvSpPr>
            <p:nvPr/>
          </p:nvSpPr>
          <p:spPr bwMode="auto">
            <a:xfrm>
              <a:off x="1187450" y="4464050"/>
              <a:ext cx="0" cy="1547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Line 23"/>
            <p:cNvSpPr>
              <a:spLocks noChangeShapeType="1"/>
            </p:cNvSpPr>
            <p:nvPr/>
          </p:nvSpPr>
          <p:spPr bwMode="auto">
            <a:xfrm>
              <a:off x="1166813" y="6011863"/>
              <a:ext cx="37909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Text Box 25"/>
            <p:cNvSpPr txBox="1">
              <a:spLocks noChangeArrowheads="1"/>
            </p:cNvSpPr>
            <p:nvPr/>
          </p:nvSpPr>
          <p:spPr bwMode="auto">
            <a:xfrm>
              <a:off x="4259263" y="6118225"/>
              <a:ext cx="2476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11285" name="Text Box 26"/>
            <p:cNvSpPr txBox="1">
              <a:spLocks noChangeArrowheads="1"/>
            </p:cNvSpPr>
            <p:nvPr/>
          </p:nvSpPr>
          <p:spPr bwMode="auto">
            <a:xfrm>
              <a:off x="655638" y="4364038"/>
              <a:ext cx="3238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11286" name="Freeform 28 1"/>
            <p:cNvSpPr>
              <a:spLocks/>
            </p:cNvSpPr>
            <p:nvPr/>
          </p:nvSpPr>
          <p:spPr bwMode="auto">
            <a:xfrm>
              <a:off x="1401763" y="5113338"/>
              <a:ext cx="2973387" cy="898525"/>
            </a:xfrm>
            <a:custGeom>
              <a:avLst/>
              <a:gdLst>
                <a:gd name="T0" fmla="*/ 0 w 1873"/>
                <a:gd name="T1" fmla="*/ 2147483646 h 566"/>
                <a:gd name="T2" fmla="*/ 2147483646 w 1873"/>
                <a:gd name="T3" fmla="*/ 2147483646 h 566"/>
                <a:gd name="T4" fmla="*/ 2147483646 w 1873"/>
                <a:gd name="T5" fmla="*/ 2147483646 h 566"/>
                <a:gd name="T6" fmla="*/ 2147483646 w 1873"/>
                <a:gd name="T7" fmla="*/ 2147483646 h 566"/>
                <a:gd name="T8" fmla="*/ 2147483646 w 1873"/>
                <a:gd name="T9" fmla="*/ 2147483646 h 566"/>
                <a:gd name="T10" fmla="*/ 2147483646 w 1873"/>
                <a:gd name="T11" fmla="*/ 2147483646 h 566"/>
                <a:gd name="T12" fmla="*/ 2147483646 w 1873"/>
                <a:gd name="T13" fmla="*/ 2147483646 h 566"/>
                <a:gd name="T14" fmla="*/ 2147483646 w 1873"/>
                <a:gd name="T15" fmla="*/ 2147483646 h 5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73" h="566">
                  <a:moveTo>
                    <a:pt x="0" y="566"/>
                  </a:moveTo>
                  <a:cubicBezTo>
                    <a:pt x="74" y="548"/>
                    <a:pt x="148" y="530"/>
                    <a:pt x="227" y="463"/>
                  </a:cubicBezTo>
                  <a:cubicBezTo>
                    <a:pt x="306" y="396"/>
                    <a:pt x="390" y="238"/>
                    <a:pt x="473" y="165"/>
                  </a:cubicBezTo>
                  <a:cubicBezTo>
                    <a:pt x="556" y="92"/>
                    <a:pt x="623" y="46"/>
                    <a:pt x="725" y="23"/>
                  </a:cubicBezTo>
                  <a:cubicBezTo>
                    <a:pt x="827" y="0"/>
                    <a:pt x="914" y="17"/>
                    <a:pt x="1088" y="29"/>
                  </a:cubicBezTo>
                  <a:cubicBezTo>
                    <a:pt x="1262" y="41"/>
                    <a:pt x="1661" y="79"/>
                    <a:pt x="1767" y="94"/>
                  </a:cubicBezTo>
                  <a:cubicBezTo>
                    <a:pt x="1873" y="109"/>
                    <a:pt x="1714" y="117"/>
                    <a:pt x="1722" y="120"/>
                  </a:cubicBezTo>
                  <a:cubicBezTo>
                    <a:pt x="1730" y="123"/>
                    <a:pt x="1801" y="114"/>
                    <a:pt x="1813" y="113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29"/>
            <p:cNvSpPr>
              <a:spLocks noChangeShapeType="1"/>
            </p:cNvSpPr>
            <p:nvPr/>
          </p:nvSpPr>
          <p:spPr bwMode="auto">
            <a:xfrm>
              <a:off x="3046413" y="5018088"/>
              <a:ext cx="0" cy="993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48"/>
            <p:cNvSpPr>
              <a:spLocks noChangeShapeType="1"/>
            </p:cNvSpPr>
            <p:nvPr/>
          </p:nvSpPr>
          <p:spPr bwMode="auto">
            <a:xfrm>
              <a:off x="1187450" y="4464050"/>
              <a:ext cx="0" cy="1547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Text Box 49"/>
            <p:cNvSpPr txBox="1">
              <a:spLocks noChangeArrowheads="1"/>
            </p:cNvSpPr>
            <p:nvPr/>
          </p:nvSpPr>
          <p:spPr bwMode="auto">
            <a:xfrm>
              <a:off x="655638" y="4364038"/>
              <a:ext cx="3238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grpSp>
          <p:nvGrpSpPr>
            <p:cNvPr id="11290" name="Group 53"/>
            <p:cNvGrpSpPr>
              <a:grpSpLocks/>
            </p:cNvGrpSpPr>
            <p:nvPr/>
          </p:nvGrpSpPr>
          <p:grpSpPr bwMode="auto">
            <a:xfrm>
              <a:off x="655638" y="4364038"/>
              <a:ext cx="4302125" cy="1647825"/>
              <a:chOff x="469" y="1989"/>
              <a:chExt cx="2710" cy="1038"/>
            </a:xfrm>
          </p:grpSpPr>
          <p:sp>
            <p:nvSpPr>
              <p:cNvPr id="11292" name="Line 50"/>
              <p:cNvSpPr>
                <a:spLocks noChangeShapeType="1"/>
              </p:cNvSpPr>
              <p:nvPr/>
            </p:nvSpPr>
            <p:spPr bwMode="auto">
              <a:xfrm>
                <a:off x="791" y="3027"/>
                <a:ext cx="238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3" name="Line 51"/>
              <p:cNvSpPr>
                <a:spLocks noChangeShapeType="1"/>
              </p:cNvSpPr>
              <p:nvPr/>
            </p:nvSpPr>
            <p:spPr bwMode="auto">
              <a:xfrm>
                <a:off x="804" y="2052"/>
                <a:ext cx="0" cy="9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4" name="Text Box 52"/>
              <p:cNvSpPr txBox="1">
                <a:spLocks noChangeArrowheads="1"/>
              </p:cNvSpPr>
              <p:nvPr/>
            </p:nvSpPr>
            <p:spPr bwMode="auto">
              <a:xfrm>
                <a:off x="469" y="1989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3062288" y="5018088"/>
              <a:ext cx="1196975" cy="401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30" name="Group 43"/>
          <p:cNvGrpSpPr>
            <a:grpSpLocks/>
          </p:cNvGrpSpPr>
          <p:nvPr/>
        </p:nvGrpSpPr>
        <p:grpSpPr bwMode="auto">
          <a:xfrm>
            <a:off x="8705057" y="3770313"/>
            <a:ext cx="1536700" cy="1035050"/>
            <a:chOff x="1923" y="3273"/>
            <a:chExt cx="968" cy="652"/>
          </a:xfrm>
        </p:grpSpPr>
        <p:sp>
          <p:nvSpPr>
            <p:cNvPr id="11279" name="Line 26"/>
            <p:cNvSpPr>
              <a:spLocks noChangeShapeType="1"/>
            </p:cNvSpPr>
            <p:nvPr/>
          </p:nvSpPr>
          <p:spPr bwMode="auto">
            <a:xfrm flipH="1">
              <a:off x="1923" y="3915"/>
              <a:ext cx="946" cy="0"/>
            </a:xfrm>
            <a:prstGeom prst="line">
              <a:avLst/>
            </a:prstGeom>
            <a:noFill/>
            <a:ln w="9525" cap="rnd">
              <a:solidFill>
                <a:schemeClr val="accent2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Freeform 28 2"/>
            <p:cNvSpPr>
              <a:spLocks/>
            </p:cNvSpPr>
            <p:nvPr/>
          </p:nvSpPr>
          <p:spPr bwMode="auto">
            <a:xfrm flipH="1">
              <a:off x="2344" y="3273"/>
              <a:ext cx="547" cy="652"/>
            </a:xfrm>
            <a:custGeom>
              <a:avLst/>
              <a:gdLst>
                <a:gd name="T0" fmla="*/ 0 w 720"/>
                <a:gd name="T1" fmla="*/ 372 h 859"/>
                <a:gd name="T2" fmla="*/ 16 w 720"/>
                <a:gd name="T3" fmla="*/ 365 h 859"/>
                <a:gd name="T4" fmla="*/ 39 w 720"/>
                <a:gd name="T5" fmla="*/ 328 h 859"/>
                <a:gd name="T6" fmla="*/ 66 w 720"/>
                <a:gd name="T7" fmla="*/ 232 h 859"/>
                <a:gd name="T8" fmla="*/ 83 w 720"/>
                <a:gd name="T9" fmla="*/ 74 h 859"/>
                <a:gd name="T10" fmla="*/ 100 w 720"/>
                <a:gd name="T11" fmla="*/ 15 h 859"/>
                <a:gd name="T12" fmla="*/ 123 w 720"/>
                <a:gd name="T13" fmla="*/ 6 h 859"/>
                <a:gd name="T14" fmla="*/ 138 w 720"/>
                <a:gd name="T15" fmla="*/ 55 h 859"/>
                <a:gd name="T16" fmla="*/ 153 w 720"/>
                <a:gd name="T17" fmla="*/ 154 h 859"/>
                <a:gd name="T18" fmla="*/ 185 w 720"/>
                <a:gd name="T19" fmla="*/ 267 h 859"/>
                <a:gd name="T20" fmla="*/ 239 w 720"/>
                <a:gd name="T21" fmla="*/ 320 h 859"/>
                <a:gd name="T22" fmla="*/ 292 w 720"/>
                <a:gd name="T23" fmla="*/ 367 h 859"/>
                <a:gd name="T24" fmla="*/ 316 w 720"/>
                <a:gd name="T25" fmla="*/ 373 h 8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20" h="859">
                  <a:moveTo>
                    <a:pt x="0" y="851"/>
                  </a:moveTo>
                  <a:cubicBezTo>
                    <a:pt x="10" y="851"/>
                    <a:pt x="21" y="852"/>
                    <a:pt x="36" y="835"/>
                  </a:cubicBezTo>
                  <a:cubicBezTo>
                    <a:pt x="51" y="818"/>
                    <a:pt x="69" y="800"/>
                    <a:pt x="88" y="749"/>
                  </a:cubicBezTo>
                  <a:cubicBezTo>
                    <a:pt x="107" y="698"/>
                    <a:pt x="133" y="628"/>
                    <a:pt x="150" y="531"/>
                  </a:cubicBezTo>
                  <a:cubicBezTo>
                    <a:pt x="167" y="434"/>
                    <a:pt x="175" y="252"/>
                    <a:pt x="188" y="169"/>
                  </a:cubicBezTo>
                  <a:cubicBezTo>
                    <a:pt x="201" y="86"/>
                    <a:pt x="213" y="61"/>
                    <a:pt x="228" y="35"/>
                  </a:cubicBezTo>
                  <a:cubicBezTo>
                    <a:pt x="243" y="9"/>
                    <a:pt x="265" y="0"/>
                    <a:pt x="280" y="15"/>
                  </a:cubicBezTo>
                  <a:cubicBezTo>
                    <a:pt x="295" y="30"/>
                    <a:pt x="305" y="69"/>
                    <a:pt x="316" y="125"/>
                  </a:cubicBezTo>
                  <a:cubicBezTo>
                    <a:pt x="327" y="181"/>
                    <a:pt x="330" y="272"/>
                    <a:pt x="348" y="353"/>
                  </a:cubicBezTo>
                  <a:cubicBezTo>
                    <a:pt x="366" y="434"/>
                    <a:pt x="389" y="548"/>
                    <a:pt x="422" y="611"/>
                  </a:cubicBezTo>
                  <a:cubicBezTo>
                    <a:pt x="455" y="674"/>
                    <a:pt x="503" y="693"/>
                    <a:pt x="544" y="731"/>
                  </a:cubicBezTo>
                  <a:cubicBezTo>
                    <a:pt x="585" y="769"/>
                    <a:pt x="637" y="819"/>
                    <a:pt x="666" y="839"/>
                  </a:cubicBezTo>
                  <a:cubicBezTo>
                    <a:pt x="695" y="859"/>
                    <a:pt x="707" y="856"/>
                    <a:pt x="720" y="853"/>
                  </a:cubicBezTo>
                </a:path>
              </a:pathLst>
            </a:custGeom>
            <a:noFill/>
            <a:ln w="3175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5-Point Star 1"/>
          <p:cNvSpPr/>
          <p:nvPr/>
        </p:nvSpPr>
        <p:spPr>
          <a:xfrm>
            <a:off x="6938170" y="2938464"/>
            <a:ext cx="557213" cy="47148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7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623776" y="261988"/>
            <a:ext cx="51782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FF"/>
                </a:solidFill>
              </a:rPr>
              <a:t>ABOUT LINEAR INSTANTANEOUS POLARIZATION</a:t>
            </a:r>
            <a:endParaRPr lang="en-US" altLang="en-US" b="1" dirty="0">
              <a:solidFill>
                <a:srgbClr val="0000FF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763044" y="942975"/>
            <a:ext cx="2470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Define what is linear Optics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542382" y="1289051"/>
            <a:ext cx="69445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Linear interaction between light and matter: the electron responds instantaneously to the field.</a:t>
            </a:r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367757" y="1817688"/>
            <a:ext cx="35607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Description of light field: periodic electric field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463508" y="1833563"/>
            <a:ext cx="3602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Description of matter: electron + restoring force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741069" y="2905125"/>
            <a:ext cx="27029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Interaction: Maxwell’s equations</a:t>
            </a:r>
          </a:p>
          <a:p>
            <a:r>
              <a:rPr lang="en-US" altLang="en-US" sz="1400"/>
              <a:t>Second order propagation equation</a:t>
            </a:r>
          </a:p>
        </p:txBody>
      </p:sp>
      <p:pic>
        <p:nvPicPr>
          <p:cNvPr id="16392" name="Picture 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883" y="2392363"/>
            <a:ext cx="18827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3" name="Picture 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257" y="2840039"/>
            <a:ext cx="15621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4" name="Picture 1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95" y="2351089"/>
            <a:ext cx="29321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5" name="Picture 11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82" y="2841625"/>
            <a:ext cx="1604962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4863286" y="5508625"/>
            <a:ext cx="243368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/>
              <a:t>Second order propagation </a:t>
            </a:r>
          </a:p>
          <a:p>
            <a:pPr algn="ctr"/>
            <a:r>
              <a:rPr lang="en-US" altLang="en-US" sz="1400"/>
              <a:t> make 1st order approximation </a:t>
            </a:r>
          </a:p>
          <a:p>
            <a:pPr algn="ctr"/>
            <a:r>
              <a:rPr lang="en-US" altLang="en-US" sz="1400"/>
              <a:t>  pol at 90 deg???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6692108" y="2062163"/>
            <a:ext cx="3602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Description of matter: electron + restoring force</a:t>
            </a:r>
          </a:p>
        </p:txBody>
      </p:sp>
      <p:pic>
        <p:nvPicPr>
          <p:cNvPr id="16398" name="Picture 14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294" y="3957639"/>
            <a:ext cx="1112838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9" name="Picture 15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69" y="4805364"/>
            <a:ext cx="15621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4234658" y="3073401"/>
            <a:ext cx="396875" cy="16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7308058" y="2981326"/>
            <a:ext cx="396875" cy="16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6080919" y="3497264"/>
            <a:ext cx="0" cy="363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1797845" y="3919538"/>
            <a:ext cx="217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>
                <a:solidFill>
                  <a:srgbClr val="FF0000"/>
                </a:solidFill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</a:rPr>
              <a:t>1: </a:t>
            </a:r>
            <a:r>
              <a:rPr lang="en-US" altLang="en-US" sz="1400" b="1" dirty="0">
                <a:solidFill>
                  <a:srgbClr val="FF0000"/>
                </a:solidFill>
              </a:rPr>
              <a:t>explain cos </a:t>
            </a:r>
            <a:r>
              <a:rPr lang="en-US" altLang="en-US" sz="1400" b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14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exp</a:t>
            </a:r>
            <a:r>
              <a:rPr lang="en-US" altLang="en-US" sz="1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4834732" y="6332538"/>
            <a:ext cx="2500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>
                <a:solidFill>
                  <a:srgbClr val="FF0000"/>
                </a:solidFill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</a:rPr>
              <a:t>3: </a:t>
            </a:r>
            <a:r>
              <a:rPr lang="en-US" altLang="en-US" sz="1400" b="1" dirty="0">
                <a:solidFill>
                  <a:srgbClr val="FF0000"/>
                </a:solidFill>
              </a:rPr>
              <a:t>explain the phase shift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7555707" y="4173538"/>
            <a:ext cx="251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 smtClean="0">
                <a:solidFill>
                  <a:srgbClr val="FF0000"/>
                </a:solidFill>
              </a:rPr>
              <a:t>Task 2: </a:t>
            </a:r>
            <a:r>
              <a:rPr lang="en-US" altLang="en-US" sz="1400" b="1" dirty="0">
                <a:solidFill>
                  <a:srgbClr val="FF0000"/>
                </a:solidFill>
              </a:rPr>
              <a:t>explain “Instantaneous”</a:t>
            </a:r>
          </a:p>
        </p:txBody>
      </p:sp>
    </p:spTree>
    <p:extLst>
      <p:ext uri="{BB962C8B-B14F-4D97-AF65-F5344CB8AC3E}">
        <p14:creationId xmlns:p14="http://schemas.microsoft.com/office/powerpoint/2010/main" val="146836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731" y="1204332"/>
            <a:ext cx="916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second order equation – meaning?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289609" y="223025"/>
            <a:ext cx="5820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REVIEW OF ELECTROMAGNETISM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0770" y="1813932"/>
            <a:ext cx="916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From second order to first order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382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829970" y="160338"/>
            <a:ext cx="25003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Task 3: explain the phase shift</a:t>
            </a:r>
          </a:p>
        </p:txBody>
      </p:sp>
      <p:pic>
        <p:nvPicPr>
          <p:cNvPr id="5126" name="Picture 6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33" y="2171701"/>
            <a:ext cx="1360487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732" y="2771775"/>
            <a:ext cx="398145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30" name="Picture 1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19" y="3794125"/>
            <a:ext cx="37592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829970" y="160338"/>
            <a:ext cx="25003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>
                <a:solidFill>
                  <a:srgbClr val="FF0000"/>
                </a:solidFill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</a:rPr>
              <a:t>2: </a:t>
            </a:r>
            <a:r>
              <a:rPr lang="en-US" altLang="en-US" sz="1400" b="1" dirty="0">
                <a:solidFill>
                  <a:srgbClr val="FF0000"/>
                </a:solidFill>
              </a:rPr>
              <a:t>explain the phase shift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1853408" y="627064"/>
            <a:ext cx="845502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400"/>
              <a:t>                                             </a:t>
            </a:r>
            <a:r>
              <a:rPr lang="en-US" altLang="en-US" b="1"/>
              <a:t>The classical oscillator and Maxwells equations</a:t>
            </a:r>
          </a:p>
          <a:p>
            <a:endParaRPr lang="en-US" altLang="en-US" b="1"/>
          </a:p>
          <a:p>
            <a:r>
              <a:rPr lang="en-US" altLang="en-US" sz="1400"/>
              <a:t>The classical approach is to calculate the motion of the bound electron, modeled as a dipole.  The electron is at a (small) distance </a:t>
            </a:r>
            <a:r>
              <a:rPr lang="en-US" altLang="en-US" sz="1400" i="1"/>
              <a:t>d</a:t>
            </a:r>
            <a:r>
              <a:rPr lang="en-US" altLang="en-US" sz="1400"/>
              <a:t> from the positive ion. It oscillates with the applied electric field.  </a:t>
            </a:r>
          </a:p>
          <a:p>
            <a:r>
              <a:rPr lang="en-US" altLang="en-US" sz="1400"/>
              <a:t>                                                              This is the classical oscillator model.</a:t>
            </a:r>
          </a:p>
          <a:p>
            <a:r>
              <a:rPr lang="en-US" altLang="en-US" sz="1400"/>
              <a:t>Under the influence of an optical oscillating field at </a:t>
            </a:r>
            <a:r>
              <a:rPr lang="en-US" altLang="en-US" sz="1400">
                <a:latin typeface="Symbol" panose="05050102010706020507" pitchFamily="18" charset="2"/>
              </a:rPr>
              <a:t>w</a:t>
            </a:r>
            <a:r>
              <a:rPr lang="en-US" altLang="en-US" sz="1400"/>
              <a:t> the motion of the electron follows the frequency of the applied field, in phase, and is thus </a:t>
            </a:r>
          </a:p>
          <a:p>
            <a:endParaRPr lang="en-US" altLang="en-US" sz="1400"/>
          </a:p>
          <a:p>
            <a:r>
              <a:rPr lang="en-US" altLang="en-US" sz="1400"/>
              <a:t>At a point of observation at a distance </a:t>
            </a:r>
            <a:r>
              <a:rPr lang="en-US" altLang="en-US" sz="1400" i="1"/>
              <a:t>R</a:t>
            </a:r>
            <a:r>
              <a:rPr lang="en-US" altLang="en-US" sz="1400"/>
              <a:t> from the dipole, the field due to the dipole is</a:t>
            </a:r>
          </a:p>
          <a:p>
            <a:endParaRPr lang="en-US" altLang="en-US" sz="1400"/>
          </a:p>
          <a:p>
            <a:endParaRPr lang="en-US" altLang="en-US" sz="1400"/>
          </a:p>
          <a:p>
            <a:endParaRPr lang="en-US" altLang="en-US" sz="1400"/>
          </a:p>
          <a:p>
            <a:r>
              <a:rPr lang="en-US" altLang="en-US" sz="1400"/>
              <a:t>Putting that in Maxwell's propagation equation</a:t>
            </a:r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2904333" y="5186363"/>
            <a:ext cx="15875" cy="455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840833" y="5602288"/>
            <a:ext cx="3698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+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832894" y="4916488"/>
            <a:ext cx="369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-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2942432" y="5268913"/>
            <a:ext cx="277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d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2494758" y="4062413"/>
            <a:ext cx="3444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R</a:t>
            </a:r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H="1" flipV="1">
            <a:off x="2677319" y="4376738"/>
            <a:ext cx="5873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30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"/>
          <p:cNvGrpSpPr>
            <a:grpSpLocks/>
          </p:cNvGrpSpPr>
          <p:nvPr/>
        </p:nvGrpSpPr>
        <p:grpSpPr bwMode="auto">
          <a:xfrm>
            <a:off x="2186783" y="481013"/>
            <a:ext cx="8237537" cy="6178550"/>
            <a:chOff x="475" y="197"/>
            <a:chExt cx="5189" cy="3892"/>
          </a:xfrm>
        </p:grpSpPr>
        <p:grpSp>
          <p:nvGrpSpPr>
            <p:cNvPr id="52227" name="Group 3"/>
            <p:cNvGrpSpPr>
              <a:grpSpLocks/>
            </p:cNvGrpSpPr>
            <p:nvPr/>
          </p:nvGrpSpPr>
          <p:grpSpPr bwMode="auto">
            <a:xfrm>
              <a:off x="475" y="716"/>
              <a:ext cx="5189" cy="3149"/>
              <a:chOff x="475" y="716"/>
              <a:chExt cx="5189" cy="3149"/>
            </a:xfrm>
          </p:grpSpPr>
          <p:pic>
            <p:nvPicPr>
              <p:cNvPr id="52228" name="Picture 4" descr="p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5" y="716"/>
                <a:ext cx="5189" cy="10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229" name="Picture 5" descr="p2a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7" y="1629"/>
                <a:ext cx="5085" cy="2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2230" name="Text Box 6"/>
            <p:cNvSpPr txBox="1">
              <a:spLocks noChangeArrowheads="1"/>
            </p:cNvSpPr>
            <p:nvPr/>
          </p:nvSpPr>
          <p:spPr bwMode="auto">
            <a:xfrm>
              <a:off x="941" y="197"/>
              <a:ext cx="391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/>
                <a:t>P in phase with E but      90 degree out of phase with      ??</a:t>
              </a:r>
            </a:p>
          </p:txBody>
        </p:sp>
        <p:pic>
          <p:nvPicPr>
            <p:cNvPr id="52231" name="Picture 7" descr="TP_tmp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" y="244"/>
              <a:ext cx="112" cy="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232" name="Picture 8" descr="TP_tmp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4" y="229"/>
              <a:ext cx="12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2233" name="Rectangle 9"/>
            <p:cNvSpPr>
              <a:spLocks noChangeArrowheads="1"/>
            </p:cNvSpPr>
            <p:nvPr/>
          </p:nvSpPr>
          <p:spPr bwMode="auto">
            <a:xfrm>
              <a:off x="5061" y="2549"/>
              <a:ext cx="576" cy="1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4829970" y="160338"/>
            <a:ext cx="25003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>
                <a:solidFill>
                  <a:srgbClr val="FF0000"/>
                </a:solidFill>
              </a:rPr>
              <a:t>Task </a:t>
            </a:r>
            <a:r>
              <a:rPr lang="en-US" altLang="en-US" sz="1400" b="1" dirty="0" smtClean="0">
                <a:solidFill>
                  <a:srgbClr val="FF0000"/>
                </a:solidFill>
              </a:rPr>
              <a:t>2: </a:t>
            </a:r>
            <a:r>
              <a:rPr lang="en-US" altLang="en-US" sz="1400" b="1" dirty="0">
                <a:solidFill>
                  <a:srgbClr val="FF0000"/>
                </a:solidFill>
              </a:rPr>
              <a:t>explain the phase shift</a:t>
            </a:r>
          </a:p>
        </p:txBody>
      </p:sp>
      <p:sp>
        <p:nvSpPr>
          <p:cNvPr id="52243" name="Rectangle 19"/>
          <p:cNvSpPr>
            <a:spLocks noChangeArrowheads="1"/>
          </p:cNvSpPr>
          <p:nvPr/>
        </p:nvSpPr>
        <p:spPr bwMode="auto">
          <a:xfrm>
            <a:off x="5549108" y="4081464"/>
            <a:ext cx="212725" cy="295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Rectangle 20"/>
          <p:cNvSpPr>
            <a:spLocks noChangeArrowheads="1"/>
          </p:cNvSpPr>
          <p:nvPr/>
        </p:nvSpPr>
        <p:spPr bwMode="auto">
          <a:xfrm>
            <a:off x="7643020" y="4075114"/>
            <a:ext cx="150813" cy="295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2245" name="Picture 2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94" y="4264025"/>
            <a:ext cx="4451350" cy="54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9051133" y="5402263"/>
            <a:ext cx="15875" cy="455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8987633" y="5818188"/>
            <a:ext cx="3698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+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8979694" y="5132388"/>
            <a:ext cx="369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-</a:t>
            </a:r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9089232" y="5484813"/>
            <a:ext cx="277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d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8641558" y="4278313"/>
            <a:ext cx="3444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R</a:t>
            </a:r>
          </a:p>
        </p:txBody>
      </p:sp>
      <p:sp>
        <p:nvSpPr>
          <p:cNvPr id="52251" name="Line 27"/>
          <p:cNvSpPr>
            <a:spLocks noChangeShapeType="1"/>
          </p:cNvSpPr>
          <p:nvPr/>
        </p:nvSpPr>
        <p:spPr bwMode="auto">
          <a:xfrm flipH="1" flipV="1">
            <a:off x="8824119" y="4592638"/>
            <a:ext cx="5873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1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1839119" y="106363"/>
            <a:ext cx="7937500" cy="6646862"/>
            <a:chOff x="208" y="67"/>
            <a:chExt cx="5000" cy="4187"/>
          </a:xfrm>
        </p:grpSpPr>
        <p:pic>
          <p:nvPicPr>
            <p:cNvPr id="53251" name="Picture 3" descr="p2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" y="67"/>
              <a:ext cx="5000" cy="4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252" name="Rectangle 4"/>
            <p:cNvSpPr>
              <a:spLocks noChangeArrowheads="1"/>
            </p:cNvSpPr>
            <p:nvPr/>
          </p:nvSpPr>
          <p:spPr bwMode="auto">
            <a:xfrm>
              <a:off x="4580" y="167"/>
              <a:ext cx="576" cy="31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6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4578" y="2838390"/>
            <a:ext cx="3632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SUPERPOSITION OF WAVES</a:t>
            </a:r>
            <a:endParaRPr lang="en-US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38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947738" y="747713"/>
            <a:ext cx="2016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Complex number </a:t>
            </a:r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 flipH="1">
            <a:off x="2060575" y="1639888"/>
            <a:ext cx="9525" cy="225901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 flipV="1">
            <a:off x="2076450" y="3894138"/>
            <a:ext cx="1995488" cy="158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122738" y="3722688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Re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543050" y="1468438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Im</a:t>
            </a: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2890838" y="2732088"/>
            <a:ext cx="131762" cy="188912"/>
          </a:xfrm>
          <a:prstGeom prst="star5">
            <a:avLst/>
          </a:prstGeom>
          <a:solidFill>
            <a:schemeClr val="accent1"/>
          </a:solidFill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2963863" y="2859088"/>
            <a:ext cx="0" cy="1030287"/>
          </a:xfrm>
          <a:prstGeom prst="line">
            <a:avLst/>
          </a:prstGeom>
          <a:noFill/>
          <a:ln w="31750">
            <a:solidFill>
              <a:srgbClr val="3399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2065338" y="2779713"/>
            <a:ext cx="893762" cy="31750"/>
          </a:xfrm>
          <a:prstGeom prst="line">
            <a:avLst/>
          </a:prstGeom>
          <a:noFill/>
          <a:ln w="31750">
            <a:solidFill>
              <a:srgbClr val="3399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514600" y="3943350"/>
            <a:ext cx="550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 a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1631950" y="2555875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092450" y="2587625"/>
            <a:ext cx="29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z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4279900" y="1989138"/>
            <a:ext cx="13160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Z = a + i b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a = Re (z)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b = Im (z)</a:t>
            </a:r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2081213" y="2806700"/>
            <a:ext cx="893762" cy="10715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2293938" y="3529013"/>
            <a:ext cx="315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7546975" y="4214813"/>
            <a:ext cx="1397000" cy="1050925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758825" y="5362575"/>
            <a:ext cx="6203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A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dd and subtract  exponentials and trigonometric functions</a:t>
            </a:r>
            <a:endParaRPr lang="en-US" altLang="en-US" sz="2000">
              <a:latin typeface="Math1" pitchFamily="2" charset="2"/>
            </a:endParaRPr>
          </a:p>
        </p:txBody>
      </p:sp>
      <p:pic>
        <p:nvPicPr>
          <p:cNvPr id="27666" name="Picture 18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788" y="1404938"/>
            <a:ext cx="3722687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7267575" y="1150938"/>
            <a:ext cx="1397000" cy="1050925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6134100" y="2117725"/>
            <a:ext cx="1384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Z* = a - i b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pic>
        <p:nvPicPr>
          <p:cNvPr id="27669" name="Picture 21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3271838"/>
            <a:ext cx="18351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70" name="Picture 22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4471988"/>
            <a:ext cx="40005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574675" y="6167438"/>
            <a:ext cx="31861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Plane waves, spherical waves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5338763" y="300038"/>
            <a:ext cx="553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Making Waves: </a:t>
            </a:r>
            <a:r>
              <a:rPr lang="en-US" altLang="en-US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waves add like complex numbers</a:t>
            </a:r>
          </a:p>
        </p:txBody>
      </p:sp>
      <p:pic>
        <p:nvPicPr>
          <p:cNvPr id="31769" name="Picture 7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252413"/>
            <a:ext cx="27686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/>
      <p:bldP spid="27665" grpId="0"/>
      <p:bldP spid="2767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5027613" y="346075"/>
            <a:ext cx="2109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8001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573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7145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1717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400" b="1">
                <a:cs typeface="Arial" panose="020B0604020202020204" pitchFamily="34" charset="0"/>
              </a:rPr>
              <a:t>Plane waves</a:t>
            </a:r>
            <a:endParaRPr lang="fr-FR" altLang="en-US" sz="2400" b="1">
              <a:cs typeface="Arial" panose="020B0604020202020204" pitchFamily="34" charset="0"/>
            </a:endParaRPr>
          </a:p>
        </p:txBody>
      </p:sp>
      <p:pic>
        <p:nvPicPr>
          <p:cNvPr id="32771" name="Picture 3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539750"/>
            <a:ext cx="2814637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F5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969696"/>
                  </a:outerShdw>
                </a:effectLst>
              </a14:hiddenEffects>
            </a:ext>
          </a:extLst>
        </p:spPr>
      </p:pic>
      <p:pic>
        <p:nvPicPr>
          <p:cNvPr id="32772" name="Picture 4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163" y="1644650"/>
            <a:ext cx="4656137" cy="75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501775" y="1903413"/>
            <a:ext cx="1387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Solution of: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443038" y="2714625"/>
            <a:ext cx="1266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Substitute: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pic>
        <p:nvPicPr>
          <p:cNvPr id="32775" name="Picture 7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13" y="2452688"/>
            <a:ext cx="4230687" cy="83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6" name="Picture 8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8" y="1130300"/>
            <a:ext cx="2401887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747838" y="3589338"/>
            <a:ext cx="596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Surfaces of constant phase perpendicular to the vector  </a:t>
            </a:r>
            <a:r>
              <a:rPr lang="en-US" altLang="en-US" sz="2400" b="1">
                <a:latin typeface="Times New Roman" panose="02020603050405020304" pitchFamily="18" charset="0"/>
              </a:rPr>
              <a:t>k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835150" y="4481513"/>
            <a:ext cx="2776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Relation between k and </a:t>
            </a:r>
            <a:r>
              <a:rPr lang="en-US" altLang="en-US" sz="2000">
                <a:latin typeface="Symbol" panose="05050102010706020507" pitchFamily="18" charset="2"/>
              </a:rPr>
              <a:t>l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pic>
        <p:nvPicPr>
          <p:cNvPr id="26635" name="Picture 11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088" y="4456113"/>
            <a:ext cx="3668712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1473200" y="5183188"/>
            <a:ext cx="34353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At t = cst, the field repeats itself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after </a:t>
            </a:r>
            <a:r>
              <a:rPr lang="en-US" altLang="en-US" sz="2000">
                <a:latin typeface="Symbol" panose="05050102010706020507" pitchFamily="18" charset="2"/>
              </a:rPr>
              <a:t>l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/>
      <p:bldP spid="26634" grpId="0"/>
      <p:bldP spid="2663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4756150" y="57150"/>
            <a:ext cx="2579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Spherical waves</a:t>
            </a:r>
          </a:p>
        </p:txBody>
      </p:sp>
      <p:pic>
        <p:nvPicPr>
          <p:cNvPr id="33795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836613"/>
            <a:ext cx="2401888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1335088" y="884238"/>
            <a:ext cx="17827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Wave equation: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1292225" y="1595438"/>
            <a:ext cx="6438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Write in spherical coordinates, assuming spherical symmetry: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pic>
        <p:nvPicPr>
          <p:cNvPr id="29703" name="Picture 7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2328863"/>
            <a:ext cx="3132137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4" name="Picture 8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4575175"/>
            <a:ext cx="3389313" cy="89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5" name="Picture 9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3525838"/>
            <a:ext cx="3370263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6" name="Picture 10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013" y="5735638"/>
            <a:ext cx="4837112" cy="81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349375" y="5905500"/>
            <a:ext cx="256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Conservation of energy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grpSp>
        <p:nvGrpSpPr>
          <p:cNvPr id="33803" name="Group 12"/>
          <p:cNvGrpSpPr>
            <a:grpSpLocks/>
          </p:cNvGrpSpPr>
          <p:nvPr/>
        </p:nvGrpSpPr>
        <p:grpSpPr bwMode="auto">
          <a:xfrm>
            <a:off x="811213" y="2784475"/>
            <a:ext cx="4557712" cy="2297113"/>
            <a:chOff x="1052" y="777"/>
            <a:chExt cx="5584" cy="2274"/>
          </a:xfrm>
        </p:grpSpPr>
        <p:grpSp>
          <p:nvGrpSpPr>
            <p:cNvPr id="33804" name="Group 13"/>
            <p:cNvGrpSpPr>
              <a:grpSpLocks/>
            </p:cNvGrpSpPr>
            <p:nvPr/>
          </p:nvGrpSpPr>
          <p:grpSpPr bwMode="auto">
            <a:xfrm>
              <a:off x="3674" y="1634"/>
              <a:ext cx="986" cy="175"/>
              <a:chOff x="2920" y="3807"/>
              <a:chExt cx="736" cy="513"/>
            </a:xfrm>
          </p:grpSpPr>
          <p:sp>
            <p:nvSpPr>
              <p:cNvPr id="33846" name="Freeform 14"/>
              <p:cNvSpPr>
                <a:spLocks/>
              </p:cNvSpPr>
              <p:nvPr/>
            </p:nvSpPr>
            <p:spPr bwMode="auto">
              <a:xfrm flipH="1">
                <a:off x="3282" y="3807"/>
                <a:ext cx="374" cy="513"/>
              </a:xfrm>
              <a:custGeom>
                <a:avLst/>
                <a:gdLst>
                  <a:gd name="T0" fmla="*/ 0 w 357"/>
                  <a:gd name="T1" fmla="*/ 513 h 513"/>
                  <a:gd name="T2" fmla="*/ 87 w 357"/>
                  <a:gd name="T3" fmla="*/ 498 h 513"/>
                  <a:gd name="T4" fmla="*/ 177 w 357"/>
                  <a:gd name="T5" fmla="*/ 435 h 513"/>
                  <a:gd name="T6" fmla="*/ 249 w 357"/>
                  <a:gd name="T7" fmla="*/ 303 h 513"/>
                  <a:gd name="T8" fmla="*/ 299 w 357"/>
                  <a:gd name="T9" fmla="*/ 144 h 513"/>
                  <a:gd name="T10" fmla="*/ 339 w 357"/>
                  <a:gd name="T11" fmla="*/ 60 h 513"/>
                  <a:gd name="T12" fmla="*/ 366 w 357"/>
                  <a:gd name="T13" fmla="*/ 30 h 513"/>
                  <a:gd name="T14" fmla="*/ 414 w 357"/>
                  <a:gd name="T15" fmla="*/ 9 h 513"/>
                  <a:gd name="T16" fmla="*/ 460 w 357"/>
                  <a:gd name="T17" fmla="*/ 0 h 513"/>
                  <a:gd name="T18" fmla="*/ 497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7" name="Freeform 15"/>
              <p:cNvSpPr>
                <a:spLocks/>
              </p:cNvSpPr>
              <p:nvPr/>
            </p:nvSpPr>
            <p:spPr bwMode="auto">
              <a:xfrm>
                <a:off x="2920" y="3807"/>
                <a:ext cx="374" cy="513"/>
              </a:xfrm>
              <a:custGeom>
                <a:avLst/>
                <a:gdLst>
                  <a:gd name="T0" fmla="*/ 0 w 357"/>
                  <a:gd name="T1" fmla="*/ 513 h 513"/>
                  <a:gd name="T2" fmla="*/ 87 w 357"/>
                  <a:gd name="T3" fmla="*/ 498 h 513"/>
                  <a:gd name="T4" fmla="*/ 177 w 357"/>
                  <a:gd name="T5" fmla="*/ 435 h 513"/>
                  <a:gd name="T6" fmla="*/ 249 w 357"/>
                  <a:gd name="T7" fmla="*/ 303 h 513"/>
                  <a:gd name="T8" fmla="*/ 299 w 357"/>
                  <a:gd name="T9" fmla="*/ 144 h 513"/>
                  <a:gd name="T10" fmla="*/ 339 w 357"/>
                  <a:gd name="T11" fmla="*/ 60 h 513"/>
                  <a:gd name="T12" fmla="*/ 366 w 357"/>
                  <a:gd name="T13" fmla="*/ 30 h 513"/>
                  <a:gd name="T14" fmla="*/ 414 w 357"/>
                  <a:gd name="T15" fmla="*/ 9 h 513"/>
                  <a:gd name="T16" fmla="*/ 460 w 357"/>
                  <a:gd name="T17" fmla="*/ 0 h 513"/>
                  <a:gd name="T18" fmla="*/ 497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05" name="Group 16"/>
            <p:cNvGrpSpPr>
              <a:grpSpLocks/>
            </p:cNvGrpSpPr>
            <p:nvPr/>
          </p:nvGrpSpPr>
          <p:grpSpPr bwMode="auto">
            <a:xfrm>
              <a:off x="5650" y="1634"/>
              <a:ext cx="986" cy="175"/>
              <a:chOff x="2920" y="3807"/>
              <a:chExt cx="736" cy="513"/>
            </a:xfrm>
          </p:grpSpPr>
          <p:sp>
            <p:nvSpPr>
              <p:cNvPr id="33844" name="Freeform 17"/>
              <p:cNvSpPr>
                <a:spLocks/>
              </p:cNvSpPr>
              <p:nvPr/>
            </p:nvSpPr>
            <p:spPr bwMode="auto">
              <a:xfrm flipH="1">
                <a:off x="3282" y="3807"/>
                <a:ext cx="374" cy="513"/>
              </a:xfrm>
              <a:custGeom>
                <a:avLst/>
                <a:gdLst>
                  <a:gd name="T0" fmla="*/ 0 w 357"/>
                  <a:gd name="T1" fmla="*/ 513 h 513"/>
                  <a:gd name="T2" fmla="*/ 87 w 357"/>
                  <a:gd name="T3" fmla="*/ 498 h 513"/>
                  <a:gd name="T4" fmla="*/ 177 w 357"/>
                  <a:gd name="T5" fmla="*/ 435 h 513"/>
                  <a:gd name="T6" fmla="*/ 249 w 357"/>
                  <a:gd name="T7" fmla="*/ 303 h 513"/>
                  <a:gd name="T8" fmla="*/ 299 w 357"/>
                  <a:gd name="T9" fmla="*/ 144 h 513"/>
                  <a:gd name="T10" fmla="*/ 339 w 357"/>
                  <a:gd name="T11" fmla="*/ 60 h 513"/>
                  <a:gd name="T12" fmla="*/ 366 w 357"/>
                  <a:gd name="T13" fmla="*/ 30 h 513"/>
                  <a:gd name="T14" fmla="*/ 414 w 357"/>
                  <a:gd name="T15" fmla="*/ 9 h 513"/>
                  <a:gd name="T16" fmla="*/ 460 w 357"/>
                  <a:gd name="T17" fmla="*/ 0 h 513"/>
                  <a:gd name="T18" fmla="*/ 497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5" name="Freeform 18"/>
              <p:cNvSpPr>
                <a:spLocks/>
              </p:cNvSpPr>
              <p:nvPr/>
            </p:nvSpPr>
            <p:spPr bwMode="auto">
              <a:xfrm>
                <a:off x="2920" y="3807"/>
                <a:ext cx="374" cy="513"/>
              </a:xfrm>
              <a:custGeom>
                <a:avLst/>
                <a:gdLst>
                  <a:gd name="T0" fmla="*/ 0 w 357"/>
                  <a:gd name="T1" fmla="*/ 513 h 513"/>
                  <a:gd name="T2" fmla="*/ 87 w 357"/>
                  <a:gd name="T3" fmla="*/ 498 h 513"/>
                  <a:gd name="T4" fmla="*/ 177 w 357"/>
                  <a:gd name="T5" fmla="*/ 435 h 513"/>
                  <a:gd name="T6" fmla="*/ 249 w 357"/>
                  <a:gd name="T7" fmla="*/ 303 h 513"/>
                  <a:gd name="T8" fmla="*/ 299 w 357"/>
                  <a:gd name="T9" fmla="*/ 144 h 513"/>
                  <a:gd name="T10" fmla="*/ 339 w 357"/>
                  <a:gd name="T11" fmla="*/ 60 h 513"/>
                  <a:gd name="T12" fmla="*/ 366 w 357"/>
                  <a:gd name="T13" fmla="*/ 30 h 513"/>
                  <a:gd name="T14" fmla="*/ 414 w 357"/>
                  <a:gd name="T15" fmla="*/ 9 h 513"/>
                  <a:gd name="T16" fmla="*/ 460 w 357"/>
                  <a:gd name="T17" fmla="*/ 0 h 513"/>
                  <a:gd name="T18" fmla="*/ 497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06" name="Group 19"/>
            <p:cNvGrpSpPr>
              <a:grpSpLocks/>
            </p:cNvGrpSpPr>
            <p:nvPr/>
          </p:nvGrpSpPr>
          <p:grpSpPr bwMode="auto">
            <a:xfrm>
              <a:off x="4656" y="1634"/>
              <a:ext cx="985" cy="175"/>
              <a:chOff x="2920" y="3807"/>
              <a:chExt cx="736" cy="513"/>
            </a:xfrm>
          </p:grpSpPr>
          <p:sp>
            <p:nvSpPr>
              <p:cNvPr id="33842" name="Freeform 20"/>
              <p:cNvSpPr>
                <a:spLocks/>
              </p:cNvSpPr>
              <p:nvPr/>
            </p:nvSpPr>
            <p:spPr bwMode="auto">
              <a:xfrm flipH="1">
                <a:off x="3282" y="3807"/>
                <a:ext cx="374" cy="513"/>
              </a:xfrm>
              <a:custGeom>
                <a:avLst/>
                <a:gdLst>
                  <a:gd name="T0" fmla="*/ 0 w 357"/>
                  <a:gd name="T1" fmla="*/ 513 h 513"/>
                  <a:gd name="T2" fmla="*/ 87 w 357"/>
                  <a:gd name="T3" fmla="*/ 498 h 513"/>
                  <a:gd name="T4" fmla="*/ 177 w 357"/>
                  <a:gd name="T5" fmla="*/ 435 h 513"/>
                  <a:gd name="T6" fmla="*/ 249 w 357"/>
                  <a:gd name="T7" fmla="*/ 303 h 513"/>
                  <a:gd name="T8" fmla="*/ 299 w 357"/>
                  <a:gd name="T9" fmla="*/ 144 h 513"/>
                  <a:gd name="T10" fmla="*/ 339 w 357"/>
                  <a:gd name="T11" fmla="*/ 60 h 513"/>
                  <a:gd name="T12" fmla="*/ 366 w 357"/>
                  <a:gd name="T13" fmla="*/ 30 h 513"/>
                  <a:gd name="T14" fmla="*/ 414 w 357"/>
                  <a:gd name="T15" fmla="*/ 9 h 513"/>
                  <a:gd name="T16" fmla="*/ 460 w 357"/>
                  <a:gd name="T17" fmla="*/ 0 h 513"/>
                  <a:gd name="T18" fmla="*/ 497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3" name="Freeform 21"/>
              <p:cNvSpPr>
                <a:spLocks/>
              </p:cNvSpPr>
              <p:nvPr/>
            </p:nvSpPr>
            <p:spPr bwMode="auto">
              <a:xfrm>
                <a:off x="2920" y="3807"/>
                <a:ext cx="374" cy="513"/>
              </a:xfrm>
              <a:custGeom>
                <a:avLst/>
                <a:gdLst>
                  <a:gd name="T0" fmla="*/ 0 w 357"/>
                  <a:gd name="T1" fmla="*/ 513 h 513"/>
                  <a:gd name="T2" fmla="*/ 87 w 357"/>
                  <a:gd name="T3" fmla="*/ 498 h 513"/>
                  <a:gd name="T4" fmla="*/ 177 w 357"/>
                  <a:gd name="T5" fmla="*/ 435 h 513"/>
                  <a:gd name="T6" fmla="*/ 249 w 357"/>
                  <a:gd name="T7" fmla="*/ 303 h 513"/>
                  <a:gd name="T8" fmla="*/ 299 w 357"/>
                  <a:gd name="T9" fmla="*/ 144 h 513"/>
                  <a:gd name="T10" fmla="*/ 339 w 357"/>
                  <a:gd name="T11" fmla="*/ 60 h 513"/>
                  <a:gd name="T12" fmla="*/ 366 w 357"/>
                  <a:gd name="T13" fmla="*/ 30 h 513"/>
                  <a:gd name="T14" fmla="*/ 414 w 357"/>
                  <a:gd name="T15" fmla="*/ 9 h 513"/>
                  <a:gd name="T16" fmla="*/ 460 w 357"/>
                  <a:gd name="T17" fmla="*/ 0 h 513"/>
                  <a:gd name="T18" fmla="*/ 497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07" name="Group 22"/>
            <p:cNvGrpSpPr>
              <a:grpSpLocks/>
            </p:cNvGrpSpPr>
            <p:nvPr/>
          </p:nvGrpSpPr>
          <p:grpSpPr bwMode="auto">
            <a:xfrm>
              <a:off x="2123" y="1666"/>
              <a:ext cx="986" cy="175"/>
              <a:chOff x="1247" y="1570"/>
              <a:chExt cx="986" cy="175"/>
            </a:xfrm>
          </p:grpSpPr>
          <p:sp>
            <p:nvSpPr>
              <p:cNvPr id="33840" name="Freeform 23"/>
              <p:cNvSpPr>
                <a:spLocks/>
              </p:cNvSpPr>
              <p:nvPr/>
            </p:nvSpPr>
            <p:spPr bwMode="auto">
              <a:xfrm flipH="1">
                <a:off x="1732" y="1570"/>
                <a:ext cx="501" cy="175"/>
              </a:xfrm>
              <a:custGeom>
                <a:avLst/>
                <a:gdLst>
                  <a:gd name="T0" fmla="*/ 0 w 357"/>
                  <a:gd name="T1" fmla="*/ 0 h 513"/>
                  <a:gd name="T2" fmla="*/ 672 w 357"/>
                  <a:gd name="T3" fmla="*/ 0 h 513"/>
                  <a:gd name="T4" fmla="*/ 1377 w 357"/>
                  <a:gd name="T5" fmla="*/ 0 h 513"/>
                  <a:gd name="T6" fmla="*/ 1932 w 357"/>
                  <a:gd name="T7" fmla="*/ 0 h 513"/>
                  <a:gd name="T8" fmla="*/ 2310 w 357"/>
                  <a:gd name="T9" fmla="*/ 0 h 513"/>
                  <a:gd name="T10" fmla="*/ 2628 w 357"/>
                  <a:gd name="T11" fmla="*/ 0 h 513"/>
                  <a:gd name="T12" fmla="*/ 2824 w 357"/>
                  <a:gd name="T13" fmla="*/ 0 h 513"/>
                  <a:gd name="T14" fmla="*/ 3208 w 357"/>
                  <a:gd name="T15" fmla="*/ 0 h 513"/>
                  <a:gd name="T16" fmla="*/ 3560 w 357"/>
                  <a:gd name="T17" fmla="*/ 0 h 513"/>
                  <a:gd name="T18" fmla="*/ 3828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1" name="Freeform 24"/>
              <p:cNvSpPr>
                <a:spLocks/>
              </p:cNvSpPr>
              <p:nvPr/>
            </p:nvSpPr>
            <p:spPr bwMode="auto">
              <a:xfrm>
                <a:off x="1247" y="1570"/>
                <a:ext cx="501" cy="175"/>
              </a:xfrm>
              <a:custGeom>
                <a:avLst/>
                <a:gdLst>
                  <a:gd name="T0" fmla="*/ 0 w 357"/>
                  <a:gd name="T1" fmla="*/ 0 h 513"/>
                  <a:gd name="T2" fmla="*/ 672 w 357"/>
                  <a:gd name="T3" fmla="*/ 0 h 513"/>
                  <a:gd name="T4" fmla="*/ 1377 w 357"/>
                  <a:gd name="T5" fmla="*/ 0 h 513"/>
                  <a:gd name="T6" fmla="*/ 1932 w 357"/>
                  <a:gd name="T7" fmla="*/ 0 h 513"/>
                  <a:gd name="T8" fmla="*/ 2310 w 357"/>
                  <a:gd name="T9" fmla="*/ 0 h 513"/>
                  <a:gd name="T10" fmla="*/ 2628 w 357"/>
                  <a:gd name="T11" fmla="*/ 0 h 513"/>
                  <a:gd name="T12" fmla="*/ 2824 w 357"/>
                  <a:gd name="T13" fmla="*/ 0 h 513"/>
                  <a:gd name="T14" fmla="*/ 3208 w 357"/>
                  <a:gd name="T15" fmla="*/ 0 h 513"/>
                  <a:gd name="T16" fmla="*/ 3560 w 357"/>
                  <a:gd name="T17" fmla="*/ 0 h 513"/>
                  <a:gd name="T18" fmla="*/ 3828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08" name="Group 25"/>
            <p:cNvGrpSpPr>
              <a:grpSpLocks/>
            </p:cNvGrpSpPr>
            <p:nvPr/>
          </p:nvGrpSpPr>
          <p:grpSpPr bwMode="auto">
            <a:xfrm>
              <a:off x="1129" y="1666"/>
              <a:ext cx="985" cy="175"/>
              <a:chOff x="253" y="1570"/>
              <a:chExt cx="985" cy="175"/>
            </a:xfrm>
          </p:grpSpPr>
          <p:sp>
            <p:nvSpPr>
              <p:cNvPr id="33838" name="Freeform 26"/>
              <p:cNvSpPr>
                <a:spLocks/>
              </p:cNvSpPr>
              <p:nvPr/>
            </p:nvSpPr>
            <p:spPr bwMode="auto">
              <a:xfrm flipH="1">
                <a:off x="737" y="1570"/>
                <a:ext cx="501" cy="175"/>
              </a:xfrm>
              <a:custGeom>
                <a:avLst/>
                <a:gdLst>
                  <a:gd name="T0" fmla="*/ 0 w 357"/>
                  <a:gd name="T1" fmla="*/ 0 h 513"/>
                  <a:gd name="T2" fmla="*/ 672 w 357"/>
                  <a:gd name="T3" fmla="*/ 0 h 513"/>
                  <a:gd name="T4" fmla="*/ 1377 w 357"/>
                  <a:gd name="T5" fmla="*/ 0 h 513"/>
                  <a:gd name="T6" fmla="*/ 1932 w 357"/>
                  <a:gd name="T7" fmla="*/ 0 h 513"/>
                  <a:gd name="T8" fmla="*/ 2310 w 357"/>
                  <a:gd name="T9" fmla="*/ 0 h 513"/>
                  <a:gd name="T10" fmla="*/ 2628 w 357"/>
                  <a:gd name="T11" fmla="*/ 0 h 513"/>
                  <a:gd name="T12" fmla="*/ 2824 w 357"/>
                  <a:gd name="T13" fmla="*/ 0 h 513"/>
                  <a:gd name="T14" fmla="*/ 3208 w 357"/>
                  <a:gd name="T15" fmla="*/ 0 h 513"/>
                  <a:gd name="T16" fmla="*/ 3560 w 357"/>
                  <a:gd name="T17" fmla="*/ 0 h 513"/>
                  <a:gd name="T18" fmla="*/ 3828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9" name="Freeform 27"/>
              <p:cNvSpPr>
                <a:spLocks/>
              </p:cNvSpPr>
              <p:nvPr/>
            </p:nvSpPr>
            <p:spPr bwMode="auto">
              <a:xfrm>
                <a:off x="253" y="1570"/>
                <a:ext cx="501" cy="175"/>
              </a:xfrm>
              <a:custGeom>
                <a:avLst/>
                <a:gdLst>
                  <a:gd name="T0" fmla="*/ 0 w 357"/>
                  <a:gd name="T1" fmla="*/ 0 h 513"/>
                  <a:gd name="T2" fmla="*/ 672 w 357"/>
                  <a:gd name="T3" fmla="*/ 0 h 513"/>
                  <a:gd name="T4" fmla="*/ 1377 w 357"/>
                  <a:gd name="T5" fmla="*/ 0 h 513"/>
                  <a:gd name="T6" fmla="*/ 1932 w 357"/>
                  <a:gd name="T7" fmla="*/ 0 h 513"/>
                  <a:gd name="T8" fmla="*/ 2310 w 357"/>
                  <a:gd name="T9" fmla="*/ 0 h 513"/>
                  <a:gd name="T10" fmla="*/ 2628 w 357"/>
                  <a:gd name="T11" fmla="*/ 0 h 513"/>
                  <a:gd name="T12" fmla="*/ 2824 w 357"/>
                  <a:gd name="T13" fmla="*/ 0 h 513"/>
                  <a:gd name="T14" fmla="*/ 3208 w 357"/>
                  <a:gd name="T15" fmla="*/ 0 h 513"/>
                  <a:gd name="T16" fmla="*/ 3560 w 357"/>
                  <a:gd name="T17" fmla="*/ 0 h 513"/>
                  <a:gd name="T18" fmla="*/ 3828 w 357"/>
                  <a:gd name="T19" fmla="*/ 0 h 5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513">
                    <a:moveTo>
                      <a:pt x="0" y="513"/>
                    </a:moveTo>
                    <a:lnTo>
                      <a:pt x="63" y="498"/>
                    </a:lnTo>
                    <a:lnTo>
                      <a:pt x="128" y="435"/>
                    </a:lnTo>
                    <a:lnTo>
                      <a:pt x="180" y="303"/>
                    </a:lnTo>
                    <a:lnTo>
                      <a:pt x="216" y="144"/>
                    </a:lnTo>
                    <a:lnTo>
                      <a:pt x="245" y="60"/>
                    </a:lnTo>
                    <a:lnTo>
                      <a:pt x="264" y="30"/>
                    </a:lnTo>
                    <a:lnTo>
                      <a:pt x="299" y="9"/>
                    </a:lnTo>
                    <a:lnTo>
                      <a:pt x="332" y="0"/>
                    </a:lnTo>
                    <a:lnTo>
                      <a:pt x="35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809" name="Freeform 28"/>
            <p:cNvSpPr>
              <a:spLocks/>
            </p:cNvSpPr>
            <p:nvPr/>
          </p:nvSpPr>
          <p:spPr bwMode="auto">
            <a:xfrm>
              <a:off x="3644" y="1324"/>
              <a:ext cx="98" cy="488"/>
            </a:xfrm>
            <a:custGeom>
              <a:avLst/>
              <a:gdLst>
                <a:gd name="T0" fmla="*/ 98 w 98"/>
                <a:gd name="T1" fmla="*/ 0 h 488"/>
                <a:gd name="T2" fmla="*/ 76 w 98"/>
                <a:gd name="T3" fmla="*/ 18 h 488"/>
                <a:gd name="T4" fmla="*/ 50 w 98"/>
                <a:gd name="T5" fmla="*/ 22 h 488"/>
                <a:gd name="T6" fmla="*/ 26 w 98"/>
                <a:gd name="T7" fmla="*/ 46 h 488"/>
                <a:gd name="T8" fmla="*/ 20 w 98"/>
                <a:gd name="T9" fmla="*/ 66 h 488"/>
                <a:gd name="T10" fmla="*/ 26 w 98"/>
                <a:gd name="T11" fmla="*/ 124 h 488"/>
                <a:gd name="T12" fmla="*/ 34 w 98"/>
                <a:gd name="T13" fmla="*/ 206 h 488"/>
                <a:gd name="T14" fmla="*/ 26 w 98"/>
                <a:gd name="T15" fmla="*/ 316 h 488"/>
                <a:gd name="T16" fmla="*/ 0 w 98"/>
                <a:gd name="T17" fmla="*/ 488 h 4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488">
                  <a:moveTo>
                    <a:pt x="98" y="0"/>
                  </a:moveTo>
                  <a:cubicBezTo>
                    <a:pt x="91" y="7"/>
                    <a:pt x="84" y="14"/>
                    <a:pt x="76" y="18"/>
                  </a:cubicBezTo>
                  <a:cubicBezTo>
                    <a:pt x="68" y="22"/>
                    <a:pt x="58" y="17"/>
                    <a:pt x="50" y="22"/>
                  </a:cubicBezTo>
                  <a:cubicBezTo>
                    <a:pt x="42" y="27"/>
                    <a:pt x="31" y="39"/>
                    <a:pt x="26" y="46"/>
                  </a:cubicBezTo>
                  <a:cubicBezTo>
                    <a:pt x="21" y="53"/>
                    <a:pt x="20" y="53"/>
                    <a:pt x="20" y="66"/>
                  </a:cubicBezTo>
                  <a:cubicBezTo>
                    <a:pt x="20" y="79"/>
                    <a:pt x="24" y="101"/>
                    <a:pt x="26" y="124"/>
                  </a:cubicBezTo>
                  <a:cubicBezTo>
                    <a:pt x="28" y="147"/>
                    <a:pt x="34" y="174"/>
                    <a:pt x="34" y="206"/>
                  </a:cubicBezTo>
                  <a:cubicBezTo>
                    <a:pt x="34" y="238"/>
                    <a:pt x="32" y="269"/>
                    <a:pt x="26" y="316"/>
                  </a:cubicBezTo>
                  <a:cubicBezTo>
                    <a:pt x="20" y="363"/>
                    <a:pt x="5" y="459"/>
                    <a:pt x="0" y="488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Freeform 29"/>
            <p:cNvSpPr>
              <a:spLocks/>
            </p:cNvSpPr>
            <p:nvPr/>
          </p:nvSpPr>
          <p:spPr bwMode="auto">
            <a:xfrm>
              <a:off x="3741" y="1286"/>
              <a:ext cx="114" cy="37"/>
            </a:xfrm>
            <a:custGeom>
              <a:avLst/>
              <a:gdLst>
                <a:gd name="T0" fmla="*/ 6 w 114"/>
                <a:gd name="T1" fmla="*/ 0 h 37"/>
                <a:gd name="T2" fmla="*/ 29 w 114"/>
                <a:gd name="T3" fmla="*/ 9 h 37"/>
                <a:gd name="T4" fmla="*/ 86 w 114"/>
                <a:gd name="T5" fmla="*/ 12 h 37"/>
                <a:gd name="T6" fmla="*/ 111 w 114"/>
                <a:gd name="T7" fmla="*/ 18 h 37"/>
                <a:gd name="T8" fmla="*/ 105 w 114"/>
                <a:gd name="T9" fmla="*/ 28 h 37"/>
                <a:gd name="T10" fmla="*/ 96 w 114"/>
                <a:gd name="T11" fmla="*/ 34 h 37"/>
                <a:gd name="T12" fmla="*/ 71 w 114"/>
                <a:gd name="T13" fmla="*/ 37 h 37"/>
                <a:gd name="T14" fmla="*/ 32 w 114"/>
                <a:gd name="T15" fmla="*/ 36 h 37"/>
                <a:gd name="T16" fmla="*/ 0 w 114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4" h="37">
                  <a:moveTo>
                    <a:pt x="6" y="0"/>
                  </a:moveTo>
                  <a:cubicBezTo>
                    <a:pt x="11" y="3"/>
                    <a:pt x="16" y="7"/>
                    <a:pt x="29" y="9"/>
                  </a:cubicBezTo>
                  <a:cubicBezTo>
                    <a:pt x="42" y="11"/>
                    <a:pt x="72" y="10"/>
                    <a:pt x="86" y="12"/>
                  </a:cubicBezTo>
                  <a:cubicBezTo>
                    <a:pt x="100" y="14"/>
                    <a:pt x="108" y="15"/>
                    <a:pt x="111" y="18"/>
                  </a:cubicBezTo>
                  <a:cubicBezTo>
                    <a:pt x="114" y="21"/>
                    <a:pt x="107" y="25"/>
                    <a:pt x="105" y="28"/>
                  </a:cubicBezTo>
                  <a:cubicBezTo>
                    <a:pt x="103" y="31"/>
                    <a:pt x="102" y="33"/>
                    <a:pt x="96" y="34"/>
                  </a:cubicBezTo>
                  <a:cubicBezTo>
                    <a:pt x="90" y="35"/>
                    <a:pt x="82" y="37"/>
                    <a:pt x="71" y="37"/>
                  </a:cubicBezTo>
                  <a:cubicBezTo>
                    <a:pt x="60" y="37"/>
                    <a:pt x="44" y="36"/>
                    <a:pt x="32" y="36"/>
                  </a:cubicBezTo>
                  <a:cubicBezTo>
                    <a:pt x="20" y="36"/>
                    <a:pt x="10" y="36"/>
                    <a:pt x="0" y="37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1" name="Freeform 30"/>
            <p:cNvSpPr>
              <a:spLocks/>
            </p:cNvSpPr>
            <p:nvPr/>
          </p:nvSpPr>
          <p:spPr bwMode="auto">
            <a:xfrm>
              <a:off x="3108" y="1808"/>
              <a:ext cx="567" cy="28"/>
            </a:xfrm>
            <a:custGeom>
              <a:avLst/>
              <a:gdLst>
                <a:gd name="T0" fmla="*/ 0 w 567"/>
                <a:gd name="T1" fmla="*/ 28 h 28"/>
                <a:gd name="T2" fmla="*/ 132 w 567"/>
                <a:gd name="T3" fmla="*/ 13 h 28"/>
                <a:gd name="T4" fmla="*/ 210 w 567"/>
                <a:gd name="T5" fmla="*/ 1 h 28"/>
                <a:gd name="T6" fmla="*/ 324 w 567"/>
                <a:gd name="T7" fmla="*/ 10 h 28"/>
                <a:gd name="T8" fmla="*/ 405 w 567"/>
                <a:gd name="T9" fmla="*/ 1 h 28"/>
                <a:gd name="T10" fmla="*/ 567 w 567"/>
                <a:gd name="T11" fmla="*/ 1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67" h="28">
                  <a:moveTo>
                    <a:pt x="0" y="28"/>
                  </a:moveTo>
                  <a:cubicBezTo>
                    <a:pt x="48" y="22"/>
                    <a:pt x="97" y="17"/>
                    <a:pt x="132" y="13"/>
                  </a:cubicBezTo>
                  <a:cubicBezTo>
                    <a:pt x="167" y="9"/>
                    <a:pt x="178" y="1"/>
                    <a:pt x="210" y="1"/>
                  </a:cubicBezTo>
                  <a:cubicBezTo>
                    <a:pt x="242" y="1"/>
                    <a:pt x="292" y="10"/>
                    <a:pt x="324" y="10"/>
                  </a:cubicBezTo>
                  <a:cubicBezTo>
                    <a:pt x="356" y="10"/>
                    <a:pt x="365" y="2"/>
                    <a:pt x="405" y="1"/>
                  </a:cubicBezTo>
                  <a:cubicBezTo>
                    <a:pt x="445" y="0"/>
                    <a:pt x="506" y="0"/>
                    <a:pt x="567" y="1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Freeform 31"/>
            <p:cNvSpPr>
              <a:spLocks/>
            </p:cNvSpPr>
            <p:nvPr/>
          </p:nvSpPr>
          <p:spPr bwMode="auto">
            <a:xfrm>
              <a:off x="3032" y="1232"/>
              <a:ext cx="704" cy="392"/>
            </a:xfrm>
            <a:custGeom>
              <a:avLst/>
              <a:gdLst>
                <a:gd name="T0" fmla="*/ 704 w 704"/>
                <a:gd name="T1" fmla="*/ 52 h 392"/>
                <a:gd name="T2" fmla="*/ 692 w 704"/>
                <a:gd name="T3" fmla="*/ 24 h 392"/>
                <a:gd name="T4" fmla="*/ 672 w 704"/>
                <a:gd name="T5" fmla="*/ 4 h 392"/>
                <a:gd name="T6" fmla="*/ 620 w 704"/>
                <a:gd name="T7" fmla="*/ 0 h 392"/>
                <a:gd name="T8" fmla="*/ 600 w 704"/>
                <a:gd name="T9" fmla="*/ 2 h 392"/>
                <a:gd name="T10" fmla="*/ 546 w 704"/>
                <a:gd name="T11" fmla="*/ 26 h 392"/>
                <a:gd name="T12" fmla="*/ 522 w 704"/>
                <a:gd name="T13" fmla="*/ 60 h 392"/>
                <a:gd name="T14" fmla="*/ 506 w 704"/>
                <a:gd name="T15" fmla="*/ 104 h 392"/>
                <a:gd name="T16" fmla="*/ 506 w 704"/>
                <a:gd name="T17" fmla="*/ 136 h 392"/>
                <a:gd name="T18" fmla="*/ 506 w 704"/>
                <a:gd name="T19" fmla="*/ 204 h 392"/>
                <a:gd name="T20" fmla="*/ 522 w 704"/>
                <a:gd name="T21" fmla="*/ 240 h 392"/>
                <a:gd name="T22" fmla="*/ 516 w 704"/>
                <a:gd name="T23" fmla="*/ 278 h 392"/>
                <a:gd name="T24" fmla="*/ 516 w 704"/>
                <a:gd name="T25" fmla="*/ 332 h 392"/>
                <a:gd name="T26" fmla="*/ 484 w 704"/>
                <a:gd name="T27" fmla="*/ 372 h 392"/>
                <a:gd name="T28" fmla="*/ 426 w 704"/>
                <a:gd name="T29" fmla="*/ 392 h 392"/>
                <a:gd name="T30" fmla="*/ 362 w 704"/>
                <a:gd name="T31" fmla="*/ 392 h 392"/>
                <a:gd name="T32" fmla="*/ 258 w 704"/>
                <a:gd name="T33" fmla="*/ 362 h 392"/>
                <a:gd name="T34" fmla="*/ 168 w 704"/>
                <a:gd name="T35" fmla="*/ 330 h 392"/>
                <a:gd name="T36" fmla="*/ 0 w 704"/>
                <a:gd name="T37" fmla="*/ 278 h 3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04" h="392">
                  <a:moveTo>
                    <a:pt x="704" y="52"/>
                  </a:moveTo>
                  <a:cubicBezTo>
                    <a:pt x="702" y="44"/>
                    <a:pt x="692" y="26"/>
                    <a:pt x="692" y="24"/>
                  </a:cubicBezTo>
                  <a:lnTo>
                    <a:pt x="672" y="4"/>
                  </a:lnTo>
                  <a:lnTo>
                    <a:pt x="620" y="0"/>
                  </a:lnTo>
                  <a:lnTo>
                    <a:pt x="600" y="2"/>
                  </a:lnTo>
                  <a:lnTo>
                    <a:pt x="546" y="26"/>
                  </a:lnTo>
                  <a:lnTo>
                    <a:pt x="522" y="60"/>
                  </a:lnTo>
                  <a:lnTo>
                    <a:pt x="506" y="104"/>
                  </a:lnTo>
                  <a:lnTo>
                    <a:pt x="506" y="136"/>
                  </a:lnTo>
                  <a:lnTo>
                    <a:pt x="506" y="204"/>
                  </a:lnTo>
                  <a:lnTo>
                    <a:pt x="522" y="240"/>
                  </a:lnTo>
                  <a:lnTo>
                    <a:pt x="516" y="278"/>
                  </a:lnTo>
                  <a:lnTo>
                    <a:pt x="516" y="332"/>
                  </a:lnTo>
                  <a:lnTo>
                    <a:pt x="484" y="372"/>
                  </a:lnTo>
                  <a:lnTo>
                    <a:pt x="426" y="392"/>
                  </a:lnTo>
                  <a:lnTo>
                    <a:pt x="362" y="392"/>
                  </a:lnTo>
                  <a:lnTo>
                    <a:pt x="258" y="362"/>
                  </a:lnTo>
                  <a:lnTo>
                    <a:pt x="168" y="330"/>
                  </a:lnTo>
                  <a:lnTo>
                    <a:pt x="0" y="278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3" name="Freeform 32"/>
            <p:cNvSpPr>
              <a:spLocks/>
            </p:cNvSpPr>
            <p:nvPr/>
          </p:nvSpPr>
          <p:spPr bwMode="auto">
            <a:xfrm>
              <a:off x="3030" y="1512"/>
              <a:ext cx="170" cy="310"/>
            </a:xfrm>
            <a:custGeom>
              <a:avLst/>
              <a:gdLst>
                <a:gd name="T0" fmla="*/ 0 w 170"/>
                <a:gd name="T1" fmla="*/ 0 h 310"/>
                <a:gd name="T2" fmla="*/ 96 w 170"/>
                <a:gd name="T3" fmla="*/ 122 h 310"/>
                <a:gd name="T4" fmla="*/ 148 w 170"/>
                <a:gd name="T5" fmla="*/ 212 h 310"/>
                <a:gd name="T6" fmla="*/ 170 w 170"/>
                <a:gd name="T7" fmla="*/ 310 h 3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0" h="310">
                  <a:moveTo>
                    <a:pt x="0" y="0"/>
                  </a:moveTo>
                  <a:cubicBezTo>
                    <a:pt x="35" y="43"/>
                    <a:pt x="71" y="87"/>
                    <a:pt x="96" y="122"/>
                  </a:cubicBezTo>
                  <a:cubicBezTo>
                    <a:pt x="121" y="157"/>
                    <a:pt x="136" y="181"/>
                    <a:pt x="148" y="212"/>
                  </a:cubicBezTo>
                  <a:cubicBezTo>
                    <a:pt x="160" y="243"/>
                    <a:pt x="165" y="276"/>
                    <a:pt x="170" y="31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4" name="Freeform 33" descr="Horizontal gestrichelt"/>
            <p:cNvSpPr>
              <a:spLocks/>
            </p:cNvSpPr>
            <p:nvPr/>
          </p:nvSpPr>
          <p:spPr bwMode="auto">
            <a:xfrm>
              <a:off x="3279" y="1809"/>
              <a:ext cx="303" cy="224"/>
            </a:xfrm>
            <a:custGeom>
              <a:avLst/>
              <a:gdLst>
                <a:gd name="T0" fmla="*/ 91 w 303"/>
                <a:gd name="T1" fmla="*/ 6 h 224"/>
                <a:gd name="T2" fmla="*/ 91 w 303"/>
                <a:gd name="T3" fmla="*/ 46 h 224"/>
                <a:gd name="T4" fmla="*/ 83 w 303"/>
                <a:gd name="T5" fmla="*/ 90 h 224"/>
                <a:gd name="T6" fmla="*/ 77 w 303"/>
                <a:gd name="T7" fmla="*/ 126 h 224"/>
                <a:gd name="T8" fmla="*/ 31 w 303"/>
                <a:gd name="T9" fmla="*/ 120 h 224"/>
                <a:gd name="T10" fmla="*/ 13 w 303"/>
                <a:gd name="T11" fmla="*/ 117 h 224"/>
                <a:gd name="T12" fmla="*/ 2 w 303"/>
                <a:gd name="T13" fmla="*/ 120 h 224"/>
                <a:gd name="T14" fmla="*/ 2 w 303"/>
                <a:gd name="T15" fmla="*/ 130 h 224"/>
                <a:gd name="T16" fmla="*/ 11 w 303"/>
                <a:gd name="T17" fmla="*/ 135 h 224"/>
                <a:gd name="T18" fmla="*/ 28 w 303"/>
                <a:gd name="T19" fmla="*/ 139 h 224"/>
                <a:gd name="T20" fmla="*/ 79 w 303"/>
                <a:gd name="T21" fmla="*/ 141 h 224"/>
                <a:gd name="T22" fmla="*/ 140 w 303"/>
                <a:gd name="T23" fmla="*/ 157 h 224"/>
                <a:gd name="T24" fmla="*/ 215 w 303"/>
                <a:gd name="T25" fmla="*/ 216 h 224"/>
                <a:gd name="T26" fmla="*/ 223 w 303"/>
                <a:gd name="T27" fmla="*/ 205 h 224"/>
                <a:gd name="T28" fmla="*/ 208 w 303"/>
                <a:gd name="T29" fmla="*/ 190 h 224"/>
                <a:gd name="T30" fmla="*/ 215 w 303"/>
                <a:gd name="T31" fmla="*/ 178 h 224"/>
                <a:gd name="T32" fmla="*/ 266 w 303"/>
                <a:gd name="T33" fmla="*/ 205 h 224"/>
                <a:gd name="T34" fmla="*/ 269 w 303"/>
                <a:gd name="T35" fmla="*/ 190 h 224"/>
                <a:gd name="T36" fmla="*/ 247 w 303"/>
                <a:gd name="T37" fmla="*/ 172 h 224"/>
                <a:gd name="T38" fmla="*/ 296 w 303"/>
                <a:gd name="T39" fmla="*/ 187 h 224"/>
                <a:gd name="T40" fmla="*/ 287 w 303"/>
                <a:gd name="T41" fmla="*/ 169 h 224"/>
                <a:gd name="T42" fmla="*/ 200 w 303"/>
                <a:gd name="T43" fmla="*/ 136 h 224"/>
                <a:gd name="T44" fmla="*/ 109 w 303"/>
                <a:gd name="T45" fmla="*/ 123 h 224"/>
                <a:gd name="T46" fmla="*/ 107 w 303"/>
                <a:gd name="T47" fmla="*/ 102 h 224"/>
                <a:gd name="T48" fmla="*/ 113 w 303"/>
                <a:gd name="T49" fmla="*/ 36 h 224"/>
                <a:gd name="T50" fmla="*/ 103 w 303"/>
                <a:gd name="T51" fmla="*/ 10 h 224"/>
                <a:gd name="T52" fmla="*/ 91 w 303"/>
                <a:gd name="T53" fmla="*/ 6 h 2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03" h="224">
                  <a:moveTo>
                    <a:pt x="91" y="6"/>
                  </a:moveTo>
                  <a:cubicBezTo>
                    <a:pt x="89" y="12"/>
                    <a:pt x="92" y="32"/>
                    <a:pt x="91" y="46"/>
                  </a:cubicBezTo>
                  <a:cubicBezTo>
                    <a:pt x="90" y="60"/>
                    <a:pt x="85" y="77"/>
                    <a:pt x="83" y="90"/>
                  </a:cubicBezTo>
                  <a:cubicBezTo>
                    <a:pt x="81" y="103"/>
                    <a:pt x="86" y="121"/>
                    <a:pt x="77" y="126"/>
                  </a:cubicBezTo>
                  <a:cubicBezTo>
                    <a:pt x="68" y="131"/>
                    <a:pt x="42" y="122"/>
                    <a:pt x="31" y="120"/>
                  </a:cubicBezTo>
                  <a:cubicBezTo>
                    <a:pt x="20" y="118"/>
                    <a:pt x="18" y="117"/>
                    <a:pt x="13" y="117"/>
                  </a:cubicBezTo>
                  <a:cubicBezTo>
                    <a:pt x="8" y="117"/>
                    <a:pt x="4" y="118"/>
                    <a:pt x="2" y="120"/>
                  </a:cubicBezTo>
                  <a:cubicBezTo>
                    <a:pt x="0" y="122"/>
                    <a:pt x="1" y="128"/>
                    <a:pt x="2" y="130"/>
                  </a:cubicBezTo>
                  <a:cubicBezTo>
                    <a:pt x="3" y="132"/>
                    <a:pt x="7" y="134"/>
                    <a:pt x="11" y="135"/>
                  </a:cubicBezTo>
                  <a:cubicBezTo>
                    <a:pt x="15" y="136"/>
                    <a:pt x="17" y="138"/>
                    <a:pt x="28" y="139"/>
                  </a:cubicBezTo>
                  <a:cubicBezTo>
                    <a:pt x="39" y="140"/>
                    <a:pt x="60" y="138"/>
                    <a:pt x="79" y="141"/>
                  </a:cubicBezTo>
                  <a:cubicBezTo>
                    <a:pt x="98" y="144"/>
                    <a:pt x="117" y="144"/>
                    <a:pt x="140" y="157"/>
                  </a:cubicBezTo>
                  <a:cubicBezTo>
                    <a:pt x="163" y="170"/>
                    <a:pt x="201" y="208"/>
                    <a:pt x="215" y="216"/>
                  </a:cubicBezTo>
                  <a:cubicBezTo>
                    <a:pt x="229" y="224"/>
                    <a:pt x="224" y="209"/>
                    <a:pt x="223" y="205"/>
                  </a:cubicBezTo>
                  <a:cubicBezTo>
                    <a:pt x="222" y="201"/>
                    <a:pt x="209" y="194"/>
                    <a:pt x="208" y="190"/>
                  </a:cubicBezTo>
                  <a:cubicBezTo>
                    <a:pt x="207" y="186"/>
                    <a:pt x="205" y="176"/>
                    <a:pt x="215" y="178"/>
                  </a:cubicBezTo>
                  <a:cubicBezTo>
                    <a:pt x="225" y="180"/>
                    <a:pt x="257" y="203"/>
                    <a:pt x="266" y="205"/>
                  </a:cubicBezTo>
                  <a:cubicBezTo>
                    <a:pt x="275" y="207"/>
                    <a:pt x="272" y="195"/>
                    <a:pt x="269" y="190"/>
                  </a:cubicBezTo>
                  <a:cubicBezTo>
                    <a:pt x="266" y="185"/>
                    <a:pt x="243" y="172"/>
                    <a:pt x="247" y="172"/>
                  </a:cubicBezTo>
                  <a:cubicBezTo>
                    <a:pt x="251" y="172"/>
                    <a:pt x="289" y="188"/>
                    <a:pt x="296" y="187"/>
                  </a:cubicBezTo>
                  <a:cubicBezTo>
                    <a:pt x="303" y="186"/>
                    <a:pt x="303" y="177"/>
                    <a:pt x="287" y="169"/>
                  </a:cubicBezTo>
                  <a:cubicBezTo>
                    <a:pt x="271" y="161"/>
                    <a:pt x="230" y="144"/>
                    <a:pt x="200" y="136"/>
                  </a:cubicBezTo>
                  <a:cubicBezTo>
                    <a:pt x="170" y="128"/>
                    <a:pt x="124" y="129"/>
                    <a:pt x="109" y="123"/>
                  </a:cubicBezTo>
                  <a:cubicBezTo>
                    <a:pt x="94" y="117"/>
                    <a:pt x="106" y="116"/>
                    <a:pt x="107" y="102"/>
                  </a:cubicBezTo>
                  <a:cubicBezTo>
                    <a:pt x="108" y="88"/>
                    <a:pt x="114" y="51"/>
                    <a:pt x="113" y="36"/>
                  </a:cubicBezTo>
                  <a:cubicBezTo>
                    <a:pt x="112" y="21"/>
                    <a:pt x="106" y="14"/>
                    <a:pt x="103" y="10"/>
                  </a:cubicBezTo>
                  <a:cubicBezTo>
                    <a:pt x="100" y="6"/>
                    <a:pt x="93" y="0"/>
                    <a:pt x="91" y="6"/>
                  </a:cubicBezTo>
                  <a:close/>
                </a:path>
              </a:pathLst>
            </a:custGeom>
            <a:blipFill dpi="0" rotWithShape="0">
              <a:blip r:embed="rId1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5" name="Freeform 34" descr="Horizontal gestrichelt"/>
            <p:cNvSpPr>
              <a:spLocks/>
            </p:cNvSpPr>
            <p:nvPr/>
          </p:nvSpPr>
          <p:spPr bwMode="auto">
            <a:xfrm>
              <a:off x="3296" y="1806"/>
              <a:ext cx="300" cy="172"/>
            </a:xfrm>
            <a:custGeom>
              <a:avLst/>
              <a:gdLst>
                <a:gd name="T0" fmla="*/ 23 w 300"/>
                <a:gd name="T1" fmla="*/ 4 h 172"/>
                <a:gd name="T2" fmla="*/ 38 w 300"/>
                <a:gd name="T3" fmla="*/ 39 h 172"/>
                <a:gd name="T4" fmla="*/ 54 w 300"/>
                <a:gd name="T5" fmla="*/ 88 h 172"/>
                <a:gd name="T6" fmla="*/ 57 w 300"/>
                <a:gd name="T7" fmla="*/ 115 h 172"/>
                <a:gd name="T8" fmla="*/ 48 w 300"/>
                <a:gd name="T9" fmla="*/ 123 h 172"/>
                <a:gd name="T10" fmla="*/ 5 w 300"/>
                <a:gd name="T11" fmla="*/ 153 h 172"/>
                <a:gd name="T12" fmla="*/ 17 w 300"/>
                <a:gd name="T13" fmla="*/ 171 h 172"/>
                <a:gd name="T14" fmla="*/ 47 w 300"/>
                <a:gd name="T15" fmla="*/ 150 h 172"/>
                <a:gd name="T16" fmla="*/ 102 w 300"/>
                <a:gd name="T17" fmla="*/ 114 h 172"/>
                <a:gd name="T18" fmla="*/ 167 w 300"/>
                <a:gd name="T19" fmla="*/ 99 h 172"/>
                <a:gd name="T20" fmla="*/ 260 w 300"/>
                <a:gd name="T21" fmla="*/ 126 h 172"/>
                <a:gd name="T22" fmla="*/ 252 w 300"/>
                <a:gd name="T23" fmla="*/ 108 h 172"/>
                <a:gd name="T24" fmla="*/ 267 w 300"/>
                <a:gd name="T25" fmla="*/ 108 h 172"/>
                <a:gd name="T26" fmla="*/ 284 w 300"/>
                <a:gd name="T27" fmla="*/ 112 h 172"/>
                <a:gd name="T28" fmla="*/ 276 w 300"/>
                <a:gd name="T29" fmla="*/ 99 h 172"/>
                <a:gd name="T30" fmla="*/ 288 w 300"/>
                <a:gd name="T31" fmla="*/ 87 h 172"/>
                <a:gd name="T32" fmla="*/ 299 w 300"/>
                <a:gd name="T33" fmla="*/ 94 h 172"/>
                <a:gd name="T34" fmla="*/ 281 w 300"/>
                <a:gd name="T35" fmla="*/ 81 h 172"/>
                <a:gd name="T36" fmla="*/ 266 w 300"/>
                <a:gd name="T37" fmla="*/ 78 h 172"/>
                <a:gd name="T38" fmla="*/ 227 w 300"/>
                <a:gd name="T39" fmla="*/ 69 h 172"/>
                <a:gd name="T40" fmla="*/ 180 w 300"/>
                <a:gd name="T41" fmla="*/ 66 h 172"/>
                <a:gd name="T42" fmla="*/ 144 w 300"/>
                <a:gd name="T43" fmla="*/ 76 h 172"/>
                <a:gd name="T44" fmla="*/ 129 w 300"/>
                <a:gd name="T45" fmla="*/ 78 h 172"/>
                <a:gd name="T46" fmla="*/ 86 w 300"/>
                <a:gd name="T47" fmla="*/ 93 h 172"/>
                <a:gd name="T48" fmla="*/ 71 w 300"/>
                <a:gd name="T49" fmla="*/ 43 h 172"/>
                <a:gd name="T50" fmla="*/ 53 w 300"/>
                <a:gd name="T51" fmla="*/ 12 h 172"/>
                <a:gd name="T52" fmla="*/ 23 w 300"/>
                <a:gd name="T53" fmla="*/ 4 h 17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00" h="172">
                  <a:moveTo>
                    <a:pt x="23" y="4"/>
                  </a:moveTo>
                  <a:cubicBezTo>
                    <a:pt x="21" y="8"/>
                    <a:pt x="33" y="25"/>
                    <a:pt x="38" y="39"/>
                  </a:cubicBezTo>
                  <a:cubicBezTo>
                    <a:pt x="43" y="53"/>
                    <a:pt x="51" y="75"/>
                    <a:pt x="54" y="88"/>
                  </a:cubicBezTo>
                  <a:cubicBezTo>
                    <a:pt x="57" y="101"/>
                    <a:pt x="58" y="109"/>
                    <a:pt x="57" y="115"/>
                  </a:cubicBezTo>
                  <a:cubicBezTo>
                    <a:pt x="56" y="121"/>
                    <a:pt x="57" y="117"/>
                    <a:pt x="48" y="123"/>
                  </a:cubicBezTo>
                  <a:cubicBezTo>
                    <a:pt x="39" y="129"/>
                    <a:pt x="10" y="145"/>
                    <a:pt x="5" y="153"/>
                  </a:cubicBezTo>
                  <a:cubicBezTo>
                    <a:pt x="0" y="161"/>
                    <a:pt x="10" y="172"/>
                    <a:pt x="17" y="171"/>
                  </a:cubicBezTo>
                  <a:cubicBezTo>
                    <a:pt x="24" y="170"/>
                    <a:pt x="33" y="160"/>
                    <a:pt x="47" y="150"/>
                  </a:cubicBezTo>
                  <a:cubicBezTo>
                    <a:pt x="61" y="140"/>
                    <a:pt x="82" y="122"/>
                    <a:pt x="102" y="114"/>
                  </a:cubicBezTo>
                  <a:cubicBezTo>
                    <a:pt x="122" y="106"/>
                    <a:pt x="141" y="97"/>
                    <a:pt x="167" y="99"/>
                  </a:cubicBezTo>
                  <a:cubicBezTo>
                    <a:pt x="193" y="101"/>
                    <a:pt x="246" y="125"/>
                    <a:pt x="260" y="126"/>
                  </a:cubicBezTo>
                  <a:cubicBezTo>
                    <a:pt x="274" y="127"/>
                    <a:pt x="251" y="111"/>
                    <a:pt x="252" y="108"/>
                  </a:cubicBezTo>
                  <a:cubicBezTo>
                    <a:pt x="253" y="105"/>
                    <a:pt x="262" y="107"/>
                    <a:pt x="267" y="108"/>
                  </a:cubicBezTo>
                  <a:cubicBezTo>
                    <a:pt x="272" y="109"/>
                    <a:pt x="283" y="113"/>
                    <a:pt x="284" y="112"/>
                  </a:cubicBezTo>
                  <a:cubicBezTo>
                    <a:pt x="285" y="111"/>
                    <a:pt x="275" y="103"/>
                    <a:pt x="276" y="99"/>
                  </a:cubicBezTo>
                  <a:cubicBezTo>
                    <a:pt x="277" y="95"/>
                    <a:pt x="284" y="88"/>
                    <a:pt x="288" y="87"/>
                  </a:cubicBezTo>
                  <a:cubicBezTo>
                    <a:pt x="292" y="86"/>
                    <a:pt x="300" y="95"/>
                    <a:pt x="299" y="94"/>
                  </a:cubicBezTo>
                  <a:cubicBezTo>
                    <a:pt x="298" y="93"/>
                    <a:pt x="286" y="84"/>
                    <a:pt x="281" y="81"/>
                  </a:cubicBezTo>
                  <a:cubicBezTo>
                    <a:pt x="276" y="78"/>
                    <a:pt x="275" y="80"/>
                    <a:pt x="266" y="78"/>
                  </a:cubicBezTo>
                  <a:cubicBezTo>
                    <a:pt x="257" y="76"/>
                    <a:pt x="241" y="71"/>
                    <a:pt x="227" y="69"/>
                  </a:cubicBezTo>
                  <a:cubicBezTo>
                    <a:pt x="213" y="67"/>
                    <a:pt x="194" y="65"/>
                    <a:pt x="180" y="66"/>
                  </a:cubicBezTo>
                  <a:cubicBezTo>
                    <a:pt x="166" y="67"/>
                    <a:pt x="152" y="74"/>
                    <a:pt x="144" y="76"/>
                  </a:cubicBezTo>
                  <a:cubicBezTo>
                    <a:pt x="136" y="78"/>
                    <a:pt x="139" y="75"/>
                    <a:pt x="129" y="78"/>
                  </a:cubicBezTo>
                  <a:cubicBezTo>
                    <a:pt x="119" y="81"/>
                    <a:pt x="96" y="99"/>
                    <a:pt x="86" y="93"/>
                  </a:cubicBezTo>
                  <a:cubicBezTo>
                    <a:pt x="76" y="87"/>
                    <a:pt x="76" y="56"/>
                    <a:pt x="71" y="43"/>
                  </a:cubicBezTo>
                  <a:cubicBezTo>
                    <a:pt x="66" y="30"/>
                    <a:pt x="61" y="18"/>
                    <a:pt x="53" y="12"/>
                  </a:cubicBezTo>
                  <a:cubicBezTo>
                    <a:pt x="45" y="6"/>
                    <a:pt x="25" y="0"/>
                    <a:pt x="23" y="4"/>
                  </a:cubicBezTo>
                  <a:close/>
                </a:path>
              </a:pathLst>
            </a:custGeom>
            <a:blipFill dpi="0" rotWithShape="0">
              <a:blip r:embed="rId1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6" name="Arc 35"/>
            <p:cNvSpPr>
              <a:spLocks/>
            </p:cNvSpPr>
            <p:nvPr/>
          </p:nvSpPr>
          <p:spPr bwMode="auto">
            <a:xfrm>
              <a:off x="3472" y="1842"/>
              <a:ext cx="153" cy="44"/>
            </a:xfrm>
            <a:custGeom>
              <a:avLst/>
              <a:gdLst>
                <a:gd name="T0" fmla="*/ 0 w 33306"/>
                <a:gd name="T1" fmla="*/ 0 h 21600"/>
                <a:gd name="T2" fmla="*/ 0 w 33306"/>
                <a:gd name="T3" fmla="*/ 0 h 21600"/>
                <a:gd name="T4" fmla="*/ 0 w 33306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306" h="21600" fill="none" extrusionOk="0">
                  <a:moveTo>
                    <a:pt x="0" y="3447"/>
                  </a:moveTo>
                  <a:cubicBezTo>
                    <a:pt x="3489" y="1196"/>
                    <a:pt x="7553" y="0"/>
                    <a:pt x="11706" y="0"/>
                  </a:cubicBezTo>
                  <a:cubicBezTo>
                    <a:pt x="23635" y="0"/>
                    <a:pt x="33306" y="9670"/>
                    <a:pt x="33306" y="21600"/>
                  </a:cubicBezTo>
                </a:path>
                <a:path w="33306" h="21600" stroke="0" extrusionOk="0">
                  <a:moveTo>
                    <a:pt x="0" y="3447"/>
                  </a:moveTo>
                  <a:cubicBezTo>
                    <a:pt x="3489" y="1196"/>
                    <a:pt x="7553" y="0"/>
                    <a:pt x="11706" y="0"/>
                  </a:cubicBezTo>
                  <a:cubicBezTo>
                    <a:pt x="23635" y="0"/>
                    <a:pt x="33306" y="9670"/>
                    <a:pt x="33306" y="21600"/>
                  </a:cubicBezTo>
                  <a:lnTo>
                    <a:pt x="11706" y="21600"/>
                  </a:lnTo>
                  <a:lnTo>
                    <a:pt x="0" y="344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7" name="Arc 36"/>
            <p:cNvSpPr>
              <a:spLocks/>
            </p:cNvSpPr>
            <p:nvPr/>
          </p:nvSpPr>
          <p:spPr bwMode="auto">
            <a:xfrm>
              <a:off x="3333" y="1993"/>
              <a:ext cx="142" cy="143"/>
            </a:xfrm>
            <a:custGeom>
              <a:avLst/>
              <a:gdLst>
                <a:gd name="T0" fmla="*/ 0 w 18558"/>
                <a:gd name="T1" fmla="*/ 0 h 21064"/>
                <a:gd name="T2" fmla="*/ 0 w 18558"/>
                <a:gd name="T3" fmla="*/ 0 h 21064"/>
                <a:gd name="T4" fmla="*/ 0 w 18558"/>
                <a:gd name="T5" fmla="*/ 0 h 210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558" h="21064" fill="none" extrusionOk="0">
                  <a:moveTo>
                    <a:pt x="4782" y="0"/>
                  </a:moveTo>
                  <a:cubicBezTo>
                    <a:pt x="10551" y="1310"/>
                    <a:pt x="15531" y="4929"/>
                    <a:pt x="18558" y="10011"/>
                  </a:cubicBezTo>
                </a:path>
                <a:path w="18558" h="21064" stroke="0" extrusionOk="0">
                  <a:moveTo>
                    <a:pt x="4782" y="0"/>
                  </a:moveTo>
                  <a:cubicBezTo>
                    <a:pt x="10551" y="1310"/>
                    <a:pt x="15531" y="4929"/>
                    <a:pt x="18558" y="10011"/>
                  </a:cubicBezTo>
                  <a:lnTo>
                    <a:pt x="0" y="21064"/>
                  </a:lnTo>
                  <a:lnTo>
                    <a:pt x="4782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8" name="Freeform 37"/>
            <p:cNvSpPr>
              <a:spLocks/>
            </p:cNvSpPr>
            <p:nvPr/>
          </p:nvSpPr>
          <p:spPr bwMode="auto">
            <a:xfrm>
              <a:off x="3051" y="1242"/>
              <a:ext cx="689" cy="570"/>
            </a:xfrm>
            <a:custGeom>
              <a:avLst/>
              <a:gdLst>
                <a:gd name="T0" fmla="*/ 674 w 689"/>
                <a:gd name="T1" fmla="*/ 42 h 570"/>
                <a:gd name="T2" fmla="*/ 666 w 689"/>
                <a:gd name="T3" fmla="*/ 27 h 570"/>
                <a:gd name="T4" fmla="*/ 659 w 689"/>
                <a:gd name="T5" fmla="*/ 14 h 570"/>
                <a:gd name="T6" fmla="*/ 636 w 689"/>
                <a:gd name="T7" fmla="*/ 0 h 570"/>
                <a:gd name="T8" fmla="*/ 623 w 689"/>
                <a:gd name="T9" fmla="*/ 2 h 570"/>
                <a:gd name="T10" fmla="*/ 597 w 689"/>
                <a:gd name="T11" fmla="*/ 3 h 570"/>
                <a:gd name="T12" fmla="*/ 570 w 689"/>
                <a:gd name="T13" fmla="*/ 9 h 570"/>
                <a:gd name="T14" fmla="*/ 546 w 689"/>
                <a:gd name="T15" fmla="*/ 21 h 570"/>
                <a:gd name="T16" fmla="*/ 528 w 689"/>
                <a:gd name="T17" fmla="*/ 33 h 570"/>
                <a:gd name="T18" fmla="*/ 513 w 689"/>
                <a:gd name="T19" fmla="*/ 56 h 570"/>
                <a:gd name="T20" fmla="*/ 498 w 689"/>
                <a:gd name="T21" fmla="*/ 89 h 570"/>
                <a:gd name="T22" fmla="*/ 498 w 689"/>
                <a:gd name="T23" fmla="*/ 161 h 570"/>
                <a:gd name="T24" fmla="*/ 497 w 689"/>
                <a:gd name="T25" fmla="*/ 195 h 570"/>
                <a:gd name="T26" fmla="*/ 509 w 689"/>
                <a:gd name="T27" fmla="*/ 218 h 570"/>
                <a:gd name="T28" fmla="*/ 507 w 689"/>
                <a:gd name="T29" fmla="*/ 254 h 570"/>
                <a:gd name="T30" fmla="*/ 501 w 689"/>
                <a:gd name="T31" fmla="*/ 333 h 570"/>
                <a:gd name="T32" fmla="*/ 489 w 689"/>
                <a:gd name="T33" fmla="*/ 348 h 570"/>
                <a:gd name="T34" fmla="*/ 483 w 689"/>
                <a:gd name="T35" fmla="*/ 354 h 570"/>
                <a:gd name="T36" fmla="*/ 471 w 689"/>
                <a:gd name="T37" fmla="*/ 374 h 570"/>
                <a:gd name="T38" fmla="*/ 450 w 689"/>
                <a:gd name="T39" fmla="*/ 381 h 570"/>
                <a:gd name="T40" fmla="*/ 425 w 689"/>
                <a:gd name="T41" fmla="*/ 387 h 570"/>
                <a:gd name="T42" fmla="*/ 405 w 689"/>
                <a:gd name="T43" fmla="*/ 399 h 570"/>
                <a:gd name="T44" fmla="*/ 339 w 689"/>
                <a:gd name="T45" fmla="*/ 392 h 570"/>
                <a:gd name="T46" fmla="*/ 335 w 689"/>
                <a:gd name="T47" fmla="*/ 390 h 570"/>
                <a:gd name="T48" fmla="*/ 321 w 689"/>
                <a:gd name="T49" fmla="*/ 389 h 570"/>
                <a:gd name="T50" fmla="*/ 318 w 689"/>
                <a:gd name="T51" fmla="*/ 384 h 570"/>
                <a:gd name="T52" fmla="*/ 306 w 689"/>
                <a:gd name="T53" fmla="*/ 381 h 570"/>
                <a:gd name="T54" fmla="*/ 291 w 689"/>
                <a:gd name="T55" fmla="*/ 375 h 570"/>
                <a:gd name="T56" fmla="*/ 257 w 689"/>
                <a:gd name="T57" fmla="*/ 368 h 570"/>
                <a:gd name="T58" fmla="*/ 240 w 689"/>
                <a:gd name="T59" fmla="*/ 362 h 570"/>
                <a:gd name="T60" fmla="*/ 215 w 689"/>
                <a:gd name="T61" fmla="*/ 353 h 570"/>
                <a:gd name="T62" fmla="*/ 207 w 689"/>
                <a:gd name="T63" fmla="*/ 350 h 570"/>
                <a:gd name="T64" fmla="*/ 74 w 689"/>
                <a:gd name="T65" fmla="*/ 306 h 570"/>
                <a:gd name="T66" fmla="*/ 0 w 689"/>
                <a:gd name="T67" fmla="*/ 281 h 570"/>
                <a:gd name="T68" fmla="*/ 47 w 689"/>
                <a:gd name="T69" fmla="*/ 338 h 570"/>
                <a:gd name="T70" fmla="*/ 80 w 689"/>
                <a:gd name="T71" fmla="*/ 381 h 570"/>
                <a:gd name="T72" fmla="*/ 113 w 689"/>
                <a:gd name="T73" fmla="*/ 423 h 570"/>
                <a:gd name="T74" fmla="*/ 140 w 689"/>
                <a:gd name="T75" fmla="*/ 492 h 570"/>
                <a:gd name="T76" fmla="*/ 155 w 689"/>
                <a:gd name="T77" fmla="*/ 548 h 570"/>
                <a:gd name="T78" fmla="*/ 159 w 689"/>
                <a:gd name="T79" fmla="*/ 570 h 570"/>
                <a:gd name="T80" fmla="*/ 308 w 689"/>
                <a:gd name="T81" fmla="*/ 554 h 570"/>
                <a:gd name="T82" fmla="*/ 377 w 689"/>
                <a:gd name="T83" fmla="*/ 570 h 570"/>
                <a:gd name="T84" fmla="*/ 494 w 689"/>
                <a:gd name="T85" fmla="*/ 555 h 570"/>
                <a:gd name="T86" fmla="*/ 560 w 689"/>
                <a:gd name="T87" fmla="*/ 560 h 570"/>
                <a:gd name="T88" fmla="*/ 585 w 689"/>
                <a:gd name="T89" fmla="*/ 555 h 570"/>
                <a:gd name="T90" fmla="*/ 608 w 689"/>
                <a:gd name="T91" fmla="*/ 431 h 570"/>
                <a:gd name="T92" fmla="*/ 614 w 689"/>
                <a:gd name="T93" fmla="*/ 377 h 570"/>
                <a:gd name="T94" fmla="*/ 614 w 689"/>
                <a:gd name="T95" fmla="*/ 365 h 570"/>
                <a:gd name="T96" fmla="*/ 617 w 689"/>
                <a:gd name="T97" fmla="*/ 303 h 570"/>
                <a:gd name="T98" fmla="*/ 615 w 689"/>
                <a:gd name="T99" fmla="*/ 237 h 570"/>
                <a:gd name="T100" fmla="*/ 603 w 689"/>
                <a:gd name="T101" fmla="*/ 168 h 570"/>
                <a:gd name="T102" fmla="*/ 608 w 689"/>
                <a:gd name="T103" fmla="*/ 129 h 570"/>
                <a:gd name="T104" fmla="*/ 611 w 689"/>
                <a:gd name="T105" fmla="*/ 117 h 570"/>
                <a:gd name="T106" fmla="*/ 621 w 689"/>
                <a:gd name="T107" fmla="*/ 113 h 570"/>
                <a:gd name="T108" fmla="*/ 629 w 689"/>
                <a:gd name="T109" fmla="*/ 102 h 570"/>
                <a:gd name="T110" fmla="*/ 645 w 689"/>
                <a:gd name="T111" fmla="*/ 101 h 570"/>
                <a:gd name="T112" fmla="*/ 654 w 689"/>
                <a:gd name="T113" fmla="*/ 89 h 570"/>
                <a:gd name="T114" fmla="*/ 683 w 689"/>
                <a:gd name="T115" fmla="*/ 78 h 570"/>
                <a:gd name="T116" fmla="*/ 678 w 689"/>
                <a:gd name="T117" fmla="*/ 51 h 570"/>
                <a:gd name="T118" fmla="*/ 674 w 689"/>
                <a:gd name="T119" fmla="*/ 42 h 57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689" h="570">
                  <a:moveTo>
                    <a:pt x="674" y="42"/>
                  </a:moveTo>
                  <a:cubicBezTo>
                    <a:pt x="672" y="35"/>
                    <a:pt x="673" y="31"/>
                    <a:pt x="666" y="27"/>
                  </a:cubicBezTo>
                  <a:cubicBezTo>
                    <a:pt x="663" y="23"/>
                    <a:pt x="663" y="18"/>
                    <a:pt x="659" y="14"/>
                  </a:cubicBezTo>
                  <a:cubicBezTo>
                    <a:pt x="653" y="8"/>
                    <a:pt x="643" y="4"/>
                    <a:pt x="636" y="0"/>
                  </a:cubicBezTo>
                  <a:cubicBezTo>
                    <a:pt x="630" y="3"/>
                    <a:pt x="629" y="6"/>
                    <a:pt x="623" y="2"/>
                  </a:cubicBezTo>
                  <a:cubicBezTo>
                    <a:pt x="612" y="3"/>
                    <a:pt x="607" y="5"/>
                    <a:pt x="597" y="3"/>
                  </a:cubicBezTo>
                  <a:cubicBezTo>
                    <a:pt x="585" y="5"/>
                    <a:pt x="580" y="7"/>
                    <a:pt x="570" y="9"/>
                  </a:cubicBezTo>
                  <a:cubicBezTo>
                    <a:pt x="566" y="15"/>
                    <a:pt x="554" y="20"/>
                    <a:pt x="546" y="21"/>
                  </a:cubicBezTo>
                  <a:cubicBezTo>
                    <a:pt x="540" y="25"/>
                    <a:pt x="534" y="28"/>
                    <a:pt x="528" y="33"/>
                  </a:cubicBezTo>
                  <a:cubicBezTo>
                    <a:pt x="523" y="41"/>
                    <a:pt x="517" y="47"/>
                    <a:pt x="513" y="56"/>
                  </a:cubicBezTo>
                  <a:cubicBezTo>
                    <a:pt x="511" y="68"/>
                    <a:pt x="504" y="78"/>
                    <a:pt x="498" y="89"/>
                  </a:cubicBezTo>
                  <a:cubicBezTo>
                    <a:pt x="494" y="113"/>
                    <a:pt x="493" y="136"/>
                    <a:pt x="498" y="161"/>
                  </a:cubicBezTo>
                  <a:cubicBezTo>
                    <a:pt x="491" y="170"/>
                    <a:pt x="492" y="184"/>
                    <a:pt x="497" y="195"/>
                  </a:cubicBezTo>
                  <a:cubicBezTo>
                    <a:pt x="499" y="204"/>
                    <a:pt x="506" y="210"/>
                    <a:pt x="509" y="218"/>
                  </a:cubicBezTo>
                  <a:cubicBezTo>
                    <a:pt x="511" y="230"/>
                    <a:pt x="512" y="243"/>
                    <a:pt x="507" y="254"/>
                  </a:cubicBezTo>
                  <a:cubicBezTo>
                    <a:pt x="507" y="271"/>
                    <a:pt x="512" y="311"/>
                    <a:pt x="501" y="333"/>
                  </a:cubicBezTo>
                  <a:cubicBezTo>
                    <a:pt x="499" y="341"/>
                    <a:pt x="497" y="347"/>
                    <a:pt x="489" y="348"/>
                  </a:cubicBezTo>
                  <a:cubicBezTo>
                    <a:pt x="487" y="359"/>
                    <a:pt x="491" y="348"/>
                    <a:pt x="483" y="354"/>
                  </a:cubicBezTo>
                  <a:cubicBezTo>
                    <a:pt x="478" y="358"/>
                    <a:pt x="476" y="369"/>
                    <a:pt x="471" y="374"/>
                  </a:cubicBezTo>
                  <a:cubicBezTo>
                    <a:pt x="467" y="379"/>
                    <a:pt x="456" y="380"/>
                    <a:pt x="450" y="381"/>
                  </a:cubicBezTo>
                  <a:cubicBezTo>
                    <a:pt x="442" y="385"/>
                    <a:pt x="434" y="386"/>
                    <a:pt x="425" y="387"/>
                  </a:cubicBezTo>
                  <a:cubicBezTo>
                    <a:pt x="418" y="390"/>
                    <a:pt x="405" y="399"/>
                    <a:pt x="405" y="399"/>
                  </a:cubicBezTo>
                  <a:cubicBezTo>
                    <a:pt x="383" y="398"/>
                    <a:pt x="360" y="396"/>
                    <a:pt x="339" y="392"/>
                  </a:cubicBezTo>
                  <a:cubicBezTo>
                    <a:pt x="338" y="391"/>
                    <a:pt x="336" y="390"/>
                    <a:pt x="335" y="390"/>
                  </a:cubicBezTo>
                  <a:cubicBezTo>
                    <a:pt x="330" y="389"/>
                    <a:pt x="325" y="391"/>
                    <a:pt x="321" y="389"/>
                  </a:cubicBezTo>
                  <a:cubicBezTo>
                    <a:pt x="319" y="388"/>
                    <a:pt x="320" y="385"/>
                    <a:pt x="318" y="384"/>
                  </a:cubicBezTo>
                  <a:cubicBezTo>
                    <a:pt x="315" y="382"/>
                    <a:pt x="310" y="382"/>
                    <a:pt x="306" y="381"/>
                  </a:cubicBezTo>
                  <a:cubicBezTo>
                    <a:pt x="301" y="377"/>
                    <a:pt x="297" y="377"/>
                    <a:pt x="291" y="375"/>
                  </a:cubicBezTo>
                  <a:cubicBezTo>
                    <a:pt x="281" y="368"/>
                    <a:pt x="269" y="369"/>
                    <a:pt x="257" y="368"/>
                  </a:cubicBezTo>
                  <a:cubicBezTo>
                    <a:pt x="251" y="366"/>
                    <a:pt x="246" y="365"/>
                    <a:pt x="240" y="362"/>
                  </a:cubicBezTo>
                  <a:cubicBezTo>
                    <a:pt x="235" y="354"/>
                    <a:pt x="224" y="354"/>
                    <a:pt x="215" y="353"/>
                  </a:cubicBezTo>
                  <a:cubicBezTo>
                    <a:pt x="209" y="351"/>
                    <a:pt x="212" y="352"/>
                    <a:pt x="207" y="350"/>
                  </a:cubicBezTo>
                  <a:lnTo>
                    <a:pt x="74" y="306"/>
                  </a:lnTo>
                  <a:lnTo>
                    <a:pt x="0" y="281"/>
                  </a:lnTo>
                  <a:lnTo>
                    <a:pt x="47" y="338"/>
                  </a:lnTo>
                  <a:lnTo>
                    <a:pt x="80" y="381"/>
                  </a:lnTo>
                  <a:lnTo>
                    <a:pt x="113" y="423"/>
                  </a:lnTo>
                  <a:lnTo>
                    <a:pt x="140" y="492"/>
                  </a:lnTo>
                  <a:lnTo>
                    <a:pt x="155" y="548"/>
                  </a:lnTo>
                  <a:lnTo>
                    <a:pt x="159" y="570"/>
                  </a:lnTo>
                  <a:lnTo>
                    <a:pt x="308" y="554"/>
                  </a:lnTo>
                  <a:lnTo>
                    <a:pt x="377" y="570"/>
                  </a:lnTo>
                  <a:lnTo>
                    <a:pt x="494" y="555"/>
                  </a:lnTo>
                  <a:lnTo>
                    <a:pt x="560" y="560"/>
                  </a:lnTo>
                  <a:lnTo>
                    <a:pt x="585" y="555"/>
                  </a:lnTo>
                  <a:lnTo>
                    <a:pt x="608" y="431"/>
                  </a:lnTo>
                  <a:lnTo>
                    <a:pt x="614" y="377"/>
                  </a:lnTo>
                  <a:lnTo>
                    <a:pt x="614" y="365"/>
                  </a:lnTo>
                  <a:lnTo>
                    <a:pt x="617" y="303"/>
                  </a:lnTo>
                  <a:lnTo>
                    <a:pt x="615" y="237"/>
                  </a:lnTo>
                  <a:lnTo>
                    <a:pt x="603" y="168"/>
                  </a:lnTo>
                  <a:lnTo>
                    <a:pt x="608" y="129"/>
                  </a:lnTo>
                  <a:cubicBezTo>
                    <a:pt x="609" y="125"/>
                    <a:pt x="609" y="120"/>
                    <a:pt x="611" y="117"/>
                  </a:cubicBezTo>
                  <a:cubicBezTo>
                    <a:pt x="613" y="114"/>
                    <a:pt x="618" y="116"/>
                    <a:pt x="621" y="113"/>
                  </a:cubicBezTo>
                  <a:cubicBezTo>
                    <a:pt x="624" y="110"/>
                    <a:pt x="625" y="103"/>
                    <a:pt x="629" y="102"/>
                  </a:cubicBezTo>
                  <a:cubicBezTo>
                    <a:pt x="634" y="100"/>
                    <a:pt x="640" y="101"/>
                    <a:pt x="645" y="101"/>
                  </a:cubicBezTo>
                  <a:cubicBezTo>
                    <a:pt x="647" y="95"/>
                    <a:pt x="649" y="93"/>
                    <a:pt x="654" y="89"/>
                  </a:cubicBezTo>
                  <a:cubicBezTo>
                    <a:pt x="668" y="91"/>
                    <a:pt x="677" y="93"/>
                    <a:pt x="683" y="78"/>
                  </a:cubicBezTo>
                  <a:cubicBezTo>
                    <a:pt x="685" y="68"/>
                    <a:pt x="689" y="55"/>
                    <a:pt x="678" y="51"/>
                  </a:cubicBezTo>
                  <a:cubicBezTo>
                    <a:pt x="677" y="43"/>
                    <a:pt x="679" y="45"/>
                    <a:pt x="674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9" name="Oval 38"/>
            <p:cNvSpPr>
              <a:spLocks noChangeArrowheads="1"/>
            </p:cNvSpPr>
            <p:nvPr/>
          </p:nvSpPr>
          <p:spPr bwMode="auto">
            <a:xfrm>
              <a:off x="3667" y="1268"/>
              <a:ext cx="27" cy="27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3820" name="Group 39"/>
            <p:cNvGrpSpPr>
              <a:grpSpLocks/>
            </p:cNvGrpSpPr>
            <p:nvPr/>
          </p:nvGrpSpPr>
          <p:grpSpPr bwMode="auto">
            <a:xfrm>
              <a:off x="2442" y="1650"/>
              <a:ext cx="1736" cy="480"/>
              <a:chOff x="1566" y="1554"/>
              <a:chExt cx="1736" cy="480"/>
            </a:xfrm>
          </p:grpSpPr>
          <p:sp>
            <p:nvSpPr>
              <p:cNvPr id="33836" name="Arc 40"/>
              <p:cNvSpPr>
                <a:spLocks/>
              </p:cNvSpPr>
              <p:nvPr/>
            </p:nvSpPr>
            <p:spPr bwMode="auto">
              <a:xfrm flipV="1">
                <a:off x="2088" y="1554"/>
                <a:ext cx="1214" cy="480"/>
              </a:xfrm>
              <a:custGeom>
                <a:avLst/>
                <a:gdLst>
                  <a:gd name="T0" fmla="*/ 0 w 21556"/>
                  <a:gd name="T1" fmla="*/ 0 h 21600"/>
                  <a:gd name="T2" fmla="*/ 0 w 21556"/>
                  <a:gd name="T3" fmla="*/ 0 h 21600"/>
                  <a:gd name="T4" fmla="*/ 0 w 2155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556" h="21600" fill="none" extrusionOk="0">
                    <a:moveTo>
                      <a:pt x="-1" y="0"/>
                    </a:moveTo>
                    <a:cubicBezTo>
                      <a:pt x="50" y="0"/>
                      <a:pt x="100" y="0"/>
                      <a:pt x="151" y="0"/>
                    </a:cubicBezTo>
                    <a:cubicBezTo>
                      <a:pt x="10960" y="0"/>
                      <a:pt x="20104" y="7989"/>
                      <a:pt x="21555" y="18701"/>
                    </a:cubicBezTo>
                  </a:path>
                  <a:path w="21556" h="21600" stroke="0" extrusionOk="0">
                    <a:moveTo>
                      <a:pt x="-1" y="0"/>
                    </a:moveTo>
                    <a:cubicBezTo>
                      <a:pt x="50" y="0"/>
                      <a:pt x="100" y="0"/>
                      <a:pt x="151" y="0"/>
                    </a:cubicBezTo>
                    <a:cubicBezTo>
                      <a:pt x="10960" y="0"/>
                      <a:pt x="20104" y="7989"/>
                      <a:pt x="21555" y="18701"/>
                    </a:cubicBezTo>
                    <a:lnTo>
                      <a:pt x="151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7" name="Arc 41"/>
              <p:cNvSpPr>
                <a:spLocks/>
              </p:cNvSpPr>
              <p:nvPr/>
            </p:nvSpPr>
            <p:spPr bwMode="auto">
              <a:xfrm flipH="1" flipV="1">
                <a:off x="1566" y="1627"/>
                <a:ext cx="529" cy="407"/>
              </a:xfrm>
              <a:custGeom>
                <a:avLst/>
                <a:gdLst>
                  <a:gd name="T0" fmla="*/ 0 w 21600"/>
                  <a:gd name="T1" fmla="*/ 0 h 35768"/>
                  <a:gd name="T2" fmla="*/ 0 w 21600"/>
                  <a:gd name="T3" fmla="*/ 0 h 35768"/>
                  <a:gd name="T4" fmla="*/ 0 w 21600"/>
                  <a:gd name="T5" fmla="*/ 0 h 3576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35768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6806"/>
                      <a:pt x="19719" y="31838"/>
                      <a:pt x="16304" y="35768"/>
                    </a:cubicBezTo>
                  </a:path>
                  <a:path w="21600" h="35768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6806"/>
                      <a:pt x="19719" y="31838"/>
                      <a:pt x="16304" y="35768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21" name="Group 42"/>
            <p:cNvGrpSpPr>
              <a:grpSpLocks/>
            </p:cNvGrpSpPr>
            <p:nvPr/>
          </p:nvGrpSpPr>
          <p:grpSpPr bwMode="auto">
            <a:xfrm>
              <a:off x="1554" y="1506"/>
              <a:ext cx="3600" cy="1064"/>
              <a:chOff x="678" y="1410"/>
              <a:chExt cx="3600" cy="1064"/>
            </a:xfrm>
          </p:grpSpPr>
          <p:sp>
            <p:nvSpPr>
              <p:cNvPr id="33834" name="Arc 43"/>
              <p:cNvSpPr>
                <a:spLocks/>
              </p:cNvSpPr>
              <p:nvPr/>
            </p:nvSpPr>
            <p:spPr bwMode="auto">
              <a:xfrm flipV="1">
                <a:off x="1587" y="1410"/>
                <a:ext cx="2691" cy="1064"/>
              </a:xfrm>
              <a:custGeom>
                <a:avLst/>
                <a:gdLst>
                  <a:gd name="T0" fmla="*/ 0 w 21556"/>
                  <a:gd name="T1" fmla="*/ 0 h 21600"/>
                  <a:gd name="T2" fmla="*/ 0 w 21556"/>
                  <a:gd name="T3" fmla="*/ 0 h 21600"/>
                  <a:gd name="T4" fmla="*/ 0 w 2155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556" h="21600" fill="none" extrusionOk="0">
                    <a:moveTo>
                      <a:pt x="-1" y="0"/>
                    </a:moveTo>
                    <a:cubicBezTo>
                      <a:pt x="50" y="0"/>
                      <a:pt x="100" y="0"/>
                      <a:pt x="151" y="0"/>
                    </a:cubicBezTo>
                    <a:cubicBezTo>
                      <a:pt x="10960" y="0"/>
                      <a:pt x="20104" y="7989"/>
                      <a:pt x="21555" y="18701"/>
                    </a:cubicBezTo>
                  </a:path>
                  <a:path w="21556" h="21600" stroke="0" extrusionOk="0">
                    <a:moveTo>
                      <a:pt x="-1" y="0"/>
                    </a:moveTo>
                    <a:cubicBezTo>
                      <a:pt x="50" y="0"/>
                      <a:pt x="100" y="0"/>
                      <a:pt x="151" y="0"/>
                    </a:cubicBezTo>
                    <a:cubicBezTo>
                      <a:pt x="10960" y="0"/>
                      <a:pt x="20104" y="7989"/>
                      <a:pt x="21555" y="18701"/>
                    </a:cubicBezTo>
                    <a:lnTo>
                      <a:pt x="151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5" name="Arc 44"/>
              <p:cNvSpPr>
                <a:spLocks/>
              </p:cNvSpPr>
              <p:nvPr/>
            </p:nvSpPr>
            <p:spPr bwMode="auto">
              <a:xfrm flipH="1" flipV="1">
                <a:off x="678" y="1589"/>
                <a:ext cx="925" cy="884"/>
              </a:xfrm>
              <a:custGeom>
                <a:avLst/>
                <a:gdLst>
                  <a:gd name="T0" fmla="*/ 0 w 21600"/>
                  <a:gd name="T1" fmla="*/ 0 h 32214"/>
                  <a:gd name="T2" fmla="*/ 0 w 21600"/>
                  <a:gd name="T3" fmla="*/ 0 h 32214"/>
                  <a:gd name="T4" fmla="*/ 0 w 21600"/>
                  <a:gd name="T5" fmla="*/ 0 h 3221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32214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319"/>
                      <a:pt x="20639" y="28975"/>
                      <a:pt x="18812" y="32214"/>
                    </a:cubicBezTo>
                  </a:path>
                  <a:path w="21600" h="32214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319"/>
                      <a:pt x="20639" y="28975"/>
                      <a:pt x="18812" y="32214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22" name="Group 45"/>
            <p:cNvGrpSpPr>
              <a:grpSpLocks/>
            </p:cNvGrpSpPr>
            <p:nvPr/>
          </p:nvGrpSpPr>
          <p:grpSpPr bwMode="auto">
            <a:xfrm>
              <a:off x="1052" y="1442"/>
              <a:ext cx="5115" cy="1488"/>
              <a:chOff x="176" y="1346"/>
              <a:chExt cx="5115" cy="1488"/>
            </a:xfrm>
          </p:grpSpPr>
          <p:sp>
            <p:nvSpPr>
              <p:cNvPr id="33832" name="Arc 46"/>
              <p:cNvSpPr>
                <a:spLocks/>
              </p:cNvSpPr>
              <p:nvPr/>
            </p:nvSpPr>
            <p:spPr bwMode="auto">
              <a:xfrm flipV="1">
                <a:off x="1220" y="1346"/>
                <a:ext cx="4071" cy="1488"/>
              </a:xfrm>
              <a:custGeom>
                <a:avLst/>
                <a:gdLst>
                  <a:gd name="T0" fmla="*/ 0 w 21556"/>
                  <a:gd name="T1" fmla="*/ 0 h 21600"/>
                  <a:gd name="T2" fmla="*/ 0 w 21556"/>
                  <a:gd name="T3" fmla="*/ 0 h 21600"/>
                  <a:gd name="T4" fmla="*/ 0 w 2155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556" h="21600" fill="none" extrusionOk="0">
                    <a:moveTo>
                      <a:pt x="-1" y="0"/>
                    </a:moveTo>
                    <a:cubicBezTo>
                      <a:pt x="50" y="0"/>
                      <a:pt x="100" y="0"/>
                      <a:pt x="151" y="0"/>
                    </a:cubicBezTo>
                    <a:cubicBezTo>
                      <a:pt x="10960" y="0"/>
                      <a:pt x="20104" y="7989"/>
                      <a:pt x="21555" y="18701"/>
                    </a:cubicBezTo>
                  </a:path>
                  <a:path w="21556" h="21600" stroke="0" extrusionOk="0">
                    <a:moveTo>
                      <a:pt x="-1" y="0"/>
                    </a:moveTo>
                    <a:cubicBezTo>
                      <a:pt x="50" y="0"/>
                      <a:pt x="100" y="0"/>
                      <a:pt x="151" y="0"/>
                    </a:cubicBezTo>
                    <a:cubicBezTo>
                      <a:pt x="10960" y="0"/>
                      <a:pt x="20104" y="7989"/>
                      <a:pt x="21555" y="18701"/>
                    </a:cubicBezTo>
                    <a:lnTo>
                      <a:pt x="151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3" name="Arc 47"/>
              <p:cNvSpPr>
                <a:spLocks/>
              </p:cNvSpPr>
              <p:nvPr/>
            </p:nvSpPr>
            <p:spPr bwMode="auto">
              <a:xfrm flipH="1" flipV="1">
                <a:off x="176" y="2071"/>
                <a:ext cx="1067" cy="762"/>
              </a:xfrm>
              <a:custGeom>
                <a:avLst/>
                <a:gdLst>
                  <a:gd name="T0" fmla="*/ 0 w 16966"/>
                  <a:gd name="T1" fmla="*/ 0 h 21600"/>
                  <a:gd name="T2" fmla="*/ 0 w 16966"/>
                  <a:gd name="T3" fmla="*/ 0 h 21600"/>
                  <a:gd name="T4" fmla="*/ 0 w 1696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6966" h="21600" fill="none" extrusionOk="0">
                    <a:moveTo>
                      <a:pt x="0" y="0"/>
                    </a:moveTo>
                    <a:cubicBezTo>
                      <a:pt x="6617" y="0"/>
                      <a:pt x="12869" y="3033"/>
                      <a:pt x="16965" y="8231"/>
                    </a:cubicBezTo>
                  </a:path>
                  <a:path w="16966" h="21600" stroke="0" extrusionOk="0">
                    <a:moveTo>
                      <a:pt x="0" y="0"/>
                    </a:moveTo>
                    <a:cubicBezTo>
                      <a:pt x="6617" y="0"/>
                      <a:pt x="12869" y="3033"/>
                      <a:pt x="16965" y="8231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823" name="Freeform 48"/>
            <p:cNvSpPr>
              <a:spLocks/>
            </p:cNvSpPr>
            <p:nvPr/>
          </p:nvSpPr>
          <p:spPr bwMode="auto">
            <a:xfrm>
              <a:off x="3266" y="1662"/>
              <a:ext cx="296" cy="118"/>
            </a:xfrm>
            <a:custGeom>
              <a:avLst/>
              <a:gdLst>
                <a:gd name="T0" fmla="*/ 241 w 296"/>
                <a:gd name="T1" fmla="*/ 0 h 118"/>
                <a:gd name="T2" fmla="*/ 264 w 296"/>
                <a:gd name="T3" fmla="*/ 15 h 118"/>
                <a:gd name="T4" fmla="*/ 280 w 296"/>
                <a:gd name="T5" fmla="*/ 29 h 118"/>
                <a:gd name="T6" fmla="*/ 294 w 296"/>
                <a:gd name="T7" fmla="*/ 62 h 118"/>
                <a:gd name="T8" fmla="*/ 291 w 296"/>
                <a:gd name="T9" fmla="*/ 75 h 118"/>
                <a:gd name="T10" fmla="*/ 280 w 296"/>
                <a:gd name="T11" fmla="*/ 101 h 118"/>
                <a:gd name="T12" fmla="*/ 246 w 296"/>
                <a:gd name="T13" fmla="*/ 111 h 118"/>
                <a:gd name="T14" fmla="*/ 175 w 296"/>
                <a:gd name="T15" fmla="*/ 107 h 118"/>
                <a:gd name="T16" fmla="*/ 0 w 296"/>
                <a:gd name="T17" fmla="*/ 44 h 1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6" h="118">
                  <a:moveTo>
                    <a:pt x="241" y="0"/>
                  </a:moveTo>
                  <a:cubicBezTo>
                    <a:pt x="249" y="5"/>
                    <a:pt x="258" y="10"/>
                    <a:pt x="264" y="15"/>
                  </a:cubicBezTo>
                  <a:cubicBezTo>
                    <a:pt x="270" y="20"/>
                    <a:pt x="275" y="21"/>
                    <a:pt x="280" y="29"/>
                  </a:cubicBezTo>
                  <a:cubicBezTo>
                    <a:pt x="285" y="37"/>
                    <a:pt x="292" y="54"/>
                    <a:pt x="294" y="62"/>
                  </a:cubicBezTo>
                  <a:cubicBezTo>
                    <a:pt x="296" y="70"/>
                    <a:pt x="293" y="69"/>
                    <a:pt x="291" y="75"/>
                  </a:cubicBezTo>
                  <a:cubicBezTo>
                    <a:pt x="289" y="81"/>
                    <a:pt x="287" y="95"/>
                    <a:pt x="280" y="101"/>
                  </a:cubicBezTo>
                  <a:cubicBezTo>
                    <a:pt x="273" y="107"/>
                    <a:pt x="263" y="110"/>
                    <a:pt x="246" y="111"/>
                  </a:cubicBezTo>
                  <a:cubicBezTo>
                    <a:pt x="229" y="112"/>
                    <a:pt x="216" y="118"/>
                    <a:pt x="175" y="107"/>
                  </a:cubicBezTo>
                  <a:cubicBezTo>
                    <a:pt x="134" y="96"/>
                    <a:pt x="67" y="70"/>
                    <a:pt x="0" y="4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824" name="Group 49"/>
            <p:cNvGrpSpPr>
              <a:grpSpLocks/>
            </p:cNvGrpSpPr>
            <p:nvPr/>
          </p:nvGrpSpPr>
          <p:grpSpPr bwMode="auto">
            <a:xfrm>
              <a:off x="3956" y="777"/>
              <a:ext cx="1674" cy="2274"/>
              <a:chOff x="3080" y="681"/>
              <a:chExt cx="1674" cy="2274"/>
            </a:xfrm>
          </p:grpSpPr>
          <p:sp>
            <p:nvSpPr>
              <p:cNvPr id="33828" name="Line 50"/>
              <p:cNvSpPr>
                <a:spLocks noChangeShapeType="1"/>
              </p:cNvSpPr>
              <p:nvPr/>
            </p:nvSpPr>
            <p:spPr bwMode="auto">
              <a:xfrm>
                <a:off x="3469" y="992"/>
                <a:ext cx="1158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9" name="Text Box 51"/>
              <p:cNvSpPr txBox="1">
                <a:spLocks noChangeArrowheads="1"/>
              </p:cNvSpPr>
              <p:nvPr/>
            </p:nvSpPr>
            <p:spPr bwMode="auto">
              <a:xfrm>
                <a:off x="4390" y="681"/>
                <a:ext cx="364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33830" name="Line 52"/>
              <p:cNvSpPr>
                <a:spLocks noChangeShapeType="1"/>
              </p:cNvSpPr>
              <p:nvPr/>
            </p:nvSpPr>
            <p:spPr bwMode="auto">
              <a:xfrm>
                <a:off x="3080" y="1849"/>
                <a:ext cx="639" cy="915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1" name="Text Box 53"/>
              <p:cNvSpPr txBox="1">
                <a:spLocks noChangeArrowheads="1"/>
              </p:cNvSpPr>
              <p:nvPr/>
            </p:nvSpPr>
            <p:spPr bwMode="auto">
              <a:xfrm>
                <a:off x="3720" y="2562"/>
                <a:ext cx="363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33825" name="Group 54"/>
            <p:cNvGrpSpPr>
              <a:grpSpLocks/>
            </p:cNvGrpSpPr>
            <p:nvPr/>
          </p:nvGrpSpPr>
          <p:grpSpPr bwMode="auto">
            <a:xfrm>
              <a:off x="5158" y="1303"/>
              <a:ext cx="998" cy="233"/>
              <a:chOff x="4282" y="1207"/>
              <a:chExt cx="998" cy="233"/>
            </a:xfrm>
          </p:grpSpPr>
          <p:pic>
            <p:nvPicPr>
              <p:cNvPr id="33826" name="Picture 55" descr="TP_tmp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0" y="1207"/>
                <a:ext cx="96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3827" name="Line 56"/>
              <p:cNvSpPr>
                <a:spLocks noChangeShapeType="1"/>
              </p:cNvSpPr>
              <p:nvPr/>
            </p:nvSpPr>
            <p:spPr bwMode="auto">
              <a:xfrm>
                <a:off x="4282" y="1440"/>
                <a:ext cx="9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9"/>
          <p:cNvSpPr txBox="1">
            <a:spLocks noChangeArrowheads="1"/>
          </p:cNvSpPr>
          <p:nvPr/>
        </p:nvSpPr>
        <p:spPr bwMode="auto">
          <a:xfrm>
            <a:off x="3924300" y="312738"/>
            <a:ext cx="436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SUPERPOSITION OF WAVES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4819" name="Text Box 50"/>
          <p:cNvSpPr txBox="1">
            <a:spLocks noChangeArrowheads="1"/>
          </p:cNvSpPr>
          <p:nvPr/>
        </p:nvSpPr>
        <p:spPr bwMode="auto">
          <a:xfrm>
            <a:off x="2254250" y="1562100"/>
            <a:ext cx="658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the same k vector, different frequencies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4820" name="Text Box 51"/>
          <p:cNvSpPr txBox="1">
            <a:spLocks noChangeArrowheads="1"/>
          </p:cNvSpPr>
          <p:nvPr/>
        </p:nvSpPr>
        <p:spPr bwMode="auto">
          <a:xfrm>
            <a:off x="2341563" y="4762500"/>
            <a:ext cx="5913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different k vector, same frequency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4821" name="Text Box 52"/>
          <p:cNvSpPr txBox="1">
            <a:spLocks noChangeArrowheads="1"/>
          </p:cNvSpPr>
          <p:nvPr/>
        </p:nvSpPr>
        <p:spPr bwMode="auto">
          <a:xfrm>
            <a:off x="3255963" y="2292350"/>
            <a:ext cx="1149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Beat note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4822" name="Text Box 53"/>
          <p:cNvSpPr txBox="1">
            <a:spLocks noChangeArrowheads="1"/>
          </p:cNvSpPr>
          <p:nvPr/>
        </p:nvSpPr>
        <p:spPr bwMode="auto">
          <a:xfrm>
            <a:off x="3300413" y="2946400"/>
            <a:ext cx="26336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Creation of an arbitrary 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pic>
        <p:nvPicPr>
          <p:cNvPr id="34823" name="Picture 5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2981325"/>
            <a:ext cx="66040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4" name="Text Box 55"/>
          <p:cNvSpPr txBox="1">
            <a:spLocks noChangeArrowheads="1"/>
          </p:cNvSpPr>
          <p:nvPr/>
        </p:nvSpPr>
        <p:spPr bwMode="auto">
          <a:xfrm>
            <a:off x="3692525" y="5465763"/>
            <a:ext cx="2995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Counter-propagating waves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4825" name="Text Box 56"/>
          <p:cNvSpPr txBox="1">
            <a:spLocks noChangeArrowheads="1"/>
          </p:cNvSpPr>
          <p:nvPr/>
        </p:nvSpPr>
        <p:spPr bwMode="auto">
          <a:xfrm>
            <a:off x="3751263" y="6205538"/>
            <a:ext cx="20780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Intersecting waves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4826" name="Text Box 57"/>
          <p:cNvSpPr txBox="1">
            <a:spLocks noChangeArrowheads="1"/>
          </p:cNvSpPr>
          <p:nvPr/>
        </p:nvSpPr>
        <p:spPr bwMode="auto">
          <a:xfrm>
            <a:off x="3373438" y="3613150"/>
            <a:ext cx="1712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Group velocity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4827" name="Text Box 58"/>
          <p:cNvSpPr txBox="1">
            <a:spLocks noChangeArrowheads="1"/>
          </p:cNvSpPr>
          <p:nvPr/>
        </p:nvSpPr>
        <p:spPr bwMode="auto">
          <a:xfrm>
            <a:off x="2319338" y="4132263"/>
            <a:ext cx="304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mixing (AOM)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4828" name="Text Box 59"/>
          <p:cNvSpPr txBox="1">
            <a:spLocks noChangeArrowheads="1"/>
          </p:cNvSpPr>
          <p:nvPr/>
        </p:nvSpPr>
        <p:spPr bwMode="auto">
          <a:xfrm>
            <a:off x="3721100" y="5834063"/>
            <a:ext cx="3319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Co-propagating, random phase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4829" name="Text Box 60"/>
          <p:cNvSpPr txBox="1">
            <a:spLocks noChangeArrowheads="1"/>
          </p:cNvSpPr>
          <p:nvPr/>
        </p:nvSpPr>
        <p:spPr bwMode="auto">
          <a:xfrm>
            <a:off x="2217738" y="958850"/>
            <a:ext cx="5846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the same k vector,same frequency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nterference_of_two_wav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541463"/>
            <a:ext cx="5646738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828675" y="560388"/>
            <a:ext cx="4335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Constructive and destructive 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V="1">
            <a:off x="5448300" y="409575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5429250" y="5943600"/>
            <a:ext cx="209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V="1">
            <a:off x="5467350" y="4991100"/>
            <a:ext cx="1028700" cy="952500"/>
          </a:xfrm>
          <a:prstGeom prst="line">
            <a:avLst/>
          </a:prstGeom>
          <a:noFill/>
          <a:ln w="34925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H="1" flipV="1">
            <a:off x="4933950" y="4800600"/>
            <a:ext cx="514350" cy="11430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4962525" y="3838575"/>
            <a:ext cx="1028700" cy="952500"/>
          </a:xfrm>
          <a:prstGeom prst="line">
            <a:avLst/>
          </a:prstGeom>
          <a:noFill/>
          <a:ln w="19050" cap="rnd">
            <a:solidFill>
              <a:srgbClr val="3399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 flipV="1">
            <a:off x="5962650" y="3829050"/>
            <a:ext cx="514350" cy="1143000"/>
          </a:xfrm>
          <a:prstGeom prst="line">
            <a:avLst/>
          </a:prstGeom>
          <a:noFill/>
          <a:ln w="12700" cap="rnd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V="1">
            <a:off x="5467350" y="3848100"/>
            <a:ext cx="504825" cy="2085975"/>
          </a:xfrm>
          <a:prstGeom prst="line">
            <a:avLst/>
          </a:prstGeom>
          <a:noFill/>
          <a:ln w="4762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7566025" y="56705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5146675" y="37560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y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555625" y="4108450"/>
            <a:ext cx="28733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Superposition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is just like adding two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vectors , 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495300" y="0"/>
            <a:ext cx="5846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the same k vector,same frequency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pic>
        <p:nvPicPr>
          <p:cNvPr id="32784" name="Picture 1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2003425"/>
            <a:ext cx="4449762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56" name="Text Box 17"/>
          <p:cNvSpPr txBox="1">
            <a:spLocks noChangeArrowheads="1"/>
          </p:cNvSpPr>
          <p:nvPr/>
        </p:nvSpPr>
        <p:spPr bwMode="auto">
          <a:xfrm>
            <a:off x="828675" y="560388"/>
            <a:ext cx="4335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Constructive and destructive </a:t>
            </a:r>
          </a:p>
        </p:txBody>
      </p:sp>
      <p:pic>
        <p:nvPicPr>
          <p:cNvPr id="32786" name="Picture 18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2003425"/>
            <a:ext cx="4449762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88" name="Picture 20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2901950"/>
            <a:ext cx="3770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nterference_of_two_wave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541463"/>
            <a:ext cx="5646738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828675" y="560388"/>
            <a:ext cx="4335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Constructive and destructive 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 flipV="1">
            <a:off x="1176338" y="4867275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1157288" y="6715125"/>
            <a:ext cx="209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 flipV="1">
            <a:off x="690563" y="4610100"/>
            <a:ext cx="1028700" cy="952500"/>
          </a:xfrm>
          <a:prstGeom prst="line">
            <a:avLst/>
          </a:prstGeom>
          <a:noFill/>
          <a:ln w="19050" cap="rnd">
            <a:solidFill>
              <a:srgbClr val="3399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flipH="1" flipV="1">
            <a:off x="673100" y="5543550"/>
            <a:ext cx="514350" cy="1143000"/>
          </a:xfrm>
          <a:prstGeom prst="line">
            <a:avLst/>
          </a:prstGeom>
          <a:noFill/>
          <a:ln w="12700" cap="rnd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7707313" y="1481138"/>
            <a:ext cx="28733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Superposition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is just like adding two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vectors , 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3221038" y="0"/>
            <a:ext cx="5922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the same k vector, same frequency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pic>
        <p:nvPicPr>
          <p:cNvPr id="10" name="Picture 10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3660775"/>
            <a:ext cx="67040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1706563" y="4643438"/>
            <a:ext cx="1282700" cy="1143000"/>
            <a:chOff x="1075" y="2925"/>
            <a:chExt cx="808" cy="720"/>
          </a:xfrm>
        </p:grpSpPr>
        <p:sp>
          <p:nvSpPr>
            <p:cNvPr id="36888" name="Line 12"/>
            <p:cNvSpPr>
              <a:spLocks noChangeShapeType="1"/>
            </p:cNvSpPr>
            <p:nvPr/>
          </p:nvSpPr>
          <p:spPr bwMode="auto">
            <a:xfrm flipH="1" flipV="1">
              <a:off x="1075" y="2925"/>
              <a:ext cx="324" cy="7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9" name="Line 13"/>
            <p:cNvSpPr>
              <a:spLocks noChangeShapeType="1"/>
            </p:cNvSpPr>
            <p:nvPr/>
          </p:nvSpPr>
          <p:spPr bwMode="auto">
            <a:xfrm>
              <a:off x="1255" y="3627"/>
              <a:ext cx="6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0" name="Arc 14"/>
            <p:cNvSpPr>
              <a:spLocks/>
            </p:cNvSpPr>
            <p:nvPr/>
          </p:nvSpPr>
          <p:spPr bwMode="auto">
            <a:xfrm>
              <a:off x="1322" y="3384"/>
              <a:ext cx="251" cy="238"/>
            </a:xfrm>
            <a:custGeom>
              <a:avLst/>
              <a:gdLst>
                <a:gd name="T0" fmla="*/ 0 w 31194"/>
                <a:gd name="T1" fmla="*/ 0 h 21600"/>
                <a:gd name="T2" fmla="*/ 0 w 31194"/>
                <a:gd name="T3" fmla="*/ 0 h 21600"/>
                <a:gd name="T4" fmla="*/ 0 w 31194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194" h="21600" fill="none" extrusionOk="0">
                  <a:moveTo>
                    <a:pt x="-1" y="2247"/>
                  </a:moveTo>
                  <a:cubicBezTo>
                    <a:pt x="2981" y="769"/>
                    <a:pt x="6265" y="0"/>
                    <a:pt x="9594" y="0"/>
                  </a:cubicBezTo>
                  <a:cubicBezTo>
                    <a:pt x="21523" y="0"/>
                    <a:pt x="31194" y="9670"/>
                    <a:pt x="31194" y="21600"/>
                  </a:cubicBezTo>
                </a:path>
                <a:path w="31194" h="21600" stroke="0" extrusionOk="0">
                  <a:moveTo>
                    <a:pt x="-1" y="2247"/>
                  </a:moveTo>
                  <a:cubicBezTo>
                    <a:pt x="2981" y="769"/>
                    <a:pt x="6265" y="0"/>
                    <a:pt x="9594" y="0"/>
                  </a:cubicBezTo>
                  <a:cubicBezTo>
                    <a:pt x="21523" y="0"/>
                    <a:pt x="31194" y="9670"/>
                    <a:pt x="31194" y="21600"/>
                  </a:cubicBezTo>
                  <a:lnTo>
                    <a:pt x="9594" y="21600"/>
                  </a:lnTo>
                  <a:lnTo>
                    <a:pt x="-1" y="224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arrow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6891" name="Picture 15" descr="txp_fig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3" y="2964"/>
              <a:ext cx="25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892" name="Picture 16" descr="txp_fi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5" y="3312"/>
              <a:ext cx="279" cy="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1176338" y="5762625"/>
            <a:ext cx="1130300" cy="952500"/>
            <a:chOff x="741" y="3630"/>
            <a:chExt cx="712" cy="600"/>
          </a:xfrm>
        </p:grpSpPr>
        <p:sp>
          <p:nvSpPr>
            <p:cNvPr id="36884" name="Line 18"/>
            <p:cNvSpPr>
              <a:spLocks noChangeShapeType="1"/>
            </p:cNvSpPr>
            <p:nvPr/>
          </p:nvSpPr>
          <p:spPr bwMode="auto">
            <a:xfrm flipV="1">
              <a:off x="753" y="3630"/>
              <a:ext cx="648" cy="600"/>
            </a:xfrm>
            <a:prstGeom prst="line">
              <a:avLst/>
            </a:prstGeom>
            <a:noFill/>
            <a:ln w="349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5" name="Arc 19"/>
            <p:cNvSpPr>
              <a:spLocks/>
            </p:cNvSpPr>
            <p:nvPr/>
          </p:nvSpPr>
          <p:spPr bwMode="auto">
            <a:xfrm>
              <a:off x="741" y="4018"/>
              <a:ext cx="374" cy="209"/>
            </a:xfrm>
            <a:custGeom>
              <a:avLst/>
              <a:gdLst>
                <a:gd name="T0" fmla="*/ 0 w 21600"/>
                <a:gd name="T1" fmla="*/ 0 h 16044"/>
                <a:gd name="T2" fmla="*/ 0 w 21600"/>
                <a:gd name="T3" fmla="*/ 0 h 16044"/>
                <a:gd name="T4" fmla="*/ 0 w 21600"/>
                <a:gd name="T5" fmla="*/ 0 h 160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6044" fill="none" extrusionOk="0">
                  <a:moveTo>
                    <a:pt x="14462" y="-1"/>
                  </a:moveTo>
                  <a:cubicBezTo>
                    <a:pt x="19005" y="4095"/>
                    <a:pt x="21600" y="9926"/>
                    <a:pt x="21600" y="16044"/>
                  </a:cubicBezTo>
                </a:path>
                <a:path w="21600" h="16044" stroke="0" extrusionOk="0">
                  <a:moveTo>
                    <a:pt x="14462" y="-1"/>
                  </a:moveTo>
                  <a:cubicBezTo>
                    <a:pt x="19005" y="4095"/>
                    <a:pt x="21600" y="9926"/>
                    <a:pt x="21600" y="16044"/>
                  </a:cubicBezTo>
                  <a:lnTo>
                    <a:pt x="0" y="16044"/>
                  </a:lnTo>
                  <a:lnTo>
                    <a:pt x="14462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arrow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6886" name="Picture 20" descr="txp_fig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" y="3656"/>
              <a:ext cx="25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887" name="Picture 21" descr="txp_fi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" y="4006"/>
              <a:ext cx="267" cy="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1219200" y="4598988"/>
            <a:ext cx="504825" cy="2259012"/>
            <a:chOff x="753" y="2801"/>
            <a:chExt cx="318" cy="1423"/>
          </a:xfrm>
        </p:grpSpPr>
        <p:sp>
          <p:nvSpPr>
            <p:cNvPr id="36882" name="Line 23"/>
            <p:cNvSpPr>
              <a:spLocks noChangeShapeType="1"/>
            </p:cNvSpPr>
            <p:nvPr/>
          </p:nvSpPr>
          <p:spPr bwMode="auto">
            <a:xfrm flipV="1">
              <a:off x="753" y="2910"/>
              <a:ext cx="318" cy="1314"/>
            </a:xfrm>
            <a:prstGeom prst="line">
              <a:avLst/>
            </a:prstGeom>
            <a:noFill/>
            <a:ln w="47625">
              <a:solidFill>
                <a:srgbClr val="8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6883" name="Picture 24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2801"/>
              <a:ext cx="1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" name="Picture 2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4341813"/>
            <a:ext cx="5518150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9" name="Text Box 26"/>
          <p:cNvSpPr txBox="1">
            <a:spLocks noChangeArrowheads="1"/>
          </p:cNvSpPr>
          <p:nvPr/>
        </p:nvSpPr>
        <p:spPr bwMode="auto">
          <a:xfrm>
            <a:off x="1112838" y="1174750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constructive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6880" name="Text Box 27"/>
          <p:cNvSpPr txBox="1">
            <a:spLocks noChangeArrowheads="1"/>
          </p:cNvSpPr>
          <p:nvPr/>
        </p:nvSpPr>
        <p:spPr bwMode="auto">
          <a:xfrm>
            <a:off x="3862388" y="1282700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destructive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6881" name="Text Box 28"/>
          <p:cNvSpPr txBox="1">
            <a:spLocks noChangeArrowheads="1"/>
          </p:cNvSpPr>
          <p:nvPr/>
        </p:nvSpPr>
        <p:spPr bwMode="auto">
          <a:xfrm>
            <a:off x="0" y="76200"/>
            <a:ext cx="1909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Interferences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8" y="706438"/>
            <a:ext cx="5608637" cy="521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853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603250" y="803275"/>
            <a:ext cx="21916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Coherent </a:t>
            </a:r>
            <a:r>
              <a:rPr lang="en-US" altLang="en-US" sz="2400" dirty="0">
                <a:latin typeface="Times New Roman" panose="02020603050405020304" pitchFamily="18" charset="0"/>
              </a:rPr>
              <a:t>source</a:t>
            </a:r>
          </a:p>
        </p:txBody>
      </p:sp>
      <p:grpSp>
        <p:nvGrpSpPr>
          <p:cNvPr id="31766" name="Group 22"/>
          <p:cNvGrpSpPr>
            <a:grpSpLocks/>
          </p:cNvGrpSpPr>
          <p:nvPr/>
        </p:nvGrpSpPr>
        <p:grpSpPr bwMode="auto">
          <a:xfrm>
            <a:off x="1022350" y="4438650"/>
            <a:ext cx="2740025" cy="1771650"/>
            <a:chOff x="344" y="1356"/>
            <a:chExt cx="1726" cy="1116"/>
          </a:xfrm>
        </p:grpSpPr>
        <p:sp>
          <p:nvSpPr>
            <p:cNvPr id="37904" name="Line 3"/>
            <p:cNvSpPr>
              <a:spLocks noChangeShapeType="1"/>
            </p:cNvSpPr>
            <p:nvPr/>
          </p:nvSpPr>
          <p:spPr bwMode="auto">
            <a:xfrm flipV="1">
              <a:off x="732" y="1356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Line 4"/>
            <p:cNvSpPr>
              <a:spLocks noChangeShapeType="1"/>
            </p:cNvSpPr>
            <p:nvPr/>
          </p:nvSpPr>
          <p:spPr bwMode="auto">
            <a:xfrm>
              <a:off x="732" y="2472"/>
              <a:ext cx="1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6" name="Line 8"/>
            <p:cNvSpPr>
              <a:spLocks noChangeShapeType="1"/>
            </p:cNvSpPr>
            <p:nvPr/>
          </p:nvSpPr>
          <p:spPr bwMode="auto">
            <a:xfrm flipV="1">
              <a:off x="738" y="2292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7" name="Line 9"/>
            <p:cNvSpPr>
              <a:spLocks noChangeShapeType="1"/>
            </p:cNvSpPr>
            <p:nvPr/>
          </p:nvSpPr>
          <p:spPr bwMode="auto">
            <a:xfrm rot="17935356" flipV="1">
              <a:off x="710" y="2028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8" name="Line 10"/>
            <p:cNvSpPr>
              <a:spLocks noChangeShapeType="1"/>
            </p:cNvSpPr>
            <p:nvPr/>
          </p:nvSpPr>
          <p:spPr bwMode="auto">
            <a:xfrm rot="14142254" flipV="1">
              <a:off x="557" y="1924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9" name="Line 11"/>
            <p:cNvSpPr>
              <a:spLocks noChangeShapeType="1"/>
            </p:cNvSpPr>
            <p:nvPr/>
          </p:nvSpPr>
          <p:spPr bwMode="auto">
            <a:xfrm rot="12273883" flipV="1">
              <a:off x="344" y="2181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0" name="Line 12"/>
            <p:cNvSpPr>
              <a:spLocks noChangeShapeType="1"/>
            </p:cNvSpPr>
            <p:nvPr/>
          </p:nvSpPr>
          <p:spPr bwMode="auto">
            <a:xfrm rot="14718875" flipV="1">
              <a:off x="881" y="2112"/>
              <a:ext cx="105" cy="21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1" name="Line 13"/>
            <p:cNvSpPr>
              <a:spLocks noChangeShapeType="1"/>
            </p:cNvSpPr>
            <p:nvPr/>
          </p:nvSpPr>
          <p:spPr bwMode="auto">
            <a:xfrm rot="1791923" flipV="1">
              <a:off x="893" y="2177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2" name="Line 14"/>
            <p:cNvSpPr>
              <a:spLocks noChangeShapeType="1"/>
            </p:cNvSpPr>
            <p:nvPr/>
          </p:nvSpPr>
          <p:spPr bwMode="auto">
            <a:xfrm rot="8587806" flipV="1">
              <a:off x="446" y="2019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67" name="Group 23"/>
          <p:cNvGrpSpPr>
            <a:grpSpLocks/>
          </p:cNvGrpSpPr>
          <p:nvPr/>
        </p:nvGrpSpPr>
        <p:grpSpPr bwMode="auto">
          <a:xfrm>
            <a:off x="1560513" y="1812925"/>
            <a:ext cx="2324100" cy="1628775"/>
            <a:chOff x="720" y="2940"/>
            <a:chExt cx="1464" cy="1026"/>
          </a:xfrm>
        </p:grpSpPr>
        <p:sp>
          <p:nvSpPr>
            <p:cNvPr id="37898" name="Line 5"/>
            <p:cNvSpPr>
              <a:spLocks noChangeShapeType="1"/>
            </p:cNvSpPr>
            <p:nvPr/>
          </p:nvSpPr>
          <p:spPr bwMode="auto">
            <a:xfrm flipV="1">
              <a:off x="720" y="2940"/>
              <a:ext cx="6" cy="10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9" name="Line 6"/>
            <p:cNvSpPr>
              <a:spLocks noChangeShapeType="1"/>
            </p:cNvSpPr>
            <p:nvPr/>
          </p:nvSpPr>
          <p:spPr bwMode="auto">
            <a:xfrm>
              <a:off x="720" y="3966"/>
              <a:ext cx="14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0" name="Line 7"/>
            <p:cNvSpPr>
              <a:spLocks noChangeShapeType="1"/>
            </p:cNvSpPr>
            <p:nvPr/>
          </p:nvSpPr>
          <p:spPr bwMode="auto">
            <a:xfrm flipV="1">
              <a:off x="744" y="3762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Line 15"/>
            <p:cNvSpPr>
              <a:spLocks noChangeShapeType="1"/>
            </p:cNvSpPr>
            <p:nvPr/>
          </p:nvSpPr>
          <p:spPr bwMode="auto">
            <a:xfrm flipV="1">
              <a:off x="882" y="3582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2" name="Line 16"/>
            <p:cNvSpPr>
              <a:spLocks noChangeShapeType="1"/>
            </p:cNvSpPr>
            <p:nvPr/>
          </p:nvSpPr>
          <p:spPr bwMode="auto">
            <a:xfrm flipV="1">
              <a:off x="1020" y="3402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Line 17"/>
            <p:cNvSpPr>
              <a:spLocks noChangeShapeType="1"/>
            </p:cNvSpPr>
            <p:nvPr/>
          </p:nvSpPr>
          <p:spPr bwMode="auto">
            <a:xfrm flipV="1">
              <a:off x="1170" y="3210"/>
              <a:ext cx="138" cy="174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1763" name="Picture 19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649288"/>
            <a:ext cx="2643188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65" name="Picture 21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1320800"/>
            <a:ext cx="3090863" cy="98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69" name="Picture 25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1812925"/>
            <a:ext cx="1804987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71" name="Picture 27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88" y="5572125"/>
            <a:ext cx="16462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73" name="Picture 29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8" y="4511675"/>
            <a:ext cx="18923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186120" y="3847976"/>
            <a:ext cx="23791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Incoherent </a:t>
            </a:r>
            <a:r>
              <a:rPr lang="en-US" altLang="en-US" sz="2400" dirty="0">
                <a:latin typeface="Times New Roman" panose="02020603050405020304" pitchFamily="18" charset="0"/>
              </a:rPr>
              <a:t>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up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63800"/>
            <a:ext cx="3657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2588" y="822325"/>
            <a:ext cx="502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Two sine waves traveling in the same direction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992313" y="203200"/>
            <a:ext cx="80899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the different k vector magnitude, same frequencies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6662738" y="887413"/>
            <a:ext cx="502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Two sine waves traveling in opposite directions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“standing wave” </a:t>
            </a:r>
          </a:p>
        </p:txBody>
      </p:sp>
      <p:pic>
        <p:nvPicPr>
          <p:cNvPr id="38918" name="Picture 6" descr="super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413" y="2560638"/>
            <a:ext cx="3236912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371600" y="0"/>
            <a:ext cx="592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Waves of the same k vector, same frequency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058150" y="0"/>
            <a:ext cx="2419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Energy conservation</a:t>
            </a:r>
            <a:endParaRPr lang="fr-FR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5005388" y="1984375"/>
            <a:ext cx="901700" cy="898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1854200" y="2482850"/>
            <a:ext cx="354171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550988" y="627063"/>
            <a:ext cx="8447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If the energy is lost by destructive interference, it has to reappear somewhere else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552575" y="949325"/>
            <a:ext cx="301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by constructive interference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3790950" y="3378200"/>
            <a:ext cx="387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and  a complex transmission coefficient </a:t>
            </a:r>
            <a:endParaRPr lang="fr-FR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39945" name="Group 9"/>
          <p:cNvGrpSpPr>
            <a:grpSpLocks/>
          </p:cNvGrpSpPr>
          <p:nvPr/>
        </p:nvGrpSpPr>
        <p:grpSpPr bwMode="auto">
          <a:xfrm>
            <a:off x="1547813" y="3948113"/>
            <a:ext cx="4019550" cy="366712"/>
            <a:chOff x="135" y="3783"/>
            <a:chExt cx="2532" cy="231"/>
          </a:xfrm>
        </p:grpSpPr>
        <p:sp>
          <p:nvSpPr>
            <p:cNvPr id="39959" name="Text Box 10"/>
            <p:cNvSpPr txBox="1">
              <a:spLocks noChangeArrowheads="1"/>
            </p:cNvSpPr>
            <p:nvPr/>
          </p:nvSpPr>
          <p:spPr bwMode="auto">
            <a:xfrm>
              <a:off x="135" y="3783"/>
              <a:ext cx="13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Energy conservation:</a:t>
              </a:r>
              <a:endParaRPr lang="fr-FR" altLang="en-US" sz="1800">
                <a:latin typeface="Times New Roman" panose="02020603050405020304" pitchFamily="18" charset="0"/>
              </a:endParaRPr>
            </a:p>
          </p:txBody>
        </p:sp>
        <p:pic>
          <p:nvPicPr>
            <p:cNvPr id="39960" name="Picture 11" descr="txp_fig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3" y="3791"/>
              <a:ext cx="1164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946" name="Line 12"/>
          <p:cNvSpPr>
            <a:spLocks noChangeShapeType="1"/>
          </p:cNvSpPr>
          <p:nvPr/>
        </p:nvSpPr>
        <p:spPr bwMode="auto">
          <a:xfrm>
            <a:off x="5426075" y="2466975"/>
            <a:ext cx="27574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7" name="Line 13"/>
          <p:cNvSpPr>
            <a:spLocks noChangeShapeType="1"/>
          </p:cNvSpPr>
          <p:nvPr/>
        </p:nvSpPr>
        <p:spPr bwMode="auto">
          <a:xfrm rot="-5400000">
            <a:off x="4730750" y="1827213"/>
            <a:ext cx="12922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9948" name="Picture 1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1323975"/>
            <a:ext cx="180975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9" name="Picture 1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63" y="2082800"/>
            <a:ext cx="165100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50" name="Picture 16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8" y="2165350"/>
            <a:ext cx="776287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33" name="Picture 17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488" y="4037013"/>
            <a:ext cx="1792287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952" name="Group 18"/>
          <p:cNvGrpSpPr>
            <a:grpSpLocks/>
          </p:cNvGrpSpPr>
          <p:nvPr/>
        </p:nvGrpSpPr>
        <p:grpSpPr bwMode="auto">
          <a:xfrm>
            <a:off x="1333500" y="2968625"/>
            <a:ext cx="8061325" cy="420688"/>
            <a:chOff x="0" y="2422"/>
            <a:chExt cx="5078" cy="265"/>
          </a:xfrm>
        </p:grpSpPr>
        <p:sp>
          <p:nvSpPr>
            <p:cNvPr id="39957" name="Text Box 19"/>
            <p:cNvSpPr txBox="1">
              <a:spLocks noChangeArrowheads="1"/>
            </p:cNvSpPr>
            <p:nvPr/>
          </p:nvSpPr>
          <p:spPr bwMode="auto">
            <a:xfrm>
              <a:off x="0" y="2456"/>
              <a:ext cx="40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A beam splitter is an element with a complex reflection coefficient </a:t>
              </a:r>
              <a:endParaRPr lang="fr-FR" altLang="en-US" sz="1800">
                <a:latin typeface="Times New Roman" panose="02020603050405020304" pitchFamily="18" charset="0"/>
              </a:endParaRPr>
            </a:p>
          </p:txBody>
        </p:sp>
        <p:pic>
          <p:nvPicPr>
            <p:cNvPr id="39958" name="Picture 20" descr="txp_fig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8" y="2422"/>
              <a:ext cx="880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9953" name="Picture 21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3344863"/>
            <a:ext cx="12985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38" name="Picture 22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350" y="4832350"/>
            <a:ext cx="29511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39" name="Picture 23" descr="txp_fi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94238"/>
            <a:ext cx="21463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 descr="\documentclass{slides}\pagestyle{empty}&#10;\begin{document}&#10;This implies that $\tilde{r}^2 + \tilde{t}^2 =&#10;r^2 - t^2 $&#10;= 0 if $r = t$.&#10;\end{document}&#10;" title="IguanaTex Bitmap Display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714500" y="6083300"/>
            <a:ext cx="7534275" cy="34131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52"/>
          <p:cNvGrpSpPr>
            <a:grpSpLocks/>
          </p:cNvGrpSpPr>
          <p:nvPr/>
        </p:nvGrpSpPr>
        <p:grpSpPr bwMode="auto">
          <a:xfrm>
            <a:off x="254000" y="954088"/>
            <a:ext cx="6329363" cy="2751137"/>
            <a:chOff x="1168" y="697"/>
            <a:chExt cx="3987" cy="1733"/>
          </a:xfrm>
        </p:grpSpPr>
        <p:sp>
          <p:nvSpPr>
            <p:cNvPr id="24600" name="Line 12"/>
            <p:cNvSpPr>
              <a:spLocks noChangeShapeType="1"/>
            </p:cNvSpPr>
            <p:nvPr/>
          </p:nvSpPr>
          <p:spPr bwMode="auto">
            <a:xfrm>
              <a:off x="3418" y="1554"/>
              <a:ext cx="1737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29"/>
            <p:cNvSpPr>
              <a:spLocks noChangeShapeType="1"/>
            </p:cNvSpPr>
            <p:nvPr/>
          </p:nvSpPr>
          <p:spPr bwMode="auto">
            <a:xfrm rot="5400000" flipV="1">
              <a:off x="4266" y="897"/>
              <a:ext cx="0" cy="153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602" name="Group 51"/>
            <p:cNvGrpSpPr>
              <a:grpSpLocks/>
            </p:cNvGrpSpPr>
            <p:nvPr/>
          </p:nvGrpSpPr>
          <p:grpSpPr bwMode="auto">
            <a:xfrm>
              <a:off x="1168" y="697"/>
              <a:ext cx="3400" cy="1733"/>
              <a:chOff x="1168" y="697"/>
              <a:chExt cx="3400" cy="1733"/>
            </a:xfrm>
          </p:grpSpPr>
          <p:sp>
            <p:nvSpPr>
              <p:cNvPr id="24603" name="Line 21"/>
              <p:cNvSpPr>
                <a:spLocks noChangeShapeType="1"/>
              </p:cNvSpPr>
              <p:nvPr/>
            </p:nvSpPr>
            <p:spPr bwMode="auto">
              <a:xfrm flipV="1">
                <a:off x="3494" y="775"/>
                <a:ext cx="0" cy="1655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4" name="Line 4"/>
              <p:cNvSpPr>
                <a:spLocks noChangeShapeType="1"/>
              </p:cNvSpPr>
              <p:nvPr/>
            </p:nvSpPr>
            <p:spPr bwMode="auto">
              <a:xfrm>
                <a:off x="2893" y="1107"/>
                <a:ext cx="1049" cy="104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5" name="Line 5"/>
              <p:cNvSpPr>
                <a:spLocks noChangeShapeType="1"/>
              </p:cNvSpPr>
              <p:nvPr/>
            </p:nvSpPr>
            <p:spPr bwMode="auto">
              <a:xfrm>
                <a:off x="1168" y="1564"/>
                <a:ext cx="223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13"/>
              <p:cNvSpPr>
                <a:spLocks noChangeShapeType="1"/>
              </p:cNvSpPr>
              <p:nvPr/>
            </p:nvSpPr>
            <p:spPr bwMode="auto">
              <a:xfrm rot="-5400000">
                <a:off x="2980" y="1151"/>
                <a:ext cx="814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4607" name="Picture 15" descr="txp_fig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3" y="1312"/>
                <a:ext cx="104" cy="1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608" name="Picture 16" descr="txp_fig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1" y="1364"/>
                <a:ext cx="489" cy="1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4609" name="Rectangle 28"/>
              <p:cNvSpPr>
                <a:spLocks noChangeArrowheads="1"/>
              </p:cNvSpPr>
              <p:nvPr/>
            </p:nvSpPr>
            <p:spPr bwMode="auto">
              <a:xfrm rot="2700000">
                <a:off x="3374" y="1367"/>
                <a:ext cx="133" cy="5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4610" name="Picture 30" descr="TP_tmp"/>
              <p:cNvPicPr>
                <a:picLocks noChangeAspect="1" noChangeArrowheads="1"/>
              </p:cNvPicPr>
              <p:nvPr>
                <p:custDataLst>
                  <p:tags r:id="rId8"/>
                </p:custDataLst>
              </p:nvPr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5" y="721"/>
                <a:ext cx="192" cy="2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611" name="Picture 31" descr="TP_tmp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6" y="1732"/>
                <a:ext cx="192" cy="2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612" name="Picture 16" descr="txp_fig"/>
              <p:cNvPicPr>
                <a:picLocks noChangeAspect="1" noChangeArrowheads="1"/>
              </p:cNvPicPr>
              <p:nvPr>
                <p:custDataLst>
                  <p:tags r:id="rId10"/>
                </p:custDataLst>
              </p:nvPr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7" y="2220"/>
                <a:ext cx="489" cy="1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4613" name="Text Box 34"/>
              <p:cNvSpPr txBox="1">
                <a:spLocks noChangeArrowheads="1"/>
              </p:cNvSpPr>
              <p:nvPr/>
            </p:nvSpPr>
            <p:spPr bwMode="auto">
              <a:xfrm>
                <a:off x="3626" y="697"/>
                <a:ext cx="20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</a:p>
            </p:txBody>
          </p:sp>
          <p:pic>
            <p:nvPicPr>
              <p:cNvPr id="24614" name="Picture 15" descr="txp_fig"/>
              <p:cNvPicPr>
                <a:picLocks noChangeAspect="1" noChangeArrowheads="1"/>
              </p:cNvPicPr>
              <p:nvPr>
                <p:custDataLst>
                  <p:tags r:id="rId11"/>
                </p:custDataLst>
              </p:nvPr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7" y="745"/>
                <a:ext cx="104" cy="1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24579" name="Group 57"/>
          <p:cNvGrpSpPr>
            <a:grpSpLocks/>
          </p:cNvGrpSpPr>
          <p:nvPr/>
        </p:nvGrpSpPr>
        <p:grpSpPr bwMode="auto">
          <a:xfrm>
            <a:off x="6799263" y="1638300"/>
            <a:ext cx="4432300" cy="1758950"/>
            <a:chOff x="4283" y="1032"/>
            <a:chExt cx="2792" cy="1108"/>
          </a:xfrm>
        </p:grpSpPr>
        <p:pic>
          <p:nvPicPr>
            <p:cNvPr id="24586" name="Picture 17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1" y="1032"/>
              <a:ext cx="1129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587" name="Picture 38" descr="TP_tmp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3" y="1387"/>
              <a:ext cx="2012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8" name="Line 39"/>
            <p:cNvSpPr>
              <a:spLocks noChangeShapeType="1"/>
            </p:cNvSpPr>
            <p:nvPr/>
          </p:nvSpPr>
          <p:spPr bwMode="auto">
            <a:xfrm flipH="1">
              <a:off x="5215" y="1430"/>
              <a:ext cx="30" cy="6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Line 40"/>
            <p:cNvSpPr>
              <a:spLocks noChangeShapeType="1"/>
            </p:cNvSpPr>
            <p:nvPr/>
          </p:nvSpPr>
          <p:spPr bwMode="auto">
            <a:xfrm flipH="1">
              <a:off x="6517" y="1431"/>
              <a:ext cx="14" cy="6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590" name="Group 56"/>
            <p:cNvGrpSpPr>
              <a:grpSpLocks/>
            </p:cNvGrpSpPr>
            <p:nvPr/>
          </p:nvGrpSpPr>
          <p:grpSpPr bwMode="auto">
            <a:xfrm>
              <a:off x="4283" y="1736"/>
              <a:ext cx="2573" cy="404"/>
              <a:chOff x="4283" y="1736"/>
              <a:chExt cx="2573" cy="404"/>
            </a:xfrm>
          </p:grpSpPr>
          <p:sp>
            <p:nvSpPr>
              <p:cNvPr id="24591" name="Text Box 33"/>
              <p:cNvSpPr txBox="1">
                <a:spLocks noChangeArrowheads="1"/>
              </p:cNvSpPr>
              <p:nvPr/>
            </p:nvSpPr>
            <p:spPr bwMode="auto">
              <a:xfrm>
                <a:off x="4484" y="1737"/>
                <a:ext cx="20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</a:p>
            </p:txBody>
          </p:sp>
          <p:pic>
            <p:nvPicPr>
              <p:cNvPr id="24592" name="Picture 23" descr="txp_fig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3" y="1831"/>
                <a:ext cx="1352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593" name="Picture 23" descr="txp_fig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4" y="1827"/>
                <a:ext cx="1352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4594" name="Rectangle 45"/>
              <p:cNvSpPr>
                <a:spLocks noChangeArrowheads="1"/>
              </p:cNvSpPr>
              <p:nvPr/>
            </p:nvSpPr>
            <p:spPr bwMode="auto">
              <a:xfrm>
                <a:off x="5230" y="1784"/>
                <a:ext cx="222" cy="2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5" name="Text Box 46"/>
              <p:cNvSpPr txBox="1">
                <a:spLocks noChangeArrowheads="1"/>
              </p:cNvSpPr>
              <p:nvPr/>
            </p:nvSpPr>
            <p:spPr bwMode="auto">
              <a:xfrm>
                <a:off x="5160" y="1736"/>
                <a:ext cx="27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24596" name="Line 47"/>
              <p:cNvSpPr>
                <a:spLocks noChangeShapeType="1"/>
              </p:cNvSpPr>
              <p:nvPr/>
            </p:nvSpPr>
            <p:spPr bwMode="auto">
              <a:xfrm flipH="1">
                <a:off x="4630" y="1784"/>
                <a:ext cx="18" cy="11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7" name="Line 48"/>
              <p:cNvSpPr>
                <a:spLocks noChangeShapeType="1"/>
              </p:cNvSpPr>
              <p:nvPr/>
            </p:nvSpPr>
            <p:spPr bwMode="auto">
              <a:xfrm flipH="1">
                <a:off x="5176" y="1814"/>
                <a:ext cx="18" cy="11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8" name="Line 49"/>
              <p:cNvSpPr>
                <a:spLocks noChangeShapeType="1"/>
              </p:cNvSpPr>
              <p:nvPr/>
            </p:nvSpPr>
            <p:spPr bwMode="auto">
              <a:xfrm flipH="1">
                <a:off x="5716" y="1784"/>
                <a:ext cx="18" cy="11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9" name="Line 50"/>
              <p:cNvSpPr>
                <a:spLocks noChangeShapeType="1"/>
              </p:cNvSpPr>
              <p:nvPr/>
            </p:nvSpPr>
            <p:spPr bwMode="auto">
              <a:xfrm flipH="1">
                <a:off x="6226" y="1838"/>
                <a:ext cx="18" cy="11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24580" name="Object 54"/>
          <p:cNvGraphicFramePr>
            <a:graphicFrameLocks noChangeAspect="1"/>
          </p:cNvGraphicFramePr>
          <p:nvPr/>
        </p:nvGraphicFramePr>
        <p:xfrm>
          <a:off x="1147763" y="4622800"/>
          <a:ext cx="10345737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4" name="Acrobat Document" r:id="rId19" imgW="5686560" imgH="927000" progId="Acrobat.Document.11">
                  <p:embed/>
                </p:oleObj>
              </mc:Choice>
              <mc:Fallback>
                <p:oleObj name="Acrobat Document" r:id="rId19" imgW="5686560" imgH="927000" progId="Acrobat.Document.11">
                  <p:embed/>
                  <p:pic>
                    <p:nvPicPr>
                      <p:cNvPr id="2458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4622800"/>
                        <a:ext cx="10345737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55"/>
          <p:cNvSpPr txBox="1">
            <a:spLocks noChangeArrowheads="1"/>
          </p:cNvSpPr>
          <p:nvPr/>
        </p:nvSpPr>
        <p:spPr bwMode="auto">
          <a:xfrm>
            <a:off x="854075" y="4164013"/>
            <a:ext cx="10814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Example: check the asymmetric Fabry-Perot:</a:t>
            </a:r>
          </a:p>
        </p:txBody>
      </p:sp>
      <p:sp>
        <p:nvSpPr>
          <p:cNvPr id="24582" name="Rectangle 58"/>
          <p:cNvSpPr>
            <a:spLocks noChangeArrowheads="1"/>
          </p:cNvSpPr>
          <p:nvPr/>
        </p:nvSpPr>
        <p:spPr bwMode="auto">
          <a:xfrm>
            <a:off x="9537700" y="4330700"/>
            <a:ext cx="1244600" cy="1155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583" name="Group 61"/>
          <p:cNvGrpSpPr>
            <a:grpSpLocks/>
          </p:cNvGrpSpPr>
          <p:nvPr/>
        </p:nvGrpSpPr>
        <p:grpSpPr bwMode="auto">
          <a:xfrm>
            <a:off x="1147763" y="4330700"/>
            <a:ext cx="10345737" cy="1978025"/>
            <a:chOff x="723" y="2728"/>
            <a:chExt cx="6517" cy="1246"/>
          </a:xfrm>
        </p:grpSpPr>
        <p:graphicFrame>
          <p:nvGraphicFramePr>
            <p:cNvPr id="24584" name="Object 59"/>
            <p:cNvGraphicFramePr>
              <a:graphicFrameLocks noChangeAspect="1"/>
            </p:cNvGraphicFramePr>
            <p:nvPr/>
          </p:nvGraphicFramePr>
          <p:xfrm>
            <a:off x="723" y="2912"/>
            <a:ext cx="6517" cy="1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5" name="Acrobat Document" r:id="rId21" imgW="5686560" imgH="927000" progId="Acrobat.Document.11">
                    <p:embed/>
                  </p:oleObj>
                </mc:Choice>
                <mc:Fallback>
                  <p:oleObj name="Acrobat Document" r:id="rId21" imgW="5686560" imgH="927000" progId="Acrobat.Document.11">
                    <p:embed/>
                    <p:pic>
                      <p:nvPicPr>
                        <p:cNvPr id="24584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3" y="2912"/>
                          <a:ext cx="6517" cy="10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85" name="Rectangle 60"/>
            <p:cNvSpPr>
              <a:spLocks noChangeArrowheads="1"/>
            </p:cNvSpPr>
            <p:nvPr/>
          </p:nvSpPr>
          <p:spPr bwMode="auto">
            <a:xfrm>
              <a:off x="6008" y="2728"/>
              <a:ext cx="784" cy="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7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000250" y="0"/>
            <a:ext cx="592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Waves of the same k vector, same frequency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686800" y="0"/>
            <a:ext cx="2419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Energy conservation</a:t>
            </a:r>
            <a:endParaRPr lang="fr-FR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333625" y="1582738"/>
            <a:ext cx="1741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Mach Zehnder: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487863" y="2481263"/>
            <a:ext cx="531177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H="1">
            <a:off x="5445125" y="2249488"/>
            <a:ext cx="406400" cy="40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flipH="1">
            <a:off x="5365750" y="1430338"/>
            <a:ext cx="406400" cy="40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7231063" y="2263775"/>
            <a:ext cx="406400" cy="40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7281863" y="1414463"/>
            <a:ext cx="406400" cy="40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V="1">
            <a:off x="5619750" y="1597025"/>
            <a:ext cx="0" cy="8699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V="1">
            <a:off x="7427913" y="1589088"/>
            <a:ext cx="0" cy="8699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619750" y="1597025"/>
            <a:ext cx="18002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7419975" y="2497138"/>
            <a:ext cx="0" cy="6667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7448550" y="2409825"/>
            <a:ext cx="232251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2508250" y="3570288"/>
            <a:ext cx="1254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Michelson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5576888" y="4267200"/>
            <a:ext cx="958850" cy="1103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 flipV="1">
            <a:off x="2935288" y="4760913"/>
            <a:ext cx="3160712" cy="5715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V="1">
            <a:off x="6083300" y="4716463"/>
            <a:ext cx="2439988" cy="365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H="1">
            <a:off x="6040438" y="4716463"/>
            <a:ext cx="2424112" cy="117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H="1" flipV="1">
            <a:off x="6040438" y="3476625"/>
            <a:ext cx="44450" cy="1270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H="1">
            <a:off x="6026150" y="3482975"/>
            <a:ext cx="14288" cy="13509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6016625" y="4843463"/>
            <a:ext cx="7938" cy="8445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H="1">
            <a:off x="4524375" y="4832350"/>
            <a:ext cx="1495425" cy="777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4" name="Line 24"/>
          <p:cNvSpPr>
            <a:spLocks noChangeShapeType="1"/>
          </p:cNvSpPr>
          <p:nvPr/>
        </p:nvSpPr>
        <p:spPr bwMode="auto">
          <a:xfrm rot="5400000" flipH="1">
            <a:off x="8251826" y="4711700"/>
            <a:ext cx="558800" cy="15875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 rot="5400000" flipH="1" flipV="1">
            <a:off x="5982494" y="2851944"/>
            <a:ext cx="14287" cy="1247775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5626" name="Picture 2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539750"/>
            <a:ext cx="7196138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7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050" y="2498725"/>
            <a:ext cx="16351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8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2498725"/>
            <a:ext cx="16351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9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2471738"/>
            <a:ext cx="268288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0"/>
          <p:cNvGrpSpPr>
            <a:grpSpLocks/>
          </p:cNvGrpSpPr>
          <p:nvPr/>
        </p:nvGrpSpPr>
        <p:grpSpPr bwMode="auto">
          <a:xfrm>
            <a:off x="7467600" y="2495550"/>
            <a:ext cx="306388" cy="681038"/>
            <a:chOff x="3468" y="1572"/>
            <a:chExt cx="193" cy="429"/>
          </a:xfrm>
        </p:grpSpPr>
        <p:pic>
          <p:nvPicPr>
            <p:cNvPr id="25637" name="Picture 31" descr="txp_fig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3" y="1851"/>
              <a:ext cx="178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638" name="Line 32"/>
            <p:cNvSpPr>
              <a:spLocks noChangeShapeType="1"/>
            </p:cNvSpPr>
            <p:nvPr/>
          </p:nvSpPr>
          <p:spPr bwMode="auto">
            <a:xfrm>
              <a:off x="3468" y="1572"/>
              <a:ext cx="0" cy="3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5" name="Picture 33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2138363"/>
            <a:ext cx="193675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4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113" y="2087563"/>
            <a:ext cx="193675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5" descr="txp_fi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213" y="2406650"/>
            <a:ext cx="668337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6" descr="txp_fi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925" y="2930525"/>
            <a:ext cx="569913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7" descr="txp_fi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38" y="5099050"/>
            <a:ext cx="1049337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8" descr="txp_fi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5356225"/>
            <a:ext cx="1017588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96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933825" y="141288"/>
            <a:ext cx="436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SUPERPOSITION OF WAVES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227263" y="596900"/>
            <a:ext cx="71326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Waves of (nearly) the same k vector, same frequency: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Fresnel biprism 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3295650" y="2051050"/>
            <a:ext cx="0" cy="3702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3352800" y="2108200"/>
            <a:ext cx="762000" cy="1930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H="1">
            <a:off x="3338513" y="4038600"/>
            <a:ext cx="776287" cy="1752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584575" y="2736850"/>
            <a:ext cx="5681663" cy="13017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V="1">
            <a:off x="3600450" y="4038600"/>
            <a:ext cx="5665788" cy="1092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6343650" y="2743200"/>
            <a:ext cx="0" cy="344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rot="5400000">
            <a:off x="4552950" y="2933700"/>
            <a:ext cx="3619500" cy="819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rot="16200000" flipH="1">
            <a:off x="4419600" y="3629025"/>
            <a:ext cx="3619500" cy="819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 rot="5400000">
            <a:off x="4648200" y="3086100"/>
            <a:ext cx="3619500" cy="819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 rot="5400000">
            <a:off x="4781550" y="3086100"/>
            <a:ext cx="3619500" cy="819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rot="16200000" flipH="1">
            <a:off x="4591050" y="3781425"/>
            <a:ext cx="3619500" cy="819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 rot="16200000" flipH="1">
            <a:off x="4743450" y="3933825"/>
            <a:ext cx="3619500" cy="819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0" name="Oval 16"/>
          <p:cNvSpPr>
            <a:spLocks noChangeArrowheads="1"/>
          </p:cNvSpPr>
          <p:nvPr/>
        </p:nvSpPr>
        <p:spPr bwMode="auto">
          <a:xfrm>
            <a:off x="6305550" y="3803650"/>
            <a:ext cx="88900" cy="368300"/>
          </a:xfrm>
          <a:prstGeom prst="ellipse">
            <a:avLst/>
          </a:prstGeom>
          <a:solidFill>
            <a:srgbClr val="CCFFFF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1" name="Oval 17"/>
          <p:cNvSpPr>
            <a:spLocks noChangeArrowheads="1"/>
          </p:cNvSpPr>
          <p:nvPr/>
        </p:nvSpPr>
        <p:spPr bwMode="auto">
          <a:xfrm>
            <a:off x="6299200" y="4394200"/>
            <a:ext cx="88900" cy="368300"/>
          </a:xfrm>
          <a:prstGeom prst="ellipse">
            <a:avLst/>
          </a:prstGeom>
          <a:solidFill>
            <a:srgbClr val="CCFFFF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2" name="Oval 18"/>
          <p:cNvSpPr>
            <a:spLocks noChangeArrowheads="1"/>
          </p:cNvSpPr>
          <p:nvPr/>
        </p:nvSpPr>
        <p:spPr bwMode="auto">
          <a:xfrm>
            <a:off x="6302375" y="3219450"/>
            <a:ext cx="88900" cy="368300"/>
          </a:xfrm>
          <a:prstGeom prst="ellipse">
            <a:avLst/>
          </a:prstGeom>
          <a:solidFill>
            <a:srgbClr val="CCFFFF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4098925" y="4038600"/>
            <a:ext cx="5681663" cy="13017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V="1">
            <a:off x="4171950" y="2946400"/>
            <a:ext cx="5665788" cy="1092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V="1">
            <a:off x="3352800" y="4660900"/>
            <a:ext cx="5665788" cy="1092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3375025" y="2127250"/>
            <a:ext cx="5681663" cy="13017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790700" y="2152650"/>
            <a:ext cx="15049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790700" y="5162550"/>
            <a:ext cx="15049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9" name="Line 25"/>
          <p:cNvSpPr>
            <a:spLocks noChangeShapeType="1"/>
          </p:cNvSpPr>
          <p:nvPr/>
        </p:nvSpPr>
        <p:spPr bwMode="auto">
          <a:xfrm>
            <a:off x="1790700" y="4038600"/>
            <a:ext cx="15049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0" name="Line 26"/>
          <p:cNvSpPr>
            <a:spLocks noChangeShapeType="1"/>
          </p:cNvSpPr>
          <p:nvPr/>
        </p:nvSpPr>
        <p:spPr bwMode="auto">
          <a:xfrm>
            <a:off x="1790700" y="2705100"/>
            <a:ext cx="15049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1790700" y="5772150"/>
            <a:ext cx="15049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2098675" y="5881688"/>
            <a:ext cx="4635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Given the angle, what is the fringe spacing?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2232025" y="6376988"/>
            <a:ext cx="4598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How to determine the angle of the biprism?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8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2"/>
          <p:cNvSpPr>
            <a:spLocks noChangeShapeType="1"/>
          </p:cNvSpPr>
          <p:nvPr/>
        </p:nvSpPr>
        <p:spPr bwMode="auto">
          <a:xfrm>
            <a:off x="2638425" y="184785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2619375" y="39624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2619375" y="287655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2600325" y="3257550"/>
            <a:ext cx="7391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9199563" y="419100"/>
            <a:ext cx="0" cy="643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9199563" y="822325"/>
            <a:ext cx="369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2600325" y="1104900"/>
            <a:ext cx="6599238" cy="2933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2600325" y="1847850"/>
            <a:ext cx="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V="1">
            <a:off x="2600325" y="1123950"/>
            <a:ext cx="6599238" cy="16954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2619375" y="1123950"/>
            <a:ext cx="6580188" cy="211455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rot="5400000" flipV="1">
            <a:off x="1471613" y="3694113"/>
            <a:ext cx="3208337" cy="1030287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2012950" y="2281238"/>
            <a:ext cx="407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2032000" y="3840163"/>
            <a:ext cx="407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63" name="Picture 1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13" y="4019550"/>
            <a:ext cx="55689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4" name="Picture 1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535488"/>
            <a:ext cx="6103938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3867150" y="141288"/>
            <a:ext cx="436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SUPERPOSITION OF WAVES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2160588" y="596900"/>
            <a:ext cx="71326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Waves of (nearly) the same k vector, same frequency: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Young’s double-slit experiment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1839913" y="5711825"/>
            <a:ext cx="891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Young’double-slit as a spectrometer: to each </a:t>
            </a:r>
            <a:r>
              <a:rPr lang="en-US" altLang="en-US" sz="2400" i="1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 an angle </a:t>
            </a:r>
            <a:r>
              <a:rPr lang="en-US" altLang="en-US" sz="2400" i="1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fr-F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9213850" y="223838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22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413375" y="414338"/>
            <a:ext cx="2270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Young’s double slit</a:t>
            </a:r>
            <a:endParaRPr lang="fr-FR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784475" y="3671888"/>
            <a:ext cx="4606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How far do the interference fringes extend?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841625" y="4662488"/>
            <a:ext cx="1808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Fringe visibility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841625" y="5653088"/>
            <a:ext cx="3452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Transverse coherence of a beam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708275" y="1062038"/>
            <a:ext cx="289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Shape of the interferences: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9" name="Picture 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125538"/>
            <a:ext cx="3606800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8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11313"/>
            <a:ext cx="139700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3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825750" y="209550"/>
            <a:ext cx="59309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Waves mixing: not necessarily optical waves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Example: AOM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153025" y="2143125"/>
            <a:ext cx="3000375" cy="1457325"/>
          </a:xfrm>
          <a:prstGeom prst="rect">
            <a:avLst/>
          </a:prstGeom>
          <a:solidFill>
            <a:srgbClr val="CCFF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5867400" y="34004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5819775" y="22955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5972175" y="24479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5895975" y="26003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5991225" y="27527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5915025" y="29051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5781675" y="30575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5962650" y="3209925"/>
            <a:ext cx="1457325" cy="285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V="1">
            <a:off x="7524750" y="2486025"/>
            <a:ext cx="0" cy="485775"/>
          </a:xfrm>
          <a:prstGeom prst="line">
            <a:avLst/>
          </a:prstGeom>
          <a:noFill/>
          <a:ln w="76200" cmpd="tri">
            <a:solidFill>
              <a:srgbClr val="333399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2352675" y="2886075"/>
            <a:ext cx="3314700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9710" name="Picture 1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0" y="1287463"/>
            <a:ext cx="4775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\documentclass{article}&#10;\usepackage{amsmath}&#10;\pagestyle{empty}&#10;\begin{document}&#10;\noindent&#10;$\vec{k_d} = \vec{k} + \vec{K_a} \\&#10;\omega_d = \omega + \Omega_a$&#10;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3163" y="3937000"/>
            <a:ext cx="1862137" cy="803275"/>
          </a:xfrm>
          <a:prstGeom prst="rect">
            <a:avLst/>
          </a:prstGeom>
        </p:spPr>
      </p:pic>
      <p:pic>
        <p:nvPicPr>
          <p:cNvPr id="4" name="Picture 3" descr="\documentclass{article}&#10;\usepackage{amsmath}&#10;\pagestyle{empty}&#10;\begin{document}&#10;\noindent&#10;$K_a= \frac{\Omega_a}{v_a} \\&#10;k = \frac{\omega}{c} \\&#10;$&#10;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21263" y="5033963"/>
            <a:ext cx="1292225" cy="841375"/>
          </a:xfrm>
          <a:prstGeom prst="rect">
            <a:avLst/>
          </a:prstGeom>
        </p:spPr>
      </p:pic>
      <p:sp>
        <p:nvSpPr>
          <p:cNvPr id="29713" name="TextBox 4"/>
          <p:cNvSpPr txBox="1">
            <a:spLocks noChangeArrowheads="1"/>
          </p:cNvSpPr>
          <p:nvPr/>
        </p:nvSpPr>
        <p:spPr bwMode="auto">
          <a:xfrm>
            <a:off x="7988300" y="4572000"/>
            <a:ext cx="30448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/>
              <a:t>Frequency shifter</a:t>
            </a:r>
          </a:p>
          <a:p>
            <a:r>
              <a:rPr lang="en-US" altLang="en-US"/>
              <a:t>Scanner</a:t>
            </a:r>
          </a:p>
          <a:p>
            <a:r>
              <a:rPr lang="en-US" altLang="en-US"/>
              <a:t>Amplitude modulator</a:t>
            </a:r>
          </a:p>
        </p:txBody>
      </p:sp>
    </p:spTree>
    <p:extLst>
      <p:ext uri="{BB962C8B-B14F-4D97-AF65-F5344CB8AC3E}">
        <p14:creationId xmlns:p14="http://schemas.microsoft.com/office/powerpoint/2010/main" val="263365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468688" y="501650"/>
            <a:ext cx="5229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Maxwell’s second order wave equation</a:t>
            </a:r>
            <a:endParaRPr lang="fr-FR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556000" y="3079750"/>
            <a:ext cx="987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forward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718175" y="3079750"/>
            <a:ext cx="1171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backward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003550" y="3716338"/>
            <a:ext cx="1711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SOLUTIONS?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097213" y="4106863"/>
            <a:ext cx="8361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Principle of superposition: all solutions can be written as a linear combination of</a:t>
            </a:r>
            <a:endParaRPr lang="fr-FR" altLang="en-US" sz="2000" dirty="0">
              <a:latin typeface="Times New Roman" panose="02020603050405020304" pitchFamily="18" charset="0"/>
            </a:endParaRPr>
          </a:p>
        </p:txBody>
      </p:sp>
      <p:pic>
        <p:nvPicPr>
          <p:cNvPr id="28679" name="Picture 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4691063"/>
            <a:ext cx="27686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404225" y="4630738"/>
            <a:ext cx="2162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(complex numbers)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3397250" y="5878513"/>
            <a:ext cx="5578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Substitute in wave equation to find the wave velocity</a:t>
            </a:r>
            <a:endParaRPr lang="fr-FR" altLang="en-US" sz="2000">
              <a:latin typeface="Times New Roman" panose="02020603050405020304" pitchFamily="18" charset="0"/>
            </a:endParaRPr>
          </a:p>
        </p:txBody>
      </p:sp>
      <p:pic>
        <p:nvPicPr>
          <p:cNvPr id="28682" name="Picture 10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3" y="1123950"/>
            <a:ext cx="4945062" cy="186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05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80" grpId="0"/>
      <p:bldP spid="286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3901716" y="1954812"/>
            <a:ext cx="4552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CC"/>
                </a:solidFill>
                <a:cs typeface="Arial" panose="020B0604020202020204" pitchFamily="34" charset="0"/>
              </a:rPr>
              <a:t>Maxwell’s equations, linear propagation</a:t>
            </a:r>
            <a:endParaRPr lang="fr-FR" altLang="en-US" sz="2000" b="1" dirty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4039829" y="343189"/>
            <a:ext cx="4414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 dirty="0">
                <a:cs typeface="Arial" panose="020B0604020202020204" pitchFamily="34" charset="0"/>
              </a:rPr>
              <a:t>Propagation of the complex field</a:t>
            </a:r>
            <a:endParaRPr lang="fr-FR" altLang="en-US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6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718469" y="211139"/>
            <a:ext cx="24161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CC"/>
                </a:solidFill>
                <a:cs typeface="Arial" panose="020B0604020202020204" pitchFamily="34" charset="0"/>
              </a:rPr>
              <a:t>Maxwell’s </a:t>
            </a:r>
            <a:r>
              <a:rPr lang="en-US" altLang="en-US" sz="2000" b="1" dirty="0" smtClean="0">
                <a:solidFill>
                  <a:srgbClr val="0000CC"/>
                </a:solidFill>
                <a:cs typeface="Arial" panose="020B0604020202020204" pitchFamily="34" charset="0"/>
              </a:rPr>
              <a:t>equations</a:t>
            </a:r>
            <a:endParaRPr lang="fr-FR" altLang="en-US" sz="2000" b="1" dirty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pic>
        <p:nvPicPr>
          <p:cNvPr id="48131" name="Picture 3 1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71" y="1147765"/>
            <a:ext cx="4789148" cy="224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721644" y="587375"/>
            <a:ext cx="4325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Dielectrics, no charge, no current:</a:t>
            </a:r>
          </a:p>
        </p:txBody>
      </p:sp>
      <p:sp>
        <p:nvSpPr>
          <p:cNvPr id="48133" name="Oval 5"/>
          <p:cNvSpPr>
            <a:spLocks noChangeArrowheads="1"/>
          </p:cNvSpPr>
          <p:nvPr/>
        </p:nvSpPr>
        <p:spPr bwMode="auto">
          <a:xfrm>
            <a:off x="7681119" y="3149600"/>
            <a:ext cx="812800" cy="6477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" name="Picture 3 2" descr="\documentclass{slides}\pagestyle{empty}&#10;\textwidth 25cm&#10;\begin{document}&#10;\noindent&#10;$\int\int \int D \ dV = \rho = 0$  no net charge but an oscillating dipole.\\&#10;$P_L = N q d(t)$&#10;&#10;\end{document}&#10;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43" y="3797300"/>
            <a:ext cx="7853534" cy="6477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2559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917418" y="155383"/>
            <a:ext cx="43317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CC"/>
                </a:solidFill>
                <a:cs typeface="Arial" panose="020B0604020202020204" pitchFamily="34" charset="0"/>
              </a:rPr>
              <a:t>Maxwell’s </a:t>
            </a:r>
            <a:r>
              <a:rPr lang="en-US" altLang="en-US" sz="2000" b="1" dirty="0" smtClean="0">
                <a:solidFill>
                  <a:srgbClr val="0000CC"/>
                </a:solidFill>
                <a:cs typeface="Arial" panose="020B0604020202020204" pitchFamily="34" charset="0"/>
              </a:rPr>
              <a:t>equations to wave equation</a:t>
            </a:r>
            <a:endParaRPr lang="fr-FR" altLang="en-US" sz="2000" b="1" dirty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452247" y="408144"/>
            <a:ext cx="345318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b="1" dirty="0" smtClean="0">
                <a:solidFill>
                  <a:srgbClr val="0000CC"/>
                </a:solidFill>
                <a:cs typeface="Arial" panose="020B0604020202020204" pitchFamily="34" charset="0"/>
              </a:rPr>
              <a:t>See file Maxwell step= by step</a:t>
            </a:r>
            <a:endParaRPr lang="fr-FR" altLang="en-US" sz="2000" b="1" dirty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 descr="\documentclass{article}&#10;\usepackage{amsmath}&#10;\pagestyle{empty}&#10;\begin{document}&#10;&#10;&#10;\section{Derive the wave equation}&#10;We begin from first principles i.e. Maxwell's equations in a material:&#10;\begin{align}&#10;\nabla \cdot D &amp;= \rho_f  &amp;\text{Gauss' Law} \\&#10;\nabla \cdot B &amp;= 0 &amp;\text{Gauss' magnetism law} \\&#10;\nabla \times E &amp;= -\frac{\partial B}{\partial t}  &amp;\text{Faraday's Law} \\&#10;\nabla \times H &amp;= \frac{\partial D}{\partial t } + J_f &amp;\text{Ampere's Law}&#10;\end{align}&#10;Applying the curl ($\nabla \times$) to both sides of Faraday's law and simplifying (distributive property and curl of curl identity) leads to,&#10;\begin{equation}&#10;\nabla(\nabla \cdot E) - \nabla^2 E = - \nabla \times \frac{\partial B}{\partial t}.&#10;\label{wave_1}&#10;\end{equation}&#10;Since the curl and time derivative operators commute (as any mixed partial derivative should), they can be interchanged on the right-hand-side (RHS):&#10;\begin{equation}&#10;\nabla(\nabla \cdot E) -\nabla^2 E = - \frac{\partial}{\partial t}\left( \nabla \times B \right).&#10;\label{wave_3}&#10;\end{equation}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4" y="508286"/>
            <a:ext cx="8719238" cy="634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4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\documentclass{article}&#10;\usepackage{amsmath}&#10;\pagestyle{empty}&#10;\begin{document}&#10;Since we are in a dielectric there is no free current, $J_f = 0$. This allows us to plug Ampere's law into Eq.6:&#10;$$&#10;\nabla(\nabla \cdot E) -\nabla^2 E =-\mu_0 \frac{\partial}{\partial t}\frac{\partial D}{\partial t}. \ \ \ \ \ \ \ (7)&#10;$$&#10;The constitutive relations for the displacement and electric field are,&#10;$$&#10;\begin{aligned}&#10; D  &amp;= \epsilon_0 E +\epsilon_0\chi^{(1)}E + P_{NL} \\&#10;   &amp;= \epsilon_0(1+\chi)E + P_{NL} \\&#10;   &amp;= \epsilon E + P_{NL}.&#10;\end{aligned}&#10;$$&#10;Here we will consider a linear medium so that $P_{NL} = 0$. This means, since $\rho_f = 0$ in the dielectric, that $\nabla \cdot D = \nabla \cdot \epsilon E = 0$. Using the  equality above results in [7] taking the form,&#10;$$&#10;\nabla^2 E -\mu_0 \epsilon_0 \frac{\partial^2 E}{\partial t^2} = \mu_0\frac{\partial^2 P_L}{\partial t^2}.&#10;$$&#10;Finally $\mu_0\epsilon_0 = 1/c^2$ which leads us to the wave equation,&#10;$$&#10;\boxed{&#10;\nabla^2 E -\frac{1}{c^2} \frac{\partial^2 E}{\partial t^2} = \mu_0\frac{\partial^2 P_L}{\partial t^2}.}&#10;$$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542" y="159334"/>
            <a:ext cx="8714669" cy="669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3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{\cal E}e^{i (\omega t - kz + \varphi)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21"/>
  <p:tag name="PICTUREFILESIZE" val="72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5.7218"/>
  <p:tag name="ORIGINALWIDTH" val="2001.5"/>
  <p:tag name="OUTPUTTYPE" val="PNG"/>
  <p:tag name="IGUANATEXVERSION" val="160"/>
  <p:tag name="LATEXADDIN" val="\documentclass{slides}\pagestyle{empty}&#10;\begin{document}&#10;\begin{displaymath}&#10;P_L  = \epsilon_0 \chi E = \epsilon  E &#10;\end{displaymath}&#10;\end{document}&#10;"/>
  <p:tag name="IGUANATEXSIZE" val="20"/>
  <p:tag name="IGUANATEXCURSOR" val="113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 {\cal E}_{total} = \sqrt{N} {\cal E}_i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131"/>
  <p:tag name="PICTUREFILESIZE" val="11515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r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1"/>
  <p:tag name="PICTUREFILESIZE" val="76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t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0"/>
  <p:tag name="PICTUREFILESIZE" val="73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cal E} = 1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55"/>
  <p:tag name="PICTUREFILESIZE" val="158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|\tilde{t}+ \tilde{r}|^2 = 1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09"/>
  <p:tag name="PICTUREFILESIZE" val="353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t} = t e^{i\varphi_t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79"/>
  <p:tag name="PICTUREFILESIZE" val="392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cos (\varphi_r - \varphi_t) = 0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64"/>
  <p:tag name="PICTUREFILESIZE" val="780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r}^*\tilde{t} + \tilde{r}\tilde{t}^* = 0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25"/>
  <p:tag name="PICTUREFILESIZE" val="544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3.2171"/>
  <p:tag name="ORIGINALWIDTH" val="5797.525"/>
  <p:tag name="OUTPUTTYPE" val="PNG"/>
  <p:tag name="IGUANATEXVERSION" val="160"/>
  <p:tag name="LATEXADDIN" val="\documentclass{slides}\pagestyle{empty}&#10;\begin{document}&#10;This implies that $\tilde{r}^2 + \tilde{t}^2 =&#10;r^2 - t^2 $&#10;= 0 if $r = t$.&#10;\end{document}&#10;"/>
  <p:tag name="IGUANATEXSIZE" val="20"/>
  <p:tag name="IGUANATEXCURSOR" val="147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r} = r e^{i\varphi_r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85"/>
  <p:tag name="PICTUREFILESIZE" val="405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5.9655"/>
  <p:tag name="ORIGINALWIDTH" val="2424.447"/>
  <p:tag name="OUTPUTTYPE" val="PNG"/>
  <p:tag name="IGUANATEXVERSION" val="160"/>
  <p:tag name="LATEXADDIN" val="\documentclass{article}\pagestyle{empty}&#10;\begin{document}&#10;$$\frac{\partial^2 E}{\partial z^2} - \frac{1}{c^2}\frac{\partial^2 E}{\partial t^2} = \mu\frac{\partial^2 P}{\partial t^2} = \mu \omega^2 P = \epsilon_0 \mu \omega^2  \chi E  $$&#10;&#10;\end{document}&#10;"/>
  <p:tag name="IGUANATEXSIZE" val="20"/>
  <p:tag name="IGUANATEXCURSOR" val="233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|\tilde{r}|^2 + |\tilde{t}|^2 = 1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31"/>
  <p:tag name="PICTUREFILESIZE" val="464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|\tilde{t}+ \tilde{r}|^2 = 1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09"/>
  <p:tag name="PICTUREFILESIZE" val="353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|\tilde{t}’+ \tilde{r}|^2 + |\tilde{t}+ \tilde{r}’|^2 = 2$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91"/>
  <p:tag name="PICTUREFILESIZE" val="3846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r}^*\tilde{t} + \tilde{r}\tilde{t}^* = 0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25"/>
  <p:tag name="PICTUREFILESIZE" val="544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r}^*\tilde{t} + \tilde{r}\tilde{t}^* = 0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25"/>
  <p:tag name="PICTUREFILESIZE" val="544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t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0"/>
  <p:tag name="PICTUREFILESIZE" val="73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cal E} = 1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55"/>
  <p:tag name="PICTUREFILESIZE" val="158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r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193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r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193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cal E} = 1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55"/>
  <p:tag name="PICTUREFILESIZE" val="158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3.727"/>
  <p:tag name="ORIGINALWIDTH" val="1227.597"/>
  <p:tag name="OUTPUTTYPE" val="PNG"/>
  <p:tag name="IGUANATEXVERSION" val="160"/>
  <p:tag name="LATEXADDIN" val="\documentclass{article}&#10;\usepackage{amsmath}&#10;\pagestyle{empty}&#10;\begin{document}&#10;$\frac{\partial^2 E}{\partial z^2} - \frac{1}{c^2}\frac{\partial^2 (E + \Delta E)}{\partial t^2} = 0$&#10;&#10;&#10;&#10;\end{document}"/>
  <p:tag name="IGUANATEXSIZE" val="20"/>
  <p:tag name="IGUANATEXCURSOR" val="181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\tilde{t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0"/>
  <p:tag name="PICTUREFILESIZE" val="73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Implication of $\tilde{r}^2 + \tilde{t}^2 =&#10;r^2 - t^2 $&#10;= 0 if $r = t$.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443"/>
  <p:tag name="PICTUREFILESIZE" val="1529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t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1"/>
  <p:tag name="PICTUREFILESIZE" val="74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t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1"/>
  <p:tag name="PICTUREFILESIZE" val="74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t}^2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8"/>
  <p:tag name="PICTUREFILESIZE" val="145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r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1"/>
  <p:tag name="PICTUREFILESIZE" val="75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r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1"/>
  <p:tag name="PICTUREFILESIZE" val="75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+ \tilde{r}^2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8"/>
  <p:tag name="PICTUREFILESIZE" val="184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+ \tilde{r}\tilde{t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9"/>
  <p:tag name="PICTUREFILESIZE" val="171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r}^2 + \tilde{t}^2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67"/>
  <p:tag name="PICTUREFILESIZE" val="332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234.346"/>
  <p:tag name="ORIGINALWIDTH" val="4281.215"/>
  <p:tag name="OUTPUTTYPE" val="PNG"/>
  <p:tag name="IGUANATEXVERSION" val="160"/>
  <p:tag name="LATEXADDIN" val="\documentclass{article}&#10;\usepackage{amsmath}&#10;\pagestyle{empty}&#10;\begin{document}&#10;&#10;\begin{center}&#10;\large&#10;Laser Physics I (Physics 464) \\Homework I, due Monday, August 31, 12 PM (noon), 2026&#10;\normalsize&#10;\end{center}&#10;\section{Second order propagation equation}&#10;Maxwell's propagation equation:&#10;\begin{equation}&#10;\frac{\partial^2 E}{\partial x^2} + \frac{\partial^2 E}{\partial y^2}&#10;+ \frac{\partial^2 E}{\partial z^2}&#10;- \frac{1}{c^2} \frac{\partial^2 E}{\partial t^2} =&#10;\mu_0 \frac{\partial^2 P}{\partial t^2}&#10;\end{equation}&#10;&#10;&#10;\subsection{From susceptibility to index of refraction}&#10;\label{secondorder}&#10;For a plane wave along  $z$:&#10;\begin{equation}&#10; \frac{\partial^2 E}{\partial z^2}&#10;- \frac{1}{c^2} \frac{\partial^2 E}{\partial t^2}&#10;= \mu_0 \frac{\partial^2 P}{\partial t^2}&#10;\end{equation}&#10;For linear polarization $P_L  = \epsilon_0 \chi E  $, show that this equation is &#10; equivalent to:&#10;\begin{equation}&#10; \frac{\partial^2 E}{\partial z^2}&#10;- \frac{n^2}{c^2} \frac{\partial^2 E}{\partial t^2} = 0&#10;\end{equation}&#10;with $n = $?&#10;&#10;\end{document}&#10;&#10;&#10;&#10;&#10;&#10;&#10;&#10;&#10;&#10;\end{document}"/>
  <p:tag name="IGUANATEXSIZE" val="20"/>
  <p:tag name="IGUANATEXCURSOR" val="188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r}\tilde{t} + \tilde{t}\tilde{r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65"/>
  <p:tag name="PICTUREFILESIZE" val="324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t}\tilde{r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9"/>
  <p:tag name="PICTUREFILESIZE" val="141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Delta = S_2P - S_1P = m \lambda = a \sin \theta \approx a \theta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55"/>
  <p:tag name="PICTUREFILESIZE" val="1469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Constructive interference at $\theta = \frac{\lambda}{a}$ 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43"/>
  <p:tag name="PICTUREFILESIZE" val="1554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 E =   {\cal E}_0 \left ( 1 + e^{ik\Delta} \right )e^{i \omega t}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14"/>
  <p:tag name="PICTUREFILESIZE" val="1145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|E|^2 = ?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73"/>
  <p:tag name="PICTUREFILESIZE" val="277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e^{i (\omega t - kz)} e^{(i \Omega_a t - K_a x)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88"/>
  <p:tag name="PICTUREFILESIZE" val="1125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0.9636"/>
  <p:tag name="ORIGINALWIDTH" val="674.9156"/>
  <p:tag name="OUTPUTTYPE" val="PNG"/>
  <p:tag name="IGUANATEXVERSION" val="160"/>
  <p:tag name="LATEXADDIN" val="\documentclass{article}&#10;\usepackage{amsmath}&#10;\pagestyle{empty}&#10;\begin{document}&#10;\noindent&#10;$\vec{k_d} = \vec{k} + \vec{K_a} \\&#10;\omega_d = \omega + \Omega_a$&#10;&#10;&#10;&#10;\end{document}"/>
  <p:tag name="IGUANATEXSIZE" val="20"/>
  <p:tag name="IGUANATEXCURSOR" val="89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118"/>
  <p:tag name="ORIGINALWIDTH" val="468.6914"/>
  <p:tag name="OUTPUTTYPE" val="PNG"/>
  <p:tag name="IGUANATEXVERSION" val="160"/>
  <p:tag name="LATEXADDIN" val="\documentclass{article}&#10;\usepackage{amsmath}&#10;\pagestyle{empty}&#10;\begin{document}&#10;\noindent&#10;$K_a= \frac{\Omega_a}{v_a} \\&#10;k = \frac{\omega}{c} \\&#10;$&#10;&#10;&#10;&#10;\end{document}"/>
  <p:tag name="IGUANATEXSIZE" val="20"/>
  <p:tag name="IGUANATEXCURSOR" val="144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90.776"/>
  <p:tag name="ORIGINALWIDTH" val="4290.213"/>
  <p:tag name="OUTPUTTYPE" val="PNG"/>
  <p:tag name="IGUANATEXVERSION" val="160"/>
  <p:tag name="LATEXADDIN" val="\documentclass{article}&#10;\usepackage{amsmath}&#10;\pagestyle{empty}&#10;\begin{document}&#10;\subsection*{1.2. From second order propagation equation to first order}&#10;\label{firstorder}&#10;Same problem as above, except that you use the slowly varying approximation to&#10;derive:&#10;\begin{equation}&#10; (\frac{\partial {\cal E}}{\partial z}&#10;+ \frac{n}{c} \frac{\partial {\cal E}}{\partial t})&#10;=0&#10;\end{equation}&#10;Do you find the same expression for $n$ as in Section~1.1?&#10;&#10;\section*{Find the linear susceptibility}&#10;Using the results of Sections~1.1 and~1.2&#10;find the linear susceptibility $\chi$ for fused silica ($n = 1.5$)&#10;and zinc selenide ($n = 2.6$).&#10;Comment on the differences.&#10;&#10;&#10;&#10;&#10;\end{document}"/>
  <p:tag name="IGUANATEXSIZE" val="20"/>
  <p:tag name="IGUANATEXCURSOR" val="528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E_0 \cos (\omega t- kz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88"/>
  <p:tag name="PICTUREFILESIZE" val="3373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 {\cal E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3"/>
  <p:tag name="PICTUREFILESIZE" val="364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P  = Ne r(t) = N e R_0 \cos (\omega t- kz)$ \\ $ =P_0 \cos (\omega t- kz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60"/>
  <p:tag name="PICTUREFILESIZE" val="12875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 = \frac{1}{2} {\cal P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3734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frac{\partial  {\cal E}   }{\partial z}= -i \epsilon_0  {\cal P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2"/>
  <p:tag name="PICTUREFILESIZE" val="261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frac{\partial^2 E}{\partial z^2} &#10;- \frac{n^2}{c^2} \frac{\partial^2 E}{\partial t^2} = 0&#10;\end{displaymath}&#10;\begin{displaymath}&#10;\left ( \frac{\partial }{\partial z} + &#10;\frac{n}{c}\frac{\partial }{\partial t} \right )&#10;\left ( \frac{\partial }{\partial z} - &#10;\frac{n}{c}\frac{\partial }{\partial t} \right )E&#10;= 0.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99"/>
  <p:tag name="PICTUREFILESIZE" val="4101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 {\cal E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3"/>
  <p:tag name="PICTUREFILESIZE" val="364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t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9"/>
  <p:tag name="PICTUREFILESIZE" val="874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E(\Omega)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51"/>
  <p:tag name="PICTUREFILESIZE" val="326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E(t)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41"/>
  <p:tag name="PICTUREFILESIZE" val="268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subsection*{Definitions}&#10;Let us consider only the temporal dependence of the electric&#10;field. \\&#10; Real field  $ E(t)$&#10;The Fourier transform is:&#10;$$&#10;\tilde{E}(\Omega)={\cal {F}} \left\{ E(t) \right \}=&#10;\int_{-\infty}^{\infty} E(t) e^{-i \Omega t} dt = |{\tilde&#10;E}(\Omega)| e^{i\Phi(\Omega)}$$&#10;In the definition~(\ref{def:FT}), $|{\tilde E}(\Omega)|$ denotes&#10;the spectral amplitude and $\Phi(\Omega)$ is the spectral phase.&#10;Complex quantities related to the field&#10;are typically written with a tilde.&#10;\subsubsection*{Property: FT(real) $\rightarrow$ symmetric}&#10;Since $E(t)$ is a real function, $\tilde{E}(\Omega) =&#10;\tilde{E}^*(-\Omega)$ holds.\\&#10;Proof:&#10;$$&#10;\tilde{E}^*(-\Omega) = \int_{-\infty}^{\infty} E^*(t) e^{-[-i(- \Omega t)]} dt = \int_{-\infty}^{\infty} E(t) e^{[-i( \Omega t)]} dt&#10;$$&#10;since $E = E^*$ if $E$ is real.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5"/>
  <p:tag name="PICTUREFILESIZE" val="259206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%%%1.1&#10;\tilde{E}(\Omega)={\cal {F}} \left\{ E(t) \right \}=&#10;\int_{-\infty}^{\infty} E(t) e^{-i \Omega t} dt&#10;\end{displaymath}&#10;&#10;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358"/>
  <p:tag name="PICTUREFILESIZE" val="2180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E(t) = \tilde{E}(t) + {\rm c.c.} = {\cal E}(t) \cos[\omega t + \varphi(t)]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390"/>
  <p:tag name="PICTUREFILESIZE" val="1703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tilde{E}(t) =\frac{1}{2} \tilde{{\cal E}}(t) e^{i \omega t} =\frac{1}{2} {\cal E}(t) e^{i [\omega t + \varphi(t)]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42"/>
  <p:tag name="PICTUREFILESIZE" val="2159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%%%1.1&#10;E(t) = \frac{1}{2\pi} \int_{-\infty }^{\infty}&#10;\tilde{E}(\Omega) e^{i\Omega t}d\Omega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270"/>
  <p:tag name="PICTUREFILESIZE" val="187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narray}&#10;\nabla \cdot D &amp; = &amp; \rho = 0             \nonumber \\&#10;\nabla \cdot B &amp; = &amp;  0             \nonumber \\&#10;\nabla \times E + \frac{\partial B}{\partial t} &amp; = &amp; 0    \nonumber \\&#10;\nabla \times H - \frac{\partial D}{\partial t} &amp; = &amp; J = 0    \nonumber \\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mono"/>
  <p:tag name="ORIGWIDTH" val="346"/>
  <p:tag name="PICTUREFILESIZE" val="35862"/>
  <p:tag name="TEXPOINTSCALING" val="1.21387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t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9"/>
  <p:tag name="PICTUREFILESIZE" val="874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E(\Omega)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51"/>
  <p:tag name="PICTUREFILESIZE" val="326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E(t)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41"/>
  <p:tag name="PICTUREFILESIZE" val="268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cal E}(t)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38"/>
  <p:tag name="PICTUREFILESIZE" val="290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phi(t)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37"/>
  <p:tag name="PICTUREFILESIZE" val="299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E_0 \cos (\omega t- kz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88"/>
  <p:tag name="PICTUREFILESIZE" val="3373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 {\cal E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3"/>
  <p:tag name="PICTUREFILESIZE" val="364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P  = Ne r(t) = N e R_0 \cos (\omega t- kz)$ \\ $ =P_0 \cos (\omega t- kz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60"/>
  <p:tag name="PICTUREFILESIZE" val="12875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 = \frac{1}{2} {\cal P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3734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frac{\partial  {\cal E}   }{\partial z}= -i \epsilon_0  {\cal P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2"/>
  <p:tag name="PICTUREFILESIZE" val="261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85.6768"/>
  <p:tag name="ORIGINALWIDTH" val="7333.333"/>
  <p:tag name="OUTPUTTYPE" val="PNG"/>
  <p:tag name="IGUANATEXVERSION" val="160"/>
  <p:tag name="LATEXADDIN" val="\documentclass{slides}\pagestyle{empty}&#10;\textwidth 25cm&#10;\begin{document}&#10;\noindent&#10;$\int\int \int D \ dV = \rho = 0$  no net charge but an oscillating dipole.\\&#10;$P_L = N q d(t)$&#10;&#10;\end{document}&#10;"/>
  <p:tag name="IGUANATEXSIZE" val="20"/>
  <p:tag name="IGUANATEXCURSOR" val="53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 {\cal E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3"/>
  <p:tag name="PICTUREFILESIZE" val="364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!\!\!\!\!\!\!\!\!\!\!P\!&#10; =\! \epsilon_{0} \chi (E) E\!\!\!\!&#10;&amp;=&amp;\!\!\!\! \epsilon_0 \chi^{(1)}E +\epsilon_0 \chi^{(2)}E^2&#10;   +\epsilon_{0} \chi^{(3)} E^3 + ... +\epsilon_0 \chi^{(n)} E^n +...&#10;   \nonumber \\&#10; &amp;=&amp;\!\!\!\! P^{(1)} + P^{(2)} + ... + P^{(n)} +...  .&#10;\nonumber&#10;\end{eqnarray}&#10;\end{document}&#10;"/>
  <p:tag name="FILENAME" val="TP_tmp"/>
  <p:tag name="FORMAT" val="bmpmono"/>
  <p:tag name="RES" val="600"/>
  <p:tag name="BLEND" val="0"/>
  <p:tag name="TRANSPARENT" val="0"/>
  <p:tag name="TBUG" val="0"/>
  <p:tag name="ALLOWFS" val="0"/>
  <p:tag name="ORIGWIDTH" val="296"/>
  <p:tag name="PICTUREFILESIZE" val="67766"/>
  <p:tag name="TEXPOINTSCALING" val="2.00042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(t) =\epsilon_0 \int_{-\infty}^\infty \chi(\tau)E(t-\tau) d\tau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31"/>
  <p:tag name="PICTUREFILESIZE" val="5995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0.24"/>
  <p:tag name="ORIGINALWIDTH" val="70.49118"/>
  <p:tag name="OUTPUTTYPE" val="PNG"/>
  <p:tag name="IGUANATEXVERSION" val="160"/>
  <p:tag name="LATEXADDIN" val="\documentclass{article}\pagestyle{empty}&#10;\begin{document}&#10;$\chi$&#10;\end{document}&#10;"/>
  <p:tag name="IGUANATEXSIZE" val="20"/>
  <p:tag name="IGUANATEXCURSOR" val="80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5.49307"/>
  <p:tag name="ORIGINALWIDTH" val="60.74244"/>
  <p:tag name="OUTPUTTYPE" val="PNG"/>
  <p:tag name="IGUANATEXVERSION" val="160"/>
  <p:tag name="LATEXADDIN" val="\documentclass{article}\pagestyle{empty}&#10;\begin{document}&#10;$\tau$&#10;\end{document}&#10;"/>
  <p:tag name="IGUANATEXSIZE" val="20"/>
  <p:tag name="IGUANATEXCURSOR" val="80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79.49008"/>
  <p:tag name="OUTPUTTYPE" val="PNG"/>
  <p:tag name="IGUANATEXVERSION" val="160"/>
  <p:tag name="LATEXADDIN" val="\documentclass{article}\pagestyle{empty}&#10;\begin{document}&#10;$\Omega$&#10;\end{document}&#10;"/>
  <p:tag name="IGUANATEXSIZE" val="20"/>
  <p:tag name="IGUANATEXCURSOR" val="82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0.24"/>
  <p:tag name="ORIGINALWIDTH" val="70.49118"/>
  <p:tag name="OUTPUTTYPE" val="PNG"/>
  <p:tag name="IGUANATEXVERSION" val="160"/>
  <p:tag name="LATEXADDIN" val="\documentclass{article}\pagestyle{empty}&#10;\begin{document}&#10;$\chi$&#10;\end{document}&#10;"/>
  <p:tag name="IGUANATEXSIZE" val="20"/>
  <p:tag name="IGUANATEXCURSOR" val="80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displaymath}&#10;P^{NL(2)}(t)= \epsilon_0\int\int \chi^{(2)}(t_1,t_2)&#10;E_1(t-t_1)E_2(t-t_1-t_2) dt_1 dt_2, &#10;\end{displaymath}&#10;\end{document}&#10;"/>
  <p:tag name="FILENAME" val="TP_tmp"/>
  <p:tag name="FORMAT" val="bmpmono"/>
  <p:tag name="RES" val="600"/>
  <p:tag name="BLEND" val="0"/>
  <p:tag name="TRANSPARENT" val="0"/>
  <p:tag name="TBUG" val="0"/>
  <p:tag name="ALLOWFS" val="0"/>
  <p:tag name="ORIGWIDTH" val="271"/>
  <p:tag name="PICTUREFILESIZE" val="5459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displaymath}&#10;P^{(2)}(\Omega) = \epsilon_0\int\int \chi^{(2)}(t_1,t_2) \left[&#10;\int E_1(t-t_1)E_2(t-t_1-t_2)e^{-i\Omega t} dt \right]dt_1 dt_2&#10;\end{displaymath}&#10;\end{document}&#10;"/>
  <p:tag name="FILENAME" val="TP_tmp"/>
  <p:tag name="FORMAT" val="bmpmono"/>
  <p:tag name="RES" val="600"/>
  <p:tag name="BLEND" val="0"/>
  <p:tag name="TRANSPARENT" val="0"/>
  <p:tag name="TBUG" val="0"/>
  <p:tag name="ALLOWFS" val="0"/>
  <p:tag name="ORIGWIDTH" val="316"/>
  <p:tag name="PICTUREFILESIZE" val="6911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24.859"/>
  <p:tag name="ORIGINALWIDTH" val="4290.964"/>
  <p:tag name="OUTPUTTYPE" val="PNG"/>
  <p:tag name="IGUANATEXVERSION" val="160"/>
  <p:tag name="LATEXADDIN" val="\documentclass{article}&#10;\usepackage{amsmath}&#10;\pagestyle{empty}&#10;\begin{document}&#10;&#10;&#10;\section{Derive the wave equation}&#10;We begin from first principles i.e. Maxwell's equations in a material:&#10;\begin{align}&#10;\nabla \cdot D &amp;= \rho_f  &amp;\text{Gauss' Law} \\&#10;\nabla \cdot B &amp;= 0 &amp;\text{Gauss' magnetism law} \\&#10;\nabla \times E &amp;= -\frac{\partial B}{\partial t}  &amp;\text{Faraday's Law} \\&#10;\nabla \times H &amp;= \frac{\partial D}{\partial t } + J_f &amp;\text{Ampere's Law}&#10;\end{align}&#10;Applying the curl ($\nabla \times$) to both sides of Faraday's law and simplifying (distributive property and curl of curl identity) leads to,&#10;\begin{equation}&#10;\nabla(\nabla \cdot E) - \nabla^2 E = - \nabla \times \frac{\partial B}{\partial t}.&#10;\label{wave_1}&#10;\end{equation}&#10;Since the curl and time derivative operators commute (as any mixed partial derivative should), they can be interchanged on the right-hand-side (RHS):&#10;\begin{equation}&#10;\nabla(\nabla \cdot E) -\nabla^2 E = - \frac{\partial}{\partial t}\left( \nabla \times B \right).&#10;\label{wave_3}&#10;\end{equation}&#10;&#10;&#10;&#10;\end{document}"/>
  <p:tag name="IGUANATEXSIZE" val="20"/>
  <p:tag name="IGUANATEXCURSOR" val="1036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displaymath}&#10;P^{NL}(\Omega) = \epsilon_0\int&#10;E_2(\Omega')E_1(\Omega-\Omega')\chi^{(2)}(\Omega,\Omega')&#10;d\Omega', &#10;\end{displaymath}&#10;\end{document}&#10;"/>
  <p:tag name="FILENAME" val="TP_tmp"/>
  <p:tag name="FORMAT" val="bmpmono"/>
  <p:tag name="RES" val="600"/>
  <p:tag name="BLEND" val="0"/>
  <p:tag name="TRANSPARENT" val="0"/>
  <p:tag name="TBUG" val="0"/>
  <p:tag name="ALLOWFS" val="0"/>
  <p:tag name="ORIGWIDTH" val="213"/>
  <p:tag name="PICTUREFILESIZE" val="4307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displaymath}&#10;\chi^{(2)}(\Omega,\Omega')=\int\int \chi^{(2)}(t_1,t_2)&#10;e^{-i\Omega't_2} e^{-i\Omega t_1} dt_1 dt_2.&#10;\end{displaymath}&#10;\end{document}&#10;"/>
  <p:tag name="FILENAME" val="TP_tmp"/>
  <p:tag name="FORMAT" val="bmpmono"/>
  <p:tag name="RES" val="600"/>
  <p:tag name="BLEND" val="0"/>
  <p:tag name="TRANSPARENT" val="0"/>
  <p:tag name="TBUG" val="0"/>
  <p:tag name="ALLOWFS" val="0"/>
  <p:tag name="ORIGWIDTH" val="213"/>
  <p:tag name="PICTUREFILESIZE" val="4307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P^{NL}(t) = \epsilon_0\chi^{(2)}_0 E_1(t)E_2(t)$$&#10;\end{document}&#10;"/>
  <p:tag name="FILENAME" val="TP_tmp"/>
  <p:tag name="FORMAT" val="bmpmono"/>
  <p:tag name="RES" val="600"/>
  <p:tag name="BLEND" val="0"/>
  <p:tag name="TRANSPARENT" val="0"/>
  <p:tag name="TBUG" val="0"/>
  <p:tag name="ALLOWFS" val="0"/>
  <p:tag name="ORIGWIDTH" val="117"/>
  <p:tag name="PICTUREFILESIZE" val="1457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displaymath}&#10;P^{NL}(\Omega) = \epsilon_0 \chi^{(2)}_0 \int&#10;E_2(\Omega')E_1(\Omega-\Omega')d\Omega', &#10;\end{displaymath}&#10;\end{document}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84"/>
  <p:tag name="PICTUREFILESIZE" val="14713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9865"/>
  <p:tag name="ORIGINALWIDTH" val="1216.348"/>
  <p:tag name="OUTPUTTYPE" val="PNG"/>
  <p:tag name="IGUANATEXVERSION" val="160"/>
  <p:tag name="LATEXADDIN" val="\documentclass{article}&#10;\usepackage{amsmath}&#10;\pagestyle{empty}&#10;\begin{document}&#10;CO$_2$ LASER LEVELS&#10;&#10;&#10;&#10;\end{document}"/>
  <p:tag name="IGUANATEXSIZE" val="20"/>
  <p:tag name="IGUANATEXCURSOR" val="99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37.9453"/>
  <p:tag name="OUTPUTTYPE" val="PNG"/>
  <p:tag name="IGUANATEXVERSION" val="160"/>
  <p:tag name="LATEXADDIN" val="\documentclass{article}&#10;\usepackage{amsmath}&#10;\pagestyle{empty}&#10;\begin{document}&#10;&#10;$[(v,0,0)]$&#10;&#10;&#10;\end{document}"/>
  <p:tag name="IGUANATEXSIZE" val="20"/>
  <p:tag name="IGUANATEXCURSOR" val="9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37.9453"/>
  <p:tag name="OUTPUTTYPE" val="PNG"/>
  <p:tag name="IGUANATEXVERSION" val="160"/>
  <p:tag name="LATEXADDIN" val="\documentclass{article}&#10;\usepackage{amsmath}&#10;\pagestyle{empty}&#10;\begin{document}&#10;$[(0,v,0)]$&#10;&#10;&#10;&#10;\end{document}"/>
  <p:tag name="IGUANATEXSIZE" val="20"/>
  <p:tag name="IGUANATEXCURSOR" val="91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37.9453"/>
  <p:tag name="OUTPUTTYPE" val="PNG"/>
  <p:tag name="IGUANATEXVERSION" val="160"/>
  <p:tag name="LATEXADDIN" val="\documentclass{article}&#10;\usepackage{amsmath}&#10;\pagestyle{empty}&#10;\begin{document}&#10;$[(0,0,v)]$&#10;&#10;&#10;&#10;\end{document}"/>
  <p:tag name="IGUANATEXSIZE" val="20"/>
  <p:tag name="IGUANATEXCURSOR" val="91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E_0 \cos (\omega t- kz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88"/>
  <p:tag name="PICTUREFILESIZE" val="3373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 {\cal E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3"/>
  <p:tag name="PICTUREFILESIZE" val="364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296.588"/>
  <p:tag name="ORIGINALWIDTH" val="4288.714"/>
  <p:tag name="OUTPUTTYPE" val="PNG"/>
  <p:tag name="IGUANATEXVERSION" val="160"/>
  <p:tag name="LATEXADDIN" val="\documentclass{article}&#10;\usepackage{amsmath}&#10;\pagestyle{empty}&#10;\begin{document}&#10;Since we are in a dielectric there is no free current, $J_f = 0$. This allows us to plug Ampere's law into Eq.6:&#10;$$&#10;\nabla(\nabla \cdot E) -\nabla^2 E =-\mu_0 \frac{\partial}{\partial t}\frac{\partial D}{\partial t}. \ \ \ \ \ \ \ (7)&#10;$$&#10;The constitutive relations for the displacement and electric field are,&#10;$$&#10;\begin{aligned}&#10; D  &amp;= \epsilon_0 E +\epsilon_0\chi^{(1)}E + P_{NL} \\&#10;   &amp;= \epsilon_0(1+\chi)E + P_{NL} \\&#10;   &amp;= \epsilon E + P_{NL}.&#10;\end{aligned}&#10;$$&#10;Here we will consider a linear medium so that $P_{NL} = 0$. This means, since $\rho_f = 0$ in the dielectric, that $\nabla \cdot D = \nabla \cdot \epsilon E = 0$. Using the  equality above results in [7] taking the form,&#10;$$&#10;\nabla^2 E -\mu_0 \epsilon_0 \frac{\partial^2 E}{\partial t^2} = \mu_0\frac{\partial^2 P_L}{\partial t^2}.&#10;$$&#10;Finally $\mu_0\epsilon_0 = 1/c^2$ which leads us to the wave equation,&#10;$$&#10;\boxed{&#10;\nabla^2 E -\frac{1}{c^2} \frac{\partial^2 E}{\partial t^2} = \mu_0\frac{\partial^2 P_L}{\partial t^2}.}&#10;$$&#10;&#10;&#10;&#10;\end{document}"/>
  <p:tag name="IGUANATEXSIZE" val="20"/>
  <p:tag name="IGUANATEXCURSOR" val="748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P  = Ne r(t) = N e R_0 \cos (\omega t- kz)$ \\ $ =P_0 \cos (\omega t- kz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60"/>
  <p:tag name="PICTUREFILESIZE" val="12875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 = \frac{1}{2} {\cal P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3734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frac{\partial  {\cal E}   }{\partial z}= -i \epsilon_0  {\cal P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2"/>
  <p:tag name="PICTUREFILESIZE" val="2615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 {\cal E}_0 e^{i (\omega t - kz)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3"/>
  <p:tag name="PICTUREFILESIZE" val="364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d = d_0 \cos \omega t$.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7"/>
  <p:tag name="PICTUREFILESIZE" val="2010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E = \frac{q }{4 \pi \epsilon_0 R^2}&#10; \left [1 - \frac{R^2}{(R+d)^2} \right ] \approx  \frac{2q d}{4 \pi \epsilon_0 R^3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56"/>
  <p:tag name="PICTUREFILESIZE" val="10403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frac{\partial^2 E}{\partial z^2} - \frac{1}{c^2}\frac{\partial^2 (E + \Delta E)}{\partial t^2} = 0$\\      or \\ $\frac{\partial^2 E}{\partial z^2} - \frac{1}{c^2}\frac{\partial^2 E}{\partial t^2} = \frac{1}{c^2}\frac{\partial^2 \Delta E}{\partial t^2} =\frac{\omega^2}{c^2}\Delta E.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48"/>
  <p:tag name="PICTUREFILESIZE" val="20816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E = \frac{q }{4 \pi \epsilon_0 R^2}&#10; \left [1 - \frac{R^2}{(R+d)^2} \right ] \approx  \frac{2q d}{4 \pi \epsilon_0 R^3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56"/>
  <p:tag name="PICTUREFILESIZE" val="10403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E}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7"/>
  <p:tag name="PICTUREFILESIZE" val="30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P}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8"/>
  <p:tag name="PICTUREFILESIZE" val="3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d = d_0 \cos \omega t$.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7"/>
  <p:tag name="PICTUREFILESIZE" val="2010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uation}&#10;|z| = a^{2} + b^{2}&#10;\end{equation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200"/>
  <p:tag name="BOXFONT" val="8"/>
  <p:tag name="BOXWRAP" val="False"/>
  <p:tag name="WORKAROUNDTRANSPARENCYBUG" val="False"/>
  <p:tag name="ALLOWFONTSUBSTITUTION" val="False"/>
  <p:tag name="BITMAPFORMAT" val="pngmono"/>
  <p:tag name="ORIGWIDTH" val="292"/>
  <p:tag name="PICTUREFILESIZE" val="759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theta = \arctan \frac{b}{a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21"/>
  <p:tag name="PICTUREFILESIZE" val="635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e ^{i \theta} = \cos (\theta) + i \sin (\theta)&#10;\end{displaymath}&#10;\end{document}&#10;"/>
  <p:tag name="EXTERNALNAME" val="txp_fig"/>
  <p:tag name="BLEND" val="Faux"/>
  <p:tag name="TRANSPARENT" val="Vrai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13"/>
  <p:tag name="PICTUREFILESIZE" val="1128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{\cal E}e^{i (\omega t - kz + \varphi)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21"/>
  <p:tag name="PICTUREFILESIZE" val="727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{\tilde{\cal E}} = \frac{1}{2}{\cal E}e^{i(\omega t - {\bf k.r})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56"/>
  <p:tag name="PICTUREFILESIZE" val="933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frac{\partial^2 E}{\partial x^2} + \frac{\partial^2 E}{\partial y^2} &#10;+ \frac{\partial^2 E}{\partial z^2} 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20"/>
  <p:tag name="PICTUREFILESIZE" val="2629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k_x^2 + k_y^2 + k_z^2 - \frac{n^2 \omega^2}{c^2} = 0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42"/>
  <p:tag name="PICTUREFILESIZE" val="1513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nabla^2E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81"/>
  <p:tag name="PICTUREFILESIZE" val="1349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{\cal E} e^{i\vec{k}.\vec{r}} =&#10;{\cal E} e^{i\vec{k}.\left (\vec{r} + &#10;\lambda \frac{\vec{k}}{|k|} \right )} &#10;\end{displaymath}&#10;\begin{displaymath}&#10;\lambda \frac{\vec{k}.\vec{k}}{|k|} = 2 \pi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97"/>
  <p:tag name="PICTUREFILESIZE" val="2313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nabla^2E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81"/>
  <p:tag name="PICTUREFILESIZE" val="1349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E = \frac{q }{4 \pi \epsilon_0 R^2}&#10; \left [1 - \frac{R^2}{(R+d)^2} \right ] \approx  \frac{2q d}{4 \pi \epsilon_0 R^3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56"/>
  <p:tag name="PICTUREFILESIZE" val="10403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frac{1}{r} \frac{\partial^2}{\partial r^2}\left (rE \right )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36"/>
  <p:tag name="PICTUREFILESIZE" val="1794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E = (\frac{{\cal E}}{r})e^{i(\omega t - k.r)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67"/>
  <p:tag name="PICTUREFILESIZE" val="1030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frac{\partial^2}{\partial r^2}\left (rE \right ) &#10;- \frac{n^2}{c^2} \frac{\partial^2 \left (rE \right ) 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54"/>
  <p:tag name="PICTUREFILESIZE" val="2014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int_0^R |E|^2 dA = \frac{{\cal E}^2}{R^2} 4 \pi R^2 = 4 \pi {\cal E}^2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91"/>
  <p:tag name="PICTUREFILESIZE" val="1836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lambda}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6"/>
  <p:tag name="PICTUREFILESIZE" val="29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tilde{\cal E}}(t)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8"/>
  <p:tag name="PICTUREFILESIZE" val="311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{\cal E}_1e^{i (\omega t - kz + \varphi_1)} + {\cal E}_2e^{i (\omega t - kz + \varphi_2)} 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308"/>
  <p:tag name="PICTUREFILESIZE" val="27891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{\cal E}_1e^{i (\omega t - kz + \varphi_1)} + {\cal E}_2e^{i (\omega t - kz + \varphi_2)} 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308"/>
  <p:tag name="PICTUREFILESIZE" val="27891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e^{i (\omega t - kz)} \left [ {\cal E}_1e^{i \varphi_1)} +&#10; {\cal E}_2e^{i \varphi_2)} \right ]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261"/>
  <p:tag name="PICTUREFILESIZE" val="29001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{\tilde{\cal E}} = {\cal E}_1e^{i(\omega t - {\bf k.r} + \varphi_1)} +&#10;{\cal E}_2e^{i(\omega t - {\bf k.r} + \varphi_2)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62"/>
  <p:tag name="PICTUREFILESIZE" val="178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5.9655"/>
  <p:tag name="ORIGINALWIDTH" val="2019.498"/>
  <p:tag name="OUTPUTTYPE" val="PNG"/>
  <p:tag name="IGUANATEXVERSION" val="160"/>
  <p:tag name="LATEXADDIN" val="\documentclass{article}\pagestyle{empty}&#10;\begin{document}&#10;$$\frac{\partial^2 E}{\partial z^2} - \frac{1}{c^2}\frac{\partial^2 E}{\partial t^2} = \frac{1}{c^2}\frac{\partial^2 \Delta E}{\partial t^2} =\frac{\omega^2}{c^2}\Delta E.$$&#10;&#10;\end{document}&#10;"/>
  <p:tag name="IGUANATEXSIZE" val="20"/>
  <p:tag name="IGUANATEXCURSOR" val="58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{\tilde{\cal E}} = e^{i(\omega t - {\bf k.r})}&#10;\left ( {\cal E}_1 e^{i\varphi_1} + {\cal E}_2 e^{i\varphi_2} \right )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98"/>
  <p:tag name="PICTUREFILESIZE" val="1683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ilde{{\cal E}}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4"/>
  <p:tag name="PICTUREFILESIZE" val="125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cal E}_1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1"/>
  <p:tag name="PICTUREFILESIZE" val="126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varphi_1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2"/>
  <p:tag name="PICTUREFILESIZE" val="127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{\cal E}_2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1"/>
  <p:tag name="PICTUREFILESIZE" val="170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varphi_2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23"/>
  <p:tag name="PICTUREFILESIZE" val="175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 {\cal E}_{total} =  \left [ \sum_i {\cal E}_ie^{i \varphi_i)}  \right ]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183"/>
  <p:tag name="PICTUREFILESIZE" val="39673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 I_{total} =  \frac{n}{2 \eta}\left | \sum_i {\cal E}_ie^{i \varphi_i)}  \right |^2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214"/>
  <p:tag name="PICTUREFILESIZE" val="50764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 I_{total} = N^2 I_0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125"/>
  <p:tag name="PICTUREFILESIZE" val="11437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 I_{total} = N I_0&#10;\end{displaymath}&#10;\end{document}&#10;"/>
  <p:tag name="FILENAME" val="txp_fig"/>
  <p:tag name="FORMAT" val="bmpmono"/>
  <p:tag name="RES" val="1200"/>
  <p:tag name="BLEND" val="0"/>
  <p:tag name="TRANSPARENT" val="0"/>
  <p:tag name="TBUG" val="0"/>
  <p:tag name="ALLOWFS" val="0"/>
  <p:tag name="ORIGWIDTH" val="114"/>
  <p:tag name="PICTUREFILESIZE" val="79982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3276</TotalTime>
  <Words>1337</Words>
  <Application>Microsoft Office PowerPoint</Application>
  <PresentationFormat>Custom</PresentationFormat>
  <Paragraphs>286</Paragraphs>
  <Slides>48</Slides>
  <Notes>2</Notes>
  <HiddenSlides>0</HiddenSlides>
  <MMClips>1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MS PGothic</vt:lpstr>
      <vt:lpstr>Arial</vt:lpstr>
      <vt:lpstr>Calibri</vt:lpstr>
      <vt:lpstr>cmex10</vt:lpstr>
      <vt:lpstr>cmmi10</vt:lpstr>
      <vt:lpstr>cmr10</vt:lpstr>
      <vt:lpstr>cmsy10orig</vt:lpstr>
      <vt:lpstr>Math1</vt:lpstr>
      <vt:lpstr>Symbol</vt:lpstr>
      <vt:lpstr>Times New Roman</vt:lpstr>
      <vt:lpstr>Wingdings</vt:lpstr>
      <vt:lpstr>Default Design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jcdiel</cp:lastModifiedBy>
  <cp:revision>117</cp:revision>
  <dcterms:created xsi:type="dcterms:W3CDTF">2023-07-27T19:23:28Z</dcterms:created>
  <dcterms:modified xsi:type="dcterms:W3CDTF">2026-08-20T02:35:18Z</dcterms:modified>
</cp:coreProperties>
</file>