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charts/chart1.xml" ContentType="application/vnd.openxmlformats-officedocument.drawingml.chart+xml"/>
  <Override PartName="/ppt/tags/tag3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331" r:id="rId2"/>
    <p:sldId id="297" r:id="rId3"/>
    <p:sldId id="330" r:id="rId4"/>
    <p:sldId id="332" r:id="rId5"/>
    <p:sldId id="313" r:id="rId6"/>
    <p:sldId id="326" r:id="rId7"/>
    <p:sldId id="318" r:id="rId8"/>
    <p:sldId id="333" r:id="rId9"/>
    <p:sldId id="367" r:id="rId10"/>
    <p:sldId id="368" r:id="rId11"/>
    <p:sldId id="369" r:id="rId12"/>
    <p:sldId id="366" r:id="rId13"/>
    <p:sldId id="355" r:id="rId14"/>
    <p:sldId id="356" r:id="rId15"/>
    <p:sldId id="357" r:id="rId16"/>
    <p:sldId id="358" r:id="rId17"/>
    <p:sldId id="360" r:id="rId18"/>
    <p:sldId id="361" r:id="rId19"/>
    <p:sldId id="364" r:id="rId20"/>
    <p:sldId id="370" r:id="rId21"/>
    <p:sldId id="334" r:id="rId22"/>
    <p:sldId id="335" r:id="rId23"/>
    <p:sldId id="336" r:id="rId24"/>
    <p:sldId id="337" r:id="rId25"/>
    <p:sldId id="338" r:id="rId26"/>
    <p:sldId id="339" r:id="rId27"/>
    <p:sldId id="340" r:id="rId28"/>
    <p:sldId id="341" r:id="rId29"/>
    <p:sldId id="345" r:id="rId30"/>
    <p:sldId id="346" r:id="rId31"/>
    <p:sldId id="347" r:id="rId32"/>
    <p:sldId id="348" r:id="rId33"/>
    <p:sldId id="371" r:id="rId34"/>
    <p:sldId id="349" r:id="rId35"/>
    <p:sldId id="350" r:id="rId36"/>
    <p:sldId id="351" r:id="rId37"/>
    <p:sldId id="352" r:id="rId38"/>
    <p:sldId id="353" r:id="rId39"/>
    <p:sldId id="301" r:id="rId40"/>
  </p:sldIdLst>
  <p:sldSz cx="9144000" cy="6858000" type="screen4x3"/>
  <p:notesSz cx="6997700" cy="9271000"/>
  <p:embeddedFontLst>
    <p:embeddedFont>
      <p:font typeface="宋体" panose="02010600030101010101" pitchFamily="2" charset="-122"/>
      <p:regular r:id="rId43"/>
    </p:embeddedFont>
    <p:embeddedFont>
      <p:font typeface="Calibri" panose="020F0502020204030204" pitchFamily="34" charset="0"/>
      <p:regular r:id="rId44"/>
      <p:bold r:id="rId45"/>
      <p:italic r:id="rId46"/>
      <p:boldItalic r:id="rId47"/>
    </p:embeddedFont>
    <p:embeddedFont>
      <p:font typeface="ＭＳ Ｐゴシック" panose="020B0600070205080204" pitchFamily="34" charset="-128"/>
      <p:regular r:id="rId48"/>
    </p:embeddedFont>
  </p:embeddedFontLst>
  <p:custDataLst>
    <p:tags r:id="rId49"/>
  </p:custDataLst>
  <p:defaultTex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544">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showGuides="1">
      <p:cViewPr varScale="1">
        <p:scale>
          <a:sx n="81" d="100"/>
          <a:sy n="81" d="100"/>
        </p:scale>
        <p:origin x="1430" y="53"/>
      </p:cViewPr>
      <p:guideLst>
        <p:guide orient="horz" pos="2544"/>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ook\Documents\Experiments\Pump%20probe\Data\427%20lines%20at%20var%20press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428 Spectrum at Zero Delay  with 810 pump 4.3 Torr </a:t>
            </a:r>
          </a:p>
        </c:rich>
      </c:tx>
      <c:overlay val="0"/>
      <c:spPr>
        <a:noFill/>
        <a:ln>
          <a:noFill/>
        </a:ln>
        <a:effectLst/>
      </c:spPr>
    </c:title>
    <c:autoTitleDeleted val="0"/>
    <c:plotArea>
      <c:layout/>
      <c:scatterChart>
        <c:scatterStyle val="lineMarker"/>
        <c:varyColors val="0"/>
        <c:ser>
          <c:idx val="0"/>
          <c:order val="0"/>
          <c:tx>
            <c:strRef>
              <c:f>Sheet1!$AA$1</c:f>
              <c:strCache>
                <c:ptCount val="1"/>
                <c:pt idx="0">
                  <c:v>4.3 Torr</c:v>
                </c:pt>
              </c:strCache>
            </c:strRef>
          </c:tx>
          <c:spPr>
            <a:ln w="19050" cap="rnd">
              <a:solidFill>
                <a:srgbClr val="EE1302"/>
              </a:solidFill>
              <a:round/>
            </a:ln>
            <a:effectLst/>
          </c:spPr>
          <c:marker>
            <c:symbol val="none"/>
          </c:marker>
          <c:xVal>
            <c:numRef>
              <c:f>Sheet1!$Z$7:$Z$2165</c:f>
              <c:numCache>
                <c:formatCode>General</c:formatCode>
                <c:ptCount val="2159"/>
                <c:pt idx="0">
                  <c:v>23293.615969633753</c:v>
                </c:pt>
                <c:pt idx="1">
                  <c:v>23294.034358273082</c:v>
                </c:pt>
                <c:pt idx="2">
                  <c:v>23294.452761942466</c:v>
                </c:pt>
                <c:pt idx="3">
                  <c:v>23294.87118064272</c:v>
                </c:pt>
                <c:pt idx="4">
                  <c:v>23295.289614374647</c:v>
                </c:pt>
                <c:pt idx="5">
                  <c:v>23295.708063139064</c:v>
                </c:pt>
                <c:pt idx="6">
                  <c:v>23296.126526936772</c:v>
                </c:pt>
                <c:pt idx="7">
                  <c:v>23296.54500576861</c:v>
                </c:pt>
                <c:pt idx="8">
                  <c:v>23296.963499635345</c:v>
                </c:pt>
                <c:pt idx="9">
                  <c:v>23297.382008537814</c:v>
                </c:pt>
                <c:pt idx="10">
                  <c:v>23297.800532476816</c:v>
                </c:pt>
                <c:pt idx="11">
                  <c:v>23298.219071453179</c:v>
                </c:pt>
                <c:pt idx="12">
                  <c:v>23298.637625467698</c:v>
                </c:pt>
                <c:pt idx="13">
                  <c:v>23299.056194521188</c:v>
                </c:pt>
                <c:pt idx="14">
                  <c:v>23299.474778614458</c:v>
                </c:pt>
                <c:pt idx="15">
                  <c:v>23299.893377748311</c:v>
                </c:pt>
                <c:pt idx="16">
                  <c:v>23300.31199192358</c:v>
                </c:pt>
                <c:pt idx="17">
                  <c:v>23300.730621141054</c:v>
                </c:pt>
                <c:pt idx="18">
                  <c:v>23301.149265401549</c:v>
                </c:pt>
                <c:pt idx="19">
                  <c:v>23301.567924705887</c:v>
                </c:pt>
                <c:pt idx="20">
                  <c:v>23301.986599054864</c:v>
                </c:pt>
                <c:pt idx="21">
                  <c:v>23302.405288449299</c:v>
                </c:pt>
                <c:pt idx="22">
                  <c:v>23302.823992889997</c:v>
                </c:pt>
                <c:pt idx="23">
                  <c:v>23303.242712377771</c:v>
                </c:pt>
                <c:pt idx="24">
                  <c:v>23303.661446913444</c:v>
                </c:pt>
                <c:pt idx="25">
                  <c:v>23304.080196497816</c:v>
                </c:pt>
                <c:pt idx="26">
                  <c:v>23304.4989611317</c:v>
                </c:pt>
                <c:pt idx="27">
                  <c:v>23304.917740815898</c:v>
                </c:pt>
                <c:pt idx="28">
                  <c:v>23305.33653555124</c:v>
                </c:pt>
                <c:pt idx="29">
                  <c:v>23305.755345338519</c:v>
                </c:pt>
                <c:pt idx="30">
                  <c:v>23306.174170178561</c:v>
                </c:pt>
                <c:pt idx="31">
                  <c:v>23306.593010072174</c:v>
                </c:pt>
                <c:pt idx="32">
                  <c:v>23307.011865020173</c:v>
                </c:pt>
                <c:pt idx="33">
                  <c:v>23307.430735023361</c:v>
                </c:pt>
                <c:pt idx="34">
                  <c:v>23307.849620082543</c:v>
                </c:pt>
                <c:pt idx="35">
                  <c:v>23308.268520198555</c:v>
                </c:pt>
                <c:pt idx="36">
                  <c:v>23308.687435372187</c:v>
                </c:pt>
                <c:pt idx="37">
                  <c:v>23309.106365604261</c:v>
                </c:pt>
                <c:pt idx="38">
                  <c:v>23309.525310895577</c:v>
                </c:pt>
                <c:pt idx="39">
                  <c:v>23309.944271246964</c:v>
                </c:pt>
                <c:pt idx="40">
                  <c:v>23310.363246659232</c:v>
                </c:pt>
                <c:pt idx="41">
                  <c:v>23310.782237133182</c:v>
                </c:pt>
                <c:pt idx="42">
                  <c:v>23311.201242669635</c:v>
                </c:pt>
                <c:pt idx="43">
                  <c:v>23311.620263269397</c:v>
                </c:pt>
                <c:pt idx="44">
                  <c:v>23312.039298933279</c:v>
                </c:pt>
                <c:pt idx="45">
                  <c:v>23312.458349662109</c:v>
                </c:pt>
                <c:pt idx="46">
                  <c:v>23312.877415456685</c:v>
                </c:pt>
                <c:pt idx="47">
                  <c:v>23313.29649631782</c:v>
                </c:pt>
                <c:pt idx="48">
                  <c:v>23313.715592246324</c:v>
                </c:pt>
                <c:pt idx="49">
                  <c:v>23314.134703243024</c:v>
                </c:pt>
                <c:pt idx="50">
                  <c:v>23314.553829308716</c:v>
                </c:pt>
                <c:pt idx="51">
                  <c:v>23314.972970444225</c:v>
                </c:pt>
                <c:pt idx="52">
                  <c:v>23315.392126650357</c:v>
                </c:pt>
                <c:pt idx="53">
                  <c:v>23315.811297927929</c:v>
                </c:pt>
                <c:pt idx="54">
                  <c:v>23316.230484277759</c:v>
                </c:pt>
                <c:pt idx="55">
                  <c:v>23316.64968570065</c:v>
                </c:pt>
                <c:pt idx="56">
                  <c:v>23317.06890219741</c:v>
                </c:pt>
                <c:pt idx="57">
                  <c:v>23317.488133768868</c:v>
                </c:pt>
                <c:pt idx="58">
                  <c:v>23317.907380415818</c:v>
                </c:pt>
                <c:pt idx="59">
                  <c:v>23318.326642139087</c:v>
                </c:pt>
                <c:pt idx="60">
                  <c:v>23318.74591893949</c:v>
                </c:pt>
                <c:pt idx="61">
                  <c:v>23319.165210817828</c:v>
                </c:pt>
                <c:pt idx="62">
                  <c:v>23319.584517774932</c:v>
                </c:pt>
                <c:pt idx="63">
                  <c:v>23320.003839811601</c:v>
                </c:pt>
                <c:pt idx="64">
                  <c:v>23320.423176928656</c:v>
                </c:pt>
                <c:pt idx="65">
                  <c:v>23320.842529126898</c:v>
                </c:pt>
                <c:pt idx="66">
                  <c:v>23321.261896407163</c:v>
                </c:pt>
                <c:pt idx="67">
                  <c:v>23321.68127877024</c:v>
                </c:pt>
                <c:pt idx="68">
                  <c:v>23322.100676216956</c:v>
                </c:pt>
                <c:pt idx="69">
                  <c:v>23322.520088748133</c:v>
                </c:pt>
                <c:pt idx="70">
                  <c:v>23322.939516364564</c:v>
                </c:pt>
                <c:pt idx="71">
                  <c:v>23323.358959067082</c:v>
                </c:pt>
                <c:pt idx="72">
                  <c:v>23323.778416856494</c:v>
                </c:pt>
                <c:pt idx="73">
                  <c:v>23324.197889733612</c:v>
                </c:pt>
                <c:pt idx="74">
                  <c:v>23324.617377699244</c:v>
                </c:pt>
                <c:pt idx="75">
                  <c:v>23325.036880754225</c:v>
                </c:pt>
                <c:pt idx="76">
                  <c:v>23325.45639889934</c:v>
                </c:pt>
                <c:pt idx="77">
                  <c:v>23325.875932135419</c:v>
                </c:pt>
                <c:pt idx="78">
                  <c:v>23326.29548046329</c:v>
                </c:pt>
                <c:pt idx="79">
                  <c:v>23326.715043883734</c:v>
                </c:pt>
                <c:pt idx="80">
                  <c:v>23327.134622397592</c:v>
                </c:pt>
                <c:pt idx="81">
                  <c:v>23327.554216005672</c:v>
                </c:pt>
                <c:pt idx="82">
                  <c:v>23327.973824708799</c:v>
                </c:pt>
                <c:pt idx="83">
                  <c:v>23328.393448507755</c:v>
                </c:pt>
                <c:pt idx="84">
                  <c:v>23328.813087403392</c:v>
                </c:pt>
                <c:pt idx="85">
                  <c:v>23329.232741396496</c:v>
                </c:pt>
                <c:pt idx="86">
                  <c:v>23329.652410487903</c:v>
                </c:pt>
                <c:pt idx="87">
                  <c:v>23330.07209467842</c:v>
                </c:pt>
                <c:pt idx="88">
                  <c:v>23330.491793968864</c:v>
                </c:pt>
                <c:pt idx="89">
                  <c:v>23330.91150836003</c:v>
                </c:pt>
                <c:pt idx="90">
                  <c:v>23331.331237852759</c:v>
                </c:pt>
                <c:pt idx="91">
                  <c:v>23331.750982447866</c:v>
                </c:pt>
                <c:pt idx="92">
                  <c:v>23332.170742146143</c:v>
                </c:pt>
                <c:pt idx="93">
                  <c:v>23332.590516948429</c:v>
                </c:pt>
                <c:pt idx="94">
                  <c:v>23333.010306855518</c:v>
                </c:pt>
                <c:pt idx="95">
                  <c:v>23333.43011186826</c:v>
                </c:pt>
                <c:pt idx="96">
                  <c:v>23333.849931987421</c:v>
                </c:pt>
                <c:pt idx="97">
                  <c:v>23334.269767213864</c:v>
                </c:pt>
                <c:pt idx="98">
                  <c:v>23334.689617548363</c:v>
                </c:pt>
                <c:pt idx="99">
                  <c:v>23335.109482991767</c:v>
                </c:pt>
                <c:pt idx="100">
                  <c:v>23335.529363544876</c:v>
                </c:pt>
                <c:pt idx="101">
                  <c:v>23335.949259208504</c:v>
                </c:pt>
                <c:pt idx="102">
                  <c:v>23336.369169983471</c:v>
                </c:pt>
                <c:pt idx="103">
                  <c:v>23336.789095870598</c:v>
                </c:pt>
                <c:pt idx="104">
                  <c:v>23337.209036870689</c:v>
                </c:pt>
                <c:pt idx="105">
                  <c:v>23337.62899298457</c:v>
                </c:pt>
                <c:pt idx="106">
                  <c:v>23338.048964213052</c:v>
                </c:pt>
                <c:pt idx="107">
                  <c:v>23338.468950556948</c:v>
                </c:pt>
                <c:pt idx="108">
                  <c:v>23338.888952017081</c:v>
                </c:pt>
                <c:pt idx="109">
                  <c:v>23339.308968594258</c:v>
                </c:pt>
                <c:pt idx="110">
                  <c:v>23339.72900028931</c:v>
                </c:pt>
                <c:pt idx="111">
                  <c:v>23340.149047103037</c:v>
                </c:pt>
                <c:pt idx="112">
                  <c:v>23340.569109036271</c:v>
                </c:pt>
                <c:pt idx="113">
                  <c:v>23340.989186089821</c:v>
                </c:pt>
                <c:pt idx="114">
                  <c:v>23341.409278264495</c:v>
                </c:pt>
                <c:pt idx="115">
                  <c:v>23341.829385561115</c:v>
                </c:pt>
                <c:pt idx="116">
                  <c:v>23342.249507980498</c:v>
                </c:pt>
                <c:pt idx="117">
                  <c:v>23342.669645523474</c:v>
                </c:pt>
                <c:pt idx="118">
                  <c:v>23343.089798190846</c:v>
                </c:pt>
                <c:pt idx="119">
                  <c:v>23343.50996598342</c:v>
                </c:pt>
                <c:pt idx="120">
                  <c:v>23343.930148902036</c:v>
                </c:pt>
                <c:pt idx="121">
                  <c:v>23344.350346947493</c:v>
                </c:pt>
                <c:pt idx="122">
                  <c:v>23344.770560120622</c:v>
                </c:pt>
                <c:pt idx="123">
                  <c:v>23345.190788422227</c:v>
                </c:pt>
                <c:pt idx="124">
                  <c:v>23345.611031853128</c:v>
                </c:pt>
                <c:pt idx="125">
                  <c:v>23346.031290414154</c:v>
                </c:pt>
                <c:pt idx="126">
                  <c:v>23346.451564106104</c:v>
                </c:pt>
                <c:pt idx="127">
                  <c:v>23346.871852929817</c:v>
                </c:pt>
                <c:pt idx="128">
                  <c:v>23347.292156886084</c:v>
                </c:pt>
                <c:pt idx="129">
                  <c:v>23347.712475975739</c:v>
                </c:pt>
                <c:pt idx="130">
                  <c:v>23348.1328101996</c:v>
                </c:pt>
                <c:pt idx="131">
                  <c:v>23348.553159558483</c:v>
                </c:pt>
                <c:pt idx="132">
                  <c:v>23348.973524053199</c:v>
                </c:pt>
                <c:pt idx="133">
                  <c:v>23349.393903684566</c:v>
                </c:pt>
                <c:pt idx="134">
                  <c:v>23349.81429845341</c:v>
                </c:pt>
                <c:pt idx="135">
                  <c:v>23350.234708360535</c:v>
                </c:pt>
                <c:pt idx="136">
                  <c:v>23350.655133406774</c:v>
                </c:pt>
                <c:pt idx="137">
                  <c:v>23351.075573592942</c:v>
                </c:pt>
                <c:pt idx="138">
                  <c:v>23351.49602891985</c:v>
                </c:pt>
                <c:pt idx="139">
                  <c:v>23351.916499388313</c:v>
                </c:pt>
                <c:pt idx="140">
                  <c:v>23352.336984999158</c:v>
                </c:pt>
                <c:pt idx="141">
                  <c:v>23352.757485753213</c:v>
                </c:pt>
                <c:pt idx="142">
                  <c:v>23353.17800165126</c:v>
                </c:pt>
                <c:pt idx="143">
                  <c:v>23353.598532694148</c:v>
                </c:pt>
                <c:pt idx="144">
                  <c:v>23354.019078882684</c:v>
                </c:pt>
                <c:pt idx="145">
                  <c:v>23354.439640217697</c:v>
                </c:pt>
                <c:pt idx="146">
                  <c:v>23354.860216699995</c:v>
                </c:pt>
                <c:pt idx="147">
                  <c:v>23355.280808330404</c:v>
                </c:pt>
                <c:pt idx="148">
                  <c:v>23355.701415109736</c:v>
                </c:pt>
                <c:pt idx="149">
                  <c:v>23356.1220370388</c:v>
                </c:pt>
                <c:pt idx="150">
                  <c:v>23356.542674118435</c:v>
                </c:pt>
                <c:pt idx="151">
                  <c:v>23356.963326349451</c:v>
                </c:pt>
                <c:pt idx="152">
                  <c:v>23357.383993732667</c:v>
                </c:pt>
                <c:pt idx="153">
                  <c:v>23357.80467626889</c:v>
                </c:pt>
                <c:pt idx="154">
                  <c:v>23358.225373958954</c:v>
                </c:pt>
                <c:pt idx="155">
                  <c:v>23358.646086803674</c:v>
                </c:pt>
                <c:pt idx="156">
                  <c:v>23359.066814803871</c:v>
                </c:pt>
                <c:pt idx="157">
                  <c:v>23359.487557960354</c:v>
                </c:pt>
                <c:pt idx="158">
                  <c:v>23359.908316273955</c:v>
                </c:pt>
                <c:pt idx="159">
                  <c:v>23360.329089745475</c:v>
                </c:pt>
                <c:pt idx="160">
                  <c:v>23360.749878375751</c:v>
                </c:pt>
                <c:pt idx="161">
                  <c:v>23361.170682165604</c:v>
                </c:pt>
                <c:pt idx="162">
                  <c:v>23361.591501115836</c:v>
                </c:pt>
                <c:pt idx="163">
                  <c:v>23362.012335227286</c:v>
                </c:pt>
                <c:pt idx="164">
                  <c:v>23362.433184500755</c:v>
                </c:pt>
                <c:pt idx="165">
                  <c:v>23362.854048937061</c:v>
                </c:pt>
                <c:pt idx="166">
                  <c:v>23363.274928537052</c:v>
                </c:pt>
                <c:pt idx="167">
                  <c:v>23363.695823301518</c:v>
                </c:pt>
                <c:pt idx="168">
                  <c:v>23364.116733231291</c:v>
                </c:pt>
                <c:pt idx="169">
                  <c:v>23364.537658327183</c:v>
                </c:pt>
                <c:pt idx="170">
                  <c:v>23364.95859859003</c:v>
                </c:pt>
                <c:pt idx="171">
                  <c:v>23365.379554020634</c:v>
                </c:pt>
                <c:pt idx="172">
                  <c:v>23365.800524619826</c:v>
                </c:pt>
                <c:pt idx="173">
                  <c:v>23366.221510388415</c:v>
                </c:pt>
                <c:pt idx="174">
                  <c:v>23366.642511327231</c:v>
                </c:pt>
                <c:pt idx="175">
                  <c:v>23367.063527437091</c:v>
                </c:pt>
                <c:pt idx="176">
                  <c:v>23367.484558718821</c:v>
                </c:pt>
                <c:pt idx="177">
                  <c:v>23367.90560517323</c:v>
                </c:pt>
                <c:pt idx="178">
                  <c:v>23368.326666801131</c:v>
                </c:pt>
                <c:pt idx="179">
                  <c:v>23368.747743603381</c:v>
                </c:pt>
                <c:pt idx="180">
                  <c:v>23369.16883558076</c:v>
                </c:pt>
                <c:pt idx="181">
                  <c:v>23369.589942734103</c:v>
                </c:pt>
                <c:pt idx="182">
                  <c:v>23370.011065064235</c:v>
                </c:pt>
                <c:pt idx="183">
                  <c:v>23370.432202571967</c:v>
                </c:pt>
                <c:pt idx="184">
                  <c:v>23370.853355258136</c:v>
                </c:pt>
                <c:pt idx="185">
                  <c:v>23371.274523123549</c:v>
                </c:pt>
                <c:pt idx="186">
                  <c:v>23371.695706169023</c:v>
                </c:pt>
                <c:pt idx="187">
                  <c:v>23372.116904395381</c:v>
                </c:pt>
                <c:pt idx="188">
                  <c:v>23372.538117803466</c:v>
                </c:pt>
                <c:pt idx="189">
                  <c:v>23372.959346394069</c:v>
                </c:pt>
                <c:pt idx="190">
                  <c:v>23373.380590168035</c:v>
                </c:pt>
                <c:pt idx="191">
                  <c:v>23373.801849126157</c:v>
                </c:pt>
                <c:pt idx="192">
                  <c:v>23374.223123269283</c:v>
                </c:pt>
                <c:pt idx="193">
                  <c:v>23374.64441259822</c:v>
                </c:pt>
                <c:pt idx="194">
                  <c:v>23375.06571711379</c:v>
                </c:pt>
                <c:pt idx="195">
                  <c:v>23375.487036816816</c:v>
                </c:pt>
                <c:pt idx="196">
                  <c:v>23375.908371708119</c:v>
                </c:pt>
                <c:pt idx="197">
                  <c:v>23376.329721788516</c:v>
                </c:pt>
                <c:pt idx="198">
                  <c:v>23376.751087058841</c:v>
                </c:pt>
                <c:pt idx="199">
                  <c:v>23377.1724675199</c:v>
                </c:pt>
                <c:pt idx="200">
                  <c:v>23377.593863172533</c:v>
                </c:pt>
                <c:pt idx="201">
                  <c:v>23378.01527401754</c:v>
                </c:pt>
                <c:pt idx="202">
                  <c:v>23378.436700055758</c:v>
                </c:pt>
                <c:pt idx="203">
                  <c:v>23378.858141288008</c:v>
                </c:pt>
                <c:pt idx="204">
                  <c:v>23379.2795977151</c:v>
                </c:pt>
                <c:pt idx="205">
                  <c:v>23379.701069337862</c:v>
                </c:pt>
                <c:pt idx="206">
                  <c:v>23380.122556157123</c:v>
                </c:pt>
                <c:pt idx="207">
                  <c:v>23380.544058173706</c:v>
                </c:pt>
                <c:pt idx="208">
                  <c:v>23380.965575388418</c:v>
                </c:pt>
                <c:pt idx="209">
                  <c:v>23381.387107802089</c:v>
                </c:pt>
                <c:pt idx="210">
                  <c:v>23381.808655415542</c:v>
                </c:pt>
                <c:pt idx="211">
                  <c:v>23382.230218229597</c:v>
                </c:pt>
                <c:pt idx="212">
                  <c:v>23382.651796245074</c:v>
                </c:pt>
                <c:pt idx="213">
                  <c:v>23383.07338946281</c:v>
                </c:pt>
                <c:pt idx="214">
                  <c:v>23383.494997883605</c:v>
                </c:pt>
                <c:pt idx="215">
                  <c:v>23383.916621508295</c:v>
                </c:pt>
                <c:pt idx="216">
                  <c:v>23384.338260337696</c:v>
                </c:pt>
                <c:pt idx="217">
                  <c:v>23384.75991437264</c:v>
                </c:pt>
                <c:pt idx="218">
                  <c:v>23385.18158361395</c:v>
                </c:pt>
                <c:pt idx="219">
                  <c:v>23385.603268062427</c:v>
                </c:pt>
                <c:pt idx="220">
                  <c:v>23386.02496771892</c:v>
                </c:pt>
                <c:pt idx="221">
                  <c:v>23386.446682584243</c:v>
                </c:pt>
                <c:pt idx="222">
                  <c:v>23386.868412659212</c:v>
                </c:pt>
                <c:pt idx="223">
                  <c:v>23387.290157944655</c:v>
                </c:pt>
                <c:pt idx="224">
                  <c:v>23387.711918441386</c:v>
                </c:pt>
                <c:pt idx="225">
                  <c:v>23388.133694150249</c:v>
                </c:pt>
                <c:pt idx="226">
                  <c:v>23388.555485072051</c:v>
                </c:pt>
                <c:pt idx="227">
                  <c:v>23388.977291207619</c:v>
                </c:pt>
                <c:pt idx="228">
                  <c:v>23389.399112557767</c:v>
                </c:pt>
                <c:pt idx="229">
                  <c:v>23389.820949123336</c:v>
                </c:pt>
                <c:pt idx="230">
                  <c:v>23390.24280090514</c:v>
                </c:pt>
                <c:pt idx="231">
                  <c:v>23390.664667903995</c:v>
                </c:pt>
                <c:pt idx="232">
                  <c:v>23391.086550120741</c:v>
                </c:pt>
                <c:pt idx="233">
                  <c:v>23391.508447556182</c:v>
                </c:pt>
                <c:pt idx="234">
                  <c:v>23391.930360211158</c:v>
                </c:pt>
                <c:pt idx="235">
                  <c:v>23392.352288086484</c:v>
                </c:pt>
                <c:pt idx="236">
                  <c:v>23392.774231182993</c:v>
                </c:pt>
                <c:pt idx="237">
                  <c:v>23393.196189501497</c:v>
                </c:pt>
                <c:pt idx="238">
                  <c:v>23393.618163042822</c:v>
                </c:pt>
                <c:pt idx="239">
                  <c:v>23394.040151807796</c:v>
                </c:pt>
                <c:pt idx="240">
                  <c:v>23394.462155797242</c:v>
                </c:pt>
                <c:pt idx="241">
                  <c:v>23394.884175011979</c:v>
                </c:pt>
                <c:pt idx="242">
                  <c:v>23395.306209452836</c:v>
                </c:pt>
                <c:pt idx="243">
                  <c:v>23395.728259120635</c:v>
                </c:pt>
                <c:pt idx="244">
                  <c:v>23396.150324016206</c:v>
                </c:pt>
                <c:pt idx="245">
                  <c:v>23396.572404140363</c:v>
                </c:pt>
                <c:pt idx="246">
                  <c:v>23396.99449949394</c:v>
                </c:pt>
                <c:pt idx="247">
                  <c:v>23397.416610077751</c:v>
                </c:pt>
                <c:pt idx="248">
                  <c:v>23397.838735892634</c:v>
                </c:pt>
                <c:pt idx="249">
                  <c:v>23398.260876939396</c:v>
                </c:pt>
                <c:pt idx="250">
                  <c:v>23398.68303321888</c:v>
                </c:pt>
                <c:pt idx="251">
                  <c:v>23399.105204731895</c:v>
                </c:pt>
                <c:pt idx="252">
                  <c:v>23399.527391479271</c:v>
                </c:pt>
                <c:pt idx="253">
                  <c:v>23399.949593461835</c:v>
                </c:pt>
                <c:pt idx="254">
                  <c:v>23400.371810680415</c:v>
                </c:pt>
                <c:pt idx="255">
                  <c:v>23400.794043135822</c:v>
                </c:pt>
                <c:pt idx="256">
                  <c:v>23401.216290828899</c:v>
                </c:pt>
                <c:pt idx="257">
                  <c:v>23401.638553760455</c:v>
                </c:pt>
                <c:pt idx="258">
                  <c:v>23402.060831931318</c:v>
                </c:pt>
                <c:pt idx="259">
                  <c:v>23402.483125342325</c:v>
                </c:pt>
                <c:pt idx="260">
                  <c:v>23402.9054339943</c:v>
                </c:pt>
                <c:pt idx="261">
                  <c:v>23403.327757888037</c:v>
                </c:pt>
                <c:pt idx="262">
                  <c:v>23403.750097024407</c:v>
                </c:pt>
                <c:pt idx="263">
                  <c:v>23404.1724514042</c:v>
                </c:pt>
                <c:pt idx="264">
                  <c:v>23404.594821028262</c:v>
                </c:pt>
                <c:pt idx="265">
                  <c:v>23405.017205897402</c:v>
                </c:pt>
                <c:pt idx="266">
                  <c:v>23405.43960601246</c:v>
                </c:pt>
                <c:pt idx="267">
                  <c:v>23405.862021374258</c:v>
                </c:pt>
                <c:pt idx="268">
                  <c:v>23406.284451983618</c:v>
                </c:pt>
                <c:pt idx="269">
                  <c:v>23406.706897841363</c:v>
                </c:pt>
                <c:pt idx="270">
                  <c:v>23407.12935894831</c:v>
                </c:pt>
                <c:pt idx="271">
                  <c:v>23407.551835305319</c:v>
                </c:pt>
                <c:pt idx="272">
                  <c:v>23407.97432691319</c:v>
                </c:pt>
                <c:pt idx="273">
                  <c:v>23408.396833772749</c:v>
                </c:pt>
                <c:pt idx="274">
                  <c:v>23408.819355884818</c:v>
                </c:pt>
                <c:pt idx="275">
                  <c:v>23409.241893250251</c:v>
                </c:pt>
                <c:pt idx="276">
                  <c:v>23409.664445869836</c:v>
                </c:pt>
                <c:pt idx="277">
                  <c:v>23410.087013744422</c:v>
                </c:pt>
                <c:pt idx="278">
                  <c:v>23410.509596874814</c:v>
                </c:pt>
                <c:pt idx="279">
                  <c:v>23410.932195261881</c:v>
                </c:pt>
                <c:pt idx="280">
                  <c:v>23411.354808906395</c:v>
                </c:pt>
                <c:pt idx="281">
                  <c:v>23411.777437809225</c:v>
                </c:pt>
                <c:pt idx="282">
                  <c:v>23412.200081971183</c:v>
                </c:pt>
                <c:pt idx="283">
                  <c:v>23412.62274139309</c:v>
                </c:pt>
                <c:pt idx="284">
                  <c:v>23413.045416075773</c:v>
                </c:pt>
                <c:pt idx="285">
                  <c:v>23413.468106020071</c:v>
                </c:pt>
                <c:pt idx="286">
                  <c:v>23413.8908112268</c:v>
                </c:pt>
                <c:pt idx="287">
                  <c:v>23414.313531696778</c:v>
                </c:pt>
                <c:pt idx="288">
                  <c:v>23414.73626743085</c:v>
                </c:pt>
                <c:pt idx="289">
                  <c:v>23415.159018429833</c:v>
                </c:pt>
                <c:pt idx="290">
                  <c:v>23415.581784694565</c:v>
                </c:pt>
                <c:pt idx="291">
                  <c:v>23416.004566225845</c:v>
                </c:pt>
                <c:pt idx="292">
                  <c:v>23416.427363024537</c:v>
                </c:pt>
                <c:pt idx="293">
                  <c:v>23416.850175091437</c:v>
                </c:pt>
                <c:pt idx="294">
                  <c:v>23417.273002427388</c:v>
                </c:pt>
                <c:pt idx="295">
                  <c:v>23417.695845033217</c:v>
                </c:pt>
                <c:pt idx="296">
                  <c:v>23418.118702909742</c:v>
                </c:pt>
                <c:pt idx="297">
                  <c:v>23418.541576057796</c:v>
                </c:pt>
                <c:pt idx="298">
                  <c:v>23418.964464478217</c:v>
                </c:pt>
                <c:pt idx="299">
                  <c:v>23419.387368171811</c:v>
                </c:pt>
                <c:pt idx="300">
                  <c:v>23419.810287139415</c:v>
                </c:pt>
                <c:pt idx="301">
                  <c:v>23420.233221381863</c:v>
                </c:pt>
                <c:pt idx="302">
                  <c:v>23420.656170899976</c:v>
                </c:pt>
                <c:pt idx="303">
                  <c:v>23421.079135694588</c:v>
                </c:pt>
                <c:pt idx="304">
                  <c:v>23421.502115766521</c:v>
                </c:pt>
                <c:pt idx="305">
                  <c:v>23421.925111116601</c:v>
                </c:pt>
                <c:pt idx="306">
                  <c:v>23422.348121745657</c:v>
                </c:pt>
                <c:pt idx="307">
                  <c:v>23422.771147654519</c:v>
                </c:pt>
                <c:pt idx="308">
                  <c:v>23423.194188844009</c:v>
                </c:pt>
                <c:pt idx="309">
                  <c:v>23423.617245314963</c:v>
                </c:pt>
                <c:pt idx="310">
                  <c:v>23424.040317068208</c:v>
                </c:pt>
                <c:pt idx="311">
                  <c:v>23424.463404104572</c:v>
                </c:pt>
                <c:pt idx="312">
                  <c:v>23424.886506424875</c:v>
                </c:pt>
                <c:pt idx="313">
                  <c:v>23425.309624029953</c:v>
                </c:pt>
                <c:pt idx="314">
                  <c:v>23425.732756920632</c:v>
                </c:pt>
                <c:pt idx="315">
                  <c:v>23426.155905097741</c:v>
                </c:pt>
                <c:pt idx="316">
                  <c:v>23426.57906856211</c:v>
                </c:pt>
                <c:pt idx="317">
                  <c:v>23427.002247314562</c:v>
                </c:pt>
                <c:pt idx="318">
                  <c:v>23427.425441355943</c:v>
                </c:pt>
                <c:pt idx="319">
                  <c:v>23427.848650687058</c:v>
                </c:pt>
                <c:pt idx="320">
                  <c:v>23428.271875308743</c:v>
                </c:pt>
                <c:pt idx="321">
                  <c:v>23428.695115221839</c:v>
                </c:pt>
                <c:pt idx="322">
                  <c:v>23429.118370427146</c:v>
                </c:pt>
                <c:pt idx="323">
                  <c:v>23429.541640925523</c:v>
                </c:pt>
                <c:pt idx="324">
                  <c:v>23429.964926717796</c:v>
                </c:pt>
                <c:pt idx="325">
                  <c:v>23430.388227804775</c:v>
                </c:pt>
                <c:pt idx="326">
                  <c:v>23430.811544187298</c:v>
                </c:pt>
                <c:pt idx="327">
                  <c:v>23431.234875866205</c:v>
                </c:pt>
                <c:pt idx="328">
                  <c:v>23431.658222842307</c:v>
                </c:pt>
                <c:pt idx="329">
                  <c:v>23432.081585116452</c:v>
                </c:pt>
                <c:pt idx="330">
                  <c:v>23432.504962689451</c:v>
                </c:pt>
                <c:pt idx="331">
                  <c:v>23432.928355562144</c:v>
                </c:pt>
                <c:pt idx="332">
                  <c:v>23433.351763735347</c:v>
                </c:pt>
                <c:pt idx="333">
                  <c:v>23433.775187209918</c:v>
                </c:pt>
                <c:pt idx="334">
                  <c:v>23434.198625986657</c:v>
                </c:pt>
                <c:pt idx="335">
                  <c:v>23434.622080066409</c:v>
                </c:pt>
                <c:pt idx="336">
                  <c:v>23435.045549449995</c:v>
                </c:pt>
                <c:pt idx="337">
                  <c:v>23435.469034138259</c:v>
                </c:pt>
                <c:pt idx="338">
                  <c:v>23435.89253413201</c:v>
                </c:pt>
                <c:pt idx="339">
                  <c:v>23436.316049432091</c:v>
                </c:pt>
                <c:pt idx="340">
                  <c:v>23436.739580039328</c:v>
                </c:pt>
                <c:pt idx="341">
                  <c:v>23437.163125954565</c:v>
                </c:pt>
                <c:pt idx="342">
                  <c:v>23437.586687178617</c:v>
                </c:pt>
                <c:pt idx="343">
                  <c:v>23438.010263712302</c:v>
                </c:pt>
                <c:pt idx="344">
                  <c:v>23438.433855556486</c:v>
                </c:pt>
                <c:pt idx="345">
                  <c:v>23438.85746271196</c:v>
                </c:pt>
                <c:pt idx="346">
                  <c:v>23439.28108517958</c:v>
                </c:pt>
                <c:pt idx="347">
                  <c:v>23439.704722960163</c:v>
                </c:pt>
                <c:pt idx="348">
                  <c:v>23440.128376054541</c:v>
                </c:pt>
                <c:pt idx="349">
                  <c:v>23440.552044463559</c:v>
                </c:pt>
                <c:pt idx="350">
                  <c:v>23440.97572818803</c:v>
                </c:pt>
                <c:pt idx="351">
                  <c:v>23441.399427228793</c:v>
                </c:pt>
                <c:pt idx="352">
                  <c:v>23441.823141586672</c:v>
                </c:pt>
                <c:pt idx="353">
                  <c:v>23442.246871262509</c:v>
                </c:pt>
                <c:pt idx="354">
                  <c:v>23442.670616257114</c:v>
                </c:pt>
                <c:pt idx="355">
                  <c:v>23443.094376571338</c:v>
                </c:pt>
                <c:pt idx="356">
                  <c:v>23443.518152206019</c:v>
                </c:pt>
                <c:pt idx="357">
                  <c:v>23443.941943161961</c:v>
                </c:pt>
                <c:pt idx="358">
                  <c:v>23444.365749440007</c:v>
                </c:pt>
                <c:pt idx="359">
                  <c:v>23444.789571040987</c:v>
                </c:pt>
                <c:pt idx="360">
                  <c:v>23445.213407965737</c:v>
                </c:pt>
                <c:pt idx="361">
                  <c:v>23445.637260215088</c:v>
                </c:pt>
                <c:pt idx="362">
                  <c:v>23446.061127789868</c:v>
                </c:pt>
                <c:pt idx="363">
                  <c:v>23446.485010690911</c:v>
                </c:pt>
                <c:pt idx="364">
                  <c:v>23446.908908919038</c:v>
                </c:pt>
                <c:pt idx="365">
                  <c:v>23447.332822475088</c:v>
                </c:pt>
                <c:pt idx="366">
                  <c:v>23447.756751359895</c:v>
                </c:pt>
                <c:pt idx="367">
                  <c:v>23448.18069557429</c:v>
                </c:pt>
                <c:pt idx="368">
                  <c:v>23448.604655119099</c:v>
                </c:pt>
                <c:pt idx="369">
                  <c:v>23449.028629995151</c:v>
                </c:pt>
                <c:pt idx="370">
                  <c:v>23449.452620203298</c:v>
                </c:pt>
                <c:pt idx="371">
                  <c:v>23449.876625744349</c:v>
                </c:pt>
                <c:pt idx="372">
                  <c:v>23450.300646619136</c:v>
                </c:pt>
                <c:pt idx="373">
                  <c:v>23450.724682828513</c:v>
                </c:pt>
                <c:pt idx="374">
                  <c:v>23451.148734373288</c:v>
                </c:pt>
                <c:pt idx="375">
                  <c:v>23451.572801254308</c:v>
                </c:pt>
                <c:pt idx="376">
                  <c:v>23451.996883472395</c:v>
                </c:pt>
                <c:pt idx="377">
                  <c:v>23452.420981028386</c:v>
                </c:pt>
                <c:pt idx="378">
                  <c:v>23452.845093923119</c:v>
                </c:pt>
                <c:pt idx="379">
                  <c:v>23453.269222157407</c:v>
                </c:pt>
                <c:pt idx="380">
                  <c:v>23453.693365732099</c:v>
                </c:pt>
                <c:pt idx="381">
                  <c:v>23454.117524648023</c:v>
                </c:pt>
                <c:pt idx="382">
                  <c:v>23454.541698906018</c:v>
                </c:pt>
                <c:pt idx="383">
                  <c:v>23454.965888506915</c:v>
                </c:pt>
                <c:pt idx="384">
                  <c:v>23455.39009345153</c:v>
                </c:pt>
                <c:pt idx="385">
                  <c:v>23455.81431374071</c:v>
                </c:pt>
                <c:pt idx="386">
                  <c:v>23456.238549375277</c:v>
                </c:pt>
                <c:pt idx="387">
                  <c:v>23456.662800356087</c:v>
                </c:pt>
                <c:pt idx="388">
                  <c:v>23457.087066683951</c:v>
                </c:pt>
                <c:pt idx="389">
                  <c:v>23457.511348359698</c:v>
                </c:pt>
                <c:pt idx="390">
                  <c:v>23457.935645384187</c:v>
                </c:pt>
                <c:pt idx="391">
                  <c:v>23458.359957758221</c:v>
                </c:pt>
                <c:pt idx="392">
                  <c:v>23458.784285482663</c:v>
                </c:pt>
                <c:pt idx="393">
                  <c:v>23459.208628558314</c:v>
                </c:pt>
                <c:pt idx="394">
                  <c:v>23459.632986986016</c:v>
                </c:pt>
                <c:pt idx="395">
                  <c:v>23460.05736076663</c:v>
                </c:pt>
                <c:pt idx="396">
                  <c:v>23460.481749900955</c:v>
                </c:pt>
                <c:pt idx="397">
                  <c:v>23460.906154389846</c:v>
                </c:pt>
                <c:pt idx="398">
                  <c:v>23461.330574234111</c:v>
                </c:pt>
                <c:pt idx="399">
                  <c:v>23461.755009434615</c:v>
                </c:pt>
                <c:pt idx="400">
                  <c:v>23462.179459992163</c:v>
                </c:pt>
                <c:pt idx="401">
                  <c:v>23462.603925907617</c:v>
                </c:pt>
                <c:pt idx="402">
                  <c:v>23463.028407181791</c:v>
                </c:pt>
                <c:pt idx="403">
                  <c:v>23463.452903815516</c:v>
                </c:pt>
                <c:pt idx="404">
                  <c:v>23463.877415809646</c:v>
                </c:pt>
                <c:pt idx="405">
                  <c:v>23464.301943164988</c:v>
                </c:pt>
                <c:pt idx="406">
                  <c:v>23464.726485882395</c:v>
                </c:pt>
                <c:pt idx="407">
                  <c:v>23465.151043962691</c:v>
                </c:pt>
                <c:pt idx="408">
                  <c:v>23465.57561740671</c:v>
                </c:pt>
                <c:pt idx="409">
                  <c:v>23466.000206215296</c:v>
                </c:pt>
                <c:pt idx="410">
                  <c:v>23466.424810389286</c:v>
                </c:pt>
                <c:pt idx="411">
                  <c:v>23466.849429929491</c:v>
                </c:pt>
                <c:pt idx="412">
                  <c:v>23467.274064836758</c:v>
                </c:pt>
                <c:pt idx="413">
                  <c:v>23467.698715111939</c:v>
                </c:pt>
                <c:pt idx="414">
                  <c:v>23468.123380755838</c:v>
                </c:pt>
                <c:pt idx="415">
                  <c:v>23468.54806176931</c:v>
                </c:pt>
                <c:pt idx="416">
                  <c:v>23468.972758153173</c:v>
                </c:pt>
                <c:pt idx="417">
                  <c:v>23469.397469908276</c:v>
                </c:pt>
                <c:pt idx="418">
                  <c:v>23469.82219703545</c:v>
                </c:pt>
                <c:pt idx="419">
                  <c:v>23470.246939535522</c:v>
                </c:pt>
                <c:pt idx="420">
                  <c:v>23470.67169740934</c:v>
                </c:pt>
                <c:pt idx="421">
                  <c:v>23471.096470657736</c:v>
                </c:pt>
                <c:pt idx="422">
                  <c:v>23471.52125928153</c:v>
                </c:pt>
                <c:pt idx="423">
                  <c:v>23471.946063281575</c:v>
                </c:pt>
                <c:pt idx="424">
                  <c:v>23472.370882658699</c:v>
                </c:pt>
                <c:pt idx="425">
                  <c:v>23472.795717413723</c:v>
                </c:pt>
                <c:pt idx="426">
                  <c:v>23473.220567547498</c:v>
                </c:pt>
                <c:pt idx="427">
                  <c:v>23473.645433060861</c:v>
                </c:pt>
                <c:pt idx="428">
                  <c:v>23474.070313954646</c:v>
                </c:pt>
                <c:pt idx="429">
                  <c:v>23474.495210229677</c:v>
                </c:pt>
                <c:pt idx="430">
                  <c:v>23474.920121886793</c:v>
                </c:pt>
                <c:pt idx="431">
                  <c:v>23475.34504892684</c:v>
                </c:pt>
                <c:pt idx="432">
                  <c:v>23475.769991350644</c:v>
                </c:pt>
                <c:pt idx="433">
                  <c:v>23476.194949159042</c:v>
                </c:pt>
                <c:pt idx="434">
                  <c:v>23476.61992235286</c:v>
                </c:pt>
                <c:pt idx="435">
                  <c:v>23477.04491093296</c:v>
                </c:pt>
                <c:pt idx="436">
                  <c:v>23477.469914900157</c:v>
                </c:pt>
                <c:pt idx="437">
                  <c:v>23477.894934255288</c:v>
                </c:pt>
                <c:pt idx="438">
                  <c:v>23478.319968999185</c:v>
                </c:pt>
                <c:pt idx="439">
                  <c:v>23478.745019132704</c:v>
                </c:pt>
                <c:pt idx="440">
                  <c:v>23479.170084656667</c:v>
                </c:pt>
                <c:pt idx="441">
                  <c:v>23479.595165571904</c:v>
                </c:pt>
                <c:pt idx="442">
                  <c:v>23480.020261879254</c:v>
                </c:pt>
                <c:pt idx="443">
                  <c:v>23480.445373579558</c:v>
                </c:pt>
                <c:pt idx="444">
                  <c:v>23480.870500673653</c:v>
                </c:pt>
                <c:pt idx="445">
                  <c:v>23481.295643162375</c:v>
                </c:pt>
                <c:pt idx="446">
                  <c:v>23481.720801046551</c:v>
                </c:pt>
                <c:pt idx="447">
                  <c:v>23482.145974327021</c:v>
                </c:pt>
                <c:pt idx="448">
                  <c:v>23482.571163004635</c:v>
                </c:pt>
                <c:pt idx="449">
                  <c:v>23482.996367080214</c:v>
                </c:pt>
                <c:pt idx="450">
                  <c:v>23483.421586554599</c:v>
                </c:pt>
                <c:pt idx="451">
                  <c:v>23483.846821428626</c:v>
                </c:pt>
                <c:pt idx="452">
                  <c:v>23484.27207170313</c:v>
                </c:pt>
                <c:pt idx="453">
                  <c:v>23484.697337378944</c:v>
                </c:pt>
                <c:pt idx="454">
                  <c:v>23485.122618456917</c:v>
                </c:pt>
                <c:pt idx="455">
                  <c:v>23485.547914937888</c:v>
                </c:pt>
                <c:pt idx="456">
                  <c:v>23485.97322682268</c:v>
                </c:pt>
                <c:pt idx="457">
                  <c:v>23486.398554112133</c:v>
                </c:pt>
                <c:pt idx="458">
                  <c:v>23486.823896807084</c:v>
                </c:pt>
                <c:pt idx="459">
                  <c:v>23487.249254908369</c:v>
                </c:pt>
                <c:pt idx="460">
                  <c:v>23487.674628416837</c:v>
                </c:pt>
                <c:pt idx="461">
                  <c:v>23488.100017333312</c:v>
                </c:pt>
                <c:pt idx="462">
                  <c:v>23488.52542165864</c:v>
                </c:pt>
                <c:pt idx="463">
                  <c:v>23488.950841393649</c:v>
                </c:pt>
                <c:pt idx="464">
                  <c:v>23489.376276539169</c:v>
                </c:pt>
                <c:pt idx="465">
                  <c:v>23489.801727096066</c:v>
                </c:pt>
                <c:pt idx="466">
                  <c:v>23490.227193065162</c:v>
                </c:pt>
                <c:pt idx="467">
                  <c:v>23490.652674447279</c:v>
                </c:pt>
                <c:pt idx="468">
                  <c:v>23491.078171243284</c:v>
                </c:pt>
                <c:pt idx="469">
                  <c:v>23491.50368345399</c:v>
                </c:pt>
                <c:pt idx="470">
                  <c:v>23491.929211080242</c:v>
                </c:pt>
                <c:pt idx="471">
                  <c:v>23492.354754122887</c:v>
                </c:pt>
                <c:pt idx="472">
                  <c:v>23492.780312582749</c:v>
                </c:pt>
                <c:pt idx="473">
                  <c:v>23493.205886460677</c:v>
                </c:pt>
                <c:pt idx="474">
                  <c:v>23493.631475757498</c:v>
                </c:pt>
                <c:pt idx="475">
                  <c:v>23494.05708047406</c:v>
                </c:pt>
                <c:pt idx="476">
                  <c:v>23494.482700611203</c:v>
                </c:pt>
                <c:pt idx="477">
                  <c:v>23494.908336169749</c:v>
                </c:pt>
                <c:pt idx="478">
                  <c:v>23495.333987150552</c:v>
                </c:pt>
                <c:pt idx="479">
                  <c:v>23495.759653554447</c:v>
                </c:pt>
                <c:pt idx="480">
                  <c:v>23496.185335382266</c:v>
                </c:pt>
                <c:pt idx="481">
                  <c:v>23496.611032634853</c:v>
                </c:pt>
                <c:pt idx="482">
                  <c:v>23497.036745313049</c:v>
                </c:pt>
                <c:pt idx="483">
                  <c:v>23497.462473417683</c:v>
                </c:pt>
                <c:pt idx="484">
                  <c:v>23497.888216949596</c:v>
                </c:pt>
                <c:pt idx="485">
                  <c:v>23498.31397590963</c:v>
                </c:pt>
                <c:pt idx="486">
                  <c:v>23498.739750298624</c:v>
                </c:pt>
                <c:pt idx="487">
                  <c:v>23499.165540117418</c:v>
                </c:pt>
                <c:pt idx="488">
                  <c:v>23499.591345366851</c:v>
                </c:pt>
                <c:pt idx="489">
                  <c:v>23500.017166047754</c:v>
                </c:pt>
                <c:pt idx="490">
                  <c:v>23500.443002160981</c:v>
                </c:pt>
                <c:pt idx="491">
                  <c:v>23500.86885370735</c:v>
                </c:pt>
                <c:pt idx="492">
                  <c:v>23501.294720687711</c:v>
                </c:pt>
                <c:pt idx="493">
                  <c:v>23501.720603102905</c:v>
                </c:pt>
                <c:pt idx="494">
                  <c:v>23502.146500953768</c:v>
                </c:pt>
                <c:pt idx="495">
                  <c:v>23502.572414241149</c:v>
                </c:pt>
                <c:pt idx="496">
                  <c:v>23502.998342965871</c:v>
                </c:pt>
                <c:pt idx="497">
                  <c:v>23503.424287128786</c:v>
                </c:pt>
                <c:pt idx="498">
                  <c:v>23503.850246730719</c:v>
                </c:pt>
                <c:pt idx="499">
                  <c:v>23504.276221772532</c:v>
                </c:pt>
                <c:pt idx="500">
                  <c:v>23504.702212255044</c:v>
                </c:pt>
                <c:pt idx="501">
                  <c:v>23505.128218179099</c:v>
                </c:pt>
                <c:pt idx="502">
                  <c:v>23505.554239545541</c:v>
                </c:pt>
                <c:pt idx="503">
                  <c:v>23505.980276355214</c:v>
                </c:pt>
                <c:pt idx="504">
                  <c:v>23506.406328608951</c:v>
                </c:pt>
                <c:pt idx="505">
                  <c:v>23506.832396307589</c:v>
                </c:pt>
                <c:pt idx="506">
                  <c:v>23507.258479451972</c:v>
                </c:pt>
                <c:pt idx="507">
                  <c:v>23507.684578042939</c:v>
                </c:pt>
                <c:pt idx="508">
                  <c:v>23508.110692081333</c:v>
                </c:pt>
                <c:pt idx="509">
                  <c:v>23508.536821567996</c:v>
                </c:pt>
                <c:pt idx="510">
                  <c:v>23508.962966503754</c:v>
                </c:pt>
                <c:pt idx="511">
                  <c:v>23509.389126889459</c:v>
                </c:pt>
                <c:pt idx="512">
                  <c:v>23509.815302725954</c:v>
                </c:pt>
                <c:pt idx="513">
                  <c:v>23510.241494014077</c:v>
                </c:pt>
                <c:pt idx="514">
                  <c:v>23510.66770075466</c:v>
                </c:pt>
                <c:pt idx="515">
                  <c:v>23511.093922948538</c:v>
                </c:pt>
                <c:pt idx="516">
                  <c:v>23511.520160596574</c:v>
                </c:pt>
                <c:pt idx="517">
                  <c:v>23511.94641369961</c:v>
                </c:pt>
                <c:pt idx="518">
                  <c:v>23512.372682258458</c:v>
                </c:pt>
                <c:pt idx="519">
                  <c:v>23512.798966273967</c:v>
                </c:pt>
                <c:pt idx="520">
                  <c:v>23513.225265746998</c:v>
                </c:pt>
                <c:pt idx="521">
                  <c:v>23513.651580678368</c:v>
                </c:pt>
                <c:pt idx="522">
                  <c:v>23514.077911068944</c:v>
                </c:pt>
                <c:pt idx="523">
                  <c:v>23514.504256919539</c:v>
                </c:pt>
                <c:pt idx="524">
                  <c:v>23514.930618231014</c:v>
                </c:pt>
                <c:pt idx="525">
                  <c:v>23515.356995004204</c:v>
                </c:pt>
                <c:pt idx="526">
                  <c:v>23515.783387239939</c:v>
                </c:pt>
                <c:pt idx="527">
                  <c:v>23516.209794939074</c:v>
                </c:pt>
                <c:pt idx="528">
                  <c:v>23516.636218102445</c:v>
                </c:pt>
                <c:pt idx="529">
                  <c:v>23517.062656730897</c:v>
                </c:pt>
                <c:pt idx="530">
                  <c:v>23517.48911082527</c:v>
                </c:pt>
                <c:pt idx="531">
                  <c:v>23517.915580386398</c:v>
                </c:pt>
                <c:pt idx="532">
                  <c:v>23518.34206541513</c:v>
                </c:pt>
                <c:pt idx="533">
                  <c:v>23518.768565912316</c:v>
                </c:pt>
                <c:pt idx="534">
                  <c:v>23519.19508187877</c:v>
                </c:pt>
                <c:pt idx="535">
                  <c:v>23519.621613315358</c:v>
                </c:pt>
                <c:pt idx="536">
                  <c:v>23520.04816022293</c:v>
                </c:pt>
                <c:pt idx="537">
                  <c:v>23520.474722602303</c:v>
                </c:pt>
                <c:pt idx="538">
                  <c:v>23520.901300454319</c:v>
                </c:pt>
                <c:pt idx="539">
                  <c:v>23521.327893779835</c:v>
                </c:pt>
                <c:pt idx="540">
                  <c:v>23521.754502579683</c:v>
                </c:pt>
                <c:pt idx="541">
                  <c:v>23522.181126854714</c:v>
                </c:pt>
                <c:pt idx="542">
                  <c:v>23522.607766605754</c:v>
                </c:pt>
                <c:pt idx="543">
                  <c:v>23523.034421833676</c:v>
                </c:pt>
                <c:pt idx="544">
                  <c:v>23523.461092539299</c:v>
                </c:pt>
                <c:pt idx="545">
                  <c:v>23523.88777872346</c:v>
                </c:pt>
                <c:pt idx="546">
                  <c:v>23524.314480387002</c:v>
                </c:pt>
                <c:pt idx="547">
                  <c:v>23524.741197530791</c:v>
                </c:pt>
                <c:pt idx="548">
                  <c:v>23525.167930155647</c:v>
                </c:pt>
                <c:pt idx="549">
                  <c:v>23525.59467826242</c:v>
                </c:pt>
                <c:pt idx="550">
                  <c:v>23526.021441851954</c:v>
                </c:pt>
                <c:pt idx="551">
                  <c:v>23526.448220925085</c:v>
                </c:pt>
                <c:pt idx="552">
                  <c:v>23526.875015482663</c:v>
                </c:pt>
                <c:pt idx="553">
                  <c:v>23527.30182552553</c:v>
                </c:pt>
                <c:pt idx="554">
                  <c:v>23527.728651054524</c:v>
                </c:pt>
                <c:pt idx="555">
                  <c:v>23528.155492070491</c:v>
                </c:pt>
                <c:pt idx="556">
                  <c:v>23528.582348574273</c:v>
                </c:pt>
                <c:pt idx="557">
                  <c:v>23529.00922056671</c:v>
                </c:pt>
                <c:pt idx="558">
                  <c:v>23529.43610804866</c:v>
                </c:pt>
                <c:pt idx="559">
                  <c:v>23529.863011020941</c:v>
                </c:pt>
                <c:pt idx="560">
                  <c:v>23530.289929484417</c:v>
                </c:pt>
                <c:pt idx="561">
                  <c:v>23530.716863439917</c:v>
                </c:pt>
                <c:pt idx="562">
                  <c:v>23531.143812888298</c:v>
                </c:pt>
                <c:pt idx="563">
                  <c:v>23531.570777830388</c:v>
                </c:pt>
                <c:pt idx="564">
                  <c:v>23531.997758267054</c:v>
                </c:pt>
                <c:pt idx="565">
                  <c:v>23532.424754199117</c:v>
                </c:pt>
                <c:pt idx="566">
                  <c:v>23532.85176562742</c:v>
                </c:pt>
                <c:pt idx="567">
                  <c:v>23533.278792552825</c:v>
                </c:pt>
                <c:pt idx="568">
                  <c:v>23533.705834976157</c:v>
                </c:pt>
                <c:pt idx="569">
                  <c:v>23534.132892898266</c:v>
                </c:pt>
                <c:pt idx="570">
                  <c:v>23534.559966320001</c:v>
                </c:pt>
                <c:pt idx="571">
                  <c:v>23534.987055242218</c:v>
                </c:pt>
                <c:pt idx="572">
                  <c:v>23535.414159665721</c:v>
                </c:pt>
                <c:pt idx="573">
                  <c:v>23535.841279591386</c:v>
                </c:pt>
                <c:pt idx="574">
                  <c:v>23536.268415020062</c:v>
                </c:pt>
                <c:pt idx="575">
                  <c:v>23536.695565952563</c:v>
                </c:pt>
                <c:pt idx="576">
                  <c:v>23537.122732389758</c:v>
                </c:pt>
                <c:pt idx="577">
                  <c:v>23537.549914332481</c:v>
                </c:pt>
                <c:pt idx="578">
                  <c:v>23537.977111781591</c:v>
                </c:pt>
                <c:pt idx="579">
                  <c:v>23538.404324737905</c:v>
                </c:pt>
                <c:pt idx="580">
                  <c:v>23538.831553202286</c:v>
                </c:pt>
                <c:pt idx="581">
                  <c:v>23539.258797175575</c:v>
                </c:pt>
                <c:pt idx="582">
                  <c:v>23539.686056658622</c:v>
                </c:pt>
                <c:pt idx="583">
                  <c:v>23540.113331652257</c:v>
                </c:pt>
                <c:pt idx="584">
                  <c:v>23540.540622157343</c:v>
                </c:pt>
                <c:pt idx="585">
                  <c:v>23540.967928174716</c:v>
                </c:pt>
                <c:pt idx="586">
                  <c:v>23541.395249705205</c:v>
                </c:pt>
                <c:pt idx="587">
                  <c:v>23541.822586749684</c:v>
                </c:pt>
                <c:pt idx="588">
                  <c:v>23542.249939308978</c:v>
                </c:pt>
                <c:pt idx="589">
                  <c:v>23542.677307383939</c:v>
                </c:pt>
                <c:pt idx="590">
                  <c:v>23543.104690975411</c:v>
                </c:pt>
                <c:pt idx="591">
                  <c:v>23543.532090084245</c:v>
                </c:pt>
                <c:pt idx="592">
                  <c:v>23543.959504711274</c:v>
                </c:pt>
                <c:pt idx="593">
                  <c:v>23544.38693485735</c:v>
                </c:pt>
                <c:pt idx="594">
                  <c:v>23544.814380523319</c:v>
                </c:pt>
                <c:pt idx="595">
                  <c:v>23545.241841710027</c:v>
                </c:pt>
                <c:pt idx="596">
                  <c:v>23545.669318418306</c:v>
                </c:pt>
                <c:pt idx="597">
                  <c:v>23546.096810649025</c:v>
                </c:pt>
                <c:pt idx="598">
                  <c:v>23546.524318403008</c:v>
                </c:pt>
                <c:pt idx="599">
                  <c:v>23546.951841681115</c:v>
                </c:pt>
                <c:pt idx="600">
                  <c:v>23547.379380484177</c:v>
                </c:pt>
                <c:pt idx="601">
                  <c:v>23547.806934813059</c:v>
                </c:pt>
                <c:pt idx="602">
                  <c:v>23548.234504668591</c:v>
                </c:pt>
                <c:pt idx="603">
                  <c:v>23548.662090051625</c:v>
                </c:pt>
                <c:pt idx="604">
                  <c:v>23549.08969096301</c:v>
                </c:pt>
                <c:pt idx="605">
                  <c:v>23549.517307403577</c:v>
                </c:pt>
                <c:pt idx="606">
                  <c:v>23549.944939374196</c:v>
                </c:pt>
                <c:pt idx="607">
                  <c:v>23550.372586875692</c:v>
                </c:pt>
                <c:pt idx="608">
                  <c:v>23550.800249908916</c:v>
                </c:pt>
                <c:pt idx="609">
                  <c:v>23551.227928474727</c:v>
                </c:pt>
                <c:pt idx="610">
                  <c:v>23551.655622573959</c:v>
                </c:pt>
                <c:pt idx="611">
                  <c:v>23552.083332207465</c:v>
                </c:pt>
                <c:pt idx="612">
                  <c:v>23552.511057376068</c:v>
                </c:pt>
                <c:pt idx="613">
                  <c:v>23552.93879808066</c:v>
                </c:pt>
                <c:pt idx="614">
                  <c:v>23553.366554322056</c:v>
                </c:pt>
                <c:pt idx="615">
                  <c:v>23553.794326101095</c:v>
                </c:pt>
                <c:pt idx="616">
                  <c:v>23554.222113418644</c:v>
                </c:pt>
                <c:pt idx="617">
                  <c:v>23554.649916275524</c:v>
                </c:pt>
                <c:pt idx="618">
                  <c:v>23555.077734672628</c:v>
                </c:pt>
                <c:pt idx="619">
                  <c:v>23555.505568610755</c:v>
                </c:pt>
                <c:pt idx="620">
                  <c:v>23555.933418090783</c:v>
                </c:pt>
                <c:pt idx="621">
                  <c:v>23556.361283113543</c:v>
                </c:pt>
                <c:pt idx="622">
                  <c:v>23556.789163679881</c:v>
                </c:pt>
                <c:pt idx="623">
                  <c:v>23557.217059790655</c:v>
                </c:pt>
                <c:pt idx="624">
                  <c:v>23557.644971446694</c:v>
                </c:pt>
                <c:pt idx="625">
                  <c:v>23558.072898648876</c:v>
                </c:pt>
                <c:pt idx="626">
                  <c:v>23558.500841398014</c:v>
                </c:pt>
                <c:pt idx="627">
                  <c:v>23558.928799694982</c:v>
                </c:pt>
                <c:pt idx="628">
                  <c:v>23559.356773540607</c:v>
                </c:pt>
                <c:pt idx="629">
                  <c:v>23559.784762935746</c:v>
                </c:pt>
                <c:pt idx="630">
                  <c:v>23560.212767881247</c:v>
                </c:pt>
                <c:pt idx="631">
                  <c:v>23560.640788377954</c:v>
                </c:pt>
                <c:pt idx="632">
                  <c:v>23561.068824426729</c:v>
                </c:pt>
                <c:pt idx="633">
                  <c:v>23561.496876028406</c:v>
                </c:pt>
                <c:pt idx="634">
                  <c:v>23561.924943183825</c:v>
                </c:pt>
                <c:pt idx="635">
                  <c:v>23562.353025893844</c:v>
                </c:pt>
                <c:pt idx="636">
                  <c:v>23562.781124159319</c:v>
                </c:pt>
                <c:pt idx="637">
                  <c:v>23563.209237981071</c:v>
                </c:pt>
                <c:pt idx="638">
                  <c:v>23563.637367359974</c:v>
                </c:pt>
                <c:pt idx="639">
                  <c:v>23564.065512296878</c:v>
                </c:pt>
                <c:pt idx="640">
                  <c:v>23564.493672792618</c:v>
                </c:pt>
                <c:pt idx="641">
                  <c:v>23564.921848848036</c:v>
                </c:pt>
                <c:pt idx="642">
                  <c:v>23565.350040463993</c:v>
                </c:pt>
                <c:pt idx="643">
                  <c:v>23565.77824764133</c:v>
                </c:pt>
                <c:pt idx="644">
                  <c:v>23566.206470380901</c:v>
                </c:pt>
                <c:pt idx="645">
                  <c:v>23566.634708683556</c:v>
                </c:pt>
                <c:pt idx="646">
                  <c:v>23567.062962550135</c:v>
                </c:pt>
                <c:pt idx="647">
                  <c:v>23567.491231981498</c:v>
                </c:pt>
                <c:pt idx="648">
                  <c:v>23567.919516978473</c:v>
                </c:pt>
                <c:pt idx="649">
                  <c:v>23568.347817541937</c:v>
                </c:pt>
                <c:pt idx="650">
                  <c:v>23568.77613367272</c:v>
                </c:pt>
                <c:pt idx="651">
                  <c:v>23569.204465371666</c:v>
                </c:pt>
                <c:pt idx="652">
                  <c:v>23569.632812639644</c:v>
                </c:pt>
                <c:pt idx="653">
                  <c:v>23570.061175477487</c:v>
                </c:pt>
                <c:pt idx="654">
                  <c:v>23570.489553886044</c:v>
                </c:pt>
                <c:pt idx="655">
                  <c:v>23570.917947866168</c:v>
                </c:pt>
                <c:pt idx="656">
                  <c:v>23571.346357418715</c:v>
                </c:pt>
                <c:pt idx="657">
                  <c:v>23571.774782544529</c:v>
                </c:pt>
                <c:pt idx="658">
                  <c:v>23572.203223244454</c:v>
                </c:pt>
                <c:pt idx="659">
                  <c:v>23572.631679519331</c:v>
                </c:pt>
                <c:pt idx="660">
                  <c:v>23573.060151370035</c:v>
                </c:pt>
                <c:pt idx="661">
                  <c:v>23573.488638797407</c:v>
                </c:pt>
                <c:pt idx="662">
                  <c:v>23573.917141802278</c:v>
                </c:pt>
                <c:pt idx="663">
                  <c:v>23574.345660385508</c:v>
                </c:pt>
                <c:pt idx="664">
                  <c:v>23574.774194547961</c:v>
                </c:pt>
                <c:pt idx="665">
                  <c:v>23575.202744290469</c:v>
                </c:pt>
                <c:pt idx="666">
                  <c:v>23575.631309613887</c:v>
                </c:pt>
                <c:pt idx="667">
                  <c:v>23576.059890519064</c:v>
                </c:pt>
                <c:pt idx="668">
                  <c:v>23576.48848700686</c:v>
                </c:pt>
                <c:pt idx="669">
                  <c:v>23576.917099078102</c:v>
                </c:pt>
                <c:pt idx="670">
                  <c:v>23577.34572673366</c:v>
                </c:pt>
                <c:pt idx="671">
                  <c:v>23577.774369974373</c:v>
                </c:pt>
                <c:pt idx="672">
                  <c:v>23578.203028801101</c:v>
                </c:pt>
                <c:pt idx="673">
                  <c:v>23578.631703214694</c:v>
                </c:pt>
                <c:pt idx="674">
                  <c:v>23579.06039321599</c:v>
                </c:pt>
                <c:pt idx="675">
                  <c:v>23579.489098805843</c:v>
                </c:pt>
                <c:pt idx="676">
                  <c:v>23579.917819985105</c:v>
                </c:pt>
                <c:pt idx="677">
                  <c:v>23580.346556754634</c:v>
                </c:pt>
                <c:pt idx="678">
                  <c:v>23580.775309115274</c:v>
                </c:pt>
                <c:pt idx="679">
                  <c:v>23581.204077067872</c:v>
                </c:pt>
                <c:pt idx="680">
                  <c:v>23581.632860613285</c:v>
                </c:pt>
                <c:pt idx="681">
                  <c:v>23582.061659752359</c:v>
                </c:pt>
                <c:pt idx="682">
                  <c:v>23582.490474485945</c:v>
                </c:pt>
                <c:pt idx="683">
                  <c:v>23582.919304814899</c:v>
                </c:pt>
                <c:pt idx="684">
                  <c:v>23583.348150740068</c:v>
                </c:pt>
                <c:pt idx="685">
                  <c:v>23583.777012262304</c:v>
                </c:pt>
                <c:pt idx="686">
                  <c:v>23584.205889382454</c:v>
                </c:pt>
                <c:pt idx="687">
                  <c:v>23584.634782101366</c:v>
                </c:pt>
                <c:pt idx="688">
                  <c:v>23585.063690419905</c:v>
                </c:pt>
                <c:pt idx="689">
                  <c:v>23585.492614338906</c:v>
                </c:pt>
                <c:pt idx="690">
                  <c:v>23585.92155385924</c:v>
                </c:pt>
                <c:pt idx="691">
                  <c:v>23586.35050898173</c:v>
                </c:pt>
                <c:pt idx="692">
                  <c:v>23586.779479707257</c:v>
                </c:pt>
                <c:pt idx="693">
                  <c:v>23587.208466036656</c:v>
                </c:pt>
                <c:pt idx="694">
                  <c:v>23587.637467970773</c:v>
                </c:pt>
                <c:pt idx="695">
                  <c:v>23588.066485510491</c:v>
                </c:pt>
                <c:pt idx="696">
                  <c:v>23588.495518656615</c:v>
                </c:pt>
                <c:pt idx="697">
                  <c:v>23588.92456741002</c:v>
                </c:pt>
                <c:pt idx="698">
                  <c:v>23589.353631771563</c:v>
                </c:pt>
                <c:pt idx="699">
                  <c:v>23589.782711742104</c:v>
                </c:pt>
                <c:pt idx="700">
                  <c:v>23590.211807322459</c:v>
                </c:pt>
                <c:pt idx="701">
                  <c:v>23590.640918513505</c:v>
                </c:pt>
                <c:pt idx="702">
                  <c:v>23591.070045316097</c:v>
                </c:pt>
                <c:pt idx="703">
                  <c:v>23591.499187731089</c:v>
                </c:pt>
                <c:pt idx="704">
                  <c:v>23591.928345759319</c:v>
                </c:pt>
                <c:pt idx="705">
                  <c:v>23592.35751940163</c:v>
                </c:pt>
                <c:pt idx="706">
                  <c:v>23592.786708658907</c:v>
                </c:pt>
                <c:pt idx="707">
                  <c:v>23593.215913531971</c:v>
                </c:pt>
                <c:pt idx="708">
                  <c:v>23593.645134021699</c:v>
                </c:pt>
                <c:pt idx="709">
                  <c:v>23594.074370128921</c:v>
                </c:pt>
                <c:pt idx="710">
                  <c:v>23594.50362185451</c:v>
                </c:pt>
                <c:pt idx="711">
                  <c:v>23594.93288919931</c:v>
                </c:pt>
                <c:pt idx="712">
                  <c:v>23595.362172164161</c:v>
                </c:pt>
                <c:pt idx="713">
                  <c:v>23595.791470749933</c:v>
                </c:pt>
                <c:pt idx="714">
                  <c:v>23596.220784957473</c:v>
                </c:pt>
                <c:pt idx="715">
                  <c:v>23596.65011478763</c:v>
                </c:pt>
                <c:pt idx="716">
                  <c:v>23597.079460241257</c:v>
                </c:pt>
                <c:pt idx="717">
                  <c:v>23597.508821319221</c:v>
                </c:pt>
                <c:pt idx="718">
                  <c:v>23597.938198022359</c:v>
                </c:pt>
                <c:pt idx="719">
                  <c:v>23598.367590351518</c:v>
                </c:pt>
                <c:pt idx="720">
                  <c:v>23598.796998307564</c:v>
                </c:pt>
                <c:pt idx="721">
                  <c:v>23599.226421891359</c:v>
                </c:pt>
                <c:pt idx="722">
                  <c:v>23599.655861103736</c:v>
                </c:pt>
                <c:pt idx="723">
                  <c:v>23600.085315945562</c:v>
                </c:pt>
                <c:pt idx="724">
                  <c:v>23600.51478641768</c:v>
                </c:pt>
                <c:pt idx="725">
                  <c:v>23600.944272520956</c:v>
                </c:pt>
                <c:pt idx="726">
                  <c:v>23601.373774256226</c:v>
                </c:pt>
                <c:pt idx="727">
                  <c:v>23601.803291624361</c:v>
                </c:pt>
                <c:pt idx="728">
                  <c:v>23602.232824626208</c:v>
                </c:pt>
                <c:pt idx="729">
                  <c:v>23602.662373262614</c:v>
                </c:pt>
                <c:pt idx="730">
                  <c:v>23603.091937534435</c:v>
                </c:pt>
                <c:pt idx="731">
                  <c:v>23603.521517442532</c:v>
                </c:pt>
                <c:pt idx="732">
                  <c:v>23603.951112987757</c:v>
                </c:pt>
                <c:pt idx="733">
                  <c:v>23604.380724170962</c:v>
                </c:pt>
                <c:pt idx="734">
                  <c:v>23604.810350992993</c:v>
                </c:pt>
                <c:pt idx="735">
                  <c:v>23605.239993454717</c:v>
                </c:pt>
                <c:pt idx="736">
                  <c:v>23605.669651556982</c:v>
                </c:pt>
                <c:pt idx="737">
                  <c:v>23606.099325300642</c:v>
                </c:pt>
                <c:pt idx="738">
                  <c:v>23606.529014686552</c:v>
                </c:pt>
                <c:pt idx="739">
                  <c:v>23606.958719715567</c:v>
                </c:pt>
                <c:pt idx="740">
                  <c:v>23607.388440388535</c:v>
                </c:pt>
                <c:pt idx="741">
                  <c:v>23607.818176706318</c:v>
                </c:pt>
                <c:pt idx="742">
                  <c:v>23608.247928669771</c:v>
                </c:pt>
                <c:pt idx="743">
                  <c:v>23608.677696279738</c:v>
                </c:pt>
                <c:pt idx="744">
                  <c:v>23609.107479537084</c:v>
                </c:pt>
                <c:pt idx="745">
                  <c:v>23609.537278442658</c:v>
                </c:pt>
                <c:pt idx="746">
                  <c:v>23609.967092997325</c:v>
                </c:pt>
                <c:pt idx="747">
                  <c:v>23610.396923201923</c:v>
                </c:pt>
                <c:pt idx="748">
                  <c:v>23610.826769057316</c:v>
                </c:pt>
                <c:pt idx="749">
                  <c:v>23611.256630564367</c:v>
                </c:pt>
                <c:pt idx="750">
                  <c:v>23611.686507723916</c:v>
                </c:pt>
                <c:pt idx="751">
                  <c:v>23612.116400536815</c:v>
                </c:pt>
                <c:pt idx="752">
                  <c:v>23612.546309003941</c:v>
                </c:pt>
                <c:pt idx="753">
                  <c:v>23612.97623312613</c:v>
                </c:pt>
                <c:pt idx="754">
                  <c:v>23613.406172904248</c:v>
                </c:pt>
                <c:pt idx="755">
                  <c:v>23613.836128339128</c:v>
                </c:pt>
                <c:pt idx="756">
                  <c:v>23614.266099431665</c:v>
                </c:pt>
                <c:pt idx="757">
                  <c:v>23614.696086182681</c:v>
                </c:pt>
                <c:pt idx="758">
                  <c:v>23615.126088593046</c:v>
                </c:pt>
                <c:pt idx="759">
                  <c:v>23615.556106663611</c:v>
                </c:pt>
                <c:pt idx="760">
                  <c:v>23615.986140395227</c:v>
                </c:pt>
                <c:pt idx="761">
                  <c:v>23616.416189788761</c:v>
                </c:pt>
                <c:pt idx="762">
                  <c:v>23616.846254845052</c:v>
                </c:pt>
                <c:pt idx="763">
                  <c:v>23617.27633556498</c:v>
                </c:pt>
                <c:pt idx="764">
                  <c:v>23617.706431949377</c:v>
                </c:pt>
                <c:pt idx="765">
                  <c:v>23618.13654399911</c:v>
                </c:pt>
                <c:pt idx="766">
                  <c:v>23618.566671715038</c:v>
                </c:pt>
                <c:pt idx="767">
                  <c:v>23618.996815098013</c:v>
                </c:pt>
                <c:pt idx="768">
                  <c:v>23619.42697414889</c:v>
                </c:pt>
                <c:pt idx="769">
                  <c:v>23619.857148868516</c:v>
                </c:pt>
                <c:pt idx="770">
                  <c:v>23620.287339257768</c:v>
                </c:pt>
                <c:pt idx="771">
                  <c:v>23620.717545317486</c:v>
                </c:pt>
                <c:pt idx="772">
                  <c:v>23621.147767048529</c:v>
                </c:pt>
                <c:pt idx="773">
                  <c:v>23621.57800445176</c:v>
                </c:pt>
                <c:pt idx="774">
                  <c:v>23622.008257528025</c:v>
                </c:pt>
                <c:pt idx="775">
                  <c:v>23622.438526278191</c:v>
                </c:pt>
                <c:pt idx="776">
                  <c:v>23622.868810703119</c:v>
                </c:pt>
                <c:pt idx="777">
                  <c:v>23623.29911080364</c:v>
                </c:pt>
                <c:pt idx="778">
                  <c:v>23623.72942658063</c:v>
                </c:pt>
                <c:pt idx="779">
                  <c:v>23624.159758034941</c:v>
                </c:pt>
                <c:pt idx="780">
                  <c:v>23624.590105167448</c:v>
                </c:pt>
                <c:pt idx="781">
                  <c:v>23625.020467978968</c:v>
                </c:pt>
                <c:pt idx="782">
                  <c:v>23625.450846470398</c:v>
                </c:pt>
                <c:pt idx="783">
                  <c:v>23625.881240642571</c:v>
                </c:pt>
                <c:pt idx="784">
                  <c:v>23626.311650496351</c:v>
                </c:pt>
                <c:pt idx="785">
                  <c:v>23626.742076032602</c:v>
                </c:pt>
                <c:pt idx="786">
                  <c:v>23627.172517252162</c:v>
                </c:pt>
                <c:pt idx="787">
                  <c:v>23627.602974155914</c:v>
                </c:pt>
                <c:pt idx="788">
                  <c:v>23628.033446744699</c:v>
                </c:pt>
                <c:pt idx="789">
                  <c:v>23628.463935019376</c:v>
                </c:pt>
                <c:pt idx="790">
                  <c:v>23628.894438980795</c:v>
                </c:pt>
                <c:pt idx="791">
                  <c:v>23629.32495862983</c:v>
                </c:pt>
                <c:pt idx="792">
                  <c:v>23629.755493967328</c:v>
                </c:pt>
                <c:pt idx="793">
                  <c:v>23630.186044994149</c:v>
                </c:pt>
                <c:pt idx="794">
                  <c:v>23630.61661171115</c:v>
                </c:pt>
                <c:pt idx="795">
                  <c:v>23631.047194119194</c:v>
                </c:pt>
                <c:pt idx="796">
                  <c:v>23631.477792219128</c:v>
                </c:pt>
                <c:pt idx="797">
                  <c:v>23631.908406011815</c:v>
                </c:pt>
                <c:pt idx="798">
                  <c:v>23632.339035498109</c:v>
                </c:pt>
                <c:pt idx="799">
                  <c:v>23632.769680678881</c:v>
                </c:pt>
                <c:pt idx="800">
                  <c:v>23633.200341554981</c:v>
                </c:pt>
                <c:pt idx="801">
                  <c:v>23633.63101812726</c:v>
                </c:pt>
                <c:pt idx="802">
                  <c:v>23634.061710396585</c:v>
                </c:pt>
                <c:pt idx="803">
                  <c:v>23634.492418363821</c:v>
                </c:pt>
                <c:pt idx="804">
                  <c:v>23634.923142029813</c:v>
                </c:pt>
                <c:pt idx="805">
                  <c:v>23635.353881395415</c:v>
                </c:pt>
                <c:pt idx="806">
                  <c:v>23635.784636461503</c:v>
                </c:pt>
                <c:pt idx="807">
                  <c:v>23636.215407228923</c:v>
                </c:pt>
                <c:pt idx="808">
                  <c:v>23636.64619369854</c:v>
                </c:pt>
                <c:pt idx="809">
                  <c:v>23637.076995871201</c:v>
                </c:pt>
                <c:pt idx="810">
                  <c:v>23637.507813747779</c:v>
                </c:pt>
                <c:pt idx="811">
                  <c:v>23637.938647329123</c:v>
                </c:pt>
                <c:pt idx="812">
                  <c:v>23638.369496616102</c:v>
                </c:pt>
                <c:pt idx="813">
                  <c:v>23638.800361609559</c:v>
                </c:pt>
                <c:pt idx="814">
                  <c:v>23639.231242310369</c:v>
                </c:pt>
                <c:pt idx="815">
                  <c:v>23639.662138719388</c:v>
                </c:pt>
                <c:pt idx="816">
                  <c:v>23640.093050837462</c:v>
                </c:pt>
                <c:pt idx="817">
                  <c:v>23640.523978665464</c:v>
                </c:pt>
                <c:pt idx="818">
                  <c:v>23640.954922204255</c:v>
                </c:pt>
                <c:pt idx="819">
                  <c:v>23641.385881454684</c:v>
                </c:pt>
                <c:pt idx="820">
                  <c:v>23641.816856417598</c:v>
                </c:pt>
                <c:pt idx="821">
                  <c:v>23642.247847093891</c:v>
                </c:pt>
                <c:pt idx="822">
                  <c:v>23642.678853484394</c:v>
                </c:pt>
                <c:pt idx="823">
                  <c:v>23643.109875589973</c:v>
                </c:pt>
                <c:pt idx="824">
                  <c:v>23643.5409134115</c:v>
                </c:pt>
                <c:pt idx="825">
                  <c:v>23643.971966949823</c:v>
                </c:pt>
                <c:pt idx="826">
                  <c:v>23644.403036205804</c:v>
                </c:pt>
                <c:pt idx="827">
                  <c:v>23644.834121180298</c:v>
                </c:pt>
                <c:pt idx="828">
                  <c:v>23645.265221874168</c:v>
                </c:pt>
                <c:pt idx="829">
                  <c:v>23645.696338288282</c:v>
                </c:pt>
                <c:pt idx="830">
                  <c:v>23646.127470423489</c:v>
                </c:pt>
                <c:pt idx="831">
                  <c:v>23646.558618280651</c:v>
                </c:pt>
                <c:pt idx="832">
                  <c:v>23646.989781860637</c:v>
                </c:pt>
                <c:pt idx="833">
                  <c:v>23647.420961164291</c:v>
                </c:pt>
                <c:pt idx="834">
                  <c:v>23647.852156192483</c:v>
                </c:pt>
                <c:pt idx="835">
                  <c:v>23648.283366946071</c:v>
                </c:pt>
                <c:pt idx="836">
                  <c:v>23648.714593425917</c:v>
                </c:pt>
                <c:pt idx="837">
                  <c:v>23649.145835632891</c:v>
                </c:pt>
                <c:pt idx="838">
                  <c:v>23649.577093567834</c:v>
                </c:pt>
                <c:pt idx="839">
                  <c:v>23650.008367231614</c:v>
                </c:pt>
                <c:pt idx="840">
                  <c:v>23650.439656625091</c:v>
                </c:pt>
                <c:pt idx="841">
                  <c:v>23650.870961749133</c:v>
                </c:pt>
                <c:pt idx="842">
                  <c:v>23651.3022826046</c:v>
                </c:pt>
                <c:pt idx="843">
                  <c:v>23651.733619192335</c:v>
                </c:pt>
                <c:pt idx="844">
                  <c:v>23652.164971513223</c:v>
                </c:pt>
                <c:pt idx="845">
                  <c:v>23652.596339568114</c:v>
                </c:pt>
                <c:pt idx="846">
                  <c:v>23653.027723357864</c:v>
                </c:pt>
                <c:pt idx="847">
                  <c:v>23653.459122883334</c:v>
                </c:pt>
                <c:pt idx="848">
                  <c:v>23653.890538145388</c:v>
                </c:pt>
                <c:pt idx="849">
                  <c:v>23654.321969144898</c:v>
                </c:pt>
                <c:pt idx="850">
                  <c:v>23654.753415882715</c:v>
                </c:pt>
                <c:pt idx="851">
                  <c:v>23655.184878359698</c:v>
                </c:pt>
                <c:pt idx="852">
                  <c:v>23655.616356576698</c:v>
                </c:pt>
                <c:pt idx="853">
                  <c:v>23656.047850534618</c:v>
                </c:pt>
                <c:pt idx="854">
                  <c:v>23656.479360234272</c:v>
                </c:pt>
                <c:pt idx="855">
                  <c:v>23656.910885676545</c:v>
                </c:pt>
                <c:pt idx="856">
                  <c:v>23657.342426862288</c:v>
                </c:pt>
                <c:pt idx="857">
                  <c:v>23657.773983792376</c:v>
                </c:pt>
                <c:pt idx="858">
                  <c:v>23658.205556467656</c:v>
                </c:pt>
                <c:pt idx="859">
                  <c:v>23658.637144888995</c:v>
                </c:pt>
                <c:pt idx="860">
                  <c:v>23659.068749057264</c:v>
                </c:pt>
                <c:pt idx="861">
                  <c:v>23659.500368973309</c:v>
                </c:pt>
                <c:pt idx="862">
                  <c:v>23659.932004638009</c:v>
                </c:pt>
                <c:pt idx="863">
                  <c:v>23660.363656052214</c:v>
                </c:pt>
                <c:pt idx="864">
                  <c:v>23660.795323216789</c:v>
                </c:pt>
                <c:pt idx="865">
                  <c:v>23661.227006132598</c:v>
                </c:pt>
                <c:pt idx="866">
                  <c:v>23661.658704800499</c:v>
                </c:pt>
                <c:pt idx="867">
                  <c:v>23662.09041922136</c:v>
                </c:pt>
                <c:pt idx="868">
                  <c:v>23662.522149396027</c:v>
                </c:pt>
                <c:pt idx="869">
                  <c:v>23662.953895325394</c:v>
                </c:pt>
                <c:pt idx="870">
                  <c:v>23663.385657010291</c:v>
                </c:pt>
                <c:pt idx="871">
                  <c:v>23663.817434451597</c:v>
                </c:pt>
                <c:pt idx="872">
                  <c:v>23664.249227650169</c:v>
                </c:pt>
                <c:pt idx="873">
                  <c:v>23664.681036606875</c:v>
                </c:pt>
                <c:pt idx="874">
                  <c:v>23665.112861322574</c:v>
                </c:pt>
                <c:pt idx="875">
                  <c:v>23665.544701798135</c:v>
                </c:pt>
                <c:pt idx="876">
                  <c:v>23665.97655803441</c:v>
                </c:pt>
                <c:pt idx="877">
                  <c:v>23666.408430032268</c:v>
                </c:pt>
                <c:pt idx="878">
                  <c:v>23666.840317792572</c:v>
                </c:pt>
                <c:pt idx="879">
                  <c:v>23667.272221316176</c:v>
                </c:pt>
                <c:pt idx="880">
                  <c:v>23667.704140603961</c:v>
                </c:pt>
                <c:pt idx="881">
                  <c:v>23668.136075656774</c:v>
                </c:pt>
                <c:pt idx="882">
                  <c:v>23668.568026475492</c:v>
                </c:pt>
                <c:pt idx="883">
                  <c:v>23668.999993060963</c:v>
                </c:pt>
                <c:pt idx="884">
                  <c:v>23669.431975414063</c:v>
                </c:pt>
                <c:pt idx="885">
                  <c:v>23669.863973535645</c:v>
                </c:pt>
                <c:pt idx="886">
                  <c:v>23670.29598742658</c:v>
                </c:pt>
                <c:pt idx="887">
                  <c:v>23670.728017087724</c:v>
                </c:pt>
                <c:pt idx="888">
                  <c:v>23671.160062519953</c:v>
                </c:pt>
                <c:pt idx="889">
                  <c:v>23671.592123724124</c:v>
                </c:pt>
                <c:pt idx="890">
                  <c:v>23672.024200701089</c:v>
                </c:pt>
                <c:pt idx="891">
                  <c:v>23672.456293451731</c:v>
                </c:pt>
                <c:pt idx="892">
                  <c:v>23672.888401976899</c:v>
                </c:pt>
                <c:pt idx="893">
                  <c:v>23673.320526277461</c:v>
                </c:pt>
                <c:pt idx="894">
                  <c:v>23673.752666354296</c:v>
                </c:pt>
                <c:pt idx="895">
                  <c:v>23674.184822208252</c:v>
                </c:pt>
                <c:pt idx="896">
                  <c:v>23674.616993840184</c:v>
                </c:pt>
                <c:pt idx="897">
                  <c:v>23675.049181250975</c:v>
                </c:pt>
                <c:pt idx="898">
                  <c:v>23675.481384441489</c:v>
                </c:pt>
                <c:pt idx="899">
                  <c:v>23675.91360341257</c:v>
                </c:pt>
                <c:pt idx="900">
                  <c:v>23676.345838165103</c:v>
                </c:pt>
                <c:pt idx="901">
                  <c:v>23676.778088699946</c:v>
                </c:pt>
                <c:pt idx="902">
                  <c:v>23677.210355017956</c:v>
                </c:pt>
                <c:pt idx="903">
                  <c:v>23677.642637120014</c:v>
                </c:pt>
                <c:pt idx="904">
                  <c:v>23678.074935006964</c:v>
                </c:pt>
                <c:pt idx="905">
                  <c:v>23678.507248679685</c:v>
                </c:pt>
                <c:pt idx="906">
                  <c:v>23678.939578139038</c:v>
                </c:pt>
                <c:pt idx="907">
                  <c:v>23679.37192338589</c:v>
                </c:pt>
                <c:pt idx="908">
                  <c:v>23679.804284421105</c:v>
                </c:pt>
                <c:pt idx="909">
                  <c:v>23680.236661245537</c:v>
                </c:pt>
                <c:pt idx="910">
                  <c:v>23680.669053860067</c:v>
                </c:pt>
                <c:pt idx="911">
                  <c:v>23681.101462265553</c:v>
                </c:pt>
                <c:pt idx="912">
                  <c:v>23681.533886462861</c:v>
                </c:pt>
                <c:pt idx="913">
                  <c:v>23681.966326452854</c:v>
                </c:pt>
                <c:pt idx="914">
                  <c:v>23682.398782236396</c:v>
                </c:pt>
                <c:pt idx="915">
                  <c:v>23682.831253814347</c:v>
                </c:pt>
                <c:pt idx="916">
                  <c:v>23683.263741187591</c:v>
                </c:pt>
                <c:pt idx="917">
                  <c:v>23683.696244356972</c:v>
                </c:pt>
                <c:pt idx="918">
                  <c:v>23684.128763323381</c:v>
                </c:pt>
                <c:pt idx="919">
                  <c:v>23684.561298087658</c:v>
                </c:pt>
                <c:pt idx="920">
                  <c:v>23684.993848650687</c:v>
                </c:pt>
                <c:pt idx="921">
                  <c:v>23685.42641501332</c:v>
                </c:pt>
                <c:pt idx="922">
                  <c:v>23685.85899717642</c:v>
                </c:pt>
                <c:pt idx="923">
                  <c:v>23686.291595140869</c:v>
                </c:pt>
                <c:pt idx="924">
                  <c:v>23686.724208907519</c:v>
                </c:pt>
                <c:pt idx="925">
                  <c:v>23687.156838477244</c:v>
                </c:pt>
                <c:pt idx="926">
                  <c:v>23687.589483850916</c:v>
                </c:pt>
                <c:pt idx="927">
                  <c:v>23688.022145029379</c:v>
                </c:pt>
                <c:pt idx="928">
                  <c:v>23688.454822013522</c:v>
                </c:pt>
                <c:pt idx="929">
                  <c:v>23688.887514804195</c:v>
                </c:pt>
                <c:pt idx="930">
                  <c:v>23689.320223402272</c:v>
                </c:pt>
                <c:pt idx="931">
                  <c:v>23689.752947808614</c:v>
                </c:pt>
                <c:pt idx="932">
                  <c:v>23690.185688024103</c:v>
                </c:pt>
                <c:pt idx="933">
                  <c:v>23690.618444049582</c:v>
                </c:pt>
                <c:pt idx="934">
                  <c:v>23691.051215885927</c:v>
                </c:pt>
                <c:pt idx="935">
                  <c:v>23691.484003534024</c:v>
                </c:pt>
                <c:pt idx="936">
                  <c:v>23691.916806994705</c:v>
                </c:pt>
                <c:pt idx="937">
                  <c:v>23692.349626268857</c:v>
                </c:pt>
                <c:pt idx="938">
                  <c:v>23692.782461357347</c:v>
                </c:pt>
                <c:pt idx="939">
                  <c:v>23693.21531226104</c:v>
                </c:pt>
                <c:pt idx="940">
                  <c:v>23693.648178980791</c:v>
                </c:pt>
                <c:pt idx="941">
                  <c:v>23694.081061517489</c:v>
                </c:pt>
                <c:pt idx="942">
                  <c:v>23694.513959871976</c:v>
                </c:pt>
                <c:pt idx="943">
                  <c:v>23694.946874045145</c:v>
                </c:pt>
                <c:pt idx="944">
                  <c:v>23695.379804037842</c:v>
                </c:pt>
                <c:pt idx="945">
                  <c:v>23695.812749850938</c:v>
                </c:pt>
                <c:pt idx="946">
                  <c:v>23696.245711485313</c:v>
                </c:pt>
                <c:pt idx="947">
                  <c:v>23696.678688941822</c:v>
                </c:pt>
                <c:pt idx="948">
                  <c:v>23697.111682221337</c:v>
                </c:pt>
                <c:pt idx="949">
                  <c:v>23697.544691324721</c:v>
                </c:pt>
                <c:pt idx="950">
                  <c:v>23697.977716252848</c:v>
                </c:pt>
                <c:pt idx="951">
                  <c:v>23698.410757006572</c:v>
                </c:pt>
                <c:pt idx="952">
                  <c:v>23698.843813586784</c:v>
                </c:pt>
                <c:pt idx="953">
                  <c:v>23699.276885994339</c:v>
                </c:pt>
                <c:pt idx="954">
                  <c:v>23699.709974230092</c:v>
                </c:pt>
                <c:pt idx="955">
                  <c:v>23700.143078294925</c:v>
                </c:pt>
                <c:pt idx="956">
                  <c:v>23700.576198189709</c:v>
                </c:pt>
                <c:pt idx="957">
                  <c:v>23701.009333915299</c:v>
                </c:pt>
                <c:pt idx="958">
                  <c:v>23701.442485472584</c:v>
                </c:pt>
                <c:pt idx="959">
                  <c:v>23701.875652862407</c:v>
                </c:pt>
                <c:pt idx="960">
                  <c:v>23702.308836085653</c:v>
                </c:pt>
                <c:pt idx="961">
                  <c:v>23702.742035143187</c:v>
                </c:pt>
                <c:pt idx="962">
                  <c:v>23703.17525003586</c:v>
                </c:pt>
                <c:pt idx="963">
                  <c:v>23703.608480764575</c:v>
                </c:pt>
                <c:pt idx="964">
                  <c:v>23704.041727330157</c:v>
                </c:pt>
                <c:pt idx="965">
                  <c:v>23704.47498973352</c:v>
                </c:pt>
                <c:pt idx="966">
                  <c:v>23704.908267975494</c:v>
                </c:pt>
                <c:pt idx="967">
                  <c:v>23705.341562056972</c:v>
                </c:pt>
                <c:pt idx="968">
                  <c:v>23705.774871978818</c:v>
                </c:pt>
                <c:pt idx="969">
                  <c:v>23706.208197741904</c:v>
                </c:pt>
                <c:pt idx="970">
                  <c:v>23706.641539347063</c:v>
                </c:pt>
                <c:pt idx="971">
                  <c:v>23707.07489679522</c:v>
                </c:pt>
                <c:pt idx="972">
                  <c:v>23707.508270087204</c:v>
                </c:pt>
                <c:pt idx="973">
                  <c:v>23707.941659223907</c:v>
                </c:pt>
                <c:pt idx="974">
                  <c:v>23708.375064206171</c:v>
                </c:pt>
                <c:pt idx="975">
                  <c:v>23708.808485034901</c:v>
                </c:pt>
                <c:pt idx="976">
                  <c:v>23709.241921710927</c:v>
                </c:pt>
                <c:pt idx="977">
                  <c:v>23709.675374235143</c:v>
                </c:pt>
                <c:pt idx="978">
                  <c:v>23710.108842608421</c:v>
                </c:pt>
                <c:pt idx="979">
                  <c:v>23710.542326831612</c:v>
                </c:pt>
                <c:pt idx="980">
                  <c:v>23710.975826905604</c:v>
                </c:pt>
                <c:pt idx="981">
                  <c:v>23711.409342831252</c:v>
                </c:pt>
                <c:pt idx="982">
                  <c:v>23711.84287460944</c:v>
                </c:pt>
                <c:pt idx="983">
                  <c:v>23712.276422241022</c:v>
                </c:pt>
                <c:pt idx="984">
                  <c:v>23712.709985726869</c:v>
                </c:pt>
                <c:pt idx="985">
                  <c:v>23713.143565067861</c:v>
                </c:pt>
                <c:pt idx="986">
                  <c:v>23713.577160264871</c:v>
                </c:pt>
                <c:pt idx="987">
                  <c:v>23714.010771318746</c:v>
                </c:pt>
                <c:pt idx="988">
                  <c:v>23714.444398230386</c:v>
                </c:pt>
                <c:pt idx="989">
                  <c:v>23714.878041000633</c:v>
                </c:pt>
                <c:pt idx="990">
                  <c:v>23715.311699630369</c:v>
                </c:pt>
                <c:pt idx="991">
                  <c:v>23715.745374120477</c:v>
                </c:pt>
                <c:pt idx="992">
                  <c:v>23716.179064471802</c:v>
                </c:pt>
                <c:pt idx="993">
                  <c:v>23716.612770685228</c:v>
                </c:pt>
                <c:pt idx="994">
                  <c:v>23717.046492761641</c:v>
                </c:pt>
                <c:pt idx="995">
                  <c:v>23717.48023070188</c:v>
                </c:pt>
                <c:pt idx="996">
                  <c:v>23717.913984506828</c:v>
                </c:pt>
                <c:pt idx="997">
                  <c:v>23718.347754177357</c:v>
                </c:pt>
                <c:pt idx="998">
                  <c:v>23718.781539714349</c:v>
                </c:pt>
                <c:pt idx="999">
                  <c:v>23719.215341118655</c:v>
                </c:pt>
                <c:pt idx="1000">
                  <c:v>23719.649158391152</c:v>
                </c:pt>
                <c:pt idx="1001">
                  <c:v>23720.082991532719</c:v>
                </c:pt>
                <c:pt idx="1002">
                  <c:v>23720.516840544216</c:v>
                </c:pt>
                <c:pt idx="1003">
                  <c:v>23720.95070542652</c:v>
                </c:pt>
                <c:pt idx="1004">
                  <c:v>23721.384586180495</c:v>
                </c:pt>
                <c:pt idx="1005">
                  <c:v>23721.818482807023</c:v>
                </c:pt>
                <c:pt idx="1006">
                  <c:v>23722.252395306961</c:v>
                </c:pt>
                <c:pt idx="1007">
                  <c:v>23722.686323681195</c:v>
                </c:pt>
                <c:pt idx="1008">
                  <c:v>23723.120267930582</c:v>
                </c:pt>
                <c:pt idx="1009">
                  <c:v>23723.554228056011</c:v>
                </c:pt>
                <c:pt idx="1010">
                  <c:v>23723.988204058343</c:v>
                </c:pt>
                <c:pt idx="1011">
                  <c:v>23724.422195938445</c:v>
                </c:pt>
                <c:pt idx="1012">
                  <c:v>23724.856203697182</c:v>
                </c:pt>
                <c:pt idx="1013">
                  <c:v>23725.290227335441</c:v>
                </c:pt>
                <c:pt idx="1014">
                  <c:v>23725.724266854097</c:v>
                </c:pt>
                <c:pt idx="1015">
                  <c:v>23726.158322254014</c:v>
                </c:pt>
                <c:pt idx="1016">
                  <c:v>23726.592393536055</c:v>
                </c:pt>
                <c:pt idx="1017">
                  <c:v>23727.026480701104</c:v>
                </c:pt>
                <c:pt idx="1018">
                  <c:v>23727.460583750024</c:v>
                </c:pt>
                <c:pt idx="1019">
                  <c:v>23727.894702683698</c:v>
                </c:pt>
                <c:pt idx="1020">
                  <c:v>23728.328837502981</c:v>
                </c:pt>
                <c:pt idx="1021">
                  <c:v>23728.76298820876</c:v>
                </c:pt>
                <c:pt idx="1022">
                  <c:v>23729.197154801899</c:v>
                </c:pt>
                <c:pt idx="1023">
                  <c:v>23729.631337283266</c:v>
                </c:pt>
                <c:pt idx="1024">
                  <c:v>23730.065535653757</c:v>
                </c:pt>
                <c:pt idx="1025">
                  <c:v>23730.499749914215</c:v>
                </c:pt>
                <c:pt idx="1026">
                  <c:v>23730.933980065525</c:v>
                </c:pt>
                <c:pt idx="1027">
                  <c:v>23731.36822610856</c:v>
                </c:pt>
                <c:pt idx="1028">
                  <c:v>23731.802488044195</c:v>
                </c:pt>
                <c:pt idx="1029">
                  <c:v>23732.236765873298</c:v>
                </c:pt>
                <c:pt idx="1030">
                  <c:v>23732.671059596738</c:v>
                </c:pt>
                <c:pt idx="1031">
                  <c:v>23733.105369215395</c:v>
                </c:pt>
                <c:pt idx="1032">
                  <c:v>23733.539694730138</c:v>
                </c:pt>
                <c:pt idx="1033">
                  <c:v>23733.974036141844</c:v>
                </c:pt>
                <c:pt idx="1034">
                  <c:v>23734.408393451384</c:v>
                </c:pt>
                <c:pt idx="1035">
                  <c:v>23734.842766659618</c:v>
                </c:pt>
                <c:pt idx="1036">
                  <c:v>23735.277155767439</c:v>
                </c:pt>
                <c:pt idx="1037">
                  <c:v>23735.711560775697</c:v>
                </c:pt>
                <c:pt idx="1038">
                  <c:v>23736.145981685302</c:v>
                </c:pt>
                <c:pt idx="1039">
                  <c:v>23736.580418497091</c:v>
                </c:pt>
                <c:pt idx="1040">
                  <c:v>23737.014871211948</c:v>
                </c:pt>
                <c:pt idx="1041">
                  <c:v>23737.44933983075</c:v>
                </c:pt>
                <c:pt idx="1042">
                  <c:v>23737.883824354376</c:v>
                </c:pt>
                <c:pt idx="1043">
                  <c:v>23738.318324783686</c:v>
                </c:pt>
                <c:pt idx="1044">
                  <c:v>23738.75284111956</c:v>
                </c:pt>
                <c:pt idx="1045">
                  <c:v>23739.187373362867</c:v>
                </c:pt>
                <c:pt idx="1046">
                  <c:v>23739.621921514488</c:v>
                </c:pt>
                <c:pt idx="1047">
                  <c:v>23740.056485575296</c:v>
                </c:pt>
                <c:pt idx="1048">
                  <c:v>23740.491065546157</c:v>
                </c:pt>
                <c:pt idx="1049">
                  <c:v>23740.925661427951</c:v>
                </c:pt>
                <c:pt idx="1050">
                  <c:v>23741.360273221551</c:v>
                </c:pt>
                <c:pt idx="1051">
                  <c:v>23741.794900927831</c:v>
                </c:pt>
                <c:pt idx="1052">
                  <c:v>23742.229544547659</c:v>
                </c:pt>
                <c:pt idx="1053">
                  <c:v>23742.664204081921</c:v>
                </c:pt>
                <c:pt idx="1054">
                  <c:v>23743.098879531488</c:v>
                </c:pt>
                <c:pt idx="1055">
                  <c:v>23743.533570897216</c:v>
                </c:pt>
                <c:pt idx="1056">
                  <c:v>23743.968278180011</c:v>
                </c:pt>
                <c:pt idx="1057">
                  <c:v>23744.403001380721</c:v>
                </c:pt>
                <c:pt idx="1058">
                  <c:v>23744.837740500236</c:v>
                </c:pt>
                <c:pt idx="1059">
                  <c:v>23745.272495539419</c:v>
                </c:pt>
                <c:pt idx="1060">
                  <c:v>23745.707266499143</c:v>
                </c:pt>
                <c:pt idx="1061">
                  <c:v>23746.142053380296</c:v>
                </c:pt>
                <c:pt idx="1062">
                  <c:v>23746.576856183743</c:v>
                </c:pt>
                <c:pt idx="1063">
                  <c:v>23747.011674910358</c:v>
                </c:pt>
                <c:pt idx="1064">
                  <c:v>23747.446509561029</c:v>
                </c:pt>
                <c:pt idx="1065">
                  <c:v>23747.881360136613</c:v>
                </c:pt>
                <c:pt idx="1066">
                  <c:v>23748.316226637984</c:v>
                </c:pt>
                <c:pt idx="1067">
                  <c:v>23748.751109066041</c:v>
                </c:pt>
                <c:pt idx="1068">
                  <c:v>23749.186007421635</c:v>
                </c:pt>
                <c:pt idx="1069">
                  <c:v>23749.620921705653</c:v>
                </c:pt>
                <c:pt idx="1070">
                  <c:v>23750.055851918962</c:v>
                </c:pt>
                <c:pt idx="1071">
                  <c:v>23750.490798062445</c:v>
                </c:pt>
                <c:pt idx="1072">
                  <c:v>23750.925760136965</c:v>
                </c:pt>
                <c:pt idx="1073">
                  <c:v>23751.360738143419</c:v>
                </c:pt>
                <c:pt idx="1074">
                  <c:v>23751.795732082661</c:v>
                </c:pt>
                <c:pt idx="1075">
                  <c:v>23752.230741955573</c:v>
                </c:pt>
                <c:pt idx="1076">
                  <c:v>23752.665767763046</c:v>
                </c:pt>
                <c:pt idx="1077">
                  <c:v>23753.100809505926</c:v>
                </c:pt>
                <c:pt idx="1078">
                  <c:v>23753.53586718511</c:v>
                </c:pt>
                <c:pt idx="1079">
                  <c:v>23753.970940801468</c:v>
                </c:pt>
                <c:pt idx="1080">
                  <c:v>23754.40603035588</c:v>
                </c:pt>
                <c:pt idx="1081">
                  <c:v>23754.841135849216</c:v>
                </c:pt>
                <c:pt idx="1082">
                  <c:v>23755.276257282345</c:v>
                </c:pt>
                <c:pt idx="1083">
                  <c:v>23755.711394656159</c:v>
                </c:pt>
                <c:pt idx="1084">
                  <c:v>23756.146547971519</c:v>
                </c:pt>
                <c:pt idx="1085">
                  <c:v>23756.581717229321</c:v>
                </c:pt>
                <c:pt idx="1086">
                  <c:v>23757.01690243042</c:v>
                </c:pt>
                <c:pt idx="1087">
                  <c:v>23757.452103575702</c:v>
                </c:pt>
                <c:pt idx="1088">
                  <c:v>23757.88732066605</c:v>
                </c:pt>
                <c:pt idx="1089">
                  <c:v>23758.322553702317</c:v>
                </c:pt>
                <c:pt idx="1090">
                  <c:v>23758.75780268541</c:v>
                </c:pt>
                <c:pt idx="1091">
                  <c:v>23759.193067616172</c:v>
                </c:pt>
                <c:pt idx="1092">
                  <c:v>23759.628348495513</c:v>
                </c:pt>
                <c:pt idx="1093">
                  <c:v>23760.063645324295</c:v>
                </c:pt>
                <c:pt idx="1094">
                  <c:v>23760.498958103384</c:v>
                </c:pt>
                <c:pt idx="1095">
                  <c:v>23760.934286833672</c:v>
                </c:pt>
                <c:pt idx="1096">
                  <c:v>23761.36963151603</c:v>
                </c:pt>
                <c:pt idx="1097">
                  <c:v>23761.804992151338</c:v>
                </c:pt>
                <c:pt idx="1098">
                  <c:v>23762.240368740466</c:v>
                </c:pt>
                <c:pt idx="1099">
                  <c:v>23762.675761284299</c:v>
                </c:pt>
                <c:pt idx="1100">
                  <c:v>23763.1111697837</c:v>
                </c:pt>
                <c:pt idx="1101">
                  <c:v>23763.546594239568</c:v>
                </c:pt>
                <c:pt idx="1102">
                  <c:v>23763.982034652767</c:v>
                </c:pt>
                <c:pt idx="1103">
                  <c:v>23764.417491024171</c:v>
                </c:pt>
                <c:pt idx="1104">
                  <c:v>23764.852963354657</c:v>
                </c:pt>
                <c:pt idx="1105">
                  <c:v>23765.288451645119</c:v>
                </c:pt>
                <c:pt idx="1106">
                  <c:v>23765.723955896414</c:v>
                </c:pt>
                <c:pt idx="1107">
                  <c:v>23766.159476109424</c:v>
                </c:pt>
                <c:pt idx="1108">
                  <c:v>23766.595012285045</c:v>
                </c:pt>
                <c:pt idx="1109">
                  <c:v>23767.030564424127</c:v>
                </c:pt>
                <c:pt idx="1110">
                  <c:v>23767.466132527574</c:v>
                </c:pt>
                <c:pt idx="1111">
                  <c:v>23767.90171659624</c:v>
                </c:pt>
                <c:pt idx="1112">
                  <c:v>23768.337316631016</c:v>
                </c:pt>
                <c:pt idx="1113">
                  <c:v>23768.772932632775</c:v>
                </c:pt>
                <c:pt idx="1114">
                  <c:v>23769.208564602406</c:v>
                </c:pt>
                <c:pt idx="1115">
                  <c:v>23769.644212540767</c:v>
                </c:pt>
                <c:pt idx="1116">
                  <c:v>23770.079876448748</c:v>
                </c:pt>
                <c:pt idx="1117">
                  <c:v>23770.515556327231</c:v>
                </c:pt>
                <c:pt idx="1118">
                  <c:v>23770.951252177096</c:v>
                </c:pt>
                <c:pt idx="1119">
                  <c:v>23771.386963999208</c:v>
                </c:pt>
                <c:pt idx="1120">
                  <c:v>23771.822691794459</c:v>
                </c:pt>
                <c:pt idx="1121">
                  <c:v>23772.258435563708</c:v>
                </c:pt>
                <c:pt idx="1122">
                  <c:v>23772.694195307849</c:v>
                </c:pt>
                <c:pt idx="1123">
                  <c:v>23773.129971027753</c:v>
                </c:pt>
                <c:pt idx="1124">
                  <c:v>23773.565762724324</c:v>
                </c:pt>
                <c:pt idx="1125">
                  <c:v>23774.001570398388</c:v>
                </c:pt>
                <c:pt idx="1126">
                  <c:v>23774.437394050881</c:v>
                </c:pt>
                <c:pt idx="1127">
                  <c:v>23774.873233682647</c:v>
                </c:pt>
                <c:pt idx="1128">
                  <c:v>23775.309089294573</c:v>
                </c:pt>
                <c:pt idx="1129">
                  <c:v>23775.744960887532</c:v>
                </c:pt>
                <c:pt idx="1130">
                  <c:v>23776.180848462423</c:v>
                </c:pt>
                <c:pt idx="1131">
                  <c:v>23776.616752020105</c:v>
                </c:pt>
                <c:pt idx="1132">
                  <c:v>23777.052671561465</c:v>
                </c:pt>
                <c:pt idx="1133">
                  <c:v>23777.488607087384</c:v>
                </c:pt>
                <c:pt idx="1134">
                  <c:v>23777.92455859873</c:v>
                </c:pt>
                <c:pt idx="1135">
                  <c:v>23778.3605260964</c:v>
                </c:pt>
                <c:pt idx="1136">
                  <c:v>23778.796509581258</c:v>
                </c:pt>
                <c:pt idx="1137">
                  <c:v>23779.232509054196</c:v>
                </c:pt>
                <c:pt idx="1138">
                  <c:v>23779.668524516081</c:v>
                </c:pt>
                <c:pt idx="1139">
                  <c:v>23780.104555967795</c:v>
                </c:pt>
                <c:pt idx="1140">
                  <c:v>23780.540603410227</c:v>
                </c:pt>
                <c:pt idx="1141">
                  <c:v>23780.97666684425</c:v>
                </c:pt>
                <c:pt idx="1142">
                  <c:v>23781.412746270737</c:v>
                </c:pt>
                <c:pt idx="1143">
                  <c:v>23781.848841690586</c:v>
                </c:pt>
                <c:pt idx="1144">
                  <c:v>23782.284953104663</c:v>
                </c:pt>
                <c:pt idx="1145">
                  <c:v>23782.721080513849</c:v>
                </c:pt>
                <c:pt idx="1146">
                  <c:v>23783.157223919017</c:v>
                </c:pt>
                <c:pt idx="1147">
                  <c:v>23783.593383321066</c:v>
                </c:pt>
                <c:pt idx="1148">
                  <c:v>23784.029558720857</c:v>
                </c:pt>
                <c:pt idx="1149">
                  <c:v>23784.465750119292</c:v>
                </c:pt>
                <c:pt idx="1150">
                  <c:v>23784.901957517224</c:v>
                </c:pt>
                <c:pt idx="1151">
                  <c:v>23785.338180915558</c:v>
                </c:pt>
                <c:pt idx="1152">
                  <c:v>23785.77442031516</c:v>
                </c:pt>
                <c:pt idx="1153">
                  <c:v>23786.210675716917</c:v>
                </c:pt>
                <c:pt idx="1154">
                  <c:v>23786.64694712171</c:v>
                </c:pt>
                <c:pt idx="1155">
                  <c:v>23787.083234530415</c:v>
                </c:pt>
                <c:pt idx="1156">
                  <c:v>23787.519537943899</c:v>
                </c:pt>
                <c:pt idx="1157">
                  <c:v>23787.955857363078</c:v>
                </c:pt>
                <c:pt idx="1158">
                  <c:v>23788.392192788811</c:v>
                </c:pt>
                <c:pt idx="1159">
                  <c:v>23788.828544221971</c:v>
                </c:pt>
                <c:pt idx="1160">
                  <c:v>23789.264911663453</c:v>
                </c:pt>
                <c:pt idx="1161">
                  <c:v>23789.701295114133</c:v>
                </c:pt>
                <c:pt idx="1162">
                  <c:v>23790.137694574889</c:v>
                </c:pt>
                <c:pt idx="1163">
                  <c:v>23790.574110046608</c:v>
                </c:pt>
                <c:pt idx="1164">
                  <c:v>23791.010541530159</c:v>
                </c:pt>
                <c:pt idx="1165">
                  <c:v>23791.446989026459</c:v>
                </c:pt>
                <c:pt idx="1166">
                  <c:v>23791.883452536335</c:v>
                </c:pt>
                <c:pt idx="1167">
                  <c:v>23792.319932060702</c:v>
                </c:pt>
                <c:pt idx="1168">
                  <c:v>23792.756427600449</c:v>
                </c:pt>
                <c:pt idx="1169">
                  <c:v>23793.192939156434</c:v>
                </c:pt>
                <c:pt idx="1170">
                  <c:v>23793.629466729551</c:v>
                </c:pt>
                <c:pt idx="1171">
                  <c:v>23794.066010320686</c:v>
                </c:pt>
                <c:pt idx="1172">
                  <c:v>23794.502569930701</c:v>
                </c:pt>
                <c:pt idx="1173">
                  <c:v>23794.939145560507</c:v>
                </c:pt>
                <c:pt idx="1174">
                  <c:v>23795.375737210958</c:v>
                </c:pt>
                <c:pt idx="1175">
                  <c:v>23795.81234488295</c:v>
                </c:pt>
                <c:pt idx="1176">
                  <c:v>23796.248968577358</c:v>
                </c:pt>
                <c:pt idx="1177">
                  <c:v>23796.68560829508</c:v>
                </c:pt>
                <c:pt idx="1178">
                  <c:v>23797.122264036971</c:v>
                </c:pt>
                <c:pt idx="1179">
                  <c:v>23797.558935803943</c:v>
                </c:pt>
                <c:pt idx="1180">
                  <c:v>23797.99562359686</c:v>
                </c:pt>
                <c:pt idx="1181">
                  <c:v>23798.432327416602</c:v>
                </c:pt>
                <c:pt idx="1182">
                  <c:v>23798.869047264063</c:v>
                </c:pt>
                <c:pt idx="1183">
                  <c:v>23799.30578314012</c:v>
                </c:pt>
                <c:pt idx="1184">
                  <c:v>23799.742535045651</c:v>
                </c:pt>
                <c:pt idx="1185">
                  <c:v>23800.179302981538</c:v>
                </c:pt>
                <c:pt idx="1186">
                  <c:v>23800.616086948678</c:v>
                </c:pt>
                <c:pt idx="1187">
                  <c:v>23801.052886947946</c:v>
                </c:pt>
                <c:pt idx="1188">
                  <c:v>23801.48970298022</c:v>
                </c:pt>
                <c:pt idx="1189">
                  <c:v>23801.926535046376</c:v>
                </c:pt>
                <c:pt idx="1190">
                  <c:v>23802.36338314732</c:v>
                </c:pt>
                <c:pt idx="1191">
                  <c:v>23802.800247283907</c:v>
                </c:pt>
                <c:pt idx="1192">
                  <c:v>23803.237127457047</c:v>
                </c:pt>
                <c:pt idx="1193">
                  <c:v>23803.674023667605</c:v>
                </c:pt>
                <c:pt idx="1194">
                  <c:v>23804.110935916462</c:v>
                </c:pt>
                <c:pt idx="1195">
                  <c:v>23804.547864204524</c:v>
                </c:pt>
                <c:pt idx="1196">
                  <c:v>23804.984808532648</c:v>
                </c:pt>
                <c:pt idx="1197">
                  <c:v>23805.42176890172</c:v>
                </c:pt>
                <c:pt idx="1198">
                  <c:v>23805.858745312649</c:v>
                </c:pt>
                <c:pt idx="1199">
                  <c:v>23806.295737766293</c:v>
                </c:pt>
                <c:pt idx="1200">
                  <c:v>23806.732746263537</c:v>
                </c:pt>
                <c:pt idx="1201">
                  <c:v>23807.169770805267</c:v>
                </c:pt>
                <c:pt idx="1202">
                  <c:v>23807.606811392387</c:v>
                </c:pt>
                <c:pt idx="1203">
                  <c:v>23808.043868025754</c:v>
                </c:pt>
                <c:pt idx="1204">
                  <c:v>23808.480940706264</c:v>
                </c:pt>
                <c:pt idx="1205">
                  <c:v>23808.918029434797</c:v>
                </c:pt>
                <c:pt idx="1206">
                  <c:v>23809.355134212245</c:v>
                </c:pt>
                <c:pt idx="1207">
                  <c:v>23809.792255039472</c:v>
                </c:pt>
                <c:pt idx="1208">
                  <c:v>23810.229391917383</c:v>
                </c:pt>
                <c:pt idx="1209">
                  <c:v>23810.666544846856</c:v>
                </c:pt>
                <c:pt idx="1210">
                  <c:v>23811.103713828765</c:v>
                </c:pt>
                <c:pt idx="1211">
                  <c:v>23811.540898864023</c:v>
                </c:pt>
                <c:pt idx="1212">
                  <c:v>23811.978099953478</c:v>
                </c:pt>
                <c:pt idx="1213">
                  <c:v>23812.415317098024</c:v>
                </c:pt>
                <c:pt idx="1214">
                  <c:v>23812.852550298558</c:v>
                </c:pt>
                <c:pt idx="1215">
                  <c:v>23813.289799555962</c:v>
                </c:pt>
                <c:pt idx="1216">
                  <c:v>23813.727064871116</c:v>
                </c:pt>
                <c:pt idx="1217">
                  <c:v>23814.164346244906</c:v>
                </c:pt>
                <c:pt idx="1218">
                  <c:v>23814.601643678212</c:v>
                </c:pt>
                <c:pt idx="1219">
                  <c:v>23815.038957171917</c:v>
                </c:pt>
                <c:pt idx="1220">
                  <c:v>23815.476286726927</c:v>
                </c:pt>
                <c:pt idx="1221">
                  <c:v>23815.913632344102</c:v>
                </c:pt>
                <c:pt idx="1222">
                  <c:v>23816.350994024335</c:v>
                </c:pt>
                <c:pt idx="1223">
                  <c:v>23816.788371768518</c:v>
                </c:pt>
                <c:pt idx="1224">
                  <c:v>23817.225765577517</c:v>
                </c:pt>
                <c:pt idx="1225">
                  <c:v>23817.663175452246</c:v>
                </c:pt>
                <c:pt idx="1226">
                  <c:v>23818.100601393562</c:v>
                </c:pt>
                <c:pt idx="1227">
                  <c:v>23818.538043402372</c:v>
                </c:pt>
                <c:pt idx="1228">
                  <c:v>23818.975501479545</c:v>
                </c:pt>
                <c:pt idx="1229">
                  <c:v>23819.412975625975</c:v>
                </c:pt>
                <c:pt idx="1230">
                  <c:v>23819.850465842552</c:v>
                </c:pt>
                <c:pt idx="1231">
                  <c:v>23820.287972130151</c:v>
                </c:pt>
                <c:pt idx="1232">
                  <c:v>23820.725494489663</c:v>
                </c:pt>
                <c:pt idx="1233">
                  <c:v>23821.163032921966</c:v>
                </c:pt>
                <c:pt idx="1234">
                  <c:v>23821.600587427954</c:v>
                </c:pt>
                <c:pt idx="1235">
                  <c:v>23822.038158008516</c:v>
                </c:pt>
                <c:pt idx="1236">
                  <c:v>23822.475744664534</c:v>
                </c:pt>
                <c:pt idx="1237">
                  <c:v>23822.91334739688</c:v>
                </c:pt>
                <c:pt idx="1238">
                  <c:v>23823.350966206457</c:v>
                </c:pt>
                <c:pt idx="1239">
                  <c:v>23823.788601094162</c:v>
                </c:pt>
                <c:pt idx="1240">
                  <c:v>23824.226252060849</c:v>
                </c:pt>
                <c:pt idx="1241">
                  <c:v>23824.663919107425</c:v>
                </c:pt>
                <c:pt idx="1242">
                  <c:v>23825.101602234776</c:v>
                </c:pt>
                <c:pt idx="1243">
                  <c:v>23825.539301443776</c:v>
                </c:pt>
                <c:pt idx="1244">
                  <c:v>23825.977016735324</c:v>
                </c:pt>
                <c:pt idx="1245">
                  <c:v>23826.414748110306</c:v>
                </c:pt>
                <c:pt idx="1246">
                  <c:v>23826.852495569605</c:v>
                </c:pt>
                <c:pt idx="1247">
                  <c:v>23827.290259114099</c:v>
                </c:pt>
                <c:pt idx="1248">
                  <c:v>23827.728038744688</c:v>
                </c:pt>
                <c:pt idx="1249">
                  <c:v>23828.165834462252</c:v>
                </c:pt>
                <c:pt idx="1250">
                  <c:v>23828.603646267675</c:v>
                </c:pt>
                <c:pt idx="1251">
                  <c:v>23829.041474161859</c:v>
                </c:pt>
                <c:pt idx="1252">
                  <c:v>23829.479318145666</c:v>
                </c:pt>
                <c:pt idx="1253">
                  <c:v>23829.91717822001</c:v>
                </c:pt>
                <c:pt idx="1254">
                  <c:v>23830.355054385749</c:v>
                </c:pt>
                <c:pt idx="1255">
                  <c:v>23830.792946643796</c:v>
                </c:pt>
                <c:pt idx="1256">
                  <c:v>23831.230854995021</c:v>
                </c:pt>
                <c:pt idx="1257">
                  <c:v>23831.668779440322</c:v>
                </c:pt>
                <c:pt idx="1258">
                  <c:v>23832.106719980584</c:v>
                </c:pt>
                <c:pt idx="1259">
                  <c:v>23832.544676616697</c:v>
                </c:pt>
                <c:pt idx="1260">
                  <c:v>23832.982649349531</c:v>
                </c:pt>
                <c:pt idx="1261">
                  <c:v>23833.42063818</c:v>
                </c:pt>
                <c:pt idx="1262">
                  <c:v>23833.858643108964</c:v>
                </c:pt>
                <c:pt idx="1263">
                  <c:v>23834.296664137335</c:v>
                </c:pt>
                <c:pt idx="1264">
                  <c:v>23834.734701265988</c:v>
                </c:pt>
                <c:pt idx="1265">
                  <c:v>23835.172754495812</c:v>
                </c:pt>
                <c:pt idx="1266">
                  <c:v>23835.610823827694</c:v>
                </c:pt>
                <c:pt idx="1267">
                  <c:v>23836.048909262525</c:v>
                </c:pt>
                <c:pt idx="1268">
                  <c:v>23836.487010801196</c:v>
                </c:pt>
                <c:pt idx="1269">
                  <c:v>23836.925128444585</c:v>
                </c:pt>
                <c:pt idx="1270">
                  <c:v>23837.363262193583</c:v>
                </c:pt>
                <c:pt idx="1271">
                  <c:v>23837.801412049084</c:v>
                </c:pt>
                <c:pt idx="1272">
                  <c:v>23838.239578011962</c:v>
                </c:pt>
                <c:pt idx="1273">
                  <c:v>23838.67776008313</c:v>
                </c:pt>
                <c:pt idx="1274">
                  <c:v>23839.115958263457</c:v>
                </c:pt>
                <c:pt idx="1275">
                  <c:v>23839.554172553846</c:v>
                </c:pt>
                <c:pt idx="1276">
                  <c:v>23839.992402955162</c:v>
                </c:pt>
                <c:pt idx="1277">
                  <c:v>23840.430649468308</c:v>
                </c:pt>
                <c:pt idx="1278">
                  <c:v>23840.868912094185</c:v>
                </c:pt>
                <c:pt idx="1279">
                  <c:v>23841.307190833657</c:v>
                </c:pt>
                <c:pt idx="1280">
                  <c:v>23841.745485687628</c:v>
                </c:pt>
                <c:pt idx="1281">
                  <c:v>23842.18379665698</c:v>
                </c:pt>
                <c:pt idx="1282">
                  <c:v>23842.622123742611</c:v>
                </c:pt>
                <c:pt idx="1283">
                  <c:v>23843.06046694539</c:v>
                </c:pt>
                <c:pt idx="1284">
                  <c:v>23843.498826266237</c:v>
                </c:pt>
                <c:pt idx="1285">
                  <c:v>23843.937201706016</c:v>
                </c:pt>
                <c:pt idx="1286">
                  <c:v>23844.37559326562</c:v>
                </c:pt>
                <c:pt idx="1287">
                  <c:v>23844.814000945942</c:v>
                </c:pt>
                <c:pt idx="1288">
                  <c:v>23845.252424747883</c:v>
                </c:pt>
                <c:pt idx="1289">
                  <c:v>23845.690864672313</c:v>
                </c:pt>
                <c:pt idx="1290">
                  <c:v>23846.129320720123</c:v>
                </c:pt>
                <c:pt idx="1291">
                  <c:v>23846.567792892223</c:v>
                </c:pt>
                <c:pt idx="1292">
                  <c:v>23847.006281189471</c:v>
                </c:pt>
                <c:pt idx="1293">
                  <c:v>23847.444785612788</c:v>
                </c:pt>
                <c:pt idx="1294">
                  <c:v>23847.883306163036</c:v>
                </c:pt>
                <c:pt idx="1295">
                  <c:v>23848.321842841116</c:v>
                </c:pt>
                <c:pt idx="1296">
                  <c:v>23848.760395647929</c:v>
                </c:pt>
                <c:pt idx="1297">
                  <c:v>23849.198964584353</c:v>
                </c:pt>
                <c:pt idx="1298">
                  <c:v>23849.637549651274</c:v>
                </c:pt>
                <c:pt idx="1299">
                  <c:v>23850.076150849596</c:v>
                </c:pt>
                <c:pt idx="1300">
                  <c:v>23850.514768180194</c:v>
                </c:pt>
                <c:pt idx="1301">
                  <c:v>23850.953401643976</c:v>
                </c:pt>
                <c:pt idx="1302">
                  <c:v>23851.392051241808</c:v>
                </c:pt>
                <c:pt idx="1303">
                  <c:v>23851.830716974597</c:v>
                </c:pt>
                <c:pt idx="1304">
                  <c:v>23852.269398843233</c:v>
                </c:pt>
                <c:pt idx="1305">
                  <c:v>23852.708096848601</c:v>
                </c:pt>
                <c:pt idx="1306">
                  <c:v>23853.146810991591</c:v>
                </c:pt>
                <c:pt idx="1307">
                  <c:v>23853.5855412731</c:v>
                </c:pt>
                <c:pt idx="1308">
                  <c:v>23854.024287694017</c:v>
                </c:pt>
                <c:pt idx="1309">
                  <c:v>23854.463050255221</c:v>
                </c:pt>
                <c:pt idx="1310">
                  <c:v>23854.901828957616</c:v>
                </c:pt>
                <c:pt idx="1311">
                  <c:v>23855.340623802083</c:v>
                </c:pt>
                <c:pt idx="1312">
                  <c:v>23855.779434789518</c:v>
                </c:pt>
                <c:pt idx="1313">
                  <c:v>23856.218261920822</c:v>
                </c:pt>
                <c:pt idx="1314">
                  <c:v>23856.657105196868</c:v>
                </c:pt>
                <c:pt idx="1315">
                  <c:v>23857.095964618555</c:v>
                </c:pt>
                <c:pt idx="1316">
                  <c:v>23857.53484018677</c:v>
                </c:pt>
                <c:pt idx="1317">
                  <c:v>23857.973731902421</c:v>
                </c:pt>
                <c:pt idx="1318">
                  <c:v>23858.412639766368</c:v>
                </c:pt>
                <c:pt idx="1319">
                  <c:v>23858.851563779528</c:v>
                </c:pt>
                <c:pt idx="1320">
                  <c:v>23859.290503942793</c:v>
                </c:pt>
                <c:pt idx="1321">
                  <c:v>23859.72946025704</c:v>
                </c:pt>
                <c:pt idx="1322">
                  <c:v>23860.168432723167</c:v>
                </c:pt>
                <c:pt idx="1323">
                  <c:v>23860.607421342058</c:v>
                </c:pt>
                <c:pt idx="1324">
                  <c:v>23861.046426114623</c:v>
                </c:pt>
                <c:pt idx="1325">
                  <c:v>23861.48544704173</c:v>
                </c:pt>
                <c:pt idx="1326">
                  <c:v>23861.924484124298</c:v>
                </c:pt>
                <c:pt idx="1327">
                  <c:v>23862.363537363184</c:v>
                </c:pt>
                <c:pt idx="1328">
                  <c:v>23862.802606759313</c:v>
                </c:pt>
                <c:pt idx="1329">
                  <c:v>23863.241692313561</c:v>
                </c:pt>
                <c:pt idx="1330">
                  <c:v>23863.680794026823</c:v>
                </c:pt>
                <c:pt idx="1331">
                  <c:v>23864.119911899976</c:v>
                </c:pt>
                <c:pt idx="1332">
                  <c:v>23864.559045933944</c:v>
                </c:pt>
                <c:pt idx="1333">
                  <c:v>23864.998196129607</c:v>
                </c:pt>
                <c:pt idx="1334">
                  <c:v>23865.437362487832</c:v>
                </c:pt>
                <c:pt idx="1335">
                  <c:v>23865.876545009542</c:v>
                </c:pt>
                <c:pt idx="1336">
                  <c:v>23866.315743695613</c:v>
                </c:pt>
                <c:pt idx="1337">
                  <c:v>23866.754958546942</c:v>
                </c:pt>
                <c:pt idx="1338">
                  <c:v>23867.194189564434</c:v>
                </c:pt>
                <c:pt idx="1339">
                  <c:v>23867.633436748954</c:v>
                </c:pt>
                <c:pt idx="1340">
                  <c:v>23868.072700101424</c:v>
                </c:pt>
                <c:pt idx="1341">
                  <c:v>23868.511979622715</c:v>
                </c:pt>
                <c:pt idx="1342">
                  <c:v>23868.951275313728</c:v>
                </c:pt>
                <c:pt idx="1343">
                  <c:v>23869.390587175356</c:v>
                </c:pt>
                <c:pt idx="1344">
                  <c:v>23869.829915208502</c:v>
                </c:pt>
                <c:pt idx="1345">
                  <c:v>23870.269259414035</c:v>
                </c:pt>
                <c:pt idx="1346">
                  <c:v>23870.70861979288</c:v>
                </c:pt>
                <c:pt idx="1347">
                  <c:v>23871.147996345891</c:v>
                </c:pt>
                <c:pt idx="1348">
                  <c:v>23871.587389073997</c:v>
                </c:pt>
                <c:pt idx="1349">
                  <c:v>23872.026797978066</c:v>
                </c:pt>
                <c:pt idx="1350">
                  <c:v>23872.466223059007</c:v>
                </c:pt>
                <c:pt idx="1351">
                  <c:v>23872.905664317703</c:v>
                </c:pt>
                <c:pt idx="1352">
                  <c:v>23873.345121755057</c:v>
                </c:pt>
                <c:pt idx="1353">
                  <c:v>23873.784595371955</c:v>
                </c:pt>
                <c:pt idx="1354">
                  <c:v>23874.224085169295</c:v>
                </c:pt>
                <c:pt idx="1355">
                  <c:v>23874.663591147957</c:v>
                </c:pt>
              </c:numCache>
            </c:numRef>
          </c:xVal>
          <c:yVal>
            <c:numRef>
              <c:f>Sheet1!$AA$7:$AA$2165</c:f>
              <c:numCache>
                <c:formatCode>General</c:formatCode>
                <c:ptCount val="2159"/>
                <c:pt idx="0">
                  <c:v>110.2</c:v>
                </c:pt>
                <c:pt idx="1">
                  <c:v>110.4</c:v>
                </c:pt>
                <c:pt idx="2">
                  <c:v>122.2</c:v>
                </c:pt>
                <c:pt idx="3">
                  <c:v>114.8</c:v>
                </c:pt>
                <c:pt idx="4">
                  <c:v>115.2</c:v>
                </c:pt>
                <c:pt idx="5">
                  <c:v>112.8</c:v>
                </c:pt>
                <c:pt idx="6">
                  <c:v>109.2</c:v>
                </c:pt>
                <c:pt idx="7">
                  <c:v>109.4</c:v>
                </c:pt>
                <c:pt idx="8">
                  <c:v>113.2</c:v>
                </c:pt>
                <c:pt idx="9">
                  <c:v>110.4</c:v>
                </c:pt>
                <c:pt idx="10">
                  <c:v>113.8</c:v>
                </c:pt>
                <c:pt idx="11">
                  <c:v>113.6</c:v>
                </c:pt>
                <c:pt idx="12">
                  <c:v>112.4</c:v>
                </c:pt>
                <c:pt idx="13">
                  <c:v>110.4</c:v>
                </c:pt>
                <c:pt idx="14">
                  <c:v>112.2</c:v>
                </c:pt>
                <c:pt idx="15">
                  <c:v>111.2</c:v>
                </c:pt>
                <c:pt idx="16">
                  <c:v>107.8</c:v>
                </c:pt>
                <c:pt idx="17">
                  <c:v>111.2</c:v>
                </c:pt>
                <c:pt idx="18">
                  <c:v>114</c:v>
                </c:pt>
                <c:pt idx="19">
                  <c:v>113.2</c:v>
                </c:pt>
                <c:pt idx="20">
                  <c:v>108.8</c:v>
                </c:pt>
                <c:pt idx="21">
                  <c:v>114.8</c:v>
                </c:pt>
                <c:pt idx="22">
                  <c:v>112.4</c:v>
                </c:pt>
                <c:pt idx="23">
                  <c:v>111.8</c:v>
                </c:pt>
                <c:pt idx="24">
                  <c:v>119</c:v>
                </c:pt>
                <c:pt idx="25">
                  <c:v>111.2</c:v>
                </c:pt>
                <c:pt idx="26">
                  <c:v>112</c:v>
                </c:pt>
                <c:pt idx="27">
                  <c:v>113.6</c:v>
                </c:pt>
                <c:pt idx="28">
                  <c:v>107.4</c:v>
                </c:pt>
                <c:pt idx="29">
                  <c:v>114.2</c:v>
                </c:pt>
                <c:pt idx="30">
                  <c:v>121.4</c:v>
                </c:pt>
                <c:pt idx="31">
                  <c:v>111.2</c:v>
                </c:pt>
                <c:pt idx="32">
                  <c:v>113.2</c:v>
                </c:pt>
                <c:pt idx="33">
                  <c:v>121.6</c:v>
                </c:pt>
                <c:pt idx="34">
                  <c:v>115</c:v>
                </c:pt>
                <c:pt idx="35">
                  <c:v>109.2</c:v>
                </c:pt>
                <c:pt idx="36">
                  <c:v>117.8</c:v>
                </c:pt>
                <c:pt idx="37">
                  <c:v>109.2</c:v>
                </c:pt>
                <c:pt idx="38">
                  <c:v>107.8</c:v>
                </c:pt>
                <c:pt idx="39">
                  <c:v>116.2</c:v>
                </c:pt>
                <c:pt idx="40">
                  <c:v>111.4</c:v>
                </c:pt>
                <c:pt idx="41">
                  <c:v>118.8</c:v>
                </c:pt>
                <c:pt idx="42">
                  <c:v>113</c:v>
                </c:pt>
                <c:pt idx="43">
                  <c:v>112.6</c:v>
                </c:pt>
                <c:pt idx="44">
                  <c:v>110.2</c:v>
                </c:pt>
                <c:pt idx="45">
                  <c:v>113</c:v>
                </c:pt>
                <c:pt idx="46">
                  <c:v>118.4</c:v>
                </c:pt>
                <c:pt idx="47">
                  <c:v>114.4</c:v>
                </c:pt>
                <c:pt idx="48">
                  <c:v>116.2</c:v>
                </c:pt>
                <c:pt idx="49">
                  <c:v>107.8</c:v>
                </c:pt>
                <c:pt idx="50">
                  <c:v>107.8</c:v>
                </c:pt>
                <c:pt idx="51">
                  <c:v>114.6</c:v>
                </c:pt>
                <c:pt idx="52">
                  <c:v>110.6</c:v>
                </c:pt>
                <c:pt idx="53">
                  <c:v>116.4</c:v>
                </c:pt>
                <c:pt idx="54">
                  <c:v>113</c:v>
                </c:pt>
                <c:pt idx="55">
                  <c:v>107.2</c:v>
                </c:pt>
                <c:pt idx="56">
                  <c:v>110.6</c:v>
                </c:pt>
                <c:pt idx="57">
                  <c:v>112.4</c:v>
                </c:pt>
                <c:pt idx="58">
                  <c:v>108.4</c:v>
                </c:pt>
                <c:pt idx="59">
                  <c:v>112.6</c:v>
                </c:pt>
                <c:pt idx="60">
                  <c:v>114.4</c:v>
                </c:pt>
                <c:pt idx="61">
                  <c:v>114.6</c:v>
                </c:pt>
                <c:pt idx="62">
                  <c:v>111.8</c:v>
                </c:pt>
                <c:pt idx="63">
                  <c:v>117.8</c:v>
                </c:pt>
                <c:pt idx="64">
                  <c:v>111.2</c:v>
                </c:pt>
                <c:pt idx="65">
                  <c:v>109.4</c:v>
                </c:pt>
                <c:pt idx="66">
                  <c:v>114.6</c:v>
                </c:pt>
                <c:pt idx="67">
                  <c:v>117.8</c:v>
                </c:pt>
                <c:pt idx="68">
                  <c:v>115.2</c:v>
                </c:pt>
                <c:pt idx="69">
                  <c:v>112.4</c:v>
                </c:pt>
                <c:pt idx="70">
                  <c:v>106</c:v>
                </c:pt>
                <c:pt idx="71">
                  <c:v>112.6</c:v>
                </c:pt>
                <c:pt idx="72">
                  <c:v>110.8</c:v>
                </c:pt>
                <c:pt idx="73">
                  <c:v>115.4</c:v>
                </c:pt>
                <c:pt idx="74">
                  <c:v>115</c:v>
                </c:pt>
                <c:pt idx="75">
                  <c:v>113.6</c:v>
                </c:pt>
                <c:pt idx="76">
                  <c:v>113.6</c:v>
                </c:pt>
                <c:pt idx="77">
                  <c:v>111.4</c:v>
                </c:pt>
                <c:pt idx="78">
                  <c:v>117.2</c:v>
                </c:pt>
                <c:pt idx="79">
                  <c:v>118</c:v>
                </c:pt>
                <c:pt idx="80">
                  <c:v>115.2</c:v>
                </c:pt>
                <c:pt idx="81">
                  <c:v>112.6</c:v>
                </c:pt>
                <c:pt idx="82">
                  <c:v>118.6</c:v>
                </c:pt>
                <c:pt idx="83">
                  <c:v>110.8</c:v>
                </c:pt>
                <c:pt idx="84">
                  <c:v>111.6</c:v>
                </c:pt>
                <c:pt idx="85">
                  <c:v>111.2</c:v>
                </c:pt>
                <c:pt idx="86">
                  <c:v>114.8</c:v>
                </c:pt>
                <c:pt idx="87">
                  <c:v>118.8</c:v>
                </c:pt>
                <c:pt idx="88">
                  <c:v>116.6</c:v>
                </c:pt>
                <c:pt idx="89">
                  <c:v>110.4</c:v>
                </c:pt>
                <c:pt idx="90">
                  <c:v>108.2</c:v>
                </c:pt>
                <c:pt idx="91">
                  <c:v>115.8</c:v>
                </c:pt>
                <c:pt idx="92">
                  <c:v>120.2</c:v>
                </c:pt>
                <c:pt idx="93">
                  <c:v>116.4</c:v>
                </c:pt>
                <c:pt idx="94">
                  <c:v>111.6</c:v>
                </c:pt>
                <c:pt idx="95">
                  <c:v>111.2</c:v>
                </c:pt>
                <c:pt idx="96">
                  <c:v>113.6</c:v>
                </c:pt>
                <c:pt idx="97">
                  <c:v>109</c:v>
                </c:pt>
                <c:pt idx="98">
                  <c:v>110.6</c:v>
                </c:pt>
                <c:pt idx="99">
                  <c:v>107.8</c:v>
                </c:pt>
                <c:pt idx="100">
                  <c:v>116.6</c:v>
                </c:pt>
                <c:pt idx="101">
                  <c:v>115</c:v>
                </c:pt>
                <c:pt idx="102">
                  <c:v>114.6</c:v>
                </c:pt>
                <c:pt idx="103">
                  <c:v>117.8</c:v>
                </c:pt>
                <c:pt idx="104">
                  <c:v>119</c:v>
                </c:pt>
                <c:pt idx="105">
                  <c:v>111.4</c:v>
                </c:pt>
                <c:pt idx="106">
                  <c:v>113.4</c:v>
                </c:pt>
                <c:pt idx="107">
                  <c:v>116.2</c:v>
                </c:pt>
                <c:pt idx="108">
                  <c:v>115</c:v>
                </c:pt>
                <c:pt idx="109">
                  <c:v>111.6</c:v>
                </c:pt>
                <c:pt idx="110">
                  <c:v>112.8</c:v>
                </c:pt>
                <c:pt idx="111">
                  <c:v>112.8</c:v>
                </c:pt>
                <c:pt idx="112">
                  <c:v>112</c:v>
                </c:pt>
                <c:pt idx="113">
                  <c:v>113.4</c:v>
                </c:pt>
                <c:pt idx="114">
                  <c:v>114</c:v>
                </c:pt>
                <c:pt idx="115">
                  <c:v>119.4</c:v>
                </c:pt>
                <c:pt idx="116">
                  <c:v>114.2</c:v>
                </c:pt>
                <c:pt idx="117">
                  <c:v>117.6</c:v>
                </c:pt>
                <c:pt idx="118">
                  <c:v>119.2</c:v>
                </c:pt>
                <c:pt idx="119">
                  <c:v>109.8</c:v>
                </c:pt>
                <c:pt idx="120">
                  <c:v>116.2</c:v>
                </c:pt>
                <c:pt idx="121">
                  <c:v>111</c:v>
                </c:pt>
                <c:pt idx="122">
                  <c:v>116.6</c:v>
                </c:pt>
                <c:pt idx="123">
                  <c:v>113.8</c:v>
                </c:pt>
                <c:pt idx="124">
                  <c:v>122.2</c:v>
                </c:pt>
                <c:pt idx="125">
                  <c:v>119</c:v>
                </c:pt>
                <c:pt idx="126">
                  <c:v>117.4</c:v>
                </c:pt>
                <c:pt idx="127">
                  <c:v>115</c:v>
                </c:pt>
                <c:pt idx="128">
                  <c:v>107.6</c:v>
                </c:pt>
                <c:pt idx="129">
                  <c:v>112</c:v>
                </c:pt>
                <c:pt idx="130">
                  <c:v>112.8</c:v>
                </c:pt>
                <c:pt idx="131">
                  <c:v>119.4</c:v>
                </c:pt>
                <c:pt idx="132">
                  <c:v>114.8</c:v>
                </c:pt>
                <c:pt idx="133">
                  <c:v>117.2</c:v>
                </c:pt>
                <c:pt idx="134">
                  <c:v>117.6</c:v>
                </c:pt>
                <c:pt idx="135">
                  <c:v>117.4</c:v>
                </c:pt>
                <c:pt idx="136">
                  <c:v>124.2</c:v>
                </c:pt>
                <c:pt idx="137">
                  <c:v>118.4</c:v>
                </c:pt>
                <c:pt idx="138">
                  <c:v>113.6</c:v>
                </c:pt>
                <c:pt idx="139">
                  <c:v>116.2</c:v>
                </c:pt>
                <c:pt idx="140">
                  <c:v>117.4</c:v>
                </c:pt>
                <c:pt idx="141">
                  <c:v>120.6</c:v>
                </c:pt>
                <c:pt idx="142">
                  <c:v>119.8</c:v>
                </c:pt>
                <c:pt idx="143">
                  <c:v>116.6</c:v>
                </c:pt>
                <c:pt idx="144">
                  <c:v>123.8</c:v>
                </c:pt>
                <c:pt idx="145">
                  <c:v>119.2</c:v>
                </c:pt>
                <c:pt idx="146">
                  <c:v>113.8</c:v>
                </c:pt>
                <c:pt idx="147">
                  <c:v>121.2</c:v>
                </c:pt>
                <c:pt idx="148">
                  <c:v>134</c:v>
                </c:pt>
                <c:pt idx="149">
                  <c:v>119.6</c:v>
                </c:pt>
                <c:pt idx="150">
                  <c:v>122.6</c:v>
                </c:pt>
                <c:pt idx="151">
                  <c:v>127.2</c:v>
                </c:pt>
                <c:pt idx="152">
                  <c:v>119.6</c:v>
                </c:pt>
                <c:pt idx="153">
                  <c:v>125.8</c:v>
                </c:pt>
                <c:pt idx="154">
                  <c:v>124.4</c:v>
                </c:pt>
                <c:pt idx="155">
                  <c:v>126.4</c:v>
                </c:pt>
                <c:pt idx="156">
                  <c:v>127.6</c:v>
                </c:pt>
                <c:pt idx="157">
                  <c:v>132</c:v>
                </c:pt>
                <c:pt idx="158">
                  <c:v>130.4</c:v>
                </c:pt>
                <c:pt idx="159">
                  <c:v>132</c:v>
                </c:pt>
                <c:pt idx="160">
                  <c:v>128.4</c:v>
                </c:pt>
                <c:pt idx="161">
                  <c:v>137.19999999999999</c:v>
                </c:pt>
                <c:pt idx="162">
                  <c:v>138.6</c:v>
                </c:pt>
                <c:pt idx="163">
                  <c:v>144.6</c:v>
                </c:pt>
                <c:pt idx="164">
                  <c:v>157.4</c:v>
                </c:pt>
                <c:pt idx="165">
                  <c:v>147.80000000000001</c:v>
                </c:pt>
                <c:pt idx="166">
                  <c:v>172.2</c:v>
                </c:pt>
                <c:pt idx="167">
                  <c:v>193.6</c:v>
                </c:pt>
                <c:pt idx="168">
                  <c:v>230.6</c:v>
                </c:pt>
                <c:pt idx="169">
                  <c:v>280.2</c:v>
                </c:pt>
                <c:pt idx="170">
                  <c:v>431.8</c:v>
                </c:pt>
                <c:pt idx="171">
                  <c:v>830</c:v>
                </c:pt>
                <c:pt idx="172">
                  <c:v>1295</c:v>
                </c:pt>
                <c:pt idx="173">
                  <c:v>1273</c:v>
                </c:pt>
                <c:pt idx="174">
                  <c:v>961.8</c:v>
                </c:pt>
                <c:pt idx="175">
                  <c:v>655.6</c:v>
                </c:pt>
                <c:pt idx="176">
                  <c:v>560</c:v>
                </c:pt>
                <c:pt idx="177">
                  <c:v>631.79999999999995</c:v>
                </c:pt>
                <c:pt idx="178">
                  <c:v>533.20000000000005</c:v>
                </c:pt>
                <c:pt idx="179">
                  <c:v>364.6</c:v>
                </c:pt>
                <c:pt idx="180">
                  <c:v>306.2</c:v>
                </c:pt>
                <c:pt idx="181">
                  <c:v>299.39999999999992</c:v>
                </c:pt>
                <c:pt idx="182">
                  <c:v>247</c:v>
                </c:pt>
                <c:pt idx="183">
                  <c:v>260.8</c:v>
                </c:pt>
                <c:pt idx="184">
                  <c:v>426.6</c:v>
                </c:pt>
                <c:pt idx="185">
                  <c:v>585</c:v>
                </c:pt>
                <c:pt idx="186">
                  <c:v>448</c:v>
                </c:pt>
                <c:pt idx="187">
                  <c:v>291.39999999999992</c:v>
                </c:pt>
                <c:pt idx="188">
                  <c:v>240.4</c:v>
                </c:pt>
                <c:pt idx="189">
                  <c:v>269.8</c:v>
                </c:pt>
                <c:pt idx="190">
                  <c:v>237.8</c:v>
                </c:pt>
                <c:pt idx="191">
                  <c:v>215</c:v>
                </c:pt>
                <c:pt idx="192">
                  <c:v>165.4</c:v>
                </c:pt>
                <c:pt idx="193">
                  <c:v>182.6</c:v>
                </c:pt>
                <c:pt idx="194">
                  <c:v>206.2</c:v>
                </c:pt>
                <c:pt idx="195">
                  <c:v>366.8</c:v>
                </c:pt>
                <c:pt idx="196">
                  <c:v>387.8</c:v>
                </c:pt>
                <c:pt idx="197">
                  <c:v>294.2</c:v>
                </c:pt>
                <c:pt idx="198">
                  <c:v>193.8</c:v>
                </c:pt>
                <c:pt idx="199">
                  <c:v>209.4</c:v>
                </c:pt>
                <c:pt idx="200">
                  <c:v>191</c:v>
                </c:pt>
                <c:pt idx="201">
                  <c:v>174</c:v>
                </c:pt>
                <c:pt idx="202">
                  <c:v>181.2</c:v>
                </c:pt>
                <c:pt idx="203">
                  <c:v>168.6</c:v>
                </c:pt>
                <c:pt idx="204">
                  <c:v>150.6</c:v>
                </c:pt>
                <c:pt idx="205">
                  <c:v>140.19999999999999</c:v>
                </c:pt>
                <c:pt idx="206">
                  <c:v>137.80000000000001</c:v>
                </c:pt>
                <c:pt idx="207">
                  <c:v>146.19999999999999</c:v>
                </c:pt>
                <c:pt idx="208">
                  <c:v>160.80000000000001</c:v>
                </c:pt>
                <c:pt idx="209">
                  <c:v>206.4</c:v>
                </c:pt>
                <c:pt idx="210">
                  <c:v>214.6</c:v>
                </c:pt>
                <c:pt idx="211">
                  <c:v>176.6</c:v>
                </c:pt>
                <c:pt idx="212">
                  <c:v>141</c:v>
                </c:pt>
                <c:pt idx="213">
                  <c:v>144.80000000000001</c:v>
                </c:pt>
                <c:pt idx="214">
                  <c:v>145</c:v>
                </c:pt>
                <c:pt idx="215">
                  <c:v>147.4</c:v>
                </c:pt>
                <c:pt idx="216">
                  <c:v>180.2</c:v>
                </c:pt>
                <c:pt idx="217">
                  <c:v>155.4</c:v>
                </c:pt>
                <c:pt idx="218">
                  <c:v>140.80000000000001</c:v>
                </c:pt>
                <c:pt idx="219">
                  <c:v>127.2</c:v>
                </c:pt>
                <c:pt idx="220">
                  <c:v>127.8</c:v>
                </c:pt>
                <c:pt idx="221">
                  <c:v>119.6</c:v>
                </c:pt>
                <c:pt idx="222">
                  <c:v>121</c:v>
                </c:pt>
                <c:pt idx="223">
                  <c:v>119.2</c:v>
                </c:pt>
                <c:pt idx="224">
                  <c:v>135.6</c:v>
                </c:pt>
                <c:pt idx="225">
                  <c:v>127.6</c:v>
                </c:pt>
                <c:pt idx="226">
                  <c:v>127</c:v>
                </c:pt>
                <c:pt idx="227">
                  <c:v>117.8</c:v>
                </c:pt>
                <c:pt idx="228">
                  <c:v>121.4</c:v>
                </c:pt>
                <c:pt idx="229">
                  <c:v>116</c:v>
                </c:pt>
                <c:pt idx="230">
                  <c:v>120</c:v>
                </c:pt>
                <c:pt idx="231">
                  <c:v>118</c:v>
                </c:pt>
                <c:pt idx="232">
                  <c:v>119.2</c:v>
                </c:pt>
                <c:pt idx="233">
                  <c:v>120.6</c:v>
                </c:pt>
                <c:pt idx="234">
                  <c:v>147.19999999999999</c:v>
                </c:pt>
                <c:pt idx="235">
                  <c:v>146.6</c:v>
                </c:pt>
                <c:pt idx="236">
                  <c:v>158.19999999999999</c:v>
                </c:pt>
                <c:pt idx="237">
                  <c:v>142.4</c:v>
                </c:pt>
                <c:pt idx="238">
                  <c:v>128.80000000000001</c:v>
                </c:pt>
                <c:pt idx="239">
                  <c:v>125</c:v>
                </c:pt>
                <c:pt idx="240">
                  <c:v>124.6</c:v>
                </c:pt>
                <c:pt idx="241">
                  <c:v>118.4</c:v>
                </c:pt>
                <c:pt idx="242">
                  <c:v>125.8</c:v>
                </c:pt>
                <c:pt idx="243">
                  <c:v>114.8</c:v>
                </c:pt>
                <c:pt idx="244">
                  <c:v>124.8</c:v>
                </c:pt>
                <c:pt idx="245">
                  <c:v>130.6</c:v>
                </c:pt>
                <c:pt idx="246">
                  <c:v>138.6</c:v>
                </c:pt>
                <c:pt idx="247">
                  <c:v>135</c:v>
                </c:pt>
                <c:pt idx="248">
                  <c:v>150</c:v>
                </c:pt>
                <c:pt idx="249">
                  <c:v>125.2</c:v>
                </c:pt>
                <c:pt idx="250">
                  <c:v>119</c:v>
                </c:pt>
                <c:pt idx="251">
                  <c:v>119.8</c:v>
                </c:pt>
                <c:pt idx="252">
                  <c:v>118.2</c:v>
                </c:pt>
                <c:pt idx="253">
                  <c:v>136</c:v>
                </c:pt>
                <c:pt idx="254">
                  <c:v>129.19999999999999</c:v>
                </c:pt>
                <c:pt idx="255">
                  <c:v>130.4</c:v>
                </c:pt>
                <c:pt idx="256">
                  <c:v>164.8</c:v>
                </c:pt>
                <c:pt idx="257">
                  <c:v>184.6</c:v>
                </c:pt>
                <c:pt idx="258">
                  <c:v>287</c:v>
                </c:pt>
                <c:pt idx="259">
                  <c:v>304.39999999999992</c:v>
                </c:pt>
                <c:pt idx="260">
                  <c:v>210.6</c:v>
                </c:pt>
                <c:pt idx="261">
                  <c:v>161.19999999999999</c:v>
                </c:pt>
                <c:pt idx="262">
                  <c:v>146.19999999999999</c:v>
                </c:pt>
                <c:pt idx="263">
                  <c:v>131.19999999999999</c:v>
                </c:pt>
                <c:pt idx="264">
                  <c:v>120.6</c:v>
                </c:pt>
                <c:pt idx="265">
                  <c:v>116</c:v>
                </c:pt>
                <c:pt idx="266">
                  <c:v>115</c:v>
                </c:pt>
                <c:pt idx="267">
                  <c:v>119.6</c:v>
                </c:pt>
                <c:pt idx="268">
                  <c:v>126.2</c:v>
                </c:pt>
                <c:pt idx="269">
                  <c:v>140.4</c:v>
                </c:pt>
                <c:pt idx="270">
                  <c:v>158.80000000000001</c:v>
                </c:pt>
                <c:pt idx="271">
                  <c:v>166.4</c:v>
                </c:pt>
                <c:pt idx="272">
                  <c:v>158.4</c:v>
                </c:pt>
                <c:pt idx="273">
                  <c:v>123.8</c:v>
                </c:pt>
                <c:pt idx="274">
                  <c:v>132</c:v>
                </c:pt>
                <c:pt idx="275">
                  <c:v>122.4</c:v>
                </c:pt>
                <c:pt idx="276">
                  <c:v>127.6</c:v>
                </c:pt>
                <c:pt idx="277">
                  <c:v>125.8</c:v>
                </c:pt>
                <c:pt idx="278">
                  <c:v>123</c:v>
                </c:pt>
                <c:pt idx="279">
                  <c:v>145</c:v>
                </c:pt>
                <c:pt idx="280">
                  <c:v>130.4</c:v>
                </c:pt>
                <c:pt idx="281">
                  <c:v>165.2</c:v>
                </c:pt>
                <c:pt idx="282">
                  <c:v>226</c:v>
                </c:pt>
                <c:pt idx="283">
                  <c:v>375.8</c:v>
                </c:pt>
                <c:pt idx="284">
                  <c:v>466.8</c:v>
                </c:pt>
                <c:pt idx="285">
                  <c:v>341.8</c:v>
                </c:pt>
                <c:pt idx="286">
                  <c:v>216.8</c:v>
                </c:pt>
                <c:pt idx="287">
                  <c:v>178.8</c:v>
                </c:pt>
                <c:pt idx="288">
                  <c:v>161.4</c:v>
                </c:pt>
                <c:pt idx="289">
                  <c:v>123.6</c:v>
                </c:pt>
                <c:pt idx="290">
                  <c:v>127.8</c:v>
                </c:pt>
                <c:pt idx="291">
                  <c:v>123.6</c:v>
                </c:pt>
                <c:pt idx="292">
                  <c:v>121.6</c:v>
                </c:pt>
                <c:pt idx="293">
                  <c:v>121.6</c:v>
                </c:pt>
                <c:pt idx="294">
                  <c:v>122.4</c:v>
                </c:pt>
                <c:pt idx="295">
                  <c:v>142</c:v>
                </c:pt>
                <c:pt idx="296">
                  <c:v>145.19999999999999</c:v>
                </c:pt>
                <c:pt idx="297">
                  <c:v>217.6</c:v>
                </c:pt>
                <c:pt idx="298">
                  <c:v>211.4</c:v>
                </c:pt>
                <c:pt idx="299">
                  <c:v>178.4</c:v>
                </c:pt>
                <c:pt idx="300">
                  <c:v>139</c:v>
                </c:pt>
                <c:pt idx="301">
                  <c:v>133.19999999999999</c:v>
                </c:pt>
                <c:pt idx="302">
                  <c:v>129.6</c:v>
                </c:pt>
                <c:pt idx="303">
                  <c:v>119.4</c:v>
                </c:pt>
                <c:pt idx="304">
                  <c:v>118.4</c:v>
                </c:pt>
                <c:pt idx="305">
                  <c:v>122.4</c:v>
                </c:pt>
                <c:pt idx="306">
                  <c:v>125.4</c:v>
                </c:pt>
                <c:pt idx="307">
                  <c:v>138.4</c:v>
                </c:pt>
                <c:pt idx="308">
                  <c:v>137.6</c:v>
                </c:pt>
                <c:pt idx="309">
                  <c:v>146</c:v>
                </c:pt>
                <c:pt idx="310">
                  <c:v>224.2</c:v>
                </c:pt>
                <c:pt idx="311">
                  <c:v>327.8</c:v>
                </c:pt>
                <c:pt idx="312">
                  <c:v>675.2</c:v>
                </c:pt>
                <c:pt idx="313">
                  <c:v>582.79999999999995</c:v>
                </c:pt>
                <c:pt idx="314">
                  <c:v>343.6</c:v>
                </c:pt>
                <c:pt idx="315">
                  <c:v>235.6</c:v>
                </c:pt>
                <c:pt idx="316">
                  <c:v>198.4</c:v>
                </c:pt>
                <c:pt idx="317">
                  <c:v>146.4</c:v>
                </c:pt>
                <c:pt idx="318">
                  <c:v>120</c:v>
                </c:pt>
                <c:pt idx="319">
                  <c:v>123</c:v>
                </c:pt>
                <c:pt idx="320">
                  <c:v>126</c:v>
                </c:pt>
                <c:pt idx="321">
                  <c:v>125.4</c:v>
                </c:pt>
                <c:pt idx="322">
                  <c:v>118.4</c:v>
                </c:pt>
                <c:pt idx="323">
                  <c:v>123.2</c:v>
                </c:pt>
                <c:pt idx="324">
                  <c:v>127.6</c:v>
                </c:pt>
                <c:pt idx="325">
                  <c:v>131.19999999999999</c:v>
                </c:pt>
                <c:pt idx="326">
                  <c:v>156.80000000000001</c:v>
                </c:pt>
                <c:pt idx="327">
                  <c:v>196.8</c:v>
                </c:pt>
                <c:pt idx="328">
                  <c:v>256.60000000000002</c:v>
                </c:pt>
                <c:pt idx="329">
                  <c:v>204.2</c:v>
                </c:pt>
                <c:pt idx="330">
                  <c:v>149</c:v>
                </c:pt>
                <c:pt idx="331">
                  <c:v>142.4</c:v>
                </c:pt>
                <c:pt idx="332">
                  <c:v>137</c:v>
                </c:pt>
                <c:pt idx="333">
                  <c:v>117.8</c:v>
                </c:pt>
                <c:pt idx="334">
                  <c:v>113.2</c:v>
                </c:pt>
                <c:pt idx="335">
                  <c:v>121.6</c:v>
                </c:pt>
                <c:pt idx="336">
                  <c:v>122</c:v>
                </c:pt>
                <c:pt idx="337">
                  <c:v>128.19999999999999</c:v>
                </c:pt>
                <c:pt idx="338">
                  <c:v>127</c:v>
                </c:pt>
                <c:pt idx="339">
                  <c:v>134.6</c:v>
                </c:pt>
                <c:pt idx="340">
                  <c:v>135</c:v>
                </c:pt>
                <c:pt idx="341">
                  <c:v>163.4</c:v>
                </c:pt>
                <c:pt idx="342">
                  <c:v>235.6</c:v>
                </c:pt>
                <c:pt idx="343">
                  <c:v>438.4</c:v>
                </c:pt>
                <c:pt idx="344">
                  <c:v>636.79999999999995</c:v>
                </c:pt>
                <c:pt idx="345">
                  <c:v>479.4</c:v>
                </c:pt>
                <c:pt idx="346">
                  <c:v>272.2</c:v>
                </c:pt>
                <c:pt idx="347">
                  <c:v>209.8</c:v>
                </c:pt>
                <c:pt idx="348">
                  <c:v>202.8</c:v>
                </c:pt>
                <c:pt idx="349">
                  <c:v>141.4</c:v>
                </c:pt>
                <c:pt idx="350">
                  <c:v>143.80000000000001</c:v>
                </c:pt>
                <c:pt idx="351">
                  <c:v>124.8</c:v>
                </c:pt>
                <c:pt idx="352">
                  <c:v>125.6</c:v>
                </c:pt>
                <c:pt idx="353">
                  <c:v>121.4</c:v>
                </c:pt>
                <c:pt idx="354">
                  <c:v>118.4</c:v>
                </c:pt>
                <c:pt idx="355">
                  <c:v>122.4</c:v>
                </c:pt>
                <c:pt idx="356">
                  <c:v>125.8</c:v>
                </c:pt>
                <c:pt idx="357">
                  <c:v>125.6</c:v>
                </c:pt>
                <c:pt idx="358">
                  <c:v>122.4</c:v>
                </c:pt>
                <c:pt idx="359">
                  <c:v>151.80000000000001</c:v>
                </c:pt>
                <c:pt idx="360">
                  <c:v>187</c:v>
                </c:pt>
                <c:pt idx="361">
                  <c:v>231.2</c:v>
                </c:pt>
                <c:pt idx="362">
                  <c:v>211.2</c:v>
                </c:pt>
                <c:pt idx="363">
                  <c:v>167.4</c:v>
                </c:pt>
                <c:pt idx="364">
                  <c:v>145</c:v>
                </c:pt>
                <c:pt idx="365">
                  <c:v>134.80000000000001</c:v>
                </c:pt>
                <c:pt idx="366">
                  <c:v>123.4</c:v>
                </c:pt>
                <c:pt idx="367">
                  <c:v>123.2</c:v>
                </c:pt>
                <c:pt idx="368">
                  <c:v>119</c:v>
                </c:pt>
                <c:pt idx="369">
                  <c:v>121.6</c:v>
                </c:pt>
                <c:pt idx="370">
                  <c:v>120.8</c:v>
                </c:pt>
                <c:pt idx="371">
                  <c:v>115.8</c:v>
                </c:pt>
                <c:pt idx="372">
                  <c:v>129.4</c:v>
                </c:pt>
                <c:pt idx="373">
                  <c:v>133.19999999999999</c:v>
                </c:pt>
                <c:pt idx="374">
                  <c:v>139.4</c:v>
                </c:pt>
                <c:pt idx="375">
                  <c:v>141.4</c:v>
                </c:pt>
                <c:pt idx="376">
                  <c:v>182.4</c:v>
                </c:pt>
                <c:pt idx="377">
                  <c:v>279.8</c:v>
                </c:pt>
                <c:pt idx="378">
                  <c:v>578.79999999999995</c:v>
                </c:pt>
                <c:pt idx="379">
                  <c:v>734.2</c:v>
                </c:pt>
                <c:pt idx="380">
                  <c:v>527.20000000000005</c:v>
                </c:pt>
                <c:pt idx="381">
                  <c:v>275</c:v>
                </c:pt>
                <c:pt idx="382">
                  <c:v>237</c:v>
                </c:pt>
                <c:pt idx="383">
                  <c:v>174.6</c:v>
                </c:pt>
                <c:pt idx="384">
                  <c:v>141</c:v>
                </c:pt>
                <c:pt idx="385">
                  <c:v>134.6</c:v>
                </c:pt>
                <c:pt idx="386">
                  <c:v>134.80000000000001</c:v>
                </c:pt>
                <c:pt idx="387">
                  <c:v>125.2</c:v>
                </c:pt>
                <c:pt idx="388">
                  <c:v>122.2</c:v>
                </c:pt>
                <c:pt idx="389">
                  <c:v>119.6</c:v>
                </c:pt>
                <c:pt idx="390">
                  <c:v>126</c:v>
                </c:pt>
                <c:pt idx="391">
                  <c:v>123</c:v>
                </c:pt>
                <c:pt idx="392">
                  <c:v>130</c:v>
                </c:pt>
                <c:pt idx="393">
                  <c:v>120.8</c:v>
                </c:pt>
                <c:pt idx="394">
                  <c:v>127.4</c:v>
                </c:pt>
                <c:pt idx="395">
                  <c:v>144.6</c:v>
                </c:pt>
                <c:pt idx="396">
                  <c:v>167</c:v>
                </c:pt>
                <c:pt idx="397">
                  <c:v>217.4</c:v>
                </c:pt>
                <c:pt idx="398">
                  <c:v>249</c:v>
                </c:pt>
                <c:pt idx="399">
                  <c:v>176.6</c:v>
                </c:pt>
                <c:pt idx="400">
                  <c:v>151.19999999999999</c:v>
                </c:pt>
                <c:pt idx="401">
                  <c:v>141.6</c:v>
                </c:pt>
                <c:pt idx="402">
                  <c:v>122.6</c:v>
                </c:pt>
                <c:pt idx="403">
                  <c:v>124.4</c:v>
                </c:pt>
                <c:pt idx="404">
                  <c:v>127.8</c:v>
                </c:pt>
                <c:pt idx="405">
                  <c:v>120.4</c:v>
                </c:pt>
                <c:pt idx="406">
                  <c:v>121.4</c:v>
                </c:pt>
                <c:pt idx="407">
                  <c:v>123.2</c:v>
                </c:pt>
                <c:pt idx="408">
                  <c:v>123</c:v>
                </c:pt>
                <c:pt idx="409">
                  <c:v>123</c:v>
                </c:pt>
                <c:pt idx="410">
                  <c:v>128.19999999999999</c:v>
                </c:pt>
                <c:pt idx="411">
                  <c:v>128</c:v>
                </c:pt>
                <c:pt idx="412">
                  <c:v>135</c:v>
                </c:pt>
                <c:pt idx="413">
                  <c:v>127.8</c:v>
                </c:pt>
                <c:pt idx="414">
                  <c:v>157.6</c:v>
                </c:pt>
                <c:pt idx="415">
                  <c:v>208</c:v>
                </c:pt>
                <c:pt idx="416">
                  <c:v>430.8</c:v>
                </c:pt>
                <c:pt idx="417">
                  <c:v>526.4</c:v>
                </c:pt>
                <c:pt idx="418">
                  <c:v>393.8</c:v>
                </c:pt>
                <c:pt idx="419">
                  <c:v>246.2</c:v>
                </c:pt>
                <c:pt idx="420">
                  <c:v>182.2</c:v>
                </c:pt>
                <c:pt idx="421">
                  <c:v>165.8</c:v>
                </c:pt>
                <c:pt idx="422">
                  <c:v>133</c:v>
                </c:pt>
                <c:pt idx="423">
                  <c:v>129.6</c:v>
                </c:pt>
                <c:pt idx="424">
                  <c:v>126</c:v>
                </c:pt>
                <c:pt idx="425">
                  <c:v>122</c:v>
                </c:pt>
                <c:pt idx="426">
                  <c:v>126</c:v>
                </c:pt>
                <c:pt idx="427">
                  <c:v>118.2</c:v>
                </c:pt>
                <c:pt idx="428">
                  <c:v>118.8</c:v>
                </c:pt>
                <c:pt idx="429">
                  <c:v>119.4</c:v>
                </c:pt>
                <c:pt idx="430">
                  <c:v>120.6</c:v>
                </c:pt>
                <c:pt idx="431">
                  <c:v>118.8</c:v>
                </c:pt>
                <c:pt idx="432">
                  <c:v>116.4</c:v>
                </c:pt>
                <c:pt idx="433">
                  <c:v>124</c:v>
                </c:pt>
                <c:pt idx="434">
                  <c:v>125.6</c:v>
                </c:pt>
                <c:pt idx="435">
                  <c:v>138.4</c:v>
                </c:pt>
                <c:pt idx="436">
                  <c:v>178.4</c:v>
                </c:pt>
                <c:pt idx="437">
                  <c:v>243.6</c:v>
                </c:pt>
                <c:pt idx="438">
                  <c:v>200.4</c:v>
                </c:pt>
                <c:pt idx="439">
                  <c:v>159.80000000000001</c:v>
                </c:pt>
                <c:pt idx="440">
                  <c:v>138.6</c:v>
                </c:pt>
                <c:pt idx="441">
                  <c:v>140</c:v>
                </c:pt>
                <c:pt idx="442">
                  <c:v>122.2</c:v>
                </c:pt>
                <c:pt idx="443">
                  <c:v>112</c:v>
                </c:pt>
                <c:pt idx="444">
                  <c:v>113.4</c:v>
                </c:pt>
                <c:pt idx="445">
                  <c:v>119.8</c:v>
                </c:pt>
                <c:pt idx="446">
                  <c:v>123</c:v>
                </c:pt>
                <c:pt idx="447">
                  <c:v>121.2</c:v>
                </c:pt>
                <c:pt idx="448">
                  <c:v>120.4</c:v>
                </c:pt>
                <c:pt idx="449">
                  <c:v>116.4</c:v>
                </c:pt>
                <c:pt idx="450">
                  <c:v>116.4</c:v>
                </c:pt>
                <c:pt idx="451">
                  <c:v>133</c:v>
                </c:pt>
                <c:pt idx="452">
                  <c:v>128.6</c:v>
                </c:pt>
                <c:pt idx="453">
                  <c:v>120.4</c:v>
                </c:pt>
                <c:pt idx="454">
                  <c:v>130</c:v>
                </c:pt>
                <c:pt idx="455">
                  <c:v>147.6</c:v>
                </c:pt>
                <c:pt idx="456">
                  <c:v>194.2</c:v>
                </c:pt>
                <c:pt idx="457">
                  <c:v>296.2</c:v>
                </c:pt>
                <c:pt idx="458">
                  <c:v>381</c:v>
                </c:pt>
                <c:pt idx="459">
                  <c:v>312.2</c:v>
                </c:pt>
                <c:pt idx="460">
                  <c:v>212.6</c:v>
                </c:pt>
                <c:pt idx="461">
                  <c:v>166</c:v>
                </c:pt>
                <c:pt idx="462">
                  <c:v>156.4</c:v>
                </c:pt>
                <c:pt idx="463">
                  <c:v>134</c:v>
                </c:pt>
                <c:pt idx="464">
                  <c:v>132.4</c:v>
                </c:pt>
                <c:pt idx="465">
                  <c:v>124</c:v>
                </c:pt>
                <c:pt idx="466">
                  <c:v>124.2</c:v>
                </c:pt>
                <c:pt idx="467">
                  <c:v>122.2</c:v>
                </c:pt>
                <c:pt idx="468">
                  <c:v>124.2</c:v>
                </c:pt>
                <c:pt idx="469">
                  <c:v>121.6</c:v>
                </c:pt>
                <c:pt idx="470">
                  <c:v>123.6</c:v>
                </c:pt>
                <c:pt idx="471">
                  <c:v>117.8</c:v>
                </c:pt>
                <c:pt idx="472">
                  <c:v>122.8</c:v>
                </c:pt>
                <c:pt idx="473">
                  <c:v>116.2</c:v>
                </c:pt>
                <c:pt idx="474">
                  <c:v>125.4</c:v>
                </c:pt>
                <c:pt idx="475">
                  <c:v>120.2</c:v>
                </c:pt>
                <c:pt idx="476">
                  <c:v>120.2</c:v>
                </c:pt>
                <c:pt idx="477">
                  <c:v>122.8</c:v>
                </c:pt>
                <c:pt idx="478">
                  <c:v>133.19999999999999</c:v>
                </c:pt>
                <c:pt idx="479">
                  <c:v>156.6</c:v>
                </c:pt>
                <c:pt idx="480">
                  <c:v>158</c:v>
                </c:pt>
                <c:pt idx="481">
                  <c:v>162.6</c:v>
                </c:pt>
                <c:pt idx="482">
                  <c:v>135.6</c:v>
                </c:pt>
                <c:pt idx="483">
                  <c:v>118</c:v>
                </c:pt>
                <c:pt idx="484">
                  <c:v>121.2</c:v>
                </c:pt>
                <c:pt idx="485">
                  <c:v>123.8</c:v>
                </c:pt>
                <c:pt idx="486">
                  <c:v>122.8</c:v>
                </c:pt>
                <c:pt idx="487">
                  <c:v>132.4</c:v>
                </c:pt>
                <c:pt idx="488">
                  <c:v>122</c:v>
                </c:pt>
                <c:pt idx="489">
                  <c:v>127.4</c:v>
                </c:pt>
                <c:pt idx="490">
                  <c:v>123.4</c:v>
                </c:pt>
                <c:pt idx="491">
                  <c:v>116</c:v>
                </c:pt>
                <c:pt idx="492">
                  <c:v>119.4</c:v>
                </c:pt>
                <c:pt idx="493">
                  <c:v>121.4</c:v>
                </c:pt>
                <c:pt idx="494">
                  <c:v>122.6</c:v>
                </c:pt>
                <c:pt idx="495">
                  <c:v>128.6</c:v>
                </c:pt>
                <c:pt idx="496">
                  <c:v>133.19999999999999</c:v>
                </c:pt>
                <c:pt idx="497">
                  <c:v>131.19999999999999</c:v>
                </c:pt>
                <c:pt idx="498">
                  <c:v>126.4</c:v>
                </c:pt>
                <c:pt idx="499">
                  <c:v>128</c:v>
                </c:pt>
                <c:pt idx="500">
                  <c:v>159.4</c:v>
                </c:pt>
                <c:pt idx="501">
                  <c:v>187.2</c:v>
                </c:pt>
                <c:pt idx="502">
                  <c:v>261.2</c:v>
                </c:pt>
                <c:pt idx="503">
                  <c:v>228</c:v>
                </c:pt>
                <c:pt idx="504">
                  <c:v>167</c:v>
                </c:pt>
                <c:pt idx="505">
                  <c:v>143.4</c:v>
                </c:pt>
                <c:pt idx="506">
                  <c:v>139.4</c:v>
                </c:pt>
                <c:pt idx="507">
                  <c:v>138.19999999999999</c:v>
                </c:pt>
                <c:pt idx="508">
                  <c:v>125.6</c:v>
                </c:pt>
                <c:pt idx="509">
                  <c:v>128.80000000000001</c:v>
                </c:pt>
                <c:pt idx="510">
                  <c:v>123.8</c:v>
                </c:pt>
                <c:pt idx="511">
                  <c:v>128.6</c:v>
                </c:pt>
                <c:pt idx="512">
                  <c:v>125.4</c:v>
                </c:pt>
                <c:pt idx="513">
                  <c:v>125.8</c:v>
                </c:pt>
                <c:pt idx="514">
                  <c:v>123.4</c:v>
                </c:pt>
                <c:pt idx="515">
                  <c:v>124.4</c:v>
                </c:pt>
                <c:pt idx="516">
                  <c:v>126</c:v>
                </c:pt>
                <c:pt idx="517">
                  <c:v>135.80000000000001</c:v>
                </c:pt>
                <c:pt idx="518">
                  <c:v>122.4</c:v>
                </c:pt>
                <c:pt idx="519">
                  <c:v>117.8</c:v>
                </c:pt>
                <c:pt idx="520">
                  <c:v>123</c:v>
                </c:pt>
                <c:pt idx="521">
                  <c:v>124.2</c:v>
                </c:pt>
                <c:pt idx="522">
                  <c:v>122</c:v>
                </c:pt>
                <c:pt idx="523">
                  <c:v>132.80000000000001</c:v>
                </c:pt>
                <c:pt idx="524">
                  <c:v>123</c:v>
                </c:pt>
                <c:pt idx="525">
                  <c:v>128.80000000000001</c:v>
                </c:pt>
                <c:pt idx="526">
                  <c:v>130.4</c:v>
                </c:pt>
                <c:pt idx="527">
                  <c:v>123</c:v>
                </c:pt>
                <c:pt idx="528">
                  <c:v>123</c:v>
                </c:pt>
                <c:pt idx="529">
                  <c:v>120</c:v>
                </c:pt>
                <c:pt idx="530">
                  <c:v>118.4</c:v>
                </c:pt>
                <c:pt idx="531">
                  <c:v>124.2</c:v>
                </c:pt>
                <c:pt idx="532">
                  <c:v>126</c:v>
                </c:pt>
                <c:pt idx="533">
                  <c:v>123</c:v>
                </c:pt>
                <c:pt idx="534">
                  <c:v>120.8</c:v>
                </c:pt>
                <c:pt idx="535">
                  <c:v>119.6</c:v>
                </c:pt>
                <c:pt idx="536">
                  <c:v>118.4</c:v>
                </c:pt>
                <c:pt idx="537">
                  <c:v>119.2</c:v>
                </c:pt>
                <c:pt idx="538">
                  <c:v>120.8</c:v>
                </c:pt>
                <c:pt idx="539">
                  <c:v>123.8</c:v>
                </c:pt>
                <c:pt idx="540">
                  <c:v>124.6</c:v>
                </c:pt>
                <c:pt idx="541">
                  <c:v>119</c:v>
                </c:pt>
                <c:pt idx="542">
                  <c:v>121.6</c:v>
                </c:pt>
                <c:pt idx="543">
                  <c:v>124.2</c:v>
                </c:pt>
                <c:pt idx="544">
                  <c:v>124.8</c:v>
                </c:pt>
                <c:pt idx="545">
                  <c:v>116.6</c:v>
                </c:pt>
                <c:pt idx="546">
                  <c:v>119.8</c:v>
                </c:pt>
                <c:pt idx="547">
                  <c:v>135.6</c:v>
                </c:pt>
                <c:pt idx="548">
                  <c:v>137</c:v>
                </c:pt>
                <c:pt idx="549">
                  <c:v>150.19999999999999</c:v>
                </c:pt>
                <c:pt idx="550">
                  <c:v>157.4</c:v>
                </c:pt>
                <c:pt idx="551">
                  <c:v>138.19999999999999</c:v>
                </c:pt>
                <c:pt idx="552">
                  <c:v>130.4</c:v>
                </c:pt>
                <c:pt idx="553">
                  <c:v>125.8</c:v>
                </c:pt>
                <c:pt idx="554">
                  <c:v>119.8</c:v>
                </c:pt>
                <c:pt idx="555">
                  <c:v>121</c:v>
                </c:pt>
                <c:pt idx="556">
                  <c:v>126.2</c:v>
                </c:pt>
                <c:pt idx="557">
                  <c:v>123.6</c:v>
                </c:pt>
                <c:pt idx="558">
                  <c:v>117.2</c:v>
                </c:pt>
                <c:pt idx="559">
                  <c:v>126.2</c:v>
                </c:pt>
                <c:pt idx="560">
                  <c:v>121.4</c:v>
                </c:pt>
                <c:pt idx="561">
                  <c:v>124.6</c:v>
                </c:pt>
                <c:pt idx="562">
                  <c:v>125.4</c:v>
                </c:pt>
                <c:pt idx="563">
                  <c:v>122.2</c:v>
                </c:pt>
                <c:pt idx="564">
                  <c:v>128.6</c:v>
                </c:pt>
                <c:pt idx="565">
                  <c:v>123.4</c:v>
                </c:pt>
                <c:pt idx="566">
                  <c:v>121.8</c:v>
                </c:pt>
                <c:pt idx="567">
                  <c:v>119.4</c:v>
                </c:pt>
                <c:pt idx="568">
                  <c:v>121.2</c:v>
                </c:pt>
                <c:pt idx="569">
                  <c:v>119</c:v>
                </c:pt>
                <c:pt idx="570">
                  <c:v>119.4</c:v>
                </c:pt>
                <c:pt idx="571">
                  <c:v>125.2</c:v>
                </c:pt>
                <c:pt idx="572">
                  <c:v>127.6</c:v>
                </c:pt>
                <c:pt idx="573">
                  <c:v>122.6</c:v>
                </c:pt>
                <c:pt idx="574">
                  <c:v>123.4</c:v>
                </c:pt>
                <c:pt idx="575">
                  <c:v>126.2</c:v>
                </c:pt>
                <c:pt idx="576">
                  <c:v>116.6</c:v>
                </c:pt>
                <c:pt idx="577">
                  <c:v>124.2</c:v>
                </c:pt>
                <c:pt idx="578">
                  <c:v>121</c:v>
                </c:pt>
                <c:pt idx="579">
                  <c:v>122.2</c:v>
                </c:pt>
                <c:pt idx="580">
                  <c:v>119.4</c:v>
                </c:pt>
                <c:pt idx="581">
                  <c:v>125.4</c:v>
                </c:pt>
                <c:pt idx="582">
                  <c:v>128</c:v>
                </c:pt>
                <c:pt idx="583">
                  <c:v>124.8</c:v>
                </c:pt>
                <c:pt idx="584">
                  <c:v>124.4</c:v>
                </c:pt>
                <c:pt idx="585">
                  <c:v>125.8</c:v>
                </c:pt>
                <c:pt idx="586">
                  <c:v>126.4</c:v>
                </c:pt>
                <c:pt idx="587">
                  <c:v>115.4</c:v>
                </c:pt>
                <c:pt idx="588">
                  <c:v>121.4</c:v>
                </c:pt>
                <c:pt idx="589">
                  <c:v>121</c:v>
                </c:pt>
                <c:pt idx="590">
                  <c:v>129</c:v>
                </c:pt>
                <c:pt idx="591">
                  <c:v>124.2</c:v>
                </c:pt>
                <c:pt idx="592">
                  <c:v>124</c:v>
                </c:pt>
                <c:pt idx="593">
                  <c:v>113</c:v>
                </c:pt>
                <c:pt idx="594">
                  <c:v>122.6</c:v>
                </c:pt>
                <c:pt idx="595">
                  <c:v>123.2</c:v>
                </c:pt>
              </c:numCache>
            </c:numRef>
          </c:yVal>
          <c:smooth val="0"/>
          <c:extLst>
            <c:ext xmlns:c16="http://schemas.microsoft.com/office/drawing/2014/chart" uri="{C3380CC4-5D6E-409C-BE32-E72D297353CC}">
              <c16:uniqueId val="{00000000-9D51-449D-8213-6DB215C64444}"/>
            </c:ext>
          </c:extLst>
        </c:ser>
        <c:dLbls>
          <c:showLegendKey val="0"/>
          <c:showVal val="0"/>
          <c:showCatName val="0"/>
          <c:showSerName val="0"/>
          <c:showPercent val="0"/>
          <c:showBubbleSize val="0"/>
        </c:dLbls>
        <c:axId val="41711104"/>
        <c:axId val="41712640"/>
      </c:scatterChart>
      <c:valAx>
        <c:axId val="41711104"/>
        <c:scaling>
          <c:orientation val="minMax"/>
          <c:max val="23540"/>
          <c:min val="233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712640"/>
        <c:crosses val="autoZero"/>
        <c:crossBetween val="midCat"/>
      </c:valAx>
      <c:valAx>
        <c:axId val="4171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711104"/>
        <c:crosses val="autoZero"/>
        <c:crossBetween val="midCat"/>
      </c:valAx>
      <c:spPr>
        <a:noFill/>
        <a:ln>
          <a:solidFill>
            <a:schemeClr val="bg2"/>
          </a:solidFill>
        </a:ln>
        <a:effectLst/>
      </c:spPr>
    </c:plotArea>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defTabSz="930275" eaLnBrk="1" hangingPunct="1">
              <a:defRPr sz="1200"/>
            </a:lvl1pPr>
          </a:lstStyle>
          <a:p>
            <a:pPr>
              <a:defRPr/>
            </a:pPr>
            <a:endParaRPr lang="en-US" altLang="en-US"/>
          </a:p>
        </p:txBody>
      </p:sp>
      <p:sp>
        <p:nvSpPr>
          <p:cNvPr id="16387" name="Rectangle 3"/>
          <p:cNvSpPr>
            <a:spLocks noGrp="1" noChangeArrowheads="1"/>
          </p:cNvSpPr>
          <p:nvPr>
            <p:ph type="dt" sz="quarter" idx="1"/>
          </p:nvPr>
        </p:nvSpPr>
        <p:spPr bwMode="auto">
          <a:xfrm>
            <a:off x="3965575"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defTabSz="930275" eaLnBrk="1" hangingPunct="1">
              <a:defRPr sz="1200"/>
            </a:lvl1pPr>
          </a:lstStyle>
          <a:p>
            <a:pPr>
              <a:defRPr/>
            </a:pPr>
            <a:endParaRPr lang="en-US" altLang="en-US"/>
          </a:p>
        </p:txBody>
      </p:sp>
      <p:sp>
        <p:nvSpPr>
          <p:cNvPr id="16388" name="Rectangle 4"/>
          <p:cNvSpPr>
            <a:spLocks noGrp="1" noChangeArrowheads="1"/>
          </p:cNvSpPr>
          <p:nvPr>
            <p:ph type="ftr" sz="quarter" idx="2"/>
          </p:nvPr>
        </p:nvSpPr>
        <p:spPr bwMode="auto">
          <a:xfrm>
            <a:off x="0" y="88074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defTabSz="930275" eaLnBrk="1" hangingPunct="1">
              <a:defRPr sz="1200"/>
            </a:lvl1pPr>
          </a:lstStyle>
          <a:p>
            <a:pPr>
              <a:defRPr/>
            </a:pPr>
            <a:endParaRPr lang="en-US" altLang="en-US"/>
          </a:p>
        </p:txBody>
      </p:sp>
      <p:sp>
        <p:nvSpPr>
          <p:cNvPr id="16389" name="Rectangle 5"/>
          <p:cNvSpPr>
            <a:spLocks noGrp="1" noChangeArrowheads="1"/>
          </p:cNvSpPr>
          <p:nvPr>
            <p:ph type="sldNum" sz="quarter" idx="3"/>
          </p:nvPr>
        </p:nvSpPr>
        <p:spPr bwMode="auto">
          <a:xfrm>
            <a:off x="3965575" y="880745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defTabSz="930275" eaLnBrk="1" hangingPunct="1">
              <a:defRPr sz="1200"/>
            </a:lvl1pPr>
          </a:lstStyle>
          <a:p>
            <a:pPr>
              <a:defRPr/>
            </a:pPr>
            <a:fld id="{3738063C-E6EF-43E6-B81A-DC9119F2FE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52227" name="Rectangle 3"/>
          <p:cNvSpPr>
            <a:spLocks noGrp="1" noChangeArrowheads="1"/>
          </p:cNvSpPr>
          <p:nvPr>
            <p:ph type="dt" idx="1"/>
          </p:nvPr>
        </p:nvSpPr>
        <p:spPr bwMode="auto">
          <a:xfrm>
            <a:off x="3963988"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Ro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9" name="Rectangle 5"/>
          <p:cNvSpPr>
            <a:spLocks noGrp="1" noChangeArrowheads="1"/>
          </p:cNvSpPr>
          <p:nvPr>
            <p:ph type="body" sz="quarter" idx="3"/>
          </p:nvPr>
        </p:nvSpPr>
        <p:spPr bwMode="auto">
          <a:xfrm>
            <a:off x="700088" y="4403725"/>
            <a:ext cx="55975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2230" name="Rectangle 6"/>
          <p:cNvSpPr>
            <a:spLocks noGrp="1" noChangeArrowheads="1"/>
          </p:cNvSpPr>
          <p:nvPr>
            <p:ph type="ftr" sz="quarter" idx="4"/>
          </p:nvPr>
        </p:nvSpPr>
        <p:spPr bwMode="auto">
          <a:xfrm>
            <a:off x="0" y="8805863"/>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2231" name="Rectangle 7"/>
          <p:cNvSpPr>
            <a:spLocks noGrp="1" noChangeArrowheads="1"/>
          </p:cNvSpPr>
          <p:nvPr>
            <p:ph type="sldNum" sz="quarter" idx="5"/>
          </p:nvPr>
        </p:nvSpPr>
        <p:spPr bwMode="auto">
          <a:xfrm>
            <a:off x="3963988" y="8805863"/>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DC8AD86-E94F-497C-A67C-1005D6F780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BA368900-3FFB-4364-9A80-A0D92C8A5AE0}" type="slidenum">
              <a:rPr lang="en-US" altLang="en-US" sz="1200" smtClean="0">
                <a:latin typeface="Arial" panose="020B0604020202020204" pitchFamily="34" charset="0"/>
                <a:ea typeface="ＭＳ Ｐゴシック" panose="020B0600070205080204" pitchFamily="34" charset="-128"/>
              </a:rPr>
              <a:pPr/>
              <a:t>13</a:t>
            </a:fld>
            <a:endParaRPr lang="en-US" altLang="en-US" sz="1200" smtClean="0">
              <a:latin typeface="Arial" panose="020B0604020202020204" pitchFamily="34" charset="0"/>
              <a:ea typeface="ＭＳ Ｐゴシック" panose="020B0600070205080204" pitchFamily="34" charset="-128"/>
            </a:endParaRPr>
          </a:p>
        </p:txBody>
      </p:sp>
      <p:sp>
        <p:nvSpPr>
          <p:cNvPr id="17411" name="Rectangle 2"/>
          <p:cNvSpPr>
            <a:spLocks noGrp="1" noRot="1" noChangeAspect="1" noChangeArrowheads="1" noTextEdit="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EE786069-B087-4D9A-8F00-CC49A3900244}" type="slidenum">
              <a:rPr lang="en-US" altLang="en-US" sz="1200" smtClean="0"/>
              <a:pPr/>
              <a:t>22</a:t>
            </a:fld>
            <a:endParaRPr lang="en-US" altLang="en-US" sz="1200" smtClean="0"/>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noFill/>
        </p:spPr>
        <p:txBody>
          <a:bodyPr/>
          <a:lstStyle/>
          <a:p>
            <a:pPr marL="228600" indent="-228600" defTabSz="457200">
              <a:spcBef>
                <a:spcPct val="0"/>
              </a:spcBef>
            </a:pPr>
            <a:r>
              <a:rPr lang="en-US" altLang="en-US" smtClean="0"/>
              <a:t>Medium selection: FC-72 fluorocarbon low absorption, water (absorption and thermal)</a:t>
            </a:r>
          </a:p>
          <a:p>
            <a:pPr marL="228600" indent="-228600" defTabSz="457200">
              <a:spcBef>
                <a:spcPct val="0"/>
              </a:spcBef>
              <a:buFontTx/>
              <a:buAutoNum type="arabicParenR"/>
            </a:pPr>
            <a:r>
              <a:rPr lang="en-US" altLang="en-US" smtClean="0"/>
              <a:t>Fundamental physics: Electrostriction: polarized molecules are attracted to the region where the electric field is higher. Modulation of electric field in space induce modulation of material density.</a:t>
            </a:r>
          </a:p>
          <a:p>
            <a:pPr marL="228600" indent="-228600" defTabSz="457200">
              <a:spcBef>
                <a:spcPct val="0"/>
              </a:spcBef>
              <a:buFontTx/>
              <a:buAutoNum type="arabicParenR"/>
            </a:pPr>
            <a:r>
              <a:rPr lang="en-US" altLang="en-US" smtClean="0"/>
              <a:t>Brillouin scattering: When light propagates in a medium with density fluctuation, it gets scattered. This can become stimulated if the scattered light is strong enough to interfere with pump.</a:t>
            </a:r>
          </a:p>
          <a:p>
            <a:pPr marL="228600" indent="-228600" defTabSz="457200">
              <a:spcBef>
                <a:spcPct val="0"/>
              </a:spcBef>
              <a:buFontTx/>
              <a:buAutoNum type="arabicParenR"/>
            </a:pPr>
            <a:r>
              <a:rPr lang="en-US" altLang="en-US" smtClean="0"/>
              <a:t>A typical setup for compression is to use a lens to focus into the SBS medium. At the focus where intensity is high enough, the pulse starts to scatter back. It then interfere with the remaining of the itself and enhance the density grating, thus more energy get reflected into the stokes and eventually saturates the pump. Just like a fast moving mirror reflect the pulse back. Because the energy is always reflected at the interface of the pump and stokes, it become accumulated at the leading edge of the stokes. When the interaction length is long enough this leads to a compressed stokes.</a:t>
            </a:r>
          </a:p>
          <a:p>
            <a:pPr marL="228600" indent="-228600" defTabSz="457200">
              <a:spcBef>
                <a:spcPct val="0"/>
              </a:spcBef>
              <a:buFontTx/>
              <a:buAutoNum type="arabicParenR"/>
            </a:pPr>
            <a:r>
              <a:rPr lang="en-US" altLang="en-US" smtClean="0"/>
              <a:t>Interaction length is ~ spatial pulse length of the input pulse 10 ns ~    2.5 m long</a:t>
            </a:r>
          </a:p>
          <a:p>
            <a:pPr marL="228600" indent="-228600" defTabSz="457200">
              <a:spcBef>
                <a:spcPct val="0"/>
              </a:spcBef>
              <a:buFontTx/>
              <a:buAutoNum type="arabicParenR"/>
            </a:pPr>
            <a:r>
              <a:rPr lang="en-US" altLang="en-US" smtClean="0"/>
              <a:t>For such a long interaction length, medium with low absorption and less sensitive to thermal are desired.</a:t>
            </a:r>
          </a:p>
        </p:txBody>
      </p:sp>
      <p:sp>
        <p:nvSpPr>
          <p:cNvPr id="2765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chemeClr val="tx1"/>
                </a:solidFill>
                <a:latin typeface="Times New Roman" panose="02020603050405020304" pitchFamily="18" charset="0"/>
                <a:cs typeface="Arial" panose="020B0604020202020204" pitchFamily="34" charset="0"/>
              </a:defRPr>
            </a:lvl1pPr>
            <a:lvl2pPr marL="742950" indent="-285750" defTabSz="457200">
              <a:defRPr sz="1400">
                <a:solidFill>
                  <a:schemeClr val="tx1"/>
                </a:solidFill>
                <a:latin typeface="Times New Roman" panose="02020603050405020304" pitchFamily="18" charset="0"/>
                <a:cs typeface="Arial" panose="020B0604020202020204" pitchFamily="34" charset="0"/>
              </a:defRPr>
            </a:lvl2pPr>
            <a:lvl3pPr marL="1143000" indent="-228600" defTabSz="457200">
              <a:defRPr sz="1400">
                <a:solidFill>
                  <a:schemeClr val="tx1"/>
                </a:solidFill>
                <a:latin typeface="Times New Roman" panose="02020603050405020304" pitchFamily="18" charset="0"/>
                <a:cs typeface="Arial" panose="020B0604020202020204" pitchFamily="34" charset="0"/>
              </a:defRPr>
            </a:lvl3pPr>
            <a:lvl4pPr marL="1600200" indent="-228600" defTabSz="457200">
              <a:defRPr sz="1400">
                <a:solidFill>
                  <a:schemeClr val="tx1"/>
                </a:solidFill>
                <a:latin typeface="Times New Roman" panose="02020603050405020304" pitchFamily="18" charset="0"/>
                <a:cs typeface="Arial" panose="020B0604020202020204" pitchFamily="34" charset="0"/>
              </a:defRPr>
            </a:lvl4pPr>
            <a:lvl5pPr marL="2057400" indent="-228600" defTabSz="457200">
              <a:defRPr sz="1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r"/>
            <a:fld id="{2E77984B-05F7-4D9B-B01E-8A02C15322A0}" type="slidenum">
              <a:rPr lang="en-US" altLang="en-US" sz="1200"/>
              <a:pPr algn="r"/>
              <a:t>22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895771D4-16FF-4C49-8787-11773A8F7F92}" type="slidenum">
              <a:rPr lang="en-US" altLang="en-US" sz="1200" smtClean="0"/>
              <a:pPr/>
              <a:t>25</a:t>
            </a:fld>
            <a:endParaRPr lang="en-US" altLang="en-US" sz="1200" smtClean="0"/>
          </a:p>
        </p:txBody>
      </p:sp>
      <p:sp>
        <p:nvSpPr>
          <p:cNvPr id="31747" name="Slide Image Placeholder 1"/>
          <p:cNvSpPr>
            <a:spLocks noGrp="1" noRot="1" noChangeAspect="1" noTextEdit="1"/>
          </p:cNvSpPr>
          <p:nvPr>
            <p:ph type="sldImg"/>
          </p:nvPr>
        </p:nvSpPr>
        <p:spPr>
          <a:ln/>
        </p:spPr>
      </p:sp>
      <p:sp>
        <p:nvSpPr>
          <p:cNvPr id="31748" name="Notes Placeholder 2"/>
          <p:cNvSpPr>
            <a:spLocks noGrp="1"/>
          </p:cNvSpPr>
          <p:nvPr>
            <p:ph type="body" idx="1"/>
          </p:nvPr>
        </p:nvSpPr>
        <p:spPr>
          <a:noFill/>
        </p:spPr>
        <p:txBody>
          <a:bodyPr/>
          <a:lstStyle/>
          <a:p>
            <a:pPr defTabSz="457200">
              <a:spcBef>
                <a:spcPct val="0"/>
              </a:spcBef>
            </a:pPr>
            <a:r>
              <a:rPr lang="en-US" altLang="en-US" smtClean="0"/>
              <a:t>Energy limitation due to competing nonlinear effect in the focusing geometry.</a:t>
            </a:r>
          </a:p>
          <a:p>
            <a:pPr defTabSz="457200">
              <a:spcBef>
                <a:spcPct val="0"/>
              </a:spcBef>
            </a:pPr>
            <a:r>
              <a:rPr lang="en-US" altLang="en-US" smtClean="0"/>
              <a:t>Neither of these setup met our requirement:</a:t>
            </a:r>
          </a:p>
          <a:p>
            <a:pPr defTabSz="457200">
              <a:spcBef>
                <a:spcPct val="0"/>
              </a:spcBef>
            </a:pPr>
            <a:r>
              <a:rPr lang="en-US" altLang="en-US" smtClean="0"/>
              <a:t>Goal: compress &gt;1J, challenges</a:t>
            </a:r>
          </a:p>
        </p:txBody>
      </p:sp>
      <p:sp>
        <p:nvSpPr>
          <p:cNvPr id="3174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chemeClr val="tx1"/>
                </a:solidFill>
                <a:latin typeface="Times New Roman" panose="02020603050405020304" pitchFamily="18" charset="0"/>
                <a:cs typeface="Arial" panose="020B0604020202020204" pitchFamily="34" charset="0"/>
              </a:defRPr>
            </a:lvl1pPr>
            <a:lvl2pPr marL="742950" indent="-285750" defTabSz="457200">
              <a:defRPr sz="1400">
                <a:solidFill>
                  <a:schemeClr val="tx1"/>
                </a:solidFill>
                <a:latin typeface="Times New Roman" panose="02020603050405020304" pitchFamily="18" charset="0"/>
                <a:cs typeface="Arial" panose="020B0604020202020204" pitchFamily="34" charset="0"/>
              </a:defRPr>
            </a:lvl2pPr>
            <a:lvl3pPr marL="1143000" indent="-228600" defTabSz="457200">
              <a:defRPr sz="1400">
                <a:solidFill>
                  <a:schemeClr val="tx1"/>
                </a:solidFill>
                <a:latin typeface="Times New Roman" panose="02020603050405020304" pitchFamily="18" charset="0"/>
                <a:cs typeface="Arial" panose="020B0604020202020204" pitchFamily="34" charset="0"/>
              </a:defRPr>
            </a:lvl3pPr>
            <a:lvl4pPr marL="1600200" indent="-228600" defTabSz="457200">
              <a:defRPr sz="1400">
                <a:solidFill>
                  <a:schemeClr val="tx1"/>
                </a:solidFill>
                <a:latin typeface="Times New Roman" panose="02020603050405020304" pitchFamily="18" charset="0"/>
                <a:cs typeface="Arial" panose="020B0604020202020204" pitchFamily="34" charset="0"/>
              </a:defRPr>
            </a:lvl4pPr>
            <a:lvl5pPr marL="2057400" indent="-228600" defTabSz="457200">
              <a:defRPr sz="1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r"/>
            <a:fld id="{1AE00CD6-40F6-4042-A1A6-E40FEB015D74}" type="slidenum">
              <a:rPr lang="en-US" altLang="en-US" sz="1200"/>
              <a:pPr algn="r"/>
              <a:t>25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2BD6F471-D49A-4F9E-AC3B-6E490834B7D1}" type="slidenum">
              <a:rPr lang="en-US" altLang="en-US" sz="1200" smtClean="0"/>
              <a:pPr/>
              <a:t>29</a:t>
            </a:fld>
            <a:endParaRPr lang="en-US" altLang="en-US" sz="1200" smtClean="0"/>
          </a:p>
        </p:txBody>
      </p:sp>
      <p:sp>
        <p:nvSpPr>
          <p:cNvPr id="36867" name="幻灯片图像占位符 1"/>
          <p:cNvSpPr>
            <a:spLocks noGrp="1" noRot="1" noChangeAspect="1" noTextEdit="1"/>
          </p:cNvSpPr>
          <p:nvPr>
            <p:ph type="sldImg"/>
          </p:nvPr>
        </p:nvSpPr>
        <p:spPr>
          <a:ln/>
        </p:spPr>
      </p:sp>
      <p:sp>
        <p:nvSpPr>
          <p:cNvPr id="36868" name="备注占位符 2"/>
          <p:cNvSpPr>
            <a:spLocks noGrp="1"/>
          </p:cNvSpPr>
          <p:nvPr>
            <p:ph type="body" idx="1"/>
          </p:nvPr>
        </p:nvSpPr>
        <p:spPr>
          <a:noFill/>
        </p:spPr>
        <p:txBody>
          <a:bodyPr/>
          <a:lstStyle/>
          <a:p>
            <a:pPr marL="228600" indent="-228600" defTabSz="457200">
              <a:spcBef>
                <a:spcPct val="0"/>
              </a:spcBef>
              <a:buFontTx/>
              <a:buAutoNum type="arabicParenR"/>
            </a:pPr>
            <a:r>
              <a:rPr lang="en-US" altLang="en-US" smtClean="0"/>
              <a:t>Current setup inspired by this article.</a:t>
            </a:r>
          </a:p>
          <a:p>
            <a:pPr marL="228600" indent="-228600" defTabSz="457200">
              <a:spcBef>
                <a:spcPct val="0"/>
              </a:spcBef>
            </a:pPr>
            <a:r>
              <a:rPr lang="en-US" altLang="en-US" smtClean="0"/>
              <a:t>   The idea is to generate a small seeding pulse first in a focusing setup, without breakdown, then amplify the seed in a non-focusing setup. In this way it can take much higher energy.</a:t>
            </a:r>
          </a:p>
          <a:p>
            <a:pPr marL="228600" indent="-228600" defTabSz="457200">
              <a:spcBef>
                <a:spcPct val="0"/>
              </a:spcBef>
            </a:pPr>
            <a:r>
              <a:rPr lang="en-US" altLang="en-US" smtClean="0"/>
              <a:t> use a H-W + PBS the control the energy entering the generator. Majority of the 7J pulse enter the amplifier cell as pump.  Small portion go to the generator and reflected back as “seed” and enter the  amplifier from the opposite side. The pump and seed are counter-propagating inside the amplifier cell and interact and energy exchange occurs between them.</a:t>
            </a:r>
          </a:p>
          <a:p>
            <a:pPr marL="228600" indent="-228600" defTabSz="457200">
              <a:spcBef>
                <a:spcPct val="0"/>
              </a:spcBef>
            </a:pPr>
            <a:r>
              <a:rPr lang="en-US" altLang="en-US" smtClean="0"/>
              <a:t>You can immediately see the merit of this setup is we have full control of the energy entering the generator without extra attenuation. But as we dealing with two pulses counter-propagating,  it is critical to make them overlap both in time and space. </a:t>
            </a:r>
          </a:p>
          <a:p>
            <a:pPr marL="228600" indent="-228600" defTabSz="457200">
              <a:spcBef>
                <a:spcPct val="0"/>
              </a:spcBef>
            </a:pPr>
            <a:r>
              <a:rPr lang="en-US" altLang="en-US" smtClean="0"/>
              <a:t>2) To illustrate this interaction, I’d like to show two movies.</a:t>
            </a:r>
          </a:p>
          <a:p>
            <a:pPr marL="228600" indent="-228600" defTabSz="457200">
              <a:spcBef>
                <a:spcPct val="0"/>
              </a:spcBef>
            </a:pPr>
            <a:r>
              <a:rPr lang="en-US" altLang="en-US" smtClean="0"/>
              <a:t>The result is very different if the delay is off and they are meeting at the wrong place.</a:t>
            </a:r>
          </a:p>
        </p:txBody>
      </p:sp>
      <p:sp>
        <p:nvSpPr>
          <p:cNvPr id="36869"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chemeClr val="tx1"/>
                </a:solidFill>
                <a:latin typeface="Times New Roman" panose="02020603050405020304" pitchFamily="18" charset="0"/>
                <a:cs typeface="Arial" panose="020B0604020202020204" pitchFamily="34" charset="0"/>
              </a:defRPr>
            </a:lvl1pPr>
            <a:lvl2pPr marL="742950" indent="-285750" defTabSz="457200">
              <a:defRPr sz="1400">
                <a:solidFill>
                  <a:schemeClr val="tx1"/>
                </a:solidFill>
                <a:latin typeface="Times New Roman" panose="02020603050405020304" pitchFamily="18" charset="0"/>
                <a:cs typeface="Arial" panose="020B0604020202020204" pitchFamily="34" charset="0"/>
              </a:defRPr>
            </a:lvl2pPr>
            <a:lvl3pPr marL="1143000" indent="-228600" defTabSz="457200">
              <a:defRPr sz="1400">
                <a:solidFill>
                  <a:schemeClr val="tx1"/>
                </a:solidFill>
                <a:latin typeface="Times New Roman" panose="02020603050405020304" pitchFamily="18" charset="0"/>
                <a:cs typeface="Arial" panose="020B0604020202020204" pitchFamily="34" charset="0"/>
              </a:defRPr>
            </a:lvl3pPr>
            <a:lvl4pPr marL="1600200" indent="-228600" defTabSz="457200">
              <a:defRPr sz="1400">
                <a:solidFill>
                  <a:schemeClr val="tx1"/>
                </a:solidFill>
                <a:latin typeface="Times New Roman" panose="02020603050405020304" pitchFamily="18" charset="0"/>
                <a:cs typeface="Arial" panose="020B0604020202020204" pitchFamily="34" charset="0"/>
              </a:defRPr>
            </a:lvl4pPr>
            <a:lvl5pPr marL="2057400" indent="-228600" defTabSz="457200">
              <a:defRPr sz="1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r"/>
            <a:fld id="{D3DFB2F0-6782-4614-86E6-A07330802EBE}" type="slidenum">
              <a:rPr lang="zh-CN" altLang="en-US" sz="1200">
                <a:ea typeface="宋体" panose="02010600030101010101" pitchFamily="2" charset="-122"/>
              </a:rPr>
              <a:pPr algn="r"/>
              <a:t>29</a:t>
            </a:fld>
            <a:endParaRPr lang="en-US" altLang="zh-CN" sz="120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6B3A1C91-037A-4516-8ADF-DB34A17EE795}" type="slidenum">
              <a:rPr lang="en-US" altLang="en-US" sz="1200" smtClean="0"/>
              <a:pPr/>
              <a:t>30</a:t>
            </a:fld>
            <a:endParaRPr lang="en-US" altLang="en-US" sz="1200" smtClean="0"/>
          </a:p>
        </p:txBody>
      </p:sp>
      <p:sp>
        <p:nvSpPr>
          <p:cNvPr id="38915" name="幻灯片图像占位符 1"/>
          <p:cNvSpPr>
            <a:spLocks noGrp="1" noRot="1" noChangeAspect="1" noTextEdit="1"/>
          </p:cNvSpPr>
          <p:nvPr>
            <p:ph type="sldImg"/>
          </p:nvPr>
        </p:nvSpPr>
        <p:spPr>
          <a:ln/>
        </p:spPr>
      </p:sp>
      <p:sp>
        <p:nvSpPr>
          <p:cNvPr id="38916" name="备注占位符 2"/>
          <p:cNvSpPr>
            <a:spLocks noGrp="1"/>
          </p:cNvSpPr>
          <p:nvPr>
            <p:ph type="body" idx="1"/>
          </p:nvPr>
        </p:nvSpPr>
        <p:spPr>
          <a:noFill/>
        </p:spPr>
        <p:txBody>
          <a:bodyPr/>
          <a:lstStyle/>
          <a:p>
            <a:pPr defTabSz="457200">
              <a:spcBef>
                <a:spcPct val="0"/>
              </a:spcBef>
            </a:pPr>
            <a:endParaRPr lang="zh-CN" altLang="en-US" smtClean="0">
              <a:ea typeface="宋体" panose="02010600030101010101" pitchFamily="2" charset="-122"/>
            </a:endParaRPr>
          </a:p>
        </p:txBody>
      </p:sp>
      <p:sp>
        <p:nvSpPr>
          <p:cNvPr id="38917"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chemeClr val="tx1"/>
                </a:solidFill>
                <a:latin typeface="Times New Roman" panose="02020603050405020304" pitchFamily="18" charset="0"/>
                <a:cs typeface="Arial" panose="020B0604020202020204" pitchFamily="34" charset="0"/>
              </a:defRPr>
            </a:lvl1pPr>
            <a:lvl2pPr marL="742950" indent="-285750" defTabSz="457200">
              <a:defRPr sz="1400">
                <a:solidFill>
                  <a:schemeClr val="tx1"/>
                </a:solidFill>
                <a:latin typeface="Times New Roman" panose="02020603050405020304" pitchFamily="18" charset="0"/>
                <a:cs typeface="Arial" panose="020B0604020202020204" pitchFamily="34" charset="0"/>
              </a:defRPr>
            </a:lvl2pPr>
            <a:lvl3pPr marL="1143000" indent="-228600" defTabSz="457200">
              <a:defRPr sz="1400">
                <a:solidFill>
                  <a:schemeClr val="tx1"/>
                </a:solidFill>
                <a:latin typeface="Times New Roman" panose="02020603050405020304" pitchFamily="18" charset="0"/>
                <a:cs typeface="Arial" panose="020B0604020202020204" pitchFamily="34" charset="0"/>
              </a:defRPr>
            </a:lvl3pPr>
            <a:lvl4pPr marL="1600200" indent="-228600" defTabSz="457200">
              <a:defRPr sz="1400">
                <a:solidFill>
                  <a:schemeClr val="tx1"/>
                </a:solidFill>
                <a:latin typeface="Times New Roman" panose="02020603050405020304" pitchFamily="18" charset="0"/>
                <a:cs typeface="Arial" panose="020B0604020202020204" pitchFamily="34" charset="0"/>
              </a:defRPr>
            </a:lvl4pPr>
            <a:lvl5pPr marL="2057400" indent="-228600" defTabSz="457200">
              <a:defRPr sz="1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r"/>
            <a:fld id="{EB15C619-B8E9-44DB-9F1B-978CA876B151}" type="slidenum">
              <a:rPr lang="zh-CN" altLang="en-US" sz="1200">
                <a:ea typeface="宋体" panose="02010600030101010101" pitchFamily="2" charset="-122"/>
              </a:rPr>
              <a:pPr algn="r"/>
              <a:t>30</a:t>
            </a:fld>
            <a:endParaRPr lang="en-US" altLang="zh-CN" sz="120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BA6AECAE-AB17-4AA6-AD91-1929CB31F690}" type="slidenum">
              <a:rPr lang="en-US" altLang="en-US" sz="1200" smtClean="0"/>
              <a:pPr/>
              <a:t>31</a:t>
            </a:fld>
            <a:endParaRPr lang="en-US" altLang="en-US" sz="1200" smtClean="0"/>
          </a:p>
        </p:txBody>
      </p:sp>
      <p:sp>
        <p:nvSpPr>
          <p:cNvPr id="40963" name="Slide Image Placeholder 1"/>
          <p:cNvSpPr>
            <a:spLocks noGrp="1" noRot="1" noChangeAspect="1" noTextEdit="1"/>
          </p:cNvSpPr>
          <p:nvPr>
            <p:ph type="sldImg"/>
          </p:nvPr>
        </p:nvSpPr>
        <p:spPr>
          <a:ln/>
        </p:spPr>
      </p:sp>
      <p:sp>
        <p:nvSpPr>
          <p:cNvPr id="40964" name="Notes Placeholder 2"/>
          <p:cNvSpPr>
            <a:spLocks noGrp="1"/>
          </p:cNvSpPr>
          <p:nvPr>
            <p:ph type="body" idx="1"/>
          </p:nvPr>
        </p:nvSpPr>
        <p:spPr>
          <a:noFill/>
        </p:spPr>
        <p:txBody>
          <a:bodyPr/>
          <a:lstStyle/>
          <a:p>
            <a:pPr defTabSz="457200">
              <a:spcBef>
                <a:spcPct val="0"/>
              </a:spcBef>
            </a:pPr>
            <a:r>
              <a:rPr lang="en-US" altLang="en-US" smtClean="0"/>
              <a:t>Movie to show thermal fluctuation (beam fluctuating)</a:t>
            </a:r>
          </a:p>
          <a:p>
            <a:pPr defTabSz="457200">
              <a:spcBef>
                <a:spcPct val="0"/>
              </a:spcBef>
            </a:pPr>
            <a:r>
              <a:rPr lang="en-US" altLang="en-US" smtClean="0"/>
              <a:t>Mainly from FC-72, dn/dt</a:t>
            </a:r>
          </a:p>
        </p:txBody>
      </p:sp>
      <p:sp>
        <p:nvSpPr>
          <p:cNvPr id="4096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chemeClr val="tx1"/>
                </a:solidFill>
                <a:latin typeface="Times New Roman" panose="02020603050405020304" pitchFamily="18" charset="0"/>
                <a:cs typeface="Arial" panose="020B0604020202020204" pitchFamily="34" charset="0"/>
              </a:defRPr>
            </a:lvl1pPr>
            <a:lvl2pPr marL="742950" indent="-285750" defTabSz="457200">
              <a:defRPr sz="1400">
                <a:solidFill>
                  <a:schemeClr val="tx1"/>
                </a:solidFill>
                <a:latin typeface="Times New Roman" panose="02020603050405020304" pitchFamily="18" charset="0"/>
                <a:cs typeface="Arial" panose="020B0604020202020204" pitchFamily="34" charset="0"/>
              </a:defRPr>
            </a:lvl2pPr>
            <a:lvl3pPr marL="1143000" indent="-228600" defTabSz="457200">
              <a:defRPr sz="1400">
                <a:solidFill>
                  <a:schemeClr val="tx1"/>
                </a:solidFill>
                <a:latin typeface="Times New Roman" panose="02020603050405020304" pitchFamily="18" charset="0"/>
                <a:cs typeface="Arial" panose="020B0604020202020204" pitchFamily="34" charset="0"/>
              </a:defRPr>
            </a:lvl3pPr>
            <a:lvl4pPr marL="1600200" indent="-228600" defTabSz="457200">
              <a:defRPr sz="1400">
                <a:solidFill>
                  <a:schemeClr val="tx1"/>
                </a:solidFill>
                <a:latin typeface="Times New Roman" panose="02020603050405020304" pitchFamily="18" charset="0"/>
                <a:cs typeface="Arial" panose="020B0604020202020204" pitchFamily="34" charset="0"/>
              </a:defRPr>
            </a:lvl4pPr>
            <a:lvl5pPr marL="2057400" indent="-228600" defTabSz="457200">
              <a:defRPr sz="1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r"/>
            <a:fld id="{7ECD697D-325D-40AD-8591-57A8ECD7D62B}" type="slidenum">
              <a:rPr lang="en-US" altLang="en-US" sz="1200"/>
              <a:pPr algn="r"/>
              <a:t>31</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fld id="{FE7603D9-7FC6-4CF3-9E3B-CDCD85DDC6E3}" type="slidenum">
              <a:rPr lang="en-US" altLang="en-US" sz="1200" smtClean="0"/>
              <a:pPr/>
              <a:t>34</a:t>
            </a:fld>
            <a:endParaRPr lang="en-US" altLang="en-US" sz="1200" smtClean="0"/>
          </a:p>
        </p:txBody>
      </p:sp>
      <p:sp>
        <p:nvSpPr>
          <p:cNvPr id="45059" name="Slide Image Placeholder 1"/>
          <p:cNvSpPr>
            <a:spLocks noGrp="1" noRot="1" noChangeAspect="1" noTextEdit="1"/>
          </p:cNvSpPr>
          <p:nvPr>
            <p:ph type="sldImg"/>
          </p:nvPr>
        </p:nvSpPr>
        <p:spPr>
          <a:ln/>
        </p:spPr>
      </p:sp>
      <p:sp>
        <p:nvSpPr>
          <p:cNvPr id="45060" name="Notes Placeholder 2"/>
          <p:cNvSpPr>
            <a:spLocks noGrp="1"/>
          </p:cNvSpPr>
          <p:nvPr>
            <p:ph type="body" idx="1"/>
          </p:nvPr>
        </p:nvSpPr>
        <p:spPr>
          <a:noFill/>
        </p:spPr>
        <p:txBody>
          <a:bodyPr/>
          <a:lstStyle/>
          <a:p>
            <a:pPr defTabSz="457200">
              <a:spcBef>
                <a:spcPct val="0"/>
              </a:spcBef>
            </a:pPr>
            <a:r>
              <a:rPr lang="en-US" altLang="en-US" smtClean="0"/>
              <a:t>Resaon to switch to water</a:t>
            </a:r>
          </a:p>
          <a:p>
            <a:pPr defTabSz="457200">
              <a:spcBef>
                <a:spcPct val="0"/>
              </a:spcBef>
            </a:pPr>
            <a:r>
              <a:rPr lang="en-US" altLang="en-US" smtClean="0"/>
              <a:t>----- Meeting Notes (3/31/14 13:13) -----</a:t>
            </a:r>
          </a:p>
          <a:p>
            <a:pPr defTabSz="457200">
              <a:spcBef>
                <a:spcPct val="0"/>
              </a:spcBef>
            </a:pPr>
            <a:r>
              <a:rPr lang="en-US" altLang="en-US" smtClean="0"/>
              <a:t>simulation </a:t>
            </a:r>
          </a:p>
        </p:txBody>
      </p:sp>
      <p:sp>
        <p:nvSpPr>
          <p:cNvPr id="4506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chemeClr val="tx1"/>
                </a:solidFill>
                <a:latin typeface="Times New Roman" panose="02020603050405020304" pitchFamily="18" charset="0"/>
                <a:cs typeface="Arial" panose="020B0604020202020204" pitchFamily="34" charset="0"/>
              </a:defRPr>
            </a:lvl1pPr>
            <a:lvl2pPr marL="742950" indent="-285750" defTabSz="457200">
              <a:defRPr sz="1400">
                <a:solidFill>
                  <a:schemeClr val="tx1"/>
                </a:solidFill>
                <a:latin typeface="Times New Roman" panose="02020603050405020304" pitchFamily="18" charset="0"/>
                <a:cs typeface="Arial" panose="020B0604020202020204" pitchFamily="34" charset="0"/>
              </a:defRPr>
            </a:lvl2pPr>
            <a:lvl3pPr marL="1143000" indent="-228600" defTabSz="457200">
              <a:defRPr sz="1400">
                <a:solidFill>
                  <a:schemeClr val="tx1"/>
                </a:solidFill>
                <a:latin typeface="Times New Roman" panose="02020603050405020304" pitchFamily="18" charset="0"/>
                <a:cs typeface="Arial" panose="020B0604020202020204" pitchFamily="34" charset="0"/>
              </a:defRPr>
            </a:lvl3pPr>
            <a:lvl4pPr marL="1600200" indent="-228600" defTabSz="457200">
              <a:defRPr sz="1400">
                <a:solidFill>
                  <a:schemeClr val="tx1"/>
                </a:solidFill>
                <a:latin typeface="Times New Roman" panose="02020603050405020304" pitchFamily="18" charset="0"/>
                <a:cs typeface="Arial" panose="020B0604020202020204" pitchFamily="34" charset="0"/>
              </a:defRPr>
            </a:lvl4pPr>
            <a:lvl5pPr marL="2057400" indent="-228600" defTabSz="457200">
              <a:defRPr sz="1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r"/>
            <a:fld id="{9921D444-EBC4-49A2-8D37-D2CF7C6131CC}" type="slidenum">
              <a:rPr lang="en-US" altLang="en-US" sz="1200"/>
              <a:pPr algn="r"/>
              <a:t>34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5C4DCF-839B-4DE8-8459-233CBD119033}" type="slidenum">
              <a:rPr lang="en-US" altLang="en-US"/>
              <a:pPr>
                <a:defRPr/>
              </a:pPr>
              <a:t>‹#›</a:t>
            </a:fld>
            <a:endParaRPr lang="en-US" altLang="en-US"/>
          </a:p>
        </p:txBody>
      </p:sp>
    </p:spTree>
    <p:extLst>
      <p:ext uri="{BB962C8B-B14F-4D97-AF65-F5344CB8AC3E}">
        <p14:creationId xmlns:p14="http://schemas.microsoft.com/office/powerpoint/2010/main" val="393974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9A94E1-D696-4A23-9627-411450CDB286}" type="slidenum">
              <a:rPr lang="en-US" altLang="en-US"/>
              <a:pPr>
                <a:defRPr/>
              </a:pPr>
              <a:t>‹#›</a:t>
            </a:fld>
            <a:endParaRPr lang="en-US" altLang="en-US"/>
          </a:p>
        </p:txBody>
      </p:sp>
    </p:spTree>
    <p:extLst>
      <p:ext uri="{BB962C8B-B14F-4D97-AF65-F5344CB8AC3E}">
        <p14:creationId xmlns:p14="http://schemas.microsoft.com/office/powerpoint/2010/main" val="1573947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5C7E4F1-65A0-406A-B6EC-54731EEA0010}" type="slidenum">
              <a:rPr lang="en-US" altLang="en-US"/>
              <a:pPr>
                <a:defRPr/>
              </a:pPr>
              <a:t>‹#›</a:t>
            </a:fld>
            <a:endParaRPr lang="en-US" altLang="en-US"/>
          </a:p>
        </p:txBody>
      </p:sp>
    </p:spTree>
    <p:extLst>
      <p:ext uri="{BB962C8B-B14F-4D97-AF65-F5344CB8AC3E}">
        <p14:creationId xmlns:p14="http://schemas.microsoft.com/office/powerpoint/2010/main" val="326436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EC3F814-8730-4C1A-AD20-7A5955E4DD0E}" type="slidenum">
              <a:rPr lang="en-US" altLang="en-US"/>
              <a:pPr>
                <a:defRPr/>
              </a:pPr>
              <a:t>‹#›</a:t>
            </a:fld>
            <a:endParaRPr lang="en-US" altLang="en-US"/>
          </a:p>
        </p:txBody>
      </p:sp>
    </p:spTree>
    <p:extLst>
      <p:ext uri="{BB962C8B-B14F-4D97-AF65-F5344CB8AC3E}">
        <p14:creationId xmlns:p14="http://schemas.microsoft.com/office/powerpoint/2010/main" val="379645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67D04CF-A84F-437C-8A2C-36A36B7EB6AF}" type="slidenum">
              <a:rPr lang="en-US" altLang="en-US"/>
              <a:pPr>
                <a:defRPr/>
              </a:pPr>
              <a:t>‹#›</a:t>
            </a:fld>
            <a:endParaRPr lang="en-US" altLang="en-US"/>
          </a:p>
        </p:txBody>
      </p:sp>
    </p:spTree>
    <p:extLst>
      <p:ext uri="{BB962C8B-B14F-4D97-AF65-F5344CB8AC3E}">
        <p14:creationId xmlns:p14="http://schemas.microsoft.com/office/powerpoint/2010/main" val="166176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DBC016F-656D-48A5-BBAF-490BFCF13758}" type="slidenum">
              <a:rPr lang="en-US" altLang="en-US"/>
              <a:pPr>
                <a:defRPr/>
              </a:pPr>
              <a:t>‹#›</a:t>
            </a:fld>
            <a:endParaRPr lang="en-US" altLang="en-US"/>
          </a:p>
        </p:txBody>
      </p:sp>
    </p:spTree>
    <p:extLst>
      <p:ext uri="{BB962C8B-B14F-4D97-AF65-F5344CB8AC3E}">
        <p14:creationId xmlns:p14="http://schemas.microsoft.com/office/powerpoint/2010/main" val="65621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E404D12-EBAF-4CDB-B266-24F6B7C80485}" type="slidenum">
              <a:rPr lang="en-US" altLang="en-US"/>
              <a:pPr>
                <a:defRPr/>
              </a:pPr>
              <a:t>‹#›</a:t>
            </a:fld>
            <a:endParaRPr lang="en-US" altLang="en-US"/>
          </a:p>
        </p:txBody>
      </p:sp>
    </p:spTree>
    <p:extLst>
      <p:ext uri="{BB962C8B-B14F-4D97-AF65-F5344CB8AC3E}">
        <p14:creationId xmlns:p14="http://schemas.microsoft.com/office/powerpoint/2010/main" val="328296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1264EC3-D22A-4076-B6EE-637A37C05416}" type="slidenum">
              <a:rPr lang="en-US" altLang="en-US"/>
              <a:pPr>
                <a:defRPr/>
              </a:pPr>
              <a:t>‹#›</a:t>
            </a:fld>
            <a:endParaRPr lang="en-US" altLang="en-US"/>
          </a:p>
        </p:txBody>
      </p:sp>
    </p:spTree>
    <p:extLst>
      <p:ext uri="{BB962C8B-B14F-4D97-AF65-F5344CB8AC3E}">
        <p14:creationId xmlns:p14="http://schemas.microsoft.com/office/powerpoint/2010/main" val="117757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FC6E775-A28F-439C-84F0-5D5F48004BE3}" type="slidenum">
              <a:rPr lang="en-US" altLang="en-US"/>
              <a:pPr>
                <a:defRPr/>
              </a:pPr>
              <a:t>‹#›</a:t>
            </a:fld>
            <a:endParaRPr lang="en-US" altLang="en-US"/>
          </a:p>
        </p:txBody>
      </p:sp>
    </p:spTree>
    <p:extLst>
      <p:ext uri="{BB962C8B-B14F-4D97-AF65-F5344CB8AC3E}">
        <p14:creationId xmlns:p14="http://schemas.microsoft.com/office/powerpoint/2010/main" val="221215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2F3B47-FD73-41B9-B1E6-B6B8589DC2A9}" type="slidenum">
              <a:rPr lang="en-US" altLang="en-US"/>
              <a:pPr>
                <a:defRPr/>
              </a:pPr>
              <a:t>‹#›</a:t>
            </a:fld>
            <a:endParaRPr lang="en-US" altLang="en-US"/>
          </a:p>
        </p:txBody>
      </p:sp>
    </p:spTree>
    <p:extLst>
      <p:ext uri="{BB962C8B-B14F-4D97-AF65-F5344CB8AC3E}">
        <p14:creationId xmlns:p14="http://schemas.microsoft.com/office/powerpoint/2010/main" val="63223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2C6AC0-997F-4B58-A565-23B8A62CC08A}" type="slidenum">
              <a:rPr lang="en-US" altLang="en-US"/>
              <a:pPr>
                <a:defRPr/>
              </a:pPr>
              <a:t>‹#›</a:t>
            </a:fld>
            <a:endParaRPr lang="en-US" altLang="en-US"/>
          </a:p>
        </p:txBody>
      </p:sp>
    </p:spTree>
    <p:extLst>
      <p:ext uri="{BB962C8B-B14F-4D97-AF65-F5344CB8AC3E}">
        <p14:creationId xmlns:p14="http://schemas.microsoft.com/office/powerpoint/2010/main" val="107510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7D5787C1-3121-4A0A-84D9-00CD27E655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arxiv.org/abs/1802.00063v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5.xml"/><Relationship Id="rId21" Type="http://schemas.openxmlformats.org/officeDocument/2006/relationships/image" Target="../media/image11.png"/><Relationship Id="rId7" Type="http://schemas.openxmlformats.org/officeDocument/2006/relationships/tags" Target="../tags/tag9.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4.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Layout" Target="../slideLayouts/slideLayout7.xml"/><Relationship Id="rId5" Type="http://schemas.openxmlformats.org/officeDocument/2006/relationships/tags" Target="../tags/tag7.xml"/><Relationship Id="rId15" Type="http://schemas.openxmlformats.org/officeDocument/2006/relationships/image" Target="../media/image5.png"/><Relationship Id="rId10" Type="http://schemas.openxmlformats.org/officeDocument/2006/relationships/tags" Target="../tags/tag12.xml"/><Relationship Id="rId19" Type="http://schemas.openxmlformats.org/officeDocument/2006/relationships/image" Target="../media/image9.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5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0.wmf"/><Relationship Id="rId10" Type="http://schemas.openxmlformats.org/officeDocument/2006/relationships/image" Target="../media/image53.png"/><Relationship Id="rId4" Type="http://schemas.openxmlformats.org/officeDocument/2006/relationships/oleObject" Target="../embeddings/oleObject1.bin"/><Relationship Id="rId9" Type="http://schemas.openxmlformats.org/officeDocument/2006/relationships/image" Target="../media/image52.wmf"/></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6.png"/><Relationship Id="rId3" Type="http://schemas.openxmlformats.org/officeDocument/2006/relationships/tags" Target="../tags/tag38.xml"/><Relationship Id="rId7" Type="http://schemas.openxmlformats.org/officeDocument/2006/relationships/oleObject" Target="../embeddings/oleObject4.bin"/><Relationship Id="rId12" Type="http://schemas.openxmlformats.org/officeDocument/2006/relationships/image" Target="../media/image52.wmf"/><Relationship Id="rId2" Type="http://schemas.openxmlformats.org/officeDocument/2006/relationships/tags" Target="../tags/tag37.xml"/><Relationship Id="rId1" Type="http://schemas.openxmlformats.org/officeDocument/2006/relationships/vmlDrawing" Target="../drawings/vmlDrawing2.vml"/><Relationship Id="rId6" Type="http://schemas.openxmlformats.org/officeDocument/2006/relationships/image" Target="../media/image55.png"/><Relationship Id="rId11" Type="http://schemas.openxmlformats.org/officeDocument/2006/relationships/oleObject" Target="../embeddings/oleObject6.bin"/><Relationship Id="rId5" Type="http://schemas.openxmlformats.org/officeDocument/2006/relationships/image" Target="../media/image54.png"/><Relationship Id="rId10" Type="http://schemas.openxmlformats.org/officeDocument/2006/relationships/image" Target="../media/image51.wmf"/><Relationship Id="rId4" Type="http://schemas.openxmlformats.org/officeDocument/2006/relationships/slideLayout" Target="../slideLayouts/slideLayout7.xml"/><Relationship Id="rId9" Type="http://schemas.openxmlformats.org/officeDocument/2006/relationships/oleObject" Target="../embeddings/oleObject5.bin"/><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emf"/></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7.xml"/><Relationship Id="rId18" Type="http://schemas.openxmlformats.org/officeDocument/2006/relationships/image" Target="../media/image6.png"/><Relationship Id="rId3" Type="http://schemas.openxmlformats.org/officeDocument/2006/relationships/tags" Target="../tags/tag15.xml"/><Relationship Id="rId21" Type="http://schemas.openxmlformats.org/officeDocument/2006/relationships/image" Target="../media/image12.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5.png"/><Relationship Id="rId25" Type="http://schemas.openxmlformats.org/officeDocument/2006/relationships/image" Target="../media/image16.png"/><Relationship Id="rId2" Type="http://schemas.openxmlformats.org/officeDocument/2006/relationships/tags" Target="../tags/tag1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image" Target="../media/image15.png"/><Relationship Id="rId5" Type="http://schemas.openxmlformats.org/officeDocument/2006/relationships/tags" Target="../tags/tag17.xml"/><Relationship Id="rId15" Type="http://schemas.openxmlformats.org/officeDocument/2006/relationships/image" Target="../media/image3.png"/><Relationship Id="rId23" Type="http://schemas.openxmlformats.org/officeDocument/2006/relationships/image" Target="../media/image14.png"/><Relationship Id="rId10" Type="http://schemas.openxmlformats.org/officeDocument/2006/relationships/tags" Target="../tags/tag22.xml"/><Relationship Id="rId19" Type="http://schemas.openxmlformats.org/officeDocument/2006/relationships/image" Target="../media/image7.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2.png"/><Relationship Id="rId2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6.emf"/><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62.png"/><Relationship Id="rId5" Type="http://schemas.openxmlformats.org/officeDocument/2006/relationships/image" Target="../media/image78.png"/><Relationship Id="rId4" Type="http://schemas.openxmlformats.org/officeDocument/2006/relationships/image" Target="../media/image77.emf"/></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2.jpeg"/><Relationship Id="rId4" Type="http://schemas.openxmlformats.org/officeDocument/2006/relationships/image" Target="../media/image8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tags" Target="../tags/tag27.xml"/><Relationship Id="rId7" Type="http://schemas.openxmlformats.org/officeDocument/2006/relationships/slideLayout" Target="../slideLayouts/slideLayout7.xml"/><Relationship Id="rId12" Type="http://schemas.openxmlformats.org/officeDocument/2006/relationships/image" Target="../media/image2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20.png"/><Relationship Id="rId5" Type="http://schemas.openxmlformats.org/officeDocument/2006/relationships/tags" Target="../tags/tag29.xml"/><Relationship Id="rId10" Type="http://schemas.openxmlformats.org/officeDocument/2006/relationships/image" Target="../media/image19.png"/><Relationship Id="rId4" Type="http://schemas.openxmlformats.org/officeDocument/2006/relationships/tags" Target="../tags/tag28.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class{article}&#10;\usepackage{amsmath}&#10;\pagestyle{empty}&#10;\begin{document}&#10;&#10;$\frac{dt}{\tau} = \frac{dq}{1 \sqrt{1 - q^2}} = d \left ( {\rm sech}^{-1} q \right ).$&#10;&#10;&#10;&#10;\end{document}" title="IguanaTex Bitmap Display"/>
          <p:cNvPicPr>
            <a:picLocks noChangeAspect="1"/>
          </p:cNvPicPr>
          <p:nvPr>
            <p:custDataLst>
              <p:tags r:id="rId1"/>
            </p:custDataLst>
          </p:nvPr>
        </p:nvPicPr>
        <p:blipFill>
          <a:blip r:embed="rId3"/>
          <a:stretch>
            <a:fillRect/>
          </a:stretch>
        </p:blipFill>
        <p:spPr>
          <a:xfrm>
            <a:off x="2540000" y="2239963"/>
            <a:ext cx="4178300" cy="617537"/>
          </a:xfrm>
          <a:prstGeom prst="rect">
            <a:avLst/>
          </a:prstGeom>
        </p:spPr>
      </p:pic>
      <p:sp>
        <p:nvSpPr>
          <p:cNvPr id="4099" name="TextBox 2"/>
          <p:cNvSpPr txBox="1">
            <a:spLocks noChangeArrowheads="1"/>
          </p:cNvSpPr>
          <p:nvPr/>
        </p:nvSpPr>
        <p:spPr bwMode="auto">
          <a:xfrm>
            <a:off x="750888" y="5267325"/>
            <a:ext cx="7621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r>
              <a:rPr lang="en-US" altLang="en-US"/>
              <a:t>Spectroscopy with shaped femtosecond pulses       Weiner. In SPIE Proceedings 1209, pages </a:t>
            </a:r>
            <a:r>
              <a:rPr lang="es-ES" altLang="en-US"/>
              <a:t>185–195, Los Angeles, CA, 1990.</a:t>
            </a:r>
            <a:endParaRPr lang="en-US" altLang="en-US"/>
          </a:p>
        </p:txBody>
      </p:sp>
      <p:sp>
        <p:nvSpPr>
          <p:cNvPr id="4100" name="TextBox 1"/>
          <p:cNvSpPr txBox="1">
            <a:spLocks noChangeArrowheads="1"/>
          </p:cNvSpPr>
          <p:nvPr/>
        </p:nvSpPr>
        <p:spPr bwMode="auto">
          <a:xfrm>
            <a:off x="2630488" y="1639888"/>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r>
              <a:rPr lang="en-US" altLang="en-US"/>
              <a:t>Hint for HW3:</a:t>
            </a:r>
          </a:p>
        </p:txBody>
      </p:sp>
      <p:sp>
        <p:nvSpPr>
          <p:cNvPr id="4101" name="TextBox 3"/>
          <p:cNvSpPr txBox="1">
            <a:spLocks noChangeArrowheads="1"/>
          </p:cNvSpPr>
          <p:nvPr/>
        </p:nvSpPr>
        <p:spPr bwMode="auto">
          <a:xfrm>
            <a:off x="750888" y="4959350"/>
            <a:ext cx="85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r>
              <a:rPr lang="en-US" altLang="en-US"/>
              <a:t>Reading: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741488" y="180975"/>
            <a:ext cx="566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solidFill>
                  <a:srgbClr val="3333CC"/>
                </a:solidFill>
              </a:rPr>
              <a:t>Measurements on the 391 nm nitrogen ion emission line.</a:t>
            </a:r>
          </a:p>
        </p:txBody>
      </p:sp>
      <p:sp>
        <p:nvSpPr>
          <p:cNvPr id="13315" name="Text Box 3"/>
          <p:cNvSpPr txBox="1">
            <a:spLocks noChangeArrowheads="1"/>
          </p:cNvSpPr>
          <p:nvPr/>
        </p:nvSpPr>
        <p:spPr bwMode="auto">
          <a:xfrm>
            <a:off x="2038350" y="965200"/>
            <a:ext cx="5070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Spectrum taken with 1.3 mJ, 50 fs pulses at 795 nm (1kHz) </a:t>
            </a:r>
          </a:p>
        </p:txBody>
      </p:sp>
      <p:pic>
        <p:nvPicPr>
          <p:cNvPr id="13316" name="Picture 5" descr="ion_X_B(High_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4775"/>
            <a:ext cx="8128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6"/>
          <p:cNvSpPr txBox="1">
            <a:spLocks noChangeArrowheads="1"/>
          </p:cNvSpPr>
          <p:nvPr/>
        </p:nvSpPr>
        <p:spPr bwMode="auto">
          <a:xfrm>
            <a:off x="2184400" y="230505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solidFill>
                  <a:schemeClr val="bg1"/>
                </a:solidFill>
                <a:cs typeface="Times New Roman" panose="02020603050405020304" pitchFamily="18" charset="0"/>
              </a:rPr>
              <a:t>P-branch</a:t>
            </a:r>
          </a:p>
        </p:txBody>
      </p:sp>
      <p:sp>
        <p:nvSpPr>
          <p:cNvPr id="13318" name="Text Box 7"/>
          <p:cNvSpPr txBox="1">
            <a:spLocks noChangeArrowheads="1"/>
          </p:cNvSpPr>
          <p:nvPr/>
        </p:nvSpPr>
        <p:spPr bwMode="auto">
          <a:xfrm>
            <a:off x="2209800" y="4068763"/>
            <a:ext cx="112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solidFill>
                  <a:schemeClr val="bg1"/>
                </a:solidFill>
                <a:cs typeface="Times New Roman" panose="02020603050405020304" pitchFamily="18" charset="0"/>
              </a:rPr>
              <a:t>R-branch</a:t>
            </a:r>
          </a:p>
        </p:txBody>
      </p:sp>
      <p:pic>
        <p:nvPicPr>
          <p:cNvPr id="13319" name="Picture 8" descr="TP_tmp"/>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416675" y="712788"/>
            <a:ext cx="16764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Rectangle 9"/>
          <p:cNvSpPr>
            <a:spLocks noChangeArrowheads="1"/>
          </p:cNvSpPr>
          <p:nvPr/>
        </p:nvSpPr>
        <p:spPr bwMode="auto">
          <a:xfrm>
            <a:off x="168275" y="5973763"/>
            <a:ext cx="8809038" cy="8842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3321" name="Text Box 10"/>
          <p:cNvSpPr txBox="1">
            <a:spLocks noChangeArrowheads="1"/>
          </p:cNvSpPr>
          <p:nvPr/>
        </p:nvSpPr>
        <p:spPr bwMode="auto">
          <a:xfrm>
            <a:off x="3117850" y="5819775"/>
            <a:ext cx="203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Wavenumber (cm</a:t>
            </a:r>
            <a:r>
              <a:rPr lang="en-US" altLang="en-US" sz="1800" baseline="30000">
                <a:cs typeface="Times New Roman" panose="02020603050405020304" pitchFamily="18" charset="0"/>
              </a:rPr>
              <a:t>-1</a:t>
            </a:r>
            <a:r>
              <a:rPr lang="en-US" altLang="en-US" sz="180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p:cNvPicPr>
          <p:nvPr/>
        </p:nvPicPr>
        <p:blipFill>
          <a:blip r:embed="rId2">
            <a:extLst>
              <a:ext uri="{28A0092B-C50C-407E-A947-70E740481C1C}">
                <a14:useLocalDpi xmlns:a14="http://schemas.microsoft.com/office/drawing/2010/main" val="0"/>
              </a:ext>
            </a:extLst>
          </a:blip>
          <a:srcRect l="2991" r="3430"/>
          <a:stretch>
            <a:fillRect/>
          </a:stretch>
        </p:blipFill>
        <p:spPr bwMode="auto">
          <a:xfrm>
            <a:off x="95250" y="1555750"/>
            <a:ext cx="905192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untitle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123825"/>
            <a:ext cx="3059112"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spect="1"/>
          </p:cNvSpPr>
          <p:nvPr/>
        </p:nvSpPr>
        <p:spPr>
          <a:xfrm>
            <a:off x="6084888" y="0"/>
            <a:ext cx="727075" cy="2122488"/>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 name="Oval 6"/>
          <p:cNvSpPr>
            <a:spLocks noChangeAspect="1"/>
          </p:cNvSpPr>
          <p:nvPr/>
        </p:nvSpPr>
        <p:spPr>
          <a:xfrm>
            <a:off x="7089775" y="461963"/>
            <a:ext cx="1647825" cy="1335087"/>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9" name="Down Arrow 8"/>
          <p:cNvSpPr/>
          <p:nvPr/>
        </p:nvSpPr>
        <p:spPr>
          <a:xfrm rot="1564789">
            <a:off x="6924675" y="1625600"/>
            <a:ext cx="584200" cy="1146175"/>
          </a:xfrm>
          <a:prstGeom prst="downArrow">
            <a:avLst>
              <a:gd name="adj1" fmla="val 50000"/>
              <a:gd name="adj2" fmla="val 11431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4343" name="TextBox 11"/>
          <p:cNvSpPr txBox="1">
            <a:spLocks noChangeArrowheads="1"/>
          </p:cNvSpPr>
          <p:nvPr/>
        </p:nvSpPr>
        <p:spPr bwMode="auto">
          <a:xfrm>
            <a:off x="1588" y="568325"/>
            <a:ext cx="5946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400">
                <a:latin typeface="Calibri" panose="020F0502020204030204" pitchFamily="34" charset="0"/>
                <a:ea typeface="ＭＳ Ｐゴシック" panose="020B0600070205080204" pitchFamily="34" charset="-128"/>
              </a:rPr>
              <a:t>N</a:t>
            </a:r>
            <a:r>
              <a:rPr lang="en-US" altLang="en-US" sz="2400" baseline="-25000">
                <a:latin typeface="Calibri" panose="020F0502020204030204" pitchFamily="34" charset="0"/>
                <a:ea typeface="ＭＳ Ｐゴシック" panose="020B0600070205080204" pitchFamily="34" charset="-128"/>
              </a:rPr>
              <a:t>2</a:t>
            </a:r>
            <a:r>
              <a:rPr lang="en-US" altLang="en-US" sz="2400" baseline="30000">
                <a:latin typeface="Calibri" panose="020F0502020204030204" pitchFamily="34" charset="0"/>
                <a:ea typeface="ＭＳ Ｐゴシック" panose="020B0600070205080204" pitchFamily="34" charset="-128"/>
              </a:rPr>
              <a:t>+</a:t>
            </a:r>
            <a:r>
              <a:rPr lang="en-US" altLang="en-US" sz="2400">
                <a:latin typeface="Calibri" panose="020F0502020204030204" pitchFamily="34" charset="0"/>
                <a:ea typeface="ＭＳ Ｐゴシック" panose="020B0600070205080204" pitchFamily="34" charset="-128"/>
              </a:rPr>
              <a:t> (B</a:t>
            </a:r>
            <a:r>
              <a:rPr lang="en-US" altLang="en-US" sz="2400" baseline="30000">
                <a:latin typeface="Calibri" panose="020F0502020204030204" pitchFamily="34" charset="0"/>
                <a:ea typeface="ＭＳ Ｐゴシック" panose="020B0600070205080204" pitchFamily="34" charset="-128"/>
              </a:rPr>
              <a:t>2</a:t>
            </a:r>
            <a:r>
              <a:rPr lang="en-US" altLang="en-US" sz="2400">
                <a:latin typeface="Calibri" panose="020F0502020204030204" pitchFamily="34" charset="0"/>
                <a:ea typeface="ＭＳ Ｐゴシック" panose="020B0600070205080204" pitchFamily="34" charset="-128"/>
              </a:rPr>
              <a:t>Σ</a:t>
            </a:r>
            <a:r>
              <a:rPr lang="en-US" altLang="en-US" sz="2400" baseline="-25000">
                <a:latin typeface="Calibri" panose="020F0502020204030204" pitchFamily="34" charset="0"/>
                <a:ea typeface="ＭＳ Ｐゴシック" panose="020B0600070205080204" pitchFamily="34" charset="-128"/>
              </a:rPr>
              <a:t>u</a:t>
            </a:r>
            <a:r>
              <a:rPr lang="en-US" altLang="en-US" sz="2400" baseline="30000">
                <a:latin typeface="Calibri" panose="020F0502020204030204" pitchFamily="34" charset="0"/>
                <a:ea typeface="ＭＳ Ｐゴシック" panose="020B0600070205080204" pitchFamily="34" charset="-128"/>
              </a:rPr>
              <a:t>+  </a:t>
            </a:r>
            <a:r>
              <a:rPr lang="en-US" altLang="en-US" sz="2000">
                <a:latin typeface="Calibri" panose="020F0502020204030204" pitchFamily="34" charset="0"/>
                <a:ea typeface="ＭＳ Ｐゴシック" panose="020B0600070205080204" pitchFamily="34" charset="-128"/>
              </a:rPr>
              <a:t>(ν=0)</a:t>
            </a:r>
            <a:r>
              <a:rPr lang="en-US" altLang="en-US" sz="2400" baseline="30000">
                <a:latin typeface="Calibri" panose="020F0502020204030204" pitchFamily="34" charset="0"/>
                <a:ea typeface="ＭＳ Ｐゴシック" panose="020B0600070205080204" pitchFamily="34" charset="-128"/>
              </a:rPr>
              <a:t> </a:t>
            </a:r>
            <a:r>
              <a:rPr lang="en-US" altLang="en-US" sz="2400">
                <a:latin typeface="Calibri" panose="020F0502020204030204" pitchFamily="34" charset="0"/>
                <a:ea typeface="ＭＳ Ｐゴシック" panose="020B0600070205080204" pitchFamily="34" charset="-128"/>
                <a:sym typeface="Wingdings" panose="05000000000000000000" pitchFamily="2" charset="2"/>
              </a:rPr>
              <a:t></a:t>
            </a:r>
            <a:r>
              <a:rPr lang="en-US" altLang="en-US" sz="2400">
                <a:latin typeface="Calibri" panose="020F0502020204030204" pitchFamily="34" charset="0"/>
                <a:ea typeface="ＭＳ Ｐゴシック" panose="020B0600070205080204" pitchFamily="34" charset="-128"/>
              </a:rPr>
              <a:t> X</a:t>
            </a:r>
            <a:r>
              <a:rPr lang="en-US" altLang="en-US" sz="2400" baseline="30000">
                <a:latin typeface="Calibri" panose="020F0502020204030204" pitchFamily="34" charset="0"/>
                <a:ea typeface="ＭＳ Ｐゴシック" panose="020B0600070205080204" pitchFamily="34" charset="-128"/>
              </a:rPr>
              <a:t>2</a:t>
            </a:r>
            <a:r>
              <a:rPr lang="en-US" altLang="en-US" sz="2400">
                <a:latin typeface="Calibri" panose="020F0502020204030204" pitchFamily="34" charset="0"/>
                <a:ea typeface="ＭＳ Ｐゴシック" panose="020B0600070205080204" pitchFamily="34" charset="-128"/>
              </a:rPr>
              <a:t>Σ</a:t>
            </a:r>
            <a:r>
              <a:rPr lang="en-US" altLang="en-US" sz="2400" baseline="-25000">
                <a:latin typeface="Calibri" panose="020F0502020204030204" pitchFamily="34" charset="0"/>
                <a:ea typeface="ＭＳ Ｐゴシック" panose="020B0600070205080204" pitchFamily="34" charset="-128"/>
              </a:rPr>
              <a:t>g</a:t>
            </a:r>
            <a:r>
              <a:rPr lang="en-US" altLang="en-US" sz="2400" baseline="30000">
                <a:latin typeface="Calibri" panose="020F0502020204030204" pitchFamily="34" charset="0"/>
                <a:ea typeface="ＭＳ Ｐゴシック" panose="020B0600070205080204" pitchFamily="34" charset="-128"/>
              </a:rPr>
              <a:t>+ </a:t>
            </a:r>
            <a:r>
              <a:rPr lang="en-US" altLang="en-US" sz="2000">
                <a:latin typeface="Calibri" panose="020F0502020204030204" pitchFamily="34" charset="0"/>
                <a:ea typeface="ＭＳ Ｐゴシック" panose="020B0600070205080204" pitchFamily="34" charset="-128"/>
              </a:rPr>
              <a:t>(ν=0)</a:t>
            </a:r>
            <a:r>
              <a:rPr lang="en-US" altLang="en-US" sz="2400">
                <a:latin typeface="Calibri" panose="020F0502020204030204" pitchFamily="34" charset="0"/>
                <a:ea typeface="ＭＳ Ｐゴシック" panose="020B0600070205080204" pitchFamily="34" charset="-128"/>
              </a:rPr>
              <a:t>) </a:t>
            </a:r>
          </a:p>
          <a:p>
            <a:pPr algn="ctr" eaLnBrk="1" hangingPunct="1">
              <a:spcBef>
                <a:spcPct val="0"/>
              </a:spcBef>
              <a:buFontTx/>
              <a:buNone/>
            </a:pPr>
            <a:r>
              <a:rPr lang="en-US" altLang="en-US" sz="2400">
                <a:ea typeface="ＭＳ Ｐゴシック" panose="020B0600070205080204" pitchFamily="34" charset="-128"/>
                <a:cs typeface="Times New Roman" panose="02020603050405020304" pitchFamily="18" charset="0"/>
              </a:rPr>
              <a:t>R-branch</a:t>
            </a:r>
            <a:r>
              <a:rPr lang="en-US" altLang="en-US" sz="2400">
                <a:latin typeface="Calibri" panose="020F0502020204030204" pitchFamily="34" charset="0"/>
                <a:ea typeface="ＭＳ Ｐゴシック" panose="020B0600070205080204" pitchFamily="34" charset="-128"/>
              </a:rPr>
              <a:t> (ΔJ=+1)</a:t>
            </a:r>
          </a:p>
        </p:txBody>
      </p:sp>
      <p:sp>
        <p:nvSpPr>
          <p:cNvPr id="14344" name="Text Box 8"/>
          <p:cNvSpPr txBox="1">
            <a:spLocks noChangeArrowheads="1"/>
          </p:cNvSpPr>
          <p:nvPr/>
        </p:nvSpPr>
        <p:spPr bwMode="auto">
          <a:xfrm>
            <a:off x="7361238" y="2627313"/>
            <a:ext cx="112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solidFill>
                  <a:srgbClr val="FF0000"/>
                </a:solidFill>
              </a:rPr>
              <a:t>R-branch</a:t>
            </a:r>
          </a:p>
        </p:txBody>
      </p:sp>
      <p:sp>
        <p:nvSpPr>
          <p:cNvPr id="14345" name="Text Box 9"/>
          <p:cNvSpPr txBox="1">
            <a:spLocks noChangeArrowheads="1"/>
          </p:cNvSpPr>
          <p:nvPr/>
        </p:nvSpPr>
        <p:spPr bwMode="auto">
          <a:xfrm>
            <a:off x="222250" y="188913"/>
            <a:ext cx="5738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solidFill>
                  <a:srgbClr val="3333CC"/>
                </a:solidFill>
              </a:rPr>
              <a:t>Identifying the R-branch o the  391 nm N</a:t>
            </a:r>
            <a:r>
              <a:rPr lang="en-US" altLang="en-US" sz="1800" b="1" baseline="-25000">
                <a:solidFill>
                  <a:srgbClr val="3333CC"/>
                </a:solidFill>
              </a:rPr>
              <a:t>2</a:t>
            </a:r>
            <a:r>
              <a:rPr lang="en-US" altLang="en-US" sz="1800" b="1" baseline="30000">
                <a:solidFill>
                  <a:srgbClr val="3333CC"/>
                </a:solidFill>
              </a:rPr>
              <a:t>+</a:t>
            </a:r>
            <a:r>
              <a:rPr lang="en-US" altLang="en-US" sz="1800" b="1">
                <a:solidFill>
                  <a:srgbClr val="3333CC"/>
                </a:solidFill>
              </a:rPr>
              <a:t> emission line.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4"/>
          <p:cNvSpPr>
            <a:spLocks noChangeArrowheads="1"/>
          </p:cNvSpPr>
          <p:nvPr/>
        </p:nvSpPr>
        <p:spPr bwMode="auto">
          <a:xfrm>
            <a:off x="2514600" y="2651125"/>
            <a:ext cx="1905000" cy="304800"/>
          </a:xfrm>
          <a:prstGeom prst="rect">
            <a:avLst/>
          </a:prstGeom>
          <a:solidFill>
            <a:srgbClr val="CC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400"/>
              <a:t>N</a:t>
            </a:r>
            <a:r>
              <a:rPr lang="en-US" altLang="en-US" sz="1400" baseline="-25000"/>
              <a:t>2</a:t>
            </a:r>
            <a:endParaRPr lang="en-US" altLang="en-US" sz="1400"/>
          </a:p>
        </p:txBody>
      </p:sp>
      <p:sp>
        <p:nvSpPr>
          <p:cNvPr id="15363" name="Line 16"/>
          <p:cNvSpPr>
            <a:spLocks noChangeShapeType="1"/>
          </p:cNvSpPr>
          <p:nvPr/>
        </p:nvSpPr>
        <p:spPr bwMode="auto">
          <a:xfrm>
            <a:off x="1447800" y="2270125"/>
            <a:ext cx="0" cy="2359025"/>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Line 17"/>
          <p:cNvSpPr>
            <a:spLocks noChangeShapeType="1"/>
          </p:cNvSpPr>
          <p:nvPr/>
        </p:nvSpPr>
        <p:spPr bwMode="auto">
          <a:xfrm>
            <a:off x="609600" y="2803525"/>
            <a:ext cx="2362200"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5" name="Rectangle 18"/>
          <p:cNvSpPr>
            <a:spLocks noChangeArrowheads="1"/>
          </p:cNvSpPr>
          <p:nvPr/>
        </p:nvSpPr>
        <p:spPr bwMode="auto">
          <a:xfrm>
            <a:off x="1143000" y="4632325"/>
            <a:ext cx="609600" cy="152400"/>
          </a:xfrm>
          <a:prstGeom prst="rect">
            <a:avLst/>
          </a:prstGeom>
          <a:solidFill>
            <a:schemeClr val="accent1"/>
          </a:solidFill>
          <a:ln w="12700" cmpd="dbl">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5366" name="Line 19"/>
          <p:cNvSpPr>
            <a:spLocks noChangeShapeType="1"/>
          </p:cNvSpPr>
          <p:nvPr/>
        </p:nvSpPr>
        <p:spPr bwMode="auto">
          <a:xfrm>
            <a:off x="609600" y="2803525"/>
            <a:ext cx="0" cy="144780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Line 20"/>
          <p:cNvSpPr>
            <a:spLocks noChangeShapeType="1"/>
          </p:cNvSpPr>
          <p:nvPr/>
        </p:nvSpPr>
        <p:spPr bwMode="auto">
          <a:xfrm>
            <a:off x="609600" y="4251325"/>
            <a:ext cx="838200"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8" name="Text Box 21"/>
          <p:cNvSpPr txBox="1">
            <a:spLocks noChangeArrowheads="1"/>
          </p:cNvSpPr>
          <p:nvPr/>
        </p:nvSpPr>
        <p:spPr bwMode="auto">
          <a:xfrm>
            <a:off x="441325" y="4518025"/>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SHG</a:t>
            </a:r>
          </a:p>
        </p:txBody>
      </p:sp>
      <p:sp>
        <p:nvSpPr>
          <p:cNvPr id="15369" name="Line 22"/>
          <p:cNvSpPr>
            <a:spLocks noChangeShapeType="1"/>
          </p:cNvSpPr>
          <p:nvPr/>
        </p:nvSpPr>
        <p:spPr bwMode="auto">
          <a:xfrm>
            <a:off x="1443038" y="4779963"/>
            <a:ext cx="0" cy="53022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23"/>
          <p:cNvSpPr>
            <a:spLocks noChangeShapeType="1"/>
          </p:cNvSpPr>
          <p:nvPr/>
        </p:nvSpPr>
        <p:spPr bwMode="auto">
          <a:xfrm>
            <a:off x="1447800" y="5318125"/>
            <a:ext cx="533400"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24"/>
          <p:cNvSpPr>
            <a:spLocks noChangeShapeType="1"/>
          </p:cNvSpPr>
          <p:nvPr/>
        </p:nvSpPr>
        <p:spPr bwMode="auto">
          <a:xfrm flipV="1">
            <a:off x="1981200" y="2803525"/>
            <a:ext cx="0" cy="2514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25"/>
          <p:cNvSpPr>
            <a:spLocks noChangeShapeType="1"/>
          </p:cNvSpPr>
          <p:nvPr/>
        </p:nvSpPr>
        <p:spPr bwMode="auto">
          <a:xfrm>
            <a:off x="1981200" y="2803525"/>
            <a:ext cx="1219200"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373" name="Group 28"/>
          <p:cNvGrpSpPr>
            <a:grpSpLocks/>
          </p:cNvGrpSpPr>
          <p:nvPr/>
        </p:nvGrpSpPr>
        <p:grpSpPr bwMode="auto">
          <a:xfrm>
            <a:off x="2286000" y="2422525"/>
            <a:ext cx="914400" cy="762000"/>
            <a:chOff x="3454" y="624"/>
            <a:chExt cx="576" cy="480"/>
          </a:xfrm>
        </p:grpSpPr>
        <p:sp>
          <p:nvSpPr>
            <p:cNvPr id="15395" name="Arc 26"/>
            <p:cNvSpPr>
              <a:spLocks/>
            </p:cNvSpPr>
            <p:nvPr/>
          </p:nvSpPr>
          <p:spPr bwMode="auto">
            <a:xfrm flipH="1">
              <a:off x="3454" y="625"/>
              <a:ext cx="576" cy="474"/>
            </a:xfrm>
            <a:custGeom>
              <a:avLst/>
              <a:gdLst>
                <a:gd name="T0" fmla="*/ 14 w 21600"/>
                <a:gd name="T1" fmla="*/ 0 h 17774"/>
                <a:gd name="T2" fmla="*/ 14 w 21600"/>
                <a:gd name="T3" fmla="*/ 13 h 17774"/>
                <a:gd name="T4" fmla="*/ 0 w 21600"/>
                <a:gd name="T5" fmla="*/ 6 h 17774"/>
                <a:gd name="T6" fmla="*/ 0 60000 65536"/>
                <a:gd name="T7" fmla="*/ 0 60000 65536"/>
                <a:gd name="T8" fmla="*/ 0 60000 65536"/>
              </a:gdLst>
              <a:ahLst/>
              <a:cxnLst>
                <a:cxn ang="T6">
                  <a:pos x="T0" y="T1"/>
                </a:cxn>
                <a:cxn ang="T7">
                  <a:pos x="T2" y="T3"/>
                </a:cxn>
                <a:cxn ang="T8">
                  <a:pos x="T4" y="T5"/>
                </a:cxn>
              </a:cxnLst>
              <a:rect l="0" t="0" r="r" b="b"/>
              <a:pathLst>
                <a:path w="21600" h="17774" fill="none" extrusionOk="0">
                  <a:moveTo>
                    <a:pt x="19666" y="-1"/>
                  </a:moveTo>
                  <a:cubicBezTo>
                    <a:pt x="20940" y="2805"/>
                    <a:pt x="21600" y="5850"/>
                    <a:pt x="21600" y="8932"/>
                  </a:cubicBezTo>
                  <a:cubicBezTo>
                    <a:pt x="21600" y="11979"/>
                    <a:pt x="20954" y="14993"/>
                    <a:pt x="19707" y="17774"/>
                  </a:cubicBezTo>
                </a:path>
                <a:path w="21600" h="17774" stroke="0" extrusionOk="0">
                  <a:moveTo>
                    <a:pt x="19666" y="-1"/>
                  </a:moveTo>
                  <a:cubicBezTo>
                    <a:pt x="20940" y="2805"/>
                    <a:pt x="21600" y="5850"/>
                    <a:pt x="21600" y="8932"/>
                  </a:cubicBezTo>
                  <a:cubicBezTo>
                    <a:pt x="21600" y="11979"/>
                    <a:pt x="20954" y="14993"/>
                    <a:pt x="19707" y="17774"/>
                  </a:cubicBezTo>
                  <a:lnTo>
                    <a:pt x="0" y="8932"/>
                  </a:lnTo>
                  <a:lnTo>
                    <a:pt x="19666" y="-1"/>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96" name="Line 27"/>
            <p:cNvSpPr>
              <a:spLocks noChangeShapeType="1"/>
            </p:cNvSpPr>
            <p:nvPr/>
          </p:nvSpPr>
          <p:spPr bwMode="auto">
            <a:xfrm>
              <a:off x="3504" y="624"/>
              <a:ext cx="0"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74" name="Line 29"/>
          <p:cNvSpPr>
            <a:spLocks noChangeShapeType="1"/>
          </p:cNvSpPr>
          <p:nvPr/>
        </p:nvSpPr>
        <p:spPr bwMode="auto">
          <a:xfrm flipH="1">
            <a:off x="1295400" y="2651125"/>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30"/>
          <p:cNvSpPr>
            <a:spLocks noChangeShapeType="1"/>
          </p:cNvSpPr>
          <p:nvPr/>
        </p:nvSpPr>
        <p:spPr bwMode="auto">
          <a:xfrm flipH="1">
            <a:off x="1738313" y="5165725"/>
            <a:ext cx="407987" cy="4079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31"/>
          <p:cNvSpPr>
            <a:spLocks noChangeShapeType="1"/>
          </p:cNvSpPr>
          <p:nvPr/>
        </p:nvSpPr>
        <p:spPr bwMode="auto">
          <a:xfrm>
            <a:off x="1282700" y="5165725"/>
            <a:ext cx="401638" cy="401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32"/>
          <p:cNvSpPr>
            <a:spLocks noChangeShapeType="1"/>
          </p:cNvSpPr>
          <p:nvPr/>
        </p:nvSpPr>
        <p:spPr bwMode="auto">
          <a:xfrm>
            <a:off x="446088" y="4113213"/>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8" name="Line 33"/>
          <p:cNvSpPr>
            <a:spLocks noChangeShapeType="1"/>
          </p:cNvSpPr>
          <p:nvPr/>
        </p:nvSpPr>
        <p:spPr bwMode="auto">
          <a:xfrm flipH="1">
            <a:off x="1314450" y="4078288"/>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34"/>
          <p:cNvSpPr>
            <a:spLocks noChangeShapeType="1"/>
          </p:cNvSpPr>
          <p:nvPr/>
        </p:nvSpPr>
        <p:spPr bwMode="auto">
          <a:xfrm flipH="1">
            <a:off x="414338" y="2665413"/>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Rectangle 35"/>
          <p:cNvSpPr>
            <a:spLocks noChangeArrowheads="1"/>
          </p:cNvSpPr>
          <p:nvPr/>
        </p:nvSpPr>
        <p:spPr bwMode="auto">
          <a:xfrm>
            <a:off x="1266825" y="3238500"/>
            <a:ext cx="352425" cy="88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5381" name="Rectangle 36"/>
          <p:cNvSpPr>
            <a:spLocks noChangeArrowheads="1"/>
          </p:cNvSpPr>
          <p:nvPr/>
        </p:nvSpPr>
        <p:spPr bwMode="auto">
          <a:xfrm>
            <a:off x="1774825" y="3233738"/>
            <a:ext cx="352425" cy="88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5382" name="Text Box 37"/>
          <p:cNvSpPr txBox="1">
            <a:spLocks noChangeArrowheads="1"/>
          </p:cNvSpPr>
          <p:nvPr/>
        </p:nvSpPr>
        <p:spPr bwMode="auto">
          <a:xfrm>
            <a:off x="1444625" y="3254375"/>
            <a:ext cx="487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latin typeface="Symbol" panose="05050102010706020507" pitchFamily="18" charset="2"/>
              </a:rPr>
              <a:t>l/4</a:t>
            </a:r>
          </a:p>
        </p:txBody>
      </p:sp>
      <p:sp>
        <p:nvSpPr>
          <p:cNvPr id="15383" name="Line 38"/>
          <p:cNvSpPr>
            <a:spLocks noChangeShapeType="1"/>
          </p:cNvSpPr>
          <p:nvPr/>
        </p:nvSpPr>
        <p:spPr bwMode="auto">
          <a:xfrm>
            <a:off x="1682750" y="5572125"/>
            <a:ext cx="69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4" name="Line 39"/>
          <p:cNvSpPr>
            <a:spLocks noChangeShapeType="1"/>
          </p:cNvSpPr>
          <p:nvPr/>
        </p:nvSpPr>
        <p:spPr bwMode="auto">
          <a:xfrm>
            <a:off x="1712913" y="5421313"/>
            <a:ext cx="0" cy="325437"/>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5" name="Line 40"/>
          <p:cNvSpPr>
            <a:spLocks noChangeShapeType="1"/>
          </p:cNvSpPr>
          <p:nvPr/>
        </p:nvSpPr>
        <p:spPr bwMode="auto">
          <a:xfrm>
            <a:off x="3619500" y="2824163"/>
            <a:ext cx="1123950" cy="0"/>
          </a:xfrm>
          <a:prstGeom prst="line">
            <a:avLst/>
          </a:prstGeom>
          <a:noFill/>
          <a:ln w="1905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6" name="Line 41"/>
          <p:cNvSpPr>
            <a:spLocks noChangeShapeType="1"/>
          </p:cNvSpPr>
          <p:nvPr/>
        </p:nvSpPr>
        <p:spPr bwMode="auto">
          <a:xfrm>
            <a:off x="4733925" y="2849563"/>
            <a:ext cx="0" cy="720725"/>
          </a:xfrm>
          <a:prstGeom prst="line">
            <a:avLst/>
          </a:prstGeom>
          <a:noFill/>
          <a:ln w="1905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7" name="Line 42"/>
          <p:cNvSpPr>
            <a:spLocks noChangeShapeType="1"/>
          </p:cNvSpPr>
          <p:nvPr/>
        </p:nvSpPr>
        <p:spPr bwMode="auto">
          <a:xfrm flipH="1">
            <a:off x="4156075" y="3581400"/>
            <a:ext cx="568325" cy="0"/>
          </a:xfrm>
          <a:prstGeom prst="line">
            <a:avLst/>
          </a:prstGeom>
          <a:noFill/>
          <a:ln w="1905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8" name="Text Box 43"/>
          <p:cNvSpPr txBox="1">
            <a:spLocks noChangeArrowheads="1"/>
          </p:cNvSpPr>
          <p:nvPr/>
        </p:nvSpPr>
        <p:spPr bwMode="auto">
          <a:xfrm>
            <a:off x="2733675" y="3395663"/>
            <a:ext cx="136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spectrometer</a:t>
            </a:r>
          </a:p>
        </p:txBody>
      </p:sp>
      <p:sp>
        <p:nvSpPr>
          <p:cNvPr id="15389" name="Rectangle 44"/>
          <p:cNvSpPr>
            <a:spLocks noChangeArrowheads="1"/>
          </p:cNvSpPr>
          <p:nvPr/>
        </p:nvSpPr>
        <p:spPr bwMode="auto">
          <a:xfrm>
            <a:off x="2732088" y="3354388"/>
            <a:ext cx="1408112" cy="438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5390" name="Line 45"/>
          <p:cNvSpPr>
            <a:spLocks noChangeShapeType="1"/>
          </p:cNvSpPr>
          <p:nvPr/>
        </p:nvSpPr>
        <p:spPr bwMode="auto">
          <a:xfrm>
            <a:off x="4572000" y="2667000"/>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1" name="Line 46"/>
          <p:cNvSpPr>
            <a:spLocks noChangeShapeType="1"/>
          </p:cNvSpPr>
          <p:nvPr/>
        </p:nvSpPr>
        <p:spPr bwMode="auto">
          <a:xfrm flipH="1">
            <a:off x="4572000" y="3435350"/>
            <a:ext cx="3048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392" name="Picture 47" descr="Spectr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963" y="2052638"/>
            <a:ext cx="32988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3" name="Text Box 48"/>
          <p:cNvSpPr txBox="1">
            <a:spLocks noChangeArrowheads="1"/>
          </p:cNvSpPr>
          <p:nvPr/>
        </p:nvSpPr>
        <p:spPr bwMode="auto">
          <a:xfrm>
            <a:off x="2549525" y="4359275"/>
            <a:ext cx="579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a:t>(a)</a:t>
            </a:r>
          </a:p>
        </p:txBody>
      </p:sp>
      <p:sp>
        <p:nvSpPr>
          <p:cNvPr id="15394" name="Text Box 49"/>
          <p:cNvSpPr txBox="1">
            <a:spLocks noChangeArrowheads="1"/>
          </p:cNvSpPr>
          <p:nvPr/>
        </p:nvSpPr>
        <p:spPr bwMode="auto">
          <a:xfrm>
            <a:off x="5627688" y="2570163"/>
            <a:ext cx="600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800"/>
              <a:t>(b)</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D564CD7B-88F9-4CD0-A315-C3F33D3B49AA}" type="slidenum">
              <a:rPr lang="en-CA" altLang="en-US" sz="1400" smtClean="0"/>
              <a:pPr>
                <a:spcBef>
                  <a:spcPct val="0"/>
                </a:spcBef>
                <a:buFontTx/>
                <a:buNone/>
              </a:pPr>
              <a:t>13</a:t>
            </a:fld>
            <a:endParaRPr lang="en-CA" altLang="en-US" sz="1400" smtClean="0"/>
          </a:p>
        </p:txBody>
      </p:sp>
      <p:pic>
        <p:nvPicPr>
          <p:cNvPr id="16387" name="Picture 4" descr="C:\document\matlab\waveplate\general retarder\amin\June26-process\Graph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525" y="4437063"/>
            <a:ext cx="31369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3"/>
          <p:cNvSpPr txBox="1">
            <a:spLocks noChangeArrowheads="1"/>
          </p:cNvSpPr>
          <p:nvPr/>
        </p:nvSpPr>
        <p:spPr bwMode="auto">
          <a:xfrm>
            <a:off x="3436938" y="1073150"/>
            <a:ext cx="657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600">
              <a:cs typeface="Times New Roman" panose="02020603050405020304" pitchFamily="18" charset="0"/>
            </a:endParaRPr>
          </a:p>
        </p:txBody>
      </p:sp>
      <p:cxnSp>
        <p:nvCxnSpPr>
          <p:cNvPr id="49" name="Straight Connector 48">
            <a:extLst/>
          </p:cNvPr>
          <p:cNvCxnSpPr>
            <a:cxnSpLocks/>
          </p:cNvCxnSpPr>
          <p:nvPr/>
        </p:nvCxnSpPr>
        <p:spPr bwMode="auto">
          <a:xfrm flipH="1">
            <a:off x="765175" y="1906588"/>
            <a:ext cx="468313" cy="3175"/>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p:cNvPr>
          <p:cNvCxnSpPr/>
          <p:nvPr/>
        </p:nvCxnSpPr>
        <p:spPr bwMode="auto">
          <a:xfrm flipH="1" flipV="1">
            <a:off x="752475" y="3119438"/>
            <a:ext cx="3175" cy="4460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p:cNvPr>
          <p:cNvCxnSpPr/>
          <p:nvPr/>
        </p:nvCxnSpPr>
        <p:spPr bwMode="auto">
          <a:xfrm flipV="1">
            <a:off x="1890713" y="1865313"/>
            <a:ext cx="0" cy="1266825"/>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16392" name="Rectangle 28"/>
          <p:cNvSpPr>
            <a:spLocks noChangeArrowheads="1"/>
          </p:cNvSpPr>
          <p:nvPr/>
        </p:nvSpPr>
        <p:spPr bwMode="auto">
          <a:xfrm rot="19238869" flipV="1">
            <a:off x="1716088" y="3133725"/>
            <a:ext cx="295275" cy="31750"/>
          </a:xfrm>
          <a:prstGeom prst="rect">
            <a:avLst/>
          </a:prstGeom>
          <a:solidFill>
            <a:srgbClr val="99CC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400">
              <a:latin typeface="Calibri" panose="020F0502020204030204" pitchFamily="34" charset="0"/>
            </a:endParaRPr>
          </a:p>
        </p:txBody>
      </p:sp>
      <p:sp>
        <p:nvSpPr>
          <p:cNvPr id="16393" name="Rectangle 28"/>
          <p:cNvSpPr>
            <a:spLocks noChangeArrowheads="1"/>
          </p:cNvSpPr>
          <p:nvPr/>
        </p:nvSpPr>
        <p:spPr bwMode="auto">
          <a:xfrm rot="19238869" flipV="1">
            <a:off x="617538" y="1866900"/>
            <a:ext cx="295275" cy="30163"/>
          </a:xfrm>
          <a:prstGeom prst="rect">
            <a:avLst/>
          </a:prstGeom>
          <a:solidFill>
            <a:srgbClr val="99CC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400">
              <a:latin typeface="Calibri" panose="020F0502020204030204" pitchFamily="34" charset="0"/>
            </a:endParaRPr>
          </a:p>
        </p:txBody>
      </p:sp>
      <p:sp>
        <p:nvSpPr>
          <p:cNvPr id="16394" name="Rectangle 7"/>
          <p:cNvSpPr>
            <a:spLocks noChangeArrowheads="1"/>
          </p:cNvSpPr>
          <p:nvPr/>
        </p:nvSpPr>
        <p:spPr bwMode="auto">
          <a:xfrm>
            <a:off x="1193800" y="1698625"/>
            <a:ext cx="47625" cy="415925"/>
          </a:xfrm>
          <a:prstGeom prst="rect">
            <a:avLst/>
          </a:prstGeom>
          <a:gradFill rotWithShape="1">
            <a:gsLst>
              <a:gs pos="0">
                <a:srgbClr val="9334BD"/>
              </a:gs>
              <a:gs pos="100000">
                <a:srgbClr val="FFFFFF"/>
              </a:gs>
            </a:gsLst>
            <a:lin ang="0" scaled="1"/>
          </a:gradFill>
          <a:ln w="1905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400">
              <a:latin typeface="Calibri" panose="020F0502020204030204" pitchFamily="34" charset="0"/>
            </a:endParaRPr>
          </a:p>
        </p:txBody>
      </p:sp>
      <p:sp>
        <p:nvSpPr>
          <p:cNvPr id="16395" name="Line 14"/>
          <p:cNvSpPr>
            <a:spLocks noChangeShapeType="1"/>
          </p:cNvSpPr>
          <p:nvPr/>
        </p:nvSpPr>
        <p:spPr bwMode="auto">
          <a:xfrm>
            <a:off x="1568450" y="1635125"/>
            <a:ext cx="0" cy="460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Arc 15"/>
          <p:cNvSpPr>
            <a:spLocks/>
          </p:cNvSpPr>
          <p:nvPr/>
        </p:nvSpPr>
        <p:spPr bwMode="auto">
          <a:xfrm flipH="1">
            <a:off x="1528763" y="1643063"/>
            <a:ext cx="361950" cy="450850"/>
          </a:xfrm>
          <a:custGeom>
            <a:avLst/>
            <a:gdLst>
              <a:gd name="T0" fmla="*/ 91729893 w 21600"/>
              <a:gd name="T1" fmla="*/ 0 h 19051"/>
              <a:gd name="T2" fmla="*/ 90779121 w 21600"/>
              <a:gd name="T3" fmla="*/ 252350053 h 19051"/>
              <a:gd name="T4" fmla="*/ 0 w 21600"/>
              <a:gd name="T5" fmla="*/ 123452887 h 19051"/>
              <a:gd name="T6" fmla="*/ 0 60000 65536"/>
              <a:gd name="T7" fmla="*/ 0 60000 65536"/>
              <a:gd name="T8" fmla="*/ 0 60000 65536"/>
            </a:gdLst>
            <a:ahLst/>
            <a:cxnLst>
              <a:cxn ang="T6">
                <a:pos x="T0" y="T1"/>
              </a:cxn>
              <a:cxn ang="T7">
                <a:pos x="T2" y="T3"/>
              </a:cxn>
              <a:cxn ang="T8">
                <a:pos x="T4" y="T5"/>
              </a:cxn>
            </a:cxnLst>
            <a:rect l="0" t="0" r="r" b="b"/>
            <a:pathLst>
              <a:path w="21600" h="19051" fill="none" extrusionOk="0">
                <a:moveTo>
                  <a:pt x="19485" y="0"/>
                </a:moveTo>
                <a:cubicBezTo>
                  <a:pt x="20877" y="2909"/>
                  <a:pt x="21600" y="6094"/>
                  <a:pt x="21600" y="9320"/>
                </a:cubicBezTo>
                <a:cubicBezTo>
                  <a:pt x="21600" y="12700"/>
                  <a:pt x="20806" y="16033"/>
                  <a:pt x="19283" y="19050"/>
                </a:cubicBezTo>
              </a:path>
              <a:path w="21600" h="19051" stroke="0" extrusionOk="0">
                <a:moveTo>
                  <a:pt x="19485" y="0"/>
                </a:moveTo>
                <a:cubicBezTo>
                  <a:pt x="20877" y="2909"/>
                  <a:pt x="21600" y="6094"/>
                  <a:pt x="21600" y="9320"/>
                </a:cubicBezTo>
                <a:cubicBezTo>
                  <a:pt x="21600" y="12700"/>
                  <a:pt x="20806" y="16033"/>
                  <a:pt x="19283" y="19050"/>
                </a:cubicBezTo>
                <a:lnTo>
                  <a:pt x="0" y="9320"/>
                </a:lnTo>
                <a:lnTo>
                  <a:pt x="19485"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9" name="Straight Connector 58">
            <a:extLst/>
          </p:cNvPr>
          <p:cNvCxnSpPr>
            <a:cxnSpLocks/>
            <a:endCxn id="16393" idx="0"/>
          </p:cNvCxnSpPr>
          <p:nvPr/>
        </p:nvCxnSpPr>
        <p:spPr bwMode="auto">
          <a:xfrm flipV="1">
            <a:off x="771525" y="1893888"/>
            <a:ext cx="3175" cy="136366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16398" name="Rectangle 28"/>
          <p:cNvSpPr>
            <a:spLocks noChangeArrowheads="1"/>
          </p:cNvSpPr>
          <p:nvPr/>
        </p:nvSpPr>
        <p:spPr bwMode="auto">
          <a:xfrm rot="19238869" flipV="1">
            <a:off x="596900" y="3105150"/>
            <a:ext cx="296863" cy="31750"/>
          </a:xfrm>
          <a:prstGeom prst="rect">
            <a:avLst/>
          </a:prstGeom>
          <a:solidFill>
            <a:srgbClr val="99CC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400">
              <a:latin typeface="Calibri" panose="020F0502020204030204" pitchFamily="34" charset="0"/>
            </a:endParaRPr>
          </a:p>
        </p:txBody>
      </p:sp>
      <p:sp>
        <p:nvSpPr>
          <p:cNvPr id="16399" name="Rectangle 28"/>
          <p:cNvSpPr>
            <a:spLocks noChangeArrowheads="1"/>
          </p:cNvSpPr>
          <p:nvPr/>
        </p:nvSpPr>
        <p:spPr bwMode="auto">
          <a:xfrm rot="19238869" flipV="1">
            <a:off x="1722438" y="1855788"/>
            <a:ext cx="295275" cy="31750"/>
          </a:xfrm>
          <a:prstGeom prst="rect">
            <a:avLst/>
          </a:prstGeom>
          <a:solidFill>
            <a:srgbClr val="99CC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400">
              <a:latin typeface="Calibri" panose="020F0502020204030204" pitchFamily="34" charset="0"/>
            </a:endParaRPr>
          </a:p>
        </p:txBody>
      </p:sp>
      <p:cxnSp>
        <p:nvCxnSpPr>
          <p:cNvPr id="62" name="Straight Connector 61">
            <a:extLst/>
          </p:cNvPr>
          <p:cNvCxnSpPr/>
          <p:nvPr/>
        </p:nvCxnSpPr>
        <p:spPr bwMode="auto">
          <a:xfrm flipH="1" flipV="1">
            <a:off x="1871663" y="1901825"/>
            <a:ext cx="1746250" cy="127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p:cNvPr>
          <p:cNvCxnSpPr>
            <a:cxnSpLocks/>
            <a:endCxn id="16394" idx="3"/>
          </p:cNvCxnSpPr>
          <p:nvPr/>
        </p:nvCxnSpPr>
        <p:spPr bwMode="auto">
          <a:xfrm flipH="1" flipV="1">
            <a:off x="1241425" y="1906588"/>
            <a:ext cx="2913063" cy="4762"/>
          </a:xfrm>
          <a:prstGeom prst="line">
            <a:avLst/>
          </a:prstGeom>
          <a:ln w="50800">
            <a:solidFill>
              <a:srgbClr val="0000FF"/>
            </a:solidFill>
          </a:ln>
        </p:spPr>
        <p:style>
          <a:lnRef idx="2">
            <a:schemeClr val="accent1"/>
          </a:lnRef>
          <a:fillRef idx="0">
            <a:schemeClr val="accent1"/>
          </a:fillRef>
          <a:effectRef idx="1">
            <a:schemeClr val="accent1"/>
          </a:effectRef>
          <a:fontRef idx="minor">
            <a:schemeClr val="tx1"/>
          </a:fontRef>
        </p:style>
      </p:cxnSp>
      <p:sp>
        <p:nvSpPr>
          <p:cNvPr id="16402" name="TextBox 26"/>
          <p:cNvSpPr txBox="1">
            <a:spLocks noChangeArrowheads="1"/>
          </p:cNvSpPr>
          <p:nvPr/>
        </p:nvSpPr>
        <p:spPr bwMode="auto">
          <a:xfrm>
            <a:off x="1427163" y="1414463"/>
            <a:ext cx="1123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ea typeface="ＭＳ Ｐゴシック" panose="020B0600070205080204" pitchFamily="34" charset="-128"/>
                <a:cs typeface="Times New Roman" panose="02020603050405020304" pitchFamily="18" charset="0"/>
              </a:rPr>
              <a:t>f=40cm</a:t>
            </a:r>
          </a:p>
        </p:txBody>
      </p:sp>
      <p:sp>
        <p:nvSpPr>
          <p:cNvPr id="16403" name="Rectangle 7"/>
          <p:cNvSpPr>
            <a:spLocks noChangeArrowheads="1"/>
          </p:cNvSpPr>
          <p:nvPr/>
        </p:nvSpPr>
        <p:spPr bwMode="auto">
          <a:xfrm rot="1955269">
            <a:off x="3884613" y="1695450"/>
            <a:ext cx="47625" cy="414338"/>
          </a:xfrm>
          <a:prstGeom prst="rect">
            <a:avLst/>
          </a:prstGeom>
          <a:solidFill>
            <a:schemeClr val="accent1"/>
          </a:solidFill>
          <a:ln w="1905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400">
              <a:latin typeface="Calibri" panose="020F0502020204030204" pitchFamily="34" charset="0"/>
            </a:endParaRPr>
          </a:p>
        </p:txBody>
      </p:sp>
      <p:sp>
        <p:nvSpPr>
          <p:cNvPr id="67" name="Rectangle 66">
            <a:extLst/>
          </p:cNvPr>
          <p:cNvSpPr/>
          <p:nvPr/>
        </p:nvSpPr>
        <p:spPr bwMode="auto">
          <a:xfrm>
            <a:off x="2357438" y="1698625"/>
            <a:ext cx="1136650" cy="395288"/>
          </a:xfrm>
          <a:prstGeom prst="rect">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 name="Rectangle 67">
            <a:extLst/>
          </p:cNvPr>
          <p:cNvSpPr/>
          <p:nvPr/>
        </p:nvSpPr>
        <p:spPr bwMode="auto">
          <a:xfrm>
            <a:off x="4165600" y="1570038"/>
            <a:ext cx="1069975" cy="50006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200" b="1" dirty="0">
                <a:solidFill>
                  <a:schemeClr val="tx1"/>
                </a:solidFill>
                <a:cs typeface="Times New Roman"/>
              </a:rPr>
              <a:t>Spectrometer</a:t>
            </a:r>
          </a:p>
          <a:p>
            <a:pPr algn="ctr" eaLnBrk="1" fontAlgn="auto" hangingPunct="1">
              <a:spcBef>
                <a:spcPts val="0"/>
              </a:spcBef>
              <a:spcAft>
                <a:spcPts val="0"/>
              </a:spcAft>
              <a:defRPr/>
            </a:pPr>
            <a:r>
              <a:rPr lang="en-US" sz="1200" b="1" dirty="0">
                <a:solidFill>
                  <a:schemeClr val="tx1"/>
                </a:solidFill>
                <a:cs typeface="Times New Roman"/>
              </a:rPr>
              <a:t>High resolution</a:t>
            </a:r>
          </a:p>
        </p:txBody>
      </p:sp>
      <p:sp>
        <p:nvSpPr>
          <p:cNvPr id="16406" name="TextBox 43"/>
          <p:cNvSpPr txBox="1">
            <a:spLocks noChangeArrowheads="1"/>
          </p:cNvSpPr>
          <p:nvPr/>
        </p:nvSpPr>
        <p:spPr bwMode="auto">
          <a:xfrm>
            <a:off x="403225" y="3563938"/>
            <a:ext cx="9874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600">
                <a:ea typeface="ＭＳ Ｐゴシック" panose="020B0600070205080204" pitchFamily="34" charset="-128"/>
                <a:cs typeface="Times New Roman" panose="02020603050405020304" pitchFamily="18" charset="0"/>
              </a:rPr>
              <a:t>800nm</a:t>
            </a:r>
            <a:endParaRPr lang="en-US" altLang="en-US" sz="2000">
              <a:ea typeface="ＭＳ Ｐゴシック" panose="020B0600070205080204" pitchFamily="34" charset="-128"/>
              <a:cs typeface="Times New Roman" panose="02020603050405020304" pitchFamily="18" charset="0"/>
            </a:endParaRPr>
          </a:p>
        </p:txBody>
      </p:sp>
      <p:sp>
        <p:nvSpPr>
          <p:cNvPr id="16407" name="TextBox 41"/>
          <p:cNvSpPr txBox="1">
            <a:spLocks noChangeArrowheads="1"/>
          </p:cNvSpPr>
          <p:nvPr/>
        </p:nvSpPr>
        <p:spPr bwMode="auto">
          <a:xfrm>
            <a:off x="2474913" y="1665288"/>
            <a:ext cx="88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600">
                <a:cs typeface="Times New Roman" panose="02020603050405020304" pitchFamily="18" charset="0"/>
              </a:rPr>
              <a:t>Gas</a:t>
            </a:r>
            <a:endParaRPr lang="en-US" altLang="en-US" sz="1600" baseline="-25000">
              <a:cs typeface="Times New Roman" panose="02020603050405020304" pitchFamily="18" charset="0"/>
            </a:endParaRPr>
          </a:p>
        </p:txBody>
      </p:sp>
      <p:sp>
        <p:nvSpPr>
          <p:cNvPr id="16408" name="TextBox 43"/>
          <p:cNvSpPr txBox="1">
            <a:spLocks noChangeArrowheads="1"/>
          </p:cNvSpPr>
          <p:nvPr/>
        </p:nvSpPr>
        <p:spPr bwMode="auto">
          <a:xfrm>
            <a:off x="549275" y="1320800"/>
            <a:ext cx="9874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600">
                <a:ea typeface="ＭＳ Ｐゴシック" panose="020B0600070205080204" pitchFamily="34" charset="-128"/>
                <a:cs typeface="Times New Roman" panose="02020603050405020304" pitchFamily="18" charset="0"/>
              </a:rPr>
              <a:t>400nm</a:t>
            </a:r>
            <a:endParaRPr lang="en-US" altLang="en-US" sz="2000">
              <a:ea typeface="ＭＳ Ｐゴシック" panose="020B0600070205080204" pitchFamily="34" charset="-128"/>
              <a:cs typeface="Times New Roman" panose="02020603050405020304" pitchFamily="18" charset="0"/>
            </a:endParaRPr>
          </a:p>
        </p:txBody>
      </p:sp>
      <p:cxnSp>
        <p:nvCxnSpPr>
          <p:cNvPr id="87" name="Straight Connector 86">
            <a:extLst/>
          </p:cNvPr>
          <p:cNvCxnSpPr>
            <a:cxnSpLocks/>
          </p:cNvCxnSpPr>
          <p:nvPr/>
        </p:nvCxnSpPr>
        <p:spPr bwMode="auto">
          <a:xfrm flipH="1" flipV="1">
            <a:off x="766763" y="3122613"/>
            <a:ext cx="1098550" cy="476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92" name="Freeform: Shape 91">
            <a:extLst/>
          </p:cNvPr>
          <p:cNvSpPr/>
          <p:nvPr/>
        </p:nvSpPr>
        <p:spPr>
          <a:xfrm>
            <a:off x="2081213" y="812800"/>
            <a:ext cx="409575" cy="546100"/>
          </a:xfrm>
          <a:custGeom>
            <a:avLst/>
            <a:gdLst>
              <a:gd name="connsiteX0" fmla="*/ 0 w 1274618"/>
              <a:gd name="connsiteY0" fmla="*/ 1360594 h 1360594"/>
              <a:gd name="connsiteX1" fmla="*/ 443345 w 1274618"/>
              <a:gd name="connsiteY1" fmla="*/ 986521 h 1360594"/>
              <a:gd name="connsiteX2" fmla="*/ 637309 w 1274618"/>
              <a:gd name="connsiteY2" fmla="*/ 127539 h 1360594"/>
              <a:gd name="connsiteX3" fmla="*/ 817418 w 1274618"/>
              <a:gd name="connsiteY3" fmla="*/ 99830 h 1360594"/>
              <a:gd name="connsiteX4" fmla="*/ 942109 w 1274618"/>
              <a:gd name="connsiteY4" fmla="*/ 1041939 h 1360594"/>
              <a:gd name="connsiteX5" fmla="*/ 1274618 w 1274618"/>
              <a:gd name="connsiteY5" fmla="*/ 1332884 h 136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618" h="1360594">
                <a:moveTo>
                  <a:pt x="0" y="1360594"/>
                </a:moveTo>
                <a:cubicBezTo>
                  <a:pt x="168563" y="1276312"/>
                  <a:pt x="337127" y="1192030"/>
                  <a:pt x="443345" y="986521"/>
                </a:cubicBezTo>
                <a:cubicBezTo>
                  <a:pt x="549563" y="781012"/>
                  <a:pt x="574964" y="275321"/>
                  <a:pt x="637309" y="127539"/>
                </a:cubicBezTo>
                <a:cubicBezTo>
                  <a:pt x="699655" y="-20243"/>
                  <a:pt x="766618" y="-52570"/>
                  <a:pt x="817418" y="99830"/>
                </a:cubicBezTo>
                <a:cubicBezTo>
                  <a:pt x="868218" y="252230"/>
                  <a:pt x="865909" y="836430"/>
                  <a:pt x="942109" y="1041939"/>
                </a:cubicBezTo>
                <a:cubicBezTo>
                  <a:pt x="1018309" y="1247448"/>
                  <a:pt x="1146463" y="1290166"/>
                  <a:pt x="1274618" y="1332884"/>
                </a:cubicBezTo>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Freeform: Shape 92">
            <a:extLst/>
          </p:cNvPr>
          <p:cNvSpPr/>
          <p:nvPr/>
        </p:nvSpPr>
        <p:spPr>
          <a:xfrm>
            <a:off x="1435100" y="912813"/>
            <a:ext cx="385763" cy="417512"/>
          </a:xfrm>
          <a:custGeom>
            <a:avLst/>
            <a:gdLst>
              <a:gd name="connsiteX0" fmla="*/ 0 w 1274618"/>
              <a:gd name="connsiteY0" fmla="*/ 1360594 h 1360594"/>
              <a:gd name="connsiteX1" fmla="*/ 443345 w 1274618"/>
              <a:gd name="connsiteY1" fmla="*/ 986521 h 1360594"/>
              <a:gd name="connsiteX2" fmla="*/ 637309 w 1274618"/>
              <a:gd name="connsiteY2" fmla="*/ 127539 h 1360594"/>
              <a:gd name="connsiteX3" fmla="*/ 817418 w 1274618"/>
              <a:gd name="connsiteY3" fmla="*/ 99830 h 1360594"/>
              <a:gd name="connsiteX4" fmla="*/ 942109 w 1274618"/>
              <a:gd name="connsiteY4" fmla="*/ 1041939 h 1360594"/>
              <a:gd name="connsiteX5" fmla="*/ 1274618 w 1274618"/>
              <a:gd name="connsiteY5" fmla="*/ 1332884 h 136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618" h="1360594">
                <a:moveTo>
                  <a:pt x="0" y="1360594"/>
                </a:moveTo>
                <a:cubicBezTo>
                  <a:pt x="168563" y="1276312"/>
                  <a:pt x="337127" y="1192030"/>
                  <a:pt x="443345" y="986521"/>
                </a:cubicBezTo>
                <a:cubicBezTo>
                  <a:pt x="549563" y="781012"/>
                  <a:pt x="574964" y="275321"/>
                  <a:pt x="637309" y="127539"/>
                </a:cubicBezTo>
                <a:cubicBezTo>
                  <a:pt x="699655" y="-20243"/>
                  <a:pt x="766618" y="-52570"/>
                  <a:pt x="817418" y="99830"/>
                </a:cubicBezTo>
                <a:cubicBezTo>
                  <a:pt x="868218" y="252230"/>
                  <a:pt x="865909" y="836430"/>
                  <a:pt x="942109" y="1041939"/>
                </a:cubicBezTo>
                <a:cubicBezTo>
                  <a:pt x="1018309" y="1247448"/>
                  <a:pt x="1146463" y="1290166"/>
                  <a:pt x="1274618" y="1332884"/>
                </a:cubicBezTo>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412" name="Picture 93" descr="untitle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2738" y="1647825"/>
            <a:ext cx="3776662"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88" y="4565650"/>
            <a:ext cx="3090862"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ctangle 96">
            <a:extLst/>
          </p:cNvPr>
          <p:cNvSpPr/>
          <p:nvPr/>
        </p:nvSpPr>
        <p:spPr bwMode="auto">
          <a:xfrm>
            <a:off x="3467100" y="876300"/>
            <a:ext cx="1114425" cy="5461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200" b="1" dirty="0">
                <a:solidFill>
                  <a:schemeClr val="tx1"/>
                </a:solidFill>
                <a:cs typeface="Times New Roman"/>
              </a:rPr>
              <a:t>Spectrometer</a:t>
            </a:r>
          </a:p>
          <a:p>
            <a:pPr algn="ctr" eaLnBrk="1" fontAlgn="auto" hangingPunct="1">
              <a:spcBef>
                <a:spcPts val="0"/>
              </a:spcBef>
              <a:spcAft>
                <a:spcPts val="0"/>
              </a:spcAft>
              <a:defRPr/>
            </a:pPr>
            <a:r>
              <a:rPr lang="en-US" sz="1200" b="1" dirty="0">
                <a:solidFill>
                  <a:schemeClr val="tx1"/>
                </a:solidFill>
                <a:cs typeface="Times New Roman"/>
              </a:rPr>
              <a:t>Low resolution</a:t>
            </a:r>
          </a:p>
        </p:txBody>
      </p:sp>
      <p:cxnSp>
        <p:nvCxnSpPr>
          <p:cNvPr id="9227" name="Straight Connector 9226">
            <a:extLst/>
          </p:cNvPr>
          <p:cNvCxnSpPr>
            <a:cxnSpLocks/>
            <a:stCxn id="16403" idx="1"/>
          </p:cNvCxnSpPr>
          <p:nvPr/>
        </p:nvCxnSpPr>
        <p:spPr>
          <a:xfrm flipV="1">
            <a:off x="3887788" y="1457325"/>
            <a:ext cx="4762" cy="431800"/>
          </a:xfrm>
          <a:prstGeom prst="line">
            <a:avLst/>
          </a:prstGeom>
          <a:ln w="57150">
            <a:solidFill>
              <a:srgbClr val="DB2BC6"/>
            </a:solidFill>
          </a:ln>
        </p:spPr>
        <p:style>
          <a:lnRef idx="1">
            <a:schemeClr val="accent1"/>
          </a:lnRef>
          <a:fillRef idx="0">
            <a:schemeClr val="accent1"/>
          </a:fillRef>
          <a:effectRef idx="0">
            <a:schemeClr val="accent1"/>
          </a:effectRef>
          <a:fontRef idx="minor">
            <a:schemeClr val="tx1"/>
          </a:fontRef>
        </p:style>
      </p:cxnSp>
      <p:sp>
        <p:nvSpPr>
          <p:cNvPr id="9229" name="Rectangle: Single Corner Snipped 9228">
            <a:extLst/>
          </p:cNvPr>
          <p:cNvSpPr/>
          <p:nvPr/>
        </p:nvSpPr>
        <p:spPr>
          <a:xfrm>
            <a:off x="5447638" y="995747"/>
            <a:ext cx="3580800" cy="2907536"/>
          </a:xfrm>
          <a:prstGeom prst="snip1Rect">
            <a:avLst/>
          </a:prstGeom>
          <a:noFill/>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30" name="Rectangle: Top Corners Snipped 9229">
            <a:extLst/>
          </p:cNvPr>
          <p:cNvSpPr/>
          <p:nvPr/>
        </p:nvSpPr>
        <p:spPr>
          <a:xfrm>
            <a:off x="914400" y="4106863"/>
            <a:ext cx="7237413" cy="2690812"/>
          </a:xfrm>
          <a:prstGeom prst="snip2SameRect">
            <a:avLst/>
          </a:prstGeom>
          <a:noFill/>
          <a:ln>
            <a:solidFill>
              <a:srgbClr val="DB2B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420" name="TextBox 9230"/>
          <p:cNvSpPr txBox="1">
            <a:spLocks noChangeArrowheads="1"/>
          </p:cNvSpPr>
          <p:nvPr/>
        </p:nvSpPr>
        <p:spPr bwMode="auto">
          <a:xfrm>
            <a:off x="1411288" y="4203700"/>
            <a:ext cx="5921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The seed is modulated by time dependent index of refraction</a:t>
            </a:r>
          </a:p>
        </p:txBody>
      </p:sp>
      <p:sp>
        <p:nvSpPr>
          <p:cNvPr id="9232" name="Rectangle 9231">
            <a:extLst/>
          </p:cNvPr>
          <p:cNvSpPr/>
          <p:nvPr/>
        </p:nvSpPr>
        <p:spPr>
          <a:xfrm>
            <a:off x="1987550" y="4624388"/>
            <a:ext cx="1071563" cy="155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422" name="TextBox 9232"/>
          <p:cNvSpPr txBox="1">
            <a:spLocks noChangeArrowheads="1"/>
          </p:cNvSpPr>
          <p:nvPr/>
        </p:nvSpPr>
        <p:spPr bwMode="auto">
          <a:xfrm>
            <a:off x="1698625" y="6367463"/>
            <a:ext cx="158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Seed spectrum</a:t>
            </a:r>
          </a:p>
        </p:txBody>
      </p:sp>
      <p:sp>
        <p:nvSpPr>
          <p:cNvPr id="16423" name="TextBox 105"/>
          <p:cNvSpPr txBox="1">
            <a:spLocks noChangeArrowheads="1"/>
          </p:cNvSpPr>
          <p:nvPr/>
        </p:nvSpPr>
        <p:spPr bwMode="auto">
          <a:xfrm rot="-5400000">
            <a:off x="3595688" y="5487988"/>
            <a:ext cx="21812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latin typeface="Calibri" panose="020F0502020204030204" pitchFamily="34" charset="0"/>
              </a:rPr>
              <a:t>Seed center wavelength</a:t>
            </a:r>
          </a:p>
        </p:txBody>
      </p:sp>
      <p:sp>
        <p:nvSpPr>
          <p:cNvPr id="16424" name="TextBox 106"/>
          <p:cNvSpPr txBox="1">
            <a:spLocks noChangeArrowheads="1"/>
          </p:cNvSpPr>
          <p:nvPr/>
        </p:nvSpPr>
        <p:spPr bwMode="auto">
          <a:xfrm>
            <a:off x="5811838" y="1182688"/>
            <a:ext cx="2782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A typical spectrum of N2+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0-#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1500"/>
                                  </p:stCondLst>
                                  <p:childTnLst>
                                    <p:set>
                                      <p:cBhvr>
                                        <p:cTn id="11" dur="1" fill="hold">
                                          <p:stCondLst>
                                            <p:cond delay="9"/>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C027580F-CC43-4FA0-A70E-CC32FA5B347D}" type="slidenum">
              <a:rPr lang="en-CA" altLang="en-US" sz="1400" smtClean="0"/>
              <a:pPr>
                <a:spcBef>
                  <a:spcPct val="0"/>
                </a:spcBef>
                <a:buFontTx/>
                <a:buNone/>
              </a:pPr>
              <a:t>14</a:t>
            </a:fld>
            <a:endParaRPr lang="en-CA" altLang="en-US" sz="1400" smtClean="0"/>
          </a:p>
        </p:txBody>
      </p:sp>
      <p:grpSp>
        <p:nvGrpSpPr>
          <p:cNvPr id="9" name="Group 8"/>
          <p:cNvGrpSpPr>
            <a:grpSpLocks/>
          </p:cNvGrpSpPr>
          <p:nvPr/>
        </p:nvGrpSpPr>
        <p:grpSpPr bwMode="auto">
          <a:xfrm>
            <a:off x="827088" y="969963"/>
            <a:ext cx="6438900" cy="5568950"/>
            <a:chOff x="899592" y="305955"/>
            <a:chExt cx="6438178" cy="5568434"/>
          </a:xfrm>
        </p:grpSpPr>
        <p:pic>
          <p:nvPicPr>
            <p:cNvPr id="184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3610"/>
              <a:ext cx="6438178" cy="489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945" y="305955"/>
              <a:ext cx="2258291" cy="169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94163"/>
            <a:ext cx="91440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747713" y="468313"/>
            <a:ext cx="6437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a:solidFill>
                  <a:srgbClr val="000000"/>
                </a:solidFill>
                <a:ea typeface="ＭＳ Ｐゴシック" panose="020B0600070205080204" pitchFamily="34" charset="-128"/>
                <a:cs typeface="Times New Roman" panose="02020603050405020304" pitchFamily="18" charset="0"/>
              </a:rPr>
              <a:t>Gain dynamics in P and R are not in phase</a:t>
            </a:r>
          </a:p>
        </p:txBody>
      </p:sp>
      <p:sp>
        <p:nvSpPr>
          <p:cNvPr id="18438" name="TextBox 16"/>
          <p:cNvSpPr txBox="1">
            <a:spLocks noChangeArrowheads="1"/>
          </p:cNvSpPr>
          <p:nvPr/>
        </p:nvSpPr>
        <p:spPr bwMode="auto">
          <a:xfrm>
            <a:off x="6907213" y="915988"/>
            <a:ext cx="213836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Exp decay with</a:t>
            </a:r>
          </a:p>
          <a:p>
            <a:pPr eaLnBrk="1" hangingPunct="1">
              <a:spcBef>
                <a:spcPct val="0"/>
              </a:spcBef>
              <a:buFontTx/>
              <a:buNone/>
            </a:pPr>
            <a:r>
              <a:rPr lang="en-US" altLang="en-US" sz="1400">
                <a:latin typeface="Calibri" panose="020F0502020204030204" pitchFamily="34" charset="0"/>
              </a:rPr>
              <a:t>30 ps decay constant</a:t>
            </a:r>
          </a:p>
          <a:p>
            <a:pPr eaLnBrk="1" hangingPunct="1">
              <a:spcBef>
                <a:spcPct val="0"/>
              </a:spcBef>
              <a:buFontTx/>
              <a:buNone/>
            </a:pPr>
            <a:r>
              <a:rPr lang="en-US" altLang="en-US" sz="1400">
                <a:latin typeface="Calibri" panose="020F0502020204030204" pitchFamily="34" charset="0"/>
              </a:rPr>
              <a:t>@760 torr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6" presetClass="emph" presetSubtype="0" fill="hold" nodeType="afterEffect">
                                  <p:stCondLst>
                                    <p:cond delay="0"/>
                                  </p:stCondLst>
                                  <p:childTnLst>
                                    <p:animScale>
                                      <p:cBhvr>
                                        <p:cTn id="9" dur="2000" fill="hold"/>
                                        <p:tgtEl>
                                          <p:spTgt spid="9"/>
                                        </p:tgtEl>
                                      </p:cBhvr>
                                      <p:by x="50000" y="50000"/>
                                    </p:animScale>
                                  </p:childTnLst>
                                </p:cTn>
                              </p:par>
                              <p:par>
                                <p:cTn id="10" presetID="42" presetClass="path" presetSubtype="0" accel="49500" decel="50000" fill="hold" nodeType="withEffect">
                                  <p:stCondLst>
                                    <p:cond delay="0"/>
                                  </p:stCondLst>
                                  <p:childTnLst>
                                    <p:animMotion origin="layout" path="M -0.02291 0.12871 L -0.02048 -0.22291 " pathEditMode="relative" rAng="0" ptsTypes="AA">
                                      <p:cBhvr>
                                        <p:cTn id="11" dur="2000" fill="hold"/>
                                        <p:tgtEl>
                                          <p:spTgt spid="9"/>
                                        </p:tgtEl>
                                        <p:attrNameLst>
                                          <p:attrName>ppt_x</p:attrName>
                                          <p:attrName>ppt_y</p:attrName>
                                        </p:attrNameLst>
                                      </p:cBhvr>
                                      <p:rCtr x="122" y="-17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912F8A7E-8F25-4882-BA6D-6C7FADFC5ACD}" type="slidenum">
              <a:rPr lang="en-CA" altLang="en-US" sz="1400" smtClean="0"/>
              <a:pPr>
                <a:spcBef>
                  <a:spcPct val="0"/>
                </a:spcBef>
                <a:buFontTx/>
                <a:buNone/>
              </a:pPr>
              <a:t>15</a:t>
            </a:fld>
            <a:endParaRPr lang="en-CA" altLang="en-US" sz="1400" smtClean="0"/>
          </a:p>
        </p:txBody>
      </p:sp>
      <p:pic>
        <p:nvPicPr>
          <p:cNvPr id="1945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2438" y="1385888"/>
            <a:ext cx="6337300"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5588"/>
            <a:ext cx="1265238"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17" descr="untitl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3863" y="539750"/>
            <a:ext cx="23701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p:cNvSpPr txBox="1">
            <a:spLocks noChangeArrowheads="1"/>
          </p:cNvSpPr>
          <p:nvPr/>
        </p:nvSpPr>
        <p:spPr bwMode="auto">
          <a:xfrm>
            <a:off x="490538" y="731838"/>
            <a:ext cx="6437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a:solidFill>
                  <a:srgbClr val="17375E"/>
                </a:solidFill>
                <a:ea typeface="ＭＳ Ｐゴシック" panose="020B0600070205080204" pitchFamily="34" charset="-128"/>
                <a:cs typeface="Times New Roman" panose="02020603050405020304" pitchFamily="18" charset="0"/>
              </a:rPr>
              <a:t>Gain dynamics @ early delays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3E01330E-C19F-4A1A-9511-33CB4714583E}" type="slidenum">
              <a:rPr lang="en-CA" altLang="en-US" sz="1400" smtClean="0"/>
              <a:pPr>
                <a:spcBef>
                  <a:spcPct val="0"/>
                </a:spcBef>
                <a:buFontTx/>
                <a:buNone/>
              </a:pPr>
              <a:t>16</a:t>
            </a:fld>
            <a:endParaRPr lang="en-CA" altLang="en-US" sz="1400" smtClean="0"/>
          </a:p>
        </p:txBody>
      </p:sp>
      <p:pic>
        <p:nvPicPr>
          <p:cNvPr id="2048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7513" y="1201738"/>
            <a:ext cx="619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5588"/>
            <a:ext cx="1265238"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5">
            <a:extLst/>
          </p:cNvPr>
          <p:cNvSpPr txBox="1">
            <a:spLocks noChangeArrowheads="1"/>
          </p:cNvSpPr>
          <p:nvPr/>
        </p:nvSpPr>
        <p:spPr bwMode="auto">
          <a:xfrm>
            <a:off x="1090613" y="61913"/>
            <a:ext cx="6437312" cy="523875"/>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800" dirty="0">
                <a:solidFill>
                  <a:schemeClr val="tx2">
                    <a:lumMod val="75000"/>
                  </a:schemeClr>
                </a:solidFill>
                <a:latin typeface="+mn-lt"/>
                <a:ea typeface="ＭＳ Ｐゴシック" pitchFamily="28" charset="-128"/>
                <a:cs typeface="Times New Roman" pitchFamily="18" charset="0"/>
              </a:rPr>
              <a:t>Gain dynamics @ later delays</a:t>
            </a:r>
          </a:p>
        </p:txBody>
      </p:sp>
      <p:pic>
        <p:nvPicPr>
          <p:cNvPr id="20486" name="Picture 8" descr="untitl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614363"/>
            <a:ext cx="23701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9"/>
          <p:cNvSpPr>
            <a:spLocks noGrp="1"/>
          </p:cNvSpPr>
          <p:nvPr>
            <p:ph type="sldNum" sz="quarter" idx="12"/>
          </p:nvPr>
        </p:nvSpPr>
        <p:spPr>
          <a:xfrm>
            <a:off x="6302375" y="6481763"/>
            <a:ext cx="2133600" cy="365125"/>
          </a:xfrm>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7630D3ED-6FCB-4703-8A68-B81C204E4117}" type="slidenum">
              <a:rPr lang="en-CA" altLang="en-US" sz="1400" smtClean="0"/>
              <a:pPr>
                <a:spcBef>
                  <a:spcPct val="0"/>
                </a:spcBef>
                <a:buFontTx/>
                <a:buNone/>
              </a:pPr>
              <a:t>17</a:t>
            </a:fld>
            <a:endParaRPr lang="en-CA" altLang="en-US" sz="1400" smtClean="0"/>
          </a:p>
        </p:txBody>
      </p:sp>
      <p:sp>
        <p:nvSpPr>
          <p:cNvPr id="6" name="Text Box 5">
            <a:extLst/>
          </p:cNvPr>
          <p:cNvSpPr txBox="1">
            <a:spLocks noChangeArrowheads="1"/>
          </p:cNvSpPr>
          <p:nvPr/>
        </p:nvSpPr>
        <p:spPr bwMode="auto">
          <a:xfrm>
            <a:off x="1774825" y="192088"/>
            <a:ext cx="5351463" cy="461962"/>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US" sz="2400" b="1" dirty="0">
                <a:solidFill>
                  <a:schemeClr val="tx2">
                    <a:lumMod val="75000"/>
                  </a:schemeClr>
                </a:solidFill>
                <a:latin typeface="+mn-lt"/>
                <a:ea typeface="Calibri" pitchFamily="34" charset="0"/>
                <a:cs typeface="Times New Roman" pitchFamily="18" charset="0"/>
              </a:rPr>
              <a:t>Transient gain due to Stimulated  Raman</a:t>
            </a:r>
          </a:p>
        </p:txBody>
      </p:sp>
      <p:pic>
        <p:nvPicPr>
          <p:cNvPr id="21508"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3382963"/>
            <a:ext cx="62468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p:cNvPr>
          <p:cNvSpPr/>
          <p:nvPr/>
        </p:nvSpPr>
        <p:spPr>
          <a:xfrm>
            <a:off x="931863" y="3211513"/>
            <a:ext cx="1008062"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p:cNvPr>
          <p:cNvSpPr/>
          <p:nvPr/>
        </p:nvSpPr>
        <p:spPr>
          <a:xfrm>
            <a:off x="2205038" y="2774950"/>
            <a:ext cx="1008062"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p:cNvPr>
          <p:cNvSpPr/>
          <p:nvPr/>
        </p:nvSpPr>
        <p:spPr>
          <a:xfrm>
            <a:off x="1435100" y="1539875"/>
            <a:ext cx="1008063"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12" name="TextBox 18"/>
          <p:cNvSpPr txBox="1">
            <a:spLocks noChangeArrowheads="1"/>
          </p:cNvSpPr>
          <p:nvPr/>
        </p:nvSpPr>
        <p:spPr bwMode="auto">
          <a:xfrm>
            <a:off x="2387600" y="1055688"/>
            <a:ext cx="763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latin typeface="Calibri" panose="020F0502020204030204" pitchFamily="34" charset="0"/>
              </a:rPr>
              <a:t>J’</a:t>
            </a:r>
          </a:p>
        </p:txBody>
      </p:sp>
      <p:sp>
        <p:nvSpPr>
          <p:cNvPr id="21513" name="TextBox 19"/>
          <p:cNvSpPr txBox="1">
            <a:spLocks noChangeArrowheads="1"/>
          </p:cNvSpPr>
          <p:nvPr/>
        </p:nvSpPr>
        <p:spPr bwMode="auto">
          <a:xfrm>
            <a:off x="3328988" y="2452688"/>
            <a:ext cx="119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latin typeface="Calibri" panose="020F0502020204030204" pitchFamily="34" charset="0"/>
              </a:rPr>
              <a:t>J”=J’+1</a:t>
            </a:r>
          </a:p>
        </p:txBody>
      </p:sp>
      <p:sp>
        <p:nvSpPr>
          <p:cNvPr id="21514" name="TextBox 20"/>
          <p:cNvSpPr txBox="1">
            <a:spLocks noChangeArrowheads="1"/>
          </p:cNvSpPr>
          <p:nvPr/>
        </p:nvSpPr>
        <p:spPr bwMode="auto">
          <a:xfrm>
            <a:off x="3175" y="2566988"/>
            <a:ext cx="119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latin typeface="Calibri" panose="020F0502020204030204" pitchFamily="34" charset="0"/>
              </a:rPr>
              <a:t>J”=J’-1</a:t>
            </a:r>
          </a:p>
        </p:txBody>
      </p:sp>
      <p:cxnSp>
        <p:nvCxnSpPr>
          <p:cNvPr id="22" name="Straight Arrow Connector 21">
            <a:extLst/>
          </p:cNvPr>
          <p:cNvCxnSpPr/>
          <p:nvPr/>
        </p:nvCxnSpPr>
        <p:spPr>
          <a:xfrm flipH="1">
            <a:off x="1282700" y="1655763"/>
            <a:ext cx="503238" cy="15509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p:cNvPr>
          <p:cNvCxnSpPr>
            <a:cxnSpLocks/>
          </p:cNvCxnSpPr>
          <p:nvPr/>
        </p:nvCxnSpPr>
        <p:spPr>
          <a:xfrm>
            <a:off x="2205038" y="1676400"/>
            <a:ext cx="563562" cy="103822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517" name="TextBox 23"/>
          <p:cNvSpPr txBox="1">
            <a:spLocks noChangeArrowheads="1"/>
          </p:cNvSpPr>
          <p:nvPr/>
        </p:nvSpPr>
        <p:spPr bwMode="auto">
          <a:xfrm>
            <a:off x="2768600" y="2054225"/>
            <a:ext cx="371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solidFill>
                  <a:srgbClr val="FF0000"/>
                </a:solidFill>
                <a:latin typeface="Calibri" panose="020F0502020204030204" pitchFamily="34" charset="0"/>
              </a:rPr>
              <a:t>P</a:t>
            </a:r>
          </a:p>
        </p:txBody>
      </p:sp>
      <p:sp>
        <p:nvSpPr>
          <p:cNvPr id="21518" name="TextBox 24"/>
          <p:cNvSpPr txBox="1">
            <a:spLocks noChangeArrowheads="1"/>
          </p:cNvSpPr>
          <p:nvPr/>
        </p:nvSpPr>
        <p:spPr bwMode="auto">
          <a:xfrm>
            <a:off x="1196975" y="1830388"/>
            <a:ext cx="379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800">
                <a:solidFill>
                  <a:srgbClr val="0070C0"/>
                </a:solidFill>
                <a:latin typeface="Calibri" panose="020F0502020204030204" pitchFamily="34" charset="0"/>
              </a:rPr>
              <a:t>R</a:t>
            </a:r>
          </a:p>
        </p:txBody>
      </p:sp>
      <p:sp>
        <p:nvSpPr>
          <p:cNvPr id="26" name="Oval 25">
            <a:extLst/>
          </p:cNvPr>
          <p:cNvSpPr/>
          <p:nvPr/>
        </p:nvSpPr>
        <p:spPr>
          <a:xfrm>
            <a:off x="2520950" y="2668588"/>
            <a:ext cx="246063" cy="260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p:cNvPr>
          <p:cNvSpPr/>
          <p:nvPr/>
        </p:nvSpPr>
        <p:spPr>
          <a:xfrm>
            <a:off x="1387475" y="3090863"/>
            <a:ext cx="244475" cy="2619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21" name="TextBox 27"/>
          <p:cNvSpPr txBox="1">
            <a:spLocks noChangeArrowheads="1"/>
          </p:cNvSpPr>
          <p:nvPr/>
        </p:nvSpPr>
        <p:spPr bwMode="auto">
          <a:xfrm>
            <a:off x="4975225" y="638175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Delay (ps)</a:t>
            </a:r>
          </a:p>
        </p:txBody>
      </p:sp>
      <p:sp>
        <p:nvSpPr>
          <p:cNvPr id="21522" name="TextBox 28"/>
          <p:cNvSpPr txBox="1">
            <a:spLocks noChangeArrowheads="1"/>
          </p:cNvSpPr>
          <p:nvPr/>
        </p:nvSpPr>
        <p:spPr bwMode="auto">
          <a:xfrm>
            <a:off x="4522788" y="1441450"/>
            <a:ext cx="4251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a:cs typeface="Times New Roman" panose="02020603050405020304" pitchFamily="18" charset="0"/>
              </a:rPr>
              <a:t>Resonant Raman process transfers the population in the rotational manifold</a:t>
            </a:r>
          </a:p>
        </p:txBody>
      </p:sp>
      <p:sp>
        <p:nvSpPr>
          <p:cNvPr id="21523" name="TextBox 29"/>
          <p:cNvSpPr txBox="1">
            <a:spLocks noChangeArrowheads="1"/>
          </p:cNvSpPr>
          <p:nvPr/>
        </p:nvSpPr>
        <p:spPr bwMode="auto">
          <a:xfrm rot="-5400000">
            <a:off x="862807" y="4779169"/>
            <a:ext cx="316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Seed gain at particular line (a.u)</a:t>
            </a:r>
          </a:p>
        </p:txBody>
      </p:sp>
      <p:sp>
        <p:nvSpPr>
          <p:cNvPr id="21524" name="TextBox 30"/>
          <p:cNvSpPr txBox="1">
            <a:spLocks noChangeArrowheads="1"/>
          </p:cNvSpPr>
          <p:nvPr/>
        </p:nvSpPr>
        <p:spPr bwMode="auto">
          <a:xfrm>
            <a:off x="160338" y="4830763"/>
            <a:ext cx="2008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Highest J measured</a:t>
            </a:r>
          </a:p>
          <a:p>
            <a:pPr eaLnBrk="1" hangingPunct="1">
              <a:spcBef>
                <a:spcPct val="0"/>
              </a:spcBef>
              <a:buFontTx/>
              <a:buNone/>
            </a:pPr>
            <a:r>
              <a:rPr lang="en-US" altLang="en-US" sz="1400">
                <a:latin typeface="Calibri" panose="020F0502020204030204" pitchFamily="34" charset="0"/>
              </a:rPr>
              <a:t>with 0.5 mJ 800</a:t>
            </a:r>
          </a:p>
          <a:p>
            <a:pPr eaLnBrk="1" hangingPunct="1">
              <a:spcBef>
                <a:spcPct val="0"/>
              </a:spcBef>
              <a:buFontTx/>
              <a:buNone/>
            </a:pPr>
            <a:r>
              <a:rPr lang="en-US" altLang="en-US" sz="1400">
                <a:latin typeface="Calibri" panose="020F0502020204030204" pitchFamily="34" charset="0"/>
              </a:rPr>
              <a:t>@100 torr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0138" y="2887663"/>
            <a:ext cx="5102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lide Number Placeholder 23"/>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2182C466-0904-45C6-A4CB-58767BB5659F}" type="slidenum">
              <a:rPr lang="en-CA" altLang="en-US" sz="1400" smtClean="0"/>
              <a:pPr>
                <a:spcBef>
                  <a:spcPct val="0"/>
                </a:spcBef>
                <a:buFontTx/>
                <a:buNone/>
              </a:pPr>
              <a:t>18</a:t>
            </a:fld>
            <a:endParaRPr lang="en-CA" altLang="en-US" sz="1400" smtClean="0"/>
          </a:p>
        </p:txBody>
      </p:sp>
      <p:sp>
        <p:nvSpPr>
          <p:cNvPr id="7" name="Text Box 5">
            <a:extLst/>
          </p:cNvPr>
          <p:cNvSpPr txBox="1">
            <a:spLocks noChangeArrowheads="1"/>
          </p:cNvSpPr>
          <p:nvPr/>
        </p:nvSpPr>
        <p:spPr bwMode="auto">
          <a:xfrm>
            <a:off x="1042988" y="1306513"/>
            <a:ext cx="6508750" cy="392112"/>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US" sz="1950" b="1" dirty="0">
                <a:solidFill>
                  <a:schemeClr val="tx2">
                    <a:lumMod val="75000"/>
                  </a:schemeClr>
                </a:solidFill>
                <a:latin typeface="+mn-lt"/>
                <a:ea typeface="Calibri" pitchFamily="34" charset="0"/>
                <a:cs typeface="Times New Roman" pitchFamily="18" charset="0"/>
              </a:rPr>
              <a:t>Absorption and gain is measured on individual emission lines</a:t>
            </a:r>
            <a:endParaRPr lang="en-US" sz="2100" b="1" dirty="0">
              <a:solidFill>
                <a:schemeClr val="tx2">
                  <a:lumMod val="75000"/>
                </a:schemeClr>
              </a:solidFill>
              <a:latin typeface="+mn-lt"/>
              <a:ea typeface="Calibri" pitchFamily="34" charset="0"/>
              <a:cs typeface="Times New Roman" pitchFamily="18" charset="0"/>
            </a:endParaRPr>
          </a:p>
        </p:txBody>
      </p:sp>
      <p:pic>
        <p:nvPicPr>
          <p:cNvPr id="2253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4057650"/>
            <a:ext cx="238283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5"/>
          <p:cNvSpPr txBox="1">
            <a:spLocks noChangeArrowheads="1"/>
          </p:cNvSpPr>
          <p:nvPr/>
        </p:nvSpPr>
        <p:spPr bwMode="auto">
          <a:xfrm>
            <a:off x="1222375" y="1898650"/>
            <a:ext cx="63309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r>
              <a:rPr lang="en-US" altLang="en-US" sz="2100">
                <a:latin typeface="Calibri" panose="020F0502020204030204" pitchFamily="34" charset="0"/>
              </a:rPr>
              <a:t>Frequency of modulation increases with rotational J</a:t>
            </a:r>
          </a:p>
          <a:p>
            <a:pPr eaLnBrk="1" hangingPunct="1">
              <a:spcBef>
                <a:spcPct val="0"/>
              </a:spcBef>
            </a:pPr>
            <a:r>
              <a:rPr lang="en-US" altLang="en-US" sz="2100">
                <a:latin typeface="Calibri" panose="020F0502020204030204" pitchFamily="34" charset="0"/>
              </a:rPr>
              <a:t>Gain is not present at all delays</a:t>
            </a:r>
          </a:p>
          <a:p>
            <a:pPr eaLnBrk="1" hangingPunct="1">
              <a:spcBef>
                <a:spcPct val="0"/>
              </a:spcBef>
            </a:pPr>
            <a:r>
              <a:rPr lang="en-US" altLang="en-US" sz="2100">
                <a:latin typeface="Calibri" panose="020F0502020204030204" pitchFamily="34" charset="0"/>
              </a:rPr>
              <a:t>Both absorption/ emission are measured</a:t>
            </a:r>
          </a:p>
        </p:txBody>
      </p:sp>
      <p:sp>
        <p:nvSpPr>
          <p:cNvPr id="22535" name="TextBox 4"/>
          <p:cNvSpPr txBox="1">
            <a:spLocks noChangeArrowheads="1"/>
          </p:cNvSpPr>
          <p:nvPr/>
        </p:nvSpPr>
        <p:spPr bwMode="auto">
          <a:xfrm>
            <a:off x="1549400" y="3284538"/>
            <a:ext cx="20304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100">
                <a:solidFill>
                  <a:srgbClr val="FF0000"/>
                </a:solidFill>
                <a:latin typeface="Calibri" panose="020F0502020204030204" pitchFamily="34" charset="0"/>
                <a:sym typeface="Wingdings" panose="05000000000000000000" pitchFamily="2" charset="2"/>
              </a:rPr>
              <a:t> Transient gain</a:t>
            </a:r>
            <a:endParaRPr lang="en-US" altLang="en-US" sz="2100">
              <a:solidFill>
                <a:srgbClr val="FF0000"/>
              </a:solidFill>
              <a:latin typeface="Calibri" panose="020F0502020204030204" pitchFamily="34" charset="0"/>
            </a:endParaRPr>
          </a:p>
        </p:txBody>
      </p:sp>
      <p:sp>
        <p:nvSpPr>
          <p:cNvPr id="18" name="TextBox 17">
            <a:extLst/>
          </p:cNvPr>
          <p:cNvSpPr txBox="1"/>
          <p:nvPr/>
        </p:nvSpPr>
        <p:spPr>
          <a:xfrm>
            <a:off x="5753100" y="6626225"/>
            <a:ext cx="1600200" cy="300038"/>
          </a:xfrm>
          <a:prstGeom prst="rect">
            <a:avLst/>
          </a:prstGeom>
          <a:noFill/>
        </p:spPr>
        <p:txBody>
          <a:bodyPr>
            <a:spAutoFit/>
          </a:bodyPr>
          <a:lstStyle/>
          <a:p>
            <a:pPr eaLnBrk="1" fontAlgn="auto" hangingPunct="1">
              <a:spcBef>
                <a:spcPts val="0"/>
              </a:spcBef>
              <a:spcAft>
                <a:spcPts val="0"/>
              </a:spcAft>
              <a:defRPr/>
            </a:pPr>
            <a:r>
              <a:rPr lang="en-US" sz="1350" dirty="0">
                <a:latin typeface="+mn-lt"/>
              </a:rPr>
              <a:t>Delay (</a:t>
            </a:r>
            <a:r>
              <a:rPr lang="en-US" sz="1350" dirty="0" err="1">
                <a:latin typeface="+mn-lt"/>
              </a:rPr>
              <a:t>ps</a:t>
            </a:r>
            <a:r>
              <a:rPr lang="en-US" sz="1350" dirty="0">
                <a:latin typeface="+mn-lt"/>
              </a:rPr>
              <a:t>)</a:t>
            </a:r>
          </a:p>
        </p:txBody>
      </p:sp>
      <p:sp>
        <p:nvSpPr>
          <p:cNvPr id="19" name="TextBox 18">
            <a:extLst/>
          </p:cNvPr>
          <p:cNvSpPr txBox="1"/>
          <p:nvPr/>
        </p:nvSpPr>
        <p:spPr>
          <a:xfrm rot="16200000">
            <a:off x="2624932" y="4801394"/>
            <a:ext cx="2419350" cy="300037"/>
          </a:xfrm>
          <a:prstGeom prst="rect">
            <a:avLst/>
          </a:prstGeom>
          <a:noFill/>
        </p:spPr>
        <p:txBody>
          <a:bodyPr wrap="none">
            <a:spAutoFit/>
          </a:bodyPr>
          <a:lstStyle/>
          <a:p>
            <a:pPr eaLnBrk="1" fontAlgn="auto" hangingPunct="1">
              <a:spcBef>
                <a:spcPts val="0"/>
              </a:spcBef>
              <a:spcAft>
                <a:spcPts val="0"/>
              </a:spcAft>
              <a:defRPr/>
            </a:pPr>
            <a:r>
              <a:rPr lang="en-US" sz="1350" dirty="0">
                <a:latin typeface="+mn-lt"/>
              </a:rPr>
              <a:t>Seed gain at particular line (</a:t>
            </a:r>
            <a:r>
              <a:rPr lang="en-US" sz="1350" dirty="0" err="1">
                <a:latin typeface="+mn-lt"/>
              </a:rPr>
              <a:t>a.u</a:t>
            </a:r>
            <a:r>
              <a:rPr lang="en-US" sz="1350" dirty="0">
                <a:latin typeface="+mn-lt"/>
              </a:rPr>
              <a:t>)</a:t>
            </a:r>
          </a:p>
        </p:txBody>
      </p:sp>
      <p:sp>
        <p:nvSpPr>
          <p:cNvPr id="20" name="TextBox 19">
            <a:extLst/>
          </p:cNvPr>
          <p:cNvSpPr txBox="1"/>
          <p:nvPr/>
        </p:nvSpPr>
        <p:spPr>
          <a:xfrm>
            <a:off x="1724025" y="5838825"/>
            <a:ext cx="1608138" cy="300038"/>
          </a:xfrm>
          <a:prstGeom prst="rect">
            <a:avLst/>
          </a:prstGeom>
          <a:noFill/>
        </p:spPr>
        <p:txBody>
          <a:bodyPr wrap="none">
            <a:spAutoFit/>
          </a:bodyPr>
          <a:lstStyle/>
          <a:p>
            <a:pPr eaLnBrk="1" fontAlgn="auto" hangingPunct="1">
              <a:spcBef>
                <a:spcPts val="0"/>
              </a:spcBef>
              <a:spcAft>
                <a:spcPts val="0"/>
              </a:spcAft>
              <a:defRPr/>
            </a:pPr>
            <a:r>
              <a:rPr lang="en-US" sz="1350" b="1" u="sng" dirty="0">
                <a:latin typeface="+mn-lt"/>
                <a:hlinkClick r:id="rId4"/>
              </a:rPr>
              <a:t>arXiv:1802.00063v1</a:t>
            </a:r>
            <a:endParaRPr lang="en-US" sz="1350" dirty="0">
              <a:latin typeface="+mn-lt"/>
            </a:endParaRPr>
          </a:p>
        </p:txBody>
      </p:sp>
      <p:sp>
        <p:nvSpPr>
          <p:cNvPr id="11" name="Text Box 5">
            <a:extLst/>
          </p:cNvPr>
          <p:cNvSpPr txBox="1">
            <a:spLocks noChangeArrowheads="1"/>
          </p:cNvSpPr>
          <p:nvPr/>
        </p:nvSpPr>
        <p:spPr bwMode="auto">
          <a:xfrm>
            <a:off x="1168400" y="136525"/>
            <a:ext cx="6945313" cy="461963"/>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US" sz="2400" b="1" dirty="0">
                <a:solidFill>
                  <a:schemeClr val="tx2">
                    <a:lumMod val="75000"/>
                  </a:schemeClr>
                </a:solidFill>
                <a:latin typeface="+mn-lt"/>
                <a:ea typeface="Calibri" pitchFamily="34" charset="0"/>
                <a:cs typeface="Times New Roman" pitchFamily="18" charset="0"/>
              </a:rPr>
              <a:t>Transient gain/ absorption due to Stimulated  Raman</a:t>
            </a:r>
          </a:p>
        </p:txBody>
      </p:sp>
      <p:grpSp>
        <p:nvGrpSpPr>
          <p:cNvPr id="22540" name="Group 6"/>
          <p:cNvGrpSpPr>
            <a:grpSpLocks/>
          </p:cNvGrpSpPr>
          <p:nvPr/>
        </p:nvGrpSpPr>
        <p:grpSpPr bwMode="auto">
          <a:xfrm>
            <a:off x="68263" y="0"/>
            <a:ext cx="9144000" cy="762000"/>
            <a:chOff x="0" y="0"/>
            <a:chExt cx="9144000" cy="762000"/>
          </a:xfrm>
        </p:grpSpPr>
        <p:sp>
          <p:nvSpPr>
            <p:cNvPr id="22541" name="Text Box 5"/>
            <p:cNvSpPr txBox="1">
              <a:spLocks noChangeArrowheads="1"/>
            </p:cNvSpPr>
            <p:nvPr/>
          </p:nvSpPr>
          <p:spPr bwMode="auto">
            <a:xfrm>
              <a:off x="3581400" y="0"/>
              <a:ext cx="184731"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3100">
                <a:solidFill>
                  <a:schemeClr val="accent2"/>
                </a:solidFill>
              </a:endParaRPr>
            </a:p>
          </p:txBody>
        </p:sp>
        <p:pic>
          <p:nvPicPr>
            <p:cNvPr id="225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56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1040"/>
            <p:cNvSpPr>
              <a:spLocks noChangeArrowheads="1"/>
            </p:cNvSpPr>
            <p:nvPr/>
          </p:nvSpPr>
          <p:spPr bwMode="auto">
            <a:xfrm>
              <a:off x="0" y="685800"/>
              <a:ext cx="9144000" cy="76200"/>
            </a:xfrm>
            <a:prstGeom prst="rect">
              <a:avLst/>
            </a:prstGeom>
            <a:gradFill rotWithShape="1">
              <a:gsLst>
                <a:gs pos="0">
                  <a:srgbClr val="000099"/>
                </a:gs>
                <a:gs pos="100000">
                  <a:srgbClr val="6600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268413"/>
            <a:ext cx="6931025"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p:cNvSpPr txBox="1">
            <a:spLocks noChangeArrowheads="1"/>
          </p:cNvSpPr>
          <p:nvPr/>
        </p:nvSpPr>
        <p:spPr bwMode="auto">
          <a:xfrm>
            <a:off x="3517900" y="153988"/>
            <a:ext cx="32654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100">
                <a:solidFill>
                  <a:schemeClr val="tx2"/>
                </a:solidFill>
                <a:cs typeface="Times New Roman" panose="02020603050405020304" pitchFamily="18" charset="0"/>
              </a:rPr>
              <a:t>calculation of gain dynamics</a:t>
            </a:r>
            <a:endParaRPr lang="en-US" altLang="en-US" sz="2100">
              <a:solidFill>
                <a:schemeClr val="tx2"/>
              </a:solidFill>
            </a:endParaRPr>
          </a:p>
        </p:txBody>
      </p:sp>
      <p:sp>
        <p:nvSpPr>
          <p:cNvPr id="23556" name="Rectangle 4"/>
          <p:cNvSpPr>
            <a:spLocks noChangeArrowheads="1"/>
          </p:cNvSpPr>
          <p:nvPr/>
        </p:nvSpPr>
        <p:spPr bwMode="auto">
          <a:xfrm>
            <a:off x="488950" y="6205538"/>
            <a:ext cx="319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David Villeneuve @ NRC Ottawa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1485900" y="-88900"/>
            <a:ext cx="9525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a:cs typeface="Times New Roman" panose="02020603050405020304" pitchFamily="18" charset="0"/>
              </a:rPr>
              <a:t>OFF RESONANCE?          (Kramers-Kroenig)</a:t>
            </a:r>
          </a:p>
        </p:txBody>
      </p:sp>
      <p:grpSp>
        <p:nvGrpSpPr>
          <p:cNvPr id="5123" name="Group 17"/>
          <p:cNvGrpSpPr>
            <a:grpSpLocks/>
          </p:cNvGrpSpPr>
          <p:nvPr/>
        </p:nvGrpSpPr>
        <p:grpSpPr bwMode="auto">
          <a:xfrm>
            <a:off x="479425" y="2730500"/>
            <a:ext cx="3384550" cy="3470275"/>
            <a:chOff x="1764" y="1949"/>
            <a:chExt cx="2132" cy="2186"/>
          </a:xfrm>
        </p:grpSpPr>
        <p:grpSp>
          <p:nvGrpSpPr>
            <p:cNvPr id="5133" name="Group 18"/>
            <p:cNvGrpSpPr>
              <a:grpSpLocks/>
            </p:cNvGrpSpPr>
            <p:nvPr/>
          </p:nvGrpSpPr>
          <p:grpSpPr bwMode="auto">
            <a:xfrm>
              <a:off x="1764" y="1949"/>
              <a:ext cx="2132" cy="2186"/>
              <a:chOff x="912" y="929"/>
              <a:chExt cx="2132" cy="2186"/>
            </a:xfrm>
          </p:grpSpPr>
          <p:pic>
            <p:nvPicPr>
              <p:cNvPr id="5135"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 y="929"/>
                <a:ext cx="2132" cy="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20" descr="txp_fig"/>
              <p:cNvPicPr>
                <a:picLocks noChangeAspect="1" noChangeArrowheads="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167" y="1787"/>
                <a:ext cx="144"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7" name="Picture 21" descr="txp_fig"/>
              <p:cNvPicPr>
                <a:picLocks noChangeAspect="1" noChangeArrowheads="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1846" y="1442"/>
                <a:ext cx="191"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22" descr="txp_fig"/>
              <p:cNvPicPr>
                <a:picLocks noChangeAspect="1" noChangeArrowheads="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1476" y="1882"/>
                <a:ext cx="137"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9" name="Arc 23"/>
              <p:cNvSpPr>
                <a:spLocks/>
              </p:cNvSpPr>
              <p:nvPr/>
            </p:nvSpPr>
            <p:spPr bwMode="auto">
              <a:xfrm flipH="1" flipV="1">
                <a:off x="1146" y="1915"/>
                <a:ext cx="653" cy="840"/>
              </a:xfrm>
              <a:custGeom>
                <a:avLst/>
                <a:gdLst>
                  <a:gd name="T0" fmla="*/ 0 w 20497"/>
                  <a:gd name="T1" fmla="*/ 0 h 21600"/>
                  <a:gd name="T2" fmla="*/ 0 w 20497"/>
                  <a:gd name="T3" fmla="*/ 0 h 21600"/>
                  <a:gd name="T4" fmla="*/ 0 w 20497"/>
                  <a:gd name="T5" fmla="*/ 0 h 21600"/>
                  <a:gd name="T6" fmla="*/ 0 60000 65536"/>
                  <a:gd name="T7" fmla="*/ 0 60000 65536"/>
                  <a:gd name="T8" fmla="*/ 0 60000 65536"/>
                </a:gdLst>
                <a:ahLst/>
                <a:cxnLst>
                  <a:cxn ang="T6">
                    <a:pos x="T0" y="T1"/>
                  </a:cxn>
                  <a:cxn ang="T7">
                    <a:pos x="T2" y="T3"/>
                  </a:cxn>
                  <a:cxn ang="T8">
                    <a:pos x="T4" y="T5"/>
                  </a:cxn>
                </a:cxnLst>
                <a:rect l="0" t="0" r="r" b="b"/>
                <a:pathLst>
                  <a:path w="20497" h="21600" fill="none" extrusionOk="0">
                    <a:moveTo>
                      <a:pt x="0" y="0"/>
                    </a:moveTo>
                    <a:cubicBezTo>
                      <a:pt x="9303" y="0"/>
                      <a:pt x="17561" y="5956"/>
                      <a:pt x="20496" y="14785"/>
                    </a:cubicBezTo>
                  </a:path>
                  <a:path w="20497" h="21600" stroke="0" extrusionOk="0">
                    <a:moveTo>
                      <a:pt x="0" y="0"/>
                    </a:moveTo>
                    <a:cubicBezTo>
                      <a:pt x="9303" y="0"/>
                      <a:pt x="17561" y="5956"/>
                      <a:pt x="20496" y="14785"/>
                    </a:cubicBezTo>
                    <a:lnTo>
                      <a:pt x="0" y="21600"/>
                    </a:lnTo>
                    <a:lnTo>
                      <a:pt x="0" y="0"/>
                    </a:lnTo>
                    <a:close/>
                  </a:path>
                </a:pathLst>
              </a:custGeom>
              <a:noFill/>
              <a:ln w="254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 name="Rectangle 24"/>
              <p:cNvSpPr>
                <a:spLocks noChangeArrowheads="1"/>
              </p:cNvSpPr>
              <p:nvPr/>
            </p:nvSpPr>
            <p:spPr bwMode="auto">
              <a:xfrm>
                <a:off x="1448" y="2824"/>
                <a:ext cx="42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a:cs typeface="Times New Roman" panose="02020603050405020304" pitchFamily="18" charset="0"/>
                </a:endParaRPr>
              </a:p>
            </p:txBody>
          </p:sp>
          <p:pic>
            <p:nvPicPr>
              <p:cNvPr id="5141" name="Picture 25" descr="txp_fig"/>
              <p:cNvPicPr>
                <a:picLocks noChangeAspect="1" noChangeArrowheads="1"/>
              </p:cNvPicPr>
              <p:nvPr>
                <p:custDataLst>
                  <p:tags r:id="rId10"/>
                </p:custDataLst>
              </p:nvPr>
            </p:nvPicPr>
            <p:blipFill>
              <a:blip r:embed="rId14">
                <a:extLst>
                  <a:ext uri="{28A0092B-C50C-407E-A947-70E740481C1C}">
                    <a14:useLocalDpi xmlns:a14="http://schemas.microsoft.com/office/drawing/2010/main" val="0"/>
                  </a:ext>
                </a:extLst>
              </a:blip>
              <a:srcRect/>
              <a:stretch>
                <a:fillRect/>
              </a:stretch>
            </p:blipFill>
            <p:spPr bwMode="auto">
              <a:xfrm>
                <a:off x="1034" y="1898"/>
                <a:ext cx="191"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2" name="Line 26"/>
              <p:cNvSpPr>
                <a:spLocks noChangeShapeType="1"/>
              </p:cNvSpPr>
              <p:nvPr/>
            </p:nvSpPr>
            <p:spPr bwMode="auto">
              <a:xfrm>
                <a:off x="1038" y="1909"/>
                <a:ext cx="0" cy="2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7"/>
              <p:cNvSpPr>
                <a:spLocks noChangeShapeType="1"/>
              </p:cNvSpPr>
              <p:nvPr/>
            </p:nvSpPr>
            <p:spPr bwMode="auto">
              <a:xfrm>
                <a:off x="1229" y="1914"/>
                <a:ext cx="0" cy="2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134" name="Picture 28" descr="txp_fig"/>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2974" y="2659"/>
              <a:ext cx="352"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24" name="Text Box 19"/>
          <p:cNvSpPr txBox="1">
            <a:spLocks noChangeArrowheads="1"/>
          </p:cNvSpPr>
          <p:nvPr/>
        </p:nvSpPr>
        <p:spPr bwMode="auto">
          <a:xfrm>
            <a:off x="2282825" y="5986463"/>
            <a:ext cx="445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Two photon absorption – two photon pumping</a:t>
            </a:r>
          </a:p>
        </p:txBody>
      </p:sp>
      <p:pic>
        <p:nvPicPr>
          <p:cNvPr id="5125" name="Picture 2" descr="txp_fig"/>
          <p:cNvPicPr>
            <a:picLocks noChangeAspect="1" noChangeArrowheads="1"/>
          </p:cNvPicPr>
          <p:nvPr>
            <p:custDataLst>
              <p:tags r:id="rId1"/>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04825" y="1079500"/>
            <a:ext cx="67183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33" name="Picture 17" descr="txp_fig"/>
          <p:cNvPicPr>
            <a:picLocks noChangeAspect="1" noChangeArrowheads="1"/>
          </p:cNvPicPr>
          <p:nvPr>
            <p:custDataLst>
              <p:tags r:id="rId2"/>
            </p:custDataLst>
          </p:nvPr>
        </p:nvPicPr>
        <p:blipFill>
          <a:blip r:embed="rId18">
            <a:extLst>
              <a:ext uri="{28A0092B-C50C-407E-A947-70E740481C1C}">
                <a14:useLocalDpi xmlns:a14="http://schemas.microsoft.com/office/drawing/2010/main" val="0"/>
              </a:ext>
            </a:extLst>
          </a:blip>
          <a:srcRect/>
          <a:stretch>
            <a:fillRect/>
          </a:stretch>
        </p:blipFill>
        <p:spPr bwMode="auto">
          <a:xfrm>
            <a:off x="4970463" y="1933575"/>
            <a:ext cx="3821112" cy="59848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50" name="Picture 34" descr="TP_tmp"/>
          <p:cNvPicPr>
            <a:picLocks noChangeAspect="1" noChangeArrowheads="1"/>
          </p:cNvPicPr>
          <p:nvPr>
            <p:custDataLst>
              <p:tags r:id="rId3"/>
            </p:custDataLst>
          </p:nvPr>
        </p:nvPicPr>
        <p:blipFill>
          <a:blip r:embed="rId19">
            <a:extLst>
              <a:ext uri="{28A0092B-C50C-407E-A947-70E740481C1C}">
                <a14:useLocalDpi xmlns:a14="http://schemas.microsoft.com/office/drawing/2010/main" val="0"/>
              </a:ext>
            </a:extLst>
          </a:blip>
          <a:srcRect/>
          <a:stretch>
            <a:fillRect/>
          </a:stretch>
        </p:blipFill>
        <p:spPr bwMode="auto">
          <a:xfrm>
            <a:off x="4048125" y="3128963"/>
            <a:ext cx="4733925" cy="6000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52" name="Picture 36" descr="TP_tmp"/>
          <p:cNvPicPr>
            <a:picLocks noChangeAspect="1" noChangeArrowheads="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268913" y="4019550"/>
            <a:ext cx="3254375" cy="124618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53" name="Line 37"/>
          <p:cNvSpPr>
            <a:spLocks noChangeShapeType="1"/>
          </p:cNvSpPr>
          <p:nvPr/>
        </p:nvSpPr>
        <p:spPr bwMode="auto">
          <a:xfrm>
            <a:off x="2481263" y="5994400"/>
            <a:ext cx="4252912" cy="363538"/>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6" name="Line 22"/>
          <p:cNvSpPr>
            <a:spLocks noChangeShapeType="1"/>
          </p:cNvSpPr>
          <p:nvPr/>
        </p:nvSpPr>
        <p:spPr bwMode="auto">
          <a:xfrm flipH="1">
            <a:off x="4260850" y="1828800"/>
            <a:ext cx="9525" cy="1136650"/>
          </a:xfrm>
          <a:prstGeom prst="line">
            <a:avLst/>
          </a:prstGeom>
          <a:noFill/>
          <a:ln w="76200" cmpd="tri">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409" name="Picture 25" descr="TP_tmp"/>
          <p:cNvPicPr>
            <a:picLocks noChangeAspect="1" noChangeArrowheads="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6457950" y="5513388"/>
            <a:ext cx="1595438"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2" name="Text Box 18"/>
          <p:cNvSpPr txBox="1">
            <a:spLocks noChangeArrowheads="1"/>
          </p:cNvSpPr>
          <p:nvPr/>
        </p:nvSpPr>
        <p:spPr bwMode="auto">
          <a:xfrm>
            <a:off x="4052888" y="4122738"/>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Propagation: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6033"/>
                                        </p:tgtEl>
                                        <p:attrNameLst>
                                          <p:attrName>style.visibility</p:attrName>
                                        </p:attrNameLst>
                                      </p:cBhvr>
                                      <p:to>
                                        <p:strVal val="visible"/>
                                      </p:to>
                                    </p:set>
                                    <p:animEffect transition="in" filter="wipe(left)">
                                      <p:cBhvr>
                                        <p:cTn id="7" dur="2000"/>
                                        <p:tgtEl>
                                          <p:spTgt spid="860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6406"/>
                                        </p:tgtEl>
                                        <p:attrNameLst>
                                          <p:attrName>style.visibility</p:attrName>
                                        </p:attrNameLst>
                                      </p:cBhvr>
                                      <p:to>
                                        <p:strVal val="visible"/>
                                      </p:to>
                                    </p:set>
                                    <p:animEffect transition="in" filter="wipe(up)">
                                      <p:cBhvr>
                                        <p:cTn id="12" dur="1000"/>
                                        <p:tgtEl>
                                          <p:spTgt spid="16406"/>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86050"/>
                                        </p:tgtEl>
                                        <p:attrNameLst>
                                          <p:attrName>style.visibility</p:attrName>
                                        </p:attrNameLst>
                                      </p:cBhvr>
                                      <p:to>
                                        <p:strVal val="visible"/>
                                      </p:to>
                                    </p:set>
                                    <p:animEffect transition="in" filter="wipe(left)">
                                      <p:cBhvr>
                                        <p:cTn id="16" dur="2000"/>
                                        <p:tgtEl>
                                          <p:spTgt spid="860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86052"/>
                                        </p:tgtEl>
                                        <p:attrNameLst>
                                          <p:attrName>style.visibility</p:attrName>
                                        </p:attrNameLst>
                                      </p:cBhvr>
                                      <p:to>
                                        <p:strVal val="visible"/>
                                      </p:to>
                                    </p:set>
                                    <p:animEffect transition="in" filter="wipe(up)">
                                      <p:cBhvr>
                                        <p:cTn id="21" dur="5000"/>
                                        <p:tgtEl>
                                          <p:spTgt spid="86052"/>
                                        </p:tgtEl>
                                      </p:cBhvr>
                                    </p:animEffect>
                                  </p:childTnLst>
                                </p:cTn>
                              </p:par>
                            </p:childTnLst>
                          </p:cTn>
                        </p:par>
                        <p:par>
                          <p:cTn id="22" fill="hold" nodeType="afterGroup">
                            <p:stCondLst>
                              <p:cond delay="5000"/>
                            </p:stCondLst>
                            <p:childTnLst>
                              <p:par>
                                <p:cTn id="23" presetID="22" presetClass="entr" presetSubtype="8" fill="hold" nodeType="afterEffect">
                                  <p:stCondLst>
                                    <p:cond delay="0"/>
                                  </p:stCondLst>
                                  <p:childTnLst>
                                    <p:set>
                                      <p:cBhvr>
                                        <p:cTn id="24" dur="1" fill="hold">
                                          <p:stCondLst>
                                            <p:cond delay="0"/>
                                          </p:stCondLst>
                                        </p:cTn>
                                        <p:tgtEl>
                                          <p:spTgt spid="86053"/>
                                        </p:tgtEl>
                                        <p:attrNameLst>
                                          <p:attrName>style.visibility</p:attrName>
                                        </p:attrNameLst>
                                      </p:cBhvr>
                                      <p:to>
                                        <p:strVal val="visible"/>
                                      </p:to>
                                    </p:set>
                                    <p:animEffect transition="in" filter="wipe(left)">
                                      <p:cBhvr>
                                        <p:cTn id="25" dur="1000"/>
                                        <p:tgtEl>
                                          <p:spTgt spid="86053"/>
                                        </p:tgtEl>
                                      </p:cBhvr>
                                    </p:animEffect>
                                  </p:childTnLst>
                                </p:cTn>
                              </p:par>
                            </p:childTnLst>
                          </p:cTn>
                        </p:par>
                        <p:par>
                          <p:cTn id="26" fill="hold" nodeType="afterGroup">
                            <p:stCondLst>
                              <p:cond delay="6000"/>
                            </p:stCondLst>
                            <p:childTnLst>
                              <p:par>
                                <p:cTn id="27" presetID="22" presetClass="entr" presetSubtype="8" fill="hold" nodeType="afterEffect">
                                  <p:stCondLst>
                                    <p:cond delay="0"/>
                                  </p:stCondLst>
                                  <p:childTnLst>
                                    <p:set>
                                      <p:cBhvr>
                                        <p:cTn id="28" dur="1" fill="hold">
                                          <p:stCondLst>
                                            <p:cond delay="0"/>
                                          </p:stCondLst>
                                        </p:cTn>
                                        <p:tgtEl>
                                          <p:spTgt spid="16409"/>
                                        </p:tgtEl>
                                        <p:attrNameLst>
                                          <p:attrName>style.visibility</p:attrName>
                                        </p:attrNameLst>
                                      </p:cBhvr>
                                      <p:to>
                                        <p:strVal val="visible"/>
                                      </p:to>
                                    </p:set>
                                    <p:animEffect transition="in" filter="wipe(left)">
                                      <p:cBhvr>
                                        <p:cTn id="29" dur="2000"/>
                                        <p:tgtEl>
                                          <p:spTgt spid="16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5432425" y="430213"/>
            <a:ext cx="3711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600">
                <a:cs typeface="Times New Roman" panose="02020603050405020304" pitchFamily="18" charset="0"/>
              </a:rPr>
              <a:t> Simulation from Maria Richter (MBI)</a:t>
            </a:r>
          </a:p>
        </p:txBody>
      </p:sp>
      <p:sp>
        <p:nvSpPr>
          <p:cNvPr id="24579" name="TextBox 4"/>
          <p:cNvSpPr txBox="1">
            <a:spLocks noChangeArrowheads="1"/>
          </p:cNvSpPr>
          <p:nvPr/>
        </p:nvSpPr>
        <p:spPr bwMode="auto">
          <a:xfrm>
            <a:off x="220663" y="5762625"/>
            <a:ext cx="3813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600">
                <a:cs typeface="Times New Roman" panose="02020603050405020304" pitchFamily="18" charset="0"/>
              </a:rPr>
              <a:t>(c) Simulation from Maria Richter (MBI): control pulse added.</a:t>
            </a:r>
          </a:p>
        </p:txBody>
      </p:sp>
      <p:sp>
        <p:nvSpPr>
          <p:cNvPr id="24580" name="TextBox 5"/>
          <p:cNvSpPr txBox="1">
            <a:spLocks noChangeArrowheads="1"/>
          </p:cNvSpPr>
          <p:nvPr/>
        </p:nvSpPr>
        <p:spPr bwMode="auto">
          <a:xfrm>
            <a:off x="4924425" y="6005513"/>
            <a:ext cx="3549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600">
                <a:cs typeface="Times New Roman" panose="02020603050405020304" pitchFamily="18" charset="0"/>
              </a:rPr>
              <a:t> Simulation from Maria Richter (MBI): continuous gain.</a:t>
            </a:r>
          </a:p>
        </p:txBody>
      </p:sp>
      <p:pic>
        <p:nvPicPr>
          <p:cNvPr id="245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731838"/>
            <a:ext cx="87979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8"/>
          <p:cNvSpPr>
            <a:spLocks noChangeArrowheads="1"/>
          </p:cNvSpPr>
          <p:nvPr/>
        </p:nvSpPr>
        <p:spPr bwMode="auto">
          <a:xfrm>
            <a:off x="647700" y="4883150"/>
            <a:ext cx="1816100" cy="274638"/>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600">
              <a:cs typeface="Times New Roman" panose="02020603050405020304" pitchFamily="18" charset="0"/>
            </a:endParaRPr>
          </a:p>
        </p:txBody>
      </p:sp>
      <p:sp>
        <p:nvSpPr>
          <p:cNvPr id="11" name="Rectangle 10"/>
          <p:cNvSpPr>
            <a:spLocks noChangeArrowheads="1"/>
          </p:cNvSpPr>
          <p:nvPr/>
        </p:nvSpPr>
        <p:spPr bwMode="auto">
          <a:xfrm>
            <a:off x="2665413" y="3903663"/>
            <a:ext cx="1136650" cy="1763712"/>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60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8"/>
          <p:cNvSpPr txBox="1">
            <a:spLocks noChangeArrowheads="1"/>
          </p:cNvSpPr>
          <p:nvPr/>
        </p:nvSpPr>
        <p:spPr bwMode="auto">
          <a:xfrm>
            <a:off x="2479675" y="484188"/>
            <a:ext cx="4184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50000"/>
              </a:spcBef>
              <a:buFontTx/>
              <a:buNone/>
            </a:pPr>
            <a:r>
              <a:rPr lang="en-US" altLang="en-US" sz="1400"/>
              <a:t>III  “Simple” Raman scattering in liquids</a:t>
            </a:r>
          </a:p>
        </p:txBody>
      </p:sp>
      <p:sp>
        <p:nvSpPr>
          <p:cNvPr id="25603" name="Text Box 13"/>
          <p:cNvSpPr txBox="1">
            <a:spLocks noChangeArrowheads="1"/>
          </p:cNvSpPr>
          <p:nvPr/>
        </p:nvSpPr>
        <p:spPr bwMode="auto">
          <a:xfrm>
            <a:off x="1004888" y="3092450"/>
            <a:ext cx="1765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Brillouin scattering</a:t>
            </a:r>
          </a:p>
        </p:txBody>
      </p:sp>
      <p:sp>
        <p:nvSpPr>
          <p:cNvPr id="25604" name="Line 14"/>
          <p:cNvSpPr>
            <a:spLocks noChangeShapeType="1"/>
          </p:cNvSpPr>
          <p:nvPr/>
        </p:nvSpPr>
        <p:spPr bwMode="auto">
          <a:xfrm>
            <a:off x="5770563" y="2911475"/>
            <a:ext cx="15843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5" name="Line 15"/>
          <p:cNvSpPr>
            <a:spLocks noChangeShapeType="1"/>
          </p:cNvSpPr>
          <p:nvPr/>
        </p:nvSpPr>
        <p:spPr bwMode="auto">
          <a:xfrm>
            <a:off x="6577013" y="2730500"/>
            <a:ext cx="78263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6" name="Arc 16"/>
          <p:cNvSpPr>
            <a:spLocks/>
          </p:cNvSpPr>
          <p:nvPr/>
        </p:nvSpPr>
        <p:spPr bwMode="auto">
          <a:xfrm flipH="1">
            <a:off x="6337300" y="1185863"/>
            <a:ext cx="1454150" cy="1725612"/>
          </a:xfrm>
          <a:custGeom>
            <a:avLst/>
            <a:gdLst>
              <a:gd name="T0" fmla="*/ 86955141 w 21600"/>
              <a:gd name="T1" fmla="*/ 0 h 20237"/>
              <a:gd name="T2" fmla="*/ 86012434 w 21600"/>
              <a:gd name="T3" fmla="*/ 147143192 h 20237"/>
              <a:gd name="T4" fmla="*/ 0 w 21600"/>
              <a:gd name="T5" fmla="*/ 72142809 h 20237"/>
              <a:gd name="T6" fmla="*/ 0 60000 65536"/>
              <a:gd name="T7" fmla="*/ 0 60000 65536"/>
              <a:gd name="T8" fmla="*/ 0 60000 65536"/>
            </a:gdLst>
            <a:ahLst/>
            <a:cxnLst>
              <a:cxn ang="T6">
                <a:pos x="T0" y="T1"/>
              </a:cxn>
              <a:cxn ang="T7">
                <a:pos x="T2" y="T3"/>
              </a:cxn>
              <a:cxn ang="T8">
                <a:pos x="T4" y="T5"/>
              </a:cxn>
            </a:cxnLst>
            <a:rect l="0" t="0" r="r" b="b"/>
            <a:pathLst>
              <a:path w="21600" h="20237" fill="none" extrusionOk="0">
                <a:moveTo>
                  <a:pt x="19186" y="-1"/>
                </a:moveTo>
                <a:cubicBezTo>
                  <a:pt x="20772" y="3066"/>
                  <a:pt x="21600" y="6469"/>
                  <a:pt x="21600" y="9922"/>
                </a:cubicBezTo>
                <a:cubicBezTo>
                  <a:pt x="21600" y="13525"/>
                  <a:pt x="20698" y="17071"/>
                  <a:pt x="18977" y="20236"/>
                </a:cubicBezTo>
              </a:path>
              <a:path w="21600" h="20237" stroke="0" extrusionOk="0">
                <a:moveTo>
                  <a:pt x="19186" y="-1"/>
                </a:moveTo>
                <a:cubicBezTo>
                  <a:pt x="20772" y="3066"/>
                  <a:pt x="21600" y="6469"/>
                  <a:pt x="21600" y="9922"/>
                </a:cubicBezTo>
                <a:cubicBezTo>
                  <a:pt x="21600" y="13525"/>
                  <a:pt x="20698" y="17071"/>
                  <a:pt x="18977" y="20236"/>
                </a:cubicBezTo>
                <a:lnTo>
                  <a:pt x="0" y="9922"/>
                </a:lnTo>
                <a:lnTo>
                  <a:pt x="19186" y="-1"/>
                </a:lnTo>
                <a:close/>
              </a:path>
            </a:pathLst>
          </a:custGeom>
          <a:noFill/>
          <a:ln w="34925">
            <a:solidFill>
              <a:srgbClr val="FF0000"/>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7" name="Line 17"/>
          <p:cNvSpPr>
            <a:spLocks noChangeShapeType="1"/>
          </p:cNvSpPr>
          <p:nvPr/>
        </p:nvSpPr>
        <p:spPr bwMode="auto">
          <a:xfrm>
            <a:off x="6218238" y="1179513"/>
            <a:ext cx="558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Arc 18"/>
          <p:cNvSpPr>
            <a:spLocks/>
          </p:cNvSpPr>
          <p:nvPr/>
        </p:nvSpPr>
        <p:spPr bwMode="auto">
          <a:xfrm>
            <a:off x="6072188" y="1228725"/>
            <a:ext cx="663575" cy="1489075"/>
          </a:xfrm>
          <a:custGeom>
            <a:avLst/>
            <a:gdLst>
              <a:gd name="T0" fmla="*/ 12440956 w 21600"/>
              <a:gd name="T1" fmla="*/ 0 h 28878"/>
              <a:gd name="T2" fmla="*/ 17094767 w 21600"/>
              <a:gd name="T3" fmla="*/ 76783169 h 28878"/>
              <a:gd name="T4" fmla="*/ 0 w 21600"/>
              <a:gd name="T5" fmla="*/ 45496093 h 28878"/>
              <a:gd name="T6" fmla="*/ 0 60000 65536"/>
              <a:gd name="T7" fmla="*/ 0 60000 65536"/>
              <a:gd name="T8" fmla="*/ 0 60000 65536"/>
            </a:gdLst>
            <a:ahLst/>
            <a:cxnLst>
              <a:cxn ang="T6">
                <a:pos x="T0" y="T1"/>
              </a:cxn>
              <a:cxn ang="T7">
                <a:pos x="T2" y="T3"/>
              </a:cxn>
              <a:cxn ang="T8">
                <a:pos x="T4" y="T5"/>
              </a:cxn>
            </a:cxnLst>
            <a:rect l="0" t="0" r="r" b="b"/>
            <a:pathLst>
              <a:path w="21600" h="28878" fill="none" extrusionOk="0">
                <a:moveTo>
                  <a:pt x="13182" y="-1"/>
                </a:moveTo>
                <a:cubicBezTo>
                  <a:pt x="18490" y="4089"/>
                  <a:pt x="21600" y="10410"/>
                  <a:pt x="21600" y="17111"/>
                </a:cubicBezTo>
                <a:cubicBezTo>
                  <a:pt x="21600" y="21288"/>
                  <a:pt x="20388" y="25375"/>
                  <a:pt x="18113" y="28878"/>
                </a:cubicBezTo>
              </a:path>
              <a:path w="21600" h="28878" stroke="0" extrusionOk="0">
                <a:moveTo>
                  <a:pt x="13182" y="-1"/>
                </a:moveTo>
                <a:cubicBezTo>
                  <a:pt x="18490" y="4089"/>
                  <a:pt x="21600" y="10410"/>
                  <a:pt x="21600" y="17111"/>
                </a:cubicBezTo>
                <a:cubicBezTo>
                  <a:pt x="21600" y="21288"/>
                  <a:pt x="20388" y="25375"/>
                  <a:pt x="18113" y="28878"/>
                </a:cubicBezTo>
                <a:lnTo>
                  <a:pt x="0" y="17111"/>
                </a:lnTo>
                <a:lnTo>
                  <a:pt x="13182" y="-1"/>
                </a:lnTo>
                <a:close/>
              </a:path>
            </a:pathLst>
          </a:custGeom>
          <a:noFill/>
          <a:ln w="2857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9" name="Line 19"/>
          <p:cNvSpPr>
            <a:spLocks noChangeShapeType="1"/>
          </p:cNvSpPr>
          <p:nvPr/>
        </p:nvSpPr>
        <p:spPr bwMode="auto">
          <a:xfrm>
            <a:off x="7305675" y="2101850"/>
            <a:ext cx="0" cy="630238"/>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0" name="Line 20"/>
          <p:cNvSpPr>
            <a:spLocks noChangeShapeType="1"/>
          </p:cNvSpPr>
          <p:nvPr/>
        </p:nvSpPr>
        <p:spPr bwMode="auto">
          <a:xfrm>
            <a:off x="7307263" y="2909888"/>
            <a:ext cx="0" cy="630237"/>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1" name="Line 21"/>
          <p:cNvSpPr>
            <a:spLocks noChangeShapeType="1"/>
          </p:cNvSpPr>
          <p:nvPr/>
        </p:nvSpPr>
        <p:spPr bwMode="auto">
          <a:xfrm>
            <a:off x="7305675" y="2709863"/>
            <a:ext cx="0" cy="376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Text Box 22"/>
          <p:cNvSpPr txBox="1">
            <a:spLocks noChangeArrowheads="1"/>
          </p:cNvSpPr>
          <p:nvPr/>
        </p:nvSpPr>
        <p:spPr bwMode="auto">
          <a:xfrm>
            <a:off x="7381875" y="2597150"/>
            <a:ext cx="454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dw</a:t>
            </a:r>
          </a:p>
        </p:txBody>
      </p:sp>
      <p:sp>
        <p:nvSpPr>
          <p:cNvPr id="25613" name="Text Box 23"/>
          <p:cNvSpPr txBox="1">
            <a:spLocks noChangeArrowheads="1"/>
          </p:cNvSpPr>
          <p:nvPr/>
        </p:nvSpPr>
        <p:spPr bwMode="auto">
          <a:xfrm>
            <a:off x="5362575" y="271621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0</a:t>
            </a:r>
          </a:p>
        </p:txBody>
      </p:sp>
      <p:sp>
        <p:nvSpPr>
          <p:cNvPr id="25614" name="Line 24"/>
          <p:cNvSpPr>
            <a:spLocks noChangeShapeType="1"/>
          </p:cNvSpPr>
          <p:nvPr/>
        </p:nvSpPr>
        <p:spPr bwMode="auto">
          <a:xfrm flipH="1">
            <a:off x="6176963" y="2733675"/>
            <a:ext cx="403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5" name="Text Box 25"/>
          <p:cNvSpPr txBox="1">
            <a:spLocks noChangeArrowheads="1"/>
          </p:cNvSpPr>
          <p:nvPr/>
        </p:nvSpPr>
        <p:spPr bwMode="auto">
          <a:xfrm>
            <a:off x="5932488" y="247332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2</a:t>
            </a:r>
          </a:p>
        </p:txBody>
      </p:sp>
      <p:sp>
        <p:nvSpPr>
          <p:cNvPr id="25616" name="Text Box 29"/>
          <p:cNvSpPr txBox="1">
            <a:spLocks noChangeArrowheads="1"/>
          </p:cNvSpPr>
          <p:nvPr/>
        </p:nvSpPr>
        <p:spPr bwMode="auto">
          <a:xfrm>
            <a:off x="5970588" y="1762125"/>
            <a:ext cx="417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p</a:t>
            </a:r>
            <a:endParaRPr lang="en-US" altLang="en-US" sz="1800">
              <a:latin typeface="Symbol" panose="05050102010706020507" pitchFamily="18" charset="2"/>
            </a:endParaRPr>
          </a:p>
        </p:txBody>
      </p:sp>
      <p:sp>
        <p:nvSpPr>
          <p:cNvPr id="25617" name="Text Box 31"/>
          <p:cNvSpPr txBox="1">
            <a:spLocks noChangeArrowheads="1"/>
          </p:cNvSpPr>
          <p:nvPr/>
        </p:nvSpPr>
        <p:spPr bwMode="auto">
          <a:xfrm>
            <a:off x="6389688" y="187960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s</a:t>
            </a:r>
            <a:endParaRPr lang="en-US" altLang="en-US" sz="1800">
              <a:latin typeface="Symbol" panose="05050102010706020507" pitchFamily="18" charset="2"/>
            </a:endParaRPr>
          </a:p>
        </p:txBody>
      </p:sp>
      <p:grpSp>
        <p:nvGrpSpPr>
          <p:cNvPr id="47148" name="Group 44"/>
          <p:cNvGrpSpPr>
            <a:grpSpLocks/>
          </p:cNvGrpSpPr>
          <p:nvPr/>
        </p:nvGrpSpPr>
        <p:grpSpPr bwMode="auto">
          <a:xfrm>
            <a:off x="4572000" y="1017588"/>
            <a:ext cx="3643313" cy="1906587"/>
            <a:chOff x="2880" y="641"/>
            <a:chExt cx="2295" cy="1201"/>
          </a:xfrm>
        </p:grpSpPr>
        <p:sp>
          <p:nvSpPr>
            <p:cNvPr id="25636" name="Arc 45"/>
            <p:cNvSpPr>
              <a:spLocks/>
            </p:cNvSpPr>
            <p:nvPr/>
          </p:nvSpPr>
          <p:spPr bwMode="auto">
            <a:xfrm flipH="1">
              <a:off x="3644" y="659"/>
              <a:ext cx="1531" cy="1183"/>
            </a:xfrm>
            <a:custGeom>
              <a:avLst/>
              <a:gdLst>
                <a:gd name="T0" fmla="*/ 91 w 21600"/>
                <a:gd name="T1" fmla="*/ 0 h 17698"/>
                <a:gd name="T2" fmla="*/ 104 w 21600"/>
                <a:gd name="T3" fmla="*/ 79 h 17698"/>
                <a:gd name="T4" fmla="*/ 0 w 21600"/>
                <a:gd name="T5" fmla="*/ 53 h 17698"/>
                <a:gd name="T6" fmla="*/ 0 60000 65536"/>
                <a:gd name="T7" fmla="*/ 0 60000 65536"/>
                <a:gd name="T8" fmla="*/ 0 60000 65536"/>
              </a:gdLst>
              <a:ahLst/>
              <a:cxnLst>
                <a:cxn ang="T6">
                  <a:pos x="T0" y="T1"/>
                </a:cxn>
                <a:cxn ang="T7">
                  <a:pos x="T2" y="T3"/>
                </a:cxn>
                <a:cxn ang="T8">
                  <a:pos x="T4" y="T5"/>
                </a:cxn>
              </a:cxnLst>
              <a:rect l="0" t="0" r="r" b="b"/>
              <a:pathLst>
                <a:path w="21600" h="17698" fill="none" extrusionOk="0">
                  <a:moveTo>
                    <a:pt x="18080" y="0"/>
                  </a:moveTo>
                  <a:cubicBezTo>
                    <a:pt x="20377" y="3513"/>
                    <a:pt x="21600" y="7619"/>
                    <a:pt x="21600" y="11817"/>
                  </a:cubicBezTo>
                  <a:cubicBezTo>
                    <a:pt x="21600" y="13805"/>
                    <a:pt x="21325" y="15784"/>
                    <a:pt x="20783" y="17697"/>
                  </a:cubicBezTo>
                </a:path>
                <a:path w="21600" h="17698" stroke="0" extrusionOk="0">
                  <a:moveTo>
                    <a:pt x="18080" y="0"/>
                  </a:moveTo>
                  <a:cubicBezTo>
                    <a:pt x="20377" y="3513"/>
                    <a:pt x="21600" y="7619"/>
                    <a:pt x="21600" y="11817"/>
                  </a:cubicBezTo>
                  <a:cubicBezTo>
                    <a:pt x="21600" y="13805"/>
                    <a:pt x="21325" y="15784"/>
                    <a:pt x="20783" y="17697"/>
                  </a:cubicBezTo>
                  <a:lnTo>
                    <a:pt x="0" y="11817"/>
                  </a:lnTo>
                  <a:lnTo>
                    <a:pt x="18080" y="0"/>
                  </a:lnTo>
                  <a:close/>
                </a:path>
              </a:pathLst>
            </a:custGeom>
            <a:noFill/>
            <a:ln w="25400">
              <a:solidFill>
                <a:schemeClr val="accent2"/>
              </a:solidFill>
              <a:prstDash val="dash"/>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7" name="Text Box 46"/>
            <p:cNvSpPr txBox="1">
              <a:spLocks noChangeArrowheads="1"/>
            </p:cNvSpPr>
            <p:nvPr/>
          </p:nvSpPr>
          <p:spPr bwMode="auto">
            <a:xfrm>
              <a:off x="3391" y="1134"/>
              <a:ext cx="25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a</a:t>
              </a:r>
              <a:endParaRPr lang="en-US" altLang="en-US" sz="1800">
                <a:latin typeface="Symbol" panose="05050102010706020507" pitchFamily="18" charset="2"/>
              </a:endParaRPr>
            </a:p>
          </p:txBody>
        </p:sp>
        <p:sp>
          <p:nvSpPr>
            <p:cNvPr id="25638" name="Text Box 47"/>
            <p:cNvSpPr txBox="1">
              <a:spLocks noChangeArrowheads="1"/>
            </p:cNvSpPr>
            <p:nvPr/>
          </p:nvSpPr>
          <p:spPr bwMode="auto">
            <a:xfrm>
              <a:off x="4389" y="878"/>
              <a:ext cx="26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p</a:t>
              </a:r>
              <a:endParaRPr lang="en-US" altLang="en-US" sz="1800">
                <a:latin typeface="Symbol" panose="05050102010706020507" pitchFamily="18" charset="2"/>
              </a:endParaRPr>
            </a:p>
          </p:txBody>
        </p:sp>
        <p:sp>
          <p:nvSpPr>
            <p:cNvPr id="25639" name="Arc 48"/>
            <p:cNvSpPr>
              <a:spLocks/>
            </p:cNvSpPr>
            <p:nvPr/>
          </p:nvSpPr>
          <p:spPr bwMode="auto">
            <a:xfrm>
              <a:off x="2880" y="641"/>
              <a:ext cx="1609" cy="1064"/>
            </a:xfrm>
            <a:custGeom>
              <a:avLst/>
              <a:gdLst>
                <a:gd name="T0" fmla="*/ 91 w 21600"/>
                <a:gd name="T1" fmla="*/ 0 h 19804"/>
                <a:gd name="T2" fmla="*/ 116 w 21600"/>
                <a:gd name="T3" fmla="*/ 57 h 19804"/>
                <a:gd name="T4" fmla="*/ 0 w 21600"/>
                <a:gd name="T5" fmla="*/ 41 h 19804"/>
                <a:gd name="T6" fmla="*/ 0 60000 65536"/>
                <a:gd name="T7" fmla="*/ 0 60000 65536"/>
                <a:gd name="T8" fmla="*/ 0 60000 65536"/>
              </a:gdLst>
              <a:ahLst/>
              <a:cxnLst>
                <a:cxn ang="T6">
                  <a:pos x="T0" y="T1"/>
                </a:cxn>
                <a:cxn ang="T7">
                  <a:pos x="T2" y="T3"/>
                </a:cxn>
                <a:cxn ang="T8">
                  <a:pos x="T4" y="T5"/>
                </a:cxn>
              </a:cxnLst>
              <a:rect l="0" t="0" r="r" b="b"/>
              <a:pathLst>
                <a:path w="21600" h="19804" fill="none" extrusionOk="0">
                  <a:moveTo>
                    <a:pt x="16383" y="0"/>
                  </a:moveTo>
                  <a:cubicBezTo>
                    <a:pt x="19749" y="3917"/>
                    <a:pt x="21600" y="8911"/>
                    <a:pt x="21600" y="14076"/>
                  </a:cubicBezTo>
                  <a:cubicBezTo>
                    <a:pt x="21600" y="16011"/>
                    <a:pt x="21339" y="17937"/>
                    <a:pt x="20826" y="19803"/>
                  </a:cubicBezTo>
                </a:path>
                <a:path w="21600" h="19804" stroke="0" extrusionOk="0">
                  <a:moveTo>
                    <a:pt x="16383" y="0"/>
                  </a:moveTo>
                  <a:cubicBezTo>
                    <a:pt x="19749" y="3917"/>
                    <a:pt x="21600" y="8911"/>
                    <a:pt x="21600" y="14076"/>
                  </a:cubicBezTo>
                  <a:cubicBezTo>
                    <a:pt x="21600" y="16011"/>
                    <a:pt x="21339" y="17937"/>
                    <a:pt x="20826" y="19803"/>
                  </a:cubicBezTo>
                  <a:lnTo>
                    <a:pt x="0" y="14076"/>
                  </a:lnTo>
                  <a:lnTo>
                    <a:pt x="16383" y="0"/>
                  </a:lnTo>
                  <a:close/>
                </a:path>
              </a:pathLst>
            </a:custGeom>
            <a:noFill/>
            <a:ln w="34925">
              <a:solidFill>
                <a:srgbClr val="FF0000"/>
              </a:solidFill>
              <a:prstDash val="dash"/>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619" name="Text Box 49"/>
          <p:cNvSpPr txBox="1">
            <a:spLocks noChangeArrowheads="1"/>
          </p:cNvSpPr>
          <p:nvPr/>
        </p:nvSpPr>
        <p:spPr bwMode="auto">
          <a:xfrm>
            <a:off x="7800975" y="2520950"/>
            <a:ext cx="1050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molecular</a:t>
            </a:r>
          </a:p>
          <a:p>
            <a:pPr>
              <a:spcBef>
                <a:spcPct val="0"/>
              </a:spcBef>
              <a:buFontTx/>
              <a:buNone/>
            </a:pPr>
            <a:r>
              <a:rPr lang="en-US" altLang="en-US" sz="1400"/>
              <a:t> vibrations</a:t>
            </a:r>
          </a:p>
        </p:txBody>
      </p:sp>
      <p:sp>
        <p:nvSpPr>
          <p:cNvPr id="25620" name="Line 50"/>
          <p:cNvSpPr>
            <a:spLocks noChangeShapeType="1"/>
          </p:cNvSpPr>
          <p:nvPr/>
        </p:nvSpPr>
        <p:spPr bwMode="auto">
          <a:xfrm>
            <a:off x="1198563" y="5440363"/>
            <a:ext cx="15843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1" name="Line 51"/>
          <p:cNvSpPr>
            <a:spLocks noChangeShapeType="1"/>
          </p:cNvSpPr>
          <p:nvPr/>
        </p:nvSpPr>
        <p:spPr bwMode="auto">
          <a:xfrm>
            <a:off x="2005013" y="5373688"/>
            <a:ext cx="78263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2" name="Arc 52"/>
          <p:cNvSpPr>
            <a:spLocks/>
          </p:cNvSpPr>
          <p:nvPr/>
        </p:nvSpPr>
        <p:spPr bwMode="auto">
          <a:xfrm flipH="1">
            <a:off x="1765300" y="3829050"/>
            <a:ext cx="1454150" cy="1590675"/>
          </a:xfrm>
          <a:custGeom>
            <a:avLst/>
            <a:gdLst>
              <a:gd name="T0" fmla="*/ 86955141 w 21600"/>
              <a:gd name="T1" fmla="*/ 0 h 20237"/>
              <a:gd name="T2" fmla="*/ 86012434 w 21600"/>
              <a:gd name="T3" fmla="*/ 125030734 h 20237"/>
              <a:gd name="T4" fmla="*/ 0 w 21600"/>
              <a:gd name="T5" fmla="*/ 61301315 h 20237"/>
              <a:gd name="T6" fmla="*/ 0 60000 65536"/>
              <a:gd name="T7" fmla="*/ 0 60000 65536"/>
              <a:gd name="T8" fmla="*/ 0 60000 65536"/>
            </a:gdLst>
            <a:ahLst/>
            <a:cxnLst>
              <a:cxn ang="T6">
                <a:pos x="T0" y="T1"/>
              </a:cxn>
              <a:cxn ang="T7">
                <a:pos x="T2" y="T3"/>
              </a:cxn>
              <a:cxn ang="T8">
                <a:pos x="T4" y="T5"/>
              </a:cxn>
            </a:cxnLst>
            <a:rect l="0" t="0" r="r" b="b"/>
            <a:pathLst>
              <a:path w="21600" h="20237" fill="none" extrusionOk="0">
                <a:moveTo>
                  <a:pt x="19186" y="-1"/>
                </a:moveTo>
                <a:cubicBezTo>
                  <a:pt x="20772" y="3066"/>
                  <a:pt x="21600" y="6469"/>
                  <a:pt x="21600" y="9922"/>
                </a:cubicBezTo>
                <a:cubicBezTo>
                  <a:pt x="21600" y="13525"/>
                  <a:pt x="20698" y="17071"/>
                  <a:pt x="18977" y="20236"/>
                </a:cubicBezTo>
              </a:path>
              <a:path w="21600" h="20237" stroke="0" extrusionOk="0">
                <a:moveTo>
                  <a:pt x="19186" y="-1"/>
                </a:moveTo>
                <a:cubicBezTo>
                  <a:pt x="20772" y="3066"/>
                  <a:pt x="21600" y="6469"/>
                  <a:pt x="21600" y="9922"/>
                </a:cubicBezTo>
                <a:cubicBezTo>
                  <a:pt x="21600" y="13525"/>
                  <a:pt x="20698" y="17071"/>
                  <a:pt x="18977" y="20236"/>
                </a:cubicBezTo>
                <a:lnTo>
                  <a:pt x="0" y="9922"/>
                </a:lnTo>
                <a:lnTo>
                  <a:pt x="19186" y="-1"/>
                </a:lnTo>
                <a:close/>
              </a:path>
            </a:pathLst>
          </a:custGeom>
          <a:noFill/>
          <a:ln w="34925">
            <a:solidFill>
              <a:srgbClr val="FF0000"/>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3" name="Line 53"/>
          <p:cNvSpPr>
            <a:spLocks noChangeShapeType="1"/>
          </p:cNvSpPr>
          <p:nvPr/>
        </p:nvSpPr>
        <p:spPr bwMode="auto">
          <a:xfrm>
            <a:off x="1646238" y="3822700"/>
            <a:ext cx="558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4" name="Arc 54"/>
          <p:cNvSpPr>
            <a:spLocks/>
          </p:cNvSpPr>
          <p:nvPr/>
        </p:nvSpPr>
        <p:spPr bwMode="auto">
          <a:xfrm>
            <a:off x="1500188" y="3871913"/>
            <a:ext cx="663575" cy="1489075"/>
          </a:xfrm>
          <a:custGeom>
            <a:avLst/>
            <a:gdLst>
              <a:gd name="T0" fmla="*/ 12440956 w 21600"/>
              <a:gd name="T1" fmla="*/ 0 h 28878"/>
              <a:gd name="T2" fmla="*/ 17094767 w 21600"/>
              <a:gd name="T3" fmla="*/ 76783169 h 28878"/>
              <a:gd name="T4" fmla="*/ 0 w 21600"/>
              <a:gd name="T5" fmla="*/ 45496093 h 28878"/>
              <a:gd name="T6" fmla="*/ 0 60000 65536"/>
              <a:gd name="T7" fmla="*/ 0 60000 65536"/>
              <a:gd name="T8" fmla="*/ 0 60000 65536"/>
            </a:gdLst>
            <a:ahLst/>
            <a:cxnLst>
              <a:cxn ang="T6">
                <a:pos x="T0" y="T1"/>
              </a:cxn>
              <a:cxn ang="T7">
                <a:pos x="T2" y="T3"/>
              </a:cxn>
              <a:cxn ang="T8">
                <a:pos x="T4" y="T5"/>
              </a:cxn>
            </a:cxnLst>
            <a:rect l="0" t="0" r="r" b="b"/>
            <a:pathLst>
              <a:path w="21600" h="28878" fill="none" extrusionOk="0">
                <a:moveTo>
                  <a:pt x="13182" y="-1"/>
                </a:moveTo>
                <a:cubicBezTo>
                  <a:pt x="18490" y="4089"/>
                  <a:pt x="21600" y="10410"/>
                  <a:pt x="21600" y="17111"/>
                </a:cubicBezTo>
                <a:cubicBezTo>
                  <a:pt x="21600" y="21288"/>
                  <a:pt x="20388" y="25375"/>
                  <a:pt x="18113" y="28878"/>
                </a:cubicBezTo>
              </a:path>
              <a:path w="21600" h="28878" stroke="0" extrusionOk="0">
                <a:moveTo>
                  <a:pt x="13182" y="-1"/>
                </a:moveTo>
                <a:cubicBezTo>
                  <a:pt x="18490" y="4089"/>
                  <a:pt x="21600" y="10410"/>
                  <a:pt x="21600" y="17111"/>
                </a:cubicBezTo>
                <a:cubicBezTo>
                  <a:pt x="21600" y="21288"/>
                  <a:pt x="20388" y="25375"/>
                  <a:pt x="18113" y="28878"/>
                </a:cubicBezTo>
                <a:lnTo>
                  <a:pt x="0" y="17111"/>
                </a:lnTo>
                <a:lnTo>
                  <a:pt x="13182" y="-1"/>
                </a:lnTo>
                <a:close/>
              </a:path>
            </a:pathLst>
          </a:custGeom>
          <a:noFill/>
          <a:ln w="2857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5" name="Line 55"/>
          <p:cNvSpPr>
            <a:spLocks noChangeShapeType="1"/>
          </p:cNvSpPr>
          <p:nvPr/>
        </p:nvSpPr>
        <p:spPr bwMode="auto">
          <a:xfrm>
            <a:off x="2733675" y="4745038"/>
            <a:ext cx="0" cy="630237"/>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6" name="Line 56"/>
          <p:cNvSpPr>
            <a:spLocks noChangeShapeType="1"/>
          </p:cNvSpPr>
          <p:nvPr/>
        </p:nvSpPr>
        <p:spPr bwMode="auto">
          <a:xfrm>
            <a:off x="2735263" y="5553075"/>
            <a:ext cx="0" cy="630238"/>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7" name="Line 57"/>
          <p:cNvSpPr>
            <a:spLocks noChangeShapeType="1"/>
          </p:cNvSpPr>
          <p:nvPr/>
        </p:nvSpPr>
        <p:spPr bwMode="auto">
          <a:xfrm>
            <a:off x="2733675" y="5353050"/>
            <a:ext cx="0" cy="376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8" name="Text Box 58"/>
          <p:cNvSpPr txBox="1">
            <a:spLocks noChangeArrowheads="1"/>
          </p:cNvSpPr>
          <p:nvPr/>
        </p:nvSpPr>
        <p:spPr bwMode="auto">
          <a:xfrm>
            <a:off x="2809875" y="5240338"/>
            <a:ext cx="454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dw</a:t>
            </a:r>
          </a:p>
        </p:txBody>
      </p:sp>
      <p:sp>
        <p:nvSpPr>
          <p:cNvPr id="25629" name="Text Box 59"/>
          <p:cNvSpPr txBox="1">
            <a:spLocks noChangeArrowheads="1"/>
          </p:cNvSpPr>
          <p:nvPr/>
        </p:nvSpPr>
        <p:spPr bwMode="auto">
          <a:xfrm>
            <a:off x="790575" y="53594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0</a:t>
            </a:r>
          </a:p>
        </p:txBody>
      </p:sp>
      <p:sp>
        <p:nvSpPr>
          <p:cNvPr id="25630" name="Line 60"/>
          <p:cNvSpPr>
            <a:spLocks noChangeShapeType="1"/>
          </p:cNvSpPr>
          <p:nvPr/>
        </p:nvSpPr>
        <p:spPr bwMode="auto">
          <a:xfrm flipH="1">
            <a:off x="1604963" y="5376863"/>
            <a:ext cx="403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1" name="Text Box 61"/>
          <p:cNvSpPr txBox="1">
            <a:spLocks noChangeArrowheads="1"/>
          </p:cNvSpPr>
          <p:nvPr/>
        </p:nvSpPr>
        <p:spPr bwMode="auto">
          <a:xfrm>
            <a:off x="1360488" y="511651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2</a:t>
            </a:r>
          </a:p>
        </p:txBody>
      </p:sp>
      <p:sp>
        <p:nvSpPr>
          <p:cNvPr id="25632" name="Text Box 62"/>
          <p:cNvSpPr txBox="1">
            <a:spLocks noChangeArrowheads="1"/>
          </p:cNvSpPr>
          <p:nvPr/>
        </p:nvSpPr>
        <p:spPr bwMode="auto">
          <a:xfrm>
            <a:off x="1398588" y="4405313"/>
            <a:ext cx="4175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p</a:t>
            </a:r>
            <a:endParaRPr lang="en-US" altLang="en-US" sz="1800">
              <a:latin typeface="Symbol" panose="05050102010706020507" pitchFamily="18" charset="2"/>
            </a:endParaRPr>
          </a:p>
        </p:txBody>
      </p:sp>
      <p:sp>
        <p:nvSpPr>
          <p:cNvPr id="25633" name="Text Box 63"/>
          <p:cNvSpPr txBox="1">
            <a:spLocks noChangeArrowheads="1"/>
          </p:cNvSpPr>
          <p:nvPr/>
        </p:nvSpPr>
        <p:spPr bwMode="auto">
          <a:xfrm>
            <a:off x="1817688" y="452278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s</a:t>
            </a:r>
            <a:endParaRPr lang="en-US" altLang="en-US" sz="1800">
              <a:latin typeface="Symbol" panose="05050102010706020507" pitchFamily="18" charset="2"/>
            </a:endParaRPr>
          </a:p>
        </p:txBody>
      </p:sp>
      <p:sp>
        <p:nvSpPr>
          <p:cNvPr id="25634" name="Text Box 69"/>
          <p:cNvSpPr txBox="1">
            <a:spLocks noChangeArrowheads="1"/>
          </p:cNvSpPr>
          <p:nvPr/>
        </p:nvSpPr>
        <p:spPr bwMode="auto">
          <a:xfrm>
            <a:off x="3248025" y="5251450"/>
            <a:ext cx="884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Phonons</a:t>
            </a:r>
          </a:p>
        </p:txBody>
      </p:sp>
      <p:sp>
        <p:nvSpPr>
          <p:cNvPr id="47174" name="Text Box 70"/>
          <p:cNvSpPr txBox="1">
            <a:spLocks noChangeArrowheads="1"/>
          </p:cNvSpPr>
          <p:nvPr/>
        </p:nvSpPr>
        <p:spPr bwMode="auto">
          <a:xfrm>
            <a:off x="5035550" y="3795713"/>
            <a:ext cx="392112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A high-energy laser pulse is focused into a SBS active medium. At the focus the field initiates a backward scattered “Stokes" field which produces a standing wave with the incoming field. Due to electrostriction, the standing wave generates a density grating (i.e. a moving grating). The moving grating  back scatters more energy into the Stokes field, leading to depletion of the incident pulse and a compressed Stokes pulse.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7148"/>
                                        </p:tgtEl>
                                      </p:cBhvr>
                                    </p:animEffect>
                                    <p:set>
                                      <p:cBhvr>
                                        <p:cTn id="7" dur="1" fill="hold">
                                          <p:stCondLst>
                                            <p:cond delay="1999"/>
                                          </p:stCondLst>
                                        </p:cTn>
                                        <p:tgtEl>
                                          <p:spTgt spid="4714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74"/>
                                        </p:tgtEl>
                                        <p:attrNameLst>
                                          <p:attrName>style.visibility</p:attrName>
                                        </p:attrNameLst>
                                      </p:cBhvr>
                                      <p:to>
                                        <p:strVal val="visible"/>
                                      </p:to>
                                    </p:set>
                                    <p:animEffect transition="in" filter="fade">
                                      <p:cBhvr>
                                        <p:cTn id="12" dur="2000"/>
                                        <p:tgtEl>
                                          <p:spTgt spid="4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组合 92"/>
          <p:cNvGrpSpPr>
            <a:grpSpLocks/>
          </p:cNvGrpSpPr>
          <p:nvPr/>
        </p:nvGrpSpPr>
        <p:grpSpPr bwMode="auto">
          <a:xfrm>
            <a:off x="341313" y="2490788"/>
            <a:ext cx="3587750" cy="981075"/>
            <a:chOff x="769364" y="1647392"/>
            <a:chExt cx="3588322" cy="981496"/>
          </a:xfrm>
        </p:grpSpPr>
        <p:sp>
          <p:nvSpPr>
            <p:cNvPr id="94" name="矩形 93"/>
            <p:cNvSpPr/>
            <p:nvPr/>
          </p:nvSpPr>
          <p:spPr>
            <a:xfrm>
              <a:off x="999588" y="1647392"/>
              <a:ext cx="3072303" cy="71468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CN" altLang="en-US" sz="1800"/>
            </a:p>
          </p:txBody>
        </p:sp>
        <p:grpSp>
          <p:nvGrpSpPr>
            <p:cNvPr id="26687" name="组合 108"/>
            <p:cNvGrpSpPr>
              <a:grpSpLocks/>
            </p:cNvGrpSpPr>
            <p:nvPr/>
          </p:nvGrpSpPr>
          <p:grpSpPr bwMode="auto">
            <a:xfrm>
              <a:off x="2341000" y="1790268"/>
              <a:ext cx="357984" cy="429422"/>
              <a:chOff x="5714214" y="4643446"/>
              <a:chExt cx="357984" cy="429422"/>
            </a:xfrm>
          </p:grpSpPr>
          <p:cxnSp>
            <p:nvCxnSpPr>
              <p:cNvPr id="116" name="直接连接符 115"/>
              <p:cNvCxnSpPr/>
              <p:nvPr/>
            </p:nvCxnSpPr>
            <p:spPr>
              <a:xfrm rot="5400000">
                <a:off x="5500843"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rot="5400000">
                <a:off x="5572292" y="4857117"/>
                <a:ext cx="428809"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rot="5400000">
                <a:off x="5643741"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rot="5400000">
                <a:off x="5716778"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rot="5400000">
                <a:off x="5785051" y="4857117"/>
                <a:ext cx="428809"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rot="5400000">
                <a:off x="5856500"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5" name="直接箭头连接符 104"/>
            <p:cNvCxnSpPr/>
            <p:nvPr/>
          </p:nvCxnSpPr>
          <p:spPr>
            <a:xfrm>
              <a:off x="1698199" y="1933265"/>
              <a:ext cx="571591" cy="1588"/>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a:off x="1698199" y="2076201"/>
              <a:ext cx="571591" cy="1588"/>
            </a:xfrm>
            <a:prstGeom prst="straightConnector1">
              <a:avLst/>
            </a:prstGeom>
            <a:ln w="190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flipV="1">
              <a:off x="2769933" y="1999968"/>
              <a:ext cx="1159060" cy="0"/>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6691" name="TextBox 107"/>
            <p:cNvSpPr txBox="1">
              <a:spLocks noChangeArrowheads="1"/>
            </p:cNvSpPr>
            <p:nvPr/>
          </p:nvSpPr>
          <p:spPr bwMode="auto">
            <a:xfrm>
              <a:off x="1055116" y="1727583"/>
              <a:ext cx="7858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zh-CN" sz="1200">
                  <a:ea typeface="宋体" panose="02010600030101010101" pitchFamily="2" charset="-122"/>
                  <a:cs typeface="Times New Roman" panose="02020603050405020304" pitchFamily="18" charset="0"/>
                </a:rPr>
                <a:t>Pump: </a:t>
              </a:r>
              <a:endParaRPr lang="zh-CN" altLang="en-US" sz="1200">
                <a:ea typeface="宋体" panose="02010600030101010101" pitchFamily="2" charset="-122"/>
                <a:cs typeface="Times New Roman" panose="02020603050405020304" pitchFamily="18" charset="0"/>
              </a:endParaRPr>
            </a:p>
          </p:txBody>
        </p:sp>
        <p:graphicFrame>
          <p:nvGraphicFramePr>
            <p:cNvPr id="26692" name="Object 15"/>
            <p:cNvGraphicFramePr>
              <a:graphicFrameLocks noChangeAspect="1"/>
            </p:cNvGraphicFramePr>
            <p:nvPr/>
          </p:nvGraphicFramePr>
          <p:xfrm>
            <a:off x="1690131" y="1703526"/>
            <a:ext cx="579431" cy="229609"/>
          </p:xfrm>
          <a:graphic>
            <a:graphicData uri="http://schemas.openxmlformats.org/presentationml/2006/ole">
              <mc:AlternateContent xmlns:mc="http://schemas.openxmlformats.org/markup-compatibility/2006">
                <mc:Choice xmlns:v="urn:schemas-microsoft-com:vml" Requires="v">
                  <p:oleObj spid="_x0000_s26705" name="公式" r:id="rId4" imgW="545626" imgH="215713" progId="Equation.3">
                    <p:embed/>
                  </p:oleObj>
                </mc:Choice>
                <mc:Fallback>
                  <p:oleObj name="公式" r:id="rId4" imgW="545626" imgH="215713"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131" y="1703526"/>
                          <a:ext cx="579431" cy="22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93" name="TextBox 109"/>
            <p:cNvSpPr txBox="1">
              <a:spLocks noChangeArrowheads="1"/>
            </p:cNvSpPr>
            <p:nvPr/>
          </p:nvSpPr>
          <p:spPr bwMode="auto">
            <a:xfrm>
              <a:off x="1055116" y="1941897"/>
              <a:ext cx="7858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zh-CN" sz="1200">
                  <a:ea typeface="宋体" panose="02010600030101010101" pitchFamily="2" charset="-122"/>
                  <a:cs typeface="Times New Roman" panose="02020603050405020304" pitchFamily="18" charset="0"/>
                </a:rPr>
                <a:t>Stokes: </a:t>
              </a:r>
              <a:endParaRPr lang="zh-CN" altLang="en-US" sz="1200">
                <a:ea typeface="宋体" panose="02010600030101010101" pitchFamily="2" charset="-122"/>
                <a:cs typeface="Times New Roman" panose="02020603050405020304" pitchFamily="18" charset="0"/>
              </a:endParaRPr>
            </a:p>
          </p:txBody>
        </p:sp>
        <p:graphicFrame>
          <p:nvGraphicFramePr>
            <p:cNvPr id="26694" name="Object 17"/>
            <p:cNvGraphicFramePr>
              <a:graphicFrameLocks noChangeAspect="1"/>
            </p:cNvGraphicFramePr>
            <p:nvPr/>
          </p:nvGraphicFramePr>
          <p:xfrm>
            <a:off x="1663125" y="2076010"/>
            <a:ext cx="633413" cy="230187"/>
          </p:xfrm>
          <a:graphic>
            <a:graphicData uri="http://schemas.openxmlformats.org/presentationml/2006/ole">
              <mc:AlternateContent xmlns:mc="http://schemas.openxmlformats.org/markup-compatibility/2006">
                <mc:Choice xmlns:v="urn:schemas-microsoft-com:vml" Requires="v">
                  <p:oleObj spid="_x0000_s26706" name="公式" r:id="rId6" imgW="596641" imgH="215806" progId="Equation.3">
                    <p:embed/>
                  </p:oleObj>
                </mc:Choice>
                <mc:Fallback>
                  <p:oleObj name="公式" r:id="rId6" imgW="596641" imgH="215806" progId="Equation.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3125" y="2076010"/>
                          <a:ext cx="6334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95" name="TextBox 111"/>
            <p:cNvSpPr txBox="1">
              <a:spLocks noChangeArrowheads="1"/>
            </p:cNvSpPr>
            <p:nvPr/>
          </p:nvSpPr>
          <p:spPr bwMode="auto">
            <a:xfrm>
              <a:off x="3841198" y="2290334"/>
              <a:ext cx="516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z=L</a:t>
              </a:r>
            </a:p>
          </p:txBody>
        </p:sp>
        <p:sp>
          <p:nvSpPr>
            <p:cNvPr id="26696" name="TextBox 112"/>
            <p:cNvSpPr txBox="1">
              <a:spLocks noChangeArrowheads="1"/>
            </p:cNvSpPr>
            <p:nvPr/>
          </p:nvSpPr>
          <p:spPr bwMode="auto">
            <a:xfrm>
              <a:off x="769364" y="2290334"/>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z=0</a:t>
              </a:r>
            </a:p>
          </p:txBody>
        </p:sp>
        <p:graphicFrame>
          <p:nvGraphicFramePr>
            <p:cNvPr id="26697" name="Object 20"/>
            <p:cNvGraphicFramePr>
              <a:graphicFrameLocks noChangeAspect="1"/>
            </p:cNvGraphicFramePr>
            <p:nvPr/>
          </p:nvGraphicFramePr>
          <p:xfrm>
            <a:off x="3016243" y="1784340"/>
            <a:ext cx="484187" cy="215900"/>
          </p:xfrm>
          <a:graphic>
            <a:graphicData uri="http://schemas.openxmlformats.org/presentationml/2006/ole">
              <mc:AlternateContent xmlns:mc="http://schemas.openxmlformats.org/markup-compatibility/2006">
                <mc:Choice xmlns:v="urn:schemas-microsoft-com:vml" Requires="v">
                  <p:oleObj spid="_x0000_s26707" name="Equation" r:id="rId8" imgW="457002" imgH="203112" progId="Equation.3">
                    <p:embed/>
                  </p:oleObj>
                </mc:Choice>
                <mc:Fallback>
                  <p:oleObj name="Equation" r:id="rId8" imgW="457002" imgH="203112" progId="Equation.3">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6243" y="1784340"/>
                          <a:ext cx="484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98" name="TextBox 114"/>
            <p:cNvSpPr txBox="1">
              <a:spLocks noChangeArrowheads="1"/>
            </p:cNvSpPr>
            <p:nvPr/>
          </p:nvSpPr>
          <p:spPr bwMode="auto">
            <a:xfrm>
              <a:off x="2857488" y="2000240"/>
              <a:ext cx="785818" cy="30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lnSpc>
                  <a:spcPts val="800"/>
                </a:lnSpc>
                <a:spcBef>
                  <a:spcPct val="0"/>
                </a:spcBef>
                <a:buFontTx/>
                <a:buNone/>
              </a:pPr>
              <a:r>
                <a:rPr lang="en-US" altLang="zh-CN" sz="1000">
                  <a:ea typeface="宋体" panose="02010600030101010101" pitchFamily="2" charset="-122"/>
                  <a:cs typeface="Times New Roman" panose="02020603050405020304" pitchFamily="18" charset="0"/>
                </a:rPr>
                <a:t>Acoustic</a:t>
              </a:r>
            </a:p>
            <a:p>
              <a:pPr algn="ctr">
                <a:lnSpc>
                  <a:spcPts val="800"/>
                </a:lnSpc>
                <a:spcBef>
                  <a:spcPct val="0"/>
                </a:spcBef>
                <a:buFontTx/>
                <a:buNone/>
              </a:pPr>
              <a:r>
                <a:rPr lang="en-US" altLang="zh-CN" sz="1000">
                  <a:ea typeface="宋体" panose="02010600030101010101" pitchFamily="2" charset="-122"/>
                  <a:cs typeface="Times New Roman" panose="02020603050405020304" pitchFamily="18" charset="0"/>
                </a:rPr>
                <a:t>wave</a:t>
              </a:r>
              <a:endParaRPr lang="zh-CN" altLang="en-US" sz="1000">
                <a:ea typeface="宋体" panose="02010600030101010101" pitchFamily="2" charset="-122"/>
                <a:cs typeface="Times New Roman" panose="02020603050405020304" pitchFamily="18" charset="0"/>
              </a:endParaRPr>
            </a:p>
          </p:txBody>
        </p:sp>
      </p:grpSp>
      <p:grpSp>
        <p:nvGrpSpPr>
          <p:cNvPr id="5" name="Group 88"/>
          <p:cNvGrpSpPr>
            <a:grpSpLocks noChangeAspect="1"/>
          </p:cNvGrpSpPr>
          <p:nvPr/>
        </p:nvGrpSpPr>
        <p:grpSpPr bwMode="auto">
          <a:xfrm>
            <a:off x="1133475" y="4525963"/>
            <a:ext cx="2224088" cy="887412"/>
            <a:chOff x="493776" y="1214120"/>
            <a:chExt cx="4190455" cy="1669812"/>
          </a:xfrm>
        </p:grpSpPr>
        <p:pic>
          <p:nvPicPr>
            <p:cNvPr id="26635" name="Picture 23" descr="standingwav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3776" y="1371600"/>
              <a:ext cx="3316224"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4" name="Straight Arrow Connector 26"/>
            <p:cNvCxnSpPr/>
            <p:nvPr/>
          </p:nvCxnSpPr>
          <p:spPr>
            <a:xfrm>
              <a:off x="3733079" y="2740549"/>
              <a:ext cx="664012" cy="2988"/>
            </a:xfrm>
            <a:prstGeom prst="straightConnector1">
              <a:avLst/>
            </a:prstGeom>
            <a:ln w="38100">
              <a:solidFill>
                <a:schemeClr val="tx1">
                  <a:alpha val="59000"/>
                </a:schemeClr>
              </a:solidFill>
              <a:tailEnd type="arrow"/>
            </a:ln>
          </p:spPr>
          <p:style>
            <a:lnRef idx="2">
              <a:schemeClr val="accent1"/>
            </a:lnRef>
            <a:fillRef idx="0">
              <a:schemeClr val="accent1"/>
            </a:fillRef>
            <a:effectRef idx="1">
              <a:schemeClr val="accent1"/>
            </a:effectRef>
            <a:fontRef idx="minor">
              <a:schemeClr val="tx1"/>
            </a:fontRef>
          </p:style>
        </p:cxnSp>
        <p:sp>
          <p:nvSpPr>
            <p:cNvPr id="26637" name="TextBox 124"/>
            <p:cNvSpPr txBox="1">
              <a:spLocks noChangeArrowheads="1"/>
            </p:cNvSpPr>
            <p:nvPr/>
          </p:nvSpPr>
          <p:spPr bwMode="auto">
            <a:xfrm>
              <a:off x="4396973" y="2514600"/>
              <a:ext cx="2872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z</a:t>
              </a:r>
            </a:p>
          </p:txBody>
        </p:sp>
        <p:sp>
          <p:nvSpPr>
            <p:cNvPr id="126" name="Oval 28"/>
            <p:cNvSpPr/>
            <p:nvPr/>
          </p:nvSpPr>
          <p:spPr>
            <a:xfrm>
              <a:off x="981317" y="1291786"/>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27" name="Oval 29"/>
            <p:cNvSpPr/>
            <p:nvPr/>
          </p:nvSpPr>
          <p:spPr>
            <a:xfrm>
              <a:off x="1074039" y="1214120"/>
              <a:ext cx="8973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28" name="Oval 30"/>
            <p:cNvSpPr/>
            <p:nvPr/>
          </p:nvSpPr>
          <p:spPr>
            <a:xfrm>
              <a:off x="1074039" y="1366463"/>
              <a:ext cx="8973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29" name="Oval 31"/>
            <p:cNvSpPr/>
            <p:nvPr/>
          </p:nvSpPr>
          <p:spPr>
            <a:xfrm>
              <a:off x="981317" y="1396335"/>
              <a:ext cx="9272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0" name="Oval 32"/>
            <p:cNvSpPr/>
            <p:nvPr/>
          </p:nvSpPr>
          <p:spPr>
            <a:xfrm>
              <a:off x="1074039" y="1503872"/>
              <a:ext cx="8973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1" name="Oval 33"/>
            <p:cNvSpPr/>
            <p:nvPr/>
          </p:nvSpPr>
          <p:spPr>
            <a:xfrm>
              <a:off x="1211627" y="1411271"/>
              <a:ext cx="8973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2" name="Oval 34"/>
            <p:cNvSpPr/>
            <p:nvPr/>
          </p:nvSpPr>
          <p:spPr>
            <a:xfrm>
              <a:off x="1148816" y="1291786"/>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3" name="Oval 35"/>
            <p:cNvSpPr/>
            <p:nvPr/>
          </p:nvSpPr>
          <p:spPr>
            <a:xfrm>
              <a:off x="891586" y="1366463"/>
              <a:ext cx="8973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4" name="Oval 36"/>
            <p:cNvSpPr/>
            <p:nvPr/>
          </p:nvSpPr>
          <p:spPr>
            <a:xfrm>
              <a:off x="1103949" y="1459066"/>
              <a:ext cx="8973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5" name="Oval 37"/>
            <p:cNvSpPr/>
            <p:nvPr/>
          </p:nvSpPr>
          <p:spPr>
            <a:xfrm>
              <a:off x="1286404" y="1474001"/>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6" name="Oval 38"/>
            <p:cNvSpPr/>
            <p:nvPr/>
          </p:nvSpPr>
          <p:spPr>
            <a:xfrm>
              <a:off x="1301358" y="1339580"/>
              <a:ext cx="92723"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7" name="Oval 39"/>
            <p:cNvSpPr/>
            <p:nvPr/>
          </p:nvSpPr>
          <p:spPr>
            <a:xfrm>
              <a:off x="1582516" y="1387374"/>
              <a:ext cx="92723"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8" name="Oval 40"/>
            <p:cNvSpPr/>
            <p:nvPr/>
          </p:nvSpPr>
          <p:spPr>
            <a:xfrm>
              <a:off x="1744033" y="1432180"/>
              <a:ext cx="8973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39" name="Oval 41"/>
            <p:cNvSpPr/>
            <p:nvPr/>
          </p:nvSpPr>
          <p:spPr>
            <a:xfrm>
              <a:off x="1483813" y="1474001"/>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0" name="Oval 42"/>
            <p:cNvSpPr/>
            <p:nvPr/>
          </p:nvSpPr>
          <p:spPr>
            <a:xfrm>
              <a:off x="921496" y="1476989"/>
              <a:ext cx="8973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1" name="Oval 43"/>
            <p:cNvSpPr/>
            <p:nvPr/>
          </p:nvSpPr>
          <p:spPr>
            <a:xfrm>
              <a:off x="2004255" y="1294772"/>
              <a:ext cx="8973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2" name="Oval 44"/>
            <p:cNvSpPr/>
            <p:nvPr/>
          </p:nvSpPr>
          <p:spPr>
            <a:xfrm>
              <a:off x="2093986" y="1220094"/>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3" name="Oval 45"/>
            <p:cNvSpPr/>
            <p:nvPr/>
          </p:nvSpPr>
          <p:spPr>
            <a:xfrm>
              <a:off x="2093986" y="1372438"/>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4" name="Oval 46"/>
            <p:cNvSpPr/>
            <p:nvPr/>
          </p:nvSpPr>
          <p:spPr>
            <a:xfrm>
              <a:off x="2004255" y="1402309"/>
              <a:ext cx="8973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5" name="Oval 47"/>
            <p:cNvSpPr/>
            <p:nvPr/>
          </p:nvSpPr>
          <p:spPr>
            <a:xfrm>
              <a:off x="2093986" y="1509846"/>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6" name="Oval 48"/>
            <p:cNvSpPr/>
            <p:nvPr/>
          </p:nvSpPr>
          <p:spPr>
            <a:xfrm>
              <a:off x="2231574" y="1417246"/>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7" name="Oval 49"/>
            <p:cNvSpPr/>
            <p:nvPr/>
          </p:nvSpPr>
          <p:spPr>
            <a:xfrm>
              <a:off x="2171753" y="1294772"/>
              <a:ext cx="8973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8" name="Oval 50"/>
            <p:cNvSpPr/>
            <p:nvPr/>
          </p:nvSpPr>
          <p:spPr>
            <a:xfrm>
              <a:off x="1911531" y="1372438"/>
              <a:ext cx="92723"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49" name="Oval 51"/>
            <p:cNvSpPr/>
            <p:nvPr/>
          </p:nvSpPr>
          <p:spPr>
            <a:xfrm>
              <a:off x="2123896" y="1462052"/>
              <a:ext cx="9272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0" name="Oval 52"/>
            <p:cNvSpPr/>
            <p:nvPr/>
          </p:nvSpPr>
          <p:spPr>
            <a:xfrm>
              <a:off x="2306349" y="1476989"/>
              <a:ext cx="92723"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1" name="Oval 53"/>
            <p:cNvSpPr/>
            <p:nvPr/>
          </p:nvSpPr>
          <p:spPr>
            <a:xfrm>
              <a:off x="2324296" y="1345554"/>
              <a:ext cx="8973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2" name="Oval 54"/>
            <p:cNvSpPr/>
            <p:nvPr/>
          </p:nvSpPr>
          <p:spPr>
            <a:xfrm>
              <a:off x="2602464" y="1381400"/>
              <a:ext cx="9272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3" name="Oval 55"/>
            <p:cNvSpPr/>
            <p:nvPr/>
          </p:nvSpPr>
          <p:spPr>
            <a:xfrm>
              <a:off x="2763980" y="1435169"/>
              <a:ext cx="9272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4" name="Oval 56"/>
            <p:cNvSpPr/>
            <p:nvPr/>
          </p:nvSpPr>
          <p:spPr>
            <a:xfrm>
              <a:off x="2506750" y="1476989"/>
              <a:ext cx="8973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5" name="Oval 57"/>
            <p:cNvSpPr/>
            <p:nvPr/>
          </p:nvSpPr>
          <p:spPr>
            <a:xfrm>
              <a:off x="1941442" y="1482963"/>
              <a:ext cx="92723"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6" name="Oval 58"/>
            <p:cNvSpPr/>
            <p:nvPr/>
          </p:nvSpPr>
          <p:spPr>
            <a:xfrm>
              <a:off x="3006254" y="1294772"/>
              <a:ext cx="92723"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7" name="Oval 59"/>
            <p:cNvSpPr/>
            <p:nvPr/>
          </p:nvSpPr>
          <p:spPr>
            <a:xfrm>
              <a:off x="3098977" y="1220094"/>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8" name="Oval 60"/>
            <p:cNvSpPr/>
            <p:nvPr/>
          </p:nvSpPr>
          <p:spPr>
            <a:xfrm>
              <a:off x="3098977" y="1372438"/>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59" name="Oval 61"/>
            <p:cNvSpPr/>
            <p:nvPr/>
          </p:nvSpPr>
          <p:spPr>
            <a:xfrm>
              <a:off x="3006254" y="1402309"/>
              <a:ext cx="92723"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0" name="Oval 62"/>
            <p:cNvSpPr/>
            <p:nvPr/>
          </p:nvSpPr>
          <p:spPr>
            <a:xfrm>
              <a:off x="3098977" y="1509846"/>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1" name="Oval 63"/>
            <p:cNvSpPr/>
            <p:nvPr/>
          </p:nvSpPr>
          <p:spPr>
            <a:xfrm>
              <a:off x="3236565" y="1417246"/>
              <a:ext cx="8973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2" name="Oval 64"/>
            <p:cNvSpPr/>
            <p:nvPr/>
          </p:nvSpPr>
          <p:spPr>
            <a:xfrm>
              <a:off x="3173752" y="1294772"/>
              <a:ext cx="92723"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3" name="Oval 65"/>
            <p:cNvSpPr/>
            <p:nvPr/>
          </p:nvSpPr>
          <p:spPr>
            <a:xfrm>
              <a:off x="2916522" y="1372438"/>
              <a:ext cx="8973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4" name="Oval 66"/>
            <p:cNvSpPr/>
            <p:nvPr/>
          </p:nvSpPr>
          <p:spPr>
            <a:xfrm>
              <a:off x="3128888" y="1462052"/>
              <a:ext cx="92721"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5" name="Oval 67"/>
            <p:cNvSpPr/>
            <p:nvPr/>
          </p:nvSpPr>
          <p:spPr>
            <a:xfrm>
              <a:off x="3311340" y="1476989"/>
              <a:ext cx="92723"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6" name="Oval 68"/>
            <p:cNvSpPr/>
            <p:nvPr/>
          </p:nvSpPr>
          <p:spPr>
            <a:xfrm>
              <a:off x="3326297" y="1345554"/>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7" name="Oval 69"/>
            <p:cNvSpPr/>
            <p:nvPr/>
          </p:nvSpPr>
          <p:spPr>
            <a:xfrm>
              <a:off x="3601473" y="1381400"/>
              <a:ext cx="9272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8" name="Oval 70"/>
            <p:cNvSpPr/>
            <p:nvPr/>
          </p:nvSpPr>
          <p:spPr>
            <a:xfrm>
              <a:off x="3768971" y="1435169"/>
              <a:ext cx="9272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69" name="Oval 71"/>
            <p:cNvSpPr/>
            <p:nvPr/>
          </p:nvSpPr>
          <p:spPr>
            <a:xfrm>
              <a:off x="3511741" y="1476989"/>
              <a:ext cx="89731" cy="92600"/>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70" name="Oval 72"/>
            <p:cNvSpPr/>
            <p:nvPr/>
          </p:nvSpPr>
          <p:spPr>
            <a:xfrm>
              <a:off x="2946433" y="1482963"/>
              <a:ext cx="92723"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71" name="Oval 84"/>
            <p:cNvSpPr/>
            <p:nvPr/>
          </p:nvSpPr>
          <p:spPr>
            <a:xfrm>
              <a:off x="622392" y="1420232"/>
              <a:ext cx="9272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72" name="Oval 85"/>
            <p:cNvSpPr/>
            <p:nvPr/>
          </p:nvSpPr>
          <p:spPr>
            <a:xfrm>
              <a:off x="783908" y="1462052"/>
              <a:ext cx="89731" cy="89614"/>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sp>
          <p:nvSpPr>
            <p:cNvPr id="173" name="Oval 86"/>
            <p:cNvSpPr/>
            <p:nvPr/>
          </p:nvSpPr>
          <p:spPr>
            <a:xfrm>
              <a:off x="523686" y="1503872"/>
              <a:ext cx="92723" cy="92602"/>
            </a:xfrm>
            <a:prstGeom prst="ellipse">
              <a:avLst/>
            </a:prstGeom>
            <a:solidFill>
              <a:srgbClr val="FF6600"/>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0000"/>
                </a:solidFill>
              </a:endParaRPr>
            </a:p>
          </p:txBody>
        </p:sp>
      </p:grpSp>
      <p:sp>
        <p:nvSpPr>
          <p:cNvPr id="174" name="TextBox 173"/>
          <p:cNvSpPr txBox="1">
            <a:spLocks noChangeArrowheads="1"/>
          </p:cNvSpPr>
          <p:nvPr/>
        </p:nvSpPr>
        <p:spPr bwMode="auto">
          <a:xfrm>
            <a:off x="714375" y="4186238"/>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800">
                <a:cs typeface="Times New Roman" panose="02020603050405020304" pitchFamily="18" charset="0"/>
              </a:rPr>
              <a:t>Electrostriction</a:t>
            </a:r>
          </a:p>
        </p:txBody>
      </p:sp>
      <p:sp>
        <p:nvSpPr>
          <p:cNvPr id="26629" name="TextBox 174"/>
          <p:cNvSpPr txBox="1">
            <a:spLocks noChangeArrowheads="1"/>
          </p:cNvSpPr>
          <p:nvPr/>
        </p:nvSpPr>
        <p:spPr bwMode="auto">
          <a:xfrm>
            <a:off x="731838" y="1771650"/>
            <a:ext cx="2384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800">
                <a:cs typeface="Times New Roman" panose="02020603050405020304" pitchFamily="18" charset="0"/>
              </a:rPr>
              <a:t>Two beam interference</a:t>
            </a:r>
          </a:p>
        </p:txBody>
      </p:sp>
      <p:sp>
        <p:nvSpPr>
          <p:cNvPr id="26630" name="内容占位符 2"/>
          <p:cNvSpPr txBox="1">
            <a:spLocks/>
          </p:cNvSpPr>
          <p:nvPr/>
        </p:nvSpPr>
        <p:spPr bwMode="auto">
          <a:xfrm>
            <a:off x="-6350" y="6400800"/>
            <a:ext cx="427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buFontTx/>
              <a:buNone/>
            </a:pPr>
            <a:r>
              <a:rPr lang="en-US" altLang="zh-CN" sz="1000">
                <a:ea typeface="宋体" panose="02010600030101010101" pitchFamily="2" charset="-122"/>
                <a:cs typeface="Times New Roman" panose="02020603050405020304" pitchFamily="18" charset="0"/>
              </a:rPr>
              <a:t>[1] R. Boyd, Nonliner Optics 3</a:t>
            </a:r>
            <a:r>
              <a:rPr lang="en-US" altLang="zh-CN" sz="1000" baseline="30000">
                <a:ea typeface="宋体" panose="02010600030101010101" pitchFamily="2" charset="-122"/>
                <a:cs typeface="Times New Roman" panose="02020603050405020304" pitchFamily="18" charset="0"/>
              </a:rPr>
              <a:t>rd</a:t>
            </a:r>
            <a:r>
              <a:rPr lang="en-US" altLang="zh-CN" sz="1000">
                <a:ea typeface="宋体" panose="02010600030101010101" pitchFamily="2" charset="-122"/>
                <a:cs typeface="Times New Roman" panose="02020603050405020304" pitchFamily="18" charset="0"/>
              </a:rPr>
              <a:t> edition, Academic Press 2008</a:t>
            </a:r>
          </a:p>
          <a:p>
            <a:pPr>
              <a:buFontTx/>
              <a:buNone/>
            </a:pPr>
            <a:r>
              <a:rPr lang="en-US" altLang="zh-CN" sz="1000">
                <a:ea typeface="宋体" panose="02010600030101010101" pitchFamily="2" charset="-122"/>
                <a:cs typeface="Times New Roman" panose="02020603050405020304" pitchFamily="18" charset="0"/>
              </a:rPr>
              <a:t>[2] D.T. Hon, Opt. Lett. 5,516-518 (1980)</a:t>
            </a:r>
          </a:p>
        </p:txBody>
      </p:sp>
      <p:sp>
        <p:nvSpPr>
          <p:cNvPr id="177" name="左右箭头 176"/>
          <p:cNvSpPr/>
          <p:nvPr/>
        </p:nvSpPr>
        <p:spPr>
          <a:xfrm rot="5400000">
            <a:off x="1571625" y="3686175"/>
            <a:ext cx="1000125" cy="142875"/>
          </a:xfrm>
          <a:prstGeom prst="leftRightArrow">
            <a:avLst/>
          </a:prstGeom>
          <a:solidFill>
            <a:srgbClr val="FF0000">
              <a:alpha val="70000"/>
            </a:srgbClr>
          </a:solidFill>
          <a:ln w="19050">
            <a:solidFill>
              <a:srgbClr val="FF0000">
                <a:alpha val="7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CN" altLang="en-US" sz="1800"/>
          </a:p>
        </p:txBody>
      </p:sp>
      <p:sp>
        <p:nvSpPr>
          <p:cNvPr id="178" name="TextBox 177"/>
          <p:cNvSpPr txBox="1">
            <a:spLocks noChangeArrowheads="1"/>
          </p:cNvSpPr>
          <p:nvPr/>
        </p:nvSpPr>
        <p:spPr bwMode="auto">
          <a:xfrm>
            <a:off x="2095500" y="3519488"/>
            <a:ext cx="833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Positive</a:t>
            </a:r>
          </a:p>
          <a:p>
            <a:pPr>
              <a:spcBef>
                <a:spcPct val="0"/>
              </a:spcBef>
              <a:buFontTx/>
              <a:buNone/>
            </a:pPr>
            <a:r>
              <a:rPr lang="en-US" altLang="en-US" sz="1400">
                <a:cs typeface="Times New Roman" panose="02020603050405020304" pitchFamily="18" charset="0"/>
              </a:rPr>
              <a:t>feedback</a:t>
            </a:r>
          </a:p>
        </p:txBody>
      </p:sp>
      <p:sp>
        <p:nvSpPr>
          <p:cNvPr id="26633" name="TextBox 181"/>
          <p:cNvSpPr txBox="1">
            <a:spLocks noChangeArrowheads="1"/>
          </p:cNvSpPr>
          <p:nvPr/>
        </p:nvSpPr>
        <p:spPr bwMode="auto">
          <a:xfrm>
            <a:off x="320675" y="847725"/>
            <a:ext cx="36179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Ø"/>
            </a:pPr>
            <a:r>
              <a:rPr lang="en-US" altLang="en-US" sz="2100">
                <a:cs typeface="Times New Roman" panose="02020603050405020304" pitchFamily="18" charset="0"/>
              </a:rPr>
              <a:t>SBS = Stimulated Brillouin Scattering</a:t>
            </a:r>
          </a:p>
        </p:txBody>
      </p:sp>
      <p:sp>
        <p:nvSpPr>
          <p:cNvPr id="13412" name="Text Box 100"/>
          <p:cNvSpPr txBox="1">
            <a:spLocks noChangeArrowheads="1"/>
          </p:cNvSpPr>
          <p:nvPr/>
        </p:nvSpPr>
        <p:spPr bwMode="auto">
          <a:xfrm>
            <a:off x="4814888" y="1370013"/>
            <a:ext cx="392112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A high-energy laser pulse is focused into a SBS active medium. At the focus the field initiates a backward scattered “Stokes" field which produces a standing wave with the incoming field. Due to electrostriction, the standing wave generates a density grating (i.e. a moving grating). The moving grating  back scatters more energy into the Stokes field, leading to depletion of the incident pulse and a compressed Stokes pulse.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412"/>
                                        </p:tgtEl>
                                        <p:attrNameLst>
                                          <p:attrName>style.visibility</p:attrName>
                                        </p:attrNameLst>
                                      </p:cBhvr>
                                      <p:to>
                                        <p:strVal val="visible"/>
                                      </p:to>
                                    </p:set>
                                    <p:animEffect transition="in" filter="fade">
                                      <p:cBhvr>
                                        <p:cTn id="19" dur="2000"/>
                                        <p:tgtEl>
                                          <p:spTgt spid="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7" grpId="0" animBg="1"/>
      <p:bldP spid="178" grpId="0"/>
      <p:bldP spid="134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Box 178"/>
          <p:cNvSpPr txBox="1">
            <a:spLocks noChangeArrowheads="1"/>
          </p:cNvSpPr>
          <p:nvPr/>
        </p:nvSpPr>
        <p:spPr bwMode="auto">
          <a:xfrm>
            <a:off x="6359525" y="1204913"/>
            <a:ext cx="12049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500">
                <a:solidFill>
                  <a:srgbClr val="0000FF"/>
                </a:solidFill>
                <a:cs typeface="Times New Roman" panose="02020603050405020304" pitchFamily="18" charset="0"/>
              </a:rPr>
              <a:t>SBS medium</a:t>
            </a:r>
          </a:p>
        </p:txBody>
      </p:sp>
      <p:sp>
        <p:nvSpPr>
          <p:cNvPr id="180" name="TextBox 179"/>
          <p:cNvSpPr txBox="1">
            <a:spLocks noChangeArrowheads="1"/>
          </p:cNvSpPr>
          <p:nvPr/>
        </p:nvSpPr>
        <p:spPr bwMode="auto">
          <a:xfrm>
            <a:off x="4670425" y="3813175"/>
            <a:ext cx="1536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Compressed pulse</a:t>
            </a:r>
          </a:p>
        </p:txBody>
      </p:sp>
      <p:sp>
        <p:nvSpPr>
          <p:cNvPr id="181" name="TextBox 180"/>
          <p:cNvSpPr txBox="1">
            <a:spLocks noChangeArrowheads="1"/>
          </p:cNvSpPr>
          <p:nvPr/>
        </p:nvSpPr>
        <p:spPr bwMode="auto">
          <a:xfrm>
            <a:off x="5219700" y="450850"/>
            <a:ext cx="2500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Ø"/>
            </a:pPr>
            <a:r>
              <a:rPr lang="en-US" altLang="en-US" sz="2000">
                <a:cs typeface="Times New Roman" panose="02020603050405020304" pitchFamily="18" charset="0"/>
              </a:rPr>
              <a:t>Pulse compression</a:t>
            </a:r>
          </a:p>
        </p:txBody>
      </p:sp>
      <p:pic>
        <p:nvPicPr>
          <p:cNvPr id="18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3" y="1490663"/>
            <a:ext cx="285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84"/>
          <p:cNvGrpSpPr>
            <a:grpSpLocks/>
          </p:cNvGrpSpPr>
          <p:nvPr/>
        </p:nvGrpSpPr>
        <p:grpSpPr bwMode="auto">
          <a:xfrm>
            <a:off x="4670425" y="2667000"/>
            <a:ext cx="4419600" cy="2743200"/>
            <a:chOff x="4669701" y="1757370"/>
            <a:chExt cx="4419600" cy="2743200"/>
          </a:xfrm>
        </p:grpSpPr>
        <p:pic>
          <p:nvPicPr>
            <p:cNvPr id="28713" name="Picture 75" descr="illustration.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9701" y="1757370"/>
              <a:ext cx="371736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4" name="TextBox 186"/>
            <p:cNvSpPr txBox="1">
              <a:spLocks noChangeArrowheads="1"/>
            </p:cNvSpPr>
            <p:nvPr/>
          </p:nvSpPr>
          <p:spPr bwMode="auto">
            <a:xfrm>
              <a:off x="7489101" y="1815205"/>
              <a:ext cx="104484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500">
                  <a:cs typeface="Times New Roman" panose="02020603050405020304" pitchFamily="18" charset="0"/>
                </a:rPr>
                <a:t>Input pulse</a:t>
              </a:r>
            </a:p>
          </p:txBody>
        </p:sp>
        <p:sp>
          <p:nvSpPr>
            <p:cNvPr id="28715" name="TextBox 187"/>
            <p:cNvSpPr txBox="1">
              <a:spLocks noChangeArrowheads="1"/>
            </p:cNvSpPr>
            <p:nvPr/>
          </p:nvSpPr>
          <p:spPr bwMode="auto">
            <a:xfrm>
              <a:off x="7616109" y="2282302"/>
              <a:ext cx="147319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Transmitted pulse</a:t>
              </a:r>
            </a:p>
          </p:txBody>
        </p:sp>
        <p:sp>
          <p:nvSpPr>
            <p:cNvPr id="189" name="矩形 188"/>
            <p:cNvSpPr/>
            <p:nvPr/>
          </p:nvSpPr>
          <p:spPr>
            <a:xfrm>
              <a:off x="4785589" y="2571758"/>
              <a:ext cx="142875"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CN" altLang="en-US" sz="1800"/>
            </a:p>
          </p:txBody>
        </p:sp>
      </p:grpSp>
      <p:grpSp>
        <p:nvGrpSpPr>
          <p:cNvPr id="7" name="Group 122"/>
          <p:cNvGrpSpPr>
            <a:grpSpLocks/>
          </p:cNvGrpSpPr>
          <p:nvPr/>
        </p:nvGrpSpPr>
        <p:grpSpPr bwMode="auto">
          <a:xfrm>
            <a:off x="4381500" y="3124200"/>
            <a:ext cx="3333750" cy="2673350"/>
            <a:chOff x="2646" y="1557"/>
            <a:chExt cx="2100" cy="1684"/>
          </a:xfrm>
        </p:grpSpPr>
        <p:grpSp>
          <p:nvGrpSpPr>
            <p:cNvPr id="28707" name="Group 123"/>
            <p:cNvGrpSpPr>
              <a:grpSpLocks/>
            </p:cNvGrpSpPr>
            <p:nvPr/>
          </p:nvGrpSpPr>
          <p:grpSpPr bwMode="auto">
            <a:xfrm>
              <a:off x="2646" y="1557"/>
              <a:ext cx="236" cy="998"/>
              <a:chOff x="2880" y="1026"/>
              <a:chExt cx="236" cy="998"/>
            </a:xfrm>
          </p:grpSpPr>
          <p:sp>
            <p:nvSpPr>
              <p:cNvPr id="28711" name="Text Box 124"/>
              <p:cNvSpPr txBox="1">
                <a:spLocks noChangeArrowheads="1"/>
              </p:cNvSpPr>
              <p:nvPr/>
            </p:nvSpPr>
            <p:spPr bwMode="auto">
              <a:xfrm rot="-5400000">
                <a:off x="2786" y="1331"/>
                <a:ext cx="4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Time</a:t>
                </a:r>
              </a:p>
            </p:txBody>
          </p:sp>
          <p:sp>
            <p:nvSpPr>
              <p:cNvPr id="28712" name="Line 125"/>
              <p:cNvSpPr>
                <a:spLocks noChangeShapeType="1"/>
              </p:cNvSpPr>
              <p:nvPr/>
            </p:nvSpPr>
            <p:spPr bwMode="auto">
              <a:xfrm>
                <a:off x="3116" y="1026"/>
                <a:ext cx="0" cy="998"/>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28708" name="Group 126"/>
            <p:cNvGrpSpPr>
              <a:grpSpLocks/>
            </p:cNvGrpSpPr>
            <p:nvPr/>
          </p:nvGrpSpPr>
          <p:grpSpPr bwMode="auto">
            <a:xfrm>
              <a:off x="3426" y="3010"/>
              <a:ext cx="1320" cy="231"/>
              <a:chOff x="3426" y="2704"/>
              <a:chExt cx="1320" cy="231"/>
            </a:xfrm>
          </p:grpSpPr>
          <p:sp>
            <p:nvSpPr>
              <p:cNvPr id="28709" name="Text Box 127"/>
              <p:cNvSpPr txBox="1">
                <a:spLocks noChangeArrowheads="1"/>
              </p:cNvSpPr>
              <p:nvPr/>
            </p:nvSpPr>
            <p:spPr bwMode="auto">
              <a:xfrm>
                <a:off x="3818" y="2704"/>
                <a:ext cx="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Distance</a:t>
                </a:r>
              </a:p>
            </p:txBody>
          </p:sp>
          <p:sp>
            <p:nvSpPr>
              <p:cNvPr id="28710" name="Line 128"/>
              <p:cNvSpPr>
                <a:spLocks noChangeShapeType="1"/>
              </p:cNvSpPr>
              <p:nvPr/>
            </p:nvSpPr>
            <p:spPr bwMode="auto">
              <a:xfrm>
                <a:off x="3426" y="2910"/>
                <a:ext cx="1320" cy="0"/>
              </a:xfrm>
              <a:prstGeom prst="line">
                <a:avLst/>
              </a:prstGeom>
              <a:noFill/>
              <a:ln w="1587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grpSp>
      <p:sp>
        <p:nvSpPr>
          <p:cNvPr id="28680" name="Slide Number Placeholder 9"/>
          <p:cNvSpPr txBox="1">
            <a:spLocks noGrp="1"/>
          </p:cNvSpPr>
          <p:nvPr/>
        </p:nvSpPr>
        <p:spPr bwMode="auto">
          <a:xfrm>
            <a:off x="8382000" y="6553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r">
              <a:spcBef>
                <a:spcPct val="0"/>
              </a:spcBef>
              <a:buFontTx/>
              <a:buNone/>
            </a:pPr>
            <a:fld id="{1D5729B1-8DD5-4820-96D0-0C5A00297F59}" type="slidenum">
              <a:rPr lang="en-US" altLang="en-US" sz="1200">
                <a:latin typeface="Calibri" panose="020F0502020204030204" pitchFamily="34" charset="0"/>
              </a:rPr>
              <a:pPr algn="r">
                <a:spcBef>
                  <a:spcPct val="0"/>
                </a:spcBef>
                <a:buFontTx/>
                <a:buNone/>
              </a:pPr>
              <a:t>23</a:t>
            </a:fld>
            <a:endParaRPr lang="en-US" altLang="en-US" sz="1200">
              <a:latin typeface="Calibri" panose="020F0502020204030204" pitchFamily="34" charset="0"/>
            </a:endParaRPr>
          </a:p>
        </p:txBody>
      </p:sp>
      <p:sp>
        <p:nvSpPr>
          <p:cNvPr id="11" name="TextBox 10"/>
          <p:cNvSpPr txBox="1">
            <a:spLocks noChangeArrowheads="1"/>
          </p:cNvSpPr>
          <p:nvPr/>
        </p:nvSpPr>
        <p:spPr bwMode="auto">
          <a:xfrm>
            <a:off x="6359525" y="2057400"/>
            <a:ext cx="140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FC-72, water</a:t>
            </a:r>
          </a:p>
        </p:txBody>
      </p:sp>
      <p:grpSp>
        <p:nvGrpSpPr>
          <p:cNvPr id="28682" name="组合 92"/>
          <p:cNvGrpSpPr>
            <a:grpSpLocks/>
          </p:cNvGrpSpPr>
          <p:nvPr/>
        </p:nvGrpSpPr>
        <p:grpSpPr bwMode="auto">
          <a:xfrm>
            <a:off x="322263" y="1316038"/>
            <a:ext cx="3584575" cy="979487"/>
            <a:chOff x="769364" y="1647392"/>
            <a:chExt cx="3585146" cy="979908"/>
          </a:xfrm>
        </p:grpSpPr>
        <p:sp>
          <p:nvSpPr>
            <p:cNvPr id="94" name="矩形 93"/>
            <p:cNvSpPr/>
            <p:nvPr/>
          </p:nvSpPr>
          <p:spPr>
            <a:xfrm>
              <a:off x="999588" y="1647392"/>
              <a:ext cx="3072302" cy="71468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CN" altLang="en-US" sz="1800"/>
            </a:p>
          </p:txBody>
        </p:sp>
        <p:grpSp>
          <p:nvGrpSpPr>
            <p:cNvPr id="28689" name="组合 108"/>
            <p:cNvGrpSpPr>
              <a:grpSpLocks/>
            </p:cNvGrpSpPr>
            <p:nvPr/>
          </p:nvGrpSpPr>
          <p:grpSpPr bwMode="auto">
            <a:xfrm>
              <a:off x="2341000" y="1790268"/>
              <a:ext cx="357984" cy="429422"/>
              <a:chOff x="5714214" y="4643446"/>
              <a:chExt cx="357984" cy="429422"/>
            </a:xfrm>
          </p:grpSpPr>
          <p:cxnSp>
            <p:nvCxnSpPr>
              <p:cNvPr id="116" name="直接连接符 115"/>
              <p:cNvCxnSpPr/>
              <p:nvPr/>
            </p:nvCxnSpPr>
            <p:spPr>
              <a:xfrm rot="5400000">
                <a:off x="5500842"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rot="5400000">
                <a:off x="5572291" y="4857117"/>
                <a:ext cx="428809"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rot="5400000">
                <a:off x="5643740"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rot="5400000">
                <a:off x="5716777"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rot="5400000">
                <a:off x="5785050" y="4857117"/>
                <a:ext cx="428809"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rot="5400000">
                <a:off x="5856499" y="4857117"/>
                <a:ext cx="428809" cy="1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5" name="直接箭头连接符 104"/>
            <p:cNvCxnSpPr/>
            <p:nvPr/>
          </p:nvCxnSpPr>
          <p:spPr>
            <a:xfrm>
              <a:off x="1698199" y="1933265"/>
              <a:ext cx="571591" cy="1588"/>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a:off x="1698199" y="2076201"/>
              <a:ext cx="571591" cy="1588"/>
            </a:xfrm>
            <a:prstGeom prst="straightConnector1">
              <a:avLst/>
            </a:prstGeom>
            <a:ln w="190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flipV="1">
              <a:off x="2769933" y="1999968"/>
              <a:ext cx="1159060" cy="0"/>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8693" name="TextBox 107"/>
            <p:cNvSpPr txBox="1">
              <a:spLocks noChangeArrowheads="1"/>
            </p:cNvSpPr>
            <p:nvPr/>
          </p:nvSpPr>
          <p:spPr bwMode="auto">
            <a:xfrm>
              <a:off x="1055160" y="1726801"/>
              <a:ext cx="785937" cy="2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zh-CN" sz="1200">
                  <a:ea typeface="宋体" panose="02010600030101010101" pitchFamily="2" charset="-122"/>
                  <a:cs typeface="Times New Roman" panose="02020603050405020304" pitchFamily="18" charset="0"/>
                </a:rPr>
                <a:t>Pump: </a:t>
              </a:r>
              <a:endParaRPr lang="zh-CN" altLang="en-US" sz="1200">
                <a:ea typeface="宋体" panose="02010600030101010101" pitchFamily="2" charset="-122"/>
                <a:cs typeface="Times New Roman" panose="02020603050405020304" pitchFamily="18" charset="0"/>
              </a:endParaRPr>
            </a:p>
          </p:txBody>
        </p:sp>
        <p:graphicFrame>
          <p:nvGraphicFramePr>
            <p:cNvPr id="28694" name="Object 37"/>
            <p:cNvGraphicFramePr>
              <a:graphicFrameLocks noChangeAspect="1"/>
            </p:cNvGraphicFramePr>
            <p:nvPr/>
          </p:nvGraphicFramePr>
          <p:xfrm>
            <a:off x="1690131" y="1703526"/>
            <a:ext cx="579431" cy="229609"/>
          </p:xfrm>
          <a:graphic>
            <a:graphicData uri="http://schemas.openxmlformats.org/presentationml/2006/ole">
              <mc:AlternateContent xmlns:mc="http://schemas.openxmlformats.org/markup-compatibility/2006">
                <mc:Choice xmlns:v="urn:schemas-microsoft-com:vml" Requires="v">
                  <p:oleObj spid="_x0000_s28717" name="公式" r:id="rId7" imgW="545626" imgH="215713" progId="Equation.3">
                    <p:embed/>
                  </p:oleObj>
                </mc:Choice>
                <mc:Fallback>
                  <p:oleObj name="公式" r:id="rId7" imgW="545626" imgH="215713" progId="Equation.3">
                    <p:embed/>
                    <p:pic>
                      <p:nvPicPr>
                        <p:cNvPr id="0"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0131" y="1703526"/>
                          <a:ext cx="579431" cy="22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95" name="TextBox 109"/>
            <p:cNvSpPr txBox="1">
              <a:spLocks noChangeArrowheads="1"/>
            </p:cNvSpPr>
            <p:nvPr/>
          </p:nvSpPr>
          <p:spPr bwMode="auto">
            <a:xfrm>
              <a:off x="1055160" y="1941206"/>
              <a:ext cx="785937" cy="2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zh-CN" sz="1200">
                  <a:ea typeface="宋体" panose="02010600030101010101" pitchFamily="2" charset="-122"/>
                  <a:cs typeface="Times New Roman" panose="02020603050405020304" pitchFamily="18" charset="0"/>
                </a:rPr>
                <a:t>Stokes: </a:t>
              </a:r>
              <a:endParaRPr lang="zh-CN" altLang="en-US" sz="1200">
                <a:ea typeface="宋体" panose="02010600030101010101" pitchFamily="2" charset="-122"/>
                <a:cs typeface="Times New Roman" panose="02020603050405020304" pitchFamily="18" charset="0"/>
              </a:endParaRPr>
            </a:p>
          </p:txBody>
        </p:sp>
        <p:graphicFrame>
          <p:nvGraphicFramePr>
            <p:cNvPr id="28696" name="Object 39"/>
            <p:cNvGraphicFramePr>
              <a:graphicFrameLocks noChangeAspect="1"/>
            </p:cNvGraphicFramePr>
            <p:nvPr/>
          </p:nvGraphicFramePr>
          <p:xfrm>
            <a:off x="1663125" y="2076010"/>
            <a:ext cx="633413" cy="230187"/>
          </p:xfrm>
          <a:graphic>
            <a:graphicData uri="http://schemas.openxmlformats.org/presentationml/2006/ole">
              <mc:AlternateContent xmlns:mc="http://schemas.openxmlformats.org/markup-compatibility/2006">
                <mc:Choice xmlns:v="urn:schemas-microsoft-com:vml" Requires="v">
                  <p:oleObj spid="_x0000_s28718" name="公式" r:id="rId9" imgW="596641" imgH="215806" progId="Equation.3">
                    <p:embed/>
                  </p:oleObj>
                </mc:Choice>
                <mc:Fallback>
                  <p:oleObj name="公式" r:id="rId9" imgW="596641" imgH="215806" progId="Equation.3">
                    <p:embed/>
                    <p:pic>
                      <p:nvPicPr>
                        <p:cNvPr id="0" name="Object 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3125" y="2076010"/>
                          <a:ext cx="6334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97" name="TextBox 111"/>
            <p:cNvSpPr txBox="1">
              <a:spLocks noChangeArrowheads="1"/>
            </p:cNvSpPr>
            <p:nvPr/>
          </p:nvSpPr>
          <p:spPr bwMode="auto">
            <a:xfrm>
              <a:off x="3841666" y="2290605"/>
              <a:ext cx="512844"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z=L</a:t>
              </a:r>
            </a:p>
          </p:txBody>
        </p:sp>
        <p:sp>
          <p:nvSpPr>
            <p:cNvPr id="28698" name="TextBox 112"/>
            <p:cNvSpPr txBox="1">
              <a:spLocks noChangeArrowheads="1"/>
            </p:cNvSpPr>
            <p:nvPr/>
          </p:nvSpPr>
          <p:spPr bwMode="auto">
            <a:xfrm>
              <a:off x="769364" y="2290605"/>
              <a:ext cx="490616"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z=0</a:t>
              </a:r>
            </a:p>
          </p:txBody>
        </p:sp>
        <p:graphicFrame>
          <p:nvGraphicFramePr>
            <p:cNvPr id="28699" name="Object 42"/>
            <p:cNvGraphicFramePr>
              <a:graphicFrameLocks noChangeAspect="1"/>
            </p:cNvGraphicFramePr>
            <p:nvPr/>
          </p:nvGraphicFramePr>
          <p:xfrm>
            <a:off x="3016243" y="1784340"/>
            <a:ext cx="484187" cy="215900"/>
          </p:xfrm>
          <a:graphic>
            <a:graphicData uri="http://schemas.openxmlformats.org/presentationml/2006/ole">
              <mc:AlternateContent xmlns:mc="http://schemas.openxmlformats.org/markup-compatibility/2006">
                <mc:Choice xmlns:v="urn:schemas-microsoft-com:vml" Requires="v">
                  <p:oleObj spid="_x0000_s28719" name="Equation" r:id="rId11" imgW="457002" imgH="203112" progId="Equation.3">
                    <p:embed/>
                  </p:oleObj>
                </mc:Choice>
                <mc:Fallback>
                  <p:oleObj name="Equation" r:id="rId11" imgW="457002" imgH="203112" progId="Equation.3">
                    <p:embed/>
                    <p:pic>
                      <p:nvPicPr>
                        <p:cNvPr id="0" name="Object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6243" y="1784340"/>
                          <a:ext cx="484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00" name="TextBox 114"/>
            <p:cNvSpPr txBox="1">
              <a:spLocks noChangeArrowheads="1"/>
            </p:cNvSpPr>
            <p:nvPr/>
          </p:nvSpPr>
          <p:spPr bwMode="auto">
            <a:xfrm>
              <a:off x="2857259" y="1999968"/>
              <a:ext cx="785938" cy="29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lnSpc>
                  <a:spcPts val="800"/>
                </a:lnSpc>
                <a:spcBef>
                  <a:spcPct val="0"/>
                </a:spcBef>
                <a:buFontTx/>
                <a:buNone/>
              </a:pPr>
              <a:r>
                <a:rPr lang="en-US" altLang="zh-CN" sz="1000">
                  <a:ea typeface="宋体" panose="02010600030101010101" pitchFamily="2" charset="-122"/>
                  <a:cs typeface="Times New Roman" panose="02020603050405020304" pitchFamily="18" charset="0"/>
                </a:rPr>
                <a:t>Acoustic</a:t>
              </a:r>
            </a:p>
            <a:p>
              <a:pPr algn="ctr">
                <a:lnSpc>
                  <a:spcPts val="800"/>
                </a:lnSpc>
                <a:spcBef>
                  <a:spcPct val="0"/>
                </a:spcBef>
                <a:buFontTx/>
                <a:buNone/>
              </a:pPr>
              <a:r>
                <a:rPr lang="en-US" altLang="zh-CN" sz="1000">
                  <a:ea typeface="宋体" panose="02010600030101010101" pitchFamily="2" charset="-122"/>
                  <a:cs typeface="Times New Roman" panose="02020603050405020304" pitchFamily="18" charset="0"/>
                </a:rPr>
                <a:t>wave</a:t>
              </a:r>
              <a:endParaRPr lang="zh-CN" altLang="en-US" sz="1000">
                <a:ea typeface="宋体" panose="02010600030101010101" pitchFamily="2" charset="-122"/>
                <a:cs typeface="Times New Roman" panose="02020603050405020304" pitchFamily="18" charset="0"/>
              </a:endParaRPr>
            </a:p>
          </p:txBody>
        </p:sp>
      </p:grpSp>
      <p:sp>
        <p:nvSpPr>
          <p:cNvPr id="28683" name="TextBox 180"/>
          <p:cNvSpPr txBox="1">
            <a:spLocks noChangeArrowheads="1"/>
          </p:cNvSpPr>
          <p:nvPr/>
        </p:nvSpPr>
        <p:spPr bwMode="auto">
          <a:xfrm>
            <a:off x="838200" y="439738"/>
            <a:ext cx="2500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Ø"/>
            </a:pPr>
            <a:r>
              <a:rPr lang="en-US" altLang="en-US" sz="2000">
                <a:cs typeface="Times New Roman" panose="02020603050405020304" pitchFamily="18" charset="0"/>
              </a:rPr>
              <a:t>Phase conjugation</a:t>
            </a:r>
          </a:p>
        </p:txBody>
      </p:sp>
      <p:sp>
        <p:nvSpPr>
          <p:cNvPr id="28684" name="Text Box 46"/>
          <p:cNvSpPr txBox="1">
            <a:spLocks noChangeArrowheads="1"/>
          </p:cNvSpPr>
          <p:nvPr/>
        </p:nvSpPr>
        <p:spPr bwMode="auto">
          <a:xfrm>
            <a:off x="430213" y="2979738"/>
            <a:ext cx="39036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Pump and Stokes make a standing wave of amplitude proportional to:</a:t>
            </a:r>
          </a:p>
        </p:txBody>
      </p:sp>
      <p:sp>
        <p:nvSpPr>
          <p:cNvPr id="28685" name="Text Box 53"/>
          <p:cNvSpPr txBox="1">
            <a:spLocks noChangeArrowheads="1"/>
          </p:cNvSpPr>
          <p:nvPr/>
        </p:nvSpPr>
        <p:spPr bwMode="auto">
          <a:xfrm>
            <a:off x="298450" y="4746625"/>
            <a:ext cx="4273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50000"/>
              </a:spcBef>
              <a:buFontTx/>
              <a:buNone/>
            </a:pPr>
            <a:r>
              <a:rPr lang="en-US" altLang="en-US" sz="1400"/>
              <a:t>The pump diffraction adds to the Stokes:</a:t>
            </a:r>
          </a:p>
        </p:txBody>
      </p:sp>
      <p:pic>
        <p:nvPicPr>
          <p:cNvPr id="28686" name="Picture 47" descr="TP_tmp"/>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639888" y="3695700"/>
            <a:ext cx="1690687" cy="422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7" name="Picture 48" descr="TP_tmp"/>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96875" y="5257800"/>
            <a:ext cx="4748213" cy="4349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180" grpId="0" animBg="1"/>
      <p:bldP spid="181"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4294967295"/>
          </p:nvPr>
        </p:nvSpPr>
        <p:spPr>
          <a:xfrm>
            <a:off x="457200" y="900113"/>
            <a:ext cx="8229600" cy="4525962"/>
          </a:xfrm>
        </p:spPr>
        <p:txBody>
          <a:bodyPr/>
          <a:lstStyle/>
          <a:p>
            <a:r>
              <a:rPr lang="en-US" altLang="en-US" sz="2300" smtClean="0"/>
              <a:t>Single cell experiments</a:t>
            </a:r>
          </a:p>
        </p:txBody>
      </p:sp>
      <p:pic>
        <p:nvPicPr>
          <p:cNvPr id="29699" name="Picture 8" descr="setup.pdf"/>
          <p:cNvPicPr>
            <a:picLocks noChangeAspect="1"/>
          </p:cNvPicPr>
          <p:nvPr/>
        </p:nvPicPr>
        <p:blipFill>
          <a:blip r:embed="rId2">
            <a:extLst>
              <a:ext uri="{28A0092B-C50C-407E-A947-70E740481C1C}">
                <a14:useLocalDpi xmlns:a14="http://schemas.microsoft.com/office/drawing/2010/main" val="0"/>
              </a:ext>
            </a:extLst>
          </a:blip>
          <a:srcRect r="4167"/>
          <a:stretch>
            <a:fillRect/>
          </a:stretch>
        </p:blipFill>
        <p:spPr bwMode="auto">
          <a:xfrm>
            <a:off x="-76200" y="1524000"/>
            <a:ext cx="87630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2"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4032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SingleCellWidt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352800"/>
            <a:ext cx="4562475"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7" descr="singlesetup.eps"/>
          <p:cNvPicPr>
            <a:picLocks noChangeAspect="1"/>
          </p:cNvPicPr>
          <p:nvPr/>
        </p:nvPicPr>
        <p:blipFill>
          <a:blip r:embed="rId4">
            <a:extLst>
              <a:ext uri="{28A0092B-C50C-407E-A947-70E740481C1C}">
                <a14:useLocalDpi xmlns:a14="http://schemas.microsoft.com/office/drawing/2010/main" val="0"/>
              </a:ext>
            </a:extLst>
          </a:blip>
          <a:srcRect b="56656"/>
          <a:stretch>
            <a:fillRect/>
          </a:stretch>
        </p:blipFill>
        <p:spPr bwMode="auto">
          <a:xfrm>
            <a:off x="1220788" y="1365250"/>
            <a:ext cx="64008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Slide Number Placeholder 2"/>
          <p:cNvSpPr txBox="1">
            <a:spLocks noGrp="1"/>
          </p:cNvSpPr>
          <p:nvPr/>
        </p:nvSpPr>
        <p:spPr bwMode="auto">
          <a:xfrm>
            <a:off x="8382000" y="6553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r">
              <a:spcBef>
                <a:spcPct val="0"/>
              </a:spcBef>
              <a:buFontTx/>
              <a:buNone/>
            </a:pPr>
            <a:fld id="{43AAC951-C9A6-4607-97DE-FF4A082DB90C}" type="slidenum">
              <a:rPr lang="en-US" altLang="en-US" sz="1200">
                <a:latin typeface="Calibri" panose="020F0502020204030204" pitchFamily="34" charset="0"/>
              </a:rPr>
              <a:pPr algn="r">
                <a:spcBef>
                  <a:spcPct val="0"/>
                </a:spcBef>
                <a:buFontTx/>
                <a:buNone/>
              </a:pPr>
              <a:t>25</a:t>
            </a:fld>
            <a:endParaRPr lang="en-US" altLang="en-US" sz="1200">
              <a:latin typeface="Calibri" panose="020F0502020204030204" pitchFamily="34" charset="0"/>
            </a:endParaRPr>
          </a:p>
        </p:txBody>
      </p:sp>
      <p:sp>
        <p:nvSpPr>
          <p:cNvPr id="11" name="Left Brace 10"/>
          <p:cNvSpPr/>
          <p:nvPr/>
        </p:nvSpPr>
        <p:spPr>
          <a:xfrm rot="5400000">
            <a:off x="5509419" y="2690019"/>
            <a:ext cx="152400" cy="1477962"/>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sz="1800"/>
          </a:p>
        </p:txBody>
      </p:sp>
      <p:sp>
        <p:nvSpPr>
          <p:cNvPr id="12" name="TextBox 11"/>
          <p:cNvSpPr txBox="1">
            <a:spLocks noChangeArrowheads="1"/>
          </p:cNvSpPr>
          <p:nvPr/>
        </p:nvSpPr>
        <p:spPr bwMode="auto">
          <a:xfrm>
            <a:off x="4930775" y="289560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a:cs typeface="Times New Roman" panose="02020603050405020304" pitchFamily="18" charset="0"/>
              </a:rPr>
              <a:t>SRS signal</a:t>
            </a:r>
          </a:p>
        </p:txBody>
      </p:sp>
      <p:pic>
        <p:nvPicPr>
          <p:cNvPr id="30727"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2225"/>
            <a:ext cx="1279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9"/>
          <p:cNvSpPr txBox="1">
            <a:spLocks noChangeArrowheads="1"/>
          </p:cNvSpPr>
          <p:nvPr/>
        </p:nvSpPr>
        <p:spPr bwMode="auto">
          <a:xfrm>
            <a:off x="388938" y="231775"/>
            <a:ext cx="74850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50000"/>
              </a:spcBef>
              <a:buFontTx/>
              <a:buNone/>
            </a:pPr>
            <a:r>
              <a:rPr lang="en-US" altLang="en-US" sz="2400">
                <a:solidFill>
                  <a:schemeClr val="tx2"/>
                </a:solidFill>
              </a:rPr>
              <a:t>Single-cell setup does not work for high energy compression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76200" y="0"/>
            <a:ext cx="5829300" cy="533400"/>
          </a:xfrm>
        </p:spPr>
        <p:txBody>
          <a:bodyPr/>
          <a:lstStyle/>
          <a:p>
            <a:r>
              <a:rPr lang="en-US" altLang="en-US" sz="1900" smtClean="0"/>
              <a:t>Experiments with 532nm summary--compression</a:t>
            </a:r>
          </a:p>
        </p:txBody>
      </p:sp>
      <p:pic>
        <p:nvPicPr>
          <p:cNvPr id="32771" name="Content Placeholder 3" descr="green50mj.pd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457200"/>
            <a:ext cx="3238500" cy="2286000"/>
          </a:xfrm>
        </p:spPr>
      </p:pic>
      <p:pic>
        <p:nvPicPr>
          <p:cNvPr id="32772" name="Picture 4" descr="green100mj.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57200"/>
            <a:ext cx="3238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green150mj.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457200"/>
            <a:ext cx="3238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green200mj.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14600"/>
            <a:ext cx="3238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green250mj.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514600"/>
            <a:ext cx="3238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green300mj.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590800"/>
            <a:ext cx="3238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green800mj.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 y="4572000"/>
            <a:ext cx="3238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10"/>
          <p:cNvSpPr txBox="1">
            <a:spLocks noChangeArrowheads="1"/>
          </p:cNvSpPr>
          <p:nvPr/>
        </p:nvSpPr>
        <p:spPr bwMode="auto">
          <a:xfrm>
            <a:off x="3733800" y="5181600"/>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1800">
                <a:latin typeface="Calibri" panose="020F0502020204030204" pitchFamily="34" charset="0"/>
              </a:rPr>
              <a:t> Stoke pulse reflected back earlier as input energy increase</a:t>
            </a:r>
          </a:p>
          <a:p>
            <a:pPr>
              <a:spcBef>
                <a:spcPct val="0"/>
              </a:spcBef>
            </a:pPr>
            <a:r>
              <a:rPr lang="en-US" altLang="en-US" sz="1800">
                <a:latin typeface="Calibri" panose="020F0502020204030204" pitchFamily="34" charset="0"/>
              </a:rPr>
              <a:t> Multiple pulses show up as input energy increase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457200" y="0"/>
            <a:ext cx="8229600" cy="1143000"/>
          </a:xfrm>
        </p:spPr>
        <p:txBody>
          <a:bodyPr/>
          <a:lstStyle/>
          <a:p>
            <a:r>
              <a:rPr lang="en-US" altLang="en-US" sz="2400" smtClean="0">
                <a:cs typeface="Times New Roman" panose="02020603050405020304" pitchFamily="18" charset="0"/>
              </a:rPr>
              <a:t>Short Summary 1</a:t>
            </a:r>
          </a:p>
        </p:txBody>
      </p:sp>
      <p:sp>
        <p:nvSpPr>
          <p:cNvPr id="33795" name="Content Placeholder 2"/>
          <p:cNvSpPr>
            <a:spLocks noGrp="1"/>
          </p:cNvSpPr>
          <p:nvPr>
            <p:ph idx="4294967295"/>
          </p:nvPr>
        </p:nvSpPr>
        <p:spPr/>
        <p:txBody>
          <a:bodyPr/>
          <a:lstStyle/>
          <a:p>
            <a:r>
              <a:rPr lang="en-US" altLang="en-US" sz="2400" smtClean="0">
                <a:cs typeface="Times New Roman" panose="02020603050405020304" pitchFamily="18" charset="0"/>
              </a:rPr>
              <a:t>Single cell setup works at low energy</a:t>
            </a:r>
          </a:p>
          <a:p>
            <a:r>
              <a:rPr lang="en-US" altLang="en-US" sz="2400" smtClean="0">
                <a:solidFill>
                  <a:srgbClr val="0000FF"/>
                </a:solidFill>
                <a:cs typeface="Times New Roman" panose="02020603050405020304" pitchFamily="18" charset="0"/>
              </a:rPr>
              <a:t>Both compression (multiple tail pulses) and phase conjugation (competition with noise mode) degrade as input energy increase</a:t>
            </a:r>
          </a:p>
          <a:p>
            <a:r>
              <a:rPr lang="en-US" altLang="en-US" sz="2400" smtClean="0">
                <a:cs typeface="Times New Roman" panose="02020603050405020304" pitchFamily="18" charset="0"/>
              </a:rPr>
              <a:t>Liquid purity is very important</a:t>
            </a:r>
          </a:p>
          <a:p>
            <a:r>
              <a:rPr lang="en-US" altLang="en-US" sz="2400" smtClean="0">
                <a:solidFill>
                  <a:srgbClr val="0000FF"/>
                </a:solidFill>
                <a:cs typeface="Times New Roman" panose="02020603050405020304" pitchFamily="18" charset="0"/>
              </a:rPr>
              <a:t>Work with 1064nm at low energy and then amplify after compression?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457200" y="0"/>
            <a:ext cx="8229600" cy="1143000"/>
          </a:xfrm>
        </p:spPr>
        <p:txBody>
          <a:bodyPr/>
          <a:lstStyle/>
          <a:p>
            <a:r>
              <a:rPr lang="en-US" altLang="en-US" sz="2400" smtClean="0">
                <a:cs typeface="Times New Roman" panose="02020603050405020304" pitchFamily="18" charset="0"/>
              </a:rPr>
              <a:t>2-cell experiments with 1064nm</a:t>
            </a:r>
            <a:br>
              <a:rPr lang="en-US" altLang="en-US" sz="2400" smtClean="0">
                <a:cs typeface="Times New Roman" panose="02020603050405020304" pitchFamily="18" charset="0"/>
              </a:rPr>
            </a:br>
            <a:r>
              <a:rPr lang="en-US" altLang="en-US" sz="2400" smtClean="0">
                <a:cs typeface="Times New Roman" panose="02020603050405020304" pitchFamily="18" charset="0"/>
              </a:rPr>
              <a:t>(unstable beam profile with single cell setup, similar as 532nm)</a:t>
            </a:r>
          </a:p>
        </p:txBody>
      </p:sp>
      <p:pic>
        <p:nvPicPr>
          <p:cNvPr id="34819" name="Content Placeholder 3" descr="2cellsetup.pd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 y="1447800"/>
            <a:ext cx="8229600" cy="1974850"/>
          </a:xfrm>
        </p:spPr>
      </p:pic>
      <p:sp>
        <p:nvSpPr>
          <p:cNvPr id="34820" name="TextBox 4"/>
          <p:cNvSpPr txBox="1">
            <a:spLocks noChangeArrowheads="1"/>
          </p:cNvSpPr>
          <p:nvPr/>
        </p:nvSpPr>
        <p:spPr bwMode="auto">
          <a:xfrm>
            <a:off x="6827838" y="2297113"/>
            <a:ext cx="1858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Calibri" panose="020F0502020204030204" pitchFamily="34" charset="0"/>
              </a:rPr>
              <a:t>f=20 cm in liquid</a:t>
            </a:r>
          </a:p>
        </p:txBody>
      </p:sp>
      <p:pic>
        <p:nvPicPr>
          <p:cNvPr id="34821" name="Picture 5" descr="M15collimat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290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collimatedbeam.tiff"/>
          <p:cNvPicPr>
            <a:picLocks/>
          </p:cNvPicPr>
          <p:nvPr/>
        </p:nvPicPr>
        <p:blipFill>
          <a:blip r:embed="rId4">
            <a:extLst>
              <a:ext uri="{28A0092B-C50C-407E-A947-70E740481C1C}">
                <a14:useLocalDpi xmlns:a14="http://schemas.microsoft.com/office/drawing/2010/main" val="0"/>
              </a:ext>
            </a:extLst>
          </a:blip>
          <a:srcRect b="50000"/>
          <a:stretch>
            <a:fillRect/>
          </a:stretch>
        </p:blipFill>
        <p:spPr bwMode="auto">
          <a:xfrm>
            <a:off x="708025" y="3810000"/>
            <a:ext cx="1327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collimatedbeam.tiff"/>
          <p:cNvPicPr>
            <a:picLocks/>
          </p:cNvPicPr>
          <p:nvPr/>
        </p:nvPicPr>
        <p:blipFill>
          <a:blip r:embed="rId4">
            <a:extLst>
              <a:ext uri="{28A0092B-C50C-407E-A947-70E740481C1C}">
                <a14:useLocalDpi xmlns:a14="http://schemas.microsoft.com/office/drawing/2010/main" val="0"/>
              </a:ext>
            </a:extLst>
          </a:blip>
          <a:srcRect t="50000"/>
          <a:stretch>
            <a:fillRect/>
          </a:stretch>
        </p:blipFill>
        <p:spPr bwMode="auto">
          <a:xfrm>
            <a:off x="2286000" y="3810000"/>
            <a:ext cx="1325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8"/>
          <p:cNvSpPr txBox="1">
            <a:spLocks noChangeArrowheads="1"/>
          </p:cNvSpPr>
          <p:nvPr/>
        </p:nvSpPr>
        <p:spPr bwMode="auto">
          <a:xfrm>
            <a:off x="609600" y="6335713"/>
            <a:ext cx="3033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Calibri" panose="020F0502020204030204" pitchFamily="34" charset="0"/>
              </a:rPr>
              <a:t>Stable same profile as input</a:t>
            </a:r>
          </a:p>
        </p:txBody>
      </p:sp>
      <p:sp>
        <p:nvSpPr>
          <p:cNvPr id="34825" name="TextBox 9"/>
          <p:cNvSpPr txBox="1">
            <a:spLocks noChangeArrowheads="1"/>
          </p:cNvSpPr>
          <p:nvPr/>
        </p:nvSpPr>
        <p:spPr bwMode="auto">
          <a:xfrm>
            <a:off x="4648200" y="670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4826" name="TextBox 10"/>
          <p:cNvSpPr txBox="1">
            <a:spLocks noChangeArrowheads="1"/>
          </p:cNvSpPr>
          <p:nvPr/>
        </p:nvSpPr>
        <p:spPr bwMode="auto">
          <a:xfrm>
            <a:off x="4648200" y="6335713"/>
            <a:ext cx="2733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Calibri" panose="020F0502020204030204" pitchFamily="34" charset="0"/>
              </a:rPr>
              <a:t>Pulse width 13ns</a:t>
            </a:r>
            <a:r>
              <a:rPr lang="en-US" altLang="en-US" sz="1800">
                <a:latin typeface="Calibri" panose="020F0502020204030204" pitchFamily="34" charset="0"/>
                <a:sym typeface="Wingdings" panose="05000000000000000000" pitchFamily="2" charset="2"/>
              </a:rPr>
              <a:t>3-4ns</a:t>
            </a:r>
            <a:endParaRPr lang="en-US" altLang="en-US" sz="1800">
              <a:latin typeface="Calibri" panose="020F0502020204030204" pitchFamily="34" charset="0"/>
            </a:endParaRPr>
          </a:p>
        </p:txBody>
      </p:sp>
      <p:pic>
        <p:nvPicPr>
          <p:cNvPr id="34827" name="Picture 1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252538"/>
            <a:ext cx="4032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txBox="1">
            <a:spLocks/>
          </p:cNvSpPr>
          <p:nvPr/>
        </p:nvSpPr>
        <p:spPr bwMode="auto">
          <a:xfrm>
            <a:off x="304800" y="0"/>
            <a:ext cx="702627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zh-CN" sz="2000" b="1">
                <a:ea typeface="宋体" panose="02010600030101010101" pitchFamily="2" charset="-122"/>
              </a:rPr>
              <a:t>Generation-amplification setup for high energy compression</a:t>
            </a:r>
            <a:endParaRPr lang="zh-CN" altLang="en-US" sz="2000" b="1">
              <a:ea typeface="宋体" panose="02010600030101010101" pitchFamily="2" charset="-122"/>
            </a:endParaRPr>
          </a:p>
        </p:txBody>
      </p:sp>
      <p:pic>
        <p:nvPicPr>
          <p:cNvPr id="35843" name="图片 30" descr="setu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914400"/>
            <a:ext cx="7615238"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4"/>
          <p:cNvSpPr txBox="1">
            <a:spLocks noChangeArrowheads="1"/>
          </p:cNvSpPr>
          <p:nvPr/>
        </p:nvSpPr>
        <p:spPr bwMode="auto">
          <a:xfrm>
            <a:off x="1143000" y="1033463"/>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zh-CN" sz="1400">
                <a:ea typeface="宋体" panose="02010600030101010101" pitchFamily="2" charset="-122"/>
                <a:cs typeface="Times New Roman" panose="02020603050405020304" pitchFamily="18" charset="0"/>
              </a:rPr>
              <a:t>HW: Half wave plate  QW: Quarter wave plate  TFP: Thin film polarizer</a:t>
            </a:r>
          </a:p>
          <a:p>
            <a:pPr>
              <a:spcBef>
                <a:spcPct val="0"/>
              </a:spcBef>
              <a:buFontTx/>
              <a:buNone/>
            </a:pPr>
            <a:r>
              <a:rPr lang="en-US" altLang="zh-CN" sz="1400">
                <a:ea typeface="宋体" panose="02010600030101010101" pitchFamily="2" charset="-122"/>
                <a:cs typeface="Times New Roman" panose="02020603050405020304" pitchFamily="18" charset="0"/>
              </a:rPr>
              <a:t>f: Focal lens                 Ls: Generator length        La: Amplifier length </a:t>
            </a:r>
            <a:endParaRPr lang="zh-CN" altLang="en-US" sz="1400">
              <a:ea typeface="宋体" panose="02010600030101010101" pitchFamily="2" charset="-122"/>
              <a:cs typeface="Times New Roman" panose="02020603050405020304" pitchFamily="18" charset="0"/>
            </a:endParaRPr>
          </a:p>
        </p:txBody>
      </p:sp>
      <p:sp>
        <p:nvSpPr>
          <p:cNvPr id="59" name="Rectangle 24"/>
          <p:cNvSpPr>
            <a:spLocks noChangeArrowheads="1"/>
          </p:cNvSpPr>
          <p:nvPr/>
        </p:nvSpPr>
        <p:spPr bwMode="auto">
          <a:xfrm>
            <a:off x="3429000" y="3241675"/>
            <a:ext cx="4071938" cy="315913"/>
          </a:xfrm>
          <a:prstGeom prst="rect">
            <a:avLst/>
          </a:prstGeom>
          <a:gradFill rotWithShape="1">
            <a:gsLst>
              <a:gs pos="0">
                <a:schemeClr val="bg1">
                  <a:alpha val="64000"/>
                </a:schemeClr>
              </a:gs>
              <a:gs pos="50000">
                <a:schemeClr val="tx2">
                  <a:alpha val="63000"/>
                </a:schemeClr>
              </a:gs>
              <a:gs pos="100000">
                <a:schemeClr val="bg1">
                  <a:alpha val="64000"/>
                </a:schemeClr>
              </a:gs>
            </a:gsLst>
            <a:lin ang="5400000" scaled="1"/>
          </a:gradFill>
          <a:ln w="9525">
            <a:noFill/>
            <a:miter lim="800000"/>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grpSp>
        <p:nvGrpSpPr>
          <p:cNvPr id="60" name="Group 15"/>
          <p:cNvGrpSpPr>
            <a:grpSpLocks/>
          </p:cNvGrpSpPr>
          <p:nvPr/>
        </p:nvGrpSpPr>
        <p:grpSpPr bwMode="auto">
          <a:xfrm rot="5400000">
            <a:off x="7149306" y="3593307"/>
            <a:ext cx="642937" cy="285750"/>
            <a:chOff x="3507" y="1913"/>
            <a:chExt cx="240" cy="173"/>
          </a:xfrm>
        </p:grpSpPr>
        <p:sp>
          <p:nvSpPr>
            <p:cNvPr id="61" name="Arc 16"/>
            <p:cNvSpPr>
              <a:spLocks/>
            </p:cNvSpPr>
            <p:nvPr/>
          </p:nvSpPr>
          <p:spPr bwMode="auto">
            <a:xfrm>
              <a:off x="3507" y="1917"/>
              <a:ext cx="240" cy="172"/>
            </a:xfrm>
            <a:custGeom>
              <a:avLst/>
              <a:gdLst>
                <a:gd name="G0" fmla="+- 315 0 0"/>
                <a:gd name="G1" fmla="+- 21600 0 0"/>
                <a:gd name="G2" fmla="+- 21600 0 0"/>
                <a:gd name="T0" fmla="*/ 315 w 21915"/>
                <a:gd name="T1" fmla="*/ 0 h 43200"/>
                <a:gd name="T2" fmla="*/ 0 w 21915"/>
                <a:gd name="T3" fmla="*/ 43198 h 43200"/>
                <a:gd name="T4" fmla="*/ 315 w 21915"/>
                <a:gd name="T5" fmla="*/ 21600 h 43200"/>
              </a:gdLst>
              <a:ahLst/>
              <a:cxnLst>
                <a:cxn ang="0">
                  <a:pos x="T0" y="T1"/>
                </a:cxn>
                <a:cxn ang="0">
                  <a:pos x="T2" y="T3"/>
                </a:cxn>
                <a:cxn ang="0">
                  <a:pos x="T4" y="T5"/>
                </a:cxn>
              </a:cxnLst>
              <a:rect l="0" t="0" r="r" b="b"/>
              <a:pathLst>
                <a:path w="21915" h="43200" fill="none" extrusionOk="0">
                  <a:moveTo>
                    <a:pt x="315" y="-1"/>
                  </a:moveTo>
                  <a:cubicBezTo>
                    <a:pt x="12244" y="0"/>
                    <a:pt x="21915" y="9670"/>
                    <a:pt x="21915" y="21600"/>
                  </a:cubicBezTo>
                  <a:cubicBezTo>
                    <a:pt x="21915" y="33529"/>
                    <a:pt x="12244" y="43200"/>
                    <a:pt x="315" y="43200"/>
                  </a:cubicBezTo>
                  <a:cubicBezTo>
                    <a:pt x="209" y="43199"/>
                    <a:pt x="104" y="43199"/>
                    <a:pt x="0" y="43197"/>
                  </a:cubicBezTo>
                </a:path>
                <a:path w="21915" h="43200" stroke="0" extrusionOk="0">
                  <a:moveTo>
                    <a:pt x="315" y="-1"/>
                  </a:moveTo>
                  <a:cubicBezTo>
                    <a:pt x="12244" y="0"/>
                    <a:pt x="21915" y="9670"/>
                    <a:pt x="21915" y="21600"/>
                  </a:cubicBezTo>
                  <a:cubicBezTo>
                    <a:pt x="21915" y="33529"/>
                    <a:pt x="12244" y="43200"/>
                    <a:pt x="315" y="43200"/>
                  </a:cubicBezTo>
                  <a:cubicBezTo>
                    <a:pt x="209" y="43199"/>
                    <a:pt x="104" y="43199"/>
                    <a:pt x="0" y="43197"/>
                  </a:cubicBezTo>
                  <a:lnTo>
                    <a:pt x="315" y="21600"/>
                  </a:lnTo>
                  <a:close/>
                </a:path>
              </a:pathLst>
            </a:custGeom>
            <a:gradFill rotWithShape="1">
              <a:gsLst>
                <a:gs pos="0">
                  <a:schemeClr val="bg1">
                    <a:alpha val="62000"/>
                  </a:schemeClr>
                </a:gs>
                <a:gs pos="50000">
                  <a:schemeClr val="tx1">
                    <a:alpha val="70000"/>
                  </a:schemeClr>
                </a:gs>
                <a:gs pos="100000">
                  <a:schemeClr val="bg1">
                    <a:alpha val="62000"/>
                  </a:schemeClr>
                </a:gs>
              </a:gsLst>
              <a:lin ang="5400000" scaled="1"/>
            </a:gradFill>
            <a:ln w="9525">
              <a:noFill/>
              <a:round/>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sp>
          <p:nvSpPr>
            <p:cNvPr id="35874" name="Line 17"/>
            <p:cNvSpPr>
              <a:spLocks noChangeShapeType="1"/>
            </p:cNvSpPr>
            <p:nvPr/>
          </p:nvSpPr>
          <p:spPr bwMode="auto">
            <a:xfrm>
              <a:off x="3508" y="1913"/>
              <a:ext cx="0" cy="1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3" name="Group 25"/>
          <p:cNvGrpSpPr>
            <a:grpSpLocks/>
          </p:cNvGrpSpPr>
          <p:nvPr/>
        </p:nvGrpSpPr>
        <p:grpSpPr bwMode="auto">
          <a:xfrm>
            <a:off x="2784475" y="3816350"/>
            <a:ext cx="4716463" cy="357188"/>
            <a:chOff x="1881" y="1914"/>
            <a:chExt cx="1862" cy="192"/>
          </a:xfrm>
        </p:grpSpPr>
        <p:sp>
          <p:nvSpPr>
            <p:cNvPr id="64" name="Rectangle 5"/>
            <p:cNvSpPr>
              <a:spLocks noChangeArrowheads="1"/>
            </p:cNvSpPr>
            <p:nvPr/>
          </p:nvSpPr>
          <p:spPr bwMode="auto">
            <a:xfrm>
              <a:off x="2115" y="1914"/>
              <a:ext cx="1392" cy="192"/>
            </a:xfrm>
            <a:prstGeom prst="rect">
              <a:avLst/>
            </a:prstGeom>
            <a:gradFill rotWithShape="1">
              <a:gsLst>
                <a:gs pos="0">
                  <a:schemeClr val="bg1">
                    <a:alpha val="64000"/>
                  </a:schemeClr>
                </a:gs>
                <a:gs pos="50000">
                  <a:schemeClr val="tx2">
                    <a:alpha val="63000"/>
                  </a:schemeClr>
                </a:gs>
                <a:gs pos="100000">
                  <a:schemeClr val="bg1">
                    <a:alpha val="64000"/>
                  </a:schemeClr>
                </a:gs>
              </a:gsLst>
              <a:lin ang="5400000" scaled="1"/>
            </a:gradFill>
            <a:ln w="9525">
              <a:noFill/>
              <a:miter lim="800000"/>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grpSp>
          <p:nvGrpSpPr>
            <p:cNvPr id="35867" name="Group 11"/>
            <p:cNvGrpSpPr>
              <a:grpSpLocks/>
            </p:cNvGrpSpPr>
            <p:nvPr/>
          </p:nvGrpSpPr>
          <p:grpSpPr bwMode="auto">
            <a:xfrm>
              <a:off x="3503" y="1921"/>
              <a:ext cx="240" cy="173"/>
              <a:chOff x="3507" y="1913"/>
              <a:chExt cx="240" cy="173"/>
            </a:xfrm>
          </p:grpSpPr>
          <p:sp>
            <p:nvSpPr>
              <p:cNvPr id="69" name="Arc 9"/>
              <p:cNvSpPr>
                <a:spLocks/>
              </p:cNvSpPr>
              <p:nvPr/>
            </p:nvSpPr>
            <p:spPr bwMode="auto">
              <a:xfrm>
                <a:off x="3507" y="1914"/>
                <a:ext cx="240" cy="172"/>
              </a:xfrm>
              <a:custGeom>
                <a:avLst/>
                <a:gdLst>
                  <a:gd name="G0" fmla="+- 315 0 0"/>
                  <a:gd name="G1" fmla="+- 21600 0 0"/>
                  <a:gd name="G2" fmla="+- 21600 0 0"/>
                  <a:gd name="T0" fmla="*/ 315 w 21915"/>
                  <a:gd name="T1" fmla="*/ 0 h 43200"/>
                  <a:gd name="T2" fmla="*/ 0 w 21915"/>
                  <a:gd name="T3" fmla="*/ 43198 h 43200"/>
                  <a:gd name="T4" fmla="*/ 315 w 21915"/>
                  <a:gd name="T5" fmla="*/ 21600 h 43200"/>
                </a:gdLst>
                <a:ahLst/>
                <a:cxnLst>
                  <a:cxn ang="0">
                    <a:pos x="T0" y="T1"/>
                  </a:cxn>
                  <a:cxn ang="0">
                    <a:pos x="T2" y="T3"/>
                  </a:cxn>
                  <a:cxn ang="0">
                    <a:pos x="T4" y="T5"/>
                  </a:cxn>
                </a:cxnLst>
                <a:rect l="0" t="0" r="r" b="b"/>
                <a:pathLst>
                  <a:path w="21915" h="43200" fill="none" extrusionOk="0">
                    <a:moveTo>
                      <a:pt x="315" y="-1"/>
                    </a:moveTo>
                    <a:cubicBezTo>
                      <a:pt x="12244" y="0"/>
                      <a:pt x="21915" y="9670"/>
                      <a:pt x="21915" y="21600"/>
                    </a:cubicBezTo>
                    <a:cubicBezTo>
                      <a:pt x="21915" y="33529"/>
                      <a:pt x="12244" y="43200"/>
                      <a:pt x="315" y="43200"/>
                    </a:cubicBezTo>
                    <a:cubicBezTo>
                      <a:pt x="209" y="43199"/>
                      <a:pt x="104" y="43199"/>
                      <a:pt x="0" y="43197"/>
                    </a:cubicBezTo>
                  </a:path>
                  <a:path w="21915" h="43200" stroke="0" extrusionOk="0">
                    <a:moveTo>
                      <a:pt x="315" y="-1"/>
                    </a:moveTo>
                    <a:cubicBezTo>
                      <a:pt x="12244" y="0"/>
                      <a:pt x="21915" y="9670"/>
                      <a:pt x="21915" y="21600"/>
                    </a:cubicBezTo>
                    <a:cubicBezTo>
                      <a:pt x="21915" y="33529"/>
                      <a:pt x="12244" y="43200"/>
                      <a:pt x="315" y="43200"/>
                    </a:cubicBezTo>
                    <a:cubicBezTo>
                      <a:pt x="209" y="43199"/>
                      <a:pt x="104" y="43199"/>
                      <a:pt x="0" y="43197"/>
                    </a:cubicBezTo>
                    <a:lnTo>
                      <a:pt x="315" y="21600"/>
                    </a:lnTo>
                    <a:close/>
                  </a:path>
                </a:pathLst>
              </a:custGeom>
              <a:gradFill rotWithShape="1">
                <a:gsLst>
                  <a:gs pos="0">
                    <a:schemeClr val="bg1">
                      <a:alpha val="62000"/>
                    </a:schemeClr>
                  </a:gs>
                  <a:gs pos="50000">
                    <a:schemeClr val="tx1">
                      <a:alpha val="70000"/>
                    </a:schemeClr>
                  </a:gs>
                  <a:gs pos="100000">
                    <a:schemeClr val="bg1">
                      <a:alpha val="62000"/>
                    </a:schemeClr>
                  </a:gs>
                </a:gsLst>
                <a:lin ang="5400000" scaled="1"/>
              </a:gradFill>
              <a:ln w="9525">
                <a:noFill/>
                <a:round/>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sp>
            <p:nvSpPr>
              <p:cNvPr id="35872" name="Line 10"/>
              <p:cNvSpPr>
                <a:spLocks noChangeShapeType="1"/>
              </p:cNvSpPr>
              <p:nvPr/>
            </p:nvSpPr>
            <p:spPr bwMode="auto">
              <a:xfrm>
                <a:off x="3508" y="1913"/>
                <a:ext cx="0" cy="1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5868" name="Group 18"/>
            <p:cNvGrpSpPr>
              <a:grpSpLocks/>
            </p:cNvGrpSpPr>
            <p:nvPr/>
          </p:nvGrpSpPr>
          <p:grpSpPr bwMode="auto">
            <a:xfrm flipH="1">
              <a:off x="1881" y="1923"/>
              <a:ext cx="240" cy="173"/>
              <a:chOff x="3507" y="1913"/>
              <a:chExt cx="240" cy="173"/>
            </a:xfrm>
          </p:grpSpPr>
          <p:sp>
            <p:nvSpPr>
              <p:cNvPr id="67" name="Arc 19"/>
              <p:cNvSpPr>
                <a:spLocks/>
              </p:cNvSpPr>
              <p:nvPr/>
            </p:nvSpPr>
            <p:spPr bwMode="auto">
              <a:xfrm>
                <a:off x="3507" y="1914"/>
                <a:ext cx="240" cy="172"/>
              </a:xfrm>
              <a:custGeom>
                <a:avLst/>
                <a:gdLst>
                  <a:gd name="G0" fmla="+- 315 0 0"/>
                  <a:gd name="G1" fmla="+- 21600 0 0"/>
                  <a:gd name="G2" fmla="+- 21600 0 0"/>
                  <a:gd name="T0" fmla="*/ 315 w 21915"/>
                  <a:gd name="T1" fmla="*/ 0 h 43200"/>
                  <a:gd name="T2" fmla="*/ 0 w 21915"/>
                  <a:gd name="T3" fmla="*/ 43198 h 43200"/>
                  <a:gd name="T4" fmla="*/ 315 w 21915"/>
                  <a:gd name="T5" fmla="*/ 21600 h 43200"/>
                </a:gdLst>
                <a:ahLst/>
                <a:cxnLst>
                  <a:cxn ang="0">
                    <a:pos x="T0" y="T1"/>
                  </a:cxn>
                  <a:cxn ang="0">
                    <a:pos x="T2" y="T3"/>
                  </a:cxn>
                  <a:cxn ang="0">
                    <a:pos x="T4" y="T5"/>
                  </a:cxn>
                </a:cxnLst>
                <a:rect l="0" t="0" r="r" b="b"/>
                <a:pathLst>
                  <a:path w="21915" h="43200" fill="none" extrusionOk="0">
                    <a:moveTo>
                      <a:pt x="315" y="-1"/>
                    </a:moveTo>
                    <a:cubicBezTo>
                      <a:pt x="12244" y="0"/>
                      <a:pt x="21915" y="9670"/>
                      <a:pt x="21915" y="21600"/>
                    </a:cubicBezTo>
                    <a:cubicBezTo>
                      <a:pt x="21915" y="33529"/>
                      <a:pt x="12244" y="43200"/>
                      <a:pt x="315" y="43200"/>
                    </a:cubicBezTo>
                    <a:cubicBezTo>
                      <a:pt x="209" y="43199"/>
                      <a:pt x="104" y="43199"/>
                      <a:pt x="0" y="43197"/>
                    </a:cubicBezTo>
                  </a:path>
                  <a:path w="21915" h="43200" stroke="0" extrusionOk="0">
                    <a:moveTo>
                      <a:pt x="315" y="-1"/>
                    </a:moveTo>
                    <a:cubicBezTo>
                      <a:pt x="12244" y="0"/>
                      <a:pt x="21915" y="9670"/>
                      <a:pt x="21915" y="21600"/>
                    </a:cubicBezTo>
                    <a:cubicBezTo>
                      <a:pt x="21915" y="33529"/>
                      <a:pt x="12244" y="43200"/>
                      <a:pt x="315" y="43200"/>
                    </a:cubicBezTo>
                    <a:cubicBezTo>
                      <a:pt x="209" y="43199"/>
                      <a:pt x="104" y="43199"/>
                      <a:pt x="0" y="43197"/>
                    </a:cubicBezTo>
                    <a:lnTo>
                      <a:pt x="315" y="21600"/>
                    </a:lnTo>
                    <a:close/>
                  </a:path>
                </a:pathLst>
              </a:custGeom>
              <a:gradFill rotWithShape="1">
                <a:gsLst>
                  <a:gs pos="0">
                    <a:schemeClr val="bg1">
                      <a:alpha val="62000"/>
                    </a:schemeClr>
                  </a:gs>
                  <a:gs pos="50000">
                    <a:schemeClr val="tx1">
                      <a:alpha val="70000"/>
                    </a:schemeClr>
                  </a:gs>
                  <a:gs pos="100000">
                    <a:schemeClr val="bg1">
                      <a:alpha val="62000"/>
                    </a:schemeClr>
                  </a:gs>
                </a:gsLst>
                <a:lin ang="5400000" scaled="1"/>
              </a:gradFill>
              <a:ln w="9525">
                <a:noFill/>
                <a:round/>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sp>
            <p:nvSpPr>
              <p:cNvPr id="35870" name="Line 20"/>
              <p:cNvSpPr>
                <a:spLocks noChangeShapeType="1"/>
              </p:cNvSpPr>
              <p:nvPr/>
            </p:nvSpPr>
            <p:spPr bwMode="auto">
              <a:xfrm>
                <a:off x="3508" y="1913"/>
                <a:ext cx="0" cy="1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71" name="Group 27"/>
          <p:cNvGrpSpPr>
            <a:grpSpLocks/>
          </p:cNvGrpSpPr>
          <p:nvPr/>
        </p:nvGrpSpPr>
        <p:grpSpPr bwMode="auto">
          <a:xfrm>
            <a:off x="1285875" y="2628900"/>
            <a:ext cx="4714875" cy="357188"/>
            <a:chOff x="3162" y="2481"/>
            <a:chExt cx="1865" cy="192"/>
          </a:xfrm>
        </p:grpSpPr>
        <p:grpSp>
          <p:nvGrpSpPr>
            <p:cNvPr id="35859" name="Group 12"/>
            <p:cNvGrpSpPr>
              <a:grpSpLocks/>
            </p:cNvGrpSpPr>
            <p:nvPr/>
          </p:nvGrpSpPr>
          <p:grpSpPr bwMode="auto">
            <a:xfrm flipH="1">
              <a:off x="3162" y="2491"/>
              <a:ext cx="240" cy="173"/>
              <a:chOff x="3507" y="1913"/>
              <a:chExt cx="240" cy="173"/>
            </a:xfrm>
          </p:grpSpPr>
          <p:sp>
            <p:nvSpPr>
              <p:cNvPr id="77" name="Arc 13"/>
              <p:cNvSpPr>
                <a:spLocks/>
              </p:cNvSpPr>
              <p:nvPr/>
            </p:nvSpPr>
            <p:spPr bwMode="auto">
              <a:xfrm>
                <a:off x="3507" y="1914"/>
                <a:ext cx="240" cy="172"/>
              </a:xfrm>
              <a:custGeom>
                <a:avLst/>
                <a:gdLst>
                  <a:gd name="G0" fmla="+- 315 0 0"/>
                  <a:gd name="G1" fmla="+- 21600 0 0"/>
                  <a:gd name="G2" fmla="+- 21600 0 0"/>
                  <a:gd name="T0" fmla="*/ 315 w 21915"/>
                  <a:gd name="T1" fmla="*/ 0 h 43200"/>
                  <a:gd name="T2" fmla="*/ 0 w 21915"/>
                  <a:gd name="T3" fmla="*/ 43198 h 43200"/>
                  <a:gd name="T4" fmla="*/ 315 w 21915"/>
                  <a:gd name="T5" fmla="*/ 21600 h 43200"/>
                </a:gdLst>
                <a:ahLst/>
                <a:cxnLst>
                  <a:cxn ang="0">
                    <a:pos x="T0" y="T1"/>
                  </a:cxn>
                  <a:cxn ang="0">
                    <a:pos x="T2" y="T3"/>
                  </a:cxn>
                  <a:cxn ang="0">
                    <a:pos x="T4" y="T5"/>
                  </a:cxn>
                </a:cxnLst>
                <a:rect l="0" t="0" r="r" b="b"/>
                <a:pathLst>
                  <a:path w="21915" h="43200" fill="none" extrusionOk="0">
                    <a:moveTo>
                      <a:pt x="315" y="-1"/>
                    </a:moveTo>
                    <a:cubicBezTo>
                      <a:pt x="12244" y="0"/>
                      <a:pt x="21915" y="9670"/>
                      <a:pt x="21915" y="21600"/>
                    </a:cubicBezTo>
                    <a:cubicBezTo>
                      <a:pt x="21915" y="33529"/>
                      <a:pt x="12244" y="43200"/>
                      <a:pt x="315" y="43200"/>
                    </a:cubicBezTo>
                    <a:cubicBezTo>
                      <a:pt x="209" y="43199"/>
                      <a:pt x="104" y="43199"/>
                      <a:pt x="0" y="43197"/>
                    </a:cubicBezTo>
                  </a:path>
                  <a:path w="21915" h="43200" stroke="0" extrusionOk="0">
                    <a:moveTo>
                      <a:pt x="315" y="-1"/>
                    </a:moveTo>
                    <a:cubicBezTo>
                      <a:pt x="12244" y="0"/>
                      <a:pt x="21915" y="9670"/>
                      <a:pt x="21915" y="21600"/>
                    </a:cubicBezTo>
                    <a:cubicBezTo>
                      <a:pt x="21915" y="33529"/>
                      <a:pt x="12244" y="43200"/>
                      <a:pt x="315" y="43200"/>
                    </a:cubicBezTo>
                    <a:cubicBezTo>
                      <a:pt x="209" y="43199"/>
                      <a:pt x="104" y="43199"/>
                      <a:pt x="0" y="43197"/>
                    </a:cubicBezTo>
                    <a:lnTo>
                      <a:pt x="315" y="21600"/>
                    </a:lnTo>
                    <a:close/>
                  </a:path>
                </a:pathLst>
              </a:custGeom>
              <a:gradFill rotWithShape="1">
                <a:gsLst>
                  <a:gs pos="0">
                    <a:schemeClr val="bg1">
                      <a:alpha val="62000"/>
                    </a:schemeClr>
                  </a:gs>
                  <a:gs pos="50000">
                    <a:schemeClr val="tx1">
                      <a:alpha val="70000"/>
                    </a:schemeClr>
                  </a:gs>
                  <a:gs pos="100000">
                    <a:schemeClr val="bg1">
                      <a:alpha val="62000"/>
                    </a:schemeClr>
                  </a:gs>
                </a:gsLst>
                <a:lin ang="5400000" scaled="1"/>
              </a:gradFill>
              <a:ln w="9525">
                <a:noFill/>
                <a:round/>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sp>
            <p:nvSpPr>
              <p:cNvPr id="35865" name="Line 14"/>
              <p:cNvSpPr>
                <a:spLocks noChangeShapeType="1"/>
              </p:cNvSpPr>
              <p:nvPr/>
            </p:nvSpPr>
            <p:spPr bwMode="auto">
              <a:xfrm>
                <a:off x="3508" y="1913"/>
                <a:ext cx="0" cy="1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5860" name="Group 21"/>
            <p:cNvGrpSpPr>
              <a:grpSpLocks/>
            </p:cNvGrpSpPr>
            <p:nvPr/>
          </p:nvGrpSpPr>
          <p:grpSpPr bwMode="auto">
            <a:xfrm>
              <a:off x="4787" y="2490"/>
              <a:ext cx="240" cy="173"/>
              <a:chOff x="3507" y="1913"/>
              <a:chExt cx="240" cy="173"/>
            </a:xfrm>
          </p:grpSpPr>
          <p:sp>
            <p:nvSpPr>
              <p:cNvPr id="75" name="Arc 22"/>
              <p:cNvSpPr>
                <a:spLocks/>
              </p:cNvSpPr>
              <p:nvPr/>
            </p:nvSpPr>
            <p:spPr bwMode="auto">
              <a:xfrm>
                <a:off x="3507" y="1914"/>
                <a:ext cx="240" cy="172"/>
              </a:xfrm>
              <a:custGeom>
                <a:avLst/>
                <a:gdLst>
                  <a:gd name="G0" fmla="+- 315 0 0"/>
                  <a:gd name="G1" fmla="+- 21600 0 0"/>
                  <a:gd name="G2" fmla="+- 21600 0 0"/>
                  <a:gd name="T0" fmla="*/ 315 w 21915"/>
                  <a:gd name="T1" fmla="*/ 0 h 43200"/>
                  <a:gd name="T2" fmla="*/ 0 w 21915"/>
                  <a:gd name="T3" fmla="*/ 43198 h 43200"/>
                  <a:gd name="T4" fmla="*/ 315 w 21915"/>
                  <a:gd name="T5" fmla="*/ 21600 h 43200"/>
                </a:gdLst>
                <a:ahLst/>
                <a:cxnLst>
                  <a:cxn ang="0">
                    <a:pos x="T0" y="T1"/>
                  </a:cxn>
                  <a:cxn ang="0">
                    <a:pos x="T2" y="T3"/>
                  </a:cxn>
                  <a:cxn ang="0">
                    <a:pos x="T4" y="T5"/>
                  </a:cxn>
                </a:cxnLst>
                <a:rect l="0" t="0" r="r" b="b"/>
                <a:pathLst>
                  <a:path w="21915" h="43200" fill="none" extrusionOk="0">
                    <a:moveTo>
                      <a:pt x="315" y="-1"/>
                    </a:moveTo>
                    <a:cubicBezTo>
                      <a:pt x="12244" y="0"/>
                      <a:pt x="21915" y="9670"/>
                      <a:pt x="21915" y="21600"/>
                    </a:cubicBezTo>
                    <a:cubicBezTo>
                      <a:pt x="21915" y="33529"/>
                      <a:pt x="12244" y="43200"/>
                      <a:pt x="315" y="43200"/>
                    </a:cubicBezTo>
                    <a:cubicBezTo>
                      <a:pt x="209" y="43199"/>
                      <a:pt x="104" y="43199"/>
                      <a:pt x="0" y="43197"/>
                    </a:cubicBezTo>
                  </a:path>
                  <a:path w="21915" h="43200" stroke="0" extrusionOk="0">
                    <a:moveTo>
                      <a:pt x="315" y="-1"/>
                    </a:moveTo>
                    <a:cubicBezTo>
                      <a:pt x="12244" y="0"/>
                      <a:pt x="21915" y="9670"/>
                      <a:pt x="21915" y="21600"/>
                    </a:cubicBezTo>
                    <a:cubicBezTo>
                      <a:pt x="21915" y="33529"/>
                      <a:pt x="12244" y="43200"/>
                      <a:pt x="315" y="43200"/>
                    </a:cubicBezTo>
                    <a:cubicBezTo>
                      <a:pt x="209" y="43199"/>
                      <a:pt x="104" y="43199"/>
                      <a:pt x="0" y="43197"/>
                    </a:cubicBezTo>
                    <a:lnTo>
                      <a:pt x="315" y="21600"/>
                    </a:lnTo>
                    <a:close/>
                  </a:path>
                </a:pathLst>
              </a:custGeom>
              <a:gradFill rotWithShape="1">
                <a:gsLst>
                  <a:gs pos="0">
                    <a:schemeClr val="bg1">
                      <a:alpha val="62000"/>
                    </a:schemeClr>
                  </a:gs>
                  <a:gs pos="50000">
                    <a:schemeClr val="tx1">
                      <a:alpha val="70000"/>
                    </a:schemeClr>
                  </a:gs>
                  <a:gs pos="100000">
                    <a:schemeClr val="bg1">
                      <a:alpha val="62000"/>
                    </a:schemeClr>
                  </a:gs>
                </a:gsLst>
                <a:lin ang="5400000" scaled="1"/>
              </a:gradFill>
              <a:ln w="9525">
                <a:noFill/>
                <a:round/>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sp>
            <p:nvSpPr>
              <p:cNvPr id="35863" name="Line 23"/>
              <p:cNvSpPr>
                <a:spLocks noChangeShapeType="1"/>
              </p:cNvSpPr>
              <p:nvPr/>
            </p:nvSpPr>
            <p:spPr bwMode="auto">
              <a:xfrm>
                <a:off x="3508" y="1913"/>
                <a:ext cx="0" cy="1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 name="Rectangle 26"/>
            <p:cNvSpPr>
              <a:spLocks noChangeArrowheads="1"/>
            </p:cNvSpPr>
            <p:nvPr/>
          </p:nvSpPr>
          <p:spPr bwMode="auto">
            <a:xfrm>
              <a:off x="3398" y="2481"/>
              <a:ext cx="1392" cy="192"/>
            </a:xfrm>
            <a:prstGeom prst="rect">
              <a:avLst/>
            </a:prstGeom>
            <a:gradFill rotWithShape="1">
              <a:gsLst>
                <a:gs pos="0">
                  <a:schemeClr val="bg1">
                    <a:alpha val="64000"/>
                  </a:schemeClr>
                </a:gs>
                <a:gs pos="50000">
                  <a:schemeClr val="tx2">
                    <a:alpha val="63000"/>
                  </a:schemeClr>
                </a:gs>
                <a:gs pos="100000">
                  <a:schemeClr val="bg1">
                    <a:alpha val="64000"/>
                  </a:schemeClr>
                </a:gs>
              </a:gsLst>
              <a:lin ang="5400000" scaled="1"/>
            </a:gradFill>
            <a:ln w="9525">
              <a:noFill/>
              <a:miter lim="800000"/>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grpSp>
      <p:sp>
        <p:nvSpPr>
          <p:cNvPr id="79" name="Line 46"/>
          <p:cNvSpPr>
            <a:spLocks noChangeShapeType="1"/>
          </p:cNvSpPr>
          <p:nvPr/>
        </p:nvSpPr>
        <p:spPr bwMode="auto">
          <a:xfrm flipH="1" flipV="1">
            <a:off x="4214813" y="2214563"/>
            <a:ext cx="3571875" cy="0"/>
          </a:xfrm>
          <a:prstGeom prst="line">
            <a:avLst/>
          </a:prstGeom>
          <a:noFill/>
          <a:ln w="381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Rectangle 43"/>
          <p:cNvSpPr>
            <a:spLocks noChangeArrowheads="1"/>
          </p:cNvSpPr>
          <p:nvPr/>
        </p:nvSpPr>
        <p:spPr bwMode="auto">
          <a:xfrm rot="5400000">
            <a:off x="723900" y="3262313"/>
            <a:ext cx="1143000" cy="304800"/>
          </a:xfrm>
          <a:prstGeom prst="rect">
            <a:avLst/>
          </a:prstGeom>
          <a:gradFill rotWithShape="1">
            <a:gsLst>
              <a:gs pos="0">
                <a:schemeClr val="bg1">
                  <a:alpha val="64000"/>
                </a:schemeClr>
              </a:gs>
              <a:gs pos="50000">
                <a:schemeClr val="tx2">
                  <a:alpha val="63000"/>
                </a:schemeClr>
              </a:gs>
              <a:gs pos="100000">
                <a:schemeClr val="bg1">
                  <a:alpha val="64000"/>
                </a:schemeClr>
              </a:gs>
            </a:gsLst>
            <a:lin ang="5400000" scaled="1"/>
          </a:gradFill>
          <a:ln w="9525">
            <a:noFill/>
            <a:miter lim="800000"/>
            <a:headEnd/>
            <a:tailEnd/>
          </a:ln>
          <a:effectLst/>
        </p:spPr>
        <p:txBody>
          <a:bodyPr rot="10800000" vert="eaVert" wrap="none" anchor="ctr"/>
          <a:lstStyle/>
          <a:p>
            <a:pPr algn="ctr" defTabSz="457200" fontAlgn="auto">
              <a:spcBef>
                <a:spcPts val="0"/>
              </a:spcBef>
              <a:spcAft>
                <a:spcPts val="0"/>
              </a:spcAft>
              <a:defRPr/>
            </a:pPr>
            <a:endParaRPr lang="en-US" sz="1800">
              <a:latin typeface="Arial" charset="0"/>
              <a:ea typeface="Arial" charset="0"/>
              <a:cs typeface="Arial" charset="0"/>
            </a:endParaRPr>
          </a:p>
        </p:txBody>
      </p:sp>
      <p:cxnSp>
        <p:nvCxnSpPr>
          <p:cNvPr id="81" name="直接连接符 53"/>
          <p:cNvCxnSpPr/>
          <p:nvPr/>
        </p:nvCxnSpPr>
        <p:spPr>
          <a:xfrm rot="5400000" flipH="1" flipV="1">
            <a:off x="6679407" y="2820193"/>
            <a:ext cx="571500" cy="50006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54"/>
          <p:cNvCxnSpPr/>
          <p:nvPr/>
        </p:nvCxnSpPr>
        <p:spPr>
          <a:xfrm>
            <a:off x="7199313" y="2784475"/>
            <a:ext cx="584200" cy="158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55"/>
          <p:cNvCxnSpPr/>
          <p:nvPr/>
        </p:nvCxnSpPr>
        <p:spPr>
          <a:xfrm rot="16200000" flipV="1">
            <a:off x="7497763" y="2497138"/>
            <a:ext cx="5715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4" name="Oval 47"/>
          <p:cNvSpPr>
            <a:spLocks noChangeArrowheads="1"/>
          </p:cNvSpPr>
          <p:nvPr/>
        </p:nvSpPr>
        <p:spPr bwMode="auto">
          <a:xfrm>
            <a:off x="3643313" y="2171700"/>
            <a:ext cx="495300" cy="100013"/>
          </a:xfrm>
          <a:prstGeom prst="ellipse">
            <a:avLst/>
          </a:prstGeom>
          <a:gradFill rotWithShape="1">
            <a:gsLst>
              <a:gs pos="0">
                <a:schemeClr val="tx1">
                  <a:gamma/>
                  <a:tint val="0"/>
                  <a:invGamma/>
                </a:schemeClr>
              </a:gs>
              <a:gs pos="50000">
                <a:schemeClr val="tx1"/>
              </a:gs>
              <a:gs pos="100000">
                <a:schemeClr val="tx1">
                  <a:gamma/>
                  <a:tint val="0"/>
                  <a:invGamma/>
                </a:schemeClr>
              </a:gs>
            </a:gsLst>
            <a:lin ang="5400000" scaled="1"/>
          </a:gradFill>
          <a:ln w="9525">
            <a:noFill/>
            <a:round/>
            <a:headEnd/>
            <a:tailEnd/>
          </a:ln>
          <a:effectLst/>
        </p:spPr>
        <p:txBody>
          <a:bodyPr wrap="none" anchor="ctr"/>
          <a:lstStyle/>
          <a:p>
            <a:pPr defTabSz="457200" fontAlgn="auto">
              <a:spcBef>
                <a:spcPts val="0"/>
              </a:spcBef>
              <a:spcAft>
                <a:spcPts val="0"/>
              </a:spcAft>
              <a:defRPr/>
            </a:pPr>
            <a:endParaRPr lang="en-US" sz="1800">
              <a:latin typeface="+mn-lt"/>
              <a:cs typeface="+mn-cs"/>
            </a:endParaRPr>
          </a:p>
        </p:txBody>
      </p:sp>
      <p:sp>
        <p:nvSpPr>
          <p:cNvPr id="35855" name="Slide Number Placeholder 1"/>
          <p:cNvSpPr txBox="1">
            <a:spLocks noGrp="1"/>
          </p:cNvSpPr>
          <p:nvPr/>
        </p:nvSpPr>
        <p:spPr bwMode="auto">
          <a:xfrm>
            <a:off x="8382000" y="621188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r">
              <a:spcBef>
                <a:spcPct val="0"/>
              </a:spcBef>
              <a:buFontTx/>
              <a:buNone/>
            </a:pPr>
            <a:fld id="{53F499A7-1E43-403C-8A79-C51FF1D7CFF7}" type="slidenum">
              <a:rPr lang="en-US" altLang="en-US" sz="1200">
                <a:latin typeface="Calibri" panose="020F0502020204030204" pitchFamily="34" charset="0"/>
              </a:rPr>
              <a:pPr algn="r">
                <a:spcBef>
                  <a:spcPct val="0"/>
                </a:spcBef>
                <a:buFontTx/>
                <a:buNone/>
              </a:pPr>
              <a:t>29</a:t>
            </a:fld>
            <a:endParaRPr lang="en-US" altLang="en-US" sz="1200">
              <a:latin typeface="Calibri" panose="020F0502020204030204" pitchFamily="34" charset="0"/>
            </a:endParaRPr>
          </a:p>
        </p:txBody>
      </p:sp>
      <p:sp>
        <p:nvSpPr>
          <p:cNvPr id="35856" name="Rectangle 34"/>
          <p:cNvSpPr>
            <a:spLocks noChangeArrowheads="1"/>
          </p:cNvSpPr>
          <p:nvPr/>
        </p:nvSpPr>
        <p:spPr bwMode="auto">
          <a:xfrm>
            <a:off x="5245100" y="4778375"/>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buFontTx/>
              <a:buNone/>
            </a:pPr>
            <a:r>
              <a:rPr lang="en-US" altLang="en-US" sz="1000">
                <a:cs typeface="Times New Roman" panose="02020603050405020304" pitchFamily="18" charset="0"/>
              </a:rPr>
              <a:t>Dane et al,  IEEE J. Quant. Electron.  30, 1907 (1994)</a:t>
            </a:r>
          </a:p>
        </p:txBody>
      </p:sp>
      <p:sp>
        <p:nvSpPr>
          <p:cNvPr id="36" name="TextBox 35"/>
          <p:cNvSpPr txBox="1">
            <a:spLocks noChangeArrowheads="1"/>
          </p:cNvSpPr>
          <p:nvPr/>
        </p:nvSpPr>
        <p:spPr bwMode="auto">
          <a:xfrm>
            <a:off x="714375" y="5024438"/>
            <a:ext cx="7615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Ø"/>
            </a:pPr>
            <a:r>
              <a:rPr lang="en-US" altLang="en-US" sz="2000">
                <a:cs typeface="Times New Roman" panose="02020603050405020304" pitchFamily="18" charset="0"/>
              </a:rPr>
              <a:t>With controllable energy in the focusing cell</a:t>
            </a:r>
          </a:p>
          <a:p>
            <a:pPr>
              <a:spcBef>
                <a:spcPct val="0"/>
              </a:spcBef>
              <a:buFont typeface="Wingdings" panose="05000000000000000000" pitchFamily="2" charset="2"/>
              <a:buChar char="Ø"/>
            </a:pPr>
            <a:r>
              <a:rPr lang="en-US" altLang="en-US" sz="2000">
                <a:cs typeface="Times New Roman" panose="02020603050405020304" pitchFamily="18" charset="0"/>
              </a:rPr>
              <a:t> Potentially scalable to high energy &gt;1 J</a:t>
            </a:r>
          </a:p>
        </p:txBody>
      </p:sp>
      <p:pic>
        <p:nvPicPr>
          <p:cNvPr id="35858" name="Picture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225"/>
            <a:ext cx="1279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0"/>
                                        <p:tgtEl>
                                          <p:spTgt spid="59"/>
                                        </p:tgtEl>
                                      </p:cBhvr>
                                    </p:animEffect>
                                  </p:childTnLst>
                                </p:cTn>
                              </p:par>
                              <p:par>
                                <p:cTn id="8" presetID="22" presetClass="entr" presetSubtype="4" fill="hold" nodeType="withEffect">
                                  <p:stCondLst>
                                    <p:cond delay="3800"/>
                                  </p:stCondLst>
                                  <p:childTnLst>
                                    <p:set>
                                      <p:cBhvr>
                                        <p:cTn id="9" dur="1" fill="hold">
                                          <p:stCondLst>
                                            <p:cond delay="0"/>
                                          </p:stCondLst>
                                        </p:cTn>
                                        <p:tgtEl>
                                          <p:spTgt spid="81"/>
                                        </p:tgtEl>
                                        <p:attrNameLst>
                                          <p:attrName>style.visibility</p:attrName>
                                        </p:attrNameLst>
                                      </p:cBhvr>
                                      <p:to>
                                        <p:strVal val="visible"/>
                                      </p:to>
                                    </p:set>
                                    <p:animEffect transition="in" filter="wipe(down)">
                                      <p:cBhvr>
                                        <p:cTn id="10" dur="1500"/>
                                        <p:tgtEl>
                                          <p:spTgt spid="81"/>
                                        </p:tgtEl>
                                      </p:cBhvr>
                                    </p:animEffect>
                                  </p:childTnLst>
                                </p:cTn>
                              </p:par>
                              <p:par>
                                <p:cTn id="11" presetID="22" presetClass="entr" presetSubtype="8" fill="hold" nodeType="withEffect">
                                  <p:stCondLst>
                                    <p:cond delay="5500"/>
                                  </p:stCondLst>
                                  <p:childTnLst>
                                    <p:set>
                                      <p:cBhvr>
                                        <p:cTn id="12" dur="1" fill="hold">
                                          <p:stCondLst>
                                            <p:cond delay="0"/>
                                          </p:stCondLst>
                                        </p:cTn>
                                        <p:tgtEl>
                                          <p:spTgt spid="82"/>
                                        </p:tgtEl>
                                        <p:attrNameLst>
                                          <p:attrName>style.visibility</p:attrName>
                                        </p:attrNameLst>
                                      </p:cBhvr>
                                      <p:to>
                                        <p:strVal val="visible"/>
                                      </p:to>
                                    </p:set>
                                    <p:animEffect transition="in" filter="wipe(left)">
                                      <p:cBhvr>
                                        <p:cTn id="13" dur="1500"/>
                                        <p:tgtEl>
                                          <p:spTgt spid="82"/>
                                        </p:tgtEl>
                                      </p:cBhvr>
                                    </p:animEffect>
                                  </p:childTnLst>
                                </p:cTn>
                              </p:par>
                              <p:par>
                                <p:cTn id="14" presetID="22" presetClass="entr" presetSubtype="1" fill="hold" nodeType="withEffect">
                                  <p:stCondLst>
                                    <p:cond delay="5000"/>
                                  </p:stCondLst>
                                  <p:childTnLst>
                                    <p:set>
                                      <p:cBhvr>
                                        <p:cTn id="15" dur="1" fill="hold">
                                          <p:stCondLst>
                                            <p:cond delay="0"/>
                                          </p:stCondLst>
                                        </p:cTn>
                                        <p:tgtEl>
                                          <p:spTgt spid="60"/>
                                        </p:tgtEl>
                                        <p:attrNameLst>
                                          <p:attrName>style.visibility</p:attrName>
                                        </p:attrNameLst>
                                      </p:cBhvr>
                                      <p:to>
                                        <p:strVal val="visible"/>
                                      </p:to>
                                    </p:set>
                                    <p:animEffect transition="in" filter="wipe(up)">
                                      <p:cBhvr>
                                        <p:cTn id="16" dur="2000"/>
                                        <p:tgtEl>
                                          <p:spTgt spid="60"/>
                                        </p:tgtEl>
                                      </p:cBhvr>
                                    </p:animEffect>
                                  </p:childTnLst>
                                </p:cTn>
                              </p:par>
                            </p:childTnLst>
                          </p:cTn>
                        </p:par>
                        <p:par>
                          <p:cTn id="17" fill="hold" nodeType="afterGroup">
                            <p:stCondLst>
                              <p:cond delay="7000"/>
                            </p:stCondLst>
                            <p:childTnLst>
                              <p:par>
                                <p:cTn id="18" presetID="22" presetClass="entr" presetSubtype="4" fill="hold" nodeType="after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wipe(down)">
                                      <p:cBhvr>
                                        <p:cTn id="20" dur="1500"/>
                                        <p:tgtEl>
                                          <p:spTgt spid="83"/>
                                        </p:tgtEl>
                                      </p:cBhvr>
                                    </p:animEffect>
                                  </p:childTnLst>
                                </p:cTn>
                              </p:par>
                              <p:par>
                                <p:cTn id="21" presetID="22" presetClass="entr" presetSubtype="2"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right)">
                                      <p:cBhvr>
                                        <p:cTn id="23" dur="5000"/>
                                        <p:tgtEl>
                                          <p:spTgt spid="63"/>
                                        </p:tgtEl>
                                      </p:cBhvr>
                                    </p:animEffect>
                                  </p:childTnLst>
                                </p:cTn>
                              </p:par>
                              <p:par>
                                <p:cTn id="24" presetID="22" presetClass="entr" presetSubtype="2" fill="hold" nodeType="withEffect">
                                  <p:stCondLst>
                                    <p:cond delay="1500"/>
                                  </p:stCondLst>
                                  <p:childTnLst>
                                    <p:set>
                                      <p:cBhvr>
                                        <p:cTn id="25" dur="1" fill="hold">
                                          <p:stCondLst>
                                            <p:cond delay="0"/>
                                          </p:stCondLst>
                                        </p:cTn>
                                        <p:tgtEl>
                                          <p:spTgt spid="79"/>
                                        </p:tgtEl>
                                        <p:attrNameLst>
                                          <p:attrName>style.visibility</p:attrName>
                                        </p:attrNameLst>
                                      </p:cBhvr>
                                      <p:to>
                                        <p:strVal val="visible"/>
                                      </p:to>
                                    </p:set>
                                    <p:animEffect transition="in" filter="wipe(right)">
                                      <p:cBhvr>
                                        <p:cTn id="26" dur="5000"/>
                                        <p:tgtEl>
                                          <p:spTgt spid="79"/>
                                        </p:tgtEl>
                                      </p:cBhvr>
                                    </p:animEffect>
                                  </p:childTnLst>
                                </p:cTn>
                              </p:par>
                              <p:par>
                                <p:cTn id="27" presetID="22" presetClass="exit" presetSubtype="8" fill="hold" grpId="1" nodeType="withEffect">
                                  <p:stCondLst>
                                    <p:cond delay="0"/>
                                  </p:stCondLst>
                                  <p:childTnLst>
                                    <p:animEffect transition="out" filter="wipe(left)">
                                      <p:cBhvr>
                                        <p:cTn id="28" dur="3000"/>
                                        <p:tgtEl>
                                          <p:spTgt spid="59"/>
                                        </p:tgtEl>
                                      </p:cBhvr>
                                    </p:animEffect>
                                    <p:set>
                                      <p:cBhvr>
                                        <p:cTn id="29" dur="1" fill="hold">
                                          <p:stCondLst>
                                            <p:cond delay="2999"/>
                                          </p:stCondLst>
                                        </p:cTn>
                                        <p:tgtEl>
                                          <p:spTgt spid="59"/>
                                        </p:tgtEl>
                                        <p:attrNameLst>
                                          <p:attrName>style.visibility</p:attrName>
                                        </p:attrNameLst>
                                      </p:cBhvr>
                                      <p:to>
                                        <p:strVal val="hidden"/>
                                      </p:to>
                                    </p:set>
                                  </p:childTnLst>
                                </p:cTn>
                              </p:par>
                              <p:par>
                                <p:cTn id="30" presetID="22" presetClass="exit" presetSubtype="4" fill="hold" nodeType="withEffect">
                                  <p:stCondLst>
                                    <p:cond delay="2200"/>
                                  </p:stCondLst>
                                  <p:childTnLst>
                                    <p:animEffect transition="out" filter="wipe(down)">
                                      <p:cBhvr>
                                        <p:cTn id="31" dur="1500"/>
                                        <p:tgtEl>
                                          <p:spTgt spid="81"/>
                                        </p:tgtEl>
                                      </p:cBhvr>
                                    </p:animEffect>
                                    <p:set>
                                      <p:cBhvr>
                                        <p:cTn id="32" dur="1" fill="hold">
                                          <p:stCondLst>
                                            <p:cond delay="1499"/>
                                          </p:stCondLst>
                                        </p:cTn>
                                        <p:tgtEl>
                                          <p:spTgt spid="81"/>
                                        </p:tgtEl>
                                        <p:attrNameLst>
                                          <p:attrName>style.visibility</p:attrName>
                                        </p:attrNameLst>
                                      </p:cBhvr>
                                      <p:to>
                                        <p:strVal val="hidden"/>
                                      </p:to>
                                    </p:set>
                                  </p:childTnLst>
                                </p:cTn>
                              </p:par>
                              <p:par>
                                <p:cTn id="33" presetID="22" presetClass="exit" presetSubtype="8" fill="hold" nodeType="withEffect">
                                  <p:stCondLst>
                                    <p:cond delay="3600"/>
                                  </p:stCondLst>
                                  <p:childTnLst>
                                    <p:animEffect transition="out" filter="wipe(left)">
                                      <p:cBhvr>
                                        <p:cTn id="34" dur="1500"/>
                                        <p:tgtEl>
                                          <p:spTgt spid="82"/>
                                        </p:tgtEl>
                                      </p:cBhvr>
                                    </p:animEffect>
                                    <p:set>
                                      <p:cBhvr>
                                        <p:cTn id="35" dur="1" fill="hold">
                                          <p:stCondLst>
                                            <p:cond delay="1499"/>
                                          </p:stCondLst>
                                        </p:cTn>
                                        <p:tgtEl>
                                          <p:spTgt spid="82"/>
                                        </p:tgtEl>
                                        <p:attrNameLst>
                                          <p:attrName>style.visibility</p:attrName>
                                        </p:attrNameLst>
                                      </p:cBhvr>
                                      <p:to>
                                        <p:strVal val="hidden"/>
                                      </p:to>
                                    </p:set>
                                  </p:childTnLst>
                                </p:cTn>
                              </p:par>
                              <p:par>
                                <p:cTn id="36" presetID="22" presetClass="exit" presetSubtype="1" fill="hold" nodeType="withEffect">
                                  <p:stCondLst>
                                    <p:cond delay="2900"/>
                                  </p:stCondLst>
                                  <p:childTnLst>
                                    <p:animEffect transition="out" filter="wipe(up)">
                                      <p:cBhvr>
                                        <p:cTn id="37" dur="2000"/>
                                        <p:tgtEl>
                                          <p:spTgt spid="60"/>
                                        </p:tgtEl>
                                      </p:cBhvr>
                                    </p:animEffect>
                                    <p:set>
                                      <p:cBhvr>
                                        <p:cTn id="38" dur="1" fill="hold">
                                          <p:stCondLst>
                                            <p:cond delay="1999"/>
                                          </p:stCondLst>
                                        </p:cTn>
                                        <p:tgtEl>
                                          <p:spTgt spid="60"/>
                                        </p:tgtEl>
                                        <p:attrNameLst>
                                          <p:attrName>style.visibility</p:attrName>
                                        </p:attrNameLst>
                                      </p:cBhvr>
                                      <p:to>
                                        <p:strVal val="hidden"/>
                                      </p:to>
                                    </p:set>
                                  </p:childTnLst>
                                </p:cTn>
                              </p:par>
                              <p:par>
                                <p:cTn id="39" presetID="22" presetClass="exit" presetSubtype="4" fill="hold" nodeType="withEffect">
                                  <p:stCondLst>
                                    <p:cond delay="5000"/>
                                  </p:stCondLst>
                                  <p:childTnLst>
                                    <p:animEffect transition="out" filter="wipe(down)">
                                      <p:cBhvr>
                                        <p:cTn id="40" dur="1500"/>
                                        <p:tgtEl>
                                          <p:spTgt spid="83"/>
                                        </p:tgtEl>
                                      </p:cBhvr>
                                    </p:animEffect>
                                    <p:set>
                                      <p:cBhvr>
                                        <p:cTn id="41" dur="1" fill="hold">
                                          <p:stCondLst>
                                            <p:cond delay="1499"/>
                                          </p:stCondLst>
                                        </p:cTn>
                                        <p:tgtEl>
                                          <p:spTgt spid="83"/>
                                        </p:tgtEl>
                                        <p:attrNameLst>
                                          <p:attrName>style.visibility</p:attrName>
                                        </p:attrNameLst>
                                      </p:cBhvr>
                                      <p:to>
                                        <p:strVal val="hidden"/>
                                      </p:to>
                                    </p:set>
                                  </p:childTnLst>
                                </p:cTn>
                              </p:par>
                              <p:par>
                                <p:cTn id="42" presetID="0" presetClass="path" presetSubtype="0" accel="50000" decel="50000" fill="hold" nodeType="withEffect">
                                  <p:stCondLst>
                                    <p:cond delay="4200"/>
                                  </p:stCondLst>
                                  <p:childTnLst>
                                    <p:animMotion origin="layout" path="M 3.61111E-6 -4.07407E-6 L -0.17257 0.0007 " pathEditMode="relative" rAng="0" ptsTypes="AA">
                                      <p:cBhvr>
                                        <p:cTn id="43" dur="3000" fill="hold"/>
                                        <p:tgtEl>
                                          <p:spTgt spid="63"/>
                                        </p:tgtEl>
                                        <p:attrNameLst>
                                          <p:attrName>ppt_x</p:attrName>
                                          <p:attrName>ppt_y</p:attrName>
                                        </p:attrNameLst>
                                      </p:cBhvr>
                                      <p:rCtr x="-8600" y="0"/>
                                    </p:animMotion>
                                  </p:childTnLst>
                                </p:cTn>
                              </p:par>
                            </p:childTnLst>
                          </p:cTn>
                        </p:par>
                        <p:par>
                          <p:cTn id="44" fill="hold" nodeType="afterGroup">
                            <p:stCondLst>
                              <p:cond delay="14200"/>
                            </p:stCondLst>
                            <p:childTnLst>
                              <p:par>
                                <p:cTn id="45" presetID="22" presetClass="entr" presetSubtype="8" fill="hold" grpId="0" nodeType="after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2500"/>
                                        <p:tgtEl>
                                          <p:spTgt spid="84"/>
                                        </p:tgtEl>
                                      </p:cBhvr>
                                    </p:animEffect>
                                  </p:childTnLst>
                                </p:cTn>
                              </p:par>
                              <p:par>
                                <p:cTn id="48" presetID="22" presetClass="exit" presetSubtype="8" fill="hold" nodeType="withEffect">
                                  <p:stCondLst>
                                    <p:cond delay="1000"/>
                                  </p:stCondLst>
                                  <p:childTnLst>
                                    <p:animEffect transition="out" filter="wipe(left)">
                                      <p:cBhvr>
                                        <p:cTn id="49" dur="1800"/>
                                        <p:tgtEl>
                                          <p:spTgt spid="79"/>
                                        </p:tgtEl>
                                      </p:cBhvr>
                                    </p:animEffect>
                                    <p:set>
                                      <p:cBhvr>
                                        <p:cTn id="50" dur="1" fill="hold">
                                          <p:stCondLst>
                                            <p:cond delay="1799"/>
                                          </p:stCondLst>
                                        </p:cTn>
                                        <p:tgtEl>
                                          <p:spTgt spid="79"/>
                                        </p:tgtEl>
                                        <p:attrNameLst>
                                          <p:attrName>style.visibility</p:attrName>
                                        </p:attrNameLst>
                                      </p:cBhvr>
                                      <p:to>
                                        <p:strVal val="hidden"/>
                                      </p:to>
                                    </p:set>
                                  </p:childTnLst>
                                </p:cTn>
                              </p:par>
                              <p:par>
                                <p:cTn id="51" presetID="35" presetClass="path" presetSubtype="0" accel="50000" decel="50000" fill="hold" nodeType="withEffect">
                                  <p:stCondLst>
                                    <p:cond delay="0"/>
                                  </p:stCondLst>
                                  <p:childTnLst>
                                    <p:animMotion origin="layout" path="M 0 0  L -0.25 0  E" pathEditMode="relative" ptsTypes="">
                                      <p:cBhvr>
                                        <p:cTn id="52" dur="4200" fill="hold"/>
                                        <p:tgtEl>
                                          <p:spTgt spid="79"/>
                                        </p:tgtEl>
                                        <p:attrNameLst>
                                          <p:attrName>ppt_x</p:attrName>
                                          <p:attrName>ppt_y</p:attrName>
                                        </p:attrNameLst>
                                      </p:cBhvr>
                                    </p:animMotion>
                                  </p:childTnLst>
                                </p:cTn>
                              </p:par>
                              <p:par>
                                <p:cTn id="53" presetID="63" presetClass="path" presetSubtype="0" accel="50000" decel="50000" fill="hold" grpId="2" nodeType="withEffect">
                                  <p:stCondLst>
                                    <p:cond delay="0"/>
                                  </p:stCondLst>
                                  <p:childTnLst>
                                    <p:animMotion origin="layout" path="M -0.00799 -0.00093 L 0.42882 -0.00417 " pathEditMode="relative" rAng="0" ptsTypes="AA">
                                      <p:cBhvr>
                                        <p:cTn id="54" dur="5000" fill="hold"/>
                                        <p:tgtEl>
                                          <p:spTgt spid="84"/>
                                        </p:tgtEl>
                                        <p:attrNameLst>
                                          <p:attrName>ppt_x</p:attrName>
                                          <p:attrName>ppt_y</p:attrName>
                                        </p:attrNameLst>
                                      </p:cBhvr>
                                      <p:rCtr x="21800" y="-200"/>
                                    </p:animMotion>
                                  </p:childTnLst>
                                </p:cTn>
                              </p:par>
                              <p:par>
                                <p:cTn id="55" presetID="22" presetClass="exit" presetSubtype="2" fill="hold" nodeType="withEffect">
                                  <p:stCondLst>
                                    <p:cond delay="0"/>
                                  </p:stCondLst>
                                  <p:childTnLst>
                                    <p:animEffect transition="out" filter="wipe(right)">
                                      <p:cBhvr>
                                        <p:cTn id="56" dur="5000"/>
                                        <p:tgtEl>
                                          <p:spTgt spid="63"/>
                                        </p:tgtEl>
                                      </p:cBhvr>
                                    </p:animEffect>
                                    <p:set>
                                      <p:cBhvr>
                                        <p:cTn id="57" dur="1" fill="hold">
                                          <p:stCondLst>
                                            <p:cond delay="4999"/>
                                          </p:stCondLst>
                                        </p:cTn>
                                        <p:tgtEl>
                                          <p:spTgt spid="63"/>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down)">
                                      <p:cBhvr>
                                        <p:cTn id="60" dur="3000"/>
                                        <p:tgtEl>
                                          <p:spTgt spid="80"/>
                                        </p:tgtEl>
                                      </p:cBhvr>
                                    </p:animEffect>
                                  </p:childTnLst>
                                </p:cTn>
                              </p:par>
                              <p:par>
                                <p:cTn id="61" presetID="22" presetClass="entr" presetSubtype="8" fill="hold" nodeType="withEffect">
                                  <p:stCondLst>
                                    <p:cond delay="3200"/>
                                  </p:stCondLst>
                                  <p:childTnLst>
                                    <p:set>
                                      <p:cBhvr>
                                        <p:cTn id="62" dur="1" fill="hold">
                                          <p:stCondLst>
                                            <p:cond delay="0"/>
                                          </p:stCondLst>
                                        </p:cTn>
                                        <p:tgtEl>
                                          <p:spTgt spid="71"/>
                                        </p:tgtEl>
                                        <p:attrNameLst>
                                          <p:attrName>style.visibility</p:attrName>
                                        </p:attrNameLst>
                                      </p:cBhvr>
                                      <p:to>
                                        <p:strVal val="visible"/>
                                      </p:to>
                                    </p:set>
                                    <p:animEffect transition="in" filter="wipe(left)">
                                      <p:cBhvr>
                                        <p:cTn id="63" dur="5000"/>
                                        <p:tgtEl>
                                          <p:spTgt spid="71"/>
                                        </p:tgtEl>
                                      </p:cBhvr>
                                    </p:animEffect>
                                  </p:childTnLst>
                                </p:cTn>
                              </p:par>
                              <p:par>
                                <p:cTn id="64" presetID="22" presetClass="exit" presetSubtype="4" fill="hold" nodeType="withEffect">
                                  <p:stCondLst>
                                    <p:cond delay="4400"/>
                                  </p:stCondLst>
                                  <p:childTnLst>
                                    <p:animEffect transition="out" filter="wipe(down)">
                                      <p:cBhvr>
                                        <p:cTn id="65" dur="3000"/>
                                        <p:tgtEl>
                                          <p:spTgt spid="80"/>
                                        </p:tgtEl>
                                      </p:cBhvr>
                                    </p:animEffect>
                                    <p:set>
                                      <p:cBhvr>
                                        <p:cTn id="66" dur="1" fill="hold">
                                          <p:stCondLst>
                                            <p:cond delay="2999"/>
                                          </p:stCondLst>
                                        </p:cTn>
                                        <p:tgtEl>
                                          <p:spTgt spid="80"/>
                                        </p:tgtEl>
                                        <p:attrNameLst>
                                          <p:attrName>style.visibility</p:attrName>
                                        </p:attrNameLst>
                                      </p:cBhvr>
                                      <p:to>
                                        <p:strVal val="hidden"/>
                                      </p:to>
                                    </p:set>
                                  </p:childTnLst>
                                </p:cTn>
                              </p:par>
                              <p:par>
                                <p:cTn id="67" presetID="42" presetClass="path" presetSubtype="0" accel="50000" decel="50000" fill="hold" grpId="3" nodeType="withEffect">
                                  <p:stCondLst>
                                    <p:cond delay="5000"/>
                                  </p:stCondLst>
                                  <p:childTnLst>
                                    <p:animMotion origin="layout" path="M 0.42882 -0.00301 L 0.42882 0.08079 " pathEditMode="relative" rAng="0" ptsTypes="AA">
                                      <p:cBhvr>
                                        <p:cTn id="68" dur="5000" fill="hold"/>
                                        <p:tgtEl>
                                          <p:spTgt spid="84"/>
                                        </p:tgtEl>
                                        <p:attrNameLst>
                                          <p:attrName>ppt_x</p:attrName>
                                          <p:attrName>ppt_y</p:attrName>
                                        </p:attrNameLst>
                                      </p:cBhvr>
                                      <p:rCtr x="0" y="4200"/>
                                    </p:animMotion>
                                  </p:childTnLst>
                                </p:cTn>
                              </p:par>
                              <p:par>
                                <p:cTn id="69" presetID="0" presetClass="path" presetSubtype="0" accel="50000" decel="50000" fill="hold" grpId="1" nodeType="withEffect">
                                  <p:stCondLst>
                                    <p:cond delay="5500"/>
                                  </p:stCondLst>
                                  <p:childTnLst>
                                    <p:animMotion origin="layout" path="M 0.42882 0.0912 L 0.23195 0.0912 " pathEditMode="relative" rAng="0" ptsTypes="AA">
                                      <p:cBhvr>
                                        <p:cTn id="70" dur="3700" fill="hold"/>
                                        <p:tgtEl>
                                          <p:spTgt spid="84"/>
                                        </p:tgtEl>
                                        <p:attrNameLst>
                                          <p:attrName>ppt_x</p:attrName>
                                          <p:attrName>ppt_y</p:attrName>
                                        </p:attrNameLst>
                                      </p:cBhvr>
                                      <p:rCtr x="-9800" y="0"/>
                                    </p:animMotion>
                                  </p:childTnLst>
                                </p:cTn>
                              </p:par>
                            </p:childTnLst>
                          </p:cTn>
                        </p:par>
                        <p:par>
                          <p:cTn id="71" fill="hold" nodeType="afterGroup">
                            <p:stCondLst>
                              <p:cond delay="24200"/>
                            </p:stCondLst>
                            <p:childTnLst>
                              <p:par>
                                <p:cTn id="72" presetID="22" presetClass="exit" presetSubtype="2" fill="hold" nodeType="afterEffect">
                                  <p:stCondLst>
                                    <p:cond delay="0"/>
                                  </p:stCondLst>
                                  <p:childTnLst>
                                    <p:animEffect transition="out" filter="wipe(right)">
                                      <p:cBhvr>
                                        <p:cTn id="73" dur="6500"/>
                                        <p:tgtEl>
                                          <p:spTgt spid="71"/>
                                        </p:tgtEl>
                                      </p:cBhvr>
                                    </p:animEffect>
                                    <p:set>
                                      <p:cBhvr>
                                        <p:cTn id="74" dur="1" fill="hold">
                                          <p:stCondLst>
                                            <p:cond delay="6499"/>
                                          </p:stCondLst>
                                        </p:cTn>
                                        <p:tgtEl>
                                          <p:spTgt spid="71"/>
                                        </p:tgtEl>
                                        <p:attrNameLst>
                                          <p:attrName>style.visibility</p:attrName>
                                        </p:attrNameLst>
                                      </p:cBhvr>
                                      <p:to>
                                        <p:strVal val="hidden"/>
                                      </p:to>
                                    </p:set>
                                  </p:childTnLst>
                                </p:cTn>
                              </p:par>
                              <p:par>
                                <p:cTn id="75" presetID="63" presetClass="path" presetSubtype="0" accel="50000" decel="50000" fill="hold" nodeType="withEffect">
                                  <p:stCondLst>
                                    <p:cond delay="0"/>
                                  </p:stCondLst>
                                  <p:childTnLst>
                                    <p:animMotion origin="layout" path="M 2.5E-6 0.00578 L 0.44878 0.00578 " pathEditMode="relative" rAng="0" ptsTypes="AA">
                                      <p:cBhvr>
                                        <p:cTn id="76" dur="6000" fill="hold"/>
                                        <p:tgtEl>
                                          <p:spTgt spid="71"/>
                                        </p:tgtEl>
                                        <p:attrNameLst>
                                          <p:attrName>ppt_x</p:attrName>
                                          <p:attrName>ppt_y</p:attrName>
                                        </p:attrNameLst>
                                      </p:cBhvr>
                                      <p:rCtr x="22400" y="0"/>
                                    </p:animMotion>
                                  </p:childTnLst>
                                </p:cTn>
                              </p:par>
                              <p:par>
                                <p:cTn id="77" presetID="0" presetClass="path" presetSubtype="0" accel="50000" decel="50000" fill="hold" grpId="4" nodeType="withEffect">
                                  <p:stCondLst>
                                    <p:cond delay="0"/>
                                  </p:stCondLst>
                                  <p:childTnLst>
                                    <p:animMotion origin="layout" path="M 0.22726 0.09005 C 0.1717 0.09005 0.11615 0.09005 0.04809 0.09005 C -0.01996 0.09005 -0.1283 0.09005 -0.18108 0.09005 C -0.23385 0.09005 -0.25139 0.08981 -0.2684 0.09005 C -0.28542 0.09028 -0.27864 0.08843 -0.28177 0.09213 C -0.28507 0.09583 -0.28611 0.09329 -0.28698 0.11227 C -0.28785 0.13125 -0.28715 0.18287 -0.28698 0.20555 C -0.2868 0.22824 -0.28698 0.23981 -0.28611 0.24884 C -0.28524 0.25787 -0.2868 0.25833 -0.28177 0.25995 C -0.27708 0.26157 -0.26875 0.25903 -0.25694 0.2588 C -0.24496 0.25856 -0.22049 0.2588 -0.21024 0.2588 C -0.2 0.2588 -0.19896 0.25764 -0.19531 0.2588 C -0.19097 0.25995 -0.18819 0.25995 -0.18437 0.26551 C -0.18055 0.27106 -0.1783 0.27917 -0.17274 0.29213 C -0.16719 0.30509 -0.1592 0.32407 -0.15104 0.34329 " pathEditMode="relative" rAng="0" ptsTypes="aaaaaaaaaaaaaaA">
                                      <p:cBhvr>
                                        <p:cTn id="78" dur="5000" fill="hold"/>
                                        <p:tgtEl>
                                          <p:spTgt spid="84"/>
                                        </p:tgtEl>
                                        <p:attrNameLst>
                                          <p:attrName>ppt_x</p:attrName>
                                          <p:attrName>ppt_y</p:attrName>
                                        </p:attrNameLst>
                                      </p:cBhvr>
                                      <p:rCtr x="-25800" y="12600"/>
                                    </p:animMotion>
                                  </p:childTnLst>
                                </p:cTn>
                              </p:par>
                              <p:par>
                                <p:cTn id="79" presetID="6" presetClass="emph" presetSubtype="0" fill="hold" nodeType="withEffect">
                                  <p:stCondLst>
                                    <p:cond delay="0"/>
                                  </p:stCondLst>
                                  <p:childTnLst>
                                    <p:animScale>
                                      <p:cBhvr>
                                        <p:cTn id="80" dur="1000" fill="hold"/>
                                        <p:tgtEl>
                                          <p:spTgt spid="84"/>
                                        </p:tgtEl>
                                      </p:cBhvr>
                                      <p:by x="30000" y="100000"/>
                                    </p:animScale>
                                  </p:childTnLst>
                                </p:cTn>
                              </p:par>
                              <p:par>
                                <p:cTn id="81" presetID="6" presetClass="emph" presetSubtype="0" fill="hold" nodeType="withEffect">
                                  <p:stCondLst>
                                    <p:cond delay="0"/>
                                  </p:stCondLst>
                                  <p:childTnLst>
                                    <p:animScale>
                                      <p:cBhvr>
                                        <p:cTn id="82" dur="1000" fill="hold"/>
                                        <p:tgtEl>
                                          <p:spTgt spid="84"/>
                                        </p:tgtEl>
                                      </p:cBhvr>
                                      <p:by x="100000" y="700000"/>
                                    </p:animScale>
                                  </p:childTnLst>
                                </p:cTn>
                              </p:par>
                              <p:par>
                                <p:cTn id="83" presetID="1" presetClass="exit" presetSubtype="0" fill="hold" nodeType="withEffect">
                                  <p:stCondLst>
                                    <p:cond delay="2000"/>
                                  </p:stCondLst>
                                  <p:childTnLst>
                                    <p:set>
                                      <p:cBhvr>
                                        <p:cTn id="84" dur="1" fill="hold">
                                          <p:stCondLst>
                                            <p:cond delay="0"/>
                                          </p:stCondLst>
                                        </p:cTn>
                                        <p:tgtEl>
                                          <p:spTgt spid="71"/>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80" grpId="0" animBg="1"/>
      <p:bldP spid="84" grpId="0" animBg="1"/>
      <p:bldP spid="84" grpId="1" animBg="1"/>
      <p:bldP spid="84" grpId="2" animBg="1"/>
      <p:bldP spid="84" grpId="3" animBg="1"/>
      <p:bldP spid="84" grpId="4" animBg="1"/>
      <p:bldP spid="36" grpId="0"/>
      <p:bldP spid="3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7"/>
          <p:cNvGrpSpPr>
            <a:grpSpLocks/>
          </p:cNvGrpSpPr>
          <p:nvPr/>
        </p:nvGrpSpPr>
        <p:grpSpPr bwMode="auto">
          <a:xfrm>
            <a:off x="79375" y="3270250"/>
            <a:ext cx="3384550" cy="3470275"/>
            <a:chOff x="1764" y="1949"/>
            <a:chExt cx="2132" cy="2186"/>
          </a:xfrm>
        </p:grpSpPr>
        <p:grpSp>
          <p:nvGrpSpPr>
            <p:cNvPr id="6157" name="Group 18"/>
            <p:cNvGrpSpPr>
              <a:grpSpLocks/>
            </p:cNvGrpSpPr>
            <p:nvPr/>
          </p:nvGrpSpPr>
          <p:grpSpPr bwMode="auto">
            <a:xfrm>
              <a:off x="1764" y="1949"/>
              <a:ext cx="2132" cy="2186"/>
              <a:chOff x="912" y="929"/>
              <a:chExt cx="2132" cy="2186"/>
            </a:xfrm>
          </p:grpSpPr>
          <p:pic>
            <p:nvPicPr>
              <p:cNvPr id="6159"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2" y="929"/>
                <a:ext cx="2132" cy="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20" descr="txp_fig"/>
              <p:cNvPicPr>
                <a:picLocks noChangeAspect="1" noChangeArrowheads="1"/>
              </p:cNvPicPr>
              <p:nvPr>
                <p:custDataLst>
                  <p:tags r:id="rId9"/>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167" y="1787"/>
                <a:ext cx="144"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21" descr="txp_fig"/>
              <p:cNvPicPr>
                <a:picLocks noChangeAspect="1" noChangeArrowheads="1"/>
              </p:cNvPicPr>
              <p:nvPr>
                <p:custDataLst>
                  <p:tags r:id="rId10"/>
                </p:custDataLst>
              </p:nvPr>
            </p:nvPicPr>
            <p:blipFill>
              <a:blip r:embed="rId16">
                <a:extLst>
                  <a:ext uri="{28A0092B-C50C-407E-A947-70E740481C1C}">
                    <a14:useLocalDpi xmlns:a14="http://schemas.microsoft.com/office/drawing/2010/main" val="0"/>
                  </a:ext>
                </a:extLst>
              </a:blip>
              <a:srcRect/>
              <a:stretch>
                <a:fillRect/>
              </a:stretch>
            </p:blipFill>
            <p:spPr bwMode="auto">
              <a:xfrm>
                <a:off x="1846" y="1442"/>
                <a:ext cx="191"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22" descr="txp_fig"/>
              <p:cNvPicPr>
                <a:picLocks noChangeAspect="1" noChangeArrowheads="1"/>
              </p:cNvPicPr>
              <p:nvPr>
                <p:custDataLst>
                  <p:tags r:id="rId11"/>
                </p:custDataLst>
              </p:nvPr>
            </p:nvPicPr>
            <p:blipFill>
              <a:blip r:embed="rId17">
                <a:extLst>
                  <a:ext uri="{28A0092B-C50C-407E-A947-70E740481C1C}">
                    <a14:useLocalDpi xmlns:a14="http://schemas.microsoft.com/office/drawing/2010/main" val="0"/>
                  </a:ext>
                </a:extLst>
              </a:blip>
              <a:srcRect/>
              <a:stretch>
                <a:fillRect/>
              </a:stretch>
            </p:blipFill>
            <p:spPr bwMode="auto">
              <a:xfrm>
                <a:off x="1476" y="1882"/>
                <a:ext cx="137"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3" name="Arc 23"/>
              <p:cNvSpPr>
                <a:spLocks/>
              </p:cNvSpPr>
              <p:nvPr/>
            </p:nvSpPr>
            <p:spPr bwMode="auto">
              <a:xfrm flipH="1" flipV="1">
                <a:off x="1146" y="1915"/>
                <a:ext cx="653" cy="840"/>
              </a:xfrm>
              <a:custGeom>
                <a:avLst/>
                <a:gdLst>
                  <a:gd name="T0" fmla="*/ 0 w 20497"/>
                  <a:gd name="T1" fmla="*/ 0 h 21600"/>
                  <a:gd name="T2" fmla="*/ 0 w 20497"/>
                  <a:gd name="T3" fmla="*/ 0 h 21600"/>
                  <a:gd name="T4" fmla="*/ 0 w 20497"/>
                  <a:gd name="T5" fmla="*/ 0 h 21600"/>
                  <a:gd name="T6" fmla="*/ 0 60000 65536"/>
                  <a:gd name="T7" fmla="*/ 0 60000 65536"/>
                  <a:gd name="T8" fmla="*/ 0 60000 65536"/>
                </a:gdLst>
                <a:ahLst/>
                <a:cxnLst>
                  <a:cxn ang="T6">
                    <a:pos x="T0" y="T1"/>
                  </a:cxn>
                  <a:cxn ang="T7">
                    <a:pos x="T2" y="T3"/>
                  </a:cxn>
                  <a:cxn ang="T8">
                    <a:pos x="T4" y="T5"/>
                  </a:cxn>
                </a:cxnLst>
                <a:rect l="0" t="0" r="r" b="b"/>
                <a:pathLst>
                  <a:path w="20497" h="21600" fill="none" extrusionOk="0">
                    <a:moveTo>
                      <a:pt x="0" y="0"/>
                    </a:moveTo>
                    <a:cubicBezTo>
                      <a:pt x="9303" y="0"/>
                      <a:pt x="17561" y="5956"/>
                      <a:pt x="20496" y="14785"/>
                    </a:cubicBezTo>
                  </a:path>
                  <a:path w="20497" h="21600" stroke="0" extrusionOk="0">
                    <a:moveTo>
                      <a:pt x="0" y="0"/>
                    </a:moveTo>
                    <a:cubicBezTo>
                      <a:pt x="9303" y="0"/>
                      <a:pt x="17561" y="5956"/>
                      <a:pt x="20496" y="14785"/>
                    </a:cubicBezTo>
                    <a:lnTo>
                      <a:pt x="0" y="21600"/>
                    </a:lnTo>
                    <a:lnTo>
                      <a:pt x="0" y="0"/>
                    </a:lnTo>
                    <a:close/>
                  </a:path>
                </a:pathLst>
              </a:custGeom>
              <a:noFill/>
              <a:ln w="254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Rectangle 24"/>
              <p:cNvSpPr>
                <a:spLocks noChangeArrowheads="1"/>
              </p:cNvSpPr>
              <p:nvPr/>
            </p:nvSpPr>
            <p:spPr bwMode="auto">
              <a:xfrm>
                <a:off x="1448" y="2824"/>
                <a:ext cx="42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endParaRPr lang="en-US" altLang="en-US" sz="1800">
                  <a:cs typeface="Times New Roman" panose="02020603050405020304" pitchFamily="18" charset="0"/>
                </a:endParaRPr>
              </a:p>
            </p:txBody>
          </p:sp>
          <p:pic>
            <p:nvPicPr>
              <p:cNvPr id="6165" name="Picture 25 1" descr="txp_fig"/>
              <p:cNvPicPr>
                <a:picLocks noChangeAspect="1" noChangeArrowheads="1"/>
              </p:cNvPicPr>
              <p:nvPr>
                <p:custDataLst>
                  <p:tags r:id="rId12"/>
                </p:custDataLst>
              </p:nvPr>
            </p:nvPicPr>
            <p:blipFill>
              <a:blip r:embed="rId16">
                <a:extLst>
                  <a:ext uri="{28A0092B-C50C-407E-A947-70E740481C1C}">
                    <a14:useLocalDpi xmlns:a14="http://schemas.microsoft.com/office/drawing/2010/main" val="0"/>
                  </a:ext>
                </a:extLst>
              </a:blip>
              <a:srcRect/>
              <a:stretch>
                <a:fillRect/>
              </a:stretch>
            </p:blipFill>
            <p:spPr bwMode="auto">
              <a:xfrm>
                <a:off x="1034" y="1898"/>
                <a:ext cx="191"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6" name="Line 26"/>
              <p:cNvSpPr>
                <a:spLocks noChangeShapeType="1"/>
              </p:cNvSpPr>
              <p:nvPr/>
            </p:nvSpPr>
            <p:spPr bwMode="auto">
              <a:xfrm>
                <a:off x="1038" y="1909"/>
                <a:ext cx="0" cy="2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Line 27"/>
              <p:cNvSpPr>
                <a:spLocks noChangeShapeType="1"/>
              </p:cNvSpPr>
              <p:nvPr/>
            </p:nvSpPr>
            <p:spPr bwMode="auto">
              <a:xfrm>
                <a:off x="1229" y="1914"/>
                <a:ext cx="0" cy="2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158" name="Picture 28" descr="txp_fig"/>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2974" y="2659"/>
              <a:ext cx="352"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47" name="Picture 2 1" descr="txp_fig"/>
          <p:cNvPicPr>
            <a:picLocks noChangeAspect="1" noChangeArrowheads="1"/>
          </p:cNvPicPr>
          <p:nvPr>
            <p:custDataLst>
              <p:tags r:id="rId1"/>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04825" y="390525"/>
            <a:ext cx="67183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33" name="Picture 17" descr="txp_fig"/>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4970463" y="1244600"/>
            <a:ext cx="3821112" cy="59848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documentclass{article}\pagestyle{empty}&#10;\begin{document}&#10;$\frac{\partial \tilde{\cal E}}{\partial z}  =  - \alpha_2 \tilde{Q}_2 \tilde{\cal E}^*$&#10; &#10;\end{document}&#10;" title="IguanaTex Bitmap Display"/>
          <p:cNvPicPr>
            <a:picLocks noChangeAspect="1"/>
          </p:cNvPicPr>
          <p:nvPr>
            <p:custDataLst>
              <p:tags r:id="rId3"/>
            </p:custDataLst>
          </p:nvPr>
        </p:nvPicPr>
        <p:blipFill>
          <a:blip r:embed="rId21"/>
          <a:stretch>
            <a:fillRect/>
          </a:stretch>
        </p:blipFill>
        <p:spPr>
          <a:xfrm>
            <a:off x="5287963" y="5189538"/>
            <a:ext cx="2595562" cy="560387"/>
          </a:xfrm>
          <a:prstGeom prst="rect">
            <a:avLst/>
          </a:prstGeom>
          <a:solidFill>
            <a:srgbClr val="FFFFFF"/>
          </a:solidFill>
          <a:ln>
            <a:noFill/>
          </a:ln>
          <a:effectLst/>
        </p:spPr>
      </p:pic>
      <p:sp>
        <p:nvSpPr>
          <p:cNvPr id="6150" name="Text Box 18"/>
          <p:cNvSpPr txBox="1">
            <a:spLocks noChangeArrowheads="1"/>
          </p:cNvSpPr>
          <p:nvPr/>
        </p:nvSpPr>
        <p:spPr bwMode="auto">
          <a:xfrm>
            <a:off x="3835400" y="5292725"/>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Propagation:</a:t>
            </a:r>
          </a:p>
        </p:txBody>
      </p:sp>
      <p:pic>
        <p:nvPicPr>
          <p:cNvPr id="5" name="Picture 4" descr="\documentclass{article}&#10;\usepackage{amsmath}&#10;\pagestyle{empty}&#10;\begin{document}&#10;$\tilde{E} = E e^{i\varphi}$&#10;&#10;&#10;&#10;\end{document}" title="IguanaTex Bitmap Display"/>
          <p:cNvPicPr>
            <a:picLocks noChangeAspect="1"/>
          </p:cNvPicPr>
          <p:nvPr>
            <p:custDataLst>
              <p:tags r:id="rId4"/>
            </p:custDataLst>
          </p:nvPr>
        </p:nvPicPr>
        <p:blipFill>
          <a:blip r:embed="rId22"/>
          <a:stretch>
            <a:fillRect/>
          </a:stretch>
        </p:blipFill>
        <p:spPr>
          <a:xfrm>
            <a:off x="969963" y="2317750"/>
            <a:ext cx="1044575" cy="236538"/>
          </a:xfrm>
          <a:prstGeom prst="rect">
            <a:avLst/>
          </a:prstGeom>
        </p:spPr>
      </p:pic>
      <p:pic>
        <p:nvPicPr>
          <p:cNvPr id="4" name="Picture 3" descr="\documentclass{article}&#10;\usepackage{amsmath}&#10;\pagestyle{empty}&#10;\begin{document}&#10;&#10;$\tilde{Q} = (iu + v)e^{2i\varphi}$&#10;&#10;&#10;\end{document}" title="IguanaTex Bitmap Display"/>
          <p:cNvPicPr>
            <a:picLocks noChangeAspect="1"/>
          </p:cNvPicPr>
          <p:nvPr>
            <p:custDataLst>
              <p:tags r:id="rId5"/>
            </p:custDataLst>
          </p:nvPr>
        </p:nvPicPr>
        <p:blipFill>
          <a:blip r:embed="rId23"/>
          <a:stretch>
            <a:fillRect/>
          </a:stretch>
        </p:blipFill>
        <p:spPr>
          <a:xfrm>
            <a:off x="849313" y="2667000"/>
            <a:ext cx="1809750" cy="298450"/>
          </a:xfrm>
          <a:prstGeom prst="rect">
            <a:avLst/>
          </a:prstGeom>
        </p:spPr>
      </p:pic>
      <p:pic>
        <p:nvPicPr>
          <p:cNvPr id="7" name="Picture 6" descr="\documentclass{article}\pagestyle{empty}&#10;\begin{document}&#10;\begin{eqnarray}&#10;\dot{u} &amp; = &amp; \Delta \omega v - \frac{u}{T_2}&#10;\nonumber \\&#10;\dot{v} &amp; = &amp; - \Delta \omega u -&#10;E^2 w - \frac{v}{T_2}&#10;\nonumber \\&#10;\dot{w} &amp; = &amp; E^2 v - \frac{w - w_0}{T_1}&#10;\nonumber&#10;\end{eqnarray}&#10;\end{document}&#10;" title="IguanaTex Bitmap Display"/>
          <p:cNvPicPr>
            <a:picLocks noChangeAspect="1"/>
          </p:cNvPicPr>
          <p:nvPr>
            <p:custDataLst>
              <p:tags r:id="rId6"/>
            </p:custDataLst>
          </p:nvPr>
        </p:nvPicPr>
        <p:blipFill>
          <a:blip r:embed="rId24"/>
          <a:stretch>
            <a:fillRect/>
          </a:stretch>
        </p:blipFill>
        <p:spPr>
          <a:xfrm>
            <a:off x="3863975" y="2263775"/>
            <a:ext cx="3019425" cy="1719263"/>
          </a:xfrm>
          <a:prstGeom prst="rect">
            <a:avLst/>
          </a:prstGeom>
          <a:solidFill>
            <a:srgbClr val="FFFFFF"/>
          </a:solidFill>
          <a:ln>
            <a:noFill/>
          </a:ln>
          <a:effectLst/>
        </p:spPr>
      </p:pic>
      <p:pic>
        <p:nvPicPr>
          <p:cNvPr id="36" name="Picture 35" descr="\documentclass{slides}\pagestyle{empty}&#10;\begin{document}&#10;$\Delta \omega = \left \{ \Delta_2 + \frac{1}{4 \Delta_1} \left [ |E_1|^2 - |E_2|^2&#10;\right ] - 2 \dot{\varphi} \right \} $&#10;\end{document}&#10;" title="IguanaTex Bitmap Display"/>
          <p:cNvPicPr>
            <a:picLocks noChangeAspect="1"/>
          </p:cNvPicPr>
          <p:nvPr>
            <p:custDataLst>
              <p:tags r:id="rId7"/>
            </p:custDataLst>
          </p:nvPr>
        </p:nvPicPr>
        <p:blipFill>
          <a:blip r:embed="rId25"/>
          <a:stretch>
            <a:fillRect/>
          </a:stretch>
        </p:blipFill>
        <p:spPr>
          <a:xfrm>
            <a:off x="3963988" y="4284663"/>
            <a:ext cx="3851275" cy="320675"/>
          </a:xfrm>
          <a:prstGeom prst="rect">
            <a:avLst/>
          </a:prstGeom>
          <a:solidFill>
            <a:srgbClr val="FFFFFF"/>
          </a:solidFill>
          <a:ln>
            <a:noFill/>
          </a:ln>
          <a:effectLst/>
        </p:spPr>
      </p:pic>
      <p:sp>
        <p:nvSpPr>
          <p:cNvPr id="16406" name="Line 22"/>
          <p:cNvSpPr>
            <a:spLocks noChangeShapeType="1"/>
          </p:cNvSpPr>
          <p:nvPr/>
        </p:nvSpPr>
        <p:spPr bwMode="auto">
          <a:xfrm flipH="1">
            <a:off x="2228850" y="1589088"/>
            <a:ext cx="2032000" cy="488950"/>
          </a:xfrm>
          <a:prstGeom prst="line">
            <a:avLst/>
          </a:prstGeom>
          <a:noFill/>
          <a:ln w="76200" cmpd="tri">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Line 22"/>
          <p:cNvSpPr>
            <a:spLocks noChangeShapeType="1"/>
          </p:cNvSpPr>
          <p:nvPr/>
        </p:nvSpPr>
        <p:spPr bwMode="auto">
          <a:xfrm>
            <a:off x="2928938" y="2805113"/>
            <a:ext cx="763587" cy="152400"/>
          </a:xfrm>
          <a:prstGeom prst="line">
            <a:avLst/>
          </a:prstGeom>
          <a:noFill/>
          <a:ln w="76200" cmpd="tri">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6033"/>
                                        </p:tgtEl>
                                        <p:attrNameLst>
                                          <p:attrName>style.visibility</p:attrName>
                                        </p:attrNameLst>
                                      </p:cBhvr>
                                      <p:to>
                                        <p:strVal val="visible"/>
                                      </p:to>
                                    </p:set>
                                    <p:animEffect transition="in" filter="wipe(left)">
                                      <p:cBhvr>
                                        <p:cTn id="7" dur="2000"/>
                                        <p:tgtEl>
                                          <p:spTgt spid="860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6406"/>
                                        </p:tgtEl>
                                        <p:attrNameLst>
                                          <p:attrName>style.visibility</p:attrName>
                                        </p:attrNameLst>
                                      </p:cBhvr>
                                      <p:to>
                                        <p:strVal val="visible"/>
                                      </p:to>
                                    </p:set>
                                    <p:animEffect transition="in" filter="wipe(up)">
                                      <p:cBhvr>
                                        <p:cTn id="12" dur="1000"/>
                                        <p:tgtEl>
                                          <p:spTgt spid="16406"/>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par>
                          <p:cTn id="17" fill="hold" nodeType="afterGroup">
                            <p:stCondLst>
                              <p:cond delay="2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1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EffectOfTime.eps"/>
          <p:cNvPicPr>
            <a:picLocks noChangeAspect="1"/>
          </p:cNvPicPr>
          <p:nvPr/>
        </p:nvPicPr>
        <p:blipFill>
          <a:blip r:embed="rId3">
            <a:extLst>
              <a:ext uri="{28A0092B-C50C-407E-A947-70E740481C1C}">
                <a14:useLocalDpi xmlns:a14="http://schemas.microsoft.com/office/drawing/2010/main" val="0"/>
              </a:ext>
            </a:extLst>
          </a:blip>
          <a:srcRect l="33540" r="34367"/>
          <a:stretch>
            <a:fillRect/>
          </a:stretch>
        </p:blipFill>
        <p:spPr bwMode="auto">
          <a:xfrm>
            <a:off x="3092450" y="1035050"/>
            <a:ext cx="2751138"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lide Number Placeholder 1"/>
          <p:cNvSpPr txBox="1">
            <a:spLocks noGrp="1"/>
          </p:cNvSpPr>
          <p:nvPr/>
        </p:nvSpPr>
        <p:spPr bwMode="auto">
          <a:xfrm>
            <a:off x="8382000" y="6553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r">
              <a:spcBef>
                <a:spcPct val="0"/>
              </a:spcBef>
              <a:buFontTx/>
              <a:buNone/>
            </a:pPr>
            <a:fld id="{FFC13F5A-A43F-4EBD-BDAF-F7E401F1D273}" type="slidenum">
              <a:rPr lang="en-US" altLang="en-US" sz="1200">
                <a:latin typeface="Calibri" panose="020F0502020204030204" pitchFamily="34" charset="0"/>
              </a:rPr>
              <a:pPr algn="r">
                <a:spcBef>
                  <a:spcPct val="0"/>
                </a:spcBef>
                <a:buFontTx/>
                <a:buNone/>
              </a:pPr>
              <a:t>30</a:t>
            </a:fld>
            <a:endParaRPr lang="en-US" altLang="en-US" sz="1200">
              <a:latin typeface="Calibri" panose="020F0502020204030204" pitchFamily="34" charset="0"/>
            </a:endParaRPr>
          </a:p>
        </p:txBody>
      </p:sp>
      <p:pic>
        <p:nvPicPr>
          <p:cNvPr id="9" name="Picture 8" descr="EffectOfTime.eps"/>
          <p:cNvPicPr>
            <a:picLocks noChangeAspect="1"/>
          </p:cNvPicPr>
          <p:nvPr/>
        </p:nvPicPr>
        <p:blipFill>
          <a:blip r:embed="rId3">
            <a:extLst>
              <a:ext uri="{28A0092B-C50C-407E-A947-70E740481C1C}">
                <a14:useLocalDpi xmlns:a14="http://schemas.microsoft.com/office/drawing/2010/main" val="0"/>
              </a:ext>
            </a:extLst>
          </a:blip>
          <a:srcRect r="66663"/>
          <a:stretch>
            <a:fillRect/>
          </a:stretch>
        </p:blipFill>
        <p:spPr bwMode="auto">
          <a:xfrm>
            <a:off x="233363" y="1022350"/>
            <a:ext cx="2859087"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ffectOfTime.eps"/>
          <p:cNvPicPr>
            <a:picLocks noChangeAspect="1"/>
          </p:cNvPicPr>
          <p:nvPr/>
        </p:nvPicPr>
        <p:blipFill>
          <a:blip r:embed="rId3">
            <a:extLst>
              <a:ext uri="{28A0092B-C50C-407E-A947-70E740481C1C}">
                <a14:useLocalDpi xmlns:a14="http://schemas.microsoft.com/office/drawing/2010/main" val="0"/>
              </a:ext>
            </a:extLst>
          </a:blip>
          <a:srcRect l="65585"/>
          <a:stretch>
            <a:fillRect/>
          </a:stretch>
        </p:blipFill>
        <p:spPr bwMode="auto">
          <a:xfrm>
            <a:off x="5867400" y="1033463"/>
            <a:ext cx="2951163"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800100" y="793750"/>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Low efficiency</a:t>
            </a:r>
          </a:p>
        </p:txBody>
      </p:sp>
      <p:sp>
        <p:nvSpPr>
          <p:cNvPr id="8" name="TextBox 7"/>
          <p:cNvSpPr txBox="1">
            <a:spLocks noChangeArrowheads="1"/>
          </p:cNvSpPr>
          <p:nvPr/>
        </p:nvSpPr>
        <p:spPr bwMode="auto">
          <a:xfrm>
            <a:off x="6472238" y="7620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Long “tail”</a:t>
            </a:r>
          </a:p>
        </p:txBody>
      </p:sp>
      <p:pic>
        <p:nvPicPr>
          <p:cNvPr id="11" name="Picture 10" descr="SBS_setupOnly.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3" y="3932238"/>
            <a:ext cx="4656137"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4876800" y="3581400"/>
            <a:ext cx="4179888" cy="3081338"/>
            <a:chOff x="4876800" y="3657600"/>
            <a:chExt cx="4179293" cy="3081067"/>
          </a:xfrm>
        </p:grpSpPr>
        <p:pic>
          <p:nvPicPr>
            <p:cNvPr id="37904" name="Picture 3" descr="Deltat2.eps"/>
            <p:cNvPicPr>
              <a:picLocks noChangeAspect="1"/>
            </p:cNvPicPr>
            <p:nvPr/>
          </p:nvPicPr>
          <p:blipFill>
            <a:blip r:embed="rId5">
              <a:extLst>
                <a:ext uri="{28A0092B-C50C-407E-A947-70E740481C1C}">
                  <a14:useLocalDpi xmlns:a14="http://schemas.microsoft.com/office/drawing/2010/main" val="0"/>
                </a:ext>
              </a:extLst>
            </a:blip>
            <a:srcRect r="54018"/>
            <a:stretch>
              <a:fillRect/>
            </a:stretch>
          </p:blipFill>
          <p:spPr bwMode="auto">
            <a:xfrm>
              <a:off x="4953000" y="3733800"/>
              <a:ext cx="4103093" cy="300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876800" y="3657600"/>
              <a:ext cx="380946" cy="3635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grpSp>
      <p:sp>
        <p:nvSpPr>
          <p:cNvPr id="14" name="Rectangle 13"/>
          <p:cNvSpPr/>
          <p:nvPr/>
        </p:nvSpPr>
        <p:spPr>
          <a:xfrm>
            <a:off x="1143000" y="3856038"/>
            <a:ext cx="1066800" cy="2460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cxnSp>
        <p:nvCxnSpPr>
          <p:cNvPr id="16" name="Straight Arrow Connector 15"/>
          <p:cNvCxnSpPr/>
          <p:nvPr/>
        </p:nvCxnSpPr>
        <p:spPr>
          <a:xfrm>
            <a:off x="1371600" y="4025900"/>
            <a:ext cx="45720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a:spLocks noChangeArrowheads="1"/>
          </p:cNvSpPr>
          <p:nvPr/>
        </p:nvSpPr>
        <p:spPr bwMode="auto">
          <a:xfrm>
            <a:off x="1371600" y="3581400"/>
            <a:ext cx="47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Δt</a:t>
            </a:r>
            <a:r>
              <a:rPr lang="en-US" altLang="en-US" sz="1800" baseline="-25000">
                <a:cs typeface="Times New Roman" panose="02020603050405020304" pitchFamily="18" charset="0"/>
              </a:rPr>
              <a:t>2</a:t>
            </a:r>
            <a:endParaRPr lang="en-US" altLang="en-US" sz="1800">
              <a:cs typeface="Times New Roman" panose="02020603050405020304" pitchFamily="18" charset="0"/>
            </a:endParaRPr>
          </a:p>
        </p:txBody>
      </p:sp>
      <p:sp>
        <p:nvSpPr>
          <p:cNvPr id="17" name="TextBox 16"/>
          <p:cNvSpPr txBox="1">
            <a:spLocks noChangeArrowheads="1"/>
          </p:cNvSpPr>
          <p:nvPr/>
        </p:nvSpPr>
        <p:spPr bwMode="auto">
          <a:xfrm>
            <a:off x="203200" y="4068763"/>
            <a:ext cx="109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b="1">
                <a:cs typeface="Times New Roman" panose="02020603050405020304" pitchFamily="18" charset="0"/>
              </a:rPr>
              <a:t>Generator</a:t>
            </a:r>
          </a:p>
        </p:txBody>
      </p:sp>
      <p:pic>
        <p:nvPicPr>
          <p:cNvPr id="37902"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22225"/>
            <a:ext cx="1279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itle 1"/>
          <p:cNvSpPr>
            <a:spLocks noGrp="1"/>
          </p:cNvSpPr>
          <p:nvPr>
            <p:ph type="title" idx="4294967295"/>
          </p:nvPr>
        </p:nvSpPr>
        <p:spPr>
          <a:xfrm>
            <a:off x="609600" y="76200"/>
            <a:ext cx="6754813" cy="731838"/>
          </a:xfrm>
        </p:spPr>
        <p:txBody>
          <a:bodyPr/>
          <a:lstStyle/>
          <a:p>
            <a:r>
              <a:rPr lang="en-US" altLang="zh-CN" sz="2400" smtClean="0">
                <a:ea typeface="宋体" panose="02010600030101010101" pitchFamily="2" charset="-122"/>
                <a:cs typeface="Times New Roman" panose="02020603050405020304" pitchFamily="18" charset="0"/>
              </a:rPr>
              <a:t>Timing between pump and seed is critical</a:t>
            </a:r>
            <a:endParaRPr lang="zh-CN" altLang="en-US" sz="2400" smtClean="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26" presetClass="emph" presetSubtype="0" repeatCount="10000" fill="hold" nodeType="with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0" y="152400"/>
            <a:ext cx="6754813" cy="731838"/>
          </a:xfrm>
        </p:spPr>
        <p:txBody>
          <a:bodyPr/>
          <a:lstStyle/>
          <a:p>
            <a:r>
              <a:rPr lang="en-US" altLang="en-US" sz="2400" smtClean="0">
                <a:cs typeface="Times New Roman" panose="02020603050405020304" pitchFamily="18" charset="0"/>
              </a:rPr>
              <a:t>Thermal challenge at high energy compression</a:t>
            </a:r>
          </a:p>
        </p:txBody>
      </p:sp>
      <p:grpSp>
        <p:nvGrpSpPr>
          <p:cNvPr id="4" name="Group 3"/>
          <p:cNvGrpSpPr>
            <a:grpSpLocks/>
          </p:cNvGrpSpPr>
          <p:nvPr/>
        </p:nvGrpSpPr>
        <p:grpSpPr bwMode="auto">
          <a:xfrm>
            <a:off x="2408238" y="4419600"/>
            <a:ext cx="4754562" cy="566738"/>
            <a:chOff x="1683703" y="4914668"/>
            <a:chExt cx="4754880" cy="566928"/>
          </a:xfrm>
        </p:grpSpPr>
        <p:sp>
          <p:nvSpPr>
            <p:cNvPr id="5" name="Rectangle 8"/>
            <p:cNvSpPr/>
            <p:nvPr/>
          </p:nvSpPr>
          <p:spPr>
            <a:xfrm>
              <a:off x="1758320" y="4914668"/>
              <a:ext cx="4572306" cy="566928"/>
            </a:xfrm>
            <a:prstGeom prst="rect">
              <a:avLst/>
            </a:prstGeom>
            <a:gradFill>
              <a:gsLst>
                <a:gs pos="0">
                  <a:schemeClr val="accent1">
                    <a:tint val="100000"/>
                    <a:shade val="100000"/>
                    <a:satMod val="130000"/>
                  </a:schemeClr>
                </a:gs>
                <a:gs pos="57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Freeform 13"/>
            <p:cNvSpPr/>
            <p:nvPr/>
          </p:nvSpPr>
          <p:spPr>
            <a:xfrm rot="152504">
              <a:off x="1683703" y="5163990"/>
              <a:ext cx="4754880" cy="131806"/>
            </a:xfrm>
            <a:custGeom>
              <a:avLst/>
              <a:gdLst>
                <a:gd name="connsiteX0" fmla="*/ 0 w 7281333"/>
                <a:gd name="connsiteY0" fmla="*/ 76201 h 127001"/>
                <a:gd name="connsiteX1" fmla="*/ 3691467 w 7281333"/>
                <a:gd name="connsiteY1" fmla="*/ 8467 h 127001"/>
                <a:gd name="connsiteX2" fmla="*/ 7281333 w 7281333"/>
                <a:gd name="connsiteY2" fmla="*/ 127001 h 127001"/>
              </a:gdLst>
              <a:ahLst/>
              <a:cxnLst>
                <a:cxn ang="0">
                  <a:pos x="connsiteX0" y="connsiteY0"/>
                </a:cxn>
                <a:cxn ang="0">
                  <a:pos x="connsiteX1" y="connsiteY1"/>
                </a:cxn>
                <a:cxn ang="0">
                  <a:pos x="connsiteX2" y="connsiteY2"/>
                </a:cxn>
              </a:cxnLst>
              <a:rect l="l" t="t" r="r" b="b"/>
              <a:pathLst>
                <a:path w="7281333" h="127001">
                  <a:moveTo>
                    <a:pt x="0" y="76201"/>
                  </a:moveTo>
                  <a:cubicBezTo>
                    <a:pt x="1238956" y="38100"/>
                    <a:pt x="2477912" y="0"/>
                    <a:pt x="3691467" y="8467"/>
                  </a:cubicBezTo>
                  <a:cubicBezTo>
                    <a:pt x="4905022" y="16934"/>
                    <a:pt x="6093177" y="71967"/>
                    <a:pt x="7281333" y="127001"/>
                  </a:cubicBezTo>
                </a:path>
              </a:pathLst>
            </a:custGeom>
            <a:ln w="28575" cap="flat" cmpd="sng" algn="ctr">
              <a:solidFill>
                <a:srgbClr val="BFBFB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sz="1800"/>
            </a:p>
          </p:txBody>
        </p:sp>
      </p:grpSp>
      <p:pic>
        <p:nvPicPr>
          <p:cNvPr id="8" name="Picture 7" descr="beamProfile.eps"/>
          <p:cNvPicPr>
            <a:picLocks noChangeAspect="1"/>
          </p:cNvPicPr>
          <p:nvPr/>
        </p:nvPicPr>
        <p:blipFill>
          <a:blip r:embed="rId4">
            <a:extLst>
              <a:ext uri="{28A0092B-C50C-407E-A947-70E740481C1C}">
                <a14:useLocalDpi xmlns:a14="http://schemas.microsoft.com/office/drawing/2010/main" val="0"/>
              </a:ext>
            </a:extLst>
          </a:blip>
          <a:srcRect r="49802"/>
          <a:stretch>
            <a:fillRect/>
          </a:stretch>
        </p:blipFill>
        <p:spPr bwMode="auto">
          <a:xfrm>
            <a:off x="990600" y="3962400"/>
            <a:ext cx="12700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mpMovie.gif">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l="20766" t="6010" r="16937" b="10928"/>
          <a:stretch>
            <a:fillRect/>
          </a:stretch>
        </p:blipFill>
        <p:spPr bwMode="auto">
          <a:xfrm>
            <a:off x="5195888" y="1239838"/>
            <a:ext cx="2112962"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1447800" y="5692775"/>
            <a:ext cx="6989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000">
                <a:cs typeface="Times New Roman" panose="02020603050405020304" pitchFamily="18" charset="0"/>
              </a:rPr>
              <a:t>Beam deflect by 2 mrad in half hour – 0.1 </a:t>
            </a:r>
            <a:r>
              <a:rPr lang="en-US" altLang="en-US" sz="2000" baseline="30000">
                <a:cs typeface="Times New Roman" panose="02020603050405020304" pitchFamily="18" charset="0"/>
              </a:rPr>
              <a:t>0</a:t>
            </a:r>
            <a:r>
              <a:rPr lang="en-US" altLang="en-US" sz="2000">
                <a:cs typeface="Times New Roman" panose="02020603050405020304" pitchFamily="18" charset="0"/>
              </a:rPr>
              <a:t>C difference for FC-72</a:t>
            </a:r>
          </a:p>
        </p:txBody>
      </p:sp>
      <p:sp>
        <p:nvSpPr>
          <p:cNvPr id="39943" name="Slide Number Placeholder 2"/>
          <p:cNvSpPr txBox="1">
            <a:spLocks noGrp="1"/>
          </p:cNvSpPr>
          <p:nvPr/>
        </p:nvSpPr>
        <p:spPr bwMode="auto">
          <a:xfrm>
            <a:off x="8382000" y="6553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r">
              <a:spcBef>
                <a:spcPct val="0"/>
              </a:spcBef>
              <a:buFontTx/>
              <a:buNone/>
            </a:pPr>
            <a:fld id="{AC4EAC57-338F-44F1-8D26-C1698BD7ED45}" type="slidenum">
              <a:rPr lang="en-US" altLang="en-US" sz="1200">
                <a:latin typeface="Calibri" panose="020F0502020204030204" pitchFamily="34" charset="0"/>
              </a:rPr>
              <a:pPr algn="r">
                <a:spcBef>
                  <a:spcPct val="0"/>
                </a:spcBef>
                <a:buFontTx/>
                <a:buNone/>
              </a:pPr>
              <a:t>31</a:t>
            </a:fld>
            <a:endParaRPr lang="en-US" altLang="en-US" sz="1200">
              <a:latin typeface="Calibri" panose="020F0502020204030204" pitchFamily="34" charset="0"/>
            </a:endParaRPr>
          </a:p>
        </p:txBody>
      </p:sp>
      <p:sp>
        <p:nvSpPr>
          <p:cNvPr id="39944" name="TextBox 8"/>
          <p:cNvSpPr txBox="1">
            <a:spLocks noChangeArrowheads="1"/>
          </p:cNvSpPr>
          <p:nvPr/>
        </p:nvSpPr>
        <p:spPr bwMode="auto">
          <a:xfrm>
            <a:off x="762000" y="1906588"/>
            <a:ext cx="3313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2400">
                <a:cs typeface="Times New Roman" panose="02020603050405020304" pitchFamily="18" charset="0"/>
              </a:rPr>
              <a:t>Unstable compression:</a:t>
            </a:r>
          </a:p>
        </p:txBody>
      </p:sp>
      <p:sp>
        <p:nvSpPr>
          <p:cNvPr id="16" name="TextBox 15"/>
          <p:cNvSpPr txBox="1">
            <a:spLocks noChangeArrowheads="1"/>
          </p:cNvSpPr>
          <p:nvPr/>
        </p:nvSpPr>
        <p:spPr bwMode="auto">
          <a:xfrm>
            <a:off x="801688" y="3255963"/>
            <a:ext cx="2568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pPr>
            <a:r>
              <a:rPr lang="en-US" altLang="en-US" sz="2400">
                <a:cs typeface="Times New Roman" panose="02020603050405020304" pitchFamily="18" charset="0"/>
              </a:rPr>
              <a:t>Beam aberration</a:t>
            </a:r>
          </a:p>
        </p:txBody>
      </p:sp>
      <p:pic>
        <p:nvPicPr>
          <p:cNvPr id="17" name="Picture 16" descr="beamProfile.eps"/>
          <p:cNvPicPr>
            <a:picLocks noChangeAspect="1"/>
          </p:cNvPicPr>
          <p:nvPr/>
        </p:nvPicPr>
        <p:blipFill>
          <a:blip r:embed="rId4">
            <a:extLst>
              <a:ext uri="{28A0092B-C50C-407E-A947-70E740481C1C}">
                <a14:useLocalDpi xmlns:a14="http://schemas.microsoft.com/office/drawing/2010/main" val="0"/>
              </a:ext>
            </a:extLst>
          </a:blip>
          <a:srcRect l="49663" r="1649"/>
          <a:stretch>
            <a:fillRect/>
          </a:stretch>
        </p:blipFill>
        <p:spPr bwMode="auto">
          <a:xfrm>
            <a:off x="7378700" y="3951288"/>
            <a:ext cx="12319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10"/>
          <p:cNvSpPr txBox="1">
            <a:spLocks noChangeArrowheads="1"/>
          </p:cNvSpPr>
          <p:nvPr/>
        </p:nvSpPr>
        <p:spPr bwMode="auto">
          <a:xfrm>
            <a:off x="4267200" y="53451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800">
              <a:cs typeface="Times New Roman" panose="02020603050405020304" pitchFamily="18" charset="0"/>
            </a:endParaRPr>
          </a:p>
        </p:txBody>
      </p:sp>
      <p:sp>
        <p:nvSpPr>
          <p:cNvPr id="12" name="TextBox 11"/>
          <p:cNvSpPr txBox="1">
            <a:spLocks noChangeArrowheads="1"/>
          </p:cNvSpPr>
          <p:nvPr/>
        </p:nvSpPr>
        <p:spPr bwMode="auto">
          <a:xfrm>
            <a:off x="4394200" y="396240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2.5 m</a:t>
            </a:r>
          </a:p>
        </p:txBody>
      </p:sp>
      <p:cxnSp>
        <p:nvCxnSpPr>
          <p:cNvPr id="19" name="Straight Arrow Connector 18"/>
          <p:cNvCxnSpPr/>
          <p:nvPr/>
        </p:nvCxnSpPr>
        <p:spPr>
          <a:xfrm>
            <a:off x="5195888" y="4191000"/>
            <a:ext cx="185896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514600" y="4191000"/>
            <a:ext cx="1858963"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9951"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22225"/>
            <a:ext cx="1279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13"/>
                                        </p:tgtEl>
                                      </p:cBhvr>
                                    </p:cmd>
                                  </p:childTnLst>
                                </p:cTn>
                              </p:par>
                            </p:childTnLst>
                          </p:cTn>
                        </p:par>
                      </p:childTnLst>
                    </p:cTn>
                  </p:par>
                </p:childTnLst>
              </p:cTn>
              <p:nextCondLst>
                <p:cond evt="onClick" delay="0">
                  <p:tgtEl>
                    <p:spTgt spid="13"/>
                  </p:tgtEl>
                </p:cond>
              </p:nextCondLst>
            </p:seq>
            <p:video>
              <p:cMediaNode vol="80000">
                <p:cTn id="28" fill="hold" display="0">
                  <p:stCondLst>
                    <p:cond delay="indefinite"/>
                  </p:stCondLst>
                </p:cTn>
                <p:tgtEl>
                  <p:spTgt spid="13"/>
                </p:tgtEl>
              </p:cMediaNode>
            </p:video>
          </p:childTnLst>
        </p:cTn>
      </p:par>
    </p:tnLst>
    <p:bldLst>
      <p:bldP spid="15" grpId="0"/>
      <p:bldP spid="16"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rilloui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479550" y="3195638"/>
            <a:ext cx="6102350" cy="4651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43011" name="Rectangle 3"/>
          <p:cNvSpPr>
            <a:spLocks noChangeArrowheads="1"/>
          </p:cNvSpPr>
          <p:nvPr/>
        </p:nvSpPr>
        <p:spPr bwMode="auto">
          <a:xfrm>
            <a:off x="931863" y="3276600"/>
            <a:ext cx="7278687" cy="304800"/>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43012" name="Rectangle 4"/>
          <p:cNvSpPr>
            <a:spLocks noChangeArrowheads="1"/>
          </p:cNvSpPr>
          <p:nvPr/>
        </p:nvSpPr>
        <p:spPr bwMode="auto">
          <a:xfrm>
            <a:off x="1296988" y="3000375"/>
            <a:ext cx="92075" cy="268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1800">
              <a:cs typeface="Times New Roman" panose="02020603050405020304" pitchFamily="18" charset="0"/>
            </a:endParaRPr>
          </a:p>
        </p:txBody>
      </p:sp>
      <p:sp>
        <p:nvSpPr>
          <p:cNvPr id="43013" name="Rectangle 5"/>
          <p:cNvSpPr>
            <a:spLocks noChangeArrowheads="1"/>
          </p:cNvSpPr>
          <p:nvPr/>
        </p:nvSpPr>
        <p:spPr bwMode="auto">
          <a:xfrm>
            <a:off x="7729538" y="3581400"/>
            <a:ext cx="92075" cy="268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1800">
              <a:cs typeface="Times New Roman" panose="02020603050405020304" pitchFamily="18" charset="0"/>
            </a:endParaRPr>
          </a:p>
        </p:txBody>
      </p:sp>
      <p:sp>
        <p:nvSpPr>
          <p:cNvPr id="43014" name="Rectangle 6"/>
          <p:cNvSpPr>
            <a:spLocks noChangeArrowheads="1"/>
          </p:cNvSpPr>
          <p:nvPr/>
        </p:nvSpPr>
        <p:spPr bwMode="auto">
          <a:xfrm>
            <a:off x="1712913" y="2927350"/>
            <a:ext cx="130175" cy="268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1800">
              <a:cs typeface="Times New Roman" panose="02020603050405020304" pitchFamily="18" charset="0"/>
            </a:endParaRPr>
          </a:p>
        </p:txBody>
      </p:sp>
      <p:sp>
        <p:nvSpPr>
          <p:cNvPr id="43015" name="Rectangle 7"/>
          <p:cNvSpPr>
            <a:spLocks noChangeArrowheads="1"/>
          </p:cNvSpPr>
          <p:nvPr/>
        </p:nvSpPr>
        <p:spPr bwMode="auto">
          <a:xfrm>
            <a:off x="7239000" y="3662363"/>
            <a:ext cx="120650" cy="2682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1800">
              <a:cs typeface="Times New Roman" panose="02020603050405020304" pitchFamily="18" charset="0"/>
            </a:endParaRPr>
          </a:p>
        </p:txBody>
      </p:sp>
      <p:sp>
        <p:nvSpPr>
          <p:cNvPr id="43016" name="Line 8"/>
          <p:cNvSpPr>
            <a:spLocks noChangeShapeType="1"/>
          </p:cNvSpPr>
          <p:nvPr/>
        </p:nvSpPr>
        <p:spPr bwMode="auto">
          <a:xfrm flipH="1">
            <a:off x="346075" y="3271838"/>
            <a:ext cx="59531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7" name="Line 9"/>
          <p:cNvSpPr>
            <a:spLocks noChangeShapeType="1"/>
          </p:cNvSpPr>
          <p:nvPr/>
        </p:nvSpPr>
        <p:spPr bwMode="auto">
          <a:xfrm flipH="1">
            <a:off x="349250" y="3586163"/>
            <a:ext cx="59531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8" name="Line 10"/>
          <p:cNvSpPr>
            <a:spLocks noChangeShapeType="1"/>
          </p:cNvSpPr>
          <p:nvPr/>
        </p:nvSpPr>
        <p:spPr bwMode="auto">
          <a:xfrm>
            <a:off x="374650" y="3252788"/>
            <a:ext cx="0" cy="354012"/>
          </a:xfrm>
          <a:prstGeom prst="line">
            <a:avLst/>
          </a:prstGeom>
          <a:noFill/>
          <a:ln w="6350">
            <a:solidFill>
              <a:schemeClr val="tx1"/>
            </a:solidFill>
            <a:round/>
            <a:headEnd type="arrow" w="med" len="sm"/>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9" name="Text Box 11"/>
          <p:cNvSpPr txBox="1">
            <a:spLocks noChangeArrowheads="1"/>
          </p:cNvSpPr>
          <p:nvPr/>
        </p:nvSpPr>
        <p:spPr bwMode="auto">
          <a:xfrm rot="-5400000">
            <a:off x="-73025" y="3265488"/>
            <a:ext cx="5857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a:cs typeface="Times New Roman" panose="02020603050405020304" pitchFamily="18" charset="0"/>
              </a:rPr>
              <a:t>2” OD</a:t>
            </a:r>
          </a:p>
        </p:txBody>
      </p:sp>
      <p:sp>
        <p:nvSpPr>
          <p:cNvPr id="43020" name="Line 12"/>
          <p:cNvSpPr>
            <a:spLocks noChangeShapeType="1"/>
          </p:cNvSpPr>
          <p:nvPr/>
        </p:nvSpPr>
        <p:spPr bwMode="auto">
          <a:xfrm>
            <a:off x="8210550" y="3581400"/>
            <a:ext cx="0" cy="1474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Line 13"/>
          <p:cNvSpPr>
            <a:spLocks noChangeShapeType="1"/>
          </p:cNvSpPr>
          <p:nvPr/>
        </p:nvSpPr>
        <p:spPr bwMode="auto">
          <a:xfrm>
            <a:off x="931863" y="3429000"/>
            <a:ext cx="0" cy="1474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2" name="Line 14"/>
          <p:cNvSpPr>
            <a:spLocks noChangeShapeType="1"/>
          </p:cNvSpPr>
          <p:nvPr/>
        </p:nvSpPr>
        <p:spPr bwMode="auto">
          <a:xfrm>
            <a:off x="928688" y="4818063"/>
            <a:ext cx="7258050" cy="0"/>
          </a:xfrm>
          <a:prstGeom prst="line">
            <a:avLst/>
          </a:prstGeom>
          <a:noFill/>
          <a:ln w="95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3" name="Text Box 15"/>
          <p:cNvSpPr txBox="1">
            <a:spLocks noChangeArrowheads="1"/>
          </p:cNvSpPr>
          <p:nvPr/>
        </p:nvSpPr>
        <p:spPr bwMode="auto">
          <a:xfrm>
            <a:off x="4843463" y="440690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cs typeface="Times New Roman" panose="02020603050405020304" pitchFamily="18" charset="0"/>
              </a:rPr>
              <a:t>2.5 m</a:t>
            </a:r>
          </a:p>
        </p:txBody>
      </p:sp>
      <p:sp>
        <p:nvSpPr>
          <p:cNvPr id="43024" name="Line 16"/>
          <p:cNvSpPr>
            <a:spLocks noChangeShapeType="1"/>
          </p:cNvSpPr>
          <p:nvPr/>
        </p:nvSpPr>
        <p:spPr bwMode="auto">
          <a:xfrm>
            <a:off x="1349375" y="2989263"/>
            <a:ext cx="0" cy="1641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5" name="Line 17"/>
          <p:cNvSpPr>
            <a:spLocks noChangeShapeType="1"/>
          </p:cNvSpPr>
          <p:nvPr/>
        </p:nvSpPr>
        <p:spPr bwMode="auto">
          <a:xfrm>
            <a:off x="928688" y="4456113"/>
            <a:ext cx="392112" cy="0"/>
          </a:xfrm>
          <a:prstGeom prst="line">
            <a:avLst/>
          </a:prstGeom>
          <a:noFill/>
          <a:ln w="95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6" name="Text Box 18"/>
          <p:cNvSpPr txBox="1">
            <a:spLocks noChangeArrowheads="1"/>
          </p:cNvSpPr>
          <p:nvPr/>
        </p:nvSpPr>
        <p:spPr bwMode="auto">
          <a:xfrm>
            <a:off x="889000" y="4205288"/>
            <a:ext cx="485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a:cs typeface="Times New Roman" panose="02020603050405020304" pitchFamily="18" charset="0"/>
              </a:rPr>
              <a:t>6 cm</a:t>
            </a:r>
          </a:p>
        </p:txBody>
      </p:sp>
      <p:sp>
        <p:nvSpPr>
          <p:cNvPr id="43027" name="Text Box 19"/>
          <p:cNvSpPr txBox="1">
            <a:spLocks noChangeArrowheads="1"/>
          </p:cNvSpPr>
          <p:nvPr/>
        </p:nvSpPr>
        <p:spPr bwMode="auto">
          <a:xfrm>
            <a:off x="7716838" y="4170363"/>
            <a:ext cx="485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a:cs typeface="Times New Roman" panose="02020603050405020304" pitchFamily="18" charset="0"/>
              </a:rPr>
              <a:t>6 cm</a:t>
            </a:r>
          </a:p>
        </p:txBody>
      </p:sp>
      <p:sp>
        <p:nvSpPr>
          <p:cNvPr id="43028" name="Line 20"/>
          <p:cNvSpPr>
            <a:spLocks noChangeShapeType="1"/>
          </p:cNvSpPr>
          <p:nvPr/>
        </p:nvSpPr>
        <p:spPr bwMode="auto">
          <a:xfrm>
            <a:off x="7775575" y="3389313"/>
            <a:ext cx="0" cy="1293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9" name="Line 21"/>
          <p:cNvSpPr>
            <a:spLocks noChangeShapeType="1"/>
          </p:cNvSpPr>
          <p:nvPr/>
        </p:nvSpPr>
        <p:spPr bwMode="auto">
          <a:xfrm>
            <a:off x="7761288" y="4464050"/>
            <a:ext cx="457200" cy="0"/>
          </a:xfrm>
          <a:prstGeom prst="line">
            <a:avLst/>
          </a:prstGeom>
          <a:noFill/>
          <a:ln w="95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0" name="Text Box 22"/>
          <p:cNvSpPr txBox="1">
            <a:spLocks noChangeArrowheads="1"/>
          </p:cNvSpPr>
          <p:nvPr/>
        </p:nvSpPr>
        <p:spPr bwMode="auto">
          <a:xfrm>
            <a:off x="6076950" y="2279650"/>
            <a:ext cx="1285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cs typeface="Times New Roman" panose="02020603050405020304" pitchFamily="18" charset="0"/>
              </a:rPr>
              <a:t>Cooling mantel</a:t>
            </a:r>
          </a:p>
        </p:txBody>
      </p:sp>
      <p:sp>
        <p:nvSpPr>
          <p:cNvPr id="43031" name="Text Box 23"/>
          <p:cNvSpPr txBox="1">
            <a:spLocks noChangeArrowheads="1"/>
          </p:cNvSpPr>
          <p:nvPr/>
        </p:nvSpPr>
        <p:spPr bwMode="auto">
          <a:xfrm>
            <a:off x="2433638" y="2162175"/>
            <a:ext cx="1227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cs typeface="Times New Roman" panose="02020603050405020304" pitchFamily="18" charset="0"/>
              </a:rPr>
              <a:t>Centering pins</a:t>
            </a:r>
          </a:p>
        </p:txBody>
      </p:sp>
      <p:sp>
        <p:nvSpPr>
          <p:cNvPr id="43032" name="Arc 24"/>
          <p:cNvSpPr>
            <a:spLocks/>
          </p:cNvSpPr>
          <p:nvPr/>
        </p:nvSpPr>
        <p:spPr bwMode="auto">
          <a:xfrm>
            <a:off x="3716338" y="2322513"/>
            <a:ext cx="855662" cy="798512"/>
          </a:xfrm>
          <a:custGeom>
            <a:avLst/>
            <a:gdLst>
              <a:gd name="T0" fmla="*/ 0 w 21600"/>
              <a:gd name="T1" fmla="*/ 0 h 21600"/>
              <a:gd name="T2" fmla="*/ 855662 w 21600"/>
              <a:gd name="T3" fmla="*/ 798512 h 21600"/>
              <a:gd name="T4" fmla="*/ 0 w 21600"/>
              <a:gd name="T5" fmla="*/ 7985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3" name="AutoShape 25"/>
          <p:cNvSpPr>
            <a:spLocks noChangeArrowheads="1"/>
          </p:cNvSpPr>
          <p:nvPr/>
        </p:nvSpPr>
        <p:spPr bwMode="auto">
          <a:xfrm>
            <a:off x="4525963" y="3573463"/>
            <a:ext cx="88900" cy="889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43034" name="AutoShape 26"/>
          <p:cNvSpPr>
            <a:spLocks noChangeArrowheads="1"/>
          </p:cNvSpPr>
          <p:nvPr/>
        </p:nvSpPr>
        <p:spPr bwMode="auto">
          <a:xfrm flipV="1">
            <a:off x="4527550" y="3190875"/>
            <a:ext cx="88900" cy="889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43035" name="Line 27"/>
          <p:cNvSpPr>
            <a:spLocks noChangeShapeType="1"/>
          </p:cNvSpPr>
          <p:nvPr/>
        </p:nvSpPr>
        <p:spPr bwMode="auto">
          <a:xfrm>
            <a:off x="6600825" y="2571750"/>
            <a:ext cx="0" cy="61436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6" name="Line 28"/>
          <p:cNvSpPr>
            <a:spLocks noChangeShapeType="1"/>
          </p:cNvSpPr>
          <p:nvPr/>
        </p:nvSpPr>
        <p:spPr bwMode="auto">
          <a:xfrm>
            <a:off x="7239000" y="3822700"/>
            <a:ext cx="0" cy="460375"/>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7" name="Line 29"/>
          <p:cNvSpPr>
            <a:spLocks noChangeShapeType="1"/>
          </p:cNvSpPr>
          <p:nvPr/>
        </p:nvSpPr>
        <p:spPr bwMode="auto">
          <a:xfrm>
            <a:off x="7362825" y="3854450"/>
            <a:ext cx="0" cy="460375"/>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8" name="Line 30"/>
          <p:cNvSpPr>
            <a:spLocks noChangeShapeType="1"/>
          </p:cNvSpPr>
          <p:nvPr/>
        </p:nvSpPr>
        <p:spPr bwMode="auto">
          <a:xfrm>
            <a:off x="6715125" y="4244975"/>
            <a:ext cx="542925" cy="0"/>
          </a:xfrm>
          <a:prstGeom prst="line">
            <a:avLst/>
          </a:prstGeom>
          <a:noFill/>
          <a:ln w="63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9" name="Text Box 31"/>
          <p:cNvSpPr txBox="1">
            <a:spLocks noChangeArrowheads="1"/>
          </p:cNvSpPr>
          <p:nvPr/>
        </p:nvSpPr>
        <p:spPr bwMode="auto">
          <a:xfrm>
            <a:off x="6664325" y="3963988"/>
            <a:ext cx="490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cs typeface="Times New Roman" panose="02020603050405020304" pitchFamily="18" charset="0"/>
              </a:rPr>
              <a:t>1cm</a:t>
            </a:r>
          </a:p>
        </p:txBody>
      </p:sp>
      <p:sp>
        <p:nvSpPr>
          <p:cNvPr id="43040" name="Text Box 32"/>
          <p:cNvSpPr txBox="1">
            <a:spLocks noChangeArrowheads="1"/>
          </p:cNvSpPr>
          <p:nvPr/>
        </p:nvSpPr>
        <p:spPr bwMode="auto">
          <a:xfrm>
            <a:off x="6645275" y="4202113"/>
            <a:ext cx="504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a:cs typeface="Times New Roman" panose="02020603050405020304" pitchFamily="18" charset="0"/>
              </a:rPr>
              <a:t>(OD)</a:t>
            </a:r>
          </a:p>
        </p:txBody>
      </p:sp>
      <p:sp>
        <p:nvSpPr>
          <p:cNvPr id="43041" name="Line 33"/>
          <p:cNvSpPr>
            <a:spLocks noChangeShapeType="1"/>
          </p:cNvSpPr>
          <p:nvPr/>
        </p:nvSpPr>
        <p:spPr bwMode="auto">
          <a:xfrm>
            <a:off x="747713" y="2644775"/>
            <a:ext cx="542925" cy="0"/>
          </a:xfrm>
          <a:prstGeom prst="line">
            <a:avLst/>
          </a:prstGeom>
          <a:noFill/>
          <a:ln w="63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2" name="Line 34"/>
          <p:cNvSpPr>
            <a:spLocks noChangeShapeType="1"/>
          </p:cNvSpPr>
          <p:nvPr/>
        </p:nvSpPr>
        <p:spPr bwMode="auto">
          <a:xfrm flipH="1">
            <a:off x="7342188" y="4243388"/>
            <a:ext cx="368300" cy="0"/>
          </a:xfrm>
          <a:prstGeom prst="line">
            <a:avLst/>
          </a:prstGeom>
          <a:noFill/>
          <a:ln w="63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3" name="Line 35"/>
          <p:cNvSpPr>
            <a:spLocks noChangeShapeType="1"/>
          </p:cNvSpPr>
          <p:nvPr/>
        </p:nvSpPr>
        <p:spPr bwMode="auto">
          <a:xfrm flipH="1">
            <a:off x="1392238" y="2641600"/>
            <a:ext cx="368300" cy="0"/>
          </a:xfrm>
          <a:prstGeom prst="line">
            <a:avLst/>
          </a:prstGeom>
          <a:noFill/>
          <a:ln w="635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4" name="Line 36"/>
          <p:cNvSpPr>
            <a:spLocks noChangeShapeType="1"/>
          </p:cNvSpPr>
          <p:nvPr/>
        </p:nvSpPr>
        <p:spPr bwMode="auto">
          <a:xfrm flipV="1">
            <a:off x="1295400" y="2586038"/>
            <a:ext cx="0" cy="419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5" name="Line 37"/>
          <p:cNvSpPr>
            <a:spLocks noChangeShapeType="1"/>
          </p:cNvSpPr>
          <p:nvPr/>
        </p:nvSpPr>
        <p:spPr bwMode="auto">
          <a:xfrm flipV="1">
            <a:off x="1390650" y="2638425"/>
            <a:ext cx="0" cy="419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6" name="Text Box 38"/>
          <p:cNvSpPr txBox="1">
            <a:spLocks noChangeArrowheads="1"/>
          </p:cNvSpPr>
          <p:nvPr/>
        </p:nvSpPr>
        <p:spPr bwMode="auto">
          <a:xfrm>
            <a:off x="722313" y="2354263"/>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cs typeface="Times New Roman" panose="02020603050405020304" pitchFamily="18" charset="0"/>
              </a:rPr>
              <a:t>6mm</a:t>
            </a:r>
          </a:p>
        </p:txBody>
      </p:sp>
      <p:sp>
        <p:nvSpPr>
          <p:cNvPr id="43047" name="Text Box 39"/>
          <p:cNvSpPr txBox="1">
            <a:spLocks noChangeArrowheads="1"/>
          </p:cNvSpPr>
          <p:nvPr/>
        </p:nvSpPr>
        <p:spPr bwMode="auto">
          <a:xfrm>
            <a:off x="755650" y="2598738"/>
            <a:ext cx="504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a:cs typeface="Times New Roman" panose="02020603050405020304" pitchFamily="18" charset="0"/>
              </a:rPr>
              <a:t>(OD)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0" y="0"/>
            <a:ext cx="7315200" cy="731838"/>
          </a:xfrm>
        </p:spPr>
        <p:txBody>
          <a:bodyPr/>
          <a:lstStyle/>
          <a:p>
            <a:r>
              <a:rPr lang="en-US" altLang="en-US" sz="2400" smtClean="0">
                <a:cs typeface="Times New Roman" panose="02020603050405020304" pitchFamily="18" charset="0"/>
              </a:rPr>
              <a:t>SBS pulse compression result: water, 532 nm</a:t>
            </a:r>
          </a:p>
        </p:txBody>
      </p:sp>
      <p:sp>
        <p:nvSpPr>
          <p:cNvPr id="6" name="内容占位符 2"/>
          <p:cNvSpPr txBox="1">
            <a:spLocks/>
          </p:cNvSpPr>
          <p:nvPr/>
        </p:nvSpPr>
        <p:spPr bwMode="auto">
          <a:xfrm>
            <a:off x="228600" y="5105400"/>
            <a:ext cx="6110288"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buFont typeface="Wingdings" panose="05000000000000000000" pitchFamily="2" charset="2"/>
              <a:buChar char="Ø"/>
            </a:pPr>
            <a:r>
              <a:rPr lang="en-US" altLang="zh-CN" sz="2000">
                <a:ea typeface="宋体" panose="02010600030101010101" pitchFamily="2" charset="-122"/>
                <a:cs typeface="Times New Roman" panose="02020603050405020304" pitchFamily="18" charset="0"/>
              </a:rPr>
              <a:t>2.4 J, 12 ns pulse </a:t>
            </a:r>
            <a:r>
              <a:rPr lang="en-US" altLang="zh-CN" sz="2000">
                <a:ea typeface="宋体" panose="02010600030101010101" pitchFamily="2" charset="-122"/>
                <a:cs typeface="Times New Roman" panose="02020603050405020304" pitchFamily="18" charset="0"/>
                <a:sym typeface="Wingdings" panose="05000000000000000000" pitchFamily="2" charset="2"/>
              </a:rPr>
              <a:t></a:t>
            </a:r>
            <a:r>
              <a:rPr lang="en-US" altLang="zh-CN" sz="2000">
                <a:ea typeface="宋体" panose="02010600030101010101" pitchFamily="2" charset="-122"/>
                <a:cs typeface="Times New Roman" panose="02020603050405020304" pitchFamily="18" charset="0"/>
              </a:rPr>
              <a:t> 300 ps, 1.2 J, ~2% fluctuation</a:t>
            </a:r>
          </a:p>
          <a:p>
            <a:pPr>
              <a:buFont typeface="Wingdings" panose="05000000000000000000" pitchFamily="2" charset="2"/>
              <a:buChar char="Ø"/>
            </a:pPr>
            <a:r>
              <a:rPr lang="en-US" altLang="zh-CN" sz="2000">
                <a:ea typeface="宋体" panose="02010600030101010101" pitchFamily="2" charset="-122"/>
                <a:cs typeface="Times New Roman" panose="02020603050405020304" pitchFamily="18" charset="0"/>
              </a:rPr>
              <a:t>Compression ratio 40X</a:t>
            </a:r>
          </a:p>
          <a:p>
            <a:pPr>
              <a:buFont typeface="Wingdings" panose="05000000000000000000" pitchFamily="2" charset="2"/>
              <a:buChar char="Ø"/>
            </a:pPr>
            <a:r>
              <a:rPr lang="en-US" altLang="zh-CN" sz="2000">
                <a:ea typeface="宋体" panose="02010600030101010101" pitchFamily="2" charset="-122"/>
                <a:cs typeface="Times New Roman" panose="02020603050405020304" pitchFamily="18" charset="0"/>
              </a:rPr>
              <a:t>Peak power &gt; 3GW at green, highest power achieved!</a:t>
            </a:r>
          </a:p>
          <a:p>
            <a:pPr>
              <a:buFont typeface="Wingdings" panose="05000000000000000000" pitchFamily="2" charset="2"/>
              <a:buChar char="Ø"/>
            </a:pPr>
            <a:endParaRPr lang="en-US" altLang="zh-CN" sz="2000">
              <a:ea typeface="宋体" panose="02010600030101010101" pitchFamily="2" charset="-122"/>
              <a:cs typeface="Times New Roman" panose="02020603050405020304" pitchFamily="18" charset="0"/>
            </a:endParaRPr>
          </a:p>
        </p:txBody>
      </p:sp>
      <p:grpSp>
        <p:nvGrpSpPr>
          <p:cNvPr id="44036" name="Group 7"/>
          <p:cNvGrpSpPr>
            <a:grpSpLocks/>
          </p:cNvGrpSpPr>
          <p:nvPr/>
        </p:nvGrpSpPr>
        <p:grpSpPr bwMode="auto">
          <a:xfrm>
            <a:off x="4724400" y="762000"/>
            <a:ext cx="4267200" cy="3938588"/>
            <a:chOff x="4597400" y="3048000"/>
            <a:chExt cx="3860800" cy="3177238"/>
          </a:xfrm>
        </p:grpSpPr>
        <p:pic>
          <p:nvPicPr>
            <p:cNvPr id="44046" name="Picture 10" descr="water_compression.eps"/>
            <p:cNvPicPr>
              <a:picLocks noChangeAspect="1"/>
            </p:cNvPicPr>
            <p:nvPr/>
          </p:nvPicPr>
          <p:blipFill>
            <a:blip r:embed="rId3">
              <a:extLst>
                <a:ext uri="{28A0092B-C50C-407E-A947-70E740481C1C}">
                  <a14:useLocalDpi xmlns:a14="http://schemas.microsoft.com/office/drawing/2010/main" val="0"/>
                </a:ext>
              </a:extLst>
            </a:blip>
            <a:srcRect t="48177"/>
            <a:stretch>
              <a:fillRect/>
            </a:stretch>
          </p:blipFill>
          <p:spPr bwMode="auto">
            <a:xfrm>
              <a:off x="4597400" y="3421467"/>
              <a:ext cx="3860800" cy="280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058127" y="3048000"/>
              <a:ext cx="1600049" cy="66592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grpSp>
      <p:pic>
        <p:nvPicPr>
          <p:cNvPr id="44037" name="Picture 3" descr="water_compression.eps"/>
          <p:cNvPicPr>
            <a:picLocks noChangeAspect="1"/>
          </p:cNvPicPr>
          <p:nvPr/>
        </p:nvPicPr>
        <p:blipFill>
          <a:blip r:embed="rId4">
            <a:extLst>
              <a:ext uri="{28A0092B-C50C-407E-A947-70E740481C1C}">
                <a14:useLocalDpi xmlns:a14="http://schemas.microsoft.com/office/drawing/2010/main" val="0"/>
              </a:ext>
            </a:extLst>
          </a:blip>
          <a:srcRect b="47427"/>
          <a:stretch>
            <a:fillRect/>
          </a:stretch>
        </p:blipFill>
        <p:spPr bwMode="auto">
          <a:xfrm>
            <a:off x="244475" y="1343025"/>
            <a:ext cx="437832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0488" y="4438650"/>
            <a:ext cx="1814512" cy="5254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2" name="图片 10" descr="IMG_3057.JPG"/>
          <p:cNvPicPr>
            <a:picLocks noChangeAspect="1"/>
          </p:cNvPicPr>
          <p:nvPr/>
        </p:nvPicPr>
        <p:blipFill>
          <a:blip r:embed="rId5">
            <a:extLst>
              <a:ext uri="{28A0092B-C50C-407E-A947-70E740481C1C}">
                <a14:useLocalDpi xmlns:a14="http://schemas.microsoft.com/office/drawing/2010/main" val="0"/>
              </a:ext>
            </a:extLst>
          </a:blip>
          <a:srcRect l="31493" t="46367" r="60556" b="46548"/>
          <a:stretch>
            <a:fillRect/>
          </a:stretch>
        </p:blipFill>
        <p:spPr bwMode="auto">
          <a:xfrm>
            <a:off x="7086600" y="5443538"/>
            <a:ext cx="8620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Slide Number Placeholder 2"/>
          <p:cNvSpPr txBox="1">
            <a:spLocks noGrp="1"/>
          </p:cNvSpPr>
          <p:nvPr/>
        </p:nvSpPr>
        <p:spPr bwMode="auto">
          <a:xfrm>
            <a:off x="8382000" y="6553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r">
              <a:spcBef>
                <a:spcPct val="0"/>
              </a:spcBef>
              <a:buFontTx/>
              <a:buNone/>
            </a:pPr>
            <a:fld id="{20B38770-2ACB-4C24-A201-9D100EAF3589}" type="slidenum">
              <a:rPr lang="en-US" altLang="en-US" sz="1200">
                <a:latin typeface="Calibri" panose="020F0502020204030204" pitchFamily="34" charset="0"/>
              </a:rPr>
              <a:pPr algn="r">
                <a:spcBef>
                  <a:spcPct val="0"/>
                </a:spcBef>
                <a:buFontTx/>
                <a:buNone/>
              </a:pPr>
              <a:t>34</a:t>
            </a:fld>
            <a:endParaRPr lang="en-US" altLang="en-US" sz="1200">
              <a:latin typeface="Calibri" panose="020F0502020204030204" pitchFamily="34" charset="0"/>
            </a:endParaRPr>
          </a:p>
        </p:txBody>
      </p:sp>
      <p:sp>
        <p:nvSpPr>
          <p:cNvPr id="44041" name="TextBox 13"/>
          <p:cNvSpPr txBox="1">
            <a:spLocks noChangeArrowheads="1"/>
          </p:cNvSpPr>
          <p:nvPr/>
        </p:nvSpPr>
        <p:spPr bwMode="auto">
          <a:xfrm>
            <a:off x="2216150" y="1295400"/>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Measurement</a:t>
            </a:r>
          </a:p>
        </p:txBody>
      </p:sp>
      <p:sp>
        <p:nvSpPr>
          <p:cNvPr id="44042" name="TextBox 14"/>
          <p:cNvSpPr txBox="1">
            <a:spLocks noChangeArrowheads="1"/>
          </p:cNvSpPr>
          <p:nvPr/>
        </p:nvSpPr>
        <p:spPr bwMode="auto">
          <a:xfrm>
            <a:off x="6586538" y="1295400"/>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Simulation</a:t>
            </a:r>
          </a:p>
        </p:txBody>
      </p:sp>
      <p:sp>
        <p:nvSpPr>
          <p:cNvPr id="16" name="TextBox 15"/>
          <p:cNvSpPr txBox="1">
            <a:spLocks noChangeArrowheads="1"/>
          </p:cNvSpPr>
          <p:nvPr/>
        </p:nvSpPr>
        <p:spPr bwMode="auto">
          <a:xfrm>
            <a:off x="7053263" y="5029200"/>
            <a:ext cx="973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cs typeface="Times New Roman" panose="02020603050405020304" pitchFamily="18" charset="0"/>
              </a:rPr>
              <a:t>Far field</a:t>
            </a:r>
          </a:p>
        </p:txBody>
      </p:sp>
      <p:pic>
        <p:nvPicPr>
          <p:cNvPr id="44044"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22225"/>
            <a:ext cx="1279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16"/>
          <p:cNvSpPr txBox="1">
            <a:spLocks noChangeArrowheads="1"/>
          </p:cNvSpPr>
          <p:nvPr/>
        </p:nvSpPr>
        <p:spPr bwMode="auto">
          <a:xfrm>
            <a:off x="401638" y="744538"/>
            <a:ext cx="453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Ideal liquid because dn/dT small (=0 at 4 deggree 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752725" y="2070100"/>
            <a:ext cx="3076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2400"/>
              <a:t>Brillouin versus Raman</a:t>
            </a:r>
          </a:p>
        </p:txBody>
      </p:sp>
      <p:sp>
        <p:nvSpPr>
          <p:cNvPr id="46083" name="Text Box 3"/>
          <p:cNvSpPr txBox="1">
            <a:spLocks noChangeArrowheads="1"/>
          </p:cNvSpPr>
          <p:nvPr/>
        </p:nvSpPr>
        <p:spPr bwMode="auto">
          <a:xfrm>
            <a:off x="1620838" y="3429000"/>
            <a:ext cx="7165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50000"/>
              </a:spcBef>
              <a:buFontTx/>
              <a:buNone/>
            </a:pPr>
            <a:r>
              <a:rPr lang="en-US" altLang="en-US" sz="1800"/>
              <a:t>Green pump </a:t>
            </a:r>
            <a:r>
              <a:rPr lang="en-US" altLang="en-US" sz="1800">
                <a:sym typeface="Wingdings" panose="05000000000000000000" pitchFamily="2" charset="2"/>
              </a:rPr>
              <a:t> Green backward Brillouin  Bright red Raman</a:t>
            </a:r>
            <a:endParaRPr lang="en-US" altLang="en-US" sz="1800"/>
          </a:p>
        </p:txBody>
      </p:sp>
      <p:sp>
        <p:nvSpPr>
          <p:cNvPr id="46084" name="Text Box 4"/>
          <p:cNvSpPr txBox="1">
            <a:spLocks noChangeArrowheads="1"/>
          </p:cNvSpPr>
          <p:nvPr/>
        </p:nvSpPr>
        <p:spPr bwMode="auto">
          <a:xfrm>
            <a:off x="3465513" y="2916238"/>
            <a:ext cx="110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50000"/>
              </a:spcBef>
              <a:buFontTx/>
              <a:buNone/>
            </a:pPr>
            <a:r>
              <a:rPr lang="en-US" altLang="en-US" sz="1400"/>
              <a:t>In water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57200" y="0"/>
            <a:ext cx="8229600" cy="582613"/>
          </a:xfrm>
          <a:prstGeom prst="rect">
            <a:avLst/>
          </a:prstGeom>
        </p:spPr>
        <p:txBody>
          <a:bodyPr anchor="ctr"/>
          <a:lstStyle/>
          <a:p>
            <a:pPr algn="ctr" fontAlgn="auto">
              <a:spcAft>
                <a:spcPts val="0"/>
              </a:spcAft>
              <a:defRPr/>
            </a:pPr>
            <a:r>
              <a:rPr lang="en-US" altLang="zh-CN" sz="3000" dirty="0">
                <a:ea typeface="+mj-ea"/>
              </a:rPr>
              <a:t>Raman spectroscopy: experimental setup</a:t>
            </a:r>
            <a:endParaRPr lang="zh-CN" altLang="en-US" sz="3000" dirty="0">
              <a:ea typeface="+mj-ea"/>
            </a:endParaRPr>
          </a:p>
        </p:txBody>
      </p:sp>
      <p:cxnSp>
        <p:nvCxnSpPr>
          <p:cNvPr id="5" name="直接连接符 4"/>
          <p:cNvCxnSpPr/>
          <p:nvPr/>
        </p:nvCxnSpPr>
        <p:spPr>
          <a:xfrm>
            <a:off x="642938" y="571500"/>
            <a:ext cx="7786687" cy="158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108" name="TextBox 5"/>
          <p:cNvSpPr txBox="1">
            <a:spLocks noChangeArrowheads="1"/>
          </p:cNvSpPr>
          <p:nvPr/>
        </p:nvSpPr>
        <p:spPr bwMode="auto">
          <a:xfrm>
            <a:off x="323850" y="1196975"/>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Ø"/>
            </a:pPr>
            <a:r>
              <a:rPr lang="en-US" altLang="en-US" sz="2000">
                <a:ea typeface="宋体" panose="02010600030101010101" pitchFamily="2" charset="-122"/>
                <a:cs typeface="Times New Roman" panose="02020603050405020304" pitchFamily="18" charset="0"/>
              </a:rPr>
              <a:t>Experimental setup</a:t>
            </a:r>
          </a:p>
        </p:txBody>
      </p:sp>
      <p:pic>
        <p:nvPicPr>
          <p:cNvPr id="47109" name="图片 6" descr="UVRamanSetu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75" y="2349500"/>
            <a:ext cx="82756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57200" y="0"/>
            <a:ext cx="8229600" cy="582613"/>
          </a:xfrm>
          <a:prstGeom prst="rect">
            <a:avLst/>
          </a:prstGeom>
        </p:spPr>
        <p:txBody>
          <a:bodyPr anchor="ctr"/>
          <a:lstStyle/>
          <a:p>
            <a:pPr algn="ctr" fontAlgn="auto">
              <a:spcAft>
                <a:spcPts val="0"/>
              </a:spcAft>
              <a:defRPr/>
            </a:pPr>
            <a:r>
              <a:rPr lang="en-US" altLang="zh-CN" sz="3000" dirty="0">
                <a:ea typeface="+mj-ea"/>
              </a:rPr>
              <a:t>Backward SRS pumped by SBS in water</a:t>
            </a:r>
            <a:endParaRPr lang="zh-CN" altLang="en-US" sz="3000" dirty="0">
              <a:ea typeface="+mj-ea"/>
            </a:endParaRPr>
          </a:p>
        </p:txBody>
      </p:sp>
      <p:cxnSp>
        <p:nvCxnSpPr>
          <p:cNvPr id="5" name="直接连接符 4"/>
          <p:cNvCxnSpPr/>
          <p:nvPr/>
        </p:nvCxnSpPr>
        <p:spPr>
          <a:xfrm>
            <a:off x="642938" y="571500"/>
            <a:ext cx="7786687" cy="158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8132" name="图片 5" descr="Setu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72231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图片 7" descr="SRSpumpWidth.png"/>
          <p:cNvPicPr>
            <a:picLocks noChangeAspect="1"/>
          </p:cNvPicPr>
          <p:nvPr/>
        </p:nvPicPr>
        <p:blipFill>
          <a:blip r:embed="rId3" cstate="print">
            <a:extLst>
              <a:ext uri="{28A0092B-C50C-407E-A947-70E740481C1C}">
                <a14:useLocalDpi xmlns:a14="http://schemas.microsoft.com/office/drawing/2010/main" val="0"/>
              </a:ext>
            </a:extLst>
          </a:blip>
          <a:srcRect l="3963" t="7875" r="8868"/>
          <a:stretch>
            <a:fillRect/>
          </a:stretch>
        </p:blipFill>
        <p:spPr bwMode="auto">
          <a:xfrm>
            <a:off x="827088" y="3781425"/>
            <a:ext cx="31686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图片 8" descr="SRSenergy.png"/>
          <p:cNvPicPr>
            <a:picLocks noChangeAspect="1"/>
          </p:cNvPicPr>
          <p:nvPr/>
        </p:nvPicPr>
        <p:blipFill>
          <a:blip r:embed="rId4" cstate="print">
            <a:extLst>
              <a:ext uri="{28A0092B-C50C-407E-A947-70E740481C1C}">
                <a14:useLocalDpi xmlns:a14="http://schemas.microsoft.com/office/drawing/2010/main" val="0"/>
              </a:ext>
            </a:extLst>
          </a:blip>
          <a:srcRect l="5943" t="7875" r="12831"/>
          <a:stretch>
            <a:fillRect/>
          </a:stretch>
        </p:blipFill>
        <p:spPr bwMode="auto">
          <a:xfrm>
            <a:off x="4643438" y="3781425"/>
            <a:ext cx="29527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9"/>
          <p:cNvSpPr txBox="1">
            <a:spLocks noChangeArrowheads="1"/>
          </p:cNvSpPr>
          <p:nvPr/>
        </p:nvSpPr>
        <p:spPr bwMode="auto">
          <a:xfrm>
            <a:off x="323850" y="620713"/>
            <a:ext cx="381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Ø"/>
            </a:pPr>
            <a:r>
              <a:rPr lang="en-US" altLang="en-US" sz="2000">
                <a:ea typeface="宋体" panose="02010600030101010101" pitchFamily="2" charset="-122"/>
                <a:cs typeface="Times New Roman" panose="02020603050405020304" pitchFamily="18" charset="0"/>
              </a:rPr>
              <a:t>Experimental setup</a:t>
            </a:r>
          </a:p>
        </p:txBody>
      </p:sp>
      <p:sp>
        <p:nvSpPr>
          <p:cNvPr id="48136" name="TextBox 10"/>
          <p:cNvSpPr txBox="1">
            <a:spLocks noChangeArrowheads="1"/>
          </p:cNvSpPr>
          <p:nvPr/>
        </p:nvSpPr>
        <p:spPr bwMode="auto">
          <a:xfrm>
            <a:off x="611188" y="3357563"/>
            <a:ext cx="381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v"/>
            </a:pPr>
            <a:r>
              <a:rPr lang="en-US" altLang="en-US" sz="2000">
                <a:ea typeface="宋体" panose="02010600030101010101" pitchFamily="2" charset="-122"/>
                <a:cs typeface="Times New Roman" panose="02020603050405020304" pitchFamily="18" charset="0"/>
              </a:rPr>
              <a:t>Pre-compression of pump pulse</a:t>
            </a:r>
          </a:p>
        </p:txBody>
      </p:sp>
      <p:sp>
        <p:nvSpPr>
          <p:cNvPr id="48137" name="TextBox 11"/>
          <p:cNvSpPr txBox="1">
            <a:spLocks noChangeArrowheads="1"/>
          </p:cNvSpPr>
          <p:nvPr/>
        </p:nvSpPr>
        <p:spPr bwMode="auto">
          <a:xfrm>
            <a:off x="4643438" y="3397250"/>
            <a:ext cx="324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 typeface="Wingdings" panose="05000000000000000000" pitchFamily="2" charset="2"/>
              <a:buChar char="v"/>
            </a:pPr>
            <a:r>
              <a:rPr lang="en-US" altLang="en-US" sz="2000">
                <a:ea typeface="宋体" panose="02010600030101010101" pitchFamily="2" charset="-122"/>
                <a:cs typeface="Times New Roman" panose="02020603050405020304" pitchFamily="18" charset="0"/>
              </a:rPr>
              <a:t>SRS energy performance</a:t>
            </a:r>
          </a:p>
        </p:txBody>
      </p:sp>
      <p:sp>
        <p:nvSpPr>
          <p:cNvPr id="48138" name="TextBox 12"/>
          <p:cNvSpPr txBox="1">
            <a:spLocks noChangeArrowheads="1"/>
          </p:cNvSpPr>
          <p:nvPr/>
        </p:nvSpPr>
        <p:spPr bwMode="auto">
          <a:xfrm>
            <a:off x="7632700" y="4397375"/>
            <a:ext cx="133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b="1">
                <a:ea typeface="宋体" panose="02010600030101010101" pitchFamily="2" charset="-122"/>
                <a:cs typeface="Times New Roman" panose="02020603050405020304" pitchFamily="18" charset="0"/>
              </a:rPr>
              <a:t>BSRS: 5mJ;</a:t>
            </a:r>
          </a:p>
          <a:p>
            <a:pPr>
              <a:spcBef>
                <a:spcPct val="0"/>
              </a:spcBef>
              <a:buFontTx/>
              <a:buNone/>
            </a:pPr>
            <a:r>
              <a:rPr lang="en-US" altLang="en-US" sz="1400" b="1">
                <a:ea typeface="宋体" panose="02010600030101010101" pitchFamily="2" charset="-122"/>
                <a:cs typeface="Times New Roman" panose="02020603050405020304" pitchFamily="18" charset="0"/>
              </a:rPr>
              <a:t>9% energy efficiency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57200" y="0"/>
            <a:ext cx="8229600" cy="582613"/>
          </a:xfrm>
          <a:prstGeom prst="rect">
            <a:avLst/>
          </a:prstGeom>
        </p:spPr>
        <p:txBody>
          <a:bodyPr anchor="ctr"/>
          <a:lstStyle/>
          <a:p>
            <a:pPr algn="ctr" fontAlgn="auto">
              <a:spcAft>
                <a:spcPts val="0"/>
              </a:spcAft>
              <a:defRPr/>
            </a:pPr>
            <a:r>
              <a:rPr lang="en-US" altLang="zh-CN" sz="3000" dirty="0">
                <a:ea typeface="+mj-ea"/>
              </a:rPr>
              <a:t>Correlation between backward SRS and SBS</a:t>
            </a:r>
            <a:endParaRPr lang="zh-CN" altLang="en-US" sz="3000" dirty="0">
              <a:ea typeface="+mj-ea"/>
            </a:endParaRPr>
          </a:p>
        </p:txBody>
      </p:sp>
      <p:cxnSp>
        <p:nvCxnSpPr>
          <p:cNvPr id="5" name="直接连接符 4"/>
          <p:cNvCxnSpPr/>
          <p:nvPr/>
        </p:nvCxnSpPr>
        <p:spPr>
          <a:xfrm>
            <a:off x="642938" y="571500"/>
            <a:ext cx="7786687" cy="1588"/>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156" name="组合 9"/>
          <p:cNvGrpSpPr>
            <a:grpSpLocks/>
          </p:cNvGrpSpPr>
          <p:nvPr/>
        </p:nvGrpSpPr>
        <p:grpSpPr bwMode="auto">
          <a:xfrm>
            <a:off x="1411288" y="1052513"/>
            <a:ext cx="6400800" cy="4289425"/>
            <a:chOff x="1402575" y="23820882"/>
            <a:chExt cx="6400800" cy="4288536"/>
          </a:xfrm>
        </p:grpSpPr>
        <p:grpSp>
          <p:nvGrpSpPr>
            <p:cNvPr id="49158" name="组合 152"/>
            <p:cNvGrpSpPr>
              <a:grpSpLocks/>
            </p:cNvGrpSpPr>
            <p:nvPr/>
          </p:nvGrpSpPr>
          <p:grpSpPr bwMode="auto">
            <a:xfrm>
              <a:off x="1402575" y="23820882"/>
              <a:ext cx="6400800" cy="4288536"/>
              <a:chOff x="1402575" y="23820882"/>
              <a:chExt cx="6400800" cy="4288536"/>
            </a:xfrm>
          </p:grpSpPr>
          <p:pic>
            <p:nvPicPr>
              <p:cNvPr id="49161" name="图片 13" descr="PhotoComb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2575" y="23820882"/>
                <a:ext cx="6400800" cy="428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Box 14"/>
              <p:cNvSpPr txBox="1">
                <a:spLocks noChangeArrowheads="1"/>
              </p:cNvSpPr>
              <p:nvPr/>
            </p:nvSpPr>
            <p:spPr bwMode="auto">
              <a:xfrm>
                <a:off x="1694089" y="23836586"/>
                <a:ext cx="1026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200" b="1">
                    <a:solidFill>
                      <a:schemeClr val="bg1"/>
                    </a:solidFill>
                    <a:ea typeface="宋体" panose="02010600030101010101" pitchFamily="2" charset="-122"/>
                    <a:cs typeface="Times New Roman" panose="02020603050405020304" pitchFamily="18" charset="0"/>
                  </a:rPr>
                  <a:t>Pump: 10mJ</a:t>
                </a:r>
              </a:p>
            </p:txBody>
          </p:sp>
          <p:sp>
            <p:nvSpPr>
              <p:cNvPr id="49163" name="TextBox 15"/>
              <p:cNvSpPr txBox="1">
                <a:spLocks noChangeArrowheads="1"/>
              </p:cNvSpPr>
              <p:nvPr/>
            </p:nvSpPr>
            <p:spPr bwMode="auto">
              <a:xfrm>
                <a:off x="3884252" y="23836586"/>
                <a:ext cx="1026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200" b="1">
                    <a:solidFill>
                      <a:schemeClr val="bg1"/>
                    </a:solidFill>
                    <a:ea typeface="宋体" panose="02010600030101010101" pitchFamily="2" charset="-122"/>
                    <a:cs typeface="Times New Roman" panose="02020603050405020304" pitchFamily="18" charset="0"/>
                  </a:rPr>
                  <a:t>Pump: 50mJ</a:t>
                </a:r>
              </a:p>
            </p:txBody>
          </p:sp>
          <p:sp>
            <p:nvSpPr>
              <p:cNvPr id="49164" name="TextBox 16"/>
              <p:cNvSpPr txBox="1">
                <a:spLocks noChangeArrowheads="1"/>
              </p:cNvSpPr>
              <p:nvPr/>
            </p:nvSpPr>
            <p:spPr bwMode="auto">
              <a:xfrm>
                <a:off x="6039359" y="23836586"/>
                <a:ext cx="11031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200" b="1">
                    <a:solidFill>
                      <a:schemeClr val="bg1"/>
                    </a:solidFill>
                    <a:ea typeface="宋体" panose="02010600030101010101" pitchFamily="2" charset="-122"/>
                    <a:cs typeface="Times New Roman" panose="02020603050405020304" pitchFamily="18" charset="0"/>
                  </a:rPr>
                  <a:t>Pump: 100mJ</a:t>
                </a:r>
              </a:p>
            </p:txBody>
          </p:sp>
        </p:grpSp>
        <p:sp>
          <p:nvSpPr>
            <p:cNvPr id="49159" name="TextBox 11"/>
            <p:cNvSpPr txBox="1">
              <a:spLocks noChangeArrowheads="1"/>
            </p:cNvSpPr>
            <p:nvPr/>
          </p:nvSpPr>
          <p:spPr bwMode="auto">
            <a:xfrm>
              <a:off x="1404325" y="24765000"/>
              <a:ext cx="548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solidFill>
                    <a:schemeClr val="bg1"/>
                  </a:solidFill>
                  <a:ea typeface="宋体" panose="02010600030101010101" pitchFamily="2" charset="-122"/>
                  <a:cs typeface="Times New Roman" panose="02020603050405020304" pitchFamily="18" charset="0"/>
                </a:rPr>
                <a:t>SRS</a:t>
              </a:r>
            </a:p>
          </p:txBody>
        </p:sp>
        <p:sp>
          <p:nvSpPr>
            <p:cNvPr id="49160" name="TextBox 12"/>
            <p:cNvSpPr txBox="1">
              <a:spLocks noChangeArrowheads="1"/>
            </p:cNvSpPr>
            <p:nvPr/>
          </p:nvSpPr>
          <p:spPr bwMode="auto">
            <a:xfrm>
              <a:off x="1404325" y="26927175"/>
              <a:ext cx="548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solidFill>
                    <a:schemeClr val="bg1"/>
                  </a:solidFill>
                  <a:ea typeface="宋体" panose="02010600030101010101" pitchFamily="2" charset="-122"/>
                  <a:cs typeface="Times New Roman" panose="02020603050405020304" pitchFamily="18" charset="0"/>
                </a:rPr>
                <a:t>SBS</a:t>
              </a:r>
            </a:p>
          </p:txBody>
        </p:sp>
      </p:grpSp>
      <p:sp>
        <p:nvSpPr>
          <p:cNvPr id="49157" name="Text Box 13"/>
          <p:cNvSpPr txBox="1">
            <a:spLocks noChangeArrowheads="1"/>
          </p:cNvSpPr>
          <p:nvPr/>
        </p:nvSpPr>
        <p:spPr bwMode="auto">
          <a:xfrm>
            <a:off x="323850" y="5949950"/>
            <a:ext cx="9021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50000"/>
              </a:spcBef>
              <a:buFontTx/>
              <a:buNone/>
            </a:pPr>
            <a:r>
              <a:rPr lang="en-US" altLang="en-US" sz="1800">
                <a:ea typeface="宋体" panose="02010600030101010101" pitchFamily="2" charset="-122"/>
                <a:cs typeface="Times New Roman" panose="02020603050405020304" pitchFamily="18" charset="0"/>
              </a:rPr>
              <a:t>Backward SBS (green) source of red SRS in the forward (with respect to SBS) direction.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3148013" y="328613"/>
            <a:ext cx="26765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400"/>
              <a:t>steady state solution</a:t>
            </a:r>
          </a:p>
        </p:txBody>
      </p:sp>
      <p:pic>
        <p:nvPicPr>
          <p:cNvPr id="3" name="Picture 2" descr="\documentclass{article}&#10;\usepackage{amsmath}&#10;\pagestyle{empty}&#10;\begin{document}&#10;$u = - \frac{\Delta \omega T_2 \ \kappa {\cal E}T_2 }&#10;{1 + \Delta \omega^2 T_2^2 + \kappa^2 {\cal E}^2 T_1T_2} w_0$&#10;&#10;&#10;&#10;\end{document}" title="IguanaTex Bitmap Display"/>
          <p:cNvPicPr>
            <a:picLocks noChangeAspect="1"/>
          </p:cNvPicPr>
          <p:nvPr>
            <p:custDataLst>
              <p:tags r:id="rId1"/>
            </p:custDataLst>
          </p:nvPr>
        </p:nvPicPr>
        <p:blipFill>
          <a:blip r:embed="rId8"/>
          <a:stretch>
            <a:fillRect/>
          </a:stretch>
        </p:blipFill>
        <p:spPr>
          <a:xfrm>
            <a:off x="762000" y="1111250"/>
            <a:ext cx="3754438" cy="485775"/>
          </a:xfrm>
          <a:prstGeom prst="rect">
            <a:avLst/>
          </a:prstGeom>
        </p:spPr>
      </p:pic>
      <p:pic>
        <p:nvPicPr>
          <p:cNvPr id="4" name="Picture 3" descr="\documentclass{article}&#10;\usepackage{amsmath}&#10;\pagestyle{empty}&#10;\begin{document}&#10;$v = - \frac{ \kappa {\cal E}T_2 }&#10;{1 + \Delta \omega^2 T_2^2 + \kappa^2 {\cal E}^2 T_1T_2} w_0$&#10;&#10;&#10;&#10;\end{document}" title="IguanaTex Bitmap Display"/>
          <p:cNvPicPr>
            <a:picLocks noChangeAspect="1"/>
          </p:cNvPicPr>
          <p:nvPr>
            <p:custDataLst>
              <p:tags r:id="rId2"/>
            </p:custDataLst>
          </p:nvPr>
        </p:nvPicPr>
        <p:blipFill>
          <a:blip r:embed="rId9"/>
          <a:stretch>
            <a:fillRect/>
          </a:stretch>
        </p:blipFill>
        <p:spPr>
          <a:xfrm>
            <a:off x="823913" y="1919288"/>
            <a:ext cx="3738562" cy="482600"/>
          </a:xfrm>
          <a:prstGeom prst="rect">
            <a:avLst/>
          </a:prstGeom>
        </p:spPr>
      </p:pic>
      <p:pic>
        <p:nvPicPr>
          <p:cNvPr id="5" name="Picture 4" descr="\documentclass{article}&#10;\usepackage{amsmath}&#10;\pagestyle{empty}&#10;\begin{document}&#10;$w =  \frac{ 1 + \Delta \omega^2 T_2^2 }&#10;{1 + \Delta \omega^2 T_2^2 + \kappa^2 {\cal E}^2 T_1T_2} w_0$&#10;&#10;&#10;&#10;\end{document}" title="IguanaTex Bitmap Display"/>
          <p:cNvPicPr>
            <a:picLocks noChangeAspect="1"/>
          </p:cNvPicPr>
          <p:nvPr>
            <p:custDataLst>
              <p:tags r:id="rId3"/>
            </p:custDataLst>
          </p:nvPr>
        </p:nvPicPr>
        <p:blipFill>
          <a:blip r:embed="rId10"/>
          <a:stretch>
            <a:fillRect/>
          </a:stretch>
        </p:blipFill>
        <p:spPr>
          <a:xfrm>
            <a:off x="1035050" y="2576513"/>
            <a:ext cx="3557588" cy="560387"/>
          </a:xfrm>
          <a:prstGeom prst="rect">
            <a:avLst/>
          </a:prstGeom>
        </p:spPr>
      </p:pic>
      <p:pic>
        <p:nvPicPr>
          <p:cNvPr id="14" name="Picture 13" descr="\documentclass{article}&#10;\usepackage{amsmath}&#10;\pagestyle{empty}&#10;\begin{document}&#10;$u = - \frac{\Delta \omega T_2 \ E^2T_2 }&#10;{1 + \Delta \omega^2 T_2^2 + E^4 T_1T_2} w_0$&#10;&#10;&#10;&#10;\end{document}" title="IguanaTex Bitmap Display"/>
          <p:cNvPicPr>
            <a:picLocks noChangeAspect="1"/>
          </p:cNvPicPr>
          <p:nvPr>
            <p:custDataLst>
              <p:tags r:id="rId4"/>
            </p:custDataLst>
          </p:nvPr>
        </p:nvPicPr>
        <p:blipFill>
          <a:blip r:embed="rId11"/>
          <a:stretch>
            <a:fillRect/>
          </a:stretch>
        </p:blipFill>
        <p:spPr>
          <a:xfrm>
            <a:off x="4424363" y="4113213"/>
            <a:ext cx="3521075" cy="528637"/>
          </a:xfrm>
          <a:prstGeom prst="rect">
            <a:avLst/>
          </a:prstGeom>
        </p:spPr>
      </p:pic>
      <p:pic>
        <p:nvPicPr>
          <p:cNvPr id="15" name="Picture 14" descr="\documentclass{article}&#10;\usepackage{amsmath}&#10;\pagestyle{empty}&#10;\begin{document}&#10;$v = - \frac{ E^2T_2 }&#10;{1 + \Delta \omega^2 T_2^2 + E^4 T_1T_2} w_0$&#10;&#10;&#10;&#10;\end{document}" title="IguanaTex Bitmap Display"/>
          <p:cNvPicPr>
            <a:picLocks noChangeAspect="1"/>
          </p:cNvPicPr>
          <p:nvPr>
            <p:custDataLst>
              <p:tags r:id="rId5"/>
            </p:custDataLst>
          </p:nvPr>
        </p:nvPicPr>
        <p:blipFill>
          <a:blip r:embed="rId12"/>
          <a:stretch>
            <a:fillRect/>
          </a:stretch>
        </p:blipFill>
        <p:spPr>
          <a:xfrm>
            <a:off x="4464050" y="4787900"/>
            <a:ext cx="3505200" cy="527050"/>
          </a:xfrm>
          <a:prstGeom prst="rect">
            <a:avLst/>
          </a:prstGeom>
        </p:spPr>
      </p:pic>
      <p:pic>
        <p:nvPicPr>
          <p:cNvPr id="16" name="Picture 15" descr="\documentclass{article}&#10;\usepackage{amsmath}&#10;\pagestyle{empty}&#10;\begin{document}&#10;$w =  \frac{ 1 + \Delta \omega^2 T_2^2 }&#10;{1 + \Delta \omega^2 T_2^2 + E^4 T_1T_2} w_0$&#10;&#10;&#10;&#10;\end{document}" title="IguanaTex Bitmap Display"/>
          <p:cNvPicPr>
            <a:picLocks noChangeAspect="1"/>
          </p:cNvPicPr>
          <p:nvPr>
            <p:custDataLst>
              <p:tags r:id="rId6"/>
            </p:custDataLst>
          </p:nvPr>
        </p:nvPicPr>
        <p:blipFill>
          <a:blip r:embed="rId13"/>
          <a:stretch>
            <a:fillRect/>
          </a:stretch>
        </p:blipFill>
        <p:spPr>
          <a:xfrm>
            <a:off x="4719638" y="5472113"/>
            <a:ext cx="3324225" cy="560387"/>
          </a:xfrm>
          <a:prstGeom prst="rect">
            <a:avLst/>
          </a:prstGeom>
        </p:spPr>
      </p:pic>
      <p:sp>
        <p:nvSpPr>
          <p:cNvPr id="7177" name="TextBox 16"/>
          <p:cNvSpPr txBox="1">
            <a:spLocks noChangeArrowheads="1"/>
          </p:cNvSpPr>
          <p:nvPr/>
        </p:nvSpPr>
        <p:spPr bwMode="auto">
          <a:xfrm>
            <a:off x="5824538" y="2055813"/>
            <a:ext cx="11858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Single photon</a:t>
            </a:r>
          </a:p>
        </p:txBody>
      </p:sp>
      <p:sp>
        <p:nvSpPr>
          <p:cNvPr id="7178" name="TextBox 17"/>
          <p:cNvSpPr txBox="1">
            <a:spLocks noChangeArrowheads="1"/>
          </p:cNvSpPr>
          <p:nvPr/>
        </p:nvSpPr>
        <p:spPr bwMode="auto">
          <a:xfrm>
            <a:off x="1857375" y="4641850"/>
            <a:ext cx="1044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Two photon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225800" y="2776538"/>
            <a:ext cx="2690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None/>
            </a:pPr>
            <a:r>
              <a:rPr lang="en-US" altLang="en-US" sz="1600">
                <a:cs typeface="Times New Roman" panose="02020603050405020304" pitchFamily="18" charset="0"/>
              </a:rPr>
              <a:t>RAMAN AND BRILLOUIN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568575" y="1304925"/>
            <a:ext cx="3986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t>Rotational levels Raman spectroscopy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848100" y="268288"/>
            <a:ext cx="1922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2000" b="1">
                <a:cs typeface="Times New Roman" panose="02020603050405020304" pitchFamily="18" charset="0"/>
              </a:rPr>
              <a:t>ROTATIONAL</a:t>
            </a:r>
          </a:p>
        </p:txBody>
      </p:sp>
      <p:sp>
        <p:nvSpPr>
          <p:cNvPr id="10243" name="Text Box 3"/>
          <p:cNvSpPr txBox="1">
            <a:spLocks noChangeArrowheads="1"/>
          </p:cNvSpPr>
          <p:nvPr/>
        </p:nvSpPr>
        <p:spPr bwMode="auto">
          <a:xfrm>
            <a:off x="4329113" y="6556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800">
                <a:cs typeface="Times New Roman" panose="02020603050405020304" pitchFamily="18" charset="0"/>
              </a:rPr>
              <a:t>THEORY</a:t>
            </a:r>
          </a:p>
        </p:txBody>
      </p:sp>
      <p:sp>
        <p:nvSpPr>
          <p:cNvPr id="40964" name="Text Box 4"/>
          <p:cNvSpPr txBox="1">
            <a:spLocks noChangeArrowheads="1"/>
          </p:cNvSpPr>
          <p:nvPr/>
        </p:nvSpPr>
        <p:spPr bwMode="auto">
          <a:xfrm>
            <a:off x="568325" y="268288"/>
            <a:ext cx="340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b="1">
                <a:cs typeface="Times New Roman" panose="02020603050405020304" pitchFamily="18" charset="0"/>
              </a:rPr>
              <a:t>IMPULSIVE STIMULATED</a:t>
            </a:r>
          </a:p>
        </p:txBody>
      </p:sp>
      <p:sp>
        <p:nvSpPr>
          <p:cNvPr id="40965" name="Text Box 5"/>
          <p:cNvSpPr txBox="1">
            <a:spLocks noChangeArrowheads="1"/>
          </p:cNvSpPr>
          <p:nvPr/>
        </p:nvSpPr>
        <p:spPr bwMode="auto">
          <a:xfrm>
            <a:off x="5521325" y="268288"/>
            <a:ext cx="3033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000" b="1">
                <a:cs typeface="Times New Roman" panose="02020603050405020304" pitchFamily="18" charset="0"/>
              </a:rPr>
              <a:t>  RAMAN SCATTERING</a:t>
            </a:r>
          </a:p>
        </p:txBody>
      </p:sp>
      <p:sp>
        <p:nvSpPr>
          <p:cNvPr id="40967" name="Text Box 7"/>
          <p:cNvSpPr txBox="1">
            <a:spLocks noChangeArrowheads="1"/>
          </p:cNvSpPr>
          <p:nvPr/>
        </p:nvSpPr>
        <p:spPr bwMode="auto">
          <a:xfrm>
            <a:off x="534988" y="1457325"/>
            <a:ext cx="75168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“Rotational excitation and molecular alignment in intense laser fields”, Tamar Seideman, </a:t>
            </a:r>
          </a:p>
          <a:p>
            <a:pPr eaLnBrk="1" hangingPunct="1">
              <a:spcBef>
                <a:spcPct val="0"/>
              </a:spcBef>
              <a:buFontTx/>
              <a:buNone/>
            </a:pPr>
            <a:r>
              <a:rPr lang="en-US" altLang="en-US" sz="1600">
                <a:cs typeface="Times New Roman" panose="02020603050405020304" pitchFamily="18" charset="0"/>
              </a:rPr>
              <a:t>J. Chem. Phys. </a:t>
            </a:r>
            <a:r>
              <a:rPr lang="en-US" altLang="en-US" sz="1600" b="1">
                <a:cs typeface="Times New Roman" panose="02020603050405020304" pitchFamily="18" charset="0"/>
              </a:rPr>
              <a:t>103</a:t>
            </a:r>
            <a:r>
              <a:rPr lang="en-US" altLang="en-US" sz="1600">
                <a:cs typeface="Times New Roman" panose="02020603050405020304" pitchFamily="18" charset="0"/>
              </a:rPr>
              <a:t>: 7887-7895 (1995) </a:t>
            </a:r>
          </a:p>
        </p:txBody>
      </p:sp>
      <p:grpSp>
        <p:nvGrpSpPr>
          <p:cNvPr id="10247" name="Group 8"/>
          <p:cNvGrpSpPr>
            <a:grpSpLocks/>
          </p:cNvGrpSpPr>
          <p:nvPr/>
        </p:nvGrpSpPr>
        <p:grpSpPr bwMode="auto">
          <a:xfrm>
            <a:off x="7678738" y="3248025"/>
            <a:ext cx="1074737" cy="650875"/>
            <a:chOff x="3338" y="3031"/>
            <a:chExt cx="598" cy="371"/>
          </a:xfrm>
        </p:grpSpPr>
        <p:grpSp>
          <p:nvGrpSpPr>
            <p:cNvPr id="10275" name="Group 9"/>
            <p:cNvGrpSpPr>
              <a:grpSpLocks/>
            </p:cNvGrpSpPr>
            <p:nvPr/>
          </p:nvGrpSpPr>
          <p:grpSpPr bwMode="auto">
            <a:xfrm>
              <a:off x="3470" y="3066"/>
              <a:ext cx="466" cy="336"/>
              <a:chOff x="1137" y="2938"/>
              <a:chExt cx="1284" cy="955"/>
            </a:xfrm>
          </p:grpSpPr>
          <p:sp>
            <p:nvSpPr>
              <p:cNvPr id="10277" name="Line 10"/>
              <p:cNvSpPr>
                <a:spLocks noChangeShapeType="1"/>
              </p:cNvSpPr>
              <p:nvPr/>
            </p:nvSpPr>
            <p:spPr bwMode="auto">
              <a:xfrm>
                <a:off x="1145" y="2938"/>
                <a:ext cx="0" cy="9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11"/>
              <p:cNvSpPr>
                <a:spLocks noChangeShapeType="1"/>
              </p:cNvSpPr>
              <p:nvPr/>
            </p:nvSpPr>
            <p:spPr bwMode="auto">
              <a:xfrm>
                <a:off x="1137" y="3501"/>
                <a:ext cx="848"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9" name="Line 12"/>
              <p:cNvSpPr>
                <a:spLocks noChangeShapeType="1"/>
              </p:cNvSpPr>
              <p:nvPr/>
            </p:nvSpPr>
            <p:spPr bwMode="auto">
              <a:xfrm>
                <a:off x="1147" y="3597"/>
                <a:ext cx="9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0" name="Line 13"/>
              <p:cNvSpPr>
                <a:spLocks noChangeShapeType="1"/>
              </p:cNvSpPr>
              <p:nvPr/>
            </p:nvSpPr>
            <p:spPr bwMode="auto">
              <a:xfrm>
                <a:off x="1147" y="3693"/>
                <a:ext cx="8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1" name="Line 14"/>
              <p:cNvSpPr>
                <a:spLocks noChangeShapeType="1"/>
              </p:cNvSpPr>
              <p:nvPr/>
            </p:nvSpPr>
            <p:spPr bwMode="auto">
              <a:xfrm>
                <a:off x="1145" y="3789"/>
                <a:ext cx="6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2" name="Line 15"/>
              <p:cNvSpPr>
                <a:spLocks noChangeShapeType="1"/>
              </p:cNvSpPr>
              <p:nvPr/>
            </p:nvSpPr>
            <p:spPr bwMode="auto">
              <a:xfrm>
                <a:off x="1137" y="3893"/>
                <a:ext cx="12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3" name="Line 16"/>
              <p:cNvSpPr>
                <a:spLocks noChangeShapeType="1"/>
              </p:cNvSpPr>
              <p:nvPr/>
            </p:nvSpPr>
            <p:spPr bwMode="auto">
              <a:xfrm>
                <a:off x="1149" y="3310"/>
                <a:ext cx="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4" name="Line 17"/>
              <p:cNvSpPr>
                <a:spLocks noChangeShapeType="1"/>
              </p:cNvSpPr>
              <p:nvPr/>
            </p:nvSpPr>
            <p:spPr bwMode="auto">
              <a:xfrm>
                <a:off x="1147" y="3406"/>
                <a:ext cx="4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5" name="Freeform 18"/>
              <p:cNvSpPr>
                <a:spLocks/>
              </p:cNvSpPr>
              <p:nvPr/>
            </p:nvSpPr>
            <p:spPr bwMode="auto">
              <a:xfrm>
                <a:off x="1137" y="3123"/>
                <a:ext cx="969" cy="768"/>
              </a:xfrm>
              <a:custGeom>
                <a:avLst/>
                <a:gdLst>
                  <a:gd name="T0" fmla="*/ 4 w 969"/>
                  <a:gd name="T1" fmla="*/ 768 h 768"/>
                  <a:gd name="T2" fmla="*/ 471 w 969"/>
                  <a:gd name="T3" fmla="*/ 710 h 768"/>
                  <a:gd name="T4" fmla="*/ 900 w 969"/>
                  <a:gd name="T5" fmla="*/ 563 h 768"/>
                  <a:gd name="T6" fmla="*/ 887 w 969"/>
                  <a:gd name="T7" fmla="*/ 397 h 768"/>
                  <a:gd name="T8" fmla="*/ 497 w 969"/>
                  <a:gd name="T9" fmla="*/ 294 h 768"/>
                  <a:gd name="T10" fmla="*/ 81 w 969"/>
                  <a:gd name="T11" fmla="*/ 70 h 768"/>
                  <a:gd name="T12" fmla="*/ 10 w 969"/>
                  <a:gd name="T13" fmla="*/ 0 h 7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9" h="768">
                    <a:moveTo>
                      <a:pt x="4" y="768"/>
                    </a:moveTo>
                    <a:cubicBezTo>
                      <a:pt x="163" y="756"/>
                      <a:pt x="322" y="744"/>
                      <a:pt x="471" y="710"/>
                    </a:cubicBezTo>
                    <a:cubicBezTo>
                      <a:pt x="620" y="676"/>
                      <a:pt x="831" y="615"/>
                      <a:pt x="900" y="563"/>
                    </a:cubicBezTo>
                    <a:cubicBezTo>
                      <a:pt x="969" y="511"/>
                      <a:pt x="954" y="442"/>
                      <a:pt x="887" y="397"/>
                    </a:cubicBezTo>
                    <a:cubicBezTo>
                      <a:pt x="820" y="352"/>
                      <a:pt x="631" y="348"/>
                      <a:pt x="497" y="294"/>
                    </a:cubicBezTo>
                    <a:cubicBezTo>
                      <a:pt x="363" y="240"/>
                      <a:pt x="162" y="119"/>
                      <a:pt x="81" y="70"/>
                    </a:cubicBezTo>
                    <a:cubicBezTo>
                      <a:pt x="0" y="21"/>
                      <a:pt x="22" y="12"/>
                      <a:pt x="1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6" name="Line 19"/>
              <p:cNvSpPr>
                <a:spLocks noChangeShapeType="1"/>
              </p:cNvSpPr>
              <p:nvPr/>
            </p:nvSpPr>
            <p:spPr bwMode="auto">
              <a:xfrm>
                <a:off x="1147" y="3214"/>
                <a:ext cx="1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76" name="Text Box 20"/>
            <p:cNvSpPr txBox="1">
              <a:spLocks noChangeArrowheads="1"/>
            </p:cNvSpPr>
            <p:nvPr/>
          </p:nvSpPr>
          <p:spPr bwMode="auto">
            <a:xfrm>
              <a:off x="3338" y="3031"/>
              <a:ext cx="14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cs typeface="Times New Roman" panose="02020603050405020304" pitchFamily="18" charset="0"/>
                </a:rPr>
                <a:t>J</a:t>
              </a:r>
            </a:p>
          </p:txBody>
        </p:sp>
      </p:grpSp>
      <p:grpSp>
        <p:nvGrpSpPr>
          <p:cNvPr id="10248" name="Group 21"/>
          <p:cNvGrpSpPr>
            <a:grpSpLocks/>
          </p:cNvGrpSpPr>
          <p:nvPr/>
        </p:nvGrpSpPr>
        <p:grpSpPr bwMode="auto">
          <a:xfrm>
            <a:off x="7762875" y="2217738"/>
            <a:ext cx="465138" cy="650875"/>
            <a:chOff x="3085" y="3031"/>
            <a:chExt cx="851" cy="371"/>
          </a:xfrm>
        </p:grpSpPr>
        <p:grpSp>
          <p:nvGrpSpPr>
            <p:cNvPr id="10263" name="Group 22"/>
            <p:cNvGrpSpPr>
              <a:grpSpLocks/>
            </p:cNvGrpSpPr>
            <p:nvPr/>
          </p:nvGrpSpPr>
          <p:grpSpPr bwMode="auto">
            <a:xfrm>
              <a:off x="3470" y="3066"/>
              <a:ext cx="466" cy="336"/>
              <a:chOff x="1137" y="2938"/>
              <a:chExt cx="1284" cy="955"/>
            </a:xfrm>
          </p:grpSpPr>
          <p:sp>
            <p:nvSpPr>
              <p:cNvPr id="10265" name="Line 23"/>
              <p:cNvSpPr>
                <a:spLocks noChangeShapeType="1"/>
              </p:cNvSpPr>
              <p:nvPr/>
            </p:nvSpPr>
            <p:spPr bwMode="auto">
              <a:xfrm>
                <a:off x="1145" y="2938"/>
                <a:ext cx="0" cy="9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24"/>
              <p:cNvSpPr>
                <a:spLocks noChangeShapeType="1"/>
              </p:cNvSpPr>
              <p:nvPr/>
            </p:nvSpPr>
            <p:spPr bwMode="auto">
              <a:xfrm>
                <a:off x="1137" y="3501"/>
                <a:ext cx="848"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25"/>
              <p:cNvSpPr>
                <a:spLocks noChangeShapeType="1"/>
              </p:cNvSpPr>
              <p:nvPr/>
            </p:nvSpPr>
            <p:spPr bwMode="auto">
              <a:xfrm>
                <a:off x="1147" y="3597"/>
                <a:ext cx="9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26"/>
              <p:cNvSpPr>
                <a:spLocks noChangeShapeType="1"/>
              </p:cNvSpPr>
              <p:nvPr/>
            </p:nvSpPr>
            <p:spPr bwMode="auto">
              <a:xfrm>
                <a:off x="1147" y="3693"/>
                <a:ext cx="8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Line 27"/>
              <p:cNvSpPr>
                <a:spLocks noChangeShapeType="1"/>
              </p:cNvSpPr>
              <p:nvPr/>
            </p:nvSpPr>
            <p:spPr bwMode="auto">
              <a:xfrm>
                <a:off x="1145" y="3789"/>
                <a:ext cx="6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 name="Line 28"/>
              <p:cNvSpPr>
                <a:spLocks noChangeShapeType="1"/>
              </p:cNvSpPr>
              <p:nvPr/>
            </p:nvSpPr>
            <p:spPr bwMode="auto">
              <a:xfrm>
                <a:off x="1137" y="3893"/>
                <a:ext cx="12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 name="Line 29"/>
              <p:cNvSpPr>
                <a:spLocks noChangeShapeType="1"/>
              </p:cNvSpPr>
              <p:nvPr/>
            </p:nvSpPr>
            <p:spPr bwMode="auto">
              <a:xfrm>
                <a:off x="1149" y="3310"/>
                <a:ext cx="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 name="Line 30"/>
              <p:cNvSpPr>
                <a:spLocks noChangeShapeType="1"/>
              </p:cNvSpPr>
              <p:nvPr/>
            </p:nvSpPr>
            <p:spPr bwMode="auto">
              <a:xfrm>
                <a:off x="1147" y="3406"/>
                <a:ext cx="4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 name="Freeform 31"/>
              <p:cNvSpPr>
                <a:spLocks/>
              </p:cNvSpPr>
              <p:nvPr/>
            </p:nvSpPr>
            <p:spPr bwMode="auto">
              <a:xfrm>
                <a:off x="1137" y="3123"/>
                <a:ext cx="969" cy="768"/>
              </a:xfrm>
              <a:custGeom>
                <a:avLst/>
                <a:gdLst>
                  <a:gd name="T0" fmla="*/ 4 w 969"/>
                  <a:gd name="T1" fmla="*/ 768 h 768"/>
                  <a:gd name="T2" fmla="*/ 471 w 969"/>
                  <a:gd name="T3" fmla="*/ 710 h 768"/>
                  <a:gd name="T4" fmla="*/ 900 w 969"/>
                  <a:gd name="T5" fmla="*/ 563 h 768"/>
                  <a:gd name="T6" fmla="*/ 887 w 969"/>
                  <a:gd name="T7" fmla="*/ 397 h 768"/>
                  <a:gd name="T8" fmla="*/ 497 w 969"/>
                  <a:gd name="T9" fmla="*/ 294 h 768"/>
                  <a:gd name="T10" fmla="*/ 81 w 969"/>
                  <a:gd name="T11" fmla="*/ 70 h 768"/>
                  <a:gd name="T12" fmla="*/ 10 w 969"/>
                  <a:gd name="T13" fmla="*/ 0 h 7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9" h="768">
                    <a:moveTo>
                      <a:pt x="4" y="768"/>
                    </a:moveTo>
                    <a:cubicBezTo>
                      <a:pt x="163" y="756"/>
                      <a:pt x="322" y="744"/>
                      <a:pt x="471" y="710"/>
                    </a:cubicBezTo>
                    <a:cubicBezTo>
                      <a:pt x="620" y="676"/>
                      <a:pt x="831" y="615"/>
                      <a:pt x="900" y="563"/>
                    </a:cubicBezTo>
                    <a:cubicBezTo>
                      <a:pt x="969" y="511"/>
                      <a:pt x="954" y="442"/>
                      <a:pt x="887" y="397"/>
                    </a:cubicBezTo>
                    <a:cubicBezTo>
                      <a:pt x="820" y="352"/>
                      <a:pt x="631" y="348"/>
                      <a:pt x="497" y="294"/>
                    </a:cubicBezTo>
                    <a:cubicBezTo>
                      <a:pt x="363" y="240"/>
                      <a:pt x="162" y="119"/>
                      <a:pt x="81" y="70"/>
                    </a:cubicBezTo>
                    <a:cubicBezTo>
                      <a:pt x="0" y="21"/>
                      <a:pt x="22" y="12"/>
                      <a:pt x="1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 name="Line 32"/>
              <p:cNvSpPr>
                <a:spLocks noChangeShapeType="1"/>
              </p:cNvSpPr>
              <p:nvPr/>
            </p:nvSpPr>
            <p:spPr bwMode="auto">
              <a:xfrm>
                <a:off x="1147" y="3214"/>
                <a:ext cx="1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64" name="Text Box 33"/>
            <p:cNvSpPr txBox="1">
              <a:spLocks noChangeArrowheads="1"/>
            </p:cNvSpPr>
            <p:nvPr/>
          </p:nvSpPr>
          <p:spPr bwMode="auto">
            <a:xfrm>
              <a:off x="3085" y="3031"/>
              <a:ext cx="46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cs typeface="Times New Roman" panose="02020603050405020304" pitchFamily="18" charset="0"/>
                </a:rPr>
                <a:t>J</a:t>
              </a:r>
            </a:p>
          </p:txBody>
        </p:sp>
      </p:grpSp>
      <p:sp>
        <p:nvSpPr>
          <p:cNvPr id="10249" name="Line 34"/>
          <p:cNvSpPr>
            <a:spLocks noChangeShapeType="1"/>
          </p:cNvSpPr>
          <p:nvPr/>
        </p:nvSpPr>
        <p:spPr bwMode="auto">
          <a:xfrm flipV="1">
            <a:off x="8067675" y="2722563"/>
            <a:ext cx="0" cy="995362"/>
          </a:xfrm>
          <a:prstGeom prst="line">
            <a:avLst/>
          </a:prstGeom>
          <a:noFill/>
          <a:ln w="38100" cmpd="dbl">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5" name="Text Box 35"/>
          <p:cNvSpPr txBox="1">
            <a:spLocks noChangeArrowheads="1"/>
          </p:cNvSpPr>
          <p:nvPr/>
        </p:nvSpPr>
        <p:spPr bwMode="auto">
          <a:xfrm>
            <a:off x="547688" y="2398713"/>
            <a:ext cx="6340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Dipole excitation – how is the distribution of rotation lines after excitation?</a:t>
            </a:r>
          </a:p>
        </p:txBody>
      </p:sp>
      <p:sp>
        <p:nvSpPr>
          <p:cNvPr id="40996" name="Text Box 36"/>
          <p:cNvSpPr txBox="1">
            <a:spLocks noChangeArrowheads="1"/>
          </p:cNvSpPr>
          <p:nvPr/>
        </p:nvSpPr>
        <p:spPr bwMode="auto">
          <a:xfrm>
            <a:off x="396875" y="2840038"/>
            <a:ext cx="7013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A broad wave packet in angular momentum aligned along the polarization direction</a:t>
            </a:r>
          </a:p>
        </p:txBody>
      </p:sp>
      <p:sp>
        <p:nvSpPr>
          <p:cNvPr id="40997" name="Text Box 37"/>
          <p:cNvSpPr txBox="1">
            <a:spLocks noChangeArrowheads="1"/>
          </p:cNvSpPr>
          <p:nvPr/>
        </p:nvSpPr>
        <p:spPr bwMode="auto">
          <a:xfrm>
            <a:off x="425450" y="3292475"/>
            <a:ext cx="3287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The alignment recurs at regular times.</a:t>
            </a:r>
          </a:p>
        </p:txBody>
      </p:sp>
      <p:grpSp>
        <p:nvGrpSpPr>
          <p:cNvPr id="40998" name="Group 38"/>
          <p:cNvGrpSpPr>
            <a:grpSpLocks/>
          </p:cNvGrpSpPr>
          <p:nvPr/>
        </p:nvGrpSpPr>
        <p:grpSpPr bwMode="auto">
          <a:xfrm>
            <a:off x="679450" y="3881438"/>
            <a:ext cx="5180013" cy="336550"/>
            <a:chOff x="428" y="2445"/>
            <a:chExt cx="3263" cy="212"/>
          </a:xfrm>
        </p:grpSpPr>
        <p:sp>
          <p:nvSpPr>
            <p:cNvPr id="10261" name="Text Box 39"/>
            <p:cNvSpPr txBox="1">
              <a:spLocks noChangeArrowheads="1"/>
            </p:cNvSpPr>
            <p:nvPr/>
          </p:nvSpPr>
          <p:spPr bwMode="auto">
            <a:xfrm>
              <a:off x="428" y="2445"/>
              <a:ext cx="108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Rotational levels:  </a:t>
              </a:r>
            </a:p>
          </p:txBody>
        </p:sp>
        <p:pic>
          <p:nvPicPr>
            <p:cNvPr id="10262" name="Picture 40" descr="TP_tmp"/>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1467" y="2454"/>
              <a:ext cx="22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01" name="Group 41"/>
          <p:cNvGrpSpPr>
            <a:grpSpLocks/>
          </p:cNvGrpSpPr>
          <p:nvPr/>
        </p:nvGrpSpPr>
        <p:grpSpPr bwMode="auto">
          <a:xfrm>
            <a:off x="1252538" y="4298950"/>
            <a:ext cx="2811462" cy="336550"/>
            <a:chOff x="789" y="2708"/>
            <a:chExt cx="1771" cy="212"/>
          </a:xfrm>
        </p:grpSpPr>
        <p:sp>
          <p:nvSpPr>
            <p:cNvPr id="10259" name="Text Box 42"/>
            <p:cNvSpPr txBox="1">
              <a:spLocks noChangeArrowheads="1"/>
            </p:cNvSpPr>
            <p:nvPr/>
          </p:nvSpPr>
          <p:spPr bwMode="auto">
            <a:xfrm>
              <a:off x="789" y="2708"/>
              <a:ext cx="10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Direct transitions: </a:t>
              </a:r>
            </a:p>
          </p:txBody>
        </p:sp>
        <p:pic>
          <p:nvPicPr>
            <p:cNvPr id="10260" name="Picture 43" descr="TP_tmp"/>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920" y="2762"/>
              <a:ext cx="640"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04" name="Group 44"/>
          <p:cNvGrpSpPr>
            <a:grpSpLocks/>
          </p:cNvGrpSpPr>
          <p:nvPr/>
        </p:nvGrpSpPr>
        <p:grpSpPr bwMode="auto">
          <a:xfrm>
            <a:off x="4297363" y="3816350"/>
            <a:ext cx="2106612" cy="439738"/>
            <a:chOff x="999" y="846"/>
            <a:chExt cx="1327" cy="277"/>
          </a:xfrm>
        </p:grpSpPr>
        <p:sp>
          <p:nvSpPr>
            <p:cNvPr id="10257" name="Line 45"/>
            <p:cNvSpPr>
              <a:spLocks noChangeShapeType="1"/>
            </p:cNvSpPr>
            <p:nvPr/>
          </p:nvSpPr>
          <p:spPr bwMode="auto">
            <a:xfrm>
              <a:off x="1006" y="860"/>
              <a:ext cx="1313" cy="20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Line 46"/>
            <p:cNvSpPr>
              <a:spLocks noChangeShapeType="1"/>
            </p:cNvSpPr>
            <p:nvPr/>
          </p:nvSpPr>
          <p:spPr bwMode="auto">
            <a:xfrm flipV="1">
              <a:off x="999" y="846"/>
              <a:ext cx="1327" cy="27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007" name="Text Box 47"/>
          <p:cNvSpPr txBox="1">
            <a:spLocks noChangeArrowheads="1"/>
          </p:cNvSpPr>
          <p:nvPr/>
        </p:nvSpPr>
        <p:spPr bwMode="auto">
          <a:xfrm>
            <a:off x="1482725" y="4908550"/>
            <a:ext cx="38322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600">
                <a:cs typeface="Times New Roman" panose="02020603050405020304" pitchFamily="18" charset="0"/>
              </a:rPr>
              <a:t>Transitions frequencies: </a:t>
            </a:r>
            <a:r>
              <a:rPr lang="en-US" altLang="en-US" sz="1600" i="1">
                <a:cs typeface="Times New Roman" panose="02020603050405020304" pitchFamily="18" charset="0"/>
              </a:rPr>
              <a:t>2(J+1)</a:t>
            </a:r>
            <a:r>
              <a:rPr lang="en-US" altLang="en-US" sz="1600">
                <a:cs typeface="Times New Roman" panose="02020603050405020304" pitchFamily="18" charset="0"/>
              </a:rPr>
              <a:t>    (P branch)</a:t>
            </a:r>
          </a:p>
          <a:p>
            <a:pPr eaLnBrk="1" hangingPunct="1">
              <a:spcBef>
                <a:spcPct val="0"/>
              </a:spcBef>
              <a:buFontTx/>
              <a:buNone/>
            </a:pPr>
            <a:r>
              <a:rPr lang="en-US" altLang="en-US" sz="1600">
                <a:cs typeface="Times New Roman" panose="02020603050405020304" pitchFamily="18" charset="0"/>
              </a:rPr>
              <a:t>                                        -2J         (R Branch)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40964"/>
                                        </p:tgtEl>
                                      </p:cBhvr>
                                    </p:animEffect>
                                    <p:set>
                                      <p:cBhvr>
                                        <p:cTn id="7" dur="1" fill="hold">
                                          <p:stCondLst>
                                            <p:cond delay="499"/>
                                          </p:stCondLst>
                                        </p:cTn>
                                        <p:tgtEl>
                                          <p:spTgt spid="40964"/>
                                        </p:tgtEl>
                                        <p:attrNameLst>
                                          <p:attrName>style.visibility</p:attrName>
                                        </p:attrNameLst>
                                      </p:cBhvr>
                                      <p:to>
                                        <p:strVal val="hidden"/>
                                      </p:to>
                                    </p:set>
                                  </p:childTnLst>
                                </p:cTn>
                              </p:par>
                            </p:childTnLst>
                          </p:cTn>
                        </p:par>
                        <p:par>
                          <p:cTn id="8" fill="hold" nodeType="afterGroup">
                            <p:stCondLst>
                              <p:cond delay="500"/>
                            </p:stCondLst>
                            <p:childTnLst>
                              <p:par>
                                <p:cTn id="9" presetID="22" presetClass="exit" presetSubtype="8" fill="hold" grpId="0" nodeType="afterEffect">
                                  <p:stCondLst>
                                    <p:cond delay="0"/>
                                  </p:stCondLst>
                                  <p:childTnLst>
                                    <p:animEffect transition="out" filter="wipe(left)">
                                      <p:cBhvr>
                                        <p:cTn id="10" dur="500"/>
                                        <p:tgtEl>
                                          <p:spTgt spid="40965"/>
                                        </p:tgtEl>
                                      </p:cBhvr>
                                    </p:animEffect>
                                    <p:set>
                                      <p:cBhvr>
                                        <p:cTn id="11" dur="1" fill="hold">
                                          <p:stCondLst>
                                            <p:cond delay="499"/>
                                          </p:stCondLst>
                                        </p:cTn>
                                        <p:tgtEl>
                                          <p:spTgt spid="40965"/>
                                        </p:tgtEl>
                                        <p:attrNameLst>
                                          <p:attrName>style.visibility</p:attrName>
                                        </p:attrNameLst>
                                      </p:cBhvr>
                                      <p:to>
                                        <p:strVal val="hidden"/>
                                      </p:to>
                                    </p:se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967"/>
                                        </p:tgtEl>
                                        <p:attrNameLst>
                                          <p:attrName>style.visibility</p:attrName>
                                        </p:attrNameLst>
                                      </p:cBhvr>
                                      <p:to>
                                        <p:strVal val="visible"/>
                                      </p:to>
                                    </p:set>
                                    <p:animEffect transition="in" filter="wipe(left)">
                                      <p:cBhvr>
                                        <p:cTn id="15" dur="1000"/>
                                        <p:tgtEl>
                                          <p:spTgt spid="409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995"/>
                                        </p:tgtEl>
                                        <p:attrNameLst>
                                          <p:attrName>style.visibility</p:attrName>
                                        </p:attrNameLst>
                                      </p:cBhvr>
                                      <p:to>
                                        <p:strVal val="visible"/>
                                      </p:to>
                                    </p:set>
                                    <p:animEffect transition="in" filter="wipe(left)">
                                      <p:cBhvr>
                                        <p:cTn id="20" dur="1000"/>
                                        <p:tgtEl>
                                          <p:spTgt spid="409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0996"/>
                                        </p:tgtEl>
                                        <p:attrNameLst>
                                          <p:attrName>style.visibility</p:attrName>
                                        </p:attrNameLst>
                                      </p:cBhvr>
                                      <p:to>
                                        <p:strVal val="visible"/>
                                      </p:to>
                                    </p:set>
                                    <p:animEffect transition="in" filter="wipe(left)">
                                      <p:cBhvr>
                                        <p:cTn id="25" dur="1000"/>
                                        <p:tgtEl>
                                          <p:spTgt spid="40996"/>
                                        </p:tgtEl>
                                      </p:cBhvr>
                                    </p:animEffect>
                                  </p:childTnLst>
                                </p:cTn>
                              </p:par>
                            </p:childTnLst>
                          </p:cTn>
                        </p:par>
                        <p:par>
                          <p:cTn id="26" fill="hold" nodeType="afterGroup">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0997"/>
                                        </p:tgtEl>
                                        <p:attrNameLst>
                                          <p:attrName>style.visibility</p:attrName>
                                        </p:attrNameLst>
                                      </p:cBhvr>
                                      <p:to>
                                        <p:strVal val="visible"/>
                                      </p:to>
                                    </p:set>
                                    <p:animEffect transition="in" filter="wipe(left)">
                                      <p:cBhvr>
                                        <p:cTn id="29" dur="1000"/>
                                        <p:tgtEl>
                                          <p:spTgt spid="4099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0998"/>
                                        </p:tgtEl>
                                        <p:attrNameLst>
                                          <p:attrName>style.visibility</p:attrName>
                                        </p:attrNameLst>
                                      </p:cBhvr>
                                      <p:to>
                                        <p:strVal val="visible"/>
                                      </p:to>
                                    </p:set>
                                    <p:animEffect transition="in" filter="wipe(left)">
                                      <p:cBhvr>
                                        <p:cTn id="34" dur="1000"/>
                                        <p:tgtEl>
                                          <p:spTgt spid="40998"/>
                                        </p:tgtEl>
                                      </p:cBhvr>
                                    </p:animEffect>
                                  </p:childTnLst>
                                </p:cTn>
                              </p:par>
                            </p:childTnLst>
                          </p:cTn>
                        </p:par>
                        <p:par>
                          <p:cTn id="35" fill="hold" nodeType="afterGroup">
                            <p:stCondLst>
                              <p:cond delay="1000"/>
                            </p:stCondLst>
                            <p:childTnLst>
                              <p:par>
                                <p:cTn id="36" presetID="10" presetClass="entr" presetSubtype="0" fill="hold" nodeType="afterEffect">
                                  <p:stCondLst>
                                    <p:cond delay="1000"/>
                                  </p:stCondLst>
                                  <p:childTnLst>
                                    <p:set>
                                      <p:cBhvr>
                                        <p:cTn id="37" dur="1" fill="hold">
                                          <p:stCondLst>
                                            <p:cond delay="0"/>
                                          </p:stCondLst>
                                        </p:cTn>
                                        <p:tgtEl>
                                          <p:spTgt spid="41004"/>
                                        </p:tgtEl>
                                        <p:attrNameLst>
                                          <p:attrName>style.visibility</p:attrName>
                                        </p:attrNameLst>
                                      </p:cBhvr>
                                      <p:to>
                                        <p:strVal val="visible"/>
                                      </p:to>
                                    </p:set>
                                    <p:animEffect transition="in" filter="fade">
                                      <p:cBhvr>
                                        <p:cTn id="38" dur="500"/>
                                        <p:tgtEl>
                                          <p:spTgt spid="41004"/>
                                        </p:tgtEl>
                                      </p:cBhvr>
                                    </p:animEffect>
                                  </p:childTnLst>
                                </p:cTn>
                              </p:par>
                            </p:childTnLst>
                          </p:cTn>
                        </p:par>
                        <p:par>
                          <p:cTn id="39" fill="hold" nodeType="afterGroup">
                            <p:stCondLst>
                              <p:cond delay="2500"/>
                            </p:stCondLst>
                            <p:childTnLst>
                              <p:par>
                                <p:cTn id="40" presetID="22" presetClass="entr" presetSubtype="8" fill="hold" nodeType="afterEffect">
                                  <p:stCondLst>
                                    <p:cond delay="0"/>
                                  </p:stCondLst>
                                  <p:childTnLst>
                                    <p:set>
                                      <p:cBhvr>
                                        <p:cTn id="41" dur="1" fill="hold">
                                          <p:stCondLst>
                                            <p:cond delay="0"/>
                                          </p:stCondLst>
                                        </p:cTn>
                                        <p:tgtEl>
                                          <p:spTgt spid="41001"/>
                                        </p:tgtEl>
                                        <p:attrNameLst>
                                          <p:attrName>style.visibility</p:attrName>
                                        </p:attrNameLst>
                                      </p:cBhvr>
                                      <p:to>
                                        <p:strVal val="visible"/>
                                      </p:to>
                                    </p:set>
                                    <p:animEffect transition="in" filter="wipe(left)">
                                      <p:cBhvr>
                                        <p:cTn id="42" dur="1000"/>
                                        <p:tgtEl>
                                          <p:spTgt spid="41001"/>
                                        </p:tgtEl>
                                      </p:cBhvr>
                                    </p:animEffect>
                                  </p:childTnLst>
                                </p:cTn>
                              </p:par>
                            </p:childTnLst>
                          </p:cTn>
                        </p:par>
                        <p:par>
                          <p:cTn id="43" fill="hold" nodeType="afterGroup">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41007"/>
                                        </p:tgtEl>
                                        <p:attrNameLst>
                                          <p:attrName>style.visibility</p:attrName>
                                        </p:attrNameLst>
                                      </p:cBhvr>
                                      <p:to>
                                        <p:strVal val="visible"/>
                                      </p:to>
                                    </p:set>
                                    <p:animEffect transition="in" filter="wipe(left)">
                                      <p:cBhvr>
                                        <p:cTn id="46" dur="1000"/>
                                        <p:tgtEl>
                                          <p:spTgt spid="41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5" grpId="0"/>
      <p:bldP spid="40967" grpId="0"/>
      <p:bldP spid="40995" grpId="0"/>
      <p:bldP spid="40996" grpId="0"/>
      <p:bldP spid="40997" grpId="0"/>
      <p:bldP spid="410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3111500" y="420688"/>
            <a:ext cx="292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50000"/>
              </a:spcBef>
              <a:buFontTx/>
              <a:buNone/>
            </a:pPr>
            <a:r>
              <a:rPr lang="en-US" altLang="en-US" sz="1400"/>
              <a:t>Raman and Brillouin scattering</a:t>
            </a:r>
          </a:p>
        </p:txBody>
      </p:sp>
      <p:sp>
        <p:nvSpPr>
          <p:cNvPr id="11267" name="Text Box 6"/>
          <p:cNvSpPr txBox="1">
            <a:spLocks noChangeArrowheads="1"/>
          </p:cNvSpPr>
          <p:nvPr/>
        </p:nvSpPr>
        <p:spPr bwMode="auto">
          <a:xfrm>
            <a:off x="4824413" y="769938"/>
            <a:ext cx="4184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50000"/>
              </a:spcBef>
              <a:buFontTx/>
              <a:buNone/>
            </a:pPr>
            <a:r>
              <a:rPr lang="en-US" altLang="en-US" sz="1400"/>
              <a:t>I Coherent Raman scattering with discrete levels – Chapter 3 (discussed earlier)</a:t>
            </a:r>
          </a:p>
        </p:txBody>
      </p:sp>
      <p:sp>
        <p:nvSpPr>
          <p:cNvPr id="2055" name="Rectangle 7"/>
          <p:cNvSpPr>
            <a:spLocks noChangeArrowheads="1"/>
          </p:cNvSpPr>
          <p:nvPr/>
        </p:nvSpPr>
        <p:spPr bwMode="auto">
          <a:xfrm>
            <a:off x="6545263" y="1268413"/>
            <a:ext cx="1198562" cy="776287"/>
          </a:xfrm>
          <a:prstGeom prst="rect">
            <a:avLst/>
          </a:prstGeom>
          <a:gradFill rotWithShape="1">
            <a:gsLst>
              <a:gs pos="0">
                <a:schemeClr val="bg1"/>
              </a:gs>
              <a:gs pos="5000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800"/>
          </a:p>
        </p:txBody>
      </p:sp>
      <p:sp>
        <p:nvSpPr>
          <p:cNvPr id="11269" name="Line 8"/>
          <p:cNvSpPr>
            <a:spLocks noChangeShapeType="1"/>
          </p:cNvSpPr>
          <p:nvPr/>
        </p:nvSpPr>
        <p:spPr bwMode="auto">
          <a:xfrm>
            <a:off x="6699250" y="4048125"/>
            <a:ext cx="15843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9"/>
          <p:cNvSpPr>
            <a:spLocks noChangeShapeType="1"/>
          </p:cNvSpPr>
          <p:nvPr/>
        </p:nvSpPr>
        <p:spPr bwMode="auto">
          <a:xfrm>
            <a:off x="6626225" y="1520825"/>
            <a:ext cx="487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Line 10"/>
          <p:cNvSpPr>
            <a:spLocks noChangeShapeType="1"/>
          </p:cNvSpPr>
          <p:nvPr/>
        </p:nvSpPr>
        <p:spPr bwMode="auto">
          <a:xfrm>
            <a:off x="6778625" y="1827213"/>
            <a:ext cx="487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 name="Line 11"/>
          <p:cNvSpPr>
            <a:spLocks noChangeShapeType="1"/>
          </p:cNvSpPr>
          <p:nvPr/>
        </p:nvSpPr>
        <p:spPr bwMode="auto">
          <a:xfrm>
            <a:off x="7134225" y="1662113"/>
            <a:ext cx="487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3" name="Line 12"/>
          <p:cNvSpPr>
            <a:spLocks noChangeShapeType="1"/>
          </p:cNvSpPr>
          <p:nvPr/>
        </p:nvSpPr>
        <p:spPr bwMode="auto">
          <a:xfrm>
            <a:off x="7505700" y="3867150"/>
            <a:ext cx="7826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4" name="Arc 13"/>
          <p:cNvSpPr>
            <a:spLocks/>
          </p:cNvSpPr>
          <p:nvPr/>
        </p:nvSpPr>
        <p:spPr bwMode="auto">
          <a:xfrm flipH="1">
            <a:off x="7265988" y="2322513"/>
            <a:ext cx="1454150" cy="1725612"/>
          </a:xfrm>
          <a:custGeom>
            <a:avLst/>
            <a:gdLst>
              <a:gd name="T0" fmla="*/ 86955141 w 21600"/>
              <a:gd name="T1" fmla="*/ 0 h 20237"/>
              <a:gd name="T2" fmla="*/ 86012434 w 21600"/>
              <a:gd name="T3" fmla="*/ 147143192 h 20237"/>
              <a:gd name="T4" fmla="*/ 0 w 21600"/>
              <a:gd name="T5" fmla="*/ 72142809 h 20237"/>
              <a:gd name="T6" fmla="*/ 0 60000 65536"/>
              <a:gd name="T7" fmla="*/ 0 60000 65536"/>
              <a:gd name="T8" fmla="*/ 0 60000 65536"/>
            </a:gdLst>
            <a:ahLst/>
            <a:cxnLst>
              <a:cxn ang="T6">
                <a:pos x="T0" y="T1"/>
              </a:cxn>
              <a:cxn ang="T7">
                <a:pos x="T2" y="T3"/>
              </a:cxn>
              <a:cxn ang="T8">
                <a:pos x="T4" y="T5"/>
              </a:cxn>
            </a:cxnLst>
            <a:rect l="0" t="0" r="r" b="b"/>
            <a:pathLst>
              <a:path w="21600" h="20237" fill="none" extrusionOk="0">
                <a:moveTo>
                  <a:pt x="19186" y="-1"/>
                </a:moveTo>
                <a:cubicBezTo>
                  <a:pt x="20772" y="3066"/>
                  <a:pt x="21600" y="6469"/>
                  <a:pt x="21600" y="9922"/>
                </a:cubicBezTo>
                <a:cubicBezTo>
                  <a:pt x="21600" y="13525"/>
                  <a:pt x="20698" y="17071"/>
                  <a:pt x="18977" y="20236"/>
                </a:cubicBezTo>
              </a:path>
              <a:path w="21600" h="20237" stroke="0" extrusionOk="0">
                <a:moveTo>
                  <a:pt x="19186" y="-1"/>
                </a:moveTo>
                <a:cubicBezTo>
                  <a:pt x="20772" y="3066"/>
                  <a:pt x="21600" y="6469"/>
                  <a:pt x="21600" y="9922"/>
                </a:cubicBezTo>
                <a:cubicBezTo>
                  <a:pt x="21600" y="13525"/>
                  <a:pt x="20698" y="17071"/>
                  <a:pt x="18977" y="20236"/>
                </a:cubicBezTo>
                <a:lnTo>
                  <a:pt x="0" y="9922"/>
                </a:lnTo>
                <a:lnTo>
                  <a:pt x="19186" y="-1"/>
                </a:lnTo>
                <a:close/>
              </a:path>
            </a:pathLst>
          </a:custGeom>
          <a:noFill/>
          <a:ln w="34925">
            <a:solidFill>
              <a:srgbClr val="FF0000"/>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4"/>
          <p:cNvSpPr>
            <a:spLocks noChangeShapeType="1"/>
          </p:cNvSpPr>
          <p:nvPr/>
        </p:nvSpPr>
        <p:spPr bwMode="auto">
          <a:xfrm>
            <a:off x="7146925" y="2316163"/>
            <a:ext cx="558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Arc 15"/>
          <p:cNvSpPr>
            <a:spLocks/>
          </p:cNvSpPr>
          <p:nvPr/>
        </p:nvSpPr>
        <p:spPr bwMode="auto">
          <a:xfrm>
            <a:off x="7000875" y="2365375"/>
            <a:ext cx="663575" cy="1489075"/>
          </a:xfrm>
          <a:custGeom>
            <a:avLst/>
            <a:gdLst>
              <a:gd name="T0" fmla="*/ 12440956 w 21600"/>
              <a:gd name="T1" fmla="*/ 0 h 28878"/>
              <a:gd name="T2" fmla="*/ 17094767 w 21600"/>
              <a:gd name="T3" fmla="*/ 76783169 h 28878"/>
              <a:gd name="T4" fmla="*/ 0 w 21600"/>
              <a:gd name="T5" fmla="*/ 45496093 h 28878"/>
              <a:gd name="T6" fmla="*/ 0 60000 65536"/>
              <a:gd name="T7" fmla="*/ 0 60000 65536"/>
              <a:gd name="T8" fmla="*/ 0 60000 65536"/>
            </a:gdLst>
            <a:ahLst/>
            <a:cxnLst>
              <a:cxn ang="T6">
                <a:pos x="T0" y="T1"/>
              </a:cxn>
              <a:cxn ang="T7">
                <a:pos x="T2" y="T3"/>
              </a:cxn>
              <a:cxn ang="T8">
                <a:pos x="T4" y="T5"/>
              </a:cxn>
            </a:cxnLst>
            <a:rect l="0" t="0" r="r" b="b"/>
            <a:pathLst>
              <a:path w="21600" h="28878" fill="none" extrusionOk="0">
                <a:moveTo>
                  <a:pt x="13182" y="-1"/>
                </a:moveTo>
                <a:cubicBezTo>
                  <a:pt x="18490" y="4089"/>
                  <a:pt x="21600" y="10410"/>
                  <a:pt x="21600" y="17111"/>
                </a:cubicBezTo>
                <a:cubicBezTo>
                  <a:pt x="21600" y="21288"/>
                  <a:pt x="20388" y="25375"/>
                  <a:pt x="18113" y="28878"/>
                </a:cubicBezTo>
              </a:path>
              <a:path w="21600" h="28878" stroke="0" extrusionOk="0">
                <a:moveTo>
                  <a:pt x="13182" y="-1"/>
                </a:moveTo>
                <a:cubicBezTo>
                  <a:pt x="18490" y="4089"/>
                  <a:pt x="21600" y="10410"/>
                  <a:pt x="21600" y="17111"/>
                </a:cubicBezTo>
                <a:cubicBezTo>
                  <a:pt x="21600" y="21288"/>
                  <a:pt x="20388" y="25375"/>
                  <a:pt x="18113" y="28878"/>
                </a:cubicBezTo>
                <a:lnTo>
                  <a:pt x="0" y="17111"/>
                </a:lnTo>
                <a:lnTo>
                  <a:pt x="13182" y="-1"/>
                </a:lnTo>
                <a:close/>
              </a:path>
            </a:pathLst>
          </a:custGeom>
          <a:noFill/>
          <a:ln w="2857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7" name="Line 16"/>
          <p:cNvSpPr>
            <a:spLocks noChangeShapeType="1"/>
          </p:cNvSpPr>
          <p:nvPr/>
        </p:nvSpPr>
        <p:spPr bwMode="auto">
          <a:xfrm>
            <a:off x="7796213" y="1646238"/>
            <a:ext cx="0" cy="630237"/>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8" name="Text Box 17"/>
          <p:cNvSpPr txBox="1">
            <a:spLocks noChangeArrowheads="1"/>
          </p:cNvSpPr>
          <p:nvPr/>
        </p:nvSpPr>
        <p:spPr bwMode="auto">
          <a:xfrm>
            <a:off x="7818438" y="1720850"/>
            <a:ext cx="481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Dw</a:t>
            </a:r>
          </a:p>
        </p:txBody>
      </p:sp>
      <p:sp>
        <p:nvSpPr>
          <p:cNvPr id="11279" name="Line 18"/>
          <p:cNvSpPr>
            <a:spLocks noChangeShapeType="1"/>
          </p:cNvSpPr>
          <p:nvPr/>
        </p:nvSpPr>
        <p:spPr bwMode="auto">
          <a:xfrm>
            <a:off x="8234363" y="3238500"/>
            <a:ext cx="0" cy="630238"/>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 name="Line 19"/>
          <p:cNvSpPr>
            <a:spLocks noChangeShapeType="1"/>
          </p:cNvSpPr>
          <p:nvPr/>
        </p:nvSpPr>
        <p:spPr bwMode="auto">
          <a:xfrm>
            <a:off x="8235950" y="4046538"/>
            <a:ext cx="0" cy="630237"/>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1" name="Line 20"/>
          <p:cNvSpPr>
            <a:spLocks noChangeShapeType="1"/>
          </p:cNvSpPr>
          <p:nvPr/>
        </p:nvSpPr>
        <p:spPr bwMode="auto">
          <a:xfrm>
            <a:off x="8234363" y="3846513"/>
            <a:ext cx="0" cy="376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Text Box 21"/>
          <p:cNvSpPr txBox="1">
            <a:spLocks noChangeArrowheads="1"/>
          </p:cNvSpPr>
          <p:nvPr/>
        </p:nvSpPr>
        <p:spPr bwMode="auto">
          <a:xfrm>
            <a:off x="8310563" y="3733800"/>
            <a:ext cx="454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dw</a:t>
            </a:r>
          </a:p>
        </p:txBody>
      </p:sp>
      <p:sp>
        <p:nvSpPr>
          <p:cNvPr id="11283" name="Text Box 22"/>
          <p:cNvSpPr txBox="1">
            <a:spLocks noChangeArrowheads="1"/>
          </p:cNvSpPr>
          <p:nvPr/>
        </p:nvSpPr>
        <p:spPr bwMode="auto">
          <a:xfrm>
            <a:off x="6291263" y="3852863"/>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0</a:t>
            </a:r>
          </a:p>
        </p:txBody>
      </p:sp>
      <p:sp>
        <p:nvSpPr>
          <p:cNvPr id="11284" name="Line 24"/>
          <p:cNvSpPr>
            <a:spLocks noChangeShapeType="1"/>
          </p:cNvSpPr>
          <p:nvPr/>
        </p:nvSpPr>
        <p:spPr bwMode="auto">
          <a:xfrm flipH="1">
            <a:off x="7105650" y="3870325"/>
            <a:ext cx="403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5" name="Text Box 25"/>
          <p:cNvSpPr txBox="1">
            <a:spLocks noChangeArrowheads="1"/>
          </p:cNvSpPr>
          <p:nvPr/>
        </p:nvSpPr>
        <p:spPr bwMode="auto">
          <a:xfrm>
            <a:off x="6861175" y="36099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2</a:t>
            </a:r>
          </a:p>
        </p:txBody>
      </p:sp>
      <p:sp>
        <p:nvSpPr>
          <p:cNvPr id="11286" name="Line 26"/>
          <p:cNvSpPr>
            <a:spLocks noChangeShapeType="1"/>
          </p:cNvSpPr>
          <p:nvPr/>
        </p:nvSpPr>
        <p:spPr bwMode="auto">
          <a:xfrm>
            <a:off x="6661150" y="2157413"/>
            <a:ext cx="10223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7" name="Arc 27"/>
          <p:cNvSpPr>
            <a:spLocks/>
          </p:cNvSpPr>
          <p:nvPr/>
        </p:nvSpPr>
        <p:spPr bwMode="auto">
          <a:xfrm>
            <a:off x="5500688" y="2154238"/>
            <a:ext cx="2554287" cy="1689100"/>
          </a:xfrm>
          <a:custGeom>
            <a:avLst/>
            <a:gdLst>
              <a:gd name="T0" fmla="*/ 229114104 w 21600"/>
              <a:gd name="T1" fmla="*/ 0 h 19804"/>
              <a:gd name="T2" fmla="*/ 291245125 w 21600"/>
              <a:gd name="T3" fmla="*/ 144064775 h 19804"/>
              <a:gd name="T4" fmla="*/ 0 w 21600"/>
              <a:gd name="T5" fmla="*/ 102396272 h 19804"/>
              <a:gd name="T6" fmla="*/ 0 60000 65536"/>
              <a:gd name="T7" fmla="*/ 0 60000 65536"/>
              <a:gd name="T8" fmla="*/ 0 60000 65536"/>
            </a:gdLst>
            <a:ahLst/>
            <a:cxnLst>
              <a:cxn ang="T6">
                <a:pos x="T0" y="T1"/>
              </a:cxn>
              <a:cxn ang="T7">
                <a:pos x="T2" y="T3"/>
              </a:cxn>
              <a:cxn ang="T8">
                <a:pos x="T4" y="T5"/>
              </a:cxn>
            </a:cxnLst>
            <a:rect l="0" t="0" r="r" b="b"/>
            <a:pathLst>
              <a:path w="21600" h="19804" fill="none" extrusionOk="0">
                <a:moveTo>
                  <a:pt x="16383" y="0"/>
                </a:moveTo>
                <a:cubicBezTo>
                  <a:pt x="19749" y="3917"/>
                  <a:pt x="21600" y="8911"/>
                  <a:pt x="21600" y="14076"/>
                </a:cubicBezTo>
                <a:cubicBezTo>
                  <a:pt x="21600" y="16011"/>
                  <a:pt x="21339" y="17937"/>
                  <a:pt x="20826" y="19803"/>
                </a:cubicBezTo>
              </a:path>
              <a:path w="21600" h="19804" stroke="0" extrusionOk="0">
                <a:moveTo>
                  <a:pt x="16383" y="0"/>
                </a:moveTo>
                <a:cubicBezTo>
                  <a:pt x="19749" y="3917"/>
                  <a:pt x="21600" y="8911"/>
                  <a:pt x="21600" y="14076"/>
                </a:cubicBezTo>
                <a:cubicBezTo>
                  <a:pt x="21600" y="16011"/>
                  <a:pt x="21339" y="17937"/>
                  <a:pt x="20826" y="19803"/>
                </a:cubicBezTo>
                <a:lnTo>
                  <a:pt x="0" y="14076"/>
                </a:lnTo>
                <a:lnTo>
                  <a:pt x="16383" y="0"/>
                </a:lnTo>
                <a:close/>
              </a:path>
            </a:pathLst>
          </a:custGeom>
          <a:noFill/>
          <a:ln w="34925">
            <a:solidFill>
              <a:srgbClr val="FF0000"/>
            </a:solidFill>
            <a:prstDash val="dash"/>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8" name="Arc 28"/>
          <p:cNvSpPr>
            <a:spLocks/>
          </p:cNvSpPr>
          <p:nvPr/>
        </p:nvSpPr>
        <p:spPr bwMode="auto">
          <a:xfrm flipH="1">
            <a:off x="6713538" y="2182813"/>
            <a:ext cx="2430462" cy="1878012"/>
          </a:xfrm>
          <a:custGeom>
            <a:avLst/>
            <a:gdLst>
              <a:gd name="T0" fmla="*/ 228924653 w 21600"/>
              <a:gd name="T1" fmla="*/ 0 h 17698"/>
              <a:gd name="T2" fmla="*/ 263147584 w 21600"/>
              <a:gd name="T3" fmla="*/ 199284047 h 17698"/>
              <a:gd name="T4" fmla="*/ 0 w 21600"/>
              <a:gd name="T5" fmla="*/ 133062424 h 17698"/>
              <a:gd name="T6" fmla="*/ 0 60000 65536"/>
              <a:gd name="T7" fmla="*/ 0 60000 65536"/>
              <a:gd name="T8" fmla="*/ 0 60000 65536"/>
            </a:gdLst>
            <a:ahLst/>
            <a:cxnLst>
              <a:cxn ang="T6">
                <a:pos x="T0" y="T1"/>
              </a:cxn>
              <a:cxn ang="T7">
                <a:pos x="T2" y="T3"/>
              </a:cxn>
              <a:cxn ang="T8">
                <a:pos x="T4" y="T5"/>
              </a:cxn>
            </a:cxnLst>
            <a:rect l="0" t="0" r="r" b="b"/>
            <a:pathLst>
              <a:path w="21600" h="17698" fill="none" extrusionOk="0">
                <a:moveTo>
                  <a:pt x="18080" y="0"/>
                </a:moveTo>
                <a:cubicBezTo>
                  <a:pt x="20377" y="3513"/>
                  <a:pt x="21600" y="7619"/>
                  <a:pt x="21600" y="11817"/>
                </a:cubicBezTo>
                <a:cubicBezTo>
                  <a:pt x="21600" y="13805"/>
                  <a:pt x="21325" y="15784"/>
                  <a:pt x="20783" y="17697"/>
                </a:cubicBezTo>
              </a:path>
              <a:path w="21600" h="17698" stroke="0" extrusionOk="0">
                <a:moveTo>
                  <a:pt x="18080" y="0"/>
                </a:moveTo>
                <a:cubicBezTo>
                  <a:pt x="20377" y="3513"/>
                  <a:pt x="21600" y="7619"/>
                  <a:pt x="21600" y="11817"/>
                </a:cubicBezTo>
                <a:cubicBezTo>
                  <a:pt x="21600" y="13805"/>
                  <a:pt x="21325" y="15784"/>
                  <a:pt x="20783" y="17697"/>
                </a:cubicBezTo>
                <a:lnTo>
                  <a:pt x="0" y="11817"/>
                </a:lnTo>
                <a:lnTo>
                  <a:pt x="18080" y="0"/>
                </a:lnTo>
                <a:close/>
              </a:path>
            </a:pathLst>
          </a:custGeom>
          <a:noFill/>
          <a:ln w="25400">
            <a:solidFill>
              <a:schemeClr val="accent2"/>
            </a:solidFill>
            <a:prstDash val="dash"/>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9" name="Text Box 29"/>
          <p:cNvSpPr txBox="1">
            <a:spLocks noChangeArrowheads="1"/>
          </p:cNvSpPr>
          <p:nvPr/>
        </p:nvSpPr>
        <p:spPr bwMode="auto">
          <a:xfrm>
            <a:off x="6899275" y="2898775"/>
            <a:ext cx="417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p</a:t>
            </a:r>
            <a:endParaRPr lang="en-US" altLang="en-US" sz="1800">
              <a:latin typeface="Symbol" panose="05050102010706020507" pitchFamily="18" charset="2"/>
            </a:endParaRPr>
          </a:p>
        </p:txBody>
      </p:sp>
      <p:sp>
        <p:nvSpPr>
          <p:cNvPr id="11290" name="Text Box 30"/>
          <p:cNvSpPr txBox="1">
            <a:spLocks noChangeArrowheads="1"/>
          </p:cNvSpPr>
          <p:nvPr/>
        </p:nvSpPr>
        <p:spPr bwMode="auto">
          <a:xfrm>
            <a:off x="7896225" y="2530475"/>
            <a:ext cx="417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p</a:t>
            </a:r>
            <a:endParaRPr lang="en-US" altLang="en-US" sz="1800">
              <a:latin typeface="Symbol" panose="05050102010706020507" pitchFamily="18" charset="2"/>
            </a:endParaRPr>
          </a:p>
        </p:txBody>
      </p:sp>
      <p:sp>
        <p:nvSpPr>
          <p:cNvPr id="11291" name="Text Box 31"/>
          <p:cNvSpPr txBox="1">
            <a:spLocks noChangeArrowheads="1"/>
          </p:cNvSpPr>
          <p:nvPr/>
        </p:nvSpPr>
        <p:spPr bwMode="auto">
          <a:xfrm>
            <a:off x="7318375" y="30162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s</a:t>
            </a:r>
            <a:endParaRPr lang="en-US" altLang="en-US" sz="1800">
              <a:latin typeface="Symbol" panose="05050102010706020507" pitchFamily="18" charset="2"/>
            </a:endParaRPr>
          </a:p>
        </p:txBody>
      </p:sp>
      <p:sp>
        <p:nvSpPr>
          <p:cNvPr id="11292" name="Text Box 32"/>
          <p:cNvSpPr txBox="1">
            <a:spLocks noChangeArrowheads="1"/>
          </p:cNvSpPr>
          <p:nvPr/>
        </p:nvSpPr>
        <p:spPr bwMode="auto">
          <a:xfrm>
            <a:off x="6311900" y="2936875"/>
            <a:ext cx="40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latin typeface="Symbol" panose="05050102010706020507" pitchFamily="18" charset="2"/>
              </a:rPr>
              <a:t>w</a:t>
            </a:r>
            <a:r>
              <a:rPr lang="en-US" altLang="en-US" sz="1800" baseline="-25000"/>
              <a:t>a</a:t>
            </a:r>
            <a:endParaRPr lang="en-US" altLang="en-US" sz="1800">
              <a:latin typeface="Symbol" panose="05050102010706020507" pitchFamily="18" charset="2"/>
            </a:endParaRPr>
          </a:p>
        </p:txBody>
      </p:sp>
      <p:sp>
        <p:nvSpPr>
          <p:cNvPr id="11293" name="Text Box 34"/>
          <p:cNvSpPr txBox="1">
            <a:spLocks noChangeArrowheads="1"/>
          </p:cNvSpPr>
          <p:nvPr/>
        </p:nvSpPr>
        <p:spPr bwMode="auto">
          <a:xfrm>
            <a:off x="387350" y="1482725"/>
            <a:ext cx="418465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50000"/>
              </a:spcBef>
              <a:buFontTx/>
              <a:buNone/>
            </a:pPr>
            <a:r>
              <a:rPr lang="en-US" altLang="en-US" sz="1400"/>
              <a:t>II Coherent Raman scattering in diatomics:</a:t>
            </a:r>
          </a:p>
          <a:p>
            <a:pPr algn="ctr">
              <a:spcBef>
                <a:spcPct val="50000"/>
              </a:spcBef>
              <a:buFontTx/>
              <a:buNone/>
            </a:pPr>
            <a:r>
              <a:rPr lang="en-US" altLang="en-US" sz="1400"/>
              <a:t>end of Chapter 3</a:t>
            </a:r>
          </a:p>
        </p:txBody>
      </p:sp>
      <p:grpSp>
        <p:nvGrpSpPr>
          <p:cNvPr id="11294" name="Group 37"/>
          <p:cNvGrpSpPr>
            <a:grpSpLocks/>
          </p:cNvGrpSpPr>
          <p:nvPr/>
        </p:nvGrpSpPr>
        <p:grpSpPr bwMode="auto">
          <a:xfrm>
            <a:off x="495300" y="4819650"/>
            <a:ext cx="1373188" cy="1019175"/>
            <a:chOff x="1137" y="2938"/>
            <a:chExt cx="1284" cy="955"/>
          </a:xfrm>
        </p:grpSpPr>
        <p:sp>
          <p:nvSpPr>
            <p:cNvPr id="11332" name="Line 38"/>
            <p:cNvSpPr>
              <a:spLocks noChangeShapeType="1"/>
            </p:cNvSpPr>
            <p:nvPr/>
          </p:nvSpPr>
          <p:spPr bwMode="auto">
            <a:xfrm>
              <a:off x="1145" y="2938"/>
              <a:ext cx="0" cy="9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3" name="Line 39"/>
            <p:cNvSpPr>
              <a:spLocks noChangeShapeType="1"/>
            </p:cNvSpPr>
            <p:nvPr/>
          </p:nvSpPr>
          <p:spPr bwMode="auto">
            <a:xfrm>
              <a:off x="1137" y="3501"/>
              <a:ext cx="848"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4" name="Line 40"/>
            <p:cNvSpPr>
              <a:spLocks noChangeShapeType="1"/>
            </p:cNvSpPr>
            <p:nvPr/>
          </p:nvSpPr>
          <p:spPr bwMode="auto">
            <a:xfrm>
              <a:off x="1147" y="3597"/>
              <a:ext cx="9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5" name="Line 41"/>
            <p:cNvSpPr>
              <a:spLocks noChangeShapeType="1"/>
            </p:cNvSpPr>
            <p:nvPr/>
          </p:nvSpPr>
          <p:spPr bwMode="auto">
            <a:xfrm>
              <a:off x="1147" y="3693"/>
              <a:ext cx="8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6" name="Line 42"/>
            <p:cNvSpPr>
              <a:spLocks noChangeShapeType="1"/>
            </p:cNvSpPr>
            <p:nvPr/>
          </p:nvSpPr>
          <p:spPr bwMode="auto">
            <a:xfrm>
              <a:off x="1145" y="3789"/>
              <a:ext cx="6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7" name="Line 43"/>
            <p:cNvSpPr>
              <a:spLocks noChangeShapeType="1"/>
            </p:cNvSpPr>
            <p:nvPr/>
          </p:nvSpPr>
          <p:spPr bwMode="auto">
            <a:xfrm>
              <a:off x="1137" y="3893"/>
              <a:ext cx="12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8" name="Line 44"/>
            <p:cNvSpPr>
              <a:spLocks noChangeShapeType="1"/>
            </p:cNvSpPr>
            <p:nvPr/>
          </p:nvSpPr>
          <p:spPr bwMode="auto">
            <a:xfrm>
              <a:off x="1149" y="3310"/>
              <a:ext cx="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9" name="Line 45"/>
            <p:cNvSpPr>
              <a:spLocks noChangeShapeType="1"/>
            </p:cNvSpPr>
            <p:nvPr/>
          </p:nvSpPr>
          <p:spPr bwMode="auto">
            <a:xfrm>
              <a:off x="1147" y="3406"/>
              <a:ext cx="4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40" name="Freeform 46"/>
            <p:cNvSpPr>
              <a:spLocks/>
            </p:cNvSpPr>
            <p:nvPr/>
          </p:nvSpPr>
          <p:spPr bwMode="auto">
            <a:xfrm>
              <a:off x="1137" y="3123"/>
              <a:ext cx="969" cy="768"/>
            </a:xfrm>
            <a:custGeom>
              <a:avLst/>
              <a:gdLst>
                <a:gd name="T0" fmla="*/ 4 w 969"/>
                <a:gd name="T1" fmla="*/ 768 h 768"/>
                <a:gd name="T2" fmla="*/ 471 w 969"/>
                <a:gd name="T3" fmla="*/ 710 h 768"/>
                <a:gd name="T4" fmla="*/ 900 w 969"/>
                <a:gd name="T5" fmla="*/ 563 h 768"/>
                <a:gd name="T6" fmla="*/ 887 w 969"/>
                <a:gd name="T7" fmla="*/ 397 h 768"/>
                <a:gd name="T8" fmla="*/ 497 w 969"/>
                <a:gd name="T9" fmla="*/ 294 h 768"/>
                <a:gd name="T10" fmla="*/ 81 w 969"/>
                <a:gd name="T11" fmla="*/ 70 h 768"/>
                <a:gd name="T12" fmla="*/ 10 w 969"/>
                <a:gd name="T13" fmla="*/ 0 h 7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9" h="768">
                  <a:moveTo>
                    <a:pt x="4" y="768"/>
                  </a:moveTo>
                  <a:cubicBezTo>
                    <a:pt x="163" y="756"/>
                    <a:pt x="322" y="744"/>
                    <a:pt x="471" y="710"/>
                  </a:cubicBezTo>
                  <a:cubicBezTo>
                    <a:pt x="620" y="676"/>
                    <a:pt x="831" y="615"/>
                    <a:pt x="900" y="563"/>
                  </a:cubicBezTo>
                  <a:cubicBezTo>
                    <a:pt x="969" y="511"/>
                    <a:pt x="954" y="442"/>
                    <a:pt x="887" y="397"/>
                  </a:cubicBezTo>
                  <a:cubicBezTo>
                    <a:pt x="820" y="352"/>
                    <a:pt x="631" y="348"/>
                    <a:pt x="497" y="294"/>
                  </a:cubicBezTo>
                  <a:cubicBezTo>
                    <a:pt x="363" y="240"/>
                    <a:pt x="162" y="119"/>
                    <a:pt x="81" y="70"/>
                  </a:cubicBezTo>
                  <a:cubicBezTo>
                    <a:pt x="0" y="21"/>
                    <a:pt x="22" y="12"/>
                    <a:pt x="1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41" name="Line 47"/>
            <p:cNvSpPr>
              <a:spLocks noChangeShapeType="1"/>
            </p:cNvSpPr>
            <p:nvPr/>
          </p:nvSpPr>
          <p:spPr bwMode="auto">
            <a:xfrm>
              <a:off x="1147" y="3214"/>
              <a:ext cx="1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95" name="Group 48"/>
          <p:cNvGrpSpPr>
            <a:grpSpLocks/>
          </p:cNvGrpSpPr>
          <p:nvPr/>
        </p:nvGrpSpPr>
        <p:grpSpPr bwMode="auto">
          <a:xfrm>
            <a:off x="1038225" y="3478213"/>
            <a:ext cx="1373188" cy="1020762"/>
            <a:chOff x="1137" y="2938"/>
            <a:chExt cx="1284" cy="955"/>
          </a:xfrm>
        </p:grpSpPr>
        <p:sp>
          <p:nvSpPr>
            <p:cNvPr id="11322" name="Line 49"/>
            <p:cNvSpPr>
              <a:spLocks noChangeShapeType="1"/>
            </p:cNvSpPr>
            <p:nvPr/>
          </p:nvSpPr>
          <p:spPr bwMode="auto">
            <a:xfrm>
              <a:off x="1145" y="2938"/>
              <a:ext cx="0" cy="9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3" name="Line 50"/>
            <p:cNvSpPr>
              <a:spLocks noChangeShapeType="1"/>
            </p:cNvSpPr>
            <p:nvPr/>
          </p:nvSpPr>
          <p:spPr bwMode="auto">
            <a:xfrm>
              <a:off x="1137" y="3501"/>
              <a:ext cx="848"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4" name="Line 51"/>
            <p:cNvSpPr>
              <a:spLocks noChangeShapeType="1"/>
            </p:cNvSpPr>
            <p:nvPr/>
          </p:nvSpPr>
          <p:spPr bwMode="auto">
            <a:xfrm>
              <a:off x="1147" y="3597"/>
              <a:ext cx="9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5" name="Line 52"/>
            <p:cNvSpPr>
              <a:spLocks noChangeShapeType="1"/>
            </p:cNvSpPr>
            <p:nvPr/>
          </p:nvSpPr>
          <p:spPr bwMode="auto">
            <a:xfrm>
              <a:off x="1147" y="3693"/>
              <a:ext cx="8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6" name="Line 53"/>
            <p:cNvSpPr>
              <a:spLocks noChangeShapeType="1"/>
            </p:cNvSpPr>
            <p:nvPr/>
          </p:nvSpPr>
          <p:spPr bwMode="auto">
            <a:xfrm>
              <a:off x="1145" y="3789"/>
              <a:ext cx="6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7" name="Line 54"/>
            <p:cNvSpPr>
              <a:spLocks noChangeShapeType="1"/>
            </p:cNvSpPr>
            <p:nvPr/>
          </p:nvSpPr>
          <p:spPr bwMode="auto">
            <a:xfrm>
              <a:off x="1137" y="3893"/>
              <a:ext cx="12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8" name="Line 55"/>
            <p:cNvSpPr>
              <a:spLocks noChangeShapeType="1"/>
            </p:cNvSpPr>
            <p:nvPr/>
          </p:nvSpPr>
          <p:spPr bwMode="auto">
            <a:xfrm>
              <a:off x="1149" y="3310"/>
              <a:ext cx="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9" name="Line 56"/>
            <p:cNvSpPr>
              <a:spLocks noChangeShapeType="1"/>
            </p:cNvSpPr>
            <p:nvPr/>
          </p:nvSpPr>
          <p:spPr bwMode="auto">
            <a:xfrm>
              <a:off x="1147" y="3406"/>
              <a:ext cx="4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0" name="Freeform 57"/>
            <p:cNvSpPr>
              <a:spLocks/>
            </p:cNvSpPr>
            <p:nvPr/>
          </p:nvSpPr>
          <p:spPr bwMode="auto">
            <a:xfrm>
              <a:off x="1137" y="3123"/>
              <a:ext cx="969" cy="768"/>
            </a:xfrm>
            <a:custGeom>
              <a:avLst/>
              <a:gdLst>
                <a:gd name="T0" fmla="*/ 4 w 969"/>
                <a:gd name="T1" fmla="*/ 768 h 768"/>
                <a:gd name="T2" fmla="*/ 471 w 969"/>
                <a:gd name="T3" fmla="*/ 710 h 768"/>
                <a:gd name="T4" fmla="*/ 900 w 969"/>
                <a:gd name="T5" fmla="*/ 563 h 768"/>
                <a:gd name="T6" fmla="*/ 887 w 969"/>
                <a:gd name="T7" fmla="*/ 397 h 768"/>
                <a:gd name="T8" fmla="*/ 497 w 969"/>
                <a:gd name="T9" fmla="*/ 294 h 768"/>
                <a:gd name="T10" fmla="*/ 81 w 969"/>
                <a:gd name="T11" fmla="*/ 70 h 768"/>
                <a:gd name="T12" fmla="*/ 10 w 969"/>
                <a:gd name="T13" fmla="*/ 0 h 7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9" h="768">
                  <a:moveTo>
                    <a:pt x="4" y="768"/>
                  </a:moveTo>
                  <a:cubicBezTo>
                    <a:pt x="163" y="756"/>
                    <a:pt x="322" y="744"/>
                    <a:pt x="471" y="710"/>
                  </a:cubicBezTo>
                  <a:cubicBezTo>
                    <a:pt x="620" y="676"/>
                    <a:pt x="831" y="615"/>
                    <a:pt x="900" y="563"/>
                  </a:cubicBezTo>
                  <a:cubicBezTo>
                    <a:pt x="969" y="511"/>
                    <a:pt x="954" y="442"/>
                    <a:pt x="887" y="397"/>
                  </a:cubicBezTo>
                  <a:cubicBezTo>
                    <a:pt x="820" y="352"/>
                    <a:pt x="631" y="348"/>
                    <a:pt x="497" y="294"/>
                  </a:cubicBezTo>
                  <a:cubicBezTo>
                    <a:pt x="363" y="240"/>
                    <a:pt x="162" y="119"/>
                    <a:pt x="81" y="70"/>
                  </a:cubicBezTo>
                  <a:cubicBezTo>
                    <a:pt x="0" y="21"/>
                    <a:pt x="22" y="12"/>
                    <a:pt x="1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1" name="Line 58"/>
            <p:cNvSpPr>
              <a:spLocks noChangeShapeType="1"/>
            </p:cNvSpPr>
            <p:nvPr/>
          </p:nvSpPr>
          <p:spPr bwMode="auto">
            <a:xfrm>
              <a:off x="1147" y="3214"/>
              <a:ext cx="1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96" name="Line 63"/>
          <p:cNvSpPr>
            <a:spLocks noChangeShapeType="1"/>
          </p:cNvSpPr>
          <p:nvPr/>
        </p:nvSpPr>
        <p:spPr bwMode="auto">
          <a:xfrm>
            <a:off x="1552575" y="4178300"/>
            <a:ext cx="7239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7" name="Line 67"/>
          <p:cNvSpPr>
            <a:spLocks noChangeShapeType="1"/>
          </p:cNvSpPr>
          <p:nvPr/>
        </p:nvSpPr>
        <p:spPr bwMode="auto">
          <a:xfrm flipV="1">
            <a:off x="638175" y="4189413"/>
            <a:ext cx="650875" cy="1435100"/>
          </a:xfrm>
          <a:prstGeom prst="line">
            <a:avLst/>
          </a:prstGeom>
          <a:noFill/>
          <a:ln w="254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8" name="Line 68"/>
          <p:cNvSpPr>
            <a:spLocks noChangeShapeType="1"/>
          </p:cNvSpPr>
          <p:nvPr/>
        </p:nvSpPr>
        <p:spPr bwMode="auto">
          <a:xfrm flipH="1">
            <a:off x="1027113" y="4183063"/>
            <a:ext cx="257175" cy="1230312"/>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9" name="Text Box 69"/>
          <p:cNvSpPr txBox="1">
            <a:spLocks noChangeArrowheads="1"/>
          </p:cNvSpPr>
          <p:nvPr/>
        </p:nvSpPr>
        <p:spPr bwMode="auto">
          <a:xfrm>
            <a:off x="222250" y="4681538"/>
            <a:ext cx="2730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a:t>J</a:t>
            </a:r>
          </a:p>
        </p:txBody>
      </p:sp>
      <p:grpSp>
        <p:nvGrpSpPr>
          <p:cNvPr id="11300" name="Group 70"/>
          <p:cNvGrpSpPr>
            <a:grpSpLocks/>
          </p:cNvGrpSpPr>
          <p:nvPr/>
        </p:nvGrpSpPr>
        <p:grpSpPr bwMode="auto">
          <a:xfrm>
            <a:off x="1325563" y="4972050"/>
            <a:ext cx="1231900" cy="1039813"/>
            <a:chOff x="4802" y="3425"/>
            <a:chExt cx="720" cy="572"/>
          </a:xfrm>
        </p:grpSpPr>
        <p:sp>
          <p:nvSpPr>
            <p:cNvPr id="11316" name="Line 71"/>
            <p:cNvSpPr>
              <a:spLocks noChangeShapeType="1"/>
            </p:cNvSpPr>
            <p:nvPr/>
          </p:nvSpPr>
          <p:spPr bwMode="auto">
            <a:xfrm>
              <a:off x="4816" y="3776"/>
              <a:ext cx="4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7" name="Line 72"/>
            <p:cNvSpPr>
              <a:spLocks noChangeShapeType="1"/>
            </p:cNvSpPr>
            <p:nvPr/>
          </p:nvSpPr>
          <p:spPr bwMode="auto">
            <a:xfrm>
              <a:off x="4802" y="3674"/>
              <a:ext cx="49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8" name="Line 73"/>
            <p:cNvSpPr>
              <a:spLocks noChangeShapeType="1"/>
            </p:cNvSpPr>
            <p:nvPr/>
          </p:nvSpPr>
          <p:spPr bwMode="auto">
            <a:xfrm>
              <a:off x="5258" y="3425"/>
              <a:ext cx="0" cy="252"/>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9" name="Line 74"/>
            <p:cNvSpPr>
              <a:spLocks noChangeShapeType="1"/>
            </p:cNvSpPr>
            <p:nvPr/>
          </p:nvSpPr>
          <p:spPr bwMode="auto">
            <a:xfrm>
              <a:off x="5262" y="3779"/>
              <a:ext cx="0" cy="218"/>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0" name="Line 75"/>
            <p:cNvSpPr>
              <a:spLocks noChangeShapeType="1"/>
            </p:cNvSpPr>
            <p:nvPr/>
          </p:nvSpPr>
          <p:spPr bwMode="auto">
            <a:xfrm>
              <a:off x="5257" y="3627"/>
              <a:ext cx="0" cy="1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1" name="Text Box 76"/>
            <p:cNvSpPr txBox="1">
              <a:spLocks noChangeArrowheads="1"/>
            </p:cNvSpPr>
            <p:nvPr/>
          </p:nvSpPr>
          <p:spPr bwMode="auto">
            <a:xfrm>
              <a:off x="5292" y="3621"/>
              <a:ext cx="23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latin typeface="Symbol" panose="05050102010706020507" pitchFamily="18" charset="2"/>
                </a:rPr>
                <a:t>dw</a:t>
              </a:r>
            </a:p>
          </p:txBody>
        </p:sp>
      </p:grpSp>
      <p:grpSp>
        <p:nvGrpSpPr>
          <p:cNvPr id="11301" name="Group 77"/>
          <p:cNvGrpSpPr>
            <a:grpSpLocks/>
          </p:cNvGrpSpPr>
          <p:nvPr/>
        </p:nvGrpSpPr>
        <p:grpSpPr bwMode="auto">
          <a:xfrm>
            <a:off x="1009650" y="4279900"/>
            <a:ext cx="639763" cy="1433513"/>
            <a:chOff x="467" y="2320"/>
            <a:chExt cx="403" cy="903"/>
          </a:xfrm>
        </p:grpSpPr>
        <p:sp>
          <p:nvSpPr>
            <p:cNvPr id="11314" name="Line 78"/>
            <p:cNvSpPr>
              <a:spLocks noChangeShapeType="1"/>
            </p:cNvSpPr>
            <p:nvPr/>
          </p:nvSpPr>
          <p:spPr bwMode="auto">
            <a:xfrm flipV="1">
              <a:off x="467" y="2320"/>
              <a:ext cx="403" cy="903"/>
            </a:xfrm>
            <a:prstGeom prst="line">
              <a:avLst/>
            </a:prstGeom>
            <a:noFill/>
            <a:ln w="1270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5" name="Line 79"/>
            <p:cNvSpPr>
              <a:spLocks noChangeShapeType="1"/>
            </p:cNvSpPr>
            <p:nvPr/>
          </p:nvSpPr>
          <p:spPr bwMode="auto">
            <a:xfrm flipH="1">
              <a:off x="569" y="2329"/>
              <a:ext cx="297" cy="775"/>
            </a:xfrm>
            <a:prstGeom prst="line">
              <a:avLst/>
            </a:prstGeom>
            <a:noFill/>
            <a:ln w="127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02" name="Group 80"/>
          <p:cNvGrpSpPr>
            <a:grpSpLocks/>
          </p:cNvGrpSpPr>
          <p:nvPr/>
        </p:nvGrpSpPr>
        <p:grpSpPr bwMode="auto">
          <a:xfrm>
            <a:off x="792163" y="4076700"/>
            <a:ext cx="639762" cy="1433513"/>
            <a:chOff x="467" y="2320"/>
            <a:chExt cx="403" cy="903"/>
          </a:xfrm>
        </p:grpSpPr>
        <p:sp>
          <p:nvSpPr>
            <p:cNvPr id="11312" name="Line 81"/>
            <p:cNvSpPr>
              <a:spLocks noChangeShapeType="1"/>
            </p:cNvSpPr>
            <p:nvPr/>
          </p:nvSpPr>
          <p:spPr bwMode="auto">
            <a:xfrm flipV="1">
              <a:off x="467" y="2320"/>
              <a:ext cx="403" cy="903"/>
            </a:xfrm>
            <a:prstGeom prst="line">
              <a:avLst/>
            </a:prstGeom>
            <a:noFill/>
            <a:ln w="1270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3" name="Line 82"/>
            <p:cNvSpPr>
              <a:spLocks noChangeShapeType="1"/>
            </p:cNvSpPr>
            <p:nvPr/>
          </p:nvSpPr>
          <p:spPr bwMode="auto">
            <a:xfrm flipH="1">
              <a:off x="569" y="2329"/>
              <a:ext cx="297" cy="775"/>
            </a:xfrm>
            <a:prstGeom prst="line">
              <a:avLst/>
            </a:prstGeom>
            <a:noFill/>
            <a:ln w="127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03" name="Group 83"/>
          <p:cNvGrpSpPr>
            <a:grpSpLocks/>
          </p:cNvGrpSpPr>
          <p:nvPr/>
        </p:nvGrpSpPr>
        <p:grpSpPr bwMode="auto">
          <a:xfrm>
            <a:off x="584200" y="3979863"/>
            <a:ext cx="639763" cy="1433512"/>
            <a:chOff x="467" y="2320"/>
            <a:chExt cx="403" cy="903"/>
          </a:xfrm>
        </p:grpSpPr>
        <p:sp>
          <p:nvSpPr>
            <p:cNvPr id="11310" name="Line 84"/>
            <p:cNvSpPr>
              <a:spLocks noChangeShapeType="1"/>
            </p:cNvSpPr>
            <p:nvPr/>
          </p:nvSpPr>
          <p:spPr bwMode="auto">
            <a:xfrm flipV="1">
              <a:off x="467" y="2320"/>
              <a:ext cx="403" cy="903"/>
            </a:xfrm>
            <a:prstGeom prst="line">
              <a:avLst/>
            </a:prstGeom>
            <a:noFill/>
            <a:ln w="1270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1" name="Line 85"/>
            <p:cNvSpPr>
              <a:spLocks noChangeShapeType="1"/>
            </p:cNvSpPr>
            <p:nvPr/>
          </p:nvSpPr>
          <p:spPr bwMode="auto">
            <a:xfrm flipH="1">
              <a:off x="569" y="2329"/>
              <a:ext cx="297" cy="775"/>
            </a:xfrm>
            <a:prstGeom prst="line">
              <a:avLst/>
            </a:prstGeom>
            <a:noFill/>
            <a:ln w="127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04" name="Group 86"/>
          <p:cNvGrpSpPr>
            <a:grpSpLocks/>
          </p:cNvGrpSpPr>
          <p:nvPr/>
        </p:nvGrpSpPr>
        <p:grpSpPr bwMode="auto">
          <a:xfrm>
            <a:off x="527050" y="3771900"/>
            <a:ext cx="639763" cy="1433513"/>
            <a:chOff x="467" y="2320"/>
            <a:chExt cx="403" cy="903"/>
          </a:xfrm>
        </p:grpSpPr>
        <p:sp>
          <p:nvSpPr>
            <p:cNvPr id="11308" name="Line 87"/>
            <p:cNvSpPr>
              <a:spLocks noChangeShapeType="1"/>
            </p:cNvSpPr>
            <p:nvPr/>
          </p:nvSpPr>
          <p:spPr bwMode="auto">
            <a:xfrm flipV="1">
              <a:off x="467" y="2320"/>
              <a:ext cx="403" cy="903"/>
            </a:xfrm>
            <a:prstGeom prst="line">
              <a:avLst/>
            </a:prstGeom>
            <a:noFill/>
            <a:ln w="12700">
              <a:solidFill>
                <a:srgbClr val="FF0000"/>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09" name="Line 88"/>
            <p:cNvSpPr>
              <a:spLocks noChangeShapeType="1"/>
            </p:cNvSpPr>
            <p:nvPr/>
          </p:nvSpPr>
          <p:spPr bwMode="auto">
            <a:xfrm flipH="1">
              <a:off x="569" y="2329"/>
              <a:ext cx="297" cy="775"/>
            </a:xfrm>
            <a:prstGeom prst="line">
              <a:avLst/>
            </a:prstGeom>
            <a:noFill/>
            <a:ln w="127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305" name="Line 89"/>
          <p:cNvSpPr>
            <a:spLocks noChangeShapeType="1"/>
          </p:cNvSpPr>
          <p:nvPr/>
        </p:nvSpPr>
        <p:spPr bwMode="auto">
          <a:xfrm>
            <a:off x="500063" y="5016500"/>
            <a:ext cx="209550" cy="0"/>
          </a:xfrm>
          <a:prstGeom prst="line">
            <a:avLst/>
          </a:prstGeom>
          <a:noFill/>
          <a:ln w="9525">
            <a:solidFill>
              <a:schemeClr val="tx1"/>
            </a:solidFill>
            <a:prstDash val="dash"/>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06" name="Text Box 90"/>
          <p:cNvSpPr txBox="1">
            <a:spLocks noChangeArrowheads="1"/>
          </p:cNvSpPr>
          <p:nvPr/>
        </p:nvSpPr>
        <p:spPr bwMode="auto">
          <a:xfrm>
            <a:off x="0" y="5621338"/>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t>0,2</a:t>
            </a:r>
          </a:p>
        </p:txBody>
      </p:sp>
      <p:pic>
        <p:nvPicPr>
          <p:cNvPr id="11307" name="Picture 80" descr="TP_tmp"/>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6192838" y="1438275"/>
            <a:ext cx="236537"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706563" y="192088"/>
            <a:ext cx="566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800" b="1">
                <a:solidFill>
                  <a:srgbClr val="3333CC"/>
                </a:solidFill>
              </a:rPr>
              <a:t>Measurements on the 428 nm nitrogen ion emission line.</a:t>
            </a:r>
          </a:p>
        </p:txBody>
      </p:sp>
      <p:grpSp>
        <p:nvGrpSpPr>
          <p:cNvPr id="12291" name="Group 5"/>
          <p:cNvGrpSpPr>
            <a:grpSpLocks/>
          </p:cNvGrpSpPr>
          <p:nvPr/>
        </p:nvGrpSpPr>
        <p:grpSpPr bwMode="auto">
          <a:xfrm>
            <a:off x="735013" y="1887538"/>
            <a:ext cx="8588375" cy="4770437"/>
            <a:chOff x="463" y="1189"/>
            <a:chExt cx="5410" cy="3005"/>
          </a:xfrm>
        </p:grpSpPr>
        <p:grpSp>
          <p:nvGrpSpPr>
            <p:cNvPr id="12303" name="Group 6"/>
            <p:cNvGrpSpPr>
              <a:grpSpLocks/>
            </p:cNvGrpSpPr>
            <p:nvPr/>
          </p:nvGrpSpPr>
          <p:grpSpPr bwMode="auto">
            <a:xfrm>
              <a:off x="463" y="1189"/>
              <a:ext cx="5410" cy="3005"/>
              <a:chOff x="554" y="787"/>
              <a:chExt cx="5410" cy="3005"/>
            </a:xfrm>
          </p:grpSpPr>
          <p:grpSp>
            <p:nvGrpSpPr>
              <p:cNvPr id="12305" name="Group 7"/>
              <p:cNvGrpSpPr>
                <a:grpSpLocks/>
              </p:cNvGrpSpPr>
              <p:nvPr/>
            </p:nvGrpSpPr>
            <p:grpSpPr bwMode="auto">
              <a:xfrm>
                <a:off x="554" y="787"/>
                <a:ext cx="5410" cy="2917"/>
                <a:chOff x="554" y="787"/>
                <a:chExt cx="5410" cy="2917"/>
              </a:xfrm>
            </p:grpSpPr>
            <p:sp>
              <p:nvSpPr>
                <p:cNvPr id="12317" name="Line 8"/>
                <p:cNvSpPr>
                  <a:spLocks noChangeShapeType="1"/>
                </p:cNvSpPr>
                <p:nvPr/>
              </p:nvSpPr>
              <p:spPr bwMode="auto">
                <a:xfrm flipV="1">
                  <a:off x="2758" y="1629"/>
                  <a:ext cx="0" cy="1613"/>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18" name="Line 9"/>
                <p:cNvSpPr>
                  <a:spLocks noChangeShapeType="1"/>
                </p:cNvSpPr>
                <p:nvPr/>
              </p:nvSpPr>
              <p:spPr bwMode="auto">
                <a:xfrm flipV="1">
                  <a:off x="2857" y="1653"/>
                  <a:ext cx="0" cy="1613"/>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19" name="Line 10"/>
                <p:cNvSpPr>
                  <a:spLocks noChangeShapeType="1"/>
                </p:cNvSpPr>
                <p:nvPr/>
              </p:nvSpPr>
              <p:spPr bwMode="auto">
                <a:xfrm flipV="1">
                  <a:off x="2665" y="1591"/>
                  <a:ext cx="0" cy="1613"/>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20" name="Line 11"/>
                <p:cNvSpPr>
                  <a:spLocks noChangeShapeType="1"/>
                </p:cNvSpPr>
                <p:nvPr/>
              </p:nvSpPr>
              <p:spPr bwMode="auto">
                <a:xfrm flipV="1">
                  <a:off x="2950" y="1604"/>
                  <a:ext cx="0" cy="1613"/>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21" name="Line 12"/>
                <p:cNvSpPr>
                  <a:spLocks noChangeShapeType="1"/>
                </p:cNvSpPr>
                <p:nvPr/>
              </p:nvSpPr>
              <p:spPr bwMode="auto">
                <a:xfrm flipV="1">
                  <a:off x="3062" y="1754"/>
                  <a:ext cx="0" cy="1485"/>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2" name="Line 13"/>
                <p:cNvSpPr>
                  <a:spLocks noChangeShapeType="1"/>
                </p:cNvSpPr>
                <p:nvPr/>
              </p:nvSpPr>
              <p:spPr bwMode="auto">
                <a:xfrm flipV="1">
                  <a:off x="3173" y="1805"/>
                  <a:ext cx="0" cy="1418"/>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3" name="Line 14"/>
                <p:cNvSpPr>
                  <a:spLocks noChangeShapeType="1"/>
                </p:cNvSpPr>
                <p:nvPr/>
              </p:nvSpPr>
              <p:spPr bwMode="auto">
                <a:xfrm flipV="1">
                  <a:off x="3285" y="1841"/>
                  <a:ext cx="0" cy="1418"/>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4" name="Line 15"/>
                <p:cNvSpPr>
                  <a:spLocks noChangeShapeType="1"/>
                </p:cNvSpPr>
                <p:nvPr/>
              </p:nvSpPr>
              <p:spPr bwMode="auto">
                <a:xfrm flipV="1">
                  <a:off x="3414" y="1856"/>
                  <a:ext cx="0" cy="1418"/>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5" name="Line 16"/>
                <p:cNvSpPr>
                  <a:spLocks noChangeShapeType="1"/>
                </p:cNvSpPr>
                <p:nvPr/>
              </p:nvSpPr>
              <p:spPr bwMode="auto">
                <a:xfrm flipV="1">
                  <a:off x="3543" y="1841"/>
                  <a:ext cx="0" cy="1418"/>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6" name="Line 17"/>
                <p:cNvSpPr>
                  <a:spLocks noChangeShapeType="1"/>
                </p:cNvSpPr>
                <p:nvPr/>
              </p:nvSpPr>
              <p:spPr bwMode="auto">
                <a:xfrm flipV="1">
                  <a:off x="3687" y="1891"/>
                  <a:ext cx="0" cy="1383"/>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7" name="Line 18"/>
                <p:cNvSpPr>
                  <a:spLocks noChangeShapeType="1"/>
                </p:cNvSpPr>
                <p:nvPr/>
              </p:nvSpPr>
              <p:spPr bwMode="auto">
                <a:xfrm flipV="1">
                  <a:off x="3825" y="1910"/>
                  <a:ext cx="0" cy="1364"/>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8" name="Line 19"/>
                <p:cNvSpPr>
                  <a:spLocks noChangeShapeType="1"/>
                </p:cNvSpPr>
                <p:nvPr/>
              </p:nvSpPr>
              <p:spPr bwMode="auto">
                <a:xfrm flipV="1">
                  <a:off x="3975" y="1948"/>
                  <a:ext cx="0" cy="1319"/>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 name="Line 20"/>
                <p:cNvSpPr>
                  <a:spLocks noChangeShapeType="1"/>
                </p:cNvSpPr>
                <p:nvPr/>
              </p:nvSpPr>
              <p:spPr bwMode="auto">
                <a:xfrm flipV="1">
                  <a:off x="4136" y="1992"/>
                  <a:ext cx="0" cy="1267"/>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30" name="Line 21"/>
                <p:cNvSpPr>
                  <a:spLocks noChangeShapeType="1"/>
                </p:cNvSpPr>
                <p:nvPr/>
              </p:nvSpPr>
              <p:spPr bwMode="auto">
                <a:xfrm flipV="1">
                  <a:off x="4301" y="2000"/>
                  <a:ext cx="0" cy="1267"/>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31" name="Line 22"/>
                <p:cNvSpPr>
                  <a:spLocks noChangeShapeType="1"/>
                </p:cNvSpPr>
                <p:nvPr/>
              </p:nvSpPr>
              <p:spPr bwMode="auto">
                <a:xfrm flipV="1">
                  <a:off x="4466" y="2084"/>
                  <a:ext cx="0" cy="1183"/>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32" name="Line 23"/>
                <p:cNvSpPr>
                  <a:spLocks noChangeShapeType="1"/>
                </p:cNvSpPr>
                <p:nvPr/>
              </p:nvSpPr>
              <p:spPr bwMode="auto">
                <a:xfrm flipV="1">
                  <a:off x="4652" y="2119"/>
                  <a:ext cx="0" cy="1151"/>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33" name="Line 24"/>
                <p:cNvSpPr>
                  <a:spLocks noChangeShapeType="1"/>
                </p:cNvSpPr>
                <p:nvPr/>
              </p:nvSpPr>
              <p:spPr bwMode="auto">
                <a:xfrm flipV="1">
                  <a:off x="4823" y="2158"/>
                  <a:ext cx="0" cy="1109"/>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34" name="Line 25"/>
                <p:cNvSpPr>
                  <a:spLocks noChangeShapeType="1"/>
                </p:cNvSpPr>
                <p:nvPr/>
              </p:nvSpPr>
              <p:spPr bwMode="auto">
                <a:xfrm flipV="1">
                  <a:off x="5018" y="2158"/>
                  <a:ext cx="0" cy="1109"/>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35" name="Line 26"/>
                <p:cNvSpPr>
                  <a:spLocks noChangeShapeType="1"/>
                </p:cNvSpPr>
                <p:nvPr/>
              </p:nvSpPr>
              <p:spPr bwMode="auto">
                <a:xfrm flipV="1">
                  <a:off x="5201" y="2161"/>
                  <a:ext cx="0" cy="1109"/>
                </a:xfrm>
                <a:prstGeom prst="line">
                  <a:avLst/>
                </a:prstGeom>
                <a:noFill/>
                <a:ln w="222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47" name="Chart 46"/>
                <p:cNvGraphicFramePr>
                  <a:graphicFrameLocks/>
                </p:cNvGraphicFramePr>
                <p:nvPr/>
              </p:nvGraphicFramePr>
              <p:xfrm>
                <a:off x="602" y="903"/>
                <a:ext cx="5319" cy="2754"/>
              </p:xfrm>
              <a:graphic>
                <a:graphicData uri="http://schemas.openxmlformats.org/drawingml/2006/chart">
                  <c:chart xmlns:c="http://schemas.openxmlformats.org/drawingml/2006/chart" xmlns:r="http://schemas.openxmlformats.org/officeDocument/2006/relationships" r:id="rId4"/>
                </a:graphicData>
              </a:graphic>
            </p:graphicFrame>
            <p:sp>
              <p:nvSpPr>
                <p:cNvPr id="12337" name="Rectangle 28"/>
                <p:cNvSpPr>
                  <a:spLocks noChangeArrowheads="1"/>
                </p:cNvSpPr>
                <p:nvPr/>
              </p:nvSpPr>
              <p:spPr bwMode="auto">
                <a:xfrm>
                  <a:off x="554" y="846"/>
                  <a:ext cx="1641" cy="2836"/>
                </a:xfrm>
                <a:prstGeom prst="rect">
                  <a:avLst/>
                </a:prstGeom>
                <a:solidFill>
                  <a:schemeClr val="bg1"/>
                </a:solidFill>
                <a:ln>
                  <a:noFill/>
                </a:ln>
                <a:effectLst/>
                <a:extLst>
                  <a:ext uri="{91240B29-F687-4F45-9708-019B960494DF}">
                    <a14:hiddenLine xmlns:a14="http://schemas.microsoft.com/office/drawing/2010/main" w="25400" algn="ctr">
                      <a:solidFill>
                        <a:srgbClr val="00FF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2338" name="Rectangle 29"/>
                <p:cNvSpPr>
                  <a:spLocks noChangeArrowheads="1"/>
                </p:cNvSpPr>
                <p:nvPr/>
              </p:nvSpPr>
              <p:spPr bwMode="auto">
                <a:xfrm>
                  <a:off x="2107" y="3354"/>
                  <a:ext cx="3857" cy="350"/>
                </a:xfrm>
                <a:prstGeom prst="rect">
                  <a:avLst/>
                </a:prstGeom>
                <a:solidFill>
                  <a:schemeClr val="bg1"/>
                </a:solidFill>
                <a:ln>
                  <a:noFill/>
                </a:ln>
                <a:effectLst/>
                <a:extLst>
                  <a:ext uri="{91240B29-F687-4F45-9708-019B960494DF}">
                    <a14:hiddenLine xmlns:a14="http://schemas.microsoft.com/office/drawing/2010/main" w="25400" algn="ctr">
                      <a:solidFill>
                        <a:srgbClr val="00FF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2339" name="Rectangle 30"/>
                <p:cNvSpPr>
                  <a:spLocks noChangeArrowheads="1"/>
                </p:cNvSpPr>
                <p:nvPr/>
              </p:nvSpPr>
              <p:spPr bwMode="auto">
                <a:xfrm>
                  <a:off x="5760" y="787"/>
                  <a:ext cx="197" cy="2640"/>
                </a:xfrm>
                <a:prstGeom prst="rect">
                  <a:avLst/>
                </a:prstGeom>
                <a:solidFill>
                  <a:schemeClr val="bg1"/>
                </a:solidFill>
                <a:ln>
                  <a:noFill/>
                </a:ln>
                <a:effectLst/>
                <a:extLst>
                  <a:ext uri="{91240B29-F687-4F45-9708-019B960494DF}">
                    <a14:hiddenLine xmlns:a14="http://schemas.microsoft.com/office/drawing/2010/main" w="25400" algn="ctr">
                      <a:solidFill>
                        <a:srgbClr val="00FF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2340" name="Rectangle 31"/>
                <p:cNvSpPr>
                  <a:spLocks noChangeArrowheads="1"/>
                </p:cNvSpPr>
                <p:nvPr/>
              </p:nvSpPr>
              <p:spPr bwMode="auto">
                <a:xfrm>
                  <a:off x="2083" y="822"/>
                  <a:ext cx="3857" cy="350"/>
                </a:xfrm>
                <a:prstGeom prst="rect">
                  <a:avLst/>
                </a:prstGeom>
                <a:solidFill>
                  <a:schemeClr val="bg1"/>
                </a:solidFill>
                <a:ln>
                  <a:noFill/>
                </a:ln>
                <a:effectLst/>
                <a:extLst>
                  <a:ext uri="{91240B29-F687-4F45-9708-019B960494DF}">
                    <a14:hiddenLine xmlns:a14="http://schemas.microsoft.com/office/drawing/2010/main" w="25400" algn="ctr">
                      <a:solidFill>
                        <a:srgbClr val="00FF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grpSp>
          <p:grpSp>
            <p:nvGrpSpPr>
              <p:cNvPr id="12306" name="Group 32"/>
              <p:cNvGrpSpPr>
                <a:grpSpLocks/>
              </p:cNvGrpSpPr>
              <p:nvPr/>
            </p:nvGrpSpPr>
            <p:grpSpPr bwMode="auto">
              <a:xfrm>
                <a:off x="2262" y="3212"/>
                <a:ext cx="2981" cy="148"/>
                <a:chOff x="2262" y="3212"/>
                <a:chExt cx="2981" cy="148"/>
              </a:xfrm>
            </p:grpSpPr>
            <p:sp>
              <p:nvSpPr>
                <p:cNvPr id="12313" name="Line 33"/>
                <p:cNvSpPr>
                  <a:spLocks noChangeShapeType="1"/>
                </p:cNvSpPr>
                <p:nvPr/>
              </p:nvSpPr>
              <p:spPr bwMode="auto">
                <a:xfrm>
                  <a:off x="2262" y="3226"/>
                  <a:ext cx="0" cy="1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14" name="Line 34"/>
                <p:cNvSpPr>
                  <a:spLocks noChangeShapeType="1"/>
                </p:cNvSpPr>
                <p:nvPr/>
              </p:nvSpPr>
              <p:spPr bwMode="auto">
                <a:xfrm>
                  <a:off x="3250" y="3213"/>
                  <a:ext cx="0" cy="1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15" name="Line 35"/>
                <p:cNvSpPr>
                  <a:spLocks noChangeShapeType="1"/>
                </p:cNvSpPr>
                <p:nvPr/>
              </p:nvSpPr>
              <p:spPr bwMode="auto">
                <a:xfrm>
                  <a:off x="4235" y="3212"/>
                  <a:ext cx="0" cy="1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16" name="Line 36"/>
                <p:cNvSpPr>
                  <a:spLocks noChangeShapeType="1"/>
                </p:cNvSpPr>
                <p:nvPr/>
              </p:nvSpPr>
              <p:spPr bwMode="auto">
                <a:xfrm>
                  <a:off x="5243" y="3241"/>
                  <a:ext cx="0" cy="11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2307" name="Text Box 37"/>
              <p:cNvSpPr txBox="1">
                <a:spLocks noChangeArrowheads="1"/>
              </p:cNvSpPr>
              <p:nvPr/>
            </p:nvSpPr>
            <p:spPr bwMode="auto">
              <a:xfrm>
                <a:off x="2170" y="3335"/>
                <a:ext cx="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0</a:t>
                </a:r>
              </a:p>
            </p:txBody>
          </p:sp>
          <p:sp>
            <p:nvSpPr>
              <p:cNvPr id="12308" name="Text Box 38"/>
              <p:cNvSpPr txBox="1">
                <a:spLocks noChangeArrowheads="1"/>
              </p:cNvSpPr>
              <p:nvPr/>
            </p:nvSpPr>
            <p:spPr bwMode="auto">
              <a:xfrm>
                <a:off x="3128" y="3335"/>
                <a:ext cx="2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50</a:t>
                </a:r>
              </a:p>
            </p:txBody>
          </p:sp>
          <p:sp>
            <p:nvSpPr>
              <p:cNvPr id="12309" name="Text Box 39"/>
              <p:cNvSpPr txBox="1">
                <a:spLocks noChangeArrowheads="1"/>
              </p:cNvSpPr>
              <p:nvPr/>
            </p:nvSpPr>
            <p:spPr bwMode="auto">
              <a:xfrm>
                <a:off x="4085" y="3335"/>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100</a:t>
                </a:r>
              </a:p>
            </p:txBody>
          </p:sp>
          <p:sp>
            <p:nvSpPr>
              <p:cNvPr id="12310" name="Text Box 40"/>
              <p:cNvSpPr txBox="1">
                <a:spLocks noChangeArrowheads="1"/>
              </p:cNvSpPr>
              <p:nvPr/>
            </p:nvSpPr>
            <p:spPr bwMode="auto">
              <a:xfrm>
                <a:off x="5079" y="3335"/>
                <a:ext cx="3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150</a:t>
                </a:r>
              </a:p>
            </p:txBody>
          </p:sp>
          <p:sp>
            <p:nvSpPr>
              <p:cNvPr id="12311" name="Rectangle 41"/>
              <p:cNvSpPr>
                <a:spLocks noChangeArrowheads="1"/>
              </p:cNvSpPr>
              <p:nvPr/>
            </p:nvSpPr>
            <p:spPr bwMode="auto">
              <a:xfrm>
                <a:off x="2189" y="1330"/>
                <a:ext cx="3571" cy="195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sp>
            <p:nvSpPr>
              <p:cNvPr id="12312" name="Text Box 42"/>
              <p:cNvSpPr txBox="1">
                <a:spLocks noChangeArrowheads="1"/>
              </p:cNvSpPr>
              <p:nvPr/>
            </p:nvSpPr>
            <p:spPr bwMode="auto">
              <a:xfrm>
                <a:off x="3318" y="3580"/>
                <a:ext cx="115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Wavenumber (cm</a:t>
                </a:r>
                <a:r>
                  <a:rPr lang="en-US" altLang="en-US" sz="1400" baseline="30000">
                    <a:cs typeface="Times New Roman" panose="02020603050405020304" pitchFamily="18" charset="0"/>
                  </a:rPr>
                  <a:t>-1</a:t>
                </a:r>
                <a:r>
                  <a:rPr lang="en-US" altLang="en-US" sz="1400">
                    <a:cs typeface="Times New Roman" panose="02020603050405020304" pitchFamily="18" charset="0"/>
                  </a:rPr>
                  <a:t>)</a:t>
                </a:r>
              </a:p>
            </p:txBody>
          </p:sp>
        </p:grpSp>
        <p:sp>
          <p:nvSpPr>
            <p:cNvPr id="12304" name="Line 43"/>
            <p:cNvSpPr>
              <a:spLocks noChangeShapeType="1"/>
            </p:cNvSpPr>
            <p:nvPr/>
          </p:nvSpPr>
          <p:spPr bwMode="auto">
            <a:xfrm flipH="1">
              <a:off x="3942" y="1638"/>
              <a:ext cx="935" cy="692"/>
            </a:xfrm>
            <a:prstGeom prst="line">
              <a:avLst/>
            </a:prstGeom>
            <a:noFill/>
            <a:ln w="1905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2292" name="Text Box 44"/>
          <p:cNvSpPr txBox="1">
            <a:spLocks noChangeArrowheads="1"/>
          </p:cNvSpPr>
          <p:nvPr/>
        </p:nvSpPr>
        <p:spPr bwMode="auto">
          <a:xfrm>
            <a:off x="3894138" y="2163763"/>
            <a:ext cx="4799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R-branch shows Boltzman distribution peaking at </a:t>
            </a:r>
            <a:r>
              <a:rPr lang="en-US" altLang="en-US" sz="1400" b="1">
                <a:cs typeface="Times New Roman" panose="02020603050405020304" pitchFamily="18" charset="0"/>
              </a:rPr>
              <a:t>J=13  (900</a:t>
            </a:r>
            <a:r>
              <a:rPr lang="en-US" altLang="en-US" sz="1400" b="1" baseline="30000">
                <a:cs typeface="Times New Roman" panose="02020603050405020304" pitchFamily="18" charset="0"/>
              </a:rPr>
              <a:t>o</a:t>
            </a:r>
            <a:r>
              <a:rPr lang="en-US" altLang="en-US" sz="1400" b="1">
                <a:cs typeface="Times New Roman" panose="02020603050405020304" pitchFamily="18" charset="0"/>
              </a:rPr>
              <a:t>K)</a:t>
            </a:r>
          </a:p>
        </p:txBody>
      </p:sp>
      <p:grpSp>
        <p:nvGrpSpPr>
          <p:cNvPr id="64557" name="Group 45"/>
          <p:cNvGrpSpPr>
            <a:grpSpLocks/>
          </p:cNvGrpSpPr>
          <p:nvPr/>
        </p:nvGrpSpPr>
        <p:grpSpPr bwMode="auto">
          <a:xfrm>
            <a:off x="2936875" y="2613025"/>
            <a:ext cx="6207125" cy="4033838"/>
            <a:chOff x="1850" y="1646"/>
            <a:chExt cx="3910" cy="2541"/>
          </a:xfrm>
        </p:grpSpPr>
        <p:pic>
          <p:nvPicPr>
            <p:cNvPr id="12301"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 y="1899"/>
              <a:ext cx="3910" cy="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2" name="Rectangle 47"/>
            <p:cNvSpPr>
              <a:spLocks noChangeArrowheads="1"/>
            </p:cNvSpPr>
            <p:nvPr/>
          </p:nvSpPr>
          <p:spPr bwMode="auto">
            <a:xfrm>
              <a:off x="1933" y="1646"/>
              <a:ext cx="3827" cy="306"/>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endParaRPr lang="en-US" altLang="en-US" sz="1400"/>
            </a:p>
          </p:txBody>
        </p:sp>
      </p:grpSp>
      <p:pic>
        <p:nvPicPr>
          <p:cNvPr id="12294"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25" y="2792413"/>
            <a:ext cx="297180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Text Box 4"/>
          <p:cNvSpPr txBox="1">
            <a:spLocks noChangeArrowheads="1"/>
          </p:cNvSpPr>
          <p:nvPr/>
        </p:nvSpPr>
        <p:spPr bwMode="auto">
          <a:xfrm>
            <a:off x="417513" y="1749425"/>
            <a:ext cx="5070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r>
              <a:rPr lang="en-US" altLang="en-US" sz="1400">
                <a:cs typeface="Times New Roman" panose="02020603050405020304" pitchFamily="18" charset="0"/>
              </a:rPr>
              <a:t>Spectrum taken with 15 mJ, 60 fs pulses at 800 nm (10 Hz) </a:t>
            </a:r>
          </a:p>
        </p:txBody>
      </p:sp>
      <p:sp>
        <p:nvSpPr>
          <p:cNvPr id="12296" name="Text Box 50"/>
          <p:cNvSpPr txBox="1">
            <a:spLocks noChangeArrowheads="1"/>
          </p:cNvSpPr>
          <p:nvPr/>
        </p:nvSpPr>
        <p:spPr bwMode="auto">
          <a:xfrm>
            <a:off x="1749425" y="438150"/>
            <a:ext cx="5419725"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a:spcBef>
                <a:spcPct val="0"/>
              </a:spcBef>
              <a:buFontTx/>
              <a:buNone/>
            </a:pPr>
            <a:r>
              <a:rPr lang="en-US" altLang="en-US" sz="1400" b="1">
                <a:solidFill>
                  <a:srgbClr val="FF0000"/>
                </a:solidFill>
                <a:cs typeface="Times New Roman" panose="02020603050405020304" pitchFamily="18" charset="0"/>
              </a:rPr>
              <a:t>Spectroscopy of forward emission of molecular nitrogen ion </a:t>
            </a:r>
          </a:p>
          <a:p>
            <a:pPr algn="ctr">
              <a:spcBef>
                <a:spcPct val="0"/>
              </a:spcBef>
              <a:buFontTx/>
              <a:buNone/>
            </a:pPr>
            <a:r>
              <a:rPr lang="en-US" altLang="en-US" sz="1400" b="1">
                <a:solidFill>
                  <a:srgbClr val="FF0000"/>
                </a:solidFill>
                <a:cs typeface="Times New Roman" panose="02020603050405020304" pitchFamily="18" charset="0"/>
              </a:rPr>
              <a:t>shows population at high J states</a:t>
            </a:r>
          </a:p>
        </p:txBody>
      </p:sp>
      <p:pic>
        <p:nvPicPr>
          <p:cNvPr id="12297" name="Picture 50" descr="TP_tmp"/>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492750" y="1295400"/>
            <a:ext cx="2235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52" descr="TP_tmp"/>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529263" y="1666875"/>
            <a:ext cx="2209800" cy="2032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9" name="TextBox 54"/>
          <p:cNvSpPr txBox="1">
            <a:spLocks noChangeArrowheads="1"/>
          </p:cNvSpPr>
          <p:nvPr/>
        </p:nvSpPr>
        <p:spPr bwMode="auto">
          <a:xfrm>
            <a:off x="301625" y="909638"/>
            <a:ext cx="2706688" cy="739775"/>
          </a:xfrm>
          <a:prstGeom prst="rect">
            <a:avLst/>
          </a:prstGeom>
          <a:solidFill>
            <a:schemeClr val="bg1"/>
          </a:solidFill>
          <a:ln w="9525">
            <a:solidFill>
              <a:schemeClr val="tx2"/>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No electronic angular momentum in ground state</a:t>
            </a:r>
          </a:p>
          <a:p>
            <a:pPr eaLnBrk="1" hangingPunct="1">
              <a:spcBef>
                <a:spcPct val="0"/>
              </a:spcBef>
              <a:buFontTx/>
              <a:buNone/>
            </a:pPr>
            <a:r>
              <a:rPr lang="en-US" altLang="en-US" sz="1400">
                <a:latin typeface="Calibri" panose="020F0502020204030204" pitchFamily="34" charset="0"/>
                <a:sym typeface="Wingdings" panose="05000000000000000000" pitchFamily="2" charset="2"/>
              </a:rPr>
              <a:t> No Q branch emission</a:t>
            </a:r>
            <a:endParaRPr lang="en-US" altLang="en-US" sz="1400">
              <a:latin typeface="Calibri" panose="020F0502020204030204" pitchFamily="34" charset="0"/>
            </a:endParaRPr>
          </a:p>
        </p:txBody>
      </p:sp>
      <p:sp>
        <p:nvSpPr>
          <p:cNvPr id="12300" name="Rectangle 54"/>
          <p:cNvSpPr>
            <a:spLocks noChangeArrowheads="1"/>
          </p:cNvSpPr>
          <p:nvPr/>
        </p:nvSpPr>
        <p:spPr bwMode="auto">
          <a:xfrm>
            <a:off x="2770188" y="2876550"/>
            <a:ext cx="354012" cy="28844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Times New Roman" panose="02020603050405020304" pitchFamily="18" charset="0"/>
                <a:cs typeface="Arial" panose="020B0604020202020204" pitchFamily="34" charset="0"/>
              </a:defRPr>
            </a:lvl1pPr>
            <a:lvl2pPr marL="742950" indent="-285750">
              <a:defRPr sz="1400">
                <a:solidFill>
                  <a:schemeClr val="tx1"/>
                </a:solidFill>
                <a:latin typeface="Times New Roman" panose="02020603050405020304" pitchFamily="18" charset="0"/>
                <a:cs typeface="Arial" panose="020B0604020202020204" pitchFamily="34" charset="0"/>
              </a:defRPr>
            </a:lvl2pPr>
            <a:lvl3pPr marL="1143000" indent="-228600">
              <a:defRPr sz="1400">
                <a:solidFill>
                  <a:schemeClr val="tx1"/>
                </a:solidFill>
                <a:latin typeface="Times New Roman" panose="02020603050405020304" pitchFamily="18" charset="0"/>
                <a:cs typeface="Arial" panose="020B0604020202020204" pitchFamily="34" charset="0"/>
              </a:defRPr>
            </a:lvl3pPr>
            <a:lvl4pPr marL="1600200" indent="-228600">
              <a:defRPr sz="1400">
                <a:solidFill>
                  <a:schemeClr val="tx1"/>
                </a:solidFill>
                <a:latin typeface="Times New Roman" panose="02020603050405020304" pitchFamily="18" charset="0"/>
                <a:cs typeface="Arial" panose="020B0604020202020204" pitchFamily="34" charset="0"/>
              </a:defRPr>
            </a:lvl4pPr>
            <a:lvl5pPr marL="2057400" indent="-228600">
              <a:defRPr sz="1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cs typeface="Arial" panose="020B0604020202020204" pitchFamily="34" charset="0"/>
              </a:defRPr>
            </a:lvl9pPr>
          </a:lstStyle>
          <a:p>
            <a:pPr algn="ctr"/>
            <a:r>
              <a:rPr lang="en-US"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64557"/>
                                        </p:tgtEl>
                                      </p:cBhvr>
                                    </p:animEffect>
                                    <p:set>
                                      <p:cBhvr>
                                        <p:cTn id="7" dur="1" fill="hold">
                                          <p:stCondLst>
                                            <p:cond delay="1999"/>
                                          </p:stCondLst>
                                        </p:cTn>
                                        <p:tgtEl>
                                          <p:spTgt spid="645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ec{\cal E}$&#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6"/>
  <p:tag name="PICTUREFILESIZE" val="130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ilde{\cal E}_i$&#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7"/>
  <p:tag name="PICTUREFILESIZE" val="1676"/>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ec{\cal E}$&#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6"/>
  <p:tag name="PICTUREFILESIZE" val="130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dot{\tilde{Q}}_2 &amp; = &amp; i \left \{ \Delta_2 + \frac{1}{4 \Delta_1} \left [ |E_1|^2 - |E_2|^2&#10;\right ] \right \} \tilde{Q}_2 - \frac{E_1E_2}{2 \Delta_1 } W_2  \nonumber \\&#10;\dot{W}_2 &amp; = &amp; \frac{1}{2 \Delta_1} Re \left [ E_1 E_2 \tilde{Q}^* \right ]&#10; \nonumber &#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510"/>
  <p:tag name="PICTUREFILESIZE" val="46323"/>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tilde{E}_{1}\tilde{E}_{2}}{\Delta_1}&#10; = \left ( \frac{i}{\hbar} p_{1,0} \tilde{\cal E}_1 \right )&#10;  \left ( \frac{i}{\hbar} p_{2,1} \tilde{\cal E}_2 \right ) \frac{1}{\Delta_1} $$&#10;\end{document}&#10;"/>
  <p:tag name="FILENAME" val="txp_fig"/>
  <p:tag name="FORMAT" val="pngmono"/>
  <p:tag name="RES" val="1200"/>
  <p:tag name="BLEND" val="0"/>
  <p:tag name="TRANSPARENT" val="0"/>
  <p:tag name="TBUG" val="0"/>
  <p:tag name="ALLOWFS" val="0"/>
  <p:tag name="ORIGWIDTH" val="326"/>
  <p:tag name="PICTUREFILESIZE" val="24415"/>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73.9783"/>
  <p:tag name="ORIGINALWIDTH" val="807.649"/>
  <p:tag name="OUTPUTTYPE" val="PNG"/>
  <p:tag name="IGUANATEXVERSION" val="160"/>
  <p:tag name="LATEXADDIN" val="\documentclass{article}\pagestyle{empty}&#10;\begin{document}&#10;$\frac{\partial \tilde{\cal E}}{\partial z}  =  - \alpha_2 \tilde{Q}_2 \tilde{\cal E}^*$&#10; &#10;\end{document}&#10;"/>
  <p:tag name="IGUANATEXSIZE" val="20"/>
  <p:tag name="IGUANATEXCURSOR" val="146"/>
  <p:tag name="TRANSPARENCY" val="False"/>
  <p:tag name="FILENAME" val=""/>
  <p:tag name="LATEXENGINEID" val="0"/>
  <p:tag name="TEMPFOLDER" val="c:\temp\"/>
  <p:tag name="LATEXFORMHEIGHT" val="320"/>
  <p:tag name="LATEXFORMWIDTH" val="38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16.2354"/>
  <p:tag name="ORIGINALWIDTH" val="513.6857"/>
  <p:tag name="OUTPUTTYPE" val="PNG"/>
  <p:tag name="IGUANATEXVERSION" val="160"/>
  <p:tag name="LATEXADDIN" val="\documentclass{article}&#10;\usepackage{amsmath}&#10;\pagestyle{empty}&#10;\begin{document}&#10;$\tilde{E} = E e^{i\varphi}$&#10;&#10;&#10;&#10;\end{document}"/>
  <p:tag name="IGUANATEXSIZE" val="20"/>
  <p:tag name="IGUANATEXCURSOR" val="98"/>
  <p:tag name="TRANSPARENCY" val="True"/>
  <p:tag name="FILENAME" val=""/>
  <p:tag name="LATEXENGINEID" val="0"/>
  <p:tag name="TEMPFOLDER" val="c:\temp\"/>
  <p:tag name="LATEXFORMHEIGHT" val="320"/>
  <p:tag name="LATEXFORMWIDTH" val="38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46.2317"/>
  <p:tag name="ORIGINALWIDTH" val="890.1387"/>
  <p:tag name="OUTPUTTYPE" val="PNG"/>
  <p:tag name="IGUANATEXVERSION" val="160"/>
  <p:tag name="LATEXADDIN" val="\documentclass{article}&#10;\usepackage{amsmath}&#10;\pagestyle{empty}&#10;\begin{document}&#10;&#10;$\tilde{Q} = (iu + v)e^{2i\varphi}$&#10;&#10;&#10;\end{document}"/>
  <p:tag name="IGUANATEXSIZE" val="20"/>
  <p:tag name="IGUANATEXCURSOR" val="0"/>
  <p:tag name="TRANSPARENCY" val="True"/>
  <p:tag name="FILENAME" val=""/>
  <p:tag name="LATEXENGINEID" val="0"/>
  <p:tag name="TEMPFOLDER" val="c:\temp\"/>
  <p:tag name="LATEXFORMHEIGHT" val="320"/>
  <p:tag name="LATEXFORMWIDTH" val="38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845.1443"/>
  <p:tag name="ORIGINALWIDTH" val="1484.814"/>
  <p:tag name="OUTPUTTYPE" val="PNG"/>
  <p:tag name="IGUANATEXVERSION" val="160"/>
  <p:tag name="LATEXADDIN" val="\documentclass{article}\pagestyle{empty}&#10;\begin{document}&#10;\begin{eqnarray}&#10;\dot{u} &amp; = &amp; \Delta \omega v - \frac{u}{T_2}&#10;\nonumber \\&#10;\dot{v} &amp; = &amp; - \Delta \omega u -&#10;E^2 w - \frac{v}{T_2}&#10;\nonumber \\&#10;\dot{w} &amp; = &amp; E^2 v - \frac{w - w_0}{T_1}&#10;\nonumber&#10;\end{eqnarray}&#10;\end{document}&#10;"/>
  <p:tag name="IGUANATEXSIZE" val="20"/>
  <p:tag name="IGUANATEXCURSOR" val="226"/>
  <p:tag name="TRANSPARENCY" val="False"/>
  <p:tag name="FILENAME" val=""/>
  <p:tag name="LATEXENGINEID" val="0"/>
  <p:tag name="TEMPFOLDER" val="c:\temp\"/>
  <p:tag name="LATEXFORMHEIGHT" val="320"/>
  <p:tag name="LATEXFORMWIDTH" val="38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395.2006"/>
  <p:tag name="ORIGINALWIDTH" val="4738.658"/>
  <p:tag name="OUTPUTTYPE" val="PNG"/>
  <p:tag name="IGUANATEXVERSION" val="160"/>
  <p:tag name="LATEXADDIN" val="\documentclass{slides}\pagestyle{empty}&#10;\begin{document}&#10;$\Delta \omega = \left \{ \Delta_2 + \frac{1}{4 \Delta_1} \left [ |E_1|^2 - |E_2|^2&#10;\right ] - 2 \dot{\varphi} \right \} $&#10;\end{document}&#10;"/>
  <p:tag name="IGUANATEXSIZE" val="20"/>
  <p:tag name="IGUANATEXCURSOR" val="168"/>
  <p:tag name="TRANSPARENCY" val="False"/>
  <p:tag name="FILENAME" val=""/>
  <p:tag name="LATEXENGINEID" val="0"/>
  <p:tag name="TEMPFOLDER" val="c:\temp\"/>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22.7221"/>
  <p:tag name="ORIGINALWIDTH" val="1508.061"/>
  <p:tag name="OUTPUTTYPE" val="PNG"/>
  <p:tag name="IGUANATEXVERSION" val="160"/>
  <p:tag name="LATEXADDIN" val="\documentclass{article}&#10;\usepackage{amsmath}&#10;\pagestyle{empty}&#10;\begin{document}&#10;&#10;$\frac{dt}{\tau} = \frac{dq}{1 \sqrt{1 - q^2}} = d \left ( {\rm sech}^{-1} q \right ).$&#10;&#10;&#10;&#10;\end{document}"/>
  <p:tag name="IGUANATEXSIZE" val="14"/>
  <p:tag name="IGUANATEXCURSOR" val="150"/>
  <p:tag name="TRANSPARENCY" val="True"/>
  <p:tag name="FILENAME" val=""/>
  <p:tag name="LATEXENGINEID" val="0"/>
  <p:tag name="TEMPFOLDER" val="c:\temp\"/>
  <p:tag name="LATEXFORMHEIGHT" val="320"/>
  <p:tag name="LATEXFORMWIDTH" val="38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 \omega_2$&#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3"/>
  <p:tag name="PICTUREFILESIZE" val="2626"/>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ilde{\cal E}_r$&#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0"/>
  <p:tag name="PICTUREFILESIZE" val="1668"/>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ec{\cal E}$&#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6"/>
  <p:tag name="PICTUREFILESIZE" val="1302"/>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ilde{\cal E}_i$&#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7"/>
  <p:tag name="PICTUREFILESIZE" val="1676"/>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ec{\cal E}$&#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6"/>
  <p:tag name="PICTUREFILESIZE" val="1302"/>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86.7267"/>
  <p:tag name="ORIGINALWIDTH" val="1445.819"/>
  <p:tag name="OUTPUTTYPE" val="PNG"/>
  <p:tag name="IGUANATEXVERSION" val="160"/>
  <p:tag name="LATEXADDIN" val="\documentclass{article}&#10;\usepackage{amsmath}&#10;\pagestyle{empty}&#10;\begin{document}&#10;$u = - \frac{\Delta \omega T_2 \ \kappa {\cal E}T_2 }&#10;{1 + \Delta \omega^2 T_2^2 + \kappa^2 {\cal E}^2 T_1T_2} w_0$&#10;&#10;&#10;&#10;\end{document}"/>
  <p:tag name="IGUANATEXSIZE" val="20"/>
  <p:tag name="IGUANATEXCURSOR" val="194"/>
  <p:tag name="TRANSPARENCY" val="True"/>
  <p:tag name="FILENAME" val=""/>
  <p:tag name="LATEXENGINEID" val="0"/>
  <p:tag name="TEMPFOLDER" val="c:\temp\"/>
  <p:tag name="LATEXFORMHEIGHT" val="320"/>
  <p:tag name="LATEXFORMWIDTH" val="385"/>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1439.82"/>
  <p:tag name="OUTPUTTYPE" val="PNG"/>
  <p:tag name="IGUANATEXVERSION" val="160"/>
  <p:tag name="LATEXADDIN" val="\documentclass{article}&#10;\usepackage{amsmath}&#10;\pagestyle{empty}&#10;\begin{document}&#10;$v = - \frac{ \kappa {\cal E}T_2 }&#10;{1 + \Delta \omega^2 T_2^2 + \kappa^2 {\cal E}^2 T_1T_2} w_0$&#10;&#10;&#10;&#10;\end{document}"/>
  <p:tag name="IGUANATEXSIZE" val="20"/>
  <p:tag name="IGUANATEXCURSOR" val="175"/>
  <p:tag name="TRANSPARENCY" val="True"/>
  <p:tag name="FILENAME" val=""/>
  <p:tag name="LATEXENGINEID" val="0"/>
  <p:tag name="TEMPFOLDER" val="c:\temp\"/>
  <p:tag name="LATEXFORMHEIGHT" val="320"/>
  <p:tag name="LATEXFORMWIDTH" val="385"/>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15.973"/>
  <p:tag name="ORIGINALWIDTH" val="1370.079"/>
  <p:tag name="OUTPUTTYPE" val="PNG"/>
  <p:tag name="IGUANATEXVERSION" val="160"/>
  <p:tag name="LATEXADDIN" val="\documentclass{article}&#10;\usepackage{amsmath}&#10;\pagestyle{empty}&#10;\begin{document}&#10;$w =  \frac{ 1 + \Delta \omega^2 T_2^2 }&#10;{1 + \Delta \omega^2 T_2^2 + \kappa^2 {\cal E}^2 T_1T_2} w_0$&#10;&#10;&#10;&#10;\end{document}"/>
  <p:tag name="IGUANATEXSIZE" val="20"/>
  <p:tag name="IGUANATEXCURSOR" val="94"/>
  <p:tag name="TRANSPARENCY" val="True"/>
  <p:tag name="FILENAME" val=""/>
  <p:tag name="LATEXENGINEID" val="0"/>
  <p:tag name="TEMPFOLDER" val="c:\temp\"/>
  <p:tag name="LATEXFORMHEIGHT" val="320"/>
  <p:tag name="LATEXFORMWIDTH" val="38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03.2246"/>
  <p:tag name="ORIGINALWIDTH" val="1355.831"/>
  <p:tag name="OUTPUTTYPE" val="PNG"/>
  <p:tag name="IGUANATEXVERSION" val="160"/>
  <p:tag name="LATEXADDIN" val="\documentclass{article}&#10;\usepackage{amsmath}&#10;\pagestyle{empty}&#10;\begin{document}&#10;$u = - \frac{\Delta \omega T_2 \ E^2T_2 }&#10;{1 + \Delta \omega^2 T_2^2 + E^4 T_1T_2} w_0$&#10;&#10;&#10;&#10;\end{document}"/>
  <p:tag name="IGUANATEXSIZE" val="20"/>
  <p:tag name="IGUANATEXCURSOR" val="154"/>
  <p:tag name="TRANSPARENCY" val="True"/>
  <p:tag name="FILENAME" val=""/>
  <p:tag name="LATEXENGINEID" val="0"/>
  <p:tag name="TEMPFOLDER" val="c:\temp\"/>
  <p:tag name="LATEXFORMHEIGHT" val="320"/>
  <p:tag name="LATEXFORMWIDTH" val="385"/>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203.2246"/>
  <p:tag name="ORIGINALWIDTH" val="1349.831"/>
  <p:tag name="OUTPUTTYPE" val="PNG"/>
  <p:tag name="IGUANATEXVERSION" val="160"/>
  <p:tag name="LATEXADDIN" val="\documentclass{article}&#10;\usepackage{amsmath}&#10;\pagestyle{empty}&#10;\begin{document}&#10;$v = - \frac{ E^2T_2 }&#10;{1 + \Delta \omega^2 T_2^2 + E^4 T_1T_2} w_0$&#10;&#10;&#10;&#10;\end{document}"/>
  <p:tag name="IGUANATEXSIZE" val="20"/>
  <p:tag name="IGUANATEXCURSOR" val="135"/>
  <p:tag name="TRANSPARENCY" val="True"/>
  <p:tag name="FILENAME" val=""/>
  <p:tag name="LATEXENGINEID" val="0"/>
  <p:tag name="TEMPFOLDER" val="c:\temp\"/>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dot{\tilde{Q}}_2 &amp; = &amp; i \left \{ \Delta_2 + \frac{1}{4 \Delta_1} \left [ |E_1|^2 - |E_2|^2&#10;\right ] \right \} \tilde{Q}_2 - \frac{E_1E_2}{2 \Delta_1 } W_2  \nonumber \\&#10;\dot{W}_2 &amp; = &amp; \frac{1}{2 \Delta_1} Re \left [ E_1 E_2 \tilde{Q}^* \right ]&#10; \nonumber &#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510"/>
  <p:tag name="PICTUREFILESIZE" val="46323"/>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15.973"/>
  <p:tag name="ORIGINALWIDTH" val="1280.09"/>
  <p:tag name="OUTPUTTYPE" val="PNG"/>
  <p:tag name="IGUANATEXVERSION" val="160"/>
  <p:tag name="LATEXADDIN" val="\documentclass{article}&#10;\usepackage{amsmath}&#10;\pagestyle{empty}&#10;\begin{document}&#10;$w =  \frac{ 1 + \Delta \omega^2 T_2^2 }&#10;{1 + \Delta \omega^2 T_2^2 + E^4 T_1T_2} w_0$&#10;&#10;&#10;&#10;\end{document}"/>
  <p:tag name="IGUANATEXSIZE" val="20"/>
  <p:tag name="IGUANATEXCURSOR" val="153"/>
  <p:tag name="TRANSPARENCY" val="True"/>
  <p:tag name="FILENAME" val=""/>
  <p:tag name="LATEXENGINEID" val="0"/>
  <p:tag name="TEMPFOLDER" val="c:\temp\"/>
  <p:tag name="LATEXFORMHEIGHT" val="320"/>
  <p:tag name="LATEXFORMWIDTH" val="385"/>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lta J = \pm 1$&#10;\end{document}&#10;"/>
  <p:tag name="FILENAME" val="TP_tmp"/>
  <p:tag name="FORMAT" val="pngmono"/>
  <p:tag name="RES" val="1200"/>
  <p:tag name="BLEND" val="0"/>
  <p:tag name="TRANSPARENT" val="0"/>
  <p:tag name="TBUG" val="0"/>
  <p:tag name="ALLOWFS" val="0"/>
  <p:tag name="ORIGWIDTH" val="40"/>
  <p:tag name="PICTUREFILESIZE" val="1110"/>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omega_J = BJ(J+1) -DJ^2(J+1)^2$&#10;\end{document}&#10;"/>
  <p:tag name="FILENAME" val="TP_tmp"/>
  <p:tag name="FORMAT" val="pngmono"/>
  <p:tag name="RES" val="1200"/>
  <p:tag name="BLEND" val="0"/>
  <p:tag name="TRANSPARENT" val="0"/>
  <p:tag name="TBUG" val="0"/>
  <p:tag name="ALLOWFS" val="0"/>
  <p:tag name="ORIGWIDTH" val="139"/>
  <p:tag name="PICTUREFILESIZE" val="5012"/>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ell$&#10;\end{document}&#10;"/>
  <p:tag name="FILENAME" val="TP_tmp"/>
  <p:tag name="FORMAT" val="bmpmono"/>
  <p:tag name="RES" val="1200"/>
  <p:tag name="BLEND" val="0"/>
  <p:tag name="TRANSPARENT" val="0"/>
  <p:tag name="TBUG" val="0"/>
  <p:tag name="ALLOWFS" val="0"/>
  <p:tag name="ORIGWIDTH" val="50"/>
  <p:tag name="PICTUREFILESIZE" val="1658"/>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R branch: $\Delta J = +1$&#10;\end{document}&#10;"/>
  <p:tag name="FILENAME" val="TP_tmp"/>
  <p:tag name="FORMAT" val="bmpmono"/>
  <p:tag name="RES" val="1200"/>
  <p:tag name="BLEND" val="0"/>
  <p:tag name="TRANSPARENT" val="0"/>
  <p:tag name="TBUG" val="0"/>
  <p:tag name="ALLOWFS" val="0"/>
  <p:tag name="ORIGWIDTH" val="88"/>
  <p:tag name="PICTUREFILESIZE" val="27662"/>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 branch: $\Delta J = -1$&#10;\end{document}&#10;"/>
  <p:tag name="FILENAME" val="TP_tmp"/>
  <p:tag name="FORMAT" val="bmpmono"/>
  <p:tag name="RES" val="1200"/>
  <p:tag name="BLEND" val="0"/>
  <p:tag name="TRANSPARENT" val="0"/>
  <p:tag name="TBUG" val="0"/>
  <p:tag name="ALLOWFS" val="0"/>
  <p:tag name="ORIGWIDTH" val="87"/>
  <p:tag name="PICTUREFILESIZE" val="24534"/>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nu = 0 \rightarrow \nu' = 0$&#10;\end{document}&#10;"/>
  <p:tag name="FILENAME" val="TP_tmp"/>
  <p:tag name="FORMAT" val="pngmono"/>
  <p:tag name="RES" val="1200"/>
  <p:tag name="BLEND" val="0"/>
  <p:tag name="TRANSPARENT" val="0"/>
  <p:tag name="TBUG" val="0"/>
  <p:tag name="ALLOWFS" val="0"/>
  <p:tag name="ORIGWIDTH" val="66"/>
  <p:tag name="PICTUREFILESIZE" val="1728"/>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al E}_p {\cal E}_s^* e^{-2ikz}$&#10;\end{document}&#10;"/>
  <p:tag name="FILENAME" val="TP_tmp"/>
  <p:tag name="FORMAT" val="bmpmono"/>
  <p:tag name="RES" val="1200"/>
  <p:tag name="BLEND" val="0"/>
  <p:tag name="TRANSPARENT" val="0"/>
  <p:tag name="TBUG" val="0"/>
  <p:tag name="ALLOWFS" val="0"/>
  <p:tag name="ORIGWIDTH" val="48"/>
  <p:tag name="PICTUREFILESIZE" val="20062"/>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partial {\cal E}_s}{\partial z} e^{i(\omega t + kz)} \propto &#10;{\cal E}_p {\cal E}_s^* e^{2ikz}{\cal E}_p^*  e^{i(\omega t - kz)} $&#10;\end{document}&#10;"/>
  <p:tag name="FILENAME" val="TP_tmp"/>
  <p:tag name="FORMAT" val="bmpmono"/>
  <p:tag name="RES" val="1200"/>
  <p:tag name="BLEND" val="0"/>
  <p:tag name="TRANSPARENT" val="0"/>
  <p:tag name="TBUG" val="0"/>
  <p:tag name="ALLOWFS" val="0"/>
  <p:tag name="ORIGWIDTH" val="153"/>
  <p:tag name="PICTUREFILESIZE" val="7462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tilde{E}_{1}\tilde{E}_{2}}{\Delta_1}&#10; = \left ( \frac{i}{\hbar} p_{1,0} \tilde{\cal E}_1 \right )&#10;  \left ( \frac{i}{\hbar} p_{2,1} \tilde{\cal E}_2 \right ) \frac{1}{\Delta_1} $$&#10;\end{document}&#10;"/>
  <p:tag name="FILENAME" val="txp_fig"/>
  <p:tag name="FORMAT" val="pngmono"/>
  <p:tag name="RES" val="1200"/>
  <p:tag name="BLEND" val="0"/>
  <p:tag name="TRANSPARENT" val="0"/>
  <p:tag name="TBUG" val="0"/>
  <p:tag name="ALLOWFS" val="0"/>
  <p:tag name="ORIGWIDTH" val="326"/>
  <p:tag name="PICTUREFILESIZE" val="24415"/>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10;\documentclass{slides}\pagestyle{empty}&#10;\begin{document}&#10;$$Q_2 \approx i W_2&#10;\frac{\tilde{E}_{1}^2}{\Delta_1 \Delta_2}&#10; =iW_2&#10; \left ( \frac{1}{\hbar} p_{1,0} \tilde{\cal E}_1 \right )^2 &#10; \frac{1}{\Delta_1 \Delta_2}$$&#10;\end{document}&#10;&#10;&#10;"/>
  <p:tag name="FILENAME" val="TP_tmp"/>
  <p:tag name="FORMAT" val="bmpmono"/>
  <p:tag name="RES" val="1200"/>
  <p:tag name="BLEND" val="0"/>
  <p:tag name="TRANSPARENT" val="0"/>
  <p:tag name="TBUG" val="0"/>
  <p:tag name="ALLOWFS" val="0"/>
  <p:tag name="ORIGWIDTH" val="410"/>
  <p:tag name="PICTUREFILESIZE" val="742214"/>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partial \tilde{\cal E}}{\partial z}  =  - \alpha_2 \tilde{Q}_2 \tilde{\cal E}^*$\\&#10;$\frac{\partial \tilde{\cal E}}{\partial z}  \propto i \frac{\kappa^2}{\Delta_1}&#10;|{\cal E}|^2 {\cal E}$ &#10;\end{document}&#10;"/>
  <p:tag name="FILENAME" val="TP_tmp"/>
  <p:tag name="FORMAT" val="bmpmono"/>
  <p:tag name="RES" val="1200"/>
  <p:tag name="BLEND" val="0"/>
  <p:tag name="TRANSPARENT" val="0"/>
  <p:tag name="TBUG" val="0"/>
  <p:tag name="ALLOWFS" val="0"/>
  <p:tag name="ORIGWIDTH" val="81"/>
  <p:tag name="PICTUREFILESIZE" val="88986"/>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dI}{dz} = - \beta I^2$&#10;\end{document}&#10;"/>
  <p:tag name="FILENAME" val="TP_tmp"/>
  <p:tag name="FORMAT" val="bmpmono"/>
  <p:tag name="RES" val="1200"/>
  <p:tag name="BLEND" val="0"/>
  <p:tag name="TRANSPARENT" val="0"/>
  <p:tag name="TBUG" val="0"/>
  <p:tag name="ALLOWFS" val="0"/>
  <p:tag name="ORIGWIDTH" val="47"/>
  <p:tag name="PICTUREFILESIZE" val="217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lta \omega_2$&#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43"/>
  <p:tag name="PICTUREFILESIZE" val="2626"/>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ilde{\cal E}_r$&#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0"/>
  <p:tag name="PICTUREFILESIZE" val="1668"/>
</p:tagLst>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2063</TotalTime>
  <Words>1699</Words>
  <Application>Microsoft Office PowerPoint</Application>
  <PresentationFormat>On-screen Show (4:3)</PresentationFormat>
  <Paragraphs>277</Paragraphs>
  <Slides>39</Slides>
  <Notes>7</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9" baseType="lpstr">
      <vt:lpstr>Times New Roman</vt:lpstr>
      <vt:lpstr>Arial</vt:lpstr>
      <vt:lpstr>Symbol</vt:lpstr>
      <vt:lpstr>宋体</vt:lpstr>
      <vt:lpstr>Calibri</vt:lpstr>
      <vt:lpstr>ＭＳ Ｐゴシック</vt:lpstr>
      <vt:lpstr>Wingdings</vt:lpstr>
      <vt:lpstr>Default Design</vt:lpstr>
      <vt:lpstr>公式</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Experiments with 532nm summary--compression</vt:lpstr>
      <vt:lpstr>Short Summary 1</vt:lpstr>
      <vt:lpstr>2-cell experiments with 1064nm (unstable beam profile with single cell setup, similar as 532nm)</vt:lpstr>
      <vt:lpstr>PowerPoint Presentation</vt:lpstr>
      <vt:lpstr>Timing between pump and seed is critical</vt:lpstr>
      <vt:lpstr>Thermal challenge at high energy compression</vt:lpstr>
      <vt:lpstr>PowerPoint Presentation</vt:lpstr>
      <vt:lpstr>PowerPoint Presentation</vt:lpstr>
      <vt:lpstr>SBS pulse compression result: water, 532 nm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jcdiels</dc:creator>
  <cp:lastModifiedBy>jcdiel</cp:lastModifiedBy>
  <cp:revision>106</cp:revision>
  <dcterms:created xsi:type="dcterms:W3CDTF">1601-01-01T00:00:00Z</dcterms:created>
  <dcterms:modified xsi:type="dcterms:W3CDTF">2024-02-22T03:09:27Z</dcterms:modified>
</cp:coreProperties>
</file>