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65" r:id="rId2"/>
    <p:sldId id="358" r:id="rId3"/>
    <p:sldId id="327" r:id="rId4"/>
    <p:sldId id="385" r:id="rId5"/>
    <p:sldId id="386" r:id="rId6"/>
    <p:sldId id="383" r:id="rId7"/>
    <p:sldId id="384" r:id="rId8"/>
    <p:sldId id="363" r:id="rId9"/>
    <p:sldId id="366" r:id="rId10"/>
    <p:sldId id="392" r:id="rId11"/>
    <p:sldId id="387" r:id="rId12"/>
    <p:sldId id="388" r:id="rId13"/>
    <p:sldId id="389" r:id="rId14"/>
    <p:sldId id="390" r:id="rId15"/>
    <p:sldId id="371" r:id="rId16"/>
    <p:sldId id="372" r:id="rId17"/>
    <p:sldId id="373" r:id="rId18"/>
    <p:sldId id="398" r:id="rId19"/>
    <p:sldId id="399" r:id="rId20"/>
    <p:sldId id="400" r:id="rId21"/>
    <p:sldId id="393" r:id="rId22"/>
    <p:sldId id="391" r:id="rId23"/>
    <p:sldId id="402" r:id="rId24"/>
    <p:sldId id="403" r:id="rId25"/>
    <p:sldId id="404" r:id="rId26"/>
    <p:sldId id="395" r:id="rId27"/>
    <p:sldId id="396" r:id="rId28"/>
    <p:sldId id="397" r:id="rId29"/>
    <p:sldId id="375" r:id="rId30"/>
    <p:sldId id="382" r:id="rId31"/>
    <p:sldId id="376" r:id="rId32"/>
    <p:sldId id="381" r:id="rId33"/>
    <p:sldId id="364" r:id="rId34"/>
    <p:sldId id="401" r:id="rId35"/>
    <p:sldId id="405" r:id="rId36"/>
    <p:sldId id="406" r:id="rId37"/>
    <p:sldId id="407" r:id="rId38"/>
    <p:sldId id="408" r:id="rId39"/>
    <p:sldId id="413" r:id="rId40"/>
    <p:sldId id="420" r:id="rId41"/>
    <p:sldId id="415" r:id="rId42"/>
    <p:sldId id="416" r:id="rId43"/>
    <p:sldId id="417" r:id="rId44"/>
    <p:sldId id="418" r:id="rId45"/>
    <p:sldId id="419" r:id="rId4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33CC"/>
    <a:srgbClr val="006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65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/>
            </a:lvl1pPr>
          </a:lstStyle>
          <a:p>
            <a:pPr>
              <a:defRPr/>
            </a:pPr>
            <a:fld id="{22924712-57DA-4C74-AC8E-515B217BFF3D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/>
            </a:lvl1pPr>
          </a:lstStyle>
          <a:p>
            <a:pPr>
              <a:defRPr/>
            </a:pPr>
            <a:fld id="{080FBE06-B9CE-488D-9538-F3E210436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>
              <a:spcBef>
                <a:spcPct val="0"/>
              </a:spcBef>
            </a:pPr>
            <a:r>
              <a:rPr lang="en-US" smtClean="0"/>
              <a:t>Harmonic generation!</a:t>
            </a:r>
          </a:p>
          <a:p>
            <a:pPr defTabSz="457200">
              <a:spcBef>
                <a:spcPct val="0"/>
              </a:spcBef>
            </a:pPr>
            <a:endParaRPr lang="en-US" smtClean="0"/>
          </a:p>
          <a:p>
            <a:pPr defTabSz="457200">
              <a:spcBef>
                <a:spcPct val="0"/>
              </a:spcBef>
            </a:pPr>
            <a:r>
              <a:rPr lang="en-US" smtClean="0"/>
              <a:t>----- Meeting Notes (3/31/14 13:20) -----</a:t>
            </a:r>
          </a:p>
          <a:p>
            <a:pPr defTabSz="457200">
              <a:spcBef>
                <a:spcPct val="0"/>
              </a:spcBef>
            </a:pPr>
            <a:r>
              <a:rPr lang="en-US" smtClean="0"/>
              <a:t>page number! show pictures part by part</a:t>
            </a:r>
          </a:p>
        </p:txBody>
      </p:sp>
      <p:sp>
        <p:nvSpPr>
          <p:cNvPr id="460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457200"/>
            <a:fld id="{29F81402-DB0E-4969-BF12-1ECAC4832CA6}" type="slidenum">
              <a:rPr lang="en-US" sz="1200" b="0">
                <a:cs typeface="Arial" charset="0"/>
              </a:rPr>
              <a:pPr algn="r" defTabSz="457200"/>
              <a:t>6</a:t>
            </a:fld>
            <a:endParaRPr lang="en-US" sz="1200" b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>
              <a:spcBef>
                <a:spcPct val="0"/>
              </a:spcBef>
            </a:pPr>
            <a:r>
              <a:rPr lang="en-US" smtClean="0"/>
              <a:t>Harmonic generation!</a:t>
            </a:r>
          </a:p>
          <a:p>
            <a:pPr defTabSz="457200">
              <a:spcBef>
                <a:spcPct val="0"/>
              </a:spcBef>
            </a:pPr>
            <a:endParaRPr lang="en-US" smtClean="0"/>
          </a:p>
          <a:p>
            <a:pPr defTabSz="457200">
              <a:spcBef>
                <a:spcPct val="0"/>
              </a:spcBef>
            </a:pPr>
            <a:r>
              <a:rPr lang="en-US" smtClean="0"/>
              <a:t>----- Meeting Notes (3/31/14 13:20) -----</a:t>
            </a:r>
          </a:p>
          <a:p>
            <a:pPr defTabSz="457200">
              <a:spcBef>
                <a:spcPct val="0"/>
              </a:spcBef>
            </a:pPr>
            <a:r>
              <a:rPr lang="en-US" smtClean="0"/>
              <a:t>page number! show pictures part by part</a:t>
            </a:r>
          </a:p>
        </p:txBody>
      </p:sp>
      <p:sp>
        <p:nvSpPr>
          <p:cNvPr id="481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457200"/>
            <a:fld id="{D0638F8B-DE14-40F6-80B4-AF1011D24B31}" type="slidenum">
              <a:rPr lang="en-US" sz="1200" b="0">
                <a:cs typeface="Arial" charset="0"/>
              </a:rPr>
              <a:pPr algn="r" defTabSz="457200"/>
              <a:t>7</a:t>
            </a:fld>
            <a:endParaRPr lang="en-US" sz="1200" b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0CDD6F-7B9A-424D-A1A4-EEB68BD5EB75}" type="slidenum">
              <a:rPr lang="fr-FR" altLang="en-US"/>
              <a:pPr/>
              <a:t>42</a:t>
            </a:fld>
            <a:endParaRPr lang="fr-FR" altLang="en-US"/>
          </a:p>
        </p:txBody>
      </p:sp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  <p:sp>
        <p:nvSpPr>
          <p:cNvPr id="1566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DBFBD861-F924-4CCC-BFB0-0F1127106B25}" type="slidenum">
              <a:rPr lang="en-US" altLang="en-US" sz="1200"/>
              <a:pPr algn="r"/>
              <a:t>42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38141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50EB96-C6A6-4D38-9403-FF8961FA46E1}" type="slidenum">
              <a:rPr lang="fr-FR" altLang="en-US"/>
              <a:pPr/>
              <a:t>43</a:t>
            </a:fld>
            <a:endParaRPr lang="fr-FR" altLang="en-US"/>
          </a:p>
        </p:txBody>
      </p:sp>
      <p:sp>
        <p:nvSpPr>
          <p:cNvPr id="1515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CEB8F63E-EA09-46FA-BCA8-23C1CA6B81F2}" type="slidenum">
              <a:rPr lang="en-US" altLang="en-US" sz="1200"/>
              <a:pPr algn="r"/>
              <a:t>43</a:t>
            </a:fld>
            <a:endParaRPr lang="en-US" altLang="en-US" sz="120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894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CBB0C-9E32-4C5D-8D74-035859E33380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53623-7979-4067-9BA3-28E77217D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8BA6C-C1BC-4684-9049-4C200FB19313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A5E3B-A02F-4362-A537-CC09C5EF9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A7455-8CD9-4A96-A6C8-C1016CB84A66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79292-01A6-42DD-A7B6-277DC4763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3F9B3-18D3-4A45-AE14-A62CF4B7D505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8EC2A-7F7D-47D5-B0D2-8E3DF33C0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356EB-3446-49C5-A36F-48B9CA4B2780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70A5A-99B7-4DEC-B11A-2AEEBE91B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5AE3F-3DCF-4458-B978-AAED82311C34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825B2-8EAB-476E-9375-79C25EDC8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705C-9607-4978-A310-2149C27EC32F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583E3-8D2F-48F6-AAEC-F25FDDA35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762C0-6BC5-47B0-97E5-0B4831EF20D7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CC21-7EC2-4CC0-9930-9567D67E8B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5C74A-4F9C-4BE2-A4EC-23C4651C4463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07808-C4DA-4433-9A35-82927CE71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240A0-248D-4CA7-94A4-1CF16B61A0DB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01027-93D9-4913-9B05-F9D1E6268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1C0A3-59FF-4169-9C2B-5CBB37FDECB4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B317F-A7E2-4EC9-BF83-706BB385B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8ABFAD-2EEB-4CF8-A18C-F21C77E61FD1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1D6D37-C146-4804-BD51-40EEB116E6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2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9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17.xml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4.png"/><Relationship Id="rId5" Type="http://schemas.openxmlformats.org/officeDocument/2006/relationships/tags" Target="../tags/tag19.xml"/><Relationship Id="rId10" Type="http://schemas.openxmlformats.org/officeDocument/2006/relationships/image" Target="../media/image53.png"/><Relationship Id="rId4" Type="http://schemas.openxmlformats.org/officeDocument/2006/relationships/tags" Target="../tags/tag18.xml"/><Relationship Id="rId9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/>
          <p:cNvSpPr txBox="1">
            <a:spLocks noChangeArrowheads="1"/>
          </p:cNvSpPr>
          <p:nvPr/>
        </p:nvSpPr>
        <p:spPr bwMode="auto">
          <a:xfrm>
            <a:off x="2963863" y="263525"/>
            <a:ext cx="539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99"/>
                </a:solidFill>
              </a:rPr>
              <a:t>ATTOSECONDS AND  OPO  ---considerable impact</a:t>
            </a:r>
          </a:p>
        </p:txBody>
      </p:sp>
      <p:sp>
        <p:nvSpPr>
          <p:cNvPr id="33794" name="Text Box 18"/>
          <p:cNvSpPr txBox="1">
            <a:spLocks noChangeArrowheads="1"/>
          </p:cNvSpPr>
          <p:nvPr/>
        </p:nvSpPr>
        <p:spPr bwMode="auto">
          <a:xfrm>
            <a:off x="1524000" y="-217488"/>
            <a:ext cx="463550" cy="109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6600" b="0"/>
              <a:t>(</a:t>
            </a:r>
          </a:p>
        </p:txBody>
      </p:sp>
      <p:sp>
        <p:nvSpPr>
          <p:cNvPr id="33795" name="Text Box 19"/>
          <p:cNvSpPr txBox="1">
            <a:spLocks noChangeArrowheads="1"/>
          </p:cNvSpPr>
          <p:nvPr/>
        </p:nvSpPr>
        <p:spPr bwMode="auto">
          <a:xfrm flipH="1">
            <a:off x="9809163" y="5445125"/>
            <a:ext cx="4635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6600" b="0"/>
              <a:t>)</a:t>
            </a:r>
          </a:p>
        </p:txBody>
      </p:sp>
      <p:sp>
        <p:nvSpPr>
          <p:cNvPr id="33796" name="Text Box 20"/>
          <p:cNvSpPr txBox="1">
            <a:spLocks noChangeArrowheads="1"/>
          </p:cNvSpPr>
          <p:nvPr/>
        </p:nvSpPr>
        <p:spPr bwMode="auto">
          <a:xfrm>
            <a:off x="2071688" y="838200"/>
            <a:ext cx="4229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0"/>
              <a:t>Electron accelerators -- Geneve on tabletop!</a:t>
            </a:r>
          </a:p>
        </p:txBody>
      </p:sp>
      <p:sp>
        <p:nvSpPr>
          <p:cNvPr id="33797" name="Text Box 21"/>
          <p:cNvSpPr txBox="1">
            <a:spLocks noChangeArrowheads="1"/>
          </p:cNvSpPr>
          <p:nvPr/>
        </p:nvSpPr>
        <p:spPr bwMode="auto">
          <a:xfrm>
            <a:off x="2171700" y="1333500"/>
            <a:ext cx="6978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0"/>
              <a:t>Attosecond x-rays in the water window – Diffraction before destruction to</a:t>
            </a:r>
          </a:p>
          <a:p>
            <a:r>
              <a:rPr lang="en-US" altLang="en-US" b="0"/>
              <a:t>acquire 3D representation of proteins</a:t>
            </a:r>
          </a:p>
        </p:txBody>
      </p:sp>
      <p:pic>
        <p:nvPicPr>
          <p:cNvPr id="33798" name="Picture 22" descr="ultra-xr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5" y="2016125"/>
            <a:ext cx="5130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 Box 23"/>
          <p:cNvSpPr txBox="1">
            <a:spLocks noChangeArrowheads="1"/>
          </p:cNvSpPr>
          <p:nvPr/>
        </p:nvSpPr>
        <p:spPr bwMode="auto">
          <a:xfrm>
            <a:off x="2025650" y="4549775"/>
            <a:ext cx="4032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0"/>
              <a:t>requires making single cycle IR pulses –</a:t>
            </a:r>
          </a:p>
        </p:txBody>
      </p:sp>
      <p:sp>
        <p:nvSpPr>
          <p:cNvPr id="33800" name="Text Box 24"/>
          <p:cNvSpPr txBox="1">
            <a:spLocks noChangeArrowheads="1"/>
          </p:cNvSpPr>
          <p:nvPr/>
        </p:nvSpPr>
        <p:spPr bwMode="auto">
          <a:xfrm>
            <a:off x="2362200" y="5494338"/>
            <a:ext cx="410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0"/>
              <a:t>chirped pulse optical parametric amplifiers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reeform 2"/>
          <p:cNvSpPr>
            <a:spLocks noChangeAspect="1"/>
          </p:cNvSpPr>
          <p:nvPr/>
        </p:nvSpPr>
        <p:spPr bwMode="auto">
          <a:xfrm>
            <a:off x="427038" y="2895600"/>
            <a:ext cx="487362" cy="320675"/>
          </a:xfrm>
          <a:custGeom>
            <a:avLst/>
            <a:gdLst/>
            <a:ahLst/>
            <a:cxnLst>
              <a:cxn ang="0">
                <a:pos x="0" y="2405"/>
              </a:cxn>
              <a:cxn ang="0">
                <a:pos x="940" y="2120"/>
              </a:cxn>
              <a:cxn ang="0">
                <a:pos x="1908" y="4"/>
              </a:cxn>
              <a:cxn ang="0">
                <a:pos x="2821" y="2098"/>
              </a:cxn>
              <a:cxn ang="0">
                <a:pos x="3733" y="2397"/>
              </a:cxn>
            </a:cxnLst>
            <a:rect l="0" t="0" r="r" b="b"/>
            <a:pathLst>
              <a:path w="3733" h="2520">
                <a:moveTo>
                  <a:pt x="0" y="2405"/>
                </a:moveTo>
                <a:cubicBezTo>
                  <a:pt x="157" y="2358"/>
                  <a:pt x="622" y="2520"/>
                  <a:pt x="940" y="2120"/>
                </a:cubicBezTo>
                <a:cubicBezTo>
                  <a:pt x="1258" y="1720"/>
                  <a:pt x="1595" y="8"/>
                  <a:pt x="1908" y="4"/>
                </a:cubicBezTo>
                <a:cubicBezTo>
                  <a:pt x="2221" y="0"/>
                  <a:pt x="2517" y="1699"/>
                  <a:pt x="2821" y="2098"/>
                </a:cubicBezTo>
                <a:cubicBezTo>
                  <a:pt x="3125" y="2497"/>
                  <a:pt x="3543" y="2335"/>
                  <a:pt x="3733" y="2397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19" name="Freeform 3"/>
          <p:cNvSpPr>
            <a:spLocks/>
          </p:cNvSpPr>
          <p:nvPr/>
        </p:nvSpPr>
        <p:spPr bwMode="auto">
          <a:xfrm>
            <a:off x="10668000" y="1447800"/>
            <a:ext cx="487363" cy="1844675"/>
          </a:xfrm>
          <a:custGeom>
            <a:avLst/>
            <a:gdLst/>
            <a:ahLst/>
            <a:cxnLst>
              <a:cxn ang="0">
                <a:pos x="0" y="2405"/>
              </a:cxn>
              <a:cxn ang="0">
                <a:pos x="940" y="2120"/>
              </a:cxn>
              <a:cxn ang="0">
                <a:pos x="1908" y="4"/>
              </a:cxn>
              <a:cxn ang="0">
                <a:pos x="2821" y="2098"/>
              </a:cxn>
              <a:cxn ang="0">
                <a:pos x="3733" y="2397"/>
              </a:cxn>
            </a:cxnLst>
            <a:rect l="0" t="0" r="r" b="b"/>
            <a:pathLst>
              <a:path w="3733" h="2520">
                <a:moveTo>
                  <a:pt x="0" y="2405"/>
                </a:moveTo>
                <a:cubicBezTo>
                  <a:pt x="157" y="2358"/>
                  <a:pt x="622" y="2520"/>
                  <a:pt x="940" y="2120"/>
                </a:cubicBezTo>
                <a:cubicBezTo>
                  <a:pt x="1258" y="1720"/>
                  <a:pt x="1595" y="8"/>
                  <a:pt x="1908" y="4"/>
                </a:cubicBezTo>
                <a:cubicBezTo>
                  <a:pt x="2221" y="0"/>
                  <a:pt x="2517" y="1699"/>
                  <a:pt x="2821" y="2098"/>
                </a:cubicBezTo>
                <a:cubicBezTo>
                  <a:pt x="3125" y="2497"/>
                  <a:pt x="3543" y="2335"/>
                  <a:pt x="3733" y="2397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20" name="Freeform 4"/>
          <p:cNvSpPr>
            <a:spLocks/>
          </p:cNvSpPr>
          <p:nvPr/>
        </p:nvSpPr>
        <p:spPr bwMode="auto">
          <a:xfrm>
            <a:off x="5994400" y="2971800"/>
            <a:ext cx="3168650" cy="228600"/>
          </a:xfrm>
          <a:custGeom>
            <a:avLst/>
            <a:gdLst/>
            <a:ahLst/>
            <a:cxnLst>
              <a:cxn ang="0">
                <a:pos x="0" y="2405"/>
              </a:cxn>
              <a:cxn ang="0">
                <a:pos x="940" y="2120"/>
              </a:cxn>
              <a:cxn ang="0">
                <a:pos x="1908" y="4"/>
              </a:cxn>
              <a:cxn ang="0">
                <a:pos x="2821" y="2098"/>
              </a:cxn>
              <a:cxn ang="0">
                <a:pos x="3733" y="2397"/>
              </a:cxn>
            </a:cxnLst>
            <a:rect l="0" t="0" r="r" b="b"/>
            <a:pathLst>
              <a:path w="3733" h="2520">
                <a:moveTo>
                  <a:pt x="0" y="2405"/>
                </a:moveTo>
                <a:cubicBezTo>
                  <a:pt x="157" y="2358"/>
                  <a:pt x="622" y="2520"/>
                  <a:pt x="940" y="2120"/>
                </a:cubicBezTo>
                <a:cubicBezTo>
                  <a:pt x="1258" y="1720"/>
                  <a:pt x="1595" y="8"/>
                  <a:pt x="1908" y="4"/>
                </a:cubicBezTo>
                <a:cubicBezTo>
                  <a:pt x="2221" y="0"/>
                  <a:pt x="2517" y="1699"/>
                  <a:pt x="2821" y="2098"/>
                </a:cubicBezTo>
                <a:cubicBezTo>
                  <a:pt x="3125" y="2497"/>
                  <a:pt x="3543" y="2335"/>
                  <a:pt x="3733" y="2397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21" name="Freeform 5"/>
          <p:cNvSpPr>
            <a:spLocks/>
          </p:cNvSpPr>
          <p:nvPr/>
        </p:nvSpPr>
        <p:spPr bwMode="auto">
          <a:xfrm>
            <a:off x="2520950" y="3138488"/>
            <a:ext cx="3168650" cy="46037"/>
          </a:xfrm>
          <a:custGeom>
            <a:avLst/>
            <a:gdLst/>
            <a:ahLst/>
            <a:cxnLst>
              <a:cxn ang="0">
                <a:pos x="0" y="2405"/>
              </a:cxn>
              <a:cxn ang="0">
                <a:pos x="940" y="2120"/>
              </a:cxn>
              <a:cxn ang="0">
                <a:pos x="1908" y="4"/>
              </a:cxn>
              <a:cxn ang="0">
                <a:pos x="2821" y="2098"/>
              </a:cxn>
              <a:cxn ang="0">
                <a:pos x="3733" y="2397"/>
              </a:cxn>
            </a:cxnLst>
            <a:rect l="0" t="0" r="r" b="b"/>
            <a:pathLst>
              <a:path w="3733" h="2520">
                <a:moveTo>
                  <a:pt x="0" y="2405"/>
                </a:moveTo>
                <a:cubicBezTo>
                  <a:pt x="157" y="2358"/>
                  <a:pt x="622" y="2520"/>
                  <a:pt x="940" y="2120"/>
                </a:cubicBezTo>
                <a:cubicBezTo>
                  <a:pt x="1258" y="1720"/>
                  <a:pt x="1595" y="8"/>
                  <a:pt x="1908" y="4"/>
                </a:cubicBezTo>
                <a:cubicBezTo>
                  <a:pt x="2221" y="0"/>
                  <a:pt x="2517" y="1699"/>
                  <a:pt x="2821" y="2098"/>
                </a:cubicBezTo>
                <a:cubicBezTo>
                  <a:pt x="3125" y="2497"/>
                  <a:pt x="3543" y="2335"/>
                  <a:pt x="3733" y="2397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V="1">
            <a:off x="2166938" y="3810000"/>
            <a:ext cx="711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 flipH="1" flipV="1">
            <a:off x="0" y="3276600"/>
            <a:ext cx="1219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1524000" y="4038600"/>
            <a:ext cx="191293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0"/>
              <a:t>Stretching</a:t>
            </a:r>
          </a:p>
        </p:txBody>
      </p:sp>
      <p:sp>
        <p:nvSpPr>
          <p:cNvPr id="60425" name="Line 9"/>
          <p:cNvSpPr>
            <a:spLocks noChangeShapeType="1"/>
          </p:cNvSpPr>
          <p:nvPr/>
        </p:nvSpPr>
        <p:spPr bwMode="auto">
          <a:xfrm flipV="1">
            <a:off x="5588000" y="3810000"/>
            <a:ext cx="711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-101600" y="3225800"/>
            <a:ext cx="1974850" cy="581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From Oscillator</a:t>
            </a:r>
          </a:p>
          <a:p>
            <a:r>
              <a:rPr lang="en-US" sz="1600" b="0"/>
              <a:t>Into Stretcher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3217863" y="3225800"/>
            <a:ext cx="1882775" cy="581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From Stretcher</a:t>
            </a:r>
          </a:p>
          <a:p>
            <a:r>
              <a:rPr lang="en-US" sz="1600" b="0"/>
              <a:t>Into Amplifier</a:t>
            </a: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6445250" y="3225800"/>
            <a:ext cx="2063750" cy="581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From Amplifier</a:t>
            </a:r>
          </a:p>
          <a:p>
            <a:r>
              <a:rPr lang="en-US" sz="1600" b="0"/>
              <a:t>Into Compressor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9855200" y="3225800"/>
            <a:ext cx="2214563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From Compressor</a:t>
            </a:r>
          </a:p>
        </p:txBody>
      </p:sp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4843463" y="4038600"/>
            <a:ext cx="252095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0"/>
              <a:t>Amplification</a:t>
            </a: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8685213" y="3962400"/>
            <a:ext cx="2389187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0"/>
              <a:t>Compression</a:t>
            </a:r>
          </a:p>
        </p:txBody>
      </p:sp>
      <p:sp>
        <p:nvSpPr>
          <p:cNvPr id="60432" name="Line 16"/>
          <p:cNvSpPr>
            <a:spLocks noChangeShapeType="1"/>
          </p:cNvSpPr>
          <p:nvPr/>
        </p:nvSpPr>
        <p:spPr bwMode="auto">
          <a:xfrm flipV="1">
            <a:off x="9428163" y="3733800"/>
            <a:ext cx="711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35" name="Text Box 19"/>
          <p:cNvSpPr txBox="1">
            <a:spLocks noChangeArrowheads="1"/>
          </p:cNvSpPr>
          <p:nvPr/>
        </p:nvSpPr>
        <p:spPr bwMode="auto">
          <a:xfrm>
            <a:off x="2447925" y="163513"/>
            <a:ext cx="7294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>
                <a:solidFill>
                  <a:srgbClr val="0033CC"/>
                </a:solidFill>
              </a:rPr>
              <a:t>Generation of High Power Ultrashort Pulses</a:t>
            </a:r>
          </a:p>
        </p:txBody>
      </p:sp>
      <p:grpSp>
        <p:nvGrpSpPr>
          <p:cNvPr id="60436" name="Group 20"/>
          <p:cNvGrpSpPr>
            <a:grpSpLocks/>
          </p:cNvGrpSpPr>
          <p:nvPr/>
        </p:nvGrpSpPr>
        <p:grpSpPr bwMode="auto">
          <a:xfrm>
            <a:off x="5846763" y="1279525"/>
            <a:ext cx="4287837" cy="457200"/>
            <a:chOff x="288" y="2928"/>
            <a:chExt cx="2026" cy="288"/>
          </a:xfrm>
        </p:grpSpPr>
        <p:sp>
          <p:nvSpPr>
            <p:cNvPr id="60437" name="Text Box 21"/>
            <p:cNvSpPr txBox="1">
              <a:spLocks noChangeArrowheads="1"/>
            </p:cNvSpPr>
            <p:nvPr/>
          </p:nvSpPr>
          <p:spPr bwMode="auto">
            <a:xfrm>
              <a:off x="288" y="2928"/>
              <a:ext cx="20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 b="0"/>
                <a:t>(800 nm,                   )</a:t>
              </a:r>
            </a:p>
          </p:txBody>
        </p:sp>
        <p:graphicFrame>
          <p:nvGraphicFramePr>
            <p:cNvPr id="60438" name="Object 22"/>
            <p:cNvGraphicFramePr>
              <a:graphicFrameLocks noChangeAspect="1"/>
            </p:cNvGraphicFramePr>
            <p:nvPr/>
          </p:nvGraphicFramePr>
          <p:xfrm>
            <a:off x="1104" y="2976"/>
            <a:ext cx="824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44" name="Equation" r:id="rId3" imgW="787320" imgH="228600" progId="Equation.3">
                    <p:embed/>
                  </p:oleObj>
                </mc:Choice>
                <mc:Fallback>
                  <p:oleObj name="Equation" r:id="rId3" imgW="787320" imgH="228600" progId="Equation.3">
                    <p:embed/>
                    <p:pic>
                      <p:nvPicPr>
                        <p:cNvPr id="0" name="Picture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2976"/>
                          <a:ext cx="824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0439" name="Object 23"/>
          <p:cNvGraphicFramePr>
            <a:graphicFrameLocks noChangeAspect="1"/>
          </p:cNvGraphicFramePr>
          <p:nvPr/>
        </p:nvGraphicFramePr>
        <p:xfrm>
          <a:off x="1828800" y="1143000"/>
          <a:ext cx="3563938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5" name="Microsoft Equation 3.0" r:id="rId5" imgW="1485720" imgH="457200" progId="Equation.3">
                  <p:embed/>
                </p:oleObj>
              </mc:Choice>
              <mc:Fallback>
                <p:oleObj name="Microsoft Equation 3.0" r:id="rId5" imgW="1485720" imgH="45720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143000"/>
                        <a:ext cx="3563938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40" name="Oval 24"/>
          <p:cNvSpPr>
            <a:spLocks noChangeArrowheads="1"/>
          </p:cNvSpPr>
          <p:nvPr/>
        </p:nvSpPr>
        <p:spPr bwMode="auto">
          <a:xfrm>
            <a:off x="8958263" y="5181600"/>
            <a:ext cx="304800" cy="12954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441" name="Line 25"/>
          <p:cNvSpPr>
            <a:spLocks noChangeShapeType="1"/>
          </p:cNvSpPr>
          <p:nvPr/>
        </p:nvSpPr>
        <p:spPr bwMode="auto">
          <a:xfrm flipV="1">
            <a:off x="8145463" y="5867400"/>
            <a:ext cx="711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42" name="Line 26"/>
          <p:cNvSpPr>
            <a:spLocks noChangeShapeType="1"/>
          </p:cNvSpPr>
          <p:nvPr/>
        </p:nvSpPr>
        <p:spPr bwMode="auto">
          <a:xfrm flipH="1" flipV="1">
            <a:off x="9364663" y="5867400"/>
            <a:ext cx="711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43" name="Text Box 27"/>
          <p:cNvSpPr txBox="1">
            <a:spLocks noChangeArrowheads="1"/>
          </p:cNvSpPr>
          <p:nvPr/>
        </p:nvSpPr>
        <p:spPr bwMode="auto">
          <a:xfrm>
            <a:off x="10075863" y="5711825"/>
            <a:ext cx="1608137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0"/>
              <a:t>30 microns</a:t>
            </a:r>
          </a:p>
        </p:txBody>
      </p:sp>
      <p:sp>
        <p:nvSpPr>
          <p:cNvPr id="60444" name="Text Box 28"/>
          <p:cNvSpPr txBox="1">
            <a:spLocks noChangeArrowheads="1"/>
          </p:cNvSpPr>
          <p:nvPr/>
        </p:nvSpPr>
        <p:spPr bwMode="auto">
          <a:xfrm>
            <a:off x="8450263" y="4586288"/>
            <a:ext cx="1912937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0"/>
              <a:t>3200 microns</a:t>
            </a:r>
          </a:p>
        </p:txBody>
      </p:sp>
      <p:sp>
        <p:nvSpPr>
          <p:cNvPr id="60445" name="Line 29"/>
          <p:cNvSpPr>
            <a:spLocks noChangeShapeType="1"/>
          </p:cNvSpPr>
          <p:nvPr/>
        </p:nvSpPr>
        <p:spPr bwMode="auto">
          <a:xfrm>
            <a:off x="9059863" y="48768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46" name="Line 30"/>
          <p:cNvSpPr>
            <a:spLocks noChangeShapeType="1"/>
          </p:cNvSpPr>
          <p:nvPr/>
        </p:nvSpPr>
        <p:spPr bwMode="auto">
          <a:xfrm flipV="1">
            <a:off x="9059863" y="64770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\documentclass{article}&#10;\usepackage{amsmath}&#10;\usepackage{color}&#10;\pagestyle{empty}&#10;\begin{document}&#10;If a short pulse starts unmodulated through the cavity, after&#10;a round-trip (or perimeter) $P$, it acquires the chirp&#10;(due to dispersion):\textcolor{red}{&#10;$$&#10;\Delta\left( \left . \frac{\partial^2 \varphi(t)}{\partial t^2}\right |_{(t=0)}\right)=&#10;\frac{4 k''_{av}P}{\tau_{G0}^4} \frac{1}{1 + \frac{2 k''_{av}P}{\tau_{G0}^2}}&#10;$$}&#10;&#10;&#10;&#10;\end{document}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798638" y="466725"/>
            <a:ext cx="86931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 descr="\documentclass{article}&#10;\usepackage{amsmath}&#10;\usepackage{color}&#10;\pagestyle{empty}&#10;\begin{document}&#10;Let us assume next that the cavity contains an element with a nonlinear&#10;index $n = n_0 + n_2 I$ of length $\ell_{Kerr}$,&#10;the phase induced by self-phase modulation, near the center of the Gaussian pulse,&#10;is:&#10;$$&#10;\Delta  \varphi(t) =&#10;- \left . k_{NL} \cdot \ell_{Kerr} \right |_{(t=0)} =&#10;-\frac{2\pi n_2}{\lambda} \ell_{Kerr}  I&#10;\approx \frac{4 \pi n_2 I_0 \ell_{Kerr}}{\lambda } \frac{t^2}{\tau_{G0}^2}&#10;$$&#10;where we have used a quadratic approximation for the Gaussian near $t = 0$.&#10;Taking the second derivative yields the chirp induced by phase modulation&#10;at the pulse center:\textcolor{red}{&#10;$$&#10;\Delta \left( \frac{\partial^2 \varphi(t) }{\partial t^2}\right)&#10;\approx \frac{8 \pi n_2 I_0 \ell_{Kerr}}{\lambda \tau_{G0}^2}&#10;$$}&#10;&#10;&#10;&#10;\end{document}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676400" y="2682875"/>
            <a:ext cx="8716963" cy="34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documentclass{article}&#10;\usepackage{amsmath}&#10;\usepackage{color}&#10;\pagestyle{empty}&#10;\begin{document}&#10;\noindent&#10;We found previously that the dispersion induced phase modulation balances the Kerr phase modulation if:&#10;\textcolor{blue}{&#10;$$I_0\tau^2_{G0}= -\frac{\lambda k''_{av}}{2\pi{n}_2}\frac{P}{\ell_{Kerr}}\frac{1}{1 + \frac{2 k''_{av}P}{\tau_{G0}^2}} \approx  -\frac{\lambda \psi''}{2\pi{n}_2 \ell_{Kerr}}$$}&#10; &#10;&#10;&#10;&#10;\end{document}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90613" y="2687638"/>
            <a:ext cx="10086975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1236663" y="514350"/>
            <a:ext cx="9864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OSCILLATORS: SHORT PULSES REQUIRES SMALL DISPERSION/LARGE KERR EFFECT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 1" descr="\documentclass{article}&#10;\usepackage{amsmath}&#10;\usepackage{color}&#10;\pagestyle{empty}&#10;\begin{document}&#10;\textcolor{red}{&#10;$$&#10;\Delta\left( \left . \frac{\partial^2 \varphi(t)}{\partial t^2}\right |_{(t=0)}\right)=&#10;\frac{4 k''_{av}P}{\tau_{G0}^4} \frac{1}{1 + \frac{2 k''_{av}P}{\tau_{G0}^2}}&#10;$$}&#10;&#10;&#10;&#10;\end{document}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903663" y="1617663"/>
            <a:ext cx="42195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2" descr="\documentclass{article}&#10;\usepackage{amsmath}&#10;\usepackage{color}&#10;\pagestyle{empty}&#10;\begin{document}&#10;\textcolor{red}{&#10;$$&#10;\Delta \left( \frac{\partial^2 \varphi(t) }{\partial t^2}\right)&#10;\approx \frac{8 \pi n_2 I_0 \ell_{Kerr}}{\lambda \tau_{G0}^2}&#10;$$}&#10;&#10;&#10;&#10;\end{document}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533900" y="4041775"/>
            <a:ext cx="31242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Box 9"/>
          <p:cNvSpPr txBox="1">
            <a:spLocks noChangeArrowheads="1"/>
          </p:cNvSpPr>
          <p:nvPr/>
        </p:nvSpPr>
        <p:spPr bwMode="auto">
          <a:xfrm>
            <a:off x="2784475" y="428625"/>
            <a:ext cx="696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NO LONGER INFINITESIMAL CHANGE/CAVITY ROUND-TRIP</a:t>
            </a:r>
          </a:p>
        </p:txBody>
      </p:sp>
      <p:pic>
        <p:nvPicPr>
          <p:cNvPr id="2" name="Picture 1" descr="\documentclass{article}&#10;\usepackage{amsmath}&#10;\usepackage{color}&#10;\pagestyle{empty}&#10;\begin{document}&#10;\textcolor{red}{&#10;$$&#10;\Delta\left( \left . \frac{\partial^2 \varphi(t)}{\partial t^2}\right |_{(t=0)}\right)=&#10;\frac{4 \psi''}{\tau_{G0}^4} \frac{1}{1 + \frac{2 k''_{av}P}{\tau_{G0}^2}}&#10;$$}&#10;&#10;&#10;&#10;\end{document}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903663" y="1624013"/>
            <a:ext cx="39624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Box 8"/>
          <p:cNvSpPr txBox="1">
            <a:spLocks noChangeArrowheads="1"/>
          </p:cNvSpPr>
          <p:nvPr/>
        </p:nvSpPr>
        <p:spPr bwMode="auto">
          <a:xfrm>
            <a:off x="2035175" y="947738"/>
            <a:ext cx="8359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AMPLIFIERS REQUIRE HUGE DISPERSION AND NEGLIGIBLE KERR EFFECT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 idx="4294967295"/>
          </p:nvPr>
        </p:nvSpPr>
        <p:spPr>
          <a:xfrm>
            <a:off x="5268913" y="385763"/>
            <a:ext cx="1654175" cy="460375"/>
          </a:xfrm>
        </p:spPr>
        <p:txBody>
          <a:bodyPr/>
          <a:lstStyle/>
          <a:p>
            <a:r>
              <a:rPr lang="en-US" sz="2400" b="1" smtClean="0">
                <a:solidFill>
                  <a:srgbClr val="0033CC"/>
                </a:solidFill>
              </a:rPr>
              <a:t>Stretcher</a:t>
            </a:r>
          </a:p>
        </p:txBody>
      </p:sp>
      <p:pic>
        <p:nvPicPr>
          <p:cNvPr id="5837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82350" y="6448425"/>
            <a:ext cx="1009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690688"/>
            <a:ext cx="636905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8373" name="Group 14"/>
          <p:cNvGrpSpPr>
            <a:grpSpLocks/>
          </p:cNvGrpSpPr>
          <p:nvPr/>
        </p:nvGrpSpPr>
        <p:grpSpPr bwMode="auto">
          <a:xfrm>
            <a:off x="6586538" y="2917825"/>
            <a:ext cx="5303837" cy="3519488"/>
            <a:chOff x="6586056" y="2917984"/>
            <a:chExt cx="5303587" cy="3518726"/>
          </a:xfrm>
        </p:grpSpPr>
        <p:pic>
          <p:nvPicPr>
            <p:cNvPr id="58374" name="Picture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86056" y="2917984"/>
              <a:ext cx="5303587" cy="351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Arrow Connector 10"/>
            <p:cNvCxnSpPr/>
            <p:nvPr/>
          </p:nvCxnSpPr>
          <p:spPr>
            <a:xfrm flipH="1">
              <a:off x="7206739" y="4584498"/>
              <a:ext cx="925469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0257770" y="4584498"/>
              <a:ext cx="923881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377" name="TextBox 2"/>
          <p:cNvSpPr txBox="1">
            <a:spLocks noChangeArrowheads="1"/>
          </p:cNvSpPr>
          <p:nvPr/>
        </p:nvSpPr>
        <p:spPr bwMode="auto">
          <a:xfrm>
            <a:off x="7497763" y="1717675"/>
            <a:ext cx="36845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>
                <a:latin typeface="Calibri" pitchFamily="34" charset="0"/>
              </a:rPr>
              <a:t>Stretching causes group velocity dispersion, thereby imparting a linear chirp. </a:t>
            </a:r>
          </a:p>
        </p:txBody>
      </p:sp>
      <p:sp>
        <p:nvSpPr>
          <p:cNvPr id="10" name="Slide Number Placeholder 9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8DD3D1C-8C89-4CB7-B586-26AB10FFA053}" type="slidenum">
              <a:rPr lang="en-US"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en-US" sz="1200" b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8313" y="461963"/>
            <a:ext cx="87153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 Box 8"/>
          <p:cNvSpPr txBox="1">
            <a:spLocks noChangeArrowheads="1"/>
          </p:cNvSpPr>
          <p:nvPr/>
        </p:nvSpPr>
        <p:spPr bwMode="auto">
          <a:xfrm>
            <a:off x="3844925" y="206375"/>
            <a:ext cx="4533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33CC"/>
                </a:solidFill>
              </a:rPr>
              <a:t>GRATING PAIR NEGATIVE DISPERSON</a:t>
            </a:r>
          </a:p>
        </p:txBody>
      </p:sp>
      <p:pic>
        <p:nvPicPr>
          <p:cNvPr id="2" name="Picture 1" descr="\documentclass{article}&#10;\usepackage{amsmath}&#10;\pagestyle{empty}&#10;\begin{document}&#10;$$\left.\frac{d^2\Psi}{d\Omega^2}\right|_{\omega_\ell} = -&#10;\frac{\lambda_\ell}{2 \pi c^2} \left( \frac{m\lambda_\ell}{d}&#10;\right )^2 \frac{L}{\cos^2 \beta'(\lambda_\ell)}$$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0" y="742730"/>
            <a:ext cx="4175238" cy="70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3163" y="1719263"/>
            <a:ext cx="730567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8"/>
          <p:cNvSpPr txBox="1">
            <a:spLocks noChangeArrowheads="1"/>
          </p:cNvSpPr>
          <p:nvPr/>
        </p:nvSpPr>
        <p:spPr bwMode="auto">
          <a:xfrm>
            <a:off x="3844925" y="206375"/>
            <a:ext cx="4406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33CC"/>
                </a:solidFill>
              </a:rPr>
              <a:t>GRATING PAIR POSITIVE DISPERSON</a:t>
            </a:r>
          </a:p>
        </p:txBody>
      </p:sp>
      <p:pic>
        <p:nvPicPr>
          <p:cNvPr id="5" name="Picture 4" descr="\documentclass{article}&#10;\usepackage{amsmath}&#10;\pagestyle{empty}&#10;\begin{document}&#10;$$\left.\frac{d^2\Psi}{d\Omega^2}\right|_{\omega_\ell} = -&#10;\frac{\lambda_\ell}{2 \pi c^2} \left( \frac{m\lambda_\ell}{d}&#10;\right )^2 \frac{L}{\cos^2 \beta'(\lambda_\ell)}$$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0" y="742730"/>
            <a:ext cx="4175238" cy="704000"/>
          </a:xfrm>
          <a:prstGeom prst="rect">
            <a:avLst/>
          </a:prstGeom>
        </p:spPr>
      </p:pic>
      <p:pic>
        <p:nvPicPr>
          <p:cNvPr id="3" name="Picture 2" descr="\documentclass{article}&#10;\usepackage{amsmath}&#10;\pagestyle{empty}&#10;\begin{document}&#10;&#10;Replace L by L-4f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41" y="979682"/>
            <a:ext cx="1991619" cy="230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0788" y="0"/>
            <a:ext cx="9750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4016375" y="366713"/>
            <a:ext cx="415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33CC"/>
                </a:solidFill>
              </a:rPr>
              <a:t>Gratings are expensive – one is sufficient</a:t>
            </a:r>
          </a:p>
        </p:txBody>
      </p:sp>
      <p:pic>
        <p:nvPicPr>
          <p:cNvPr id="67591" name="Picture 7" descr="IMG_08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0" y="762000"/>
            <a:ext cx="8128000" cy="6096000"/>
          </a:xfrm>
          <a:prstGeom prst="rect">
            <a:avLst/>
          </a:prstGeom>
          <a:noFill/>
        </p:spPr>
      </p:pic>
      <p:sp>
        <p:nvSpPr>
          <p:cNvPr id="67592" name="Line 8"/>
          <p:cNvSpPr>
            <a:spLocks noChangeShapeType="1"/>
          </p:cNvSpPr>
          <p:nvPr/>
        </p:nvSpPr>
        <p:spPr bwMode="auto">
          <a:xfrm flipV="1">
            <a:off x="3790950" y="2476500"/>
            <a:ext cx="1543050" cy="6667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593" name="Line 9"/>
          <p:cNvSpPr>
            <a:spLocks noChangeShapeType="1"/>
          </p:cNvSpPr>
          <p:nvPr/>
        </p:nvSpPr>
        <p:spPr bwMode="auto">
          <a:xfrm flipV="1">
            <a:off x="3371850" y="2543175"/>
            <a:ext cx="1895475" cy="12763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594" name="Line 10"/>
          <p:cNvSpPr>
            <a:spLocks noChangeShapeType="1"/>
          </p:cNvSpPr>
          <p:nvPr/>
        </p:nvSpPr>
        <p:spPr bwMode="auto">
          <a:xfrm flipV="1">
            <a:off x="3371850" y="1962150"/>
            <a:ext cx="3238500" cy="18478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016375" y="366713"/>
            <a:ext cx="415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33CC"/>
                </a:solidFill>
              </a:rPr>
              <a:t>Gratings are expensive – one is sufficient</a:t>
            </a:r>
          </a:p>
        </p:txBody>
      </p:sp>
      <p:pic>
        <p:nvPicPr>
          <p:cNvPr id="68611" name="Picture 3" descr="IMG_08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0" y="762000"/>
            <a:ext cx="8128000" cy="6096000"/>
          </a:xfrm>
          <a:prstGeom prst="rect">
            <a:avLst/>
          </a:prstGeom>
          <a:noFill/>
        </p:spPr>
      </p:pic>
      <p:sp>
        <p:nvSpPr>
          <p:cNvPr id="68613" name="Line 5"/>
          <p:cNvSpPr>
            <a:spLocks noChangeShapeType="1"/>
          </p:cNvSpPr>
          <p:nvPr/>
        </p:nvSpPr>
        <p:spPr bwMode="auto">
          <a:xfrm flipV="1">
            <a:off x="3371850" y="2543175"/>
            <a:ext cx="1895475" cy="127635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614" name="Line 6"/>
          <p:cNvSpPr>
            <a:spLocks noChangeShapeType="1"/>
          </p:cNvSpPr>
          <p:nvPr/>
        </p:nvSpPr>
        <p:spPr bwMode="auto">
          <a:xfrm flipV="1">
            <a:off x="3371850" y="1962150"/>
            <a:ext cx="3238500" cy="18478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620" name="Line 12"/>
          <p:cNvSpPr>
            <a:spLocks noChangeShapeType="1"/>
          </p:cNvSpPr>
          <p:nvPr/>
        </p:nvSpPr>
        <p:spPr bwMode="auto">
          <a:xfrm flipV="1">
            <a:off x="3819525" y="2476500"/>
            <a:ext cx="1514475" cy="6572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621" name="Line 13"/>
          <p:cNvSpPr>
            <a:spLocks noChangeShapeType="1"/>
          </p:cNvSpPr>
          <p:nvPr/>
        </p:nvSpPr>
        <p:spPr bwMode="auto">
          <a:xfrm flipV="1">
            <a:off x="3257550" y="1857375"/>
            <a:ext cx="3362325" cy="1762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622" name="Line 14"/>
          <p:cNvSpPr>
            <a:spLocks noChangeShapeType="1"/>
          </p:cNvSpPr>
          <p:nvPr/>
        </p:nvSpPr>
        <p:spPr bwMode="auto">
          <a:xfrm flipV="1">
            <a:off x="3295650" y="2371725"/>
            <a:ext cx="2124075" cy="12287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623" name="Line 15"/>
          <p:cNvSpPr>
            <a:spLocks noChangeShapeType="1"/>
          </p:cNvSpPr>
          <p:nvPr/>
        </p:nvSpPr>
        <p:spPr bwMode="auto">
          <a:xfrm flipV="1">
            <a:off x="3695700" y="2352675"/>
            <a:ext cx="1752600" cy="8191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1"/>
          <p:cNvSpPr txBox="1">
            <a:spLocks noChangeArrowheads="1"/>
          </p:cNvSpPr>
          <p:nvPr/>
        </p:nvSpPr>
        <p:spPr bwMode="auto">
          <a:xfrm>
            <a:off x="2492375" y="741363"/>
            <a:ext cx="6751638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REQUIREMENTS FOR ATTOSECOND PULSE GENERATION</a:t>
            </a:r>
            <a:r>
              <a:rPr lang="en-US" altLang="en-US" b="0"/>
              <a:t>:</a:t>
            </a:r>
          </a:p>
          <a:p>
            <a:endParaRPr lang="en-US" altLang="en-US" b="0"/>
          </a:p>
          <a:p>
            <a:r>
              <a:rPr lang="en-US" altLang="en-US" b="0"/>
              <a:t>FINAL PULSES WITH ZERO CEO AND CEP</a:t>
            </a:r>
          </a:p>
          <a:p>
            <a:endParaRPr lang="en-US" altLang="en-US" b="0"/>
          </a:p>
          <a:p>
            <a:r>
              <a:rPr lang="en-US" altLang="en-US" b="0"/>
              <a:t>PULSE DURATION &lt; 50 fs</a:t>
            </a:r>
          </a:p>
          <a:p>
            <a:endParaRPr lang="en-US" altLang="en-US" b="0"/>
          </a:p>
          <a:p>
            <a:r>
              <a:rPr lang="en-US" altLang="en-US" b="0"/>
              <a:t>REPETITION RATE 1 kHz or more</a:t>
            </a:r>
          </a:p>
          <a:p>
            <a:endParaRPr lang="en-US" altLang="en-US" b="0"/>
          </a:p>
          <a:p>
            <a:r>
              <a:rPr lang="en-US" altLang="en-US" b="0"/>
              <a:t>AMPLITUDE STABILITY</a:t>
            </a:r>
          </a:p>
          <a:p>
            <a:endParaRPr lang="en-US" altLang="en-US" b="0"/>
          </a:p>
          <a:p>
            <a:r>
              <a:rPr lang="en-US" altLang="en-US" b="0"/>
              <a:t>STABILIZATION OF FREQUENCIES</a:t>
            </a:r>
          </a:p>
          <a:p>
            <a:endParaRPr lang="en-US" altLang="en-US" b="0"/>
          </a:p>
          <a:p>
            <a:r>
              <a:rPr lang="en-US" altLang="en-US" b="0"/>
              <a:t>PULSE ENERGY?</a:t>
            </a:r>
          </a:p>
        </p:txBody>
      </p:sp>
      <p:pic>
        <p:nvPicPr>
          <p:cNvPr id="35842" name="Picture 7" descr="\documentclass{article}&#10;\usepackage{amsmath}&#10;\pagestyle{empty}&#10;\begin{document}&#10;&#10;$U_p = 9.33 \cdot 10^{-14} I_\ell \lambda^2  \rightarrow&#10;I_\ell \approx 2 \cdot  10^{14}$ W/cm$^2$&#10;&#10;\end{document}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637088" y="4654550"/>
            <a:ext cx="57467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1" descr="\documentclass{article}&#10;\usepackage{amsmath}&#10;\pagestyle{empty}&#10;\begin{document}&#10;&#10;$I_\ell \times 5 $ fs = 1 J/cm$^2$&#10;\end{document}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490788" y="5416550"/>
            <a:ext cx="249555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2" descr="\documentclass{article}&#10;\usepackage{amsmath}&#10;\pagestyle{empty}&#10;\begin{document}&#10;Minimum energy/pulse $\approx$ 1 mJ/cm$^2$&#10;&#10;\end{document}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479675" y="6280150"/>
            <a:ext cx="467042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2100263" y="1182688"/>
            <a:ext cx="5456237" cy="528637"/>
          </a:xfrm>
          <a:prstGeom prst="ellipse">
            <a:avLst/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/>
          </a:p>
        </p:txBody>
      </p:sp>
      <p:sp>
        <p:nvSpPr>
          <p:cNvPr id="7" name="Oval 6"/>
          <p:cNvSpPr/>
          <p:nvPr/>
        </p:nvSpPr>
        <p:spPr>
          <a:xfrm>
            <a:off x="833438" y="2914650"/>
            <a:ext cx="5456237" cy="381000"/>
          </a:xfrm>
          <a:prstGeom prst="ellipse">
            <a:avLst/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/>
          </a:p>
        </p:txBody>
      </p:sp>
      <p:sp>
        <p:nvSpPr>
          <p:cNvPr id="9" name="Oval 8"/>
          <p:cNvSpPr/>
          <p:nvPr/>
        </p:nvSpPr>
        <p:spPr>
          <a:xfrm>
            <a:off x="-157163" y="3789363"/>
            <a:ext cx="11318876" cy="3048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/>
          </a:p>
        </p:txBody>
      </p:sp>
      <p:sp>
        <p:nvSpPr>
          <p:cNvPr id="10" name="Oval 9"/>
          <p:cNvSpPr/>
          <p:nvPr/>
        </p:nvSpPr>
        <p:spPr>
          <a:xfrm>
            <a:off x="569913" y="1762125"/>
            <a:ext cx="5456237" cy="528638"/>
          </a:xfrm>
          <a:prstGeom prst="ellipse">
            <a:avLst/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/>
          </a:p>
        </p:txBody>
      </p:sp>
      <p:sp>
        <p:nvSpPr>
          <p:cNvPr id="11" name="Oval 10"/>
          <p:cNvSpPr/>
          <p:nvPr/>
        </p:nvSpPr>
        <p:spPr>
          <a:xfrm>
            <a:off x="985838" y="3467100"/>
            <a:ext cx="5456237" cy="381000"/>
          </a:xfrm>
          <a:prstGeom prst="ellipse">
            <a:avLst/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 idx="4294967295"/>
          </p:nvPr>
        </p:nvSpPr>
        <p:spPr>
          <a:xfrm>
            <a:off x="5268913" y="385763"/>
            <a:ext cx="1654175" cy="460375"/>
          </a:xfrm>
        </p:spPr>
        <p:txBody>
          <a:bodyPr/>
          <a:lstStyle/>
          <a:p>
            <a:r>
              <a:rPr lang="en-US" sz="2400" b="1" smtClean="0">
                <a:solidFill>
                  <a:srgbClr val="0033CC"/>
                </a:solidFill>
              </a:rPr>
              <a:t>Stretcher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7175" y="2201863"/>
            <a:ext cx="636905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3" name="Line 11"/>
          <p:cNvSpPr>
            <a:spLocks noChangeShapeType="1"/>
          </p:cNvSpPr>
          <p:nvPr/>
        </p:nvSpPr>
        <p:spPr bwMode="auto">
          <a:xfrm>
            <a:off x="6096000" y="2390775"/>
            <a:ext cx="0" cy="287655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82350" y="6448425"/>
            <a:ext cx="1009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444" name="Group 4"/>
          <p:cNvGrpSpPr>
            <a:grpSpLocks/>
          </p:cNvGrpSpPr>
          <p:nvPr/>
        </p:nvGrpSpPr>
        <p:grpSpPr bwMode="auto">
          <a:xfrm>
            <a:off x="1122363" y="1674813"/>
            <a:ext cx="9947275" cy="3675062"/>
            <a:chOff x="1122192" y="1675054"/>
            <a:chExt cx="9947615" cy="3674682"/>
          </a:xfrm>
        </p:grpSpPr>
        <p:grpSp>
          <p:nvGrpSpPr>
            <p:cNvPr id="61445" name="Group 5"/>
            <p:cNvGrpSpPr>
              <a:grpSpLocks/>
            </p:cNvGrpSpPr>
            <p:nvPr/>
          </p:nvGrpSpPr>
          <p:grpSpPr bwMode="auto">
            <a:xfrm>
              <a:off x="1122192" y="1675054"/>
              <a:ext cx="9947615" cy="3273659"/>
              <a:chOff x="3927099" y="900906"/>
              <a:chExt cx="7255109" cy="2387583"/>
            </a:xfrm>
          </p:grpSpPr>
          <p:pic>
            <p:nvPicPr>
              <p:cNvPr id="61446" name="Picture 8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flipH="1">
                <a:off x="3927099" y="1702304"/>
                <a:ext cx="532508" cy="684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447" name="TextBox 9"/>
              <p:cNvSpPr txBox="1">
                <a:spLocks noChangeArrowheads="1"/>
              </p:cNvSpPr>
              <p:nvPr/>
            </p:nvSpPr>
            <p:spPr bwMode="auto">
              <a:xfrm>
                <a:off x="10034009" y="1857705"/>
                <a:ext cx="1148199" cy="40011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0">
                    <a:latin typeface="Calibri" pitchFamily="34" charset="0"/>
                    <a:cs typeface="Arial" charset="0"/>
                  </a:rPr>
                  <a:t>Stretcher</a:t>
                </a:r>
              </a:p>
            </p:txBody>
          </p:sp>
          <p:pic>
            <p:nvPicPr>
              <p:cNvPr id="61448" name="Picture 13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005708" y="2302437"/>
                <a:ext cx="2599735" cy="1508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5" name="Straight Arrow Connector 14"/>
              <p:cNvCxnSpPr>
                <a:stCxn id="9" idx="1"/>
                <a:endCxn id="49" idx="1"/>
              </p:cNvCxnSpPr>
              <p:nvPr/>
            </p:nvCxnSpPr>
            <p:spPr>
              <a:xfrm flipV="1">
                <a:off x="4459712" y="2035446"/>
                <a:ext cx="1053647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8412623" y="1955565"/>
                <a:ext cx="1620995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8412623" y="2135008"/>
                <a:ext cx="1620995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1452" name="Picture 17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flipH="1">
                <a:off x="9017490" y="1156960"/>
                <a:ext cx="532508" cy="684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453" name="TextBox 18"/>
              <p:cNvSpPr txBox="1">
                <a:spLocks noChangeArrowheads="1"/>
              </p:cNvSpPr>
              <p:nvPr/>
            </p:nvSpPr>
            <p:spPr bwMode="auto">
              <a:xfrm>
                <a:off x="4706192" y="1762578"/>
                <a:ext cx="6735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>
                    <a:latin typeface="Calibri" pitchFamily="34" charset="0"/>
                    <a:cs typeface="Arial" charset="0"/>
                  </a:rPr>
                  <a:t>p-pol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rot="5400000" flipV="1">
                <a:off x="5087340" y="2759005"/>
                <a:ext cx="1053502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rot="16200000">
                <a:off x="5256386" y="2759005"/>
                <a:ext cx="1053502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456" name="TextBox 22"/>
              <p:cNvSpPr txBox="1">
                <a:spLocks noChangeArrowheads="1"/>
              </p:cNvSpPr>
              <p:nvPr/>
            </p:nvSpPr>
            <p:spPr bwMode="auto">
              <a:xfrm>
                <a:off x="5099283" y="2582248"/>
                <a:ext cx="6415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>
                    <a:latin typeface="Calibri" pitchFamily="34" charset="0"/>
                    <a:cs typeface="Arial" charset="0"/>
                  </a:rPr>
                  <a:t>s-pol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 rot="5400000" flipV="1">
                <a:off x="7687878" y="2761321"/>
                <a:ext cx="1053502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1458" name="Group 24"/>
              <p:cNvGrpSpPr>
                <a:grpSpLocks/>
              </p:cNvGrpSpPr>
              <p:nvPr/>
            </p:nvGrpSpPr>
            <p:grpSpPr bwMode="auto">
              <a:xfrm>
                <a:off x="5513245" y="1575975"/>
                <a:ext cx="3042367" cy="656065"/>
                <a:chOff x="5513245" y="1575975"/>
                <a:chExt cx="3042367" cy="656065"/>
              </a:xfrm>
            </p:grpSpPr>
            <p:grpSp>
              <p:nvGrpSpPr>
                <p:cNvPr id="61459" name="Group 40"/>
                <p:cNvGrpSpPr>
                  <a:grpSpLocks/>
                </p:cNvGrpSpPr>
                <p:nvPr/>
              </p:nvGrpSpPr>
              <p:grpSpPr bwMode="auto">
                <a:xfrm>
                  <a:off x="5513245" y="1839372"/>
                  <a:ext cx="2899568" cy="392668"/>
                  <a:chOff x="4697931" y="1811346"/>
                  <a:chExt cx="2899568" cy="392668"/>
                </a:xfrm>
              </p:grpSpPr>
              <p:sp>
                <p:nvSpPr>
                  <p:cNvPr id="61460" name="TextBox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25415" y="1834682"/>
                    <a:ext cx="1514060" cy="291813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sz="2000" b="0">
                        <a:latin typeface="Calibri" pitchFamily="34" charset="0"/>
                        <a:cs typeface="Arial" charset="0"/>
                      </a:rPr>
                      <a:t>Faraday Rotator</a:t>
                    </a:r>
                  </a:p>
                </p:txBody>
              </p:sp>
              <p:grpSp>
                <p:nvGrpSpPr>
                  <p:cNvPr id="61461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4697931" y="1811346"/>
                    <a:ext cx="396146" cy="392668"/>
                    <a:chOff x="5851109" y="3086672"/>
                    <a:chExt cx="922499" cy="914400"/>
                  </a:xfrm>
                </p:grpSpPr>
                <p:sp>
                  <p:nvSpPr>
                    <p:cNvPr id="49" name="Rectangle 48"/>
                    <p:cNvSpPr/>
                    <p:nvPr/>
                  </p:nvSpPr>
                  <p:spPr>
                    <a:xfrm>
                      <a:off x="5851372" y="3087659"/>
                      <a:ext cx="914037" cy="91391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b="0"/>
                    </a:p>
                  </p:txBody>
                </p:sp>
                <p:cxnSp>
                  <p:nvCxnSpPr>
                    <p:cNvPr id="50" name="Straight Connector 49"/>
                    <p:cNvCxnSpPr/>
                    <p:nvPr/>
                  </p:nvCxnSpPr>
                  <p:spPr>
                    <a:xfrm flipV="1">
                      <a:off x="5851372" y="3087659"/>
                      <a:ext cx="922127" cy="913913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1464" name="Group 45"/>
                  <p:cNvGrpSpPr>
                    <a:grpSpLocks/>
                  </p:cNvGrpSpPr>
                  <p:nvPr/>
                </p:nvGrpSpPr>
                <p:grpSpPr bwMode="auto">
                  <a:xfrm flipH="1">
                    <a:off x="7201353" y="1811346"/>
                    <a:ext cx="396146" cy="392668"/>
                    <a:chOff x="6148860" y="3086672"/>
                    <a:chExt cx="922500" cy="914400"/>
                  </a:xfrm>
                </p:grpSpPr>
                <p:sp>
                  <p:nvSpPr>
                    <p:cNvPr id="47" name="Rectangle 46"/>
                    <p:cNvSpPr/>
                    <p:nvPr/>
                  </p:nvSpPr>
                  <p:spPr>
                    <a:xfrm>
                      <a:off x="6149302" y="3087659"/>
                      <a:ext cx="914040" cy="91391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b="0"/>
                    </a:p>
                  </p:txBody>
                </p:sp>
                <p:cxnSp>
                  <p:nvCxnSpPr>
                    <p:cNvPr id="48" name="Straight Connector 47"/>
                    <p:cNvCxnSpPr/>
                    <p:nvPr/>
                  </p:nvCxnSpPr>
                  <p:spPr>
                    <a:xfrm flipV="1">
                      <a:off x="6149302" y="3087659"/>
                      <a:ext cx="922128" cy="913913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61467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5516016" y="1575975"/>
                  <a:ext cx="534121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b="0">
                      <a:latin typeface="Calibri" pitchFamily="34" charset="0"/>
                      <a:cs typeface="Arial" charset="0"/>
                    </a:rPr>
                    <a:t>PBS</a:t>
                  </a:r>
                </a:p>
              </p:txBody>
            </p:sp>
            <p:sp>
              <p:nvSpPr>
                <p:cNvPr id="61468" name="TextBox 42"/>
                <p:cNvSpPr txBox="1">
                  <a:spLocks noChangeArrowheads="1"/>
                </p:cNvSpPr>
                <p:nvPr/>
              </p:nvSpPr>
              <p:spPr bwMode="auto">
                <a:xfrm>
                  <a:off x="8021491" y="1575975"/>
                  <a:ext cx="534121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b="0">
                      <a:latin typeface="Calibri" pitchFamily="34" charset="0"/>
                      <a:cs typeface="Arial" charset="0"/>
                    </a:rPr>
                    <a:t>PBS</a:t>
                  </a:r>
                </a:p>
              </p:txBody>
            </p:sp>
          </p:grpSp>
          <p:sp>
            <p:nvSpPr>
              <p:cNvPr id="61469" name="TextBox 25"/>
              <p:cNvSpPr txBox="1">
                <a:spLocks noChangeArrowheads="1"/>
              </p:cNvSpPr>
              <p:nvPr/>
            </p:nvSpPr>
            <p:spPr bwMode="auto">
              <a:xfrm>
                <a:off x="7573217" y="2582248"/>
                <a:ext cx="6415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>
                    <a:latin typeface="Calibri" pitchFamily="34" charset="0"/>
                    <a:cs typeface="Arial" charset="0"/>
                  </a:rPr>
                  <a:t>s-pol</a:t>
                </a:r>
              </a:p>
            </p:txBody>
          </p:sp>
          <p:sp>
            <p:nvSpPr>
              <p:cNvPr id="61470" name="TextBox 26"/>
              <p:cNvSpPr txBox="1">
                <a:spLocks noChangeArrowheads="1"/>
              </p:cNvSpPr>
              <p:nvPr/>
            </p:nvSpPr>
            <p:spPr bwMode="auto">
              <a:xfrm>
                <a:off x="9017490" y="900906"/>
                <a:ext cx="6735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>
                    <a:latin typeface="Calibri" pitchFamily="34" charset="0"/>
                    <a:cs typeface="Arial" charset="0"/>
                  </a:rPr>
                  <a:t>p-pol</a:t>
                </a:r>
              </a:p>
            </p:txBody>
          </p:sp>
          <p:sp>
            <p:nvSpPr>
              <p:cNvPr id="61471" name="TextBox 27"/>
              <p:cNvSpPr txBox="1">
                <a:spLocks noChangeArrowheads="1"/>
              </p:cNvSpPr>
              <p:nvPr/>
            </p:nvSpPr>
            <p:spPr bwMode="auto">
              <a:xfrm>
                <a:off x="9038111" y="2438872"/>
                <a:ext cx="491265" cy="269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>
                    <a:latin typeface="Calibri" pitchFamily="34" charset="0"/>
                    <a:cs typeface="Arial" charset="0"/>
                  </a:rPr>
                  <a:t>p-pol</a:t>
                </a:r>
              </a:p>
            </p:txBody>
          </p:sp>
          <p:sp>
            <p:nvSpPr>
              <p:cNvPr id="61472" name="TextBox 28"/>
              <p:cNvSpPr txBox="1">
                <a:spLocks noChangeArrowheads="1"/>
              </p:cNvSpPr>
              <p:nvPr/>
            </p:nvSpPr>
            <p:spPr bwMode="auto">
              <a:xfrm>
                <a:off x="5845321" y="2573555"/>
                <a:ext cx="6415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>
                    <a:latin typeface="Calibri" pitchFamily="34" charset="0"/>
                    <a:cs typeface="Arial" charset="0"/>
                  </a:rPr>
                  <a:t>s-pol</a:t>
                </a:r>
              </a:p>
            </p:txBody>
          </p:sp>
        </p:grpSp>
        <p:sp>
          <p:nvSpPr>
            <p:cNvPr id="61473" name="TextBox 50"/>
            <p:cNvSpPr txBox="1">
              <a:spLocks noChangeArrowheads="1"/>
            </p:cNvSpPr>
            <p:nvPr/>
          </p:nvSpPr>
          <p:spPr bwMode="auto">
            <a:xfrm>
              <a:off x="2280767" y="4949626"/>
              <a:ext cx="2570832" cy="40011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>
                  <a:latin typeface="Calibri" pitchFamily="34" charset="0"/>
                  <a:cs typeface="Arial" charset="0"/>
                </a:rPr>
                <a:t>Regenerative Amplifier</a:t>
              </a:r>
            </a:p>
          </p:txBody>
        </p:sp>
        <p:sp>
          <p:nvSpPr>
            <p:cNvPr id="61474" name="TextBox 51"/>
            <p:cNvSpPr txBox="1">
              <a:spLocks noChangeArrowheads="1"/>
            </p:cNvSpPr>
            <p:nvPr/>
          </p:nvSpPr>
          <p:spPr bwMode="auto">
            <a:xfrm>
              <a:off x="5691255" y="4942763"/>
              <a:ext cx="3655937" cy="40011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>
                  <a:latin typeface="Calibri" pitchFamily="34" charset="0"/>
                  <a:cs typeface="Arial" charset="0"/>
                </a:rPr>
                <a:t>MP Amplifier, Compressor, Target</a:t>
              </a:r>
            </a:p>
          </p:txBody>
        </p:sp>
        <p:sp>
          <p:nvSpPr>
            <p:cNvPr id="61475" name="TextBox 2"/>
            <p:cNvSpPr txBox="1">
              <a:spLocks noChangeArrowheads="1"/>
            </p:cNvSpPr>
            <p:nvPr/>
          </p:nvSpPr>
          <p:spPr bwMode="auto">
            <a:xfrm>
              <a:off x="6096000" y="2995036"/>
              <a:ext cx="498855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l-GR" b="0">
                  <a:latin typeface="Calibri" pitchFamily="34" charset="0"/>
                  <a:cs typeface="Arial" charset="0"/>
                </a:rPr>
                <a:t>λ</a:t>
              </a:r>
              <a:r>
                <a:rPr lang="en-US" b="0">
                  <a:latin typeface="Calibri" pitchFamily="34" charset="0"/>
                  <a:cs typeface="Arial" charset="0"/>
                </a:rPr>
                <a:t>/2</a:t>
              </a:r>
            </a:p>
          </p:txBody>
        </p:sp>
      </p:grpSp>
      <p:sp>
        <p:nvSpPr>
          <p:cNvPr id="7" name="Slide Number Placeholder 6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3CACC92-385D-4AF2-BD7B-CE1B795921B1}" type="slidenum">
              <a:rPr lang="en-US"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en-US" sz="1200" b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1477" name="Text Box 37"/>
          <p:cNvSpPr txBox="1">
            <a:spLocks noChangeArrowheads="1"/>
          </p:cNvSpPr>
          <p:nvPr/>
        </p:nvSpPr>
        <p:spPr bwMode="auto">
          <a:xfrm>
            <a:off x="4203700" y="431800"/>
            <a:ext cx="3771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Use of Faraday Isolator as circulator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2446338" y="2619375"/>
          <a:ext cx="7743825" cy="265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7" name="Acrobat Document" r:id="rId3" imgW="3499200" imgH="1193400" progId="Acrobat.Document.11">
                  <p:embed/>
                </p:oleObj>
              </mc:Choice>
              <mc:Fallback>
                <p:oleObj name="Acrobat Document" r:id="rId3" imgW="3499200" imgH="1193400" progId="Acrobat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6338" y="2619375"/>
                        <a:ext cx="7743825" cy="2654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498850" y="585788"/>
            <a:ext cx="51943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33CC"/>
                </a:solidFill>
              </a:rPr>
              <a:t>HOW TO AMPLIFY THE STRETCHED PULSE?</a:t>
            </a:r>
          </a:p>
          <a:p>
            <a:pPr algn="ctr"/>
            <a:r>
              <a:rPr lang="en-US">
                <a:solidFill>
                  <a:srgbClr val="0033CC"/>
                </a:solidFill>
              </a:rPr>
              <a:t>REGENERATIVE AMPLIFIER</a:t>
            </a:r>
          </a:p>
          <a:p>
            <a:pPr algn="ctr"/>
            <a:endParaRPr lang="en-US">
              <a:solidFill>
                <a:srgbClr val="0033CC"/>
              </a:solidFill>
            </a:endParaRPr>
          </a:p>
          <a:p>
            <a:pPr algn="ctr"/>
            <a:r>
              <a:rPr lang="en-US">
                <a:solidFill>
                  <a:srgbClr val="0033CC"/>
                </a:solidFill>
              </a:rPr>
              <a:t>Typical 2 Pockel’s cells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IMG_08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2575" y="59055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IMG_08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762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82350" y="6448425"/>
            <a:ext cx="1009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515" name="Group 6"/>
          <p:cNvGrpSpPr>
            <a:grpSpLocks/>
          </p:cNvGrpSpPr>
          <p:nvPr/>
        </p:nvGrpSpPr>
        <p:grpSpPr bwMode="auto">
          <a:xfrm>
            <a:off x="1612900" y="1690688"/>
            <a:ext cx="7974013" cy="3695700"/>
            <a:chOff x="77648" y="412241"/>
            <a:chExt cx="5127345" cy="2376203"/>
          </a:xfrm>
        </p:grpSpPr>
        <p:grpSp>
          <p:nvGrpSpPr>
            <p:cNvPr id="64516" name="Group 7"/>
            <p:cNvGrpSpPr>
              <a:grpSpLocks/>
            </p:cNvGrpSpPr>
            <p:nvPr/>
          </p:nvGrpSpPr>
          <p:grpSpPr bwMode="auto">
            <a:xfrm>
              <a:off x="77648" y="412241"/>
              <a:ext cx="5127345" cy="2376203"/>
              <a:chOff x="77648" y="412241"/>
              <a:chExt cx="5127345" cy="2376203"/>
            </a:xfrm>
          </p:grpSpPr>
          <p:grpSp>
            <p:nvGrpSpPr>
              <p:cNvPr id="64517" name="Group 11"/>
              <p:cNvGrpSpPr>
                <a:grpSpLocks/>
              </p:cNvGrpSpPr>
              <p:nvPr/>
            </p:nvGrpSpPr>
            <p:grpSpPr bwMode="auto">
              <a:xfrm>
                <a:off x="77648" y="412241"/>
                <a:ext cx="5127345" cy="2376203"/>
                <a:chOff x="77648" y="78866"/>
                <a:chExt cx="5127345" cy="2376203"/>
              </a:xfrm>
            </p:grpSpPr>
            <p:grpSp>
              <p:nvGrpSpPr>
                <p:cNvPr id="64518" name="Group 13"/>
                <p:cNvGrpSpPr>
                  <a:grpSpLocks/>
                </p:cNvGrpSpPr>
                <p:nvPr/>
              </p:nvGrpSpPr>
              <p:grpSpPr bwMode="auto">
                <a:xfrm>
                  <a:off x="77648" y="78866"/>
                  <a:ext cx="5127345" cy="2376203"/>
                  <a:chOff x="77648" y="78866"/>
                  <a:chExt cx="5127345" cy="2376203"/>
                </a:xfrm>
              </p:grpSpPr>
              <p:grpSp>
                <p:nvGrpSpPr>
                  <p:cNvPr id="64519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19075" y="78866"/>
                    <a:ext cx="4985918" cy="2064259"/>
                    <a:chOff x="0" y="78866"/>
                    <a:chExt cx="4985918" cy="2064259"/>
                  </a:xfrm>
                </p:grpSpPr>
                <p:grpSp>
                  <p:nvGrpSpPr>
                    <p:cNvPr id="64520" name="Group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209550"/>
                      <a:ext cx="4634230" cy="1933575"/>
                      <a:chOff x="0" y="0"/>
                      <a:chExt cx="4634230" cy="1933575"/>
                    </a:xfrm>
                  </p:grpSpPr>
                  <p:grpSp>
                    <p:nvGrpSpPr>
                      <p:cNvPr id="64521" name="Group 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343150" y="304800"/>
                        <a:ext cx="904875" cy="867918"/>
                        <a:chOff x="0" y="0"/>
                        <a:chExt cx="904875" cy="867918"/>
                      </a:xfrm>
                    </p:grpSpPr>
                    <p:cxnSp>
                      <p:nvCxnSpPr>
                        <p:cNvPr id="45" name="Straight Connector 44"/>
                        <p:cNvCxnSpPr/>
                        <p:nvPr/>
                      </p:nvCxnSpPr>
                      <p:spPr>
                        <a:xfrm flipH="1" flipV="1">
                          <a:off x="2027" y="357"/>
                          <a:ext cx="904405" cy="866579"/>
                        </a:xfrm>
                        <a:prstGeom prst="line">
                          <a:avLst/>
                        </a:prstGeom>
                        <a:ln>
                          <a:solidFill>
                            <a:srgbClr val="C0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" name="Straight Connector 45"/>
                        <p:cNvCxnSpPr/>
                        <p:nvPr/>
                      </p:nvCxnSpPr>
                      <p:spPr>
                        <a:xfrm flipH="1" flipV="1">
                          <a:off x="449126" y="438240"/>
                          <a:ext cx="457306" cy="429717"/>
                        </a:xfrm>
                        <a:prstGeom prst="line">
                          <a:avLst/>
                        </a:prstGeom>
                        <a:ln>
                          <a:solidFill>
                            <a:srgbClr val="C00000"/>
                          </a:solidFill>
                          <a:headEnd type="none" w="med" len="med"/>
                          <a:tailEnd type="arrow" w="med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64524" name="Text Box 16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124200" y="1171574"/>
                        <a:ext cx="1510030" cy="476251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/>
                      <a:lstStyle/>
                      <a:p>
                        <a:pPr hangingPunct="0"/>
                        <a:r>
                          <a:rPr lang="en-US" sz="1400" b="0"/>
                          <a:t>Seed Pulses In</a:t>
                        </a:r>
                      </a:p>
                      <a:p>
                        <a:pPr hangingPunct="0"/>
                        <a:r>
                          <a:rPr lang="en-US" sz="1400" b="0"/>
                          <a:t>Amplified Pulses Out</a:t>
                        </a:r>
                      </a:p>
                    </p:txBody>
                  </p:sp>
                  <p:grpSp>
                    <p:nvGrpSpPr>
                      <p:cNvPr id="64525" name="Group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14375" y="0"/>
                        <a:ext cx="2996946" cy="1933575"/>
                        <a:chOff x="0" y="0"/>
                        <a:chExt cx="2996946" cy="1933575"/>
                      </a:xfrm>
                    </p:grpSpPr>
                    <p:cxnSp>
                      <p:nvCxnSpPr>
                        <p:cNvPr id="41" name="Straight Connector 40"/>
                        <p:cNvCxnSpPr/>
                        <p:nvPr/>
                      </p:nvCxnSpPr>
                      <p:spPr>
                        <a:xfrm flipV="1">
                          <a:off x="1648" y="219418"/>
                          <a:ext cx="2895934" cy="1713765"/>
                        </a:xfrm>
                        <a:prstGeom prst="line">
                          <a:avLst/>
                        </a:prstGeom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" name="Straight Connector 41"/>
                        <p:cNvCxnSpPr/>
                        <p:nvPr/>
                      </p:nvCxnSpPr>
                      <p:spPr>
                        <a:xfrm flipV="1">
                          <a:off x="1648" y="237791"/>
                          <a:ext cx="2914308" cy="1647419"/>
                        </a:xfrm>
                        <a:prstGeom prst="line">
                          <a:avLst/>
                        </a:prstGeom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43" name="Oval 42"/>
                        <p:cNvSpPr/>
                        <p:nvPr/>
                      </p:nvSpPr>
                      <p:spPr>
                        <a:xfrm rot="19800000" flipH="1">
                          <a:off x="2915956" y="-33"/>
                          <a:ext cx="82682" cy="438903"/>
                        </a:xfrm>
                        <a:prstGeom prst="ellipse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 b="0"/>
                        </a:p>
                      </p:txBody>
                    </p:sp>
                    <p:sp>
                      <p:nvSpPr>
                        <p:cNvPr id="44" name="Oval 43"/>
                        <p:cNvSpPr/>
                        <p:nvPr/>
                      </p:nvSpPr>
                      <p:spPr>
                        <a:xfrm>
                          <a:off x="1648" y="1885209"/>
                          <a:ext cx="47977" cy="47973"/>
                        </a:xfrm>
                        <a:prstGeom prst="ellipse">
                          <a:avLst/>
                        </a:prstGeom>
                        <a:solidFill>
                          <a:srgbClr val="00B050"/>
                        </a:solidFill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 b="0"/>
                        </a:p>
                      </p:txBody>
                    </p:sp>
                  </p:grpSp>
                  <p:grpSp>
                    <p:nvGrpSpPr>
                      <p:cNvPr id="64530" name="Group 2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0" y="85725"/>
                        <a:ext cx="3162300" cy="1847850"/>
                        <a:chOff x="0" y="0"/>
                        <a:chExt cx="3162300" cy="1847850"/>
                      </a:xfrm>
                    </p:grpSpPr>
                    <p:cxnSp>
                      <p:nvCxnSpPr>
                        <p:cNvPr id="29" name="Straight Connector 28"/>
                        <p:cNvCxnSpPr/>
                        <p:nvPr/>
                      </p:nvCxnSpPr>
                      <p:spPr>
                        <a:xfrm>
                          <a:off x="461" y="66326"/>
                          <a:ext cx="0" cy="305191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" name="Straight Connector 29"/>
                        <p:cNvCxnSpPr/>
                        <p:nvPr/>
                      </p:nvCxnSpPr>
                      <p:spPr>
                        <a:xfrm flipV="1">
                          <a:off x="461" y="219432"/>
                          <a:ext cx="515490" cy="0"/>
                        </a:xfrm>
                        <a:prstGeom prst="line">
                          <a:avLst/>
                        </a:prstGeom>
                        <a:ln>
                          <a:solidFill>
                            <a:srgbClr val="C0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64533" name="Text Box 55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4350" y="0"/>
                          <a:ext cx="666750" cy="42862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635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hangingPunct="0"/>
                          <a:r>
                            <a:rPr lang="en-US" sz="1600" b="0"/>
                            <a:t>Pockels Cell</a:t>
                          </a:r>
                        </a:p>
                      </p:txBody>
                    </p:sp>
                    <p:cxnSp>
                      <p:nvCxnSpPr>
                        <p:cNvPr id="32" name="Straight Connector 31"/>
                        <p:cNvCxnSpPr/>
                        <p:nvPr/>
                      </p:nvCxnSpPr>
                      <p:spPr>
                        <a:xfrm flipV="1">
                          <a:off x="1182517" y="219432"/>
                          <a:ext cx="514470" cy="0"/>
                        </a:xfrm>
                        <a:prstGeom prst="line">
                          <a:avLst/>
                        </a:prstGeom>
                        <a:ln>
                          <a:solidFill>
                            <a:srgbClr val="C0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3" name="Rectangle 32"/>
                        <p:cNvSpPr/>
                        <p:nvPr/>
                      </p:nvSpPr>
                      <p:spPr>
                        <a:xfrm>
                          <a:off x="1696986" y="9167"/>
                          <a:ext cx="94932" cy="400117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50000"/>
                          </a:schemeClr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 b="0"/>
                        </a:p>
                      </p:txBody>
                    </p:sp>
                    <p:cxnSp>
                      <p:nvCxnSpPr>
                        <p:cNvPr id="34" name="Straight Connector 33"/>
                        <p:cNvCxnSpPr/>
                        <p:nvPr/>
                      </p:nvCxnSpPr>
                      <p:spPr>
                        <a:xfrm flipV="1">
                          <a:off x="1791918" y="219432"/>
                          <a:ext cx="1295362" cy="0"/>
                        </a:xfrm>
                        <a:prstGeom prst="line">
                          <a:avLst/>
                        </a:prstGeom>
                        <a:ln>
                          <a:solidFill>
                            <a:srgbClr val="C0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5" name="Straight Connector 34"/>
                        <p:cNvCxnSpPr/>
                        <p:nvPr/>
                      </p:nvCxnSpPr>
                      <p:spPr>
                        <a:xfrm>
                          <a:off x="2173687" y="152066"/>
                          <a:ext cx="370541" cy="15310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6" name="Straight Connector 35"/>
                        <p:cNvCxnSpPr/>
                        <p:nvPr/>
                      </p:nvCxnSpPr>
                      <p:spPr>
                        <a:xfrm flipV="1">
                          <a:off x="2316596" y="219432"/>
                          <a:ext cx="770684" cy="656314"/>
                        </a:xfrm>
                        <a:prstGeom prst="line">
                          <a:avLst/>
                        </a:prstGeom>
                        <a:ln>
                          <a:solidFill>
                            <a:srgbClr val="C0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7" name="Straight Connector 36"/>
                        <p:cNvCxnSpPr/>
                        <p:nvPr/>
                      </p:nvCxnSpPr>
                      <p:spPr>
                        <a:xfrm>
                          <a:off x="3020929" y="66326"/>
                          <a:ext cx="142908" cy="267425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" name="Straight Connector 37"/>
                        <p:cNvCxnSpPr/>
                        <p:nvPr/>
                      </p:nvCxnSpPr>
                      <p:spPr>
                        <a:xfrm flipV="1">
                          <a:off x="1287656" y="1086011"/>
                          <a:ext cx="771705" cy="656313"/>
                        </a:xfrm>
                        <a:prstGeom prst="line">
                          <a:avLst/>
                        </a:prstGeom>
                        <a:ln>
                          <a:solidFill>
                            <a:srgbClr val="C0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9" name="Straight Connector 38"/>
                        <p:cNvCxnSpPr/>
                        <p:nvPr/>
                      </p:nvCxnSpPr>
                      <p:spPr>
                        <a:xfrm>
                          <a:off x="1191703" y="1618820"/>
                          <a:ext cx="181698" cy="228638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40" name="Parallelogram 39"/>
                        <p:cNvSpPr/>
                        <p:nvPr/>
                      </p:nvSpPr>
                      <p:spPr>
                        <a:xfrm rot="19203361">
                          <a:off x="1934826" y="943113"/>
                          <a:ext cx="509366" cy="102071"/>
                        </a:xfrm>
                        <a:prstGeom prst="parallelogram">
                          <a:avLst>
                            <a:gd name="adj" fmla="val 172095"/>
                          </a:avLst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 b="0"/>
                        </a:p>
                      </p:txBody>
                    </p:sp>
                  </p:grpSp>
                </p:grpSp>
                <p:cxnSp>
                  <p:nvCxnSpPr>
                    <p:cNvPr id="23" name="Straight Connector 22"/>
                    <p:cNvCxnSpPr/>
                    <p:nvPr/>
                  </p:nvCxnSpPr>
                  <p:spPr>
                    <a:xfrm flipV="1">
                      <a:off x="3704847" y="218702"/>
                      <a:ext cx="292962" cy="165354"/>
                    </a:xfrm>
                    <a:prstGeom prst="line">
                      <a:avLst/>
                    </a:prstGeom>
                    <a:ln w="5715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4544" name="Text Box 26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995953" y="78866"/>
                      <a:ext cx="989965" cy="304800"/>
                    </a:xfrm>
                    <a:prstGeom prst="rect">
                      <a:avLst/>
                    </a:prstGeom>
                    <a:noFill/>
                    <a:ln w="635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/>
                    <a:lstStyle/>
                    <a:p>
                      <a:pPr hangingPunct="0"/>
                      <a:r>
                        <a:rPr lang="en-US" sz="1600" b="0"/>
                        <a:t>Pulsed Pump @ 8 Hz</a:t>
                      </a:r>
                    </a:p>
                    <a:p>
                      <a:pPr hangingPunct="0"/>
                      <a:r>
                        <a:rPr lang="en-US" sz="1600" b="0"/>
                        <a:t>532 nm, 1 W </a:t>
                      </a:r>
                    </a:p>
                  </p:txBody>
                </p:sp>
              </p:grpSp>
              <p:sp>
                <p:nvSpPr>
                  <p:cNvPr id="64545" name="Text Box 2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95500" y="114299"/>
                    <a:ext cx="528320" cy="304800"/>
                  </a:xfrm>
                  <a:prstGeom prst="rect">
                    <a:avLst/>
                  </a:prstGeom>
                  <a:noFill/>
                  <a:ln w="6350">
                    <a:noFill/>
                    <a:miter lim="800000"/>
                    <a:headEnd/>
                    <a:tailEnd/>
                  </a:ln>
                </p:spPr>
                <p:txBody>
                  <a:bodyPr wrap="none"/>
                  <a:lstStyle/>
                  <a:p>
                    <a:pPr hangingPunct="0"/>
                    <a:r>
                      <a:rPr lang="en-US" sz="1200" b="0"/>
                      <a:t>QWP</a:t>
                    </a:r>
                  </a:p>
                </p:txBody>
              </p:sp>
              <p:sp>
                <p:nvSpPr>
                  <p:cNvPr id="64546" name="Text Box 2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53005" y="308452"/>
                    <a:ext cx="452120" cy="304800"/>
                  </a:xfrm>
                  <a:prstGeom prst="rect">
                    <a:avLst/>
                  </a:prstGeom>
                  <a:noFill/>
                  <a:ln w="6350">
                    <a:noFill/>
                    <a:miter lim="800000"/>
                    <a:headEnd/>
                    <a:tailEnd/>
                  </a:ln>
                </p:spPr>
                <p:txBody>
                  <a:bodyPr wrap="none"/>
                  <a:lstStyle/>
                  <a:p>
                    <a:pPr hangingPunct="0"/>
                    <a:r>
                      <a:rPr lang="en-US" sz="1200" b="0"/>
                      <a:t>TFP</a:t>
                    </a:r>
                  </a:p>
                </p:txBody>
              </p:sp>
              <p:sp>
                <p:nvSpPr>
                  <p:cNvPr id="64547" name="Text Box 2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3325" y="628650"/>
                    <a:ext cx="609600" cy="304800"/>
                  </a:xfrm>
                  <a:prstGeom prst="rect">
                    <a:avLst/>
                  </a:prstGeom>
                  <a:noFill/>
                  <a:ln w="6350">
                    <a:noFill/>
                    <a:miter lim="800000"/>
                    <a:headEnd/>
                    <a:tailEnd/>
                  </a:ln>
                </p:spPr>
                <p:txBody>
                  <a:bodyPr wrap="none"/>
                  <a:lstStyle/>
                  <a:p>
                    <a:pPr hangingPunct="0"/>
                    <a:r>
                      <a:rPr lang="en-US" sz="1200" b="0"/>
                      <a:t>+ Lens</a:t>
                    </a:r>
                  </a:p>
                </p:txBody>
              </p:sp>
              <p:sp>
                <p:nvSpPr>
                  <p:cNvPr id="64548" name="Text Box 27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648" y="166023"/>
                    <a:ext cx="469265" cy="304800"/>
                  </a:xfrm>
                  <a:prstGeom prst="rect">
                    <a:avLst/>
                  </a:prstGeom>
                  <a:noFill/>
                  <a:ln w="6350">
                    <a:noFill/>
                    <a:miter lim="800000"/>
                    <a:headEnd/>
                    <a:tailEnd/>
                  </a:ln>
                </p:spPr>
                <p:txBody>
                  <a:bodyPr wrap="none"/>
                  <a:lstStyle/>
                  <a:p>
                    <a:pPr hangingPunct="0"/>
                    <a:r>
                      <a:rPr lang="en-US" sz="1200" b="0"/>
                      <a:t>EM</a:t>
                    </a:r>
                    <a:r>
                      <a:rPr lang="en-US" sz="1200" b="0" baseline="-25000"/>
                      <a:t>1</a:t>
                    </a:r>
                    <a:endParaRPr lang="en-US" sz="1200" b="0"/>
                  </a:p>
                </p:txBody>
              </p:sp>
              <p:sp>
                <p:nvSpPr>
                  <p:cNvPr id="64549" name="Text Box 27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45260" y="2150269"/>
                    <a:ext cx="469265" cy="304800"/>
                  </a:xfrm>
                  <a:prstGeom prst="rect">
                    <a:avLst/>
                  </a:prstGeom>
                  <a:noFill/>
                  <a:ln w="6350">
                    <a:noFill/>
                    <a:miter lim="800000"/>
                    <a:headEnd/>
                    <a:tailEnd/>
                  </a:ln>
                </p:spPr>
                <p:txBody>
                  <a:bodyPr wrap="none"/>
                  <a:lstStyle/>
                  <a:p>
                    <a:pPr hangingPunct="0"/>
                    <a:r>
                      <a:rPr lang="en-US" sz="1200" b="0"/>
                      <a:t>EM</a:t>
                    </a:r>
                    <a:r>
                      <a:rPr lang="en-US" sz="1200" b="0" baseline="-25000"/>
                      <a:t>2</a:t>
                    </a:r>
                    <a:endParaRPr lang="en-US" sz="1200" b="0"/>
                  </a:p>
                </p:txBody>
              </p:sp>
            </p:grp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3153239" y="1086302"/>
                  <a:ext cx="227632" cy="219452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4551" name="Text Box 285"/>
              <p:cNvSpPr txBox="1">
                <a:spLocks noChangeArrowheads="1"/>
              </p:cNvSpPr>
              <p:nvPr/>
            </p:nvSpPr>
            <p:spPr bwMode="auto">
              <a:xfrm>
                <a:off x="3034311" y="504825"/>
                <a:ext cx="600075" cy="304800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hangingPunct="0"/>
                <a:r>
                  <a:rPr lang="en-US" sz="1200" b="0"/>
                  <a:t>Flat M</a:t>
                </a:r>
              </a:p>
            </p:txBody>
          </p:sp>
        </p:grpSp>
        <p:sp>
          <p:nvSpPr>
            <p:cNvPr id="64552" name="Text Box 287"/>
            <p:cNvSpPr txBox="1">
              <a:spLocks noChangeArrowheads="1"/>
            </p:cNvSpPr>
            <p:nvPr/>
          </p:nvSpPr>
          <p:spPr bwMode="auto">
            <a:xfrm>
              <a:off x="1787706" y="1443036"/>
              <a:ext cx="909320" cy="30480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hangingPunct="0"/>
              <a:r>
                <a:rPr lang="en-US" sz="1200" b="0"/>
                <a:t>Ti:Sapphire</a:t>
              </a:r>
            </a:p>
          </p:txBody>
        </p:sp>
      </p:grpSp>
      <p:sp>
        <p:nvSpPr>
          <p:cNvPr id="64553" name="TextBox 46"/>
          <p:cNvSpPr txBox="1">
            <a:spLocks noChangeArrowheads="1"/>
          </p:cNvSpPr>
          <p:nvPr/>
        </p:nvSpPr>
        <p:spPr bwMode="auto">
          <a:xfrm>
            <a:off x="2090738" y="2703513"/>
            <a:ext cx="23034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/>
              <a:t>On for about 440 ns per amplification cycle</a:t>
            </a:r>
          </a:p>
        </p:txBody>
      </p:sp>
      <p:sp>
        <p:nvSpPr>
          <p:cNvPr id="64554" name="TextBox 48"/>
          <p:cNvSpPr txBox="1">
            <a:spLocks noChangeArrowheads="1"/>
          </p:cNvSpPr>
          <p:nvPr/>
        </p:nvSpPr>
        <p:spPr bwMode="auto">
          <a:xfrm>
            <a:off x="838200" y="3429000"/>
            <a:ext cx="259556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/>
              <a:t>Pockels Cell operates as a quarter wave plate with an applied voltage of around 550 V.</a:t>
            </a:r>
          </a:p>
        </p:txBody>
      </p:sp>
      <p:sp>
        <p:nvSpPr>
          <p:cNvPr id="3" name="Slide Number Placeholder 2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A6F5F5D-FFF3-4237-805D-29E77C296601}" type="slidenum">
              <a:rPr lang="en-US"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lang="en-US" sz="1200" b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4556" name="TextBox 49"/>
          <p:cNvSpPr txBox="1">
            <a:spLocks noChangeArrowheads="1"/>
          </p:cNvSpPr>
          <p:nvPr/>
        </p:nvSpPr>
        <p:spPr bwMode="auto">
          <a:xfrm>
            <a:off x="6750050" y="3243263"/>
            <a:ext cx="641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Calibri" pitchFamily="34" charset="0"/>
                <a:cs typeface="Arial" charset="0"/>
              </a:rPr>
              <a:t>s-pol</a:t>
            </a:r>
          </a:p>
        </p:txBody>
      </p:sp>
      <p:sp>
        <p:nvSpPr>
          <p:cNvPr id="64558" name="Text Box 46"/>
          <p:cNvSpPr txBox="1">
            <a:spLocks noChangeArrowheads="1"/>
          </p:cNvSpPr>
          <p:nvPr/>
        </p:nvSpPr>
        <p:spPr bwMode="auto">
          <a:xfrm>
            <a:off x="4394200" y="366713"/>
            <a:ext cx="34036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33CC"/>
                </a:solidFill>
              </a:rPr>
              <a:t>REGENERATIVE AMPLIFIER</a:t>
            </a:r>
          </a:p>
          <a:p>
            <a:pPr algn="ctr"/>
            <a:endParaRPr lang="en-US">
              <a:solidFill>
                <a:srgbClr val="0033CC"/>
              </a:solidFill>
            </a:endParaRPr>
          </a:p>
          <a:p>
            <a:pPr algn="ctr"/>
            <a:r>
              <a:rPr lang="en-US">
                <a:solidFill>
                  <a:srgbClr val="0033CC"/>
                </a:solidFill>
              </a:rPr>
              <a:t>Single Pockel’s cell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82350" y="6448425"/>
            <a:ext cx="1009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549400"/>
            <a:ext cx="594360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TextBox 6"/>
          <p:cNvSpPr txBox="1">
            <a:spLocks noChangeArrowheads="1"/>
          </p:cNvSpPr>
          <p:nvPr/>
        </p:nvSpPr>
        <p:spPr bwMode="auto">
          <a:xfrm>
            <a:off x="6962775" y="1609725"/>
            <a:ext cx="40735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/>
              <a:t>The goal is to stop the Pockels Cell at the height of the gain shown here. This will give most of the energy to a single pulse.</a:t>
            </a:r>
          </a:p>
        </p:txBody>
      </p:sp>
      <p:pic>
        <p:nvPicPr>
          <p:cNvPr id="6554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2714625"/>
            <a:ext cx="44005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4B5072B-D1C3-440C-A020-2690E5DD643F}" type="slidenum">
              <a:rPr lang="en-US"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en-US" sz="1200" b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1384300" y="828675"/>
            <a:ext cx="445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Regenerative Amplification – Intracavity Gain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500188"/>
            <a:ext cx="5929313" cy="494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TextBox 5"/>
          <p:cNvSpPr txBox="1">
            <a:spLocks noChangeArrowheads="1"/>
          </p:cNvSpPr>
          <p:nvPr/>
        </p:nvSpPr>
        <p:spPr bwMode="auto">
          <a:xfrm>
            <a:off x="6870700" y="4635500"/>
            <a:ext cx="407352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/>
              <a:t>This pulse has now absorbed the lion’s share of the energy available in the regenerative amplifier system.</a:t>
            </a:r>
          </a:p>
          <a:p>
            <a:endParaRPr lang="en-US" sz="1400" b="0"/>
          </a:p>
          <a:p>
            <a:r>
              <a:rPr lang="en-US" sz="1400" b="0"/>
              <a:t>Note the much higher scale than the pulses shown on the previous slide. Additional filtration was also added to protect the detector. </a:t>
            </a:r>
          </a:p>
          <a:p>
            <a:endParaRPr lang="en-US" sz="1400" b="0"/>
          </a:p>
          <a:p>
            <a:endParaRPr lang="en-US" sz="2000" b="0">
              <a:solidFill>
                <a:srgbClr val="7030A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" name="Slide Number Placeholder 2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AA992A7-74AF-4B67-9989-1DDE5CAA6D7D}" type="slidenum">
              <a:rPr lang="en-US"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en-US" sz="1200" b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2155825" y="933450"/>
            <a:ext cx="276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Single Pulse Amplification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855913" y="1446213"/>
          <a:ext cx="6127750" cy="494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Acrobat Document" r:id="rId3" imgW="5590800" imgH="4486320" progId="Acrobat.Document.11">
                  <p:embed/>
                </p:oleObj>
              </mc:Choice>
              <mc:Fallback>
                <p:oleObj name="Acrobat Document" r:id="rId3" imgW="5590800" imgH="4486320" progId="Acrobat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913" y="1446213"/>
                        <a:ext cx="6127750" cy="4940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356100" y="280988"/>
            <a:ext cx="3479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33CC"/>
                </a:solidFill>
              </a:rPr>
              <a:t>High repetition rate is a challenge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1"/>
          <p:cNvSpPr txBox="1">
            <a:spLocks noChangeArrowheads="1"/>
          </p:cNvSpPr>
          <p:nvPr/>
        </p:nvSpPr>
        <p:spPr bwMode="auto">
          <a:xfrm>
            <a:off x="1514475" y="1117600"/>
            <a:ext cx="8334375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/>
              <a:t>A bit of pre-history</a:t>
            </a:r>
          </a:p>
          <a:p>
            <a:r>
              <a:rPr lang="en-US" b="0"/>
              <a:t>A bit of history</a:t>
            </a:r>
          </a:p>
          <a:p>
            <a:r>
              <a:rPr lang="en-US" b="0"/>
              <a:t>No longer balanced dispersion-Kerr, but huge dispersion/no Kerr</a:t>
            </a:r>
          </a:p>
          <a:p>
            <a:endParaRPr lang="en-US" b="0"/>
          </a:p>
          <a:p>
            <a:endParaRPr lang="en-US" b="0"/>
          </a:p>
          <a:p>
            <a:endParaRPr lang="en-US" b="0"/>
          </a:p>
          <a:p>
            <a:endParaRPr lang="en-US" b="0"/>
          </a:p>
        </p:txBody>
      </p:sp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4602163" y="365125"/>
            <a:ext cx="29416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Chirped pulse amplification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5"/>
          <p:cNvSpPr txBox="1">
            <a:spLocks noChangeArrowheads="1"/>
          </p:cNvSpPr>
          <p:nvPr/>
        </p:nvSpPr>
        <p:spPr bwMode="auto">
          <a:xfrm>
            <a:off x="7672388" y="1500188"/>
            <a:ext cx="1528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400" b="0"/>
              <a:t>REGENERATIVE</a:t>
            </a:r>
          </a:p>
          <a:p>
            <a:pPr algn="ctr"/>
            <a:r>
              <a:rPr lang="en-US" altLang="en-US" sz="1400" b="0"/>
              <a:t>AMPLIFIER</a:t>
            </a:r>
          </a:p>
        </p:txBody>
      </p:sp>
      <p:sp>
        <p:nvSpPr>
          <p:cNvPr id="30722" name="Line 46"/>
          <p:cNvSpPr>
            <a:spLocks noChangeShapeType="1"/>
          </p:cNvSpPr>
          <p:nvPr/>
        </p:nvSpPr>
        <p:spPr bwMode="auto">
          <a:xfrm flipH="1">
            <a:off x="5305425" y="3552825"/>
            <a:ext cx="1739900" cy="242888"/>
          </a:xfrm>
          <a:prstGeom prst="line">
            <a:avLst/>
          </a:prstGeom>
          <a:noFill/>
          <a:ln w="38100" cmpd="dbl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3" name="Line 48"/>
          <p:cNvSpPr>
            <a:spLocks noChangeShapeType="1"/>
          </p:cNvSpPr>
          <p:nvPr/>
        </p:nvSpPr>
        <p:spPr bwMode="auto">
          <a:xfrm flipH="1">
            <a:off x="5648325" y="3540125"/>
            <a:ext cx="144303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4" name="Oval 49"/>
          <p:cNvSpPr>
            <a:spLocks noChangeArrowheads="1"/>
          </p:cNvSpPr>
          <p:nvPr/>
        </p:nvSpPr>
        <p:spPr bwMode="auto">
          <a:xfrm rot="900000">
            <a:off x="7419975" y="3276600"/>
            <a:ext cx="104775" cy="735013"/>
          </a:xfrm>
          <a:prstGeom prst="ellipse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30725" name="Rectangle 50"/>
          <p:cNvSpPr>
            <a:spLocks noChangeArrowheads="1"/>
          </p:cNvSpPr>
          <p:nvPr/>
        </p:nvSpPr>
        <p:spPr bwMode="auto">
          <a:xfrm>
            <a:off x="8394700" y="3240088"/>
            <a:ext cx="141288" cy="660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30726" name="Line 51"/>
          <p:cNvSpPr>
            <a:spLocks noChangeShapeType="1"/>
          </p:cNvSpPr>
          <p:nvPr/>
        </p:nvSpPr>
        <p:spPr bwMode="auto">
          <a:xfrm rot="-1800000">
            <a:off x="8567738" y="3951288"/>
            <a:ext cx="917575" cy="1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7" name="AutoShape 52"/>
          <p:cNvSpPr>
            <a:spLocks noChangeArrowheads="1"/>
          </p:cNvSpPr>
          <p:nvPr/>
        </p:nvSpPr>
        <p:spPr bwMode="auto">
          <a:xfrm rot="900000">
            <a:off x="6980238" y="3535363"/>
            <a:ext cx="1004887" cy="192087"/>
          </a:xfrm>
          <a:prstGeom prst="parallelogram">
            <a:avLst>
              <a:gd name="adj" fmla="val 130785"/>
            </a:avLst>
          </a:prstGeom>
          <a:solidFill>
            <a:srgbClr val="FF33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30728" name="Line 55"/>
          <p:cNvSpPr>
            <a:spLocks noChangeShapeType="1"/>
          </p:cNvSpPr>
          <p:nvPr/>
        </p:nvSpPr>
        <p:spPr bwMode="auto">
          <a:xfrm>
            <a:off x="7843838" y="3729038"/>
            <a:ext cx="159543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9" name="Line 57"/>
          <p:cNvSpPr>
            <a:spLocks noChangeShapeType="1"/>
          </p:cNvSpPr>
          <p:nvPr/>
        </p:nvSpPr>
        <p:spPr bwMode="auto">
          <a:xfrm rot="19800000" flipV="1">
            <a:off x="8610600" y="3916363"/>
            <a:ext cx="0" cy="644525"/>
          </a:xfrm>
          <a:prstGeom prst="line">
            <a:avLst/>
          </a:prstGeom>
          <a:noFill/>
          <a:ln w="7308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0" name="Rectangle 59"/>
          <p:cNvSpPr>
            <a:spLocks noChangeArrowheads="1"/>
          </p:cNvSpPr>
          <p:nvPr/>
        </p:nvSpPr>
        <p:spPr bwMode="auto">
          <a:xfrm rot="19800000" flipV="1">
            <a:off x="8648700" y="3989388"/>
            <a:ext cx="314325" cy="187325"/>
          </a:xfrm>
          <a:prstGeom prst="rect">
            <a:avLst/>
          </a:prstGeom>
          <a:solidFill>
            <a:srgbClr val="99CCFF">
              <a:alpha val="54117"/>
            </a:srgbClr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30731" name="Line 62"/>
          <p:cNvSpPr>
            <a:spLocks noChangeShapeType="1"/>
          </p:cNvSpPr>
          <p:nvPr/>
        </p:nvSpPr>
        <p:spPr bwMode="auto">
          <a:xfrm rot="-900000" flipH="1" flipV="1">
            <a:off x="9456738" y="3527425"/>
            <a:ext cx="3175" cy="384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2" name="Arc 63"/>
          <p:cNvSpPr>
            <a:spLocks/>
          </p:cNvSpPr>
          <p:nvPr/>
        </p:nvSpPr>
        <p:spPr bwMode="auto">
          <a:xfrm rot="-900000">
            <a:off x="8923338" y="3600450"/>
            <a:ext cx="528637" cy="377825"/>
          </a:xfrm>
          <a:custGeom>
            <a:avLst/>
            <a:gdLst>
              <a:gd name="T0" fmla="*/ 507467 w 21600"/>
              <a:gd name="T1" fmla="*/ 0 h 12653"/>
              <a:gd name="T2" fmla="*/ 503331 w 21600"/>
              <a:gd name="T3" fmla="*/ 377825 h 12653"/>
              <a:gd name="T4" fmla="*/ 0 w 21600"/>
              <a:gd name="T5" fmla="*/ 180686 h 12653"/>
              <a:gd name="T6" fmla="*/ 0 60000 65536"/>
              <a:gd name="T7" fmla="*/ 0 60000 65536"/>
              <a:gd name="T8" fmla="*/ 0 60000 65536"/>
              <a:gd name="T9" fmla="*/ 0 w 21600"/>
              <a:gd name="T10" fmla="*/ 0 h 12653"/>
              <a:gd name="T11" fmla="*/ 21600 w 21600"/>
              <a:gd name="T12" fmla="*/ 12653 h 126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2653" fill="none" extrusionOk="0">
                <a:moveTo>
                  <a:pt x="20735" y="-1"/>
                </a:moveTo>
                <a:cubicBezTo>
                  <a:pt x="21308" y="1965"/>
                  <a:pt x="21600" y="4003"/>
                  <a:pt x="21600" y="6051"/>
                </a:cubicBezTo>
                <a:cubicBezTo>
                  <a:pt x="21600" y="8291"/>
                  <a:pt x="21251" y="10519"/>
                  <a:pt x="20566" y="12653"/>
                </a:cubicBezTo>
              </a:path>
              <a:path w="21600" h="12653" stroke="0" extrusionOk="0">
                <a:moveTo>
                  <a:pt x="20735" y="-1"/>
                </a:moveTo>
                <a:cubicBezTo>
                  <a:pt x="21308" y="1965"/>
                  <a:pt x="21600" y="4003"/>
                  <a:pt x="21600" y="6051"/>
                </a:cubicBezTo>
                <a:cubicBezTo>
                  <a:pt x="21600" y="8291"/>
                  <a:pt x="21251" y="10519"/>
                  <a:pt x="20566" y="12653"/>
                </a:cubicBezTo>
                <a:lnTo>
                  <a:pt x="0" y="6051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Text Box 53"/>
          <p:cNvSpPr txBox="1">
            <a:spLocks noChangeArrowheads="1"/>
          </p:cNvSpPr>
          <p:nvPr/>
        </p:nvSpPr>
        <p:spPr bwMode="auto">
          <a:xfrm flipV="1">
            <a:off x="6519863" y="2427288"/>
            <a:ext cx="16827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 wrap="none" lIns="82945" tIns="41473" rIns="82945" bIns="41473">
            <a:spAutoFit/>
          </a:bodyPr>
          <a:lstStyle/>
          <a:p>
            <a:pPr defTabSz="828675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altLang="en-US" b="0"/>
          </a:p>
        </p:txBody>
      </p:sp>
      <p:sp>
        <p:nvSpPr>
          <p:cNvPr id="30734" name="Line 54"/>
          <p:cNvSpPr>
            <a:spLocks noChangeShapeType="1"/>
          </p:cNvSpPr>
          <p:nvPr/>
        </p:nvSpPr>
        <p:spPr bwMode="auto">
          <a:xfrm flipV="1">
            <a:off x="6437313" y="3394075"/>
            <a:ext cx="0" cy="2238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5" name="Line 56"/>
          <p:cNvSpPr>
            <a:spLocks noChangeShapeType="1"/>
          </p:cNvSpPr>
          <p:nvPr/>
        </p:nvSpPr>
        <p:spPr bwMode="auto">
          <a:xfrm rot="-1800000">
            <a:off x="5575300" y="3267075"/>
            <a:ext cx="917575" cy="15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6" name="Rectangle 58"/>
          <p:cNvSpPr>
            <a:spLocks noChangeArrowheads="1"/>
          </p:cNvSpPr>
          <p:nvPr/>
        </p:nvSpPr>
        <p:spPr bwMode="auto">
          <a:xfrm rot="19800000" flipV="1">
            <a:off x="6084888" y="3059113"/>
            <a:ext cx="314325" cy="187325"/>
          </a:xfrm>
          <a:prstGeom prst="rect">
            <a:avLst/>
          </a:prstGeom>
          <a:solidFill>
            <a:srgbClr val="99CCFF">
              <a:alpha val="49019"/>
            </a:srgbClr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30737" name="Group 74"/>
          <p:cNvGrpSpPr>
            <a:grpSpLocks/>
          </p:cNvGrpSpPr>
          <p:nvPr/>
        </p:nvGrpSpPr>
        <p:grpSpPr bwMode="auto">
          <a:xfrm>
            <a:off x="5597525" y="3222625"/>
            <a:ext cx="561975" cy="455613"/>
            <a:chOff x="2566" y="2030"/>
            <a:chExt cx="354" cy="287"/>
          </a:xfrm>
        </p:grpSpPr>
        <p:sp>
          <p:nvSpPr>
            <p:cNvPr id="30750" name="Line 60"/>
            <p:cNvSpPr>
              <a:spLocks noChangeShapeType="1"/>
            </p:cNvSpPr>
            <p:nvPr/>
          </p:nvSpPr>
          <p:spPr bwMode="auto">
            <a:xfrm rot="20700000" flipV="1">
              <a:off x="2566" y="2077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51" name="Arc 61"/>
            <p:cNvSpPr>
              <a:spLocks/>
            </p:cNvSpPr>
            <p:nvPr/>
          </p:nvSpPr>
          <p:spPr bwMode="auto">
            <a:xfrm rot="-900000" flipH="1" flipV="1">
              <a:off x="2574" y="2030"/>
              <a:ext cx="346" cy="238"/>
            </a:xfrm>
            <a:custGeom>
              <a:avLst/>
              <a:gdLst>
                <a:gd name="T0" fmla="*/ 332 w 21600"/>
                <a:gd name="T1" fmla="*/ 0 h 12653"/>
                <a:gd name="T2" fmla="*/ 329 w 21600"/>
                <a:gd name="T3" fmla="*/ 238 h 12653"/>
                <a:gd name="T4" fmla="*/ 0 w 21600"/>
                <a:gd name="T5" fmla="*/ 114 h 12653"/>
                <a:gd name="T6" fmla="*/ 0 60000 65536"/>
                <a:gd name="T7" fmla="*/ 0 60000 65536"/>
                <a:gd name="T8" fmla="*/ 0 60000 65536"/>
                <a:gd name="T9" fmla="*/ 0 w 21600"/>
                <a:gd name="T10" fmla="*/ 0 h 12653"/>
                <a:gd name="T11" fmla="*/ 21600 w 21600"/>
                <a:gd name="T12" fmla="*/ 12653 h 126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2653" fill="none" extrusionOk="0">
                  <a:moveTo>
                    <a:pt x="20735" y="-1"/>
                  </a:moveTo>
                  <a:cubicBezTo>
                    <a:pt x="21308" y="1965"/>
                    <a:pt x="21600" y="4003"/>
                    <a:pt x="21600" y="6051"/>
                  </a:cubicBezTo>
                  <a:cubicBezTo>
                    <a:pt x="21600" y="8291"/>
                    <a:pt x="21251" y="10519"/>
                    <a:pt x="20566" y="12653"/>
                  </a:cubicBezTo>
                </a:path>
                <a:path w="21600" h="12653" stroke="0" extrusionOk="0">
                  <a:moveTo>
                    <a:pt x="20735" y="-1"/>
                  </a:moveTo>
                  <a:cubicBezTo>
                    <a:pt x="21308" y="1965"/>
                    <a:pt x="21600" y="4003"/>
                    <a:pt x="21600" y="6051"/>
                  </a:cubicBezTo>
                  <a:cubicBezTo>
                    <a:pt x="21600" y="8291"/>
                    <a:pt x="21251" y="10519"/>
                    <a:pt x="20566" y="12653"/>
                  </a:cubicBezTo>
                  <a:lnTo>
                    <a:pt x="0" y="6051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38" name="Line 64"/>
          <p:cNvSpPr>
            <a:spLocks noChangeShapeType="1"/>
          </p:cNvSpPr>
          <p:nvPr/>
        </p:nvSpPr>
        <p:spPr bwMode="auto">
          <a:xfrm rot="19800000" flipV="1">
            <a:off x="6419850" y="2659063"/>
            <a:ext cx="0" cy="644525"/>
          </a:xfrm>
          <a:prstGeom prst="line">
            <a:avLst/>
          </a:prstGeom>
          <a:noFill/>
          <a:ln w="7308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9" name="Text Box 65"/>
          <p:cNvSpPr txBox="1">
            <a:spLocks noChangeArrowheads="1"/>
          </p:cNvSpPr>
          <p:nvPr/>
        </p:nvSpPr>
        <p:spPr bwMode="auto">
          <a:xfrm>
            <a:off x="7083425" y="2943225"/>
            <a:ext cx="987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b="0"/>
              <a:t>Thermal lens</a:t>
            </a:r>
          </a:p>
        </p:txBody>
      </p:sp>
      <p:sp>
        <p:nvSpPr>
          <p:cNvPr id="30740" name="Text Box 66"/>
          <p:cNvSpPr txBox="1">
            <a:spLocks noChangeArrowheads="1"/>
          </p:cNvSpPr>
          <p:nvPr/>
        </p:nvSpPr>
        <p:spPr bwMode="auto">
          <a:xfrm>
            <a:off x="6427788" y="3197225"/>
            <a:ext cx="333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0" i="1"/>
              <a:t>f</a:t>
            </a:r>
            <a:r>
              <a:rPr lang="en-US" altLang="en-US" b="0" i="1" baseline="-25000"/>
              <a:t>T</a:t>
            </a:r>
          </a:p>
        </p:txBody>
      </p:sp>
      <p:sp>
        <p:nvSpPr>
          <p:cNvPr id="30741" name="Line 67"/>
          <p:cNvSpPr>
            <a:spLocks noChangeShapeType="1"/>
          </p:cNvSpPr>
          <p:nvPr/>
        </p:nvSpPr>
        <p:spPr bwMode="auto">
          <a:xfrm>
            <a:off x="8480425" y="3592513"/>
            <a:ext cx="0" cy="2238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42" name="Text Box 68"/>
          <p:cNvSpPr txBox="1">
            <a:spLocks noChangeArrowheads="1"/>
          </p:cNvSpPr>
          <p:nvPr/>
        </p:nvSpPr>
        <p:spPr bwMode="auto">
          <a:xfrm>
            <a:off x="8447088" y="3381375"/>
            <a:ext cx="333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0" i="1"/>
              <a:t>f</a:t>
            </a:r>
            <a:r>
              <a:rPr lang="en-US" altLang="en-US" b="0" i="1" baseline="-25000"/>
              <a:t>T</a:t>
            </a:r>
          </a:p>
        </p:txBody>
      </p:sp>
      <p:sp>
        <p:nvSpPr>
          <p:cNvPr id="93254" name="Text Box 70"/>
          <p:cNvSpPr txBox="1">
            <a:spLocks noChangeArrowheads="1"/>
          </p:cNvSpPr>
          <p:nvPr/>
        </p:nvSpPr>
        <p:spPr bwMode="auto">
          <a:xfrm>
            <a:off x="2416175" y="1516063"/>
            <a:ext cx="3373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0"/>
              <a:t>Major challenge: Thermal lensing.</a:t>
            </a:r>
          </a:p>
          <a:p>
            <a:r>
              <a:rPr lang="en-US" altLang="en-US" b="0"/>
              <a:t>Solution: cavity of </a:t>
            </a:r>
            <a:r>
              <a:rPr lang="en-US" altLang="en-US" b="0" i="1"/>
              <a:t>6 f</a:t>
            </a:r>
            <a:r>
              <a:rPr lang="en-US" altLang="en-US" b="0" i="1" baseline="-25000"/>
              <a:t>T</a:t>
            </a:r>
          </a:p>
        </p:txBody>
      </p:sp>
      <p:grpSp>
        <p:nvGrpSpPr>
          <p:cNvPr id="30744" name="Group 75"/>
          <p:cNvGrpSpPr>
            <a:grpSpLocks/>
          </p:cNvGrpSpPr>
          <p:nvPr/>
        </p:nvGrpSpPr>
        <p:grpSpPr bwMode="auto">
          <a:xfrm rot="314108">
            <a:off x="5284788" y="3544888"/>
            <a:ext cx="561975" cy="455612"/>
            <a:chOff x="2566" y="2030"/>
            <a:chExt cx="354" cy="287"/>
          </a:xfrm>
        </p:grpSpPr>
        <p:sp>
          <p:nvSpPr>
            <p:cNvPr id="30748" name="Line 76"/>
            <p:cNvSpPr>
              <a:spLocks noChangeShapeType="1"/>
            </p:cNvSpPr>
            <p:nvPr/>
          </p:nvSpPr>
          <p:spPr bwMode="auto">
            <a:xfrm rot="20700000" flipV="1">
              <a:off x="2566" y="2077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9" name="Arc 77"/>
            <p:cNvSpPr>
              <a:spLocks/>
            </p:cNvSpPr>
            <p:nvPr/>
          </p:nvSpPr>
          <p:spPr bwMode="auto">
            <a:xfrm rot="-900000" flipH="1" flipV="1">
              <a:off x="2574" y="2030"/>
              <a:ext cx="346" cy="238"/>
            </a:xfrm>
            <a:custGeom>
              <a:avLst/>
              <a:gdLst>
                <a:gd name="T0" fmla="*/ 332 w 21600"/>
                <a:gd name="T1" fmla="*/ 0 h 12653"/>
                <a:gd name="T2" fmla="*/ 329 w 21600"/>
                <a:gd name="T3" fmla="*/ 238 h 12653"/>
                <a:gd name="T4" fmla="*/ 0 w 21600"/>
                <a:gd name="T5" fmla="*/ 114 h 12653"/>
                <a:gd name="T6" fmla="*/ 0 60000 65536"/>
                <a:gd name="T7" fmla="*/ 0 60000 65536"/>
                <a:gd name="T8" fmla="*/ 0 60000 65536"/>
                <a:gd name="T9" fmla="*/ 0 w 21600"/>
                <a:gd name="T10" fmla="*/ 0 h 12653"/>
                <a:gd name="T11" fmla="*/ 21600 w 21600"/>
                <a:gd name="T12" fmla="*/ 12653 h 126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2653" fill="none" extrusionOk="0">
                  <a:moveTo>
                    <a:pt x="20735" y="-1"/>
                  </a:moveTo>
                  <a:cubicBezTo>
                    <a:pt x="21308" y="1965"/>
                    <a:pt x="21600" y="4003"/>
                    <a:pt x="21600" y="6051"/>
                  </a:cubicBezTo>
                  <a:cubicBezTo>
                    <a:pt x="21600" y="8291"/>
                    <a:pt x="21251" y="10519"/>
                    <a:pt x="20566" y="12653"/>
                  </a:cubicBezTo>
                </a:path>
                <a:path w="21600" h="12653" stroke="0" extrusionOk="0">
                  <a:moveTo>
                    <a:pt x="20735" y="-1"/>
                  </a:moveTo>
                  <a:cubicBezTo>
                    <a:pt x="21308" y="1965"/>
                    <a:pt x="21600" y="4003"/>
                    <a:pt x="21600" y="6051"/>
                  </a:cubicBezTo>
                  <a:cubicBezTo>
                    <a:pt x="21600" y="8291"/>
                    <a:pt x="21251" y="10519"/>
                    <a:pt x="20566" y="12653"/>
                  </a:cubicBezTo>
                  <a:lnTo>
                    <a:pt x="0" y="6051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45" name="Line 78"/>
          <p:cNvSpPr>
            <a:spLocks noChangeShapeType="1"/>
          </p:cNvSpPr>
          <p:nvPr/>
        </p:nvSpPr>
        <p:spPr bwMode="auto">
          <a:xfrm flipH="1" flipV="1">
            <a:off x="5313363" y="3795713"/>
            <a:ext cx="1152525" cy="222250"/>
          </a:xfrm>
          <a:prstGeom prst="line">
            <a:avLst/>
          </a:prstGeom>
          <a:noFill/>
          <a:ln w="38100" cmpd="dbl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46" name="Line 79"/>
          <p:cNvSpPr>
            <a:spLocks noChangeShapeType="1"/>
          </p:cNvSpPr>
          <p:nvPr/>
        </p:nvSpPr>
        <p:spPr bwMode="auto">
          <a:xfrm rot="19800000" flipV="1">
            <a:off x="6529388" y="3781425"/>
            <a:ext cx="0" cy="644525"/>
          </a:xfrm>
          <a:prstGeom prst="line">
            <a:avLst/>
          </a:prstGeom>
          <a:noFill/>
          <a:ln w="7308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47" name="Line 80"/>
          <p:cNvSpPr>
            <a:spLocks noChangeShapeType="1"/>
          </p:cNvSpPr>
          <p:nvPr/>
        </p:nvSpPr>
        <p:spPr bwMode="auto">
          <a:xfrm flipH="1">
            <a:off x="6334125" y="3959225"/>
            <a:ext cx="109538" cy="1422400"/>
          </a:xfrm>
          <a:prstGeom prst="line">
            <a:avLst/>
          </a:prstGeom>
          <a:noFill/>
          <a:ln w="38100" cmpd="dbl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5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8" name="Text Box 334"/>
          <p:cNvSpPr txBox="1">
            <a:spLocks noChangeArrowheads="1"/>
          </p:cNvSpPr>
          <p:nvPr/>
        </p:nvSpPr>
        <p:spPr bwMode="auto">
          <a:xfrm>
            <a:off x="5089525" y="428625"/>
            <a:ext cx="2011363" cy="244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i="1">
                <a:solidFill>
                  <a:srgbClr val="0033CC"/>
                </a:solidFill>
              </a:rPr>
              <a:t>Bow Tie Amplifier</a:t>
            </a:r>
            <a:endParaRPr lang="en-US">
              <a:solidFill>
                <a:srgbClr val="0033CC"/>
              </a:solidFill>
            </a:endParaRPr>
          </a:p>
        </p:txBody>
      </p:sp>
      <p:grpSp>
        <p:nvGrpSpPr>
          <p:cNvPr id="31788" name="Group 44"/>
          <p:cNvGrpSpPr>
            <a:grpSpLocks/>
          </p:cNvGrpSpPr>
          <p:nvPr/>
        </p:nvGrpSpPr>
        <p:grpSpPr bwMode="auto">
          <a:xfrm>
            <a:off x="3351213" y="2362200"/>
            <a:ext cx="7015162" cy="2678113"/>
            <a:chOff x="2111" y="1488"/>
            <a:chExt cx="3224" cy="1231"/>
          </a:xfrm>
        </p:grpSpPr>
        <p:grpSp>
          <p:nvGrpSpPr>
            <p:cNvPr id="31778" name="Group 355"/>
            <p:cNvGrpSpPr>
              <a:grpSpLocks/>
            </p:cNvGrpSpPr>
            <p:nvPr/>
          </p:nvGrpSpPr>
          <p:grpSpPr bwMode="auto">
            <a:xfrm>
              <a:off x="2111" y="1578"/>
              <a:ext cx="1956" cy="1141"/>
              <a:chOff x="0" y="0"/>
              <a:chExt cx="31051" cy="18116"/>
            </a:xfrm>
          </p:grpSpPr>
          <p:sp>
            <p:nvSpPr>
              <p:cNvPr id="31781" name="Straight Connector 350"/>
              <p:cNvSpPr>
                <a:spLocks noChangeShapeType="1"/>
              </p:cNvSpPr>
              <p:nvPr/>
            </p:nvSpPr>
            <p:spPr bwMode="auto">
              <a:xfrm>
                <a:off x="0" y="0"/>
                <a:ext cx="31051" cy="18097"/>
              </a:xfrm>
              <a:prstGeom prst="line">
                <a:avLst/>
              </a:prstGeom>
              <a:noFill/>
              <a:ln w="1905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80" name="Straight Connector 353"/>
              <p:cNvSpPr>
                <a:spLocks noChangeShapeType="1"/>
              </p:cNvSpPr>
              <p:nvPr/>
            </p:nvSpPr>
            <p:spPr bwMode="auto">
              <a:xfrm>
                <a:off x="0" y="0"/>
                <a:ext cx="3108" cy="1828"/>
              </a:xfrm>
              <a:prstGeom prst="line">
                <a:avLst/>
              </a:prstGeom>
              <a:noFill/>
              <a:ln w="19050">
                <a:solidFill>
                  <a:srgbClr val="00B050"/>
                </a:solidFill>
                <a:miter lim="800000"/>
                <a:headEnd/>
                <a:tailEnd type="arrow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9" name="Straight Connector 354"/>
              <p:cNvSpPr>
                <a:spLocks noChangeShapeType="1"/>
              </p:cNvSpPr>
              <p:nvPr/>
            </p:nvSpPr>
            <p:spPr bwMode="auto">
              <a:xfrm flipH="1" flipV="1">
                <a:off x="27908" y="16287"/>
                <a:ext cx="3109" cy="1829"/>
              </a:xfrm>
              <a:prstGeom prst="line">
                <a:avLst/>
              </a:prstGeom>
              <a:noFill/>
              <a:ln w="19050">
                <a:solidFill>
                  <a:srgbClr val="00B050"/>
                </a:solidFill>
                <a:miter lim="800000"/>
                <a:headEnd/>
                <a:tailEnd type="arrow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759" name="Group 333"/>
            <p:cNvGrpSpPr>
              <a:grpSpLocks/>
            </p:cNvGrpSpPr>
            <p:nvPr/>
          </p:nvGrpSpPr>
          <p:grpSpPr bwMode="auto">
            <a:xfrm>
              <a:off x="2111" y="1493"/>
              <a:ext cx="2371" cy="1032"/>
              <a:chOff x="0" y="0"/>
              <a:chExt cx="37639" cy="16395"/>
            </a:xfrm>
          </p:grpSpPr>
          <p:grpSp>
            <p:nvGrpSpPr>
              <p:cNvPr id="31761" name="Group 331"/>
              <p:cNvGrpSpPr>
                <a:grpSpLocks/>
              </p:cNvGrpSpPr>
              <p:nvPr/>
            </p:nvGrpSpPr>
            <p:grpSpPr bwMode="auto">
              <a:xfrm>
                <a:off x="0" y="0"/>
                <a:ext cx="37639" cy="16395"/>
                <a:chOff x="0" y="0"/>
                <a:chExt cx="37639" cy="16395"/>
              </a:xfrm>
            </p:grpSpPr>
            <p:sp>
              <p:nvSpPr>
                <p:cNvPr id="31777" name="Straight Connector 309"/>
                <p:cNvSpPr>
                  <a:spLocks noChangeShapeType="1"/>
                </p:cNvSpPr>
                <p:nvPr/>
              </p:nvSpPr>
              <p:spPr bwMode="auto">
                <a:xfrm>
                  <a:off x="0" y="11164"/>
                  <a:ext cx="1828" cy="182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76" name="Straight Connector 310"/>
                <p:cNvSpPr>
                  <a:spLocks noChangeShapeType="1"/>
                </p:cNvSpPr>
                <p:nvPr/>
              </p:nvSpPr>
              <p:spPr bwMode="auto">
                <a:xfrm>
                  <a:off x="2339" y="14566"/>
                  <a:ext cx="1828" cy="182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75" name="Straight Connector 311"/>
                <p:cNvSpPr>
                  <a:spLocks noChangeShapeType="1"/>
                </p:cNvSpPr>
                <p:nvPr/>
              </p:nvSpPr>
              <p:spPr bwMode="auto">
                <a:xfrm>
                  <a:off x="29239" y="4359"/>
                  <a:ext cx="1829" cy="182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74" name="Straight Connector 313"/>
                <p:cNvSpPr>
                  <a:spLocks noChangeShapeType="1"/>
                </p:cNvSpPr>
                <p:nvPr/>
              </p:nvSpPr>
              <p:spPr bwMode="auto">
                <a:xfrm flipH="1">
                  <a:off x="29239" y="11802"/>
                  <a:ext cx="1829" cy="182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1765" name="Group 330"/>
                <p:cNvGrpSpPr>
                  <a:grpSpLocks/>
                </p:cNvGrpSpPr>
                <p:nvPr/>
              </p:nvGrpSpPr>
              <p:grpSpPr bwMode="auto">
                <a:xfrm>
                  <a:off x="1063" y="0"/>
                  <a:ext cx="36576" cy="15521"/>
                  <a:chOff x="0" y="0"/>
                  <a:chExt cx="36576" cy="15521"/>
                </a:xfrm>
              </p:grpSpPr>
              <p:sp>
                <p:nvSpPr>
                  <p:cNvPr id="31773" name="Straight Connector 318"/>
                  <p:cNvSpPr>
                    <a:spLocks noChangeShapeType="1"/>
                  </p:cNvSpPr>
                  <p:nvPr/>
                </p:nvSpPr>
                <p:spPr bwMode="auto">
                  <a:xfrm>
                    <a:off x="26475" y="0"/>
                    <a:ext cx="0" cy="15521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772" name="Straight Connector 319"/>
                  <p:cNvSpPr>
                    <a:spLocks noChangeShapeType="1"/>
                  </p:cNvSpPr>
                  <p:nvPr/>
                </p:nvSpPr>
                <p:spPr bwMode="auto">
                  <a:xfrm>
                    <a:off x="2445" y="5528"/>
                    <a:ext cx="23995" cy="9855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771" name="Straight Connector 323"/>
                  <p:cNvSpPr>
                    <a:spLocks noChangeShapeType="1"/>
                  </p:cNvSpPr>
                  <p:nvPr/>
                </p:nvSpPr>
                <p:spPr bwMode="auto">
                  <a:xfrm>
                    <a:off x="2445" y="5528"/>
                    <a:ext cx="0" cy="9849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770" name="Straight Connector 3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45" y="5528"/>
                    <a:ext cx="26782" cy="9769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769" name="Straight Connector 325"/>
                  <p:cNvSpPr>
                    <a:spLocks noChangeShapeType="1"/>
                  </p:cNvSpPr>
                  <p:nvPr/>
                </p:nvSpPr>
                <p:spPr bwMode="auto">
                  <a:xfrm>
                    <a:off x="29133" y="5528"/>
                    <a:ext cx="0" cy="7035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768" name="Straight Connector 326"/>
                  <p:cNvSpPr>
                    <a:spLocks noChangeShapeType="1"/>
                  </p:cNvSpPr>
                  <p:nvPr/>
                </p:nvSpPr>
                <p:spPr bwMode="auto">
                  <a:xfrm>
                    <a:off x="106" y="8506"/>
                    <a:ext cx="29027" cy="4057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767" name="Straight Connector 328"/>
                  <p:cNvSpPr>
                    <a:spLocks noChangeShapeType="1"/>
                  </p:cNvSpPr>
                  <p:nvPr/>
                </p:nvSpPr>
                <p:spPr bwMode="auto">
                  <a:xfrm>
                    <a:off x="0" y="8506"/>
                    <a:ext cx="0" cy="32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766" name="Straight Connector 3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0" y="8931"/>
                    <a:ext cx="36576" cy="294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miter lim="800000"/>
                    <a:headEnd/>
                    <a:tailEnd type="arrow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1764" name="Straight Connector 314"/>
                <p:cNvSpPr>
                  <a:spLocks noChangeShapeType="1"/>
                </p:cNvSpPr>
                <p:nvPr/>
              </p:nvSpPr>
              <p:spPr bwMode="auto">
                <a:xfrm flipH="1">
                  <a:off x="0" y="7549"/>
                  <a:ext cx="1828" cy="182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63" name="Straight Connector 315"/>
                <p:cNvSpPr>
                  <a:spLocks noChangeShapeType="1"/>
                </p:cNvSpPr>
                <p:nvPr/>
              </p:nvSpPr>
              <p:spPr bwMode="auto">
                <a:xfrm flipH="1">
                  <a:off x="26687" y="14566"/>
                  <a:ext cx="1829" cy="182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62" name="Straight Connector 316"/>
                <p:cNvSpPr>
                  <a:spLocks noChangeShapeType="1"/>
                </p:cNvSpPr>
                <p:nvPr/>
              </p:nvSpPr>
              <p:spPr bwMode="auto">
                <a:xfrm flipH="1">
                  <a:off x="2339" y="4359"/>
                  <a:ext cx="1828" cy="182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760" name="Rectangle 317"/>
              <p:cNvSpPr>
                <a:spLocks noChangeArrowheads="1"/>
              </p:cNvSpPr>
              <p:nvPr/>
            </p:nvSpPr>
            <p:spPr bwMode="auto">
              <a:xfrm>
                <a:off x="15310" y="9888"/>
                <a:ext cx="1829" cy="18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31756" name="Text Box 336"/>
            <p:cNvSpPr txBox="1">
              <a:spLocks noChangeArrowheads="1"/>
            </p:cNvSpPr>
            <p:nvPr/>
          </p:nvSpPr>
          <p:spPr bwMode="auto">
            <a:xfrm>
              <a:off x="2867" y="1884"/>
              <a:ext cx="576" cy="19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/>
            <a:lstStyle/>
            <a:p>
              <a:r>
                <a:rPr lang="en-US" sz="1200" b="0"/>
                <a:t>Ti:Sapphire</a:t>
              </a:r>
              <a:endParaRPr lang="en-US" b="0"/>
            </a:p>
          </p:txBody>
        </p:sp>
        <p:sp>
          <p:nvSpPr>
            <p:cNvPr id="31754" name="Text Box 338"/>
            <p:cNvSpPr txBox="1">
              <a:spLocks noChangeArrowheads="1"/>
            </p:cNvSpPr>
            <p:nvPr/>
          </p:nvSpPr>
          <p:spPr bwMode="auto">
            <a:xfrm>
              <a:off x="3844" y="1488"/>
              <a:ext cx="1359" cy="19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/>
            <a:lstStyle/>
            <a:p>
              <a:r>
                <a:rPr lang="en-US" sz="1200" b="0"/>
                <a:t>In from Regenerative Amplifier</a:t>
              </a:r>
              <a:endParaRPr lang="en-US" b="0"/>
            </a:p>
          </p:txBody>
        </p:sp>
        <p:sp>
          <p:nvSpPr>
            <p:cNvPr id="31753" name="Text Box 339"/>
            <p:cNvSpPr txBox="1">
              <a:spLocks noChangeArrowheads="1"/>
            </p:cNvSpPr>
            <p:nvPr/>
          </p:nvSpPr>
          <p:spPr bwMode="auto">
            <a:xfrm>
              <a:off x="4481" y="1962"/>
              <a:ext cx="854" cy="19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/>
            <a:lstStyle/>
            <a:p>
              <a:r>
                <a:rPr lang="en-US" sz="1200" b="0"/>
                <a:t>Out to Compressor</a:t>
              </a:r>
              <a:endParaRPr lang="en-US" b="0"/>
            </a:p>
          </p:txBody>
        </p:sp>
        <p:sp>
          <p:nvSpPr>
            <p:cNvPr id="31751" name="Straight Connector 341"/>
            <p:cNvSpPr>
              <a:spLocks noChangeShapeType="1"/>
            </p:cNvSpPr>
            <p:nvPr/>
          </p:nvSpPr>
          <p:spPr bwMode="auto">
            <a:xfrm>
              <a:off x="3845" y="1536"/>
              <a:ext cx="0" cy="48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4435475" y="2787650"/>
            <a:ext cx="3321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33CC"/>
                </a:solidFill>
              </a:rPr>
              <a:t>After amplification: compressor</a:t>
            </a:r>
          </a:p>
          <a:p>
            <a:pPr algn="ctr"/>
            <a:r>
              <a:rPr lang="en-US">
                <a:solidFill>
                  <a:srgbClr val="0033CC"/>
                </a:solidFill>
              </a:rPr>
              <a:t>(1 pair of gratings)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803650" y="366713"/>
            <a:ext cx="45847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33CC"/>
                </a:solidFill>
              </a:rPr>
              <a:t>Problems with inversion gain:</a:t>
            </a:r>
          </a:p>
          <a:p>
            <a:pPr algn="ctr"/>
            <a:r>
              <a:rPr lang="en-US">
                <a:solidFill>
                  <a:srgbClr val="0033CC"/>
                </a:solidFill>
              </a:rPr>
              <a:t>Spontaneous emission noise</a:t>
            </a:r>
          </a:p>
          <a:p>
            <a:pPr algn="ctr"/>
            <a:r>
              <a:rPr lang="en-US">
                <a:solidFill>
                  <a:srgbClr val="0033CC"/>
                </a:solidFill>
              </a:rPr>
              <a:t>Spectral narrowing</a:t>
            </a:r>
          </a:p>
          <a:p>
            <a:pPr algn="ctr"/>
            <a:endParaRPr lang="en-US">
              <a:solidFill>
                <a:srgbClr val="0033CC"/>
              </a:solidFill>
            </a:endParaRPr>
          </a:p>
          <a:p>
            <a:pPr algn="ctr"/>
            <a:endParaRPr lang="en-US">
              <a:solidFill>
                <a:srgbClr val="0033CC"/>
              </a:solidFill>
            </a:endParaRPr>
          </a:p>
          <a:p>
            <a:pPr algn="ctr"/>
            <a:r>
              <a:rPr lang="en-US">
                <a:solidFill>
                  <a:srgbClr val="0033CC"/>
                </a:solidFill>
              </a:rPr>
              <a:t>Possible solution:</a:t>
            </a:r>
          </a:p>
          <a:p>
            <a:pPr algn="ctr"/>
            <a:r>
              <a:rPr lang="en-US">
                <a:solidFill>
                  <a:srgbClr val="0033CC"/>
                </a:solidFill>
              </a:rPr>
              <a:t>Optical Pulse Chirped Parametric Amplifier </a:t>
            </a:r>
          </a:p>
          <a:p>
            <a:pPr algn="ctr"/>
            <a:r>
              <a:rPr lang="en-US">
                <a:solidFill>
                  <a:srgbClr val="0033CC"/>
                </a:solidFill>
              </a:rPr>
              <a:t>OPCPA</a:t>
            </a: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897313" y="3074988"/>
          <a:ext cx="3879850" cy="311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2" name="Acrobat Document" r:id="rId3" imgW="3539880" imgH="2831400" progId="Acrobat.Document.11">
                  <p:embed/>
                </p:oleObj>
              </mc:Choice>
              <mc:Fallback>
                <p:oleObj name="Acrobat Document" r:id="rId3" imgW="3539880" imgH="2831400" progId="Acrobat.Document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7313" y="3074988"/>
                        <a:ext cx="3879850" cy="3117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3452813" y="915988"/>
            <a:ext cx="5280025" cy="9159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LONG CRYSTALS = HIGHER CONVERSION</a:t>
            </a:r>
          </a:p>
          <a:p>
            <a:pPr eaLnBrk="0" hangingPunct="0"/>
            <a:endParaRPr lang="en-US">
              <a:cs typeface="Arial" charset="0"/>
            </a:endParaRPr>
          </a:p>
          <a:p>
            <a:pPr eaLnBrk="0" hangingPunct="0"/>
            <a:r>
              <a:rPr lang="en-US">
                <a:cs typeface="Arial" charset="0"/>
              </a:rPr>
              <a:t>LONG CRYSTALS = NARROWER BANDWIDTH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925638" y="361950"/>
            <a:ext cx="83978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33CC"/>
                </a:solidFill>
              </a:rPr>
              <a:t>Tuning the crystal length for optimum short pulse compression</a:t>
            </a: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993900" y="1943100"/>
            <a:ext cx="825658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0"/>
              <a:t>The obvious solution for short pulses: short crystals?  Not always!</a:t>
            </a: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3268663" y="2549525"/>
            <a:ext cx="5653087" cy="7016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One can use long crystals to compress pulses down</a:t>
            </a:r>
          </a:p>
          <a:p>
            <a:pPr eaLnBrk="0" hangingPunct="0"/>
            <a:r>
              <a:rPr lang="en-US" sz="2000">
                <a:cs typeface="Arial" charset="0"/>
              </a:rPr>
              <a:t>                          to femtoseconds.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4067175" y="4554538"/>
            <a:ext cx="4056063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Where does one get the bandwidth?</a:t>
            </a:r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3498850" y="3419475"/>
            <a:ext cx="5181600" cy="825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0">
                <a:cs typeface="Arial" charset="0"/>
              </a:rPr>
              <a:t>THE GENERATED PULSES ARE SHORTER THAN</a:t>
            </a:r>
          </a:p>
          <a:p>
            <a:pPr eaLnBrk="0" hangingPunct="0"/>
            <a:r>
              <a:rPr lang="en-US" sz="1600" b="0">
                <a:cs typeface="Arial" charset="0"/>
              </a:rPr>
              <a:t>THE FUNDAMENTAL, AND THAN THE INVERSE</a:t>
            </a:r>
          </a:p>
          <a:p>
            <a:pPr eaLnBrk="0" hangingPunct="0"/>
            <a:r>
              <a:rPr lang="en-US" sz="1600" b="0">
                <a:cs typeface="Arial" charset="0"/>
              </a:rPr>
              <a:t>BANDWIDTH OF THE SECOND HARMONIC PROCESS.</a:t>
            </a: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3548063" y="5387975"/>
            <a:ext cx="5095875" cy="1006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cs typeface="Arial" charset="0"/>
              </a:rPr>
              <a:t>From the amplitude modulation of the pump,</a:t>
            </a:r>
          </a:p>
          <a:p>
            <a:pPr algn="ctr" eaLnBrk="0" hangingPunct="0"/>
            <a:r>
              <a:rPr lang="en-US" sz="2000">
                <a:cs typeface="Arial" charset="0"/>
              </a:rPr>
              <a:t>as the pump is depleted at a faster rate than</a:t>
            </a:r>
          </a:p>
          <a:p>
            <a:pPr algn="ctr" eaLnBrk="0" hangingPunct="0"/>
            <a:r>
              <a:rPr lang="en-US" sz="2000">
                <a:cs typeface="Arial" charset="0"/>
              </a:rPr>
              <a:t>the pump risetime.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3076575" y="1063625"/>
            <a:ext cx="65913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Motion of pulses in the frame of reference of the second harmonic</a:t>
            </a:r>
          </a:p>
        </p:txBody>
      </p:sp>
      <p:sp>
        <p:nvSpPr>
          <p:cNvPr id="74764" name="Text Box 12"/>
          <p:cNvSpPr txBox="1">
            <a:spLocks noChangeArrowheads="1"/>
          </p:cNvSpPr>
          <p:nvPr/>
        </p:nvSpPr>
        <p:spPr bwMode="auto">
          <a:xfrm>
            <a:off x="3930650" y="1708150"/>
            <a:ext cx="488315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0">
                <a:cs typeface="Arial" charset="0"/>
              </a:rPr>
              <a:t>Weak pulses: the second harmonic broadens as the </a:t>
            </a:r>
          </a:p>
          <a:p>
            <a:pPr eaLnBrk="0" hangingPunct="0"/>
            <a:r>
              <a:rPr lang="en-US" b="0">
                <a:cs typeface="Arial" charset="0"/>
              </a:rPr>
              <a:t>overlap of the two fundamental pulses increases</a:t>
            </a:r>
          </a:p>
        </p:txBody>
      </p:sp>
      <p:pic>
        <p:nvPicPr>
          <p:cNvPr id="74765" name="Picture 13" descr="SCHE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3225" y="3155950"/>
            <a:ext cx="6858000" cy="4819650"/>
          </a:xfrm>
          <a:prstGeom prst="rect">
            <a:avLst/>
          </a:prstGeom>
          <a:noFill/>
        </p:spPr>
      </p:pic>
      <p:sp>
        <p:nvSpPr>
          <p:cNvPr id="74766" name="Rectangle 14"/>
          <p:cNvSpPr>
            <a:spLocks noChangeArrowheads="1"/>
          </p:cNvSpPr>
          <p:nvPr/>
        </p:nvSpPr>
        <p:spPr bwMode="auto">
          <a:xfrm>
            <a:off x="1947863" y="5440363"/>
            <a:ext cx="8780462" cy="28892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4767" name="Text Box 15"/>
          <p:cNvSpPr txBox="1">
            <a:spLocks noChangeArrowheads="1"/>
          </p:cNvSpPr>
          <p:nvPr/>
        </p:nvSpPr>
        <p:spPr bwMode="auto">
          <a:xfrm>
            <a:off x="4749800" y="311150"/>
            <a:ext cx="248126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33CC"/>
                </a:solidFill>
              </a:rPr>
              <a:t>Compression in SHG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2"/>
          <p:cNvGrpSpPr>
            <a:grpSpLocks/>
          </p:cNvGrpSpPr>
          <p:nvPr/>
        </p:nvGrpSpPr>
        <p:grpSpPr bwMode="auto">
          <a:xfrm>
            <a:off x="2455863" y="515938"/>
            <a:ext cx="7546975" cy="5232400"/>
            <a:chOff x="521" y="1189"/>
            <a:chExt cx="4754" cy="3296"/>
          </a:xfrm>
        </p:grpSpPr>
        <p:pic>
          <p:nvPicPr>
            <p:cNvPr id="75779" name="Picture 3" descr="SCHEM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14" y="1449"/>
              <a:ext cx="4320" cy="3036"/>
            </a:xfrm>
            <a:prstGeom prst="rect">
              <a:avLst/>
            </a:prstGeom>
            <a:noFill/>
          </p:spPr>
        </p:pic>
        <p:sp>
          <p:nvSpPr>
            <p:cNvPr id="75780" name="Rectangle 4"/>
            <p:cNvSpPr>
              <a:spLocks noChangeArrowheads="1"/>
            </p:cNvSpPr>
            <p:nvPr/>
          </p:nvSpPr>
          <p:spPr bwMode="auto">
            <a:xfrm>
              <a:off x="521" y="1189"/>
              <a:ext cx="4754" cy="174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2895600" y="1000125"/>
            <a:ext cx="65913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Motion of pulses in the frame of reference of the second harmonic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854575" y="350838"/>
            <a:ext cx="248126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33CC"/>
                </a:solidFill>
              </a:rPr>
              <a:t>Compression in SHG</a:t>
            </a:r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5273675" y="1700213"/>
            <a:ext cx="1835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0"/>
              <a:t>Strong pulses</a:t>
            </a: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1962150" y="5938838"/>
            <a:ext cx="84582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/>
              <a:t>The trick: sum frequency group velocity between that of fundamental o and fundamental 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40020O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5850" y="971550"/>
            <a:ext cx="6858000" cy="4914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4806950" y="655638"/>
            <a:ext cx="25781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Find the angles?   SNLO</a:t>
            </a:r>
          </a:p>
        </p:txBody>
      </p:sp>
      <p:pic>
        <p:nvPicPr>
          <p:cNvPr id="77827" name="Picture 3" descr="KDP-OP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2550" y="2173288"/>
            <a:ext cx="6415088" cy="4811712"/>
          </a:xfrm>
          <a:prstGeom prst="rect">
            <a:avLst/>
          </a:prstGeom>
          <a:noFill/>
        </p:spPr>
      </p:pic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4805363" y="1573213"/>
            <a:ext cx="28829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CHIRP AMPLIFICATION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3300414" y="177801"/>
            <a:ext cx="5572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>
                <a:solidFill>
                  <a:schemeClr val="accent2"/>
                </a:solidFill>
                <a:cs typeface="Arial" panose="020B0604020202020204" pitchFamily="34" charset="0"/>
              </a:rPr>
              <a:t>There are two solutions to the narrow bandwidth </a:t>
            </a:r>
          </a:p>
          <a:p>
            <a:pPr eaLnBrk="0" hangingPunct="0"/>
            <a:r>
              <a:rPr lang="en-US" altLang="en-US" sz="2000">
                <a:solidFill>
                  <a:schemeClr val="accent2"/>
                </a:solidFill>
                <a:cs typeface="Arial" panose="020B0604020202020204" pitchFamily="34" charset="0"/>
              </a:rPr>
              <a:t>                of Periodically Poled crystals: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2992439" y="893764"/>
            <a:ext cx="4256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>
                <a:cs typeface="Arial" panose="020B0604020202020204" pitchFamily="34" charset="0"/>
              </a:rPr>
              <a:t>1.  Pole the crystal “non-periodically”</a:t>
            </a: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2992439" y="1643063"/>
            <a:ext cx="636975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>
                <a:cs typeface="Arial" panose="020B0604020202020204" pitchFamily="34" charset="0"/>
              </a:rPr>
              <a:t>“ENGINEERABLE COMPRESSION OF ULTRASHORT PULSES BY USE OF</a:t>
            </a:r>
          </a:p>
          <a:p>
            <a:pPr eaLnBrk="0" hangingPunct="0"/>
            <a:r>
              <a:rPr lang="en-US" altLang="en-US" sz="1400">
                <a:cs typeface="Arial" panose="020B0604020202020204" pitchFamily="34" charset="0"/>
              </a:rPr>
              <a:t>SECOND HARMONIC GENERATION IN CHIRPED-PERIOD-POLED </a:t>
            </a:r>
          </a:p>
          <a:p>
            <a:pPr eaLnBrk="0" hangingPunct="0"/>
            <a:r>
              <a:rPr lang="en-US" altLang="en-US" sz="1400">
                <a:cs typeface="Arial" panose="020B0604020202020204" pitchFamily="34" charset="0"/>
              </a:rPr>
              <a:t>LITHIUM NIOBATE”,  Optics Letters 22, 1341 (1997)</a:t>
            </a:r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2992438" y="2605088"/>
            <a:ext cx="61593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>
                <a:cs typeface="Arial" panose="020B0604020202020204" pitchFamily="34" charset="0"/>
              </a:rPr>
              <a:t>“SIMULTANEOUS FEMTOSECOOND-PULSE COMPRESSION AND SHG</a:t>
            </a:r>
          </a:p>
          <a:p>
            <a:pPr eaLnBrk="0" hangingPunct="0"/>
            <a:r>
              <a:rPr lang="en-US" altLang="en-US" sz="1400">
                <a:cs typeface="Arial" panose="020B0604020202020204" pitchFamily="34" charset="0"/>
              </a:rPr>
              <a:t>IN APERIODICALLY POLED KTiOPO</a:t>
            </a:r>
            <a:r>
              <a:rPr lang="en-US" altLang="en-US" sz="1400" baseline="-25000">
                <a:cs typeface="Arial" panose="020B0604020202020204" pitchFamily="34" charset="0"/>
              </a:rPr>
              <a:t>4</a:t>
            </a:r>
            <a:r>
              <a:rPr lang="en-US" altLang="en-US" sz="1400">
                <a:cs typeface="Arial" panose="020B0604020202020204" pitchFamily="34" charset="0"/>
              </a:rPr>
              <a:t>”, Optics Letters 24, 1071 (1999)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2992439" y="3548064"/>
            <a:ext cx="4427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>
                <a:cs typeface="Arial" panose="020B0604020202020204" pitchFamily="34" charset="0"/>
              </a:rPr>
              <a:t>2.  Convert the spectrum piece by piece</a:t>
            </a:r>
          </a:p>
        </p:txBody>
      </p:sp>
      <p:sp>
        <p:nvSpPr>
          <p:cNvPr id="120839" name="Line 7"/>
          <p:cNvSpPr>
            <a:spLocks noChangeShapeType="1"/>
          </p:cNvSpPr>
          <p:nvPr/>
        </p:nvSpPr>
        <p:spPr bwMode="auto">
          <a:xfrm flipV="1">
            <a:off x="2338388" y="6535739"/>
            <a:ext cx="493712" cy="269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0" name="Line 8"/>
          <p:cNvSpPr>
            <a:spLocks noChangeShapeType="1"/>
          </p:cNvSpPr>
          <p:nvPr/>
        </p:nvSpPr>
        <p:spPr bwMode="auto">
          <a:xfrm flipV="1">
            <a:off x="2841626" y="6429376"/>
            <a:ext cx="257175" cy="93663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1" name="Line 9"/>
          <p:cNvSpPr>
            <a:spLocks noChangeShapeType="1"/>
          </p:cNvSpPr>
          <p:nvPr/>
        </p:nvSpPr>
        <p:spPr bwMode="auto">
          <a:xfrm flipV="1">
            <a:off x="2849564" y="6462713"/>
            <a:ext cx="238125" cy="5556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2" name="Line 10"/>
          <p:cNvSpPr>
            <a:spLocks noChangeShapeType="1"/>
          </p:cNvSpPr>
          <p:nvPr/>
        </p:nvSpPr>
        <p:spPr bwMode="auto">
          <a:xfrm flipV="1">
            <a:off x="3114675" y="5538789"/>
            <a:ext cx="852488" cy="90963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3" name="Line 11"/>
          <p:cNvSpPr>
            <a:spLocks noChangeShapeType="1"/>
          </p:cNvSpPr>
          <p:nvPr/>
        </p:nvSpPr>
        <p:spPr bwMode="auto">
          <a:xfrm flipV="1">
            <a:off x="3986213" y="5395913"/>
            <a:ext cx="385762" cy="13811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4" name="Line 12"/>
          <p:cNvSpPr>
            <a:spLocks noChangeShapeType="1"/>
          </p:cNvSpPr>
          <p:nvPr/>
        </p:nvSpPr>
        <p:spPr bwMode="auto">
          <a:xfrm>
            <a:off x="4367213" y="5395913"/>
            <a:ext cx="1408112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5" name="Line 13"/>
          <p:cNvSpPr>
            <a:spLocks noChangeShapeType="1"/>
          </p:cNvSpPr>
          <p:nvPr/>
        </p:nvSpPr>
        <p:spPr bwMode="auto">
          <a:xfrm flipV="1">
            <a:off x="3124200" y="5192714"/>
            <a:ext cx="914400" cy="12160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6" name="Line 14"/>
          <p:cNvSpPr>
            <a:spLocks noChangeShapeType="1"/>
          </p:cNvSpPr>
          <p:nvPr/>
        </p:nvSpPr>
        <p:spPr bwMode="auto">
          <a:xfrm flipV="1">
            <a:off x="4043364" y="5181600"/>
            <a:ext cx="47625" cy="14288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7" name="Line 15"/>
          <p:cNvSpPr>
            <a:spLocks noChangeShapeType="1"/>
          </p:cNvSpPr>
          <p:nvPr/>
        </p:nvSpPr>
        <p:spPr bwMode="auto">
          <a:xfrm>
            <a:off x="4114801" y="5172075"/>
            <a:ext cx="1660525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8" name="AutoShape 16"/>
          <p:cNvSpPr>
            <a:spLocks noChangeArrowheads="1"/>
          </p:cNvSpPr>
          <p:nvPr/>
        </p:nvSpPr>
        <p:spPr bwMode="auto">
          <a:xfrm rot="20420392" flipH="1" flipV="1">
            <a:off x="2751138" y="6318250"/>
            <a:ext cx="468312" cy="400050"/>
          </a:xfrm>
          <a:prstGeom prst="triangle">
            <a:avLst>
              <a:gd name="adj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9" name="AutoShape 17"/>
          <p:cNvSpPr>
            <a:spLocks noChangeArrowheads="1"/>
          </p:cNvSpPr>
          <p:nvPr/>
        </p:nvSpPr>
        <p:spPr bwMode="auto">
          <a:xfrm rot="20420392">
            <a:off x="3865564" y="5111750"/>
            <a:ext cx="523875" cy="458788"/>
          </a:xfrm>
          <a:prstGeom prst="triangle">
            <a:avLst>
              <a:gd name="adj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 flipV="1">
            <a:off x="5661025" y="4703764"/>
            <a:ext cx="0" cy="10874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1" name="Line 19"/>
          <p:cNvSpPr>
            <a:spLocks noChangeShapeType="1"/>
          </p:cNvSpPr>
          <p:nvPr/>
        </p:nvSpPr>
        <p:spPr bwMode="auto">
          <a:xfrm flipV="1">
            <a:off x="5551489" y="4714876"/>
            <a:ext cx="33337" cy="1076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2" name="Line 20"/>
          <p:cNvSpPr>
            <a:spLocks noChangeShapeType="1"/>
          </p:cNvSpPr>
          <p:nvPr/>
        </p:nvSpPr>
        <p:spPr bwMode="auto">
          <a:xfrm flipV="1">
            <a:off x="5437189" y="4714876"/>
            <a:ext cx="52387" cy="1076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 flipV="1">
            <a:off x="5332414" y="4714876"/>
            <a:ext cx="66675" cy="1076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4" name="Line 22"/>
          <p:cNvSpPr>
            <a:spLocks noChangeShapeType="1"/>
          </p:cNvSpPr>
          <p:nvPr/>
        </p:nvSpPr>
        <p:spPr bwMode="auto">
          <a:xfrm flipV="1">
            <a:off x="5222876" y="4714876"/>
            <a:ext cx="85725" cy="1076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5" name="Line 23"/>
          <p:cNvSpPr>
            <a:spLocks noChangeShapeType="1"/>
          </p:cNvSpPr>
          <p:nvPr/>
        </p:nvSpPr>
        <p:spPr bwMode="auto">
          <a:xfrm flipH="1">
            <a:off x="5219700" y="5791200"/>
            <a:ext cx="4381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6" name="Line 24"/>
          <p:cNvSpPr>
            <a:spLocks noChangeShapeType="1"/>
          </p:cNvSpPr>
          <p:nvPr/>
        </p:nvSpPr>
        <p:spPr bwMode="auto">
          <a:xfrm>
            <a:off x="5305425" y="4714875"/>
            <a:ext cx="3571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>
            <a:off x="5946775" y="4521201"/>
            <a:ext cx="0" cy="1471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8" name="Text Box 26"/>
          <p:cNvSpPr txBox="1">
            <a:spLocks noChangeArrowheads="1"/>
          </p:cNvSpPr>
          <p:nvPr/>
        </p:nvSpPr>
        <p:spPr bwMode="auto">
          <a:xfrm>
            <a:off x="6432550" y="4635501"/>
            <a:ext cx="21351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>
                <a:cs typeface="Arial" panose="020B0604020202020204" pitchFamily="34" charset="0"/>
              </a:rPr>
              <a:t>Periodically poled</a:t>
            </a:r>
          </a:p>
          <a:p>
            <a:pPr eaLnBrk="0" hangingPunct="0"/>
            <a:r>
              <a:rPr lang="en-US" altLang="en-US" sz="2000">
                <a:cs typeface="Arial" panose="020B0604020202020204" pitchFamily="34" charset="0"/>
              </a:rPr>
              <a:t>crystal of period</a:t>
            </a:r>
          </a:p>
          <a:p>
            <a:pPr eaLnBrk="0" hangingPunct="0"/>
            <a:r>
              <a:rPr lang="en-US" altLang="en-US" sz="2000">
                <a:cs typeface="Arial" panose="020B0604020202020204" pitchFamily="34" charset="0"/>
              </a:rPr>
              <a:t>changing with x.</a:t>
            </a:r>
          </a:p>
        </p:txBody>
      </p:sp>
      <p:sp>
        <p:nvSpPr>
          <p:cNvPr id="120859" name="Text Box 27"/>
          <p:cNvSpPr txBox="1">
            <a:spLocks noChangeArrowheads="1"/>
          </p:cNvSpPr>
          <p:nvPr/>
        </p:nvSpPr>
        <p:spPr bwMode="auto">
          <a:xfrm>
            <a:off x="5653088" y="44577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11931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2401888" y="2249488"/>
          <a:ext cx="7550150" cy="292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3" name="Acrobat Document" r:id="rId3" imgW="3534120" imgH="1360800" progId="Acrobat.Document.11">
                  <p:embed/>
                </p:oleObj>
              </mc:Choice>
              <mc:Fallback>
                <p:oleObj name="Acrobat Document" r:id="rId3" imgW="3534120" imgH="1360800" progId="Acrobat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1888" y="2249488"/>
                        <a:ext cx="7550150" cy="292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oup 150"/>
          <p:cNvGrpSpPr>
            <a:grpSpLocks/>
          </p:cNvGrpSpPr>
          <p:nvPr/>
        </p:nvGrpSpPr>
        <p:grpSpPr bwMode="auto">
          <a:xfrm>
            <a:off x="1897063" y="4075113"/>
            <a:ext cx="1341437" cy="347662"/>
            <a:chOff x="397" y="2601"/>
            <a:chExt cx="845" cy="219"/>
          </a:xfrm>
        </p:grpSpPr>
        <p:sp>
          <p:nvSpPr>
            <p:cNvPr id="44136" name="Rectangle 151"/>
            <p:cNvSpPr>
              <a:spLocks noChangeArrowheads="1"/>
            </p:cNvSpPr>
            <p:nvPr/>
          </p:nvSpPr>
          <p:spPr bwMode="auto">
            <a:xfrm>
              <a:off x="397" y="2612"/>
              <a:ext cx="820" cy="208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44137" name="Rectangle 152"/>
            <p:cNvSpPr>
              <a:spLocks noChangeArrowheads="1"/>
            </p:cNvSpPr>
            <p:nvPr/>
          </p:nvSpPr>
          <p:spPr bwMode="auto">
            <a:xfrm>
              <a:off x="422" y="2601"/>
              <a:ext cx="820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850" tIns="34925" rIns="69850" bIns="34925">
              <a:spAutoFit/>
            </a:bodyPr>
            <a:lstStyle/>
            <a:p>
              <a:pPr defTabSz="514350"/>
              <a:r>
                <a:rPr lang="en-US" altLang="en-US" b="0">
                  <a:cs typeface="Arial" charset="0"/>
                </a:rPr>
                <a:t>Laser source</a:t>
              </a:r>
            </a:p>
          </p:txBody>
        </p:sp>
      </p:grpSp>
      <p:sp>
        <p:nvSpPr>
          <p:cNvPr id="44034" name="Line 153"/>
          <p:cNvSpPr>
            <a:spLocks noChangeShapeType="1"/>
          </p:cNvSpPr>
          <p:nvPr/>
        </p:nvSpPr>
        <p:spPr bwMode="auto">
          <a:xfrm>
            <a:off x="3203575" y="4238625"/>
            <a:ext cx="94615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5" name="Line 154"/>
          <p:cNvSpPr>
            <a:spLocks noChangeShapeType="1"/>
          </p:cNvSpPr>
          <p:nvPr/>
        </p:nvSpPr>
        <p:spPr bwMode="auto">
          <a:xfrm rot="-5400000">
            <a:off x="3698875" y="3819525"/>
            <a:ext cx="879475" cy="95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Rectangle 155"/>
          <p:cNvSpPr>
            <a:spLocks noChangeArrowheads="1"/>
          </p:cNvSpPr>
          <p:nvPr/>
        </p:nvSpPr>
        <p:spPr bwMode="auto">
          <a:xfrm>
            <a:off x="2951163" y="3292475"/>
            <a:ext cx="7175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850" tIns="34925" rIns="69850" bIns="34925">
            <a:spAutoFit/>
          </a:bodyPr>
          <a:lstStyle/>
          <a:p>
            <a:pPr defTabSz="514350"/>
            <a:r>
              <a:rPr lang="en-US" altLang="en-US" sz="1600" b="0">
                <a:cs typeface="Arial" charset="0"/>
              </a:rPr>
              <a:t>grating</a:t>
            </a:r>
          </a:p>
        </p:txBody>
      </p:sp>
      <p:sp>
        <p:nvSpPr>
          <p:cNvPr id="44037" name="Line 156"/>
          <p:cNvSpPr>
            <a:spLocks noChangeShapeType="1"/>
          </p:cNvSpPr>
          <p:nvPr/>
        </p:nvSpPr>
        <p:spPr bwMode="auto">
          <a:xfrm>
            <a:off x="4195763" y="4089400"/>
            <a:ext cx="154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4038" name="Line 157"/>
          <p:cNvSpPr>
            <a:spLocks noChangeShapeType="1"/>
          </p:cNvSpPr>
          <p:nvPr/>
        </p:nvSpPr>
        <p:spPr bwMode="auto">
          <a:xfrm rot="1248943" flipV="1">
            <a:off x="4195763" y="3016250"/>
            <a:ext cx="1476375" cy="620713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158"/>
          <p:cNvSpPr>
            <a:spLocks noChangeShapeType="1"/>
          </p:cNvSpPr>
          <p:nvPr/>
        </p:nvSpPr>
        <p:spPr bwMode="auto">
          <a:xfrm rot="1248943" flipV="1">
            <a:off x="4151313" y="3394075"/>
            <a:ext cx="1590675" cy="2762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Line 159"/>
          <p:cNvSpPr>
            <a:spLocks noChangeShapeType="1"/>
          </p:cNvSpPr>
          <p:nvPr/>
        </p:nvSpPr>
        <p:spPr bwMode="auto">
          <a:xfrm rot="1248943" flipV="1">
            <a:off x="4167188" y="3262313"/>
            <a:ext cx="1557337" cy="39052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Line 160"/>
          <p:cNvSpPr>
            <a:spLocks noChangeShapeType="1"/>
          </p:cNvSpPr>
          <p:nvPr/>
        </p:nvSpPr>
        <p:spPr bwMode="auto">
          <a:xfrm rot="1248943" flipV="1">
            <a:off x="4244975" y="2843213"/>
            <a:ext cx="1403350" cy="776287"/>
          </a:xfrm>
          <a:prstGeom prst="line">
            <a:avLst/>
          </a:prstGeom>
          <a:noFill/>
          <a:ln w="19050">
            <a:solidFill>
              <a:srgbClr val="9900CC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042" name="Group 161"/>
          <p:cNvGrpSpPr>
            <a:grpSpLocks/>
          </p:cNvGrpSpPr>
          <p:nvPr/>
        </p:nvGrpSpPr>
        <p:grpSpPr bwMode="auto">
          <a:xfrm rot="334613" flipH="1">
            <a:off x="3746500" y="3055938"/>
            <a:ext cx="679450" cy="677862"/>
            <a:chOff x="3119" y="2976"/>
            <a:chExt cx="428" cy="427"/>
          </a:xfrm>
        </p:grpSpPr>
        <p:sp>
          <p:nvSpPr>
            <p:cNvPr id="44081" name="Line 162"/>
            <p:cNvSpPr>
              <a:spLocks noChangeShapeType="1"/>
            </p:cNvSpPr>
            <p:nvPr/>
          </p:nvSpPr>
          <p:spPr bwMode="auto">
            <a:xfrm flipH="1" flipV="1">
              <a:off x="3119" y="2976"/>
              <a:ext cx="428" cy="4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4082" name="Group 163"/>
            <p:cNvGrpSpPr>
              <a:grpSpLocks/>
            </p:cNvGrpSpPr>
            <p:nvPr/>
          </p:nvGrpSpPr>
          <p:grpSpPr bwMode="auto">
            <a:xfrm>
              <a:off x="3523" y="3379"/>
              <a:ext cx="24" cy="24"/>
              <a:chOff x="3523" y="3379"/>
              <a:chExt cx="24" cy="24"/>
            </a:xfrm>
          </p:grpSpPr>
          <p:sp>
            <p:nvSpPr>
              <p:cNvPr id="44134" name="Line 164"/>
              <p:cNvSpPr>
                <a:spLocks noChangeShapeType="1"/>
              </p:cNvSpPr>
              <p:nvPr/>
            </p:nvSpPr>
            <p:spPr bwMode="auto">
              <a:xfrm flipH="1">
                <a:off x="3523" y="3403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135" name="Line 165"/>
              <p:cNvSpPr>
                <a:spLocks noChangeShapeType="1"/>
              </p:cNvSpPr>
              <p:nvPr/>
            </p:nvSpPr>
            <p:spPr bwMode="auto">
              <a:xfrm flipV="1">
                <a:off x="3523" y="3379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083" name="Group 166"/>
            <p:cNvGrpSpPr>
              <a:grpSpLocks/>
            </p:cNvGrpSpPr>
            <p:nvPr/>
          </p:nvGrpSpPr>
          <p:grpSpPr bwMode="auto">
            <a:xfrm>
              <a:off x="3500" y="3356"/>
              <a:ext cx="24" cy="23"/>
              <a:chOff x="3500" y="3356"/>
              <a:chExt cx="24" cy="23"/>
            </a:xfrm>
          </p:grpSpPr>
          <p:sp>
            <p:nvSpPr>
              <p:cNvPr id="44132" name="Line 167"/>
              <p:cNvSpPr>
                <a:spLocks noChangeShapeType="1"/>
              </p:cNvSpPr>
              <p:nvPr/>
            </p:nvSpPr>
            <p:spPr bwMode="auto">
              <a:xfrm flipH="1">
                <a:off x="3500" y="3379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133" name="Line 168"/>
              <p:cNvSpPr>
                <a:spLocks noChangeShapeType="1"/>
              </p:cNvSpPr>
              <p:nvPr/>
            </p:nvSpPr>
            <p:spPr bwMode="auto">
              <a:xfrm flipV="1">
                <a:off x="3500" y="3356"/>
                <a:ext cx="0" cy="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084" name="Group 169"/>
            <p:cNvGrpSpPr>
              <a:grpSpLocks/>
            </p:cNvGrpSpPr>
            <p:nvPr/>
          </p:nvGrpSpPr>
          <p:grpSpPr bwMode="auto">
            <a:xfrm>
              <a:off x="3476" y="3332"/>
              <a:ext cx="24" cy="24"/>
              <a:chOff x="3476" y="3332"/>
              <a:chExt cx="24" cy="24"/>
            </a:xfrm>
          </p:grpSpPr>
          <p:sp>
            <p:nvSpPr>
              <p:cNvPr id="44130" name="Line 170"/>
              <p:cNvSpPr>
                <a:spLocks noChangeShapeType="1"/>
              </p:cNvSpPr>
              <p:nvPr/>
            </p:nvSpPr>
            <p:spPr bwMode="auto">
              <a:xfrm flipH="1">
                <a:off x="3476" y="3356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131" name="Line 171"/>
              <p:cNvSpPr>
                <a:spLocks noChangeShapeType="1"/>
              </p:cNvSpPr>
              <p:nvPr/>
            </p:nvSpPr>
            <p:spPr bwMode="auto">
              <a:xfrm flipV="1">
                <a:off x="3476" y="3332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085" name="Group 172"/>
            <p:cNvGrpSpPr>
              <a:grpSpLocks/>
            </p:cNvGrpSpPr>
            <p:nvPr/>
          </p:nvGrpSpPr>
          <p:grpSpPr bwMode="auto">
            <a:xfrm>
              <a:off x="3452" y="3308"/>
              <a:ext cx="24" cy="24"/>
              <a:chOff x="3452" y="3308"/>
              <a:chExt cx="24" cy="24"/>
            </a:xfrm>
          </p:grpSpPr>
          <p:sp>
            <p:nvSpPr>
              <p:cNvPr id="44128" name="Line 173"/>
              <p:cNvSpPr>
                <a:spLocks noChangeShapeType="1"/>
              </p:cNvSpPr>
              <p:nvPr/>
            </p:nvSpPr>
            <p:spPr bwMode="auto">
              <a:xfrm flipH="1">
                <a:off x="3452" y="3332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129" name="Line 174"/>
              <p:cNvSpPr>
                <a:spLocks noChangeShapeType="1"/>
              </p:cNvSpPr>
              <p:nvPr/>
            </p:nvSpPr>
            <p:spPr bwMode="auto">
              <a:xfrm flipV="1">
                <a:off x="3452" y="3308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086" name="Group 175"/>
            <p:cNvGrpSpPr>
              <a:grpSpLocks/>
            </p:cNvGrpSpPr>
            <p:nvPr/>
          </p:nvGrpSpPr>
          <p:grpSpPr bwMode="auto">
            <a:xfrm>
              <a:off x="3428" y="3285"/>
              <a:ext cx="24" cy="23"/>
              <a:chOff x="3428" y="3285"/>
              <a:chExt cx="24" cy="23"/>
            </a:xfrm>
          </p:grpSpPr>
          <p:sp>
            <p:nvSpPr>
              <p:cNvPr id="44126" name="Line 176"/>
              <p:cNvSpPr>
                <a:spLocks noChangeShapeType="1"/>
              </p:cNvSpPr>
              <p:nvPr/>
            </p:nvSpPr>
            <p:spPr bwMode="auto">
              <a:xfrm flipH="1">
                <a:off x="3429" y="3308"/>
                <a:ext cx="2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127" name="Line 177"/>
              <p:cNvSpPr>
                <a:spLocks noChangeShapeType="1"/>
              </p:cNvSpPr>
              <p:nvPr/>
            </p:nvSpPr>
            <p:spPr bwMode="auto">
              <a:xfrm flipV="1">
                <a:off x="3428" y="3285"/>
                <a:ext cx="0" cy="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087" name="Group 178"/>
            <p:cNvGrpSpPr>
              <a:grpSpLocks/>
            </p:cNvGrpSpPr>
            <p:nvPr/>
          </p:nvGrpSpPr>
          <p:grpSpPr bwMode="auto">
            <a:xfrm>
              <a:off x="3404" y="3261"/>
              <a:ext cx="24" cy="24"/>
              <a:chOff x="3404" y="3261"/>
              <a:chExt cx="24" cy="24"/>
            </a:xfrm>
          </p:grpSpPr>
          <p:sp>
            <p:nvSpPr>
              <p:cNvPr id="44124" name="Line 179"/>
              <p:cNvSpPr>
                <a:spLocks noChangeShapeType="1"/>
              </p:cNvSpPr>
              <p:nvPr/>
            </p:nvSpPr>
            <p:spPr bwMode="auto">
              <a:xfrm flipH="1">
                <a:off x="3404" y="3285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125" name="Line 180"/>
              <p:cNvSpPr>
                <a:spLocks noChangeShapeType="1"/>
              </p:cNvSpPr>
              <p:nvPr/>
            </p:nvSpPr>
            <p:spPr bwMode="auto">
              <a:xfrm flipV="1">
                <a:off x="3404" y="3261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088" name="Group 181"/>
            <p:cNvGrpSpPr>
              <a:grpSpLocks/>
            </p:cNvGrpSpPr>
            <p:nvPr/>
          </p:nvGrpSpPr>
          <p:grpSpPr bwMode="auto">
            <a:xfrm>
              <a:off x="3380" y="3237"/>
              <a:ext cx="24" cy="24"/>
              <a:chOff x="3380" y="3237"/>
              <a:chExt cx="24" cy="24"/>
            </a:xfrm>
          </p:grpSpPr>
          <p:sp>
            <p:nvSpPr>
              <p:cNvPr id="44122" name="Line 182"/>
              <p:cNvSpPr>
                <a:spLocks noChangeShapeType="1"/>
              </p:cNvSpPr>
              <p:nvPr/>
            </p:nvSpPr>
            <p:spPr bwMode="auto">
              <a:xfrm flipH="1">
                <a:off x="3380" y="3261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123" name="Line 183"/>
              <p:cNvSpPr>
                <a:spLocks noChangeShapeType="1"/>
              </p:cNvSpPr>
              <p:nvPr/>
            </p:nvSpPr>
            <p:spPr bwMode="auto">
              <a:xfrm flipV="1">
                <a:off x="3380" y="3237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089" name="Group 184"/>
            <p:cNvGrpSpPr>
              <a:grpSpLocks/>
            </p:cNvGrpSpPr>
            <p:nvPr/>
          </p:nvGrpSpPr>
          <p:grpSpPr bwMode="auto">
            <a:xfrm>
              <a:off x="3357" y="3214"/>
              <a:ext cx="24" cy="23"/>
              <a:chOff x="3357" y="3214"/>
              <a:chExt cx="24" cy="23"/>
            </a:xfrm>
          </p:grpSpPr>
          <p:sp>
            <p:nvSpPr>
              <p:cNvPr id="44120" name="Line 185"/>
              <p:cNvSpPr>
                <a:spLocks noChangeShapeType="1"/>
              </p:cNvSpPr>
              <p:nvPr/>
            </p:nvSpPr>
            <p:spPr bwMode="auto">
              <a:xfrm flipH="1">
                <a:off x="3358" y="3237"/>
                <a:ext cx="2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121" name="Line 186"/>
              <p:cNvSpPr>
                <a:spLocks noChangeShapeType="1"/>
              </p:cNvSpPr>
              <p:nvPr/>
            </p:nvSpPr>
            <p:spPr bwMode="auto">
              <a:xfrm flipV="1">
                <a:off x="3357" y="3214"/>
                <a:ext cx="0" cy="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090" name="Group 187"/>
            <p:cNvGrpSpPr>
              <a:grpSpLocks/>
            </p:cNvGrpSpPr>
            <p:nvPr/>
          </p:nvGrpSpPr>
          <p:grpSpPr bwMode="auto">
            <a:xfrm>
              <a:off x="3333" y="3190"/>
              <a:ext cx="24" cy="24"/>
              <a:chOff x="3333" y="3190"/>
              <a:chExt cx="24" cy="24"/>
            </a:xfrm>
          </p:grpSpPr>
          <p:sp>
            <p:nvSpPr>
              <p:cNvPr id="44118" name="Line 188"/>
              <p:cNvSpPr>
                <a:spLocks noChangeShapeType="1"/>
              </p:cNvSpPr>
              <p:nvPr/>
            </p:nvSpPr>
            <p:spPr bwMode="auto">
              <a:xfrm flipH="1">
                <a:off x="3333" y="3214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119" name="Line 189"/>
              <p:cNvSpPr>
                <a:spLocks noChangeShapeType="1"/>
              </p:cNvSpPr>
              <p:nvPr/>
            </p:nvSpPr>
            <p:spPr bwMode="auto">
              <a:xfrm flipV="1">
                <a:off x="3333" y="3190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091" name="Group 190"/>
            <p:cNvGrpSpPr>
              <a:grpSpLocks/>
            </p:cNvGrpSpPr>
            <p:nvPr/>
          </p:nvGrpSpPr>
          <p:grpSpPr bwMode="auto">
            <a:xfrm>
              <a:off x="3309" y="3166"/>
              <a:ext cx="24" cy="24"/>
              <a:chOff x="3309" y="3166"/>
              <a:chExt cx="24" cy="24"/>
            </a:xfrm>
          </p:grpSpPr>
          <p:sp>
            <p:nvSpPr>
              <p:cNvPr id="44116" name="Line 191"/>
              <p:cNvSpPr>
                <a:spLocks noChangeShapeType="1"/>
              </p:cNvSpPr>
              <p:nvPr/>
            </p:nvSpPr>
            <p:spPr bwMode="auto">
              <a:xfrm flipH="1">
                <a:off x="3309" y="3190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117" name="Line 192"/>
              <p:cNvSpPr>
                <a:spLocks noChangeShapeType="1"/>
              </p:cNvSpPr>
              <p:nvPr/>
            </p:nvSpPr>
            <p:spPr bwMode="auto">
              <a:xfrm flipV="1">
                <a:off x="3309" y="3166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092" name="Group 193"/>
            <p:cNvGrpSpPr>
              <a:grpSpLocks/>
            </p:cNvGrpSpPr>
            <p:nvPr/>
          </p:nvGrpSpPr>
          <p:grpSpPr bwMode="auto">
            <a:xfrm>
              <a:off x="3286" y="3142"/>
              <a:ext cx="24" cy="24"/>
              <a:chOff x="3286" y="3142"/>
              <a:chExt cx="24" cy="24"/>
            </a:xfrm>
          </p:grpSpPr>
          <p:sp>
            <p:nvSpPr>
              <p:cNvPr id="44114" name="Line 194"/>
              <p:cNvSpPr>
                <a:spLocks noChangeShapeType="1"/>
              </p:cNvSpPr>
              <p:nvPr/>
            </p:nvSpPr>
            <p:spPr bwMode="auto">
              <a:xfrm flipH="1">
                <a:off x="3287" y="3166"/>
                <a:ext cx="2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115" name="Line 195"/>
              <p:cNvSpPr>
                <a:spLocks noChangeShapeType="1"/>
              </p:cNvSpPr>
              <p:nvPr/>
            </p:nvSpPr>
            <p:spPr bwMode="auto">
              <a:xfrm flipV="1">
                <a:off x="3286" y="3142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093" name="Group 196"/>
            <p:cNvGrpSpPr>
              <a:grpSpLocks/>
            </p:cNvGrpSpPr>
            <p:nvPr/>
          </p:nvGrpSpPr>
          <p:grpSpPr bwMode="auto">
            <a:xfrm>
              <a:off x="3262" y="3118"/>
              <a:ext cx="24" cy="24"/>
              <a:chOff x="3262" y="3118"/>
              <a:chExt cx="24" cy="24"/>
            </a:xfrm>
          </p:grpSpPr>
          <p:sp>
            <p:nvSpPr>
              <p:cNvPr id="44112" name="Line 197"/>
              <p:cNvSpPr>
                <a:spLocks noChangeShapeType="1"/>
              </p:cNvSpPr>
              <p:nvPr/>
            </p:nvSpPr>
            <p:spPr bwMode="auto">
              <a:xfrm flipH="1">
                <a:off x="3262" y="3142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113" name="Line 198"/>
              <p:cNvSpPr>
                <a:spLocks noChangeShapeType="1"/>
              </p:cNvSpPr>
              <p:nvPr/>
            </p:nvSpPr>
            <p:spPr bwMode="auto">
              <a:xfrm flipV="1">
                <a:off x="3262" y="3118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094" name="Group 199"/>
            <p:cNvGrpSpPr>
              <a:grpSpLocks/>
            </p:cNvGrpSpPr>
            <p:nvPr/>
          </p:nvGrpSpPr>
          <p:grpSpPr bwMode="auto">
            <a:xfrm>
              <a:off x="3238" y="3094"/>
              <a:ext cx="24" cy="24"/>
              <a:chOff x="3238" y="3094"/>
              <a:chExt cx="24" cy="24"/>
            </a:xfrm>
          </p:grpSpPr>
          <p:sp>
            <p:nvSpPr>
              <p:cNvPr id="44110" name="Line 200"/>
              <p:cNvSpPr>
                <a:spLocks noChangeShapeType="1"/>
              </p:cNvSpPr>
              <p:nvPr/>
            </p:nvSpPr>
            <p:spPr bwMode="auto">
              <a:xfrm flipH="1">
                <a:off x="3238" y="3118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111" name="Line 201"/>
              <p:cNvSpPr>
                <a:spLocks noChangeShapeType="1"/>
              </p:cNvSpPr>
              <p:nvPr/>
            </p:nvSpPr>
            <p:spPr bwMode="auto">
              <a:xfrm flipV="1">
                <a:off x="3238" y="3094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095" name="Group 202"/>
            <p:cNvGrpSpPr>
              <a:grpSpLocks/>
            </p:cNvGrpSpPr>
            <p:nvPr/>
          </p:nvGrpSpPr>
          <p:grpSpPr bwMode="auto">
            <a:xfrm>
              <a:off x="3215" y="3071"/>
              <a:ext cx="24" cy="23"/>
              <a:chOff x="3215" y="3071"/>
              <a:chExt cx="24" cy="23"/>
            </a:xfrm>
          </p:grpSpPr>
          <p:sp>
            <p:nvSpPr>
              <p:cNvPr id="44108" name="Line 203"/>
              <p:cNvSpPr>
                <a:spLocks noChangeShapeType="1"/>
              </p:cNvSpPr>
              <p:nvPr/>
            </p:nvSpPr>
            <p:spPr bwMode="auto">
              <a:xfrm flipH="1">
                <a:off x="3215" y="3094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109" name="Line 204"/>
              <p:cNvSpPr>
                <a:spLocks noChangeShapeType="1"/>
              </p:cNvSpPr>
              <p:nvPr/>
            </p:nvSpPr>
            <p:spPr bwMode="auto">
              <a:xfrm flipV="1">
                <a:off x="3215" y="3071"/>
                <a:ext cx="0" cy="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096" name="Group 205"/>
            <p:cNvGrpSpPr>
              <a:grpSpLocks/>
            </p:cNvGrpSpPr>
            <p:nvPr/>
          </p:nvGrpSpPr>
          <p:grpSpPr bwMode="auto">
            <a:xfrm>
              <a:off x="3191" y="3047"/>
              <a:ext cx="24" cy="24"/>
              <a:chOff x="3191" y="3047"/>
              <a:chExt cx="24" cy="24"/>
            </a:xfrm>
          </p:grpSpPr>
          <p:sp>
            <p:nvSpPr>
              <p:cNvPr id="44106" name="Line 206"/>
              <p:cNvSpPr>
                <a:spLocks noChangeShapeType="1"/>
              </p:cNvSpPr>
              <p:nvPr/>
            </p:nvSpPr>
            <p:spPr bwMode="auto">
              <a:xfrm flipH="1">
                <a:off x="3191" y="3071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107" name="Line 207"/>
              <p:cNvSpPr>
                <a:spLocks noChangeShapeType="1"/>
              </p:cNvSpPr>
              <p:nvPr/>
            </p:nvSpPr>
            <p:spPr bwMode="auto">
              <a:xfrm flipV="1">
                <a:off x="3191" y="3047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097" name="Group 208"/>
            <p:cNvGrpSpPr>
              <a:grpSpLocks/>
            </p:cNvGrpSpPr>
            <p:nvPr/>
          </p:nvGrpSpPr>
          <p:grpSpPr bwMode="auto">
            <a:xfrm>
              <a:off x="3167" y="3023"/>
              <a:ext cx="24" cy="24"/>
              <a:chOff x="3167" y="3023"/>
              <a:chExt cx="24" cy="24"/>
            </a:xfrm>
          </p:grpSpPr>
          <p:sp>
            <p:nvSpPr>
              <p:cNvPr id="44104" name="Line 209"/>
              <p:cNvSpPr>
                <a:spLocks noChangeShapeType="1"/>
              </p:cNvSpPr>
              <p:nvPr/>
            </p:nvSpPr>
            <p:spPr bwMode="auto">
              <a:xfrm flipH="1">
                <a:off x="3167" y="3047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105" name="Line 210"/>
              <p:cNvSpPr>
                <a:spLocks noChangeShapeType="1"/>
              </p:cNvSpPr>
              <p:nvPr/>
            </p:nvSpPr>
            <p:spPr bwMode="auto">
              <a:xfrm flipV="1">
                <a:off x="3167" y="3023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098" name="Group 211"/>
            <p:cNvGrpSpPr>
              <a:grpSpLocks/>
            </p:cNvGrpSpPr>
            <p:nvPr/>
          </p:nvGrpSpPr>
          <p:grpSpPr bwMode="auto">
            <a:xfrm>
              <a:off x="3143" y="3000"/>
              <a:ext cx="24" cy="23"/>
              <a:chOff x="3143" y="3000"/>
              <a:chExt cx="24" cy="23"/>
            </a:xfrm>
          </p:grpSpPr>
          <p:sp>
            <p:nvSpPr>
              <p:cNvPr id="44102" name="Line 212"/>
              <p:cNvSpPr>
                <a:spLocks noChangeShapeType="1"/>
              </p:cNvSpPr>
              <p:nvPr/>
            </p:nvSpPr>
            <p:spPr bwMode="auto">
              <a:xfrm flipH="1">
                <a:off x="3144" y="3023"/>
                <a:ext cx="2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103" name="Line 213"/>
              <p:cNvSpPr>
                <a:spLocks noChangeShapeType="1"/>
              </p:cNvSpPr>
              <p:nvPr/>
            </p:nvSpPr>
            <p:spPr bwMode="auto">
              <a:xfrm flipV="1">
                <a:off x="3143" y="3000"/>
                <a:ext cx="0" cy="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099" name="Group 214"/>
            <p:cNvGrpSpPr>
              <a:grpSpLocks/>
            </p:cNvGrpSpPr>
            <p:nvPr/>
          </p:nvGrpSpPr>
          <p:grpSpPr bwMode="auto">
            <a:xfrm>
              <a:off x="3119" y="2976"/>
              <a:ext cx="24" cy="24"/>
              <a:chOff x="3119" y="2976"/>
              <a:chExt cx="24" cy="24"/>
            </a:xfrm>
          </p:grpSpPr>
          <p:sp>
            <p:nvSpPr>
              <p:cNvPr id="44100" name="Line 215"/>
              <p:cNvSpPr>
                <a:spLocks noChangeShapeType="1"/>
              </p:cNvSpPr>
              <p:nvPr/>
            </p:nvSpPr>
            <p:spPr bwMode="auto">
              <a:xfrm flipH="1">
                <a:off x="3119" y="3000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101" name="Line 216"/>
              <p:cNvSpPr>
                <a:spLocks noChangeShapeType="1"/>
              </p:cNvSpPr>
              <p:nvPr/>
            </p:nvSpPr>
            <p:spPr bwMode="auto">
              <a:xfrm flipV="1">
                <a:off x="3119" y="2976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4043" name="Oval 217"/>
          <p:cNvSpPr>
            <a:spLocks noChangeArrowheads="1"/>
          </p:cNvSpPr>
          <p:nvPr/>
        </p:nvSpPr>
        <p:spPr bwMode="auto">
          <a:xfrm>
            <a:off x="5743575" y="2846388"/>
            <a:ext cx="88900" cy="11318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44044" name="Line 218"/>
          <p:cNvSpPr>
            <a:spLocks noChangeShapeType="1"/>
          </p:cNvSpPr>
          <p:nvPr/>
        </p:nvSpPr>
        <p:spPr bwMode="auto">
          <a:xfrm flipV="1">
            <a:off x="5840413" y="3679825"/>
            <a:ext cx="1446212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219"/>
          <p:cNvSpPr>
            <a:spLocks noChangeShapeType="1"/>
          </p:cNvSpPr>
          <p:nvPr/>
        </p:nvSpPr>
        <p:spPr bwMode="auto">
          <a:xfrm flipV="1">
            <a:off x="5832475" y="3316288"/>
            <a:ext cx="1311275" cy="1587"/>
          </a:xfrm>
          <a:prstGeom prst="line">
            <a:avLst/>
          </a:prstGeom>
          <a:noFill/>
          <a:ln w="22225">
            <a:solidFill>
              <a:srgbClr val="00006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Line 220"/>
          <p:cNvSpPr>
            <a:spLocks noChangeShapeType="1"/>
          </p:cNvSpPr>
          <p:nvPr/>
        </p:nvSpPr>
        <p:spPr bwMode="auto">
          <a:xfrm flipV="1">
            <a:off x="5832475" y="3570288"/>
            <a:ext cx="1368425" cy="0"/>
          </a:xfrm>
          <a:prstGeom prst="line">
            <a:avLst/>
          </a:prstGeom>
          <a:noFill/>
          <a:ln w="22225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4397" name="Rectangle 221"/>
          <p:cNvSpPr>
            <a:spLocks noChangeArrowheads="1"/>
          </p:cNvSpPr>
          <p:nvPr/>
        </p:nvSpPr>
        <p:spPr bwMode="auto">
          <a:xfrm flipV="1">
            <a:off x="7145338" y="2955925"/>
            <a:ext cx="588962" cy="788988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69804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b="0"/>
          </a:p>
        </p:txBody>
      </p:sp>
      <p:sp>
        <p:nvSpPr>
          <p:cNvPr id="44048" name="Line 222"/>
          <p:cNvSpPr>
            <a:spLocks noChangeShapeType="1"/>
          </p:cNvSpPr>
          <p:nvPr/>
        </p:nvSpPr>
        <p:spPr bwMode="auto">
          <a:xfrm flipV="1">
            <a:off x="5832475" y="3128963"/>
            <a:ext cx="1308100" cy="1587"/>
          </a:xfrm>
          <a:prstGeom prst="line">
            <a:avLst/>
          </a:prstGeom>
          <a:noFill/>
          <a:ln w="22225">
            <a:solidFill>
              <a:srgbClr val="9900CC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9" name="Arc 223"/>
          <p:cNvSpPr>
            <a:spLocks/>
          </p:cNvSpPr>
          <p:nvPr/>
        </p:nvSpPr>
        <p:spPr bwMode="auto">
          <a:xfrm>
            <a:off x="7302500" y="2960688"/>
            <a:ext cx="428625" cy="1182687"/>
          </a:xfrm>
          <a:custGeom>
            <a:avLst/>
            <a:gdLst>
              <a:gd name="T0" fmla="*/ 202479 w 20591"/>
              <a:gd name="T1" fmla="*/ 0 h 19286"/>
              <a:gd name="T2" fmla="*/ 428625 w 20591"/>
              <a:gd name="T3" fmla="*/ 782612 h 19286"/>
              <a:gd name="T4" fmla="*/ 0 w 20591"/>
              <a:gd name="T5" fmla="*/ 1182687 h 19286"/>
              <a:gd name="T6" fmla="*/ 0 60000 65536"/>
              <a:gd name="T7" fmla="*/ 0 60000 65536"/>
              <a:gd name="T8" fmla="*/ 0 60000 65536"/>
              <a:gd name="T9" fmla="*/ 0 w 20591"/>
              <a:gd name="T10" fmla="*/ 0 h 19286"/>
              <a:gd name="T11" fmla="*/ 20591 w 20591"/>
              <a:gd name="T12" fmla="*/ 19286 h 19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591" h="19286" fill="none" extrusionOk="0">
                <a:moveTo>
                  <a:pt x="9726" y="0"/>
                </a:moveTo>
                <a:cubicBezTo>
                  <a:pt x="14918" y="2618"/>
                  <a:pt x="18835" y="7219"/>
                  <a:pt x="20591" y="12761"/>
                </a:cubicBezTo>
              </a:path>
              <a:path w="20591" h="19286" stroke="0" extrusionOk="0">
                <a:moveTo>
                  <a:pt x="9726" y="0"/>
                </a:moveTo>
                <a:cubicBezTo>
                  <a:pt x="14918" y="2618"/>
                  <a:pt x="18835" y="7219"/>
                  <a:pt x="20591" y="12761"/>
                </a:cubicBezTo>
                <a:lnTo>
                  <a:pt x="0" y="1928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Arc 224"/>
          <p:cNvSpPr>
            <a:spLocks/>
          </p:cNvSpPr>
          <p:nvPr/>
        </p:nvSpPr>
        <p:spPr bwMode="auto">
          <a:xfrm flipV="1">
            <a:off x="7140575" y="2309813"/>
            <a:ext cx="614363" cy="825500"/>
          </a:xfrm>
          <a:custGeom>
            <a:avLst/>
            <a:gdLst>
              <a:gd name="T0" fmla="*/ 0 w 11547"/>
              <a:gd name="T1" fmla="*/ 0 h 21600"/>
              <a:gd name="T2" fmla="*/ 614363 w 11547"/>
              <a:gd name="T3" fmla="*/ 127838 h 21600"/>
              <a:gd name="T4" fmla="*/ 0 w 11547"/>
              <a:gd name="T5" fmla="*/ 825500 h 21600"/>
              <a:gd name="T6" fmla="*/ 0 60000 65536"/>
              <a:gd name="T7" fmla="*/ 0 60000 65536"/>
              <a:gd name="T8" fmla="*/ 0 60000 65536"/>
              <a:gd name="T9" fmla="*/ 0 w 11547"/>
              <a:gd name="T10" fmla="*/ 0 h 21600"/>
              <a:gd name="T11" fmla="*/ 11547 w 1154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47" h="21600" fill="none" extrusionOk="0">
                <a:moveTo>
                  <a:pt x="0" y="0"/>
                </a:moveTo>
                <a:cubicBezTo>
                  <a:pt x="4087" y="0"/>
                  <a:pt x="8091" y="1160"/>
                  <a:pt x="11546" y="3345"/>
                </a:cubicBezTo>
              </a:path>
              <a:path w="11547" h="21600" stroke="0" extrusionOk="0">
                <a:moveTo>
                  <a:pt x="0" y="0"/>
                </a:moveTo>
                <a:cubicBezTo>
                  <a:pt x="4087" y="0"/>
                  <a:pt x="8091" y="1160"/>
                  <a:pt x="11546" y="3345"/>
                </a:cubicBezTo>
                <a:lnTo>
                  <a:pt x="0" y="21600"/>
                </a:lnTo>
                <a:close/>
              </a:path>
            </a:pathLst>
          </a:custGeom>
          <a:noFill/>
          <a:ln w="222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Arc 225"/>
          <p:cNvSpPr>
            <a:spLocks/>
          </p:cNvSpPr>
          <p:nvPr/>
        </p:nvSpPr>
        <p:spPr bwMode="auto">
          <a:xfrm flipV="1">
            <a:off x="7146925" y="2722563"/>
            <a:ext cx="600075" cy="596900"/>
          </a:xfrm>
          <a:custGeom>
            <a:avLst/>
            <a:gdLst>
              <a:gd name="T0" fmla="*/ 0 w 9186"/>
              <a:gd name="T1" fmla="*/ 0 h 21600"/>
              <a:gd name="T2" fmla="*/ 600075 w 9186"/>
              <a:gd name="T3" fmla="*/ 56678 h 21600"/>
              <a:gd name="T4" fmla="*/ 0 w 9186"/>
              <a:gd name="T5" fmla="*/ 596900 h 21600"/>
              <a:gd name="T6" fmla="*/ 0 60000 65536"/>
              <a:gd name="T7" fmla="*/ 0 60000 65536"/>
              <a:gd name="T8" fmla="*/ 0 60000 65536"/>
              <a:gd name="T9" fmla="*/ 0 w 9186"/>
              <a:gd name="T10" fmla="*/ 0 h 21600"/>
              <a:gd name="T11" fmla="*/ 9186 w 918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86" h="21600" fill="none" extrusionOk="0">
                <a:moveTo>
                  <a:pt x="0" y="0"/>
                </a:moveTo>
                <a:cubicBezTo>
                  <a:pt x="3175" y="0"/>
                  <a:pt x="6312" y="700"/>
                  <a:pt x="9186" y="2050"/>
                </a:cubicBezTo>
              </a:path>
              <a:path w="9186" h="21600" stroke="0" extrusionOk="0">
                <a:moveTo>
                  <a:pt x="0" y="0"/>
                </a:moveTo>
                <a:cubicBezTo>
                  <a:pt x="3175" y="0"/>
                  <a:pt x="6312" y="700"/>
                  <a:pt x="9186" y="2050"/>
                </a:cubicBezTo>
                <a:lnTo>
                  <a:pt x="0" y="21600"/>
                </a:lnTo>
                <a:close/>
              </a:path>
            </a:pathLst>
          </a:custGeom>
          <a:noFill/>
          <a:ln w="222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Arc 226"/>
          <p:cNvSpPr>
            <a:spLocks/>
          </p:cNvSpPr>
          <p:nvPr/>
        </p:nvSpPr>
        <p:spPr bwMode="auto">
          <a:xfrm flipV="1">
            <a:off x="7153275" y="2709863"/>
            <a:ext cx="563563" cy="863600"/>
          </a:xfrm>
          <a:custGeom>
            <a:avLst/>
            <a:gdLst>
              <a:gd name="T0" fmla="*/ 0 w 7183"/>
              <a:gd name="T1" fmla="*/ 0 h 21600"/>
              <a:gd name="T2" fmla="*/ 563563 w 7183"/>
              <a:gd name="T3" fmla="*/ 49137 h 21600"/>
              <a:gd name="T4" fmla="*/ 0 w 7183"/>
              <a:gd name="T5" fmla="*/ 863600 h 21600"/>
              <a:gd name="T6" fmla="*/ 0 60000 65536"/>
              <a:gd name="T7" fmla="*/ 0 60000 65536"/>
              <a:gd name="T8" fmla="*/ 0 60000 65536"/>
              <a:gd name="T9" fmla="*/ 0 w 7183"/>
              <a:gd name="T10" fmla="*/ 0 h 21600"/>
              <a:gd name="T11" fmla="*/ 7183 w 718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183" h="21600" fill="none" extrusionOk="0">
                <a:moveTo>
                  <a:pt x="0" y="0"/>
                </a:moveTo>
                <a:cubicBezTo>
                  <a:pt x="2446" y="0"/>
                  <a:pt x="4875" y="415"/>
                  <a:pt x="7182" y="1229"/>
                </a:cubicBezTo>
              </a:path>
              <a:path w="7183" h="21600" stroke="0" extrusionOk="0">
                <a:moveTo>
                  <a:pt x="0" y="0"/>
                </a:moveTo>
                <a:cubicBezTo>
                  <a:pt x="2446" y="0"/>
                  <a:pt x="4875" y="415"/>
                  <a:pt x="7182" y="1229"/>
                </a:cubicBezTo>
                <a:lnTo>
                  <a:pt x="0" y="21600"/>
                </a:lnTo>
                <a:close/>
              </a:path>
            </a:pathLst>
          </a:custGeom>
          <a:noFill/>
          <a:ln w="222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Arc 227"/>
          <p:cNvSpPr>
            <a:spLocks/>
          </p:cNvSpPr>
          <p:nvPr/>
        </p:nvSpPr>
        <p:spPr bwMode="auto">
          <a:xfrm flipV="1">
            <a:off x="7146925" y="3141663"/>
            <a:ext cx="569913" cy="546100"/>
          </a:xfrm>
          <a:custGeom>
            <a:avLst/>
            <a:gdLst>
              <a:gd name="T0" fmla="*/ 0 w 4845"/>
              <a:gd name="T1" fmla="*/ 0 h 21600"/>
              <a:gd name="T2" fmla="*/ 569913 w 4845"/>
              <a:gd name="T3" fmla="*/ 13905 h 21600"/>
              <a:gd name="T4" fmla="*/ 0 w 4845"/>
              <a:gd name="T5" fmla="*/ 546100 h 21600"/>
              <a:gd name="T6" fmla="*/ 0 60000 65536"/>
              <a:gd name="T7" fmla="*/ 0 60000 65536"/>
              <a:gd name="T8" fmla="*/ 0 60000 65536"/>
              <a:gd name="T9" fmla="*/ 0 w 4845"/>
              <a:gd name="T10" fmla="*/ 0 h 21600"/>
              <a:gd name="T11" fmla="*/ 4845 w 48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45" h="21600" fill="none" extrusionOk="0">
                <a:moveTo>
                  <a:pt x="0" y="0"/>
                </a:moveTo>
                <a:cubicBezTo>
                  <a:pt x="1630" y="0"/>
                  <a:pt x="3255" y="184"/>
                  <a:pt x="4844" y="550"/>
                </a:cubicBezTo>
              </a:path>
              <a:path w="4845" h="21600" stroke="0" extrusionOk="0">
                <a:moveTo>
                  <a:pt x="0" y="0"/>
                </a:moveTo>
                <a:cubicBezTo>
                  <a:pt x="1630" y="0"/>
                  <a:pt x="3255" y="184"/>
                  <a:pt x="4844" y="550"/>
                </a:cubicBezTo>
                <a:lnTo>
                  <a:pt x="0" y="21600"/>
                </a:lnTo>
                <a:close/>
              </a:path>
            </a:pathLst>
          </a:cu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4" name="Line 228"/>
          <p:cNvSpPr>
            <a:spLocks noChangeShapeType="1"/>
          </p:cNvSpPr>
          <p:nvPr/>
        </p:nvSpPr>
        <p:spPr bwMode="auto">
          <a:xfrm rot="20346068" flipV="1">
            <a:off x="7631113" y="2728913"/>
            <a:ext cx="1722437" cy="1587"/>
          </a:xfrm>
          <a:prstGeom prst="line">
            <a:avLst/>
          </a:prstGeom>
          <a:noFill/>
          <a:ln w="22225">
            <a:solidFill>
              <a:srgbClr val="9900CC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29"/>
          <p:cNvSpPr>
            <a:spLocks noChangeShapeType="1"/>
          </p:cNvSpPr>
          <p:nvPr/>
        </p:nvSpPr>
        <p:spPr bwMode="auto">
          <a:xfrm rot="20892011" flipV="1">
            <a:off x="7683500" y="3116263"/>
            <a:ext cx="1520825" cy="1587"/>
          </a:xfrm>
          <a:prstGeom prst="line">
            <a:avLst/>
          </a:prstGeom>
          <a:noFill/>
          <a:ln w="22225">
            <a:solidFill>
              <a:srgbClr val="00006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Line 230"/>
          <p:cNvSpPr>
            <a:spLocks noChangeShapeType="1"/>
          </p:cNvSpPr>
          <p:nvPr/>
        </p:nvSpPr>
        <p:spPr bwMode="auto">
          <a:xfrm rot="20980410" flipV="1">
            <a:off x="7645400" y="3411538"/>
            <a:ext cx="1343025" cy="0"/>
          </a:xfrm>
          <a:prstGeom prst="line">
            <a:avLst/>
          </a:prstGeom>
          <a:noFill/>
          <a:ln w="22225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231"/>
          <p:cNvSpPr>
            <a:spLocks noChangeShapeType="1"/>
          </p:cNvSpPr>
          <p:nvPr/>
        </p:nvSpPr>
        <p:spPr bwMode="auto">
          <a:xfrm rot="21403798" flipV="1">
            <a:off x="7678738" y="3638550"/>
            <a:ext cx="1331912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Line 232"/>
          <p:cNvSpPr>
            <a:spLocks noChangeShapeType="1"/>
          </p:cNvSpPr>
          <p:nvPr/>
        </p:nvSpPr>
        <p:spPr bwMode="auto">
          <a:xfrm flipV="1">
            <a:off x="7143750" y="3629025"/>
            <a:ext cx="585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9" name="Line 233"/>
          <p:cNvSpPr>
            <a:spLocks noChangeShapeType="1"/>
          </p:cNvSpPr>
          <p:nvPr/>
        </p:nvSpPr>
        <p:spPr bwMode="auto">
          <a:xfrm flipV="1">
            <a:off x="7140575" y="3467100"/>
            <a:ext cx="585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0" name="Line 234"/>
          <p:cNvSpPr>
            <a:spLocks noChangeShapeType="1"/>
          </p:cNvSpPr>
          <p:nvPr/>
        </p:nvSpPr>
        <p:spPr bwMode="auto">
          <a:xfrm flipV="1">
            <a:off x="7146925" y="3178175"/>
            <a:ext cx="585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1" name="Line 235"/>
          <p:cNvSpPr>
            <a:spLocks noChangeShapeType="1"/>
          </p:cNvSpPr>
          <p:nvPr/>
        </p:nvSpPr>
        <p:spPr bwMode="auto">
          <a:xfrm>
            <a:off x="7056438" y="3182938"/>
            <a:ext cx="0" cy="293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4062" name="Picture 23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608763" y="3201988"/>
            <a:ext cx="4000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63" name="Picture 23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334250" y="3894138"/>
            <a:ext cx="115888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64" name="Freeform 238"/>
          <p:cNvSpPr>
            <a:spLocks/>
          </p:cNvSpPr>
          <p:nvPr/>
        </p:nvSpPr>
        <p:spPr bwMode="auto">
          <a:xfrm>
            <a:off x="6007100" y="2936875"/>
            <a:ext cx="406400" cy="901700"/>
          </a:xfrm>
          <a:custGeom>
            <a:avLst/>
            <a:gdLst>
              <a:gd name="T0" fmla="*/ 406400 w 256"/>
              <a:gd name="T1" fmla="*/ 0 h 568"/>
              <a:gd name="T2" fmla="*/ 266700 w 256"/>
              <a:gd name="T3" fmla="*/ 469900 h 568"/>
              <a:gd name="T4" fmla="*/ 0 w 256"/>
              <a:gd name="T5" fmla="*/ 901700 h 568"/>
              <a:gd name="T6" fmla="*/ 0 60000 65536"/>
              <a:gd name="T7" fmla="*/ 0 60000 65536"/>
              <a:gd name="T8" fmla="*/ 0 60000 65536"/>
              <a:gd name="T9" fmla="*/ 0 w 256"/>
              <a:gd name="T10" fmla="*/ 0 h 568"/>
              <a:gd name="T11" fmla="*/ 256 w 256"/>
              <a:gd name="T12" fmla="*/ 568 h 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6" h="568">
                <a:moveTo>
                  <a:pt x="256" y="0"/>
                </a:moveTo>
                <a:cubicBezTo>
                  <a:pt x="233" y="100"/>
                  <a:pt x="211" y="201"/>
                  <a:pt x="168" y="296"/>
                </a:cubicBezTo>
                <a:cubicBezTo>
                  <a:pt x="125" y="391"/>
                  <a:pt x="28" y="523"/>
                  <a:pt x="0" y="56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5" name="Text Box 239"/>
          <p:cNvSpPr txBox="1">
            <a:spLocks noChangeArrowheads="1"/>
          </p:cNvSpPr>
          <p:nvPr/>
        </p:nvSpPr>
        <p:spPr bwMode="auto">
          <a:xfrm>
            <a:off x="6067425" y="2427288"/>
            <a:ext cx="669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b="0"/>
              <a:t>energy</a:t>
            </a:r>
          </a:p>
          <a:p>
            <a:r>
              <a:rPr lang="en-US" altLang="en-US" sz="1400" b="0"/>
              <a:t>front</a:t>
            </a:r>
          </a:p>
        </p:txBody>
      </p:sp>
      <p:sp>
        <p:nvSpPr>
          <p:cNvPr id="44066" name="Line 240"/>
          <p:cNvSpPr>
            <a:spLocks noChangeShapeType="1"/>
          </p:cNvSpPr>
          <p:nvPr/>
        </p:nvSpPr>
        <p:spPr bwMode="auto">
          <a:xfrm>
            <a:off x="6530975" y="3076575"/>
            <a:ext cx="0" cy="8001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7" name="Text Box 241"/>
          <p:cNvSpPr txBox="1">
            <a:spLocks noChangeArrowheads="1"/>
          </p:cNvSpPr>
          <p:nvPr/>
        </p:nvSpPr>
        <p:spPr bwMode="auto">
          <a:xfrm>
            <a:off x="6078538" y="3951288"/>
            <a:ext cx="904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b="0"/>
              <a:t>wavefront</a:t>
            </a:r>
          </a:p>
        </p:txBody>
      </p:sp>
      <p:sp>
        <p:nvSpPr>
          <p:cNvPr id="44068" name="Text Box 242"/>
          <p:cNvSpPr txBox="1">
            <a:spLocks noChangeArrowheads="1"/>
          </p:cNvSpPr>
          <p:nvPr/>
        </p:nvSpPr>
        <p:spPr bwMode="auto">
          <a:xfrm>
            <a:off x="4797425" y="3762375"/>
            <a:ext cx="26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0"/>
              <a:t>f</a:t>
            </a:r>
          </a:p>
        </p:txBody>
      </p:sp>
      <p:sp>
        <p:nvSpPr>
          <p:cNvPr id="44069" name="Line 243"/>
          <p:cNvSpPr>
            <a:spLocks noChangeShapeType="1"/>
          </p:cNvSpPr>
          <p:nvPr/>
        </p:nvSpPr>
        <p:spPr bwMode="auto">
          <a:xfrm>
            <a:off x="5781675" y="48006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4070" name="Text Box 244"/>
          <p:cNvSpPr txBox="1">
            <a:spLocks noChangeArrowheads="1"/>
          </p:cNvSpPr>
          <p:nvPr/>
        </p:nvSpPr>
        <p:spPr bwMode="auto">
          <a:xfrm>
            <a:off x="6530975" y="4498975"/>
            <a:ext cx="26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0"/>
              <a:t>f</a:t>
            </a:r>
          </a:p>
        </p:txBody>
      </p:sp>
      <p:sp>
        <p:nvSpPr>
          <p:cNvPr id="44071" name="Line 245"/>
          <p:cNvSpPr>
            <a:spLocks noChangeShapeType="1"/>
          </p:cNvSpPr>
          <p:nvPr/>
        </p:nvSpPr>
        <p:spPr bwMode="auto">
          <a:xfrm>
            <a:off x="5778500" y="3965575"/>
            <a:ext cx="0" cy="12573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72" name="Line 246"/>
          <p:cNvSpPr>
            <a:spLocks noChangeShapeType="1"/>
          </p:cNvSpPr>
          <p:nvPr/>
        </p:nvSpPr>
        <p:spPr bwMode="auto">
          <a:xfrm>
            <a:off x="7391400" y="4244975"/>
            <a:ext cx="0" cy="12573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73" name="Line 247"/>
          <p:cNvSpPr>
            <a:spLocks noChangeShapeType="1"/>
          </p:cNvSpPr>
          <p:nvPr/>
        </p:nvSpPr>
        <p:spPr bwMode="auto">
          <a:xfrm flipV="1">
            <a:off x="3886200" y="4181475"/>
            <a:ext cx="355600" cy="355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74" name="Text Box 248"/>
          <p:cNvSpPr txBox="1">
            <a:spLocks noChangeArrowheads="1"/>
          </p:cNvSpPr>
          <p:nvPr/>
        </p:nvSpPr>
        <p:spPr bwMode="auto">
          <a:xfrm>
            <a:off x="4648200" y="1854200"/>
            <a:ext cx="480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altLang="en-US" b="0"/>
              <a:t>B. E. Schmidt </a:t>
            </a:r>
            <a:r>
              <a:rPr lang="da-DK" altLang="en-US" b="0" i="1"/>
              <a:t>et al. </a:t>
            </a:r>
            <a:r>
              <a:rPr lang="da-DK" altLang="en-US" b="0"/>
              <a:t>Nat. Commun. </a:t>
            </a:r>
            <a:r>
              <a:rPr lang="da-DK" altLang="en-US"/>
              <a:t>5</a:t>
            </a:r>
            <a:r>
              <a:rPr lang="da-DK" altLang="en-US" b="0"/>
              <a:t>, 3643 (2014)</a:t>
            </a:r>
            <a:endParaRPr lang="en-US" altLang="en-US" b="0"/>
          </a:p>
        </p:txBody>
      </p:sp>
      <p:sp>
        <p:nvSpPr>
          <p:cNvPr id="44076" name="Text Box 250"/>
          <p:cNvSpPr txBox="1">
            <a:spLocks noChangeArrowheads="1"/>
          </p:cNvSpPr>
          <p:nvPr/>
        </p:nvSpPr>
        <p:spPr bwMode="auto">
          <a:xfrm>
            <a:off x="1411288" y="1166745"/>
            <a:ext cx="3797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dirty="0"/>
              <a:t>FOPA:</a:t>
            </a:r>
            <a:r>
              <a:rPr lang="en-US" altLang="en-US" b="0" dirty="0"/>
              <a:t> </a:t>
            </a:r>
            <a:r>
              <a:rPr lang="en-US" altLang="en-US" dirty="0"/>
              <a:t>Frequency domain optical </a:t>
            </a:r>
          </a:p>
          <a:p>
            <a:pPr algn="ctr"/>
            <a:r>
              <a:rPr lang="en-US" altLang="en-US" dirty="0"/>
              <a:t>parametric amplification (Faux-pas)</a:t>
            </a:r>
            <a:r>
              <a:rPr lang="en-US" altLang="en-US" b="0" dirty="0"/>
              <a:t> </a:t>
            </a:r>
          </a:p>
        </p:txBody>
      </p:sp>
      <p:sp>
        <p:nvSpPr>
          <p:cNvPr id="44077" name="Text Box 251"/>
          <p:cNvSpPr txBox="1">
            <a:spLocks noChangeArrowheads="1"/>
          </p:cNvSpPr>
          <p:nvPr/>
        </p:nvSpPr>
        <p:spPr bwMode="auto">
          <a:xfrm>
            <a:off x="2011363" y="5676900"/>
            <a:ext cx="7435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0"/>
              <a:t>Interplay of temporal and spatial chirp, resulting in changes in wavefront shape</a:t>
            </a:r>
          </a:p>
          <a:p>
            <a:r>
              <a:rPr lang="en-US" altLang="en-US" b="0"/>
              <a:t>group delays and central wavelength.</a:t>
            </a:r>
          </a:p>
        </p:txBody>
      </p:sp>
      <p:sp>
        <p:nvSpPr>
          <p:cNvPr id="107" name="Text Box 248"/>
          <p:cNvSpPr txBox="1">
            <a:spLocks noChangeArrowheads="1"/>
          </p:cNvSpPr>
          <p:nvPr/>
        </p:nvSpPr>
        <p:spPr bwMode="auto">
          <a:xfrm>
            <a:off x="3142615" y="315278"/>
            <a:ext cx="61395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Other solution: use many crystals for each wavelength range</a:t>
            </a:r>
          </a:p>
        </p:txBody>
      </p:sp>
    </p:spTree>
    <p:extLst>
      <p:ext uri="{BB962C8B-B14F-4D97-AF65-F5344CB8AC3E}">
        <p14:creationId xmlns:p14="http://schemas.microsoft.com/office/powerpoint/2010/main" val="47145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2733675" y="277814"/>
            <a:ext cx="2255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>
                <a:cs typeface="Arial" panose="020B0604020202020204" pitchFamily="34" charset="0"/>
              </a:rPr>
              <a:t>LASER DAMAGE</a:t>
            </a:r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5313363" y="277814"/>
            <a:ext cx="4424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>
                <a:cs typeface="Arial" panose="020B0604020202020204" pitchFamily="34" charset="0"/>
              </a:rPr>
              <a:t>CHIRPED PULSE AMPLIFICATION</a:t>
            </a:r>
          </a:p>
        </p:txBody>
      </p:sp>
      <p:sp>
        <p:nvSpPr>
          <p:cNvPr id="118789" name="Line 5"/>
          <p:cNvSpPr>
            <a:spLocks noChangeShapeType="1"/>
          </p:cNvSpPr>
          <p:nvPr/>
        </p:nvSpPr>
        <p:spPr bwMode="auto">
          <a:xfrm>
            <a:off x="4997450" y="474663"/>
            <a:ext cx="3048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3273426" y="2363789"/>
            <a:ext cx="6289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>
                <a:cs typeface="Arial" panose="020B0604020202020204" pitchFamily="34" charset="0"/>
              </a:rPr>
              <a:t>If the parametric gain is sufficiently broad for the short</a:t>
            </a:r>
          </a:p>
          <a:p>
            <a:pPr eaLnBrk="0" hangingPunct="0"/>
            <a:r>
              <a:rPr lang="en-US" altLang="en-US" sz="2000">
                <a:cs typeface="Arial" panose="020B0604020202020204" pitchFamily="34" charset="0"/>
              </a:rPr>
              <a:t>pulse, it is also sufficiently broad for the dispersed pulse.</a:t>
            </a:r>
          </a:p>
        </p:txBody>
      </p:sp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3114675" y="1062039"/>
            <a:ext cx="8955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>
                <a:cs typeface="Arial" panose="020B0604020202020204" pitchFamily="34" charset="0"/>
              </a:rPr>
              <a:t>SHORT</a:t>
            </a:r>
          </a:p>
          <a:p>
            <a:pPr eaLnBrk="0" hangingPunct="0"/>
            <a:r>
              <a:rPr lang="en-US" altLang="en-US" sz="1600">
                <a:cs typeface="Arial" panose="020B0604020202020204" pitchFamily="34" charset="0"/>
              </a:rPr>
              <a:t>PULSE</a:t>
            </a:r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4184650" y="927101"/>
            <a:ext cx="14366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>
                <a:cs typeface="Arial" panose="020B0604020202020204" pitchFamily="34" charset="0"/>
              </a:rPr>
              <a:t>   LINEAR</a:t>
            </a:r>
          </a:p>
          <a:p>
            <a:pPr eaLnBrk="0" hangingPunct="0"/>
            <a:r>
              <a:rPr lang="en-US" altLang="en-US" sz="1600">
                <a:cs typeface="Arial" panose="020B0604020202020204" pitchFamily="34" charset="0"/>
              </a:rPr>
              <a:t>DISPERSION</a:t>
            </a:r>
          </a:p>
          <a:p>
            <a:pPr eaLnBrk="0" hangingPunct="0"/>
            <a:r>
              <a:rPr lang="en-US" altLang="en-US" sz="1600">
                <a:cs typeface="Arial" panose="020B0604020202020204" pitchFamily="34" charset="0"/>
              </a:rPr>
              <a:t>         (+)</a:t>
            </a:r>
          </a:p>
        </p:txBody>
      </p:sp>
      <p:sp>
        <p:nvSpPr>
          <p:cNvPr id="118794" name="Text Box 10"/>
          <p:cNvSpPr txBox="1">
            <a:spLocks noChangeArrowheads="1"/>
          </p:cNvSpPr>
          <p:nvPr/>
        </p:nvSpPr>
        <p:spPr bwMode="auto">
          <a:xfrm>
            <a:off x="5711826" y="1169988"/>
            <a:ext cx="714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>
                <a:cs typeface="Arial" panose="020B0604020202020204" pitchFamily="34" charset="0"/>
              </a:rPr>
              <a:t>GAIN</a:t>
            </a:r>
          </a:p>
        </p:txBody>
      </p:sp>
      <p:sp>
        <p:nvSpPr>
          <p:cNvPr id="118795" name="Text Box 11"/>
          <p:cNvSpPr txBox="1">
            <a:spLocks noChangeArrowheads="1"/>
          </p:cNvSpPr>
          <p:nvPr/>
        </p:nvSpPr>
        <p:spPr bwMode="auto">
          <a:xfrm>
            <a:off x="6746875" y="960439"/>
            <a:ext cx="14366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>
                <a:cs typeface="Arial" panose="020B0604020202020204" pitchFamily="34" charset="0"/>
              </a:rPr>
              <a:t>   LINEAR</a:t>
            </a:r>
          </a:p>
          <a:p>
            <a:pPr eaLnBrk="0" hangingPunct="0"/>
            <a:r>
              <a:rPr lang="en-US" altLang="en-US" sz="1600">
                <a:cs typeface="Arial" panose="020B0604020202020204" pitchFamily="34" charset="0"/>
              </a:rPr>
              <a:t>DISPERSION</a:t>
            </a:r>
          </a:p>
          <a:p>
            <a:pPr eaLnBrk="0" hangingPunct="0"/>
            <a:r>
              <a:rPr lang="en-US" altLang="en-US" sz="1600">
                <a:cs typeface="Arial" panose="020B0604020202020204" pitchFamily="34" charset="0"/>
              </a:rPr>
              <a:t>           (-)</a:t>
            </a:r>
          </a:p>
        </p:txBody>
      </p:sp>
      <p:sp>
        <p:nvSpPr>
          <p:cNvPr id="118796" name="Text Box 12"/>
          <p:cNvSpPr txBox="1">
            <a:spLocks noChangeArrowheads="1"/>
          </p:cNvSpPr>
          <p:nvPr/>
        </p:nvSpPr>
        <p:spPr bwMode="auto">
          <a:xfrm>
            <a:off x="8366125" y="925514"/>
            <a:ext cx="13564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>
                <a:cs typeface="Arial" panose="020B0604020202020204" pitchFamily="34" charset="0"/>
              </a:rPr>
              <a:t>AMPLIFIED</a:t>
            </a:r>
          </a:p>
          <a:p>
            <a:pPr eaLnBrk="0" hangingPunct="0"/>
            <a:r>
              <a:rPr lang="en-US" altLang="en-US" sz="1600">
                <a:cs typeface="Arial" panose="020B0604020202020204" pitchFamily="34" charset="0"/>
              </a:rPr>
              <a:t>   SHORT</a:t>
            </a:r>
          </a:p>
          <a:p>
            <a:pPr eaLnBrk="0" hangingPunct="0"/>
            <a:r>
              <a:rPr lang="en-US" altLang="en-US" sz="1600">
                <a:cs typeface="Arial" panose="020B0604020202020204" pitchFamily="34" charset="0"/>
              </a:rPr>
              <a:t>    PULSE</a:t>
            </a:r>
          </a:p>
        </p:txBody>
      </p:sp>
      <p:sp>
        <p:nvSpPr>
          <p:cNvPr id="118797" name="Text Box 13"/>
          <p:cNvSpPr txBox="1">
            <a:spLocks noChangeArrowheads="1"/>
          </p:cNvSpPr>
          <p:nvPr/>
        </p:nvSpPr>
        <p:spPr bwMode="auto">
          <a:xfrm>
            <a:off x="3432175" y="3549651"/>
            <a:ext cx="551849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>
                <a:cs typeface="Arial" panose="020B0604020202020204" pitchFamily="34" charset="0"/>
              </a:rPr>
              <a:t>THE PARAMETRIC GAIN HAS NO ENERGY STORAGE:</a:t>
            </a:r>
          </a:p>
          <a:p>
            <a:pPr eaLnBrk="0" hangingPunct="0"/>
            <a:r>
              <a:rPr lang="en-US" altLang="en-US" sz="1600">
                <a:cs typeface="Arial" panose="020B0604020202020204" pitchFamily="34" charset="0"/>
              </a:rPr>
              <a:t>			        </a:t>
            </a:r>
          </a:p>
          <a:p>
            <a:pPr eaLnBrk="0" hangingPunct="0"/>
            <a:r>
              <a:rPr lang="en-US" altLang="en-US" sz="1600">
                <a:cs typeface="Arial" panose="020B0604020202020204" pitchFamily="34" charset="0"/>
              </a:rPr>
              <a:t>THE DURATION OF                  HAVE TO BE MATCHED</a:t>
            </a:r>
          </a:p>
        </p:txBody>
      </p:sp>
      <p:sp>
        <p:nvSpPr>
          <p:cNvPr id="118798" name="Text Box 14"/>
          <p:cNvSpPr txBox="1">
            <a:spLocks noChangeArrowheads="1"/>
          </p:cNvSpPr>
          <p:nvPr/>
        </p:nvSpPr>
        <p:spPr bwMode="auto">
          <a:xfrm>
            <a:off x="5373689" y="3927476"/>
            <a:ext cx="9701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>
                <a:cs typeface="Arial" panose="020B0604020202020204" pitchFamily="34" charset="0"/>
              </a:rPr>
              <a:t>  PUMP</a:t>
            </a:r>
          </a:p>
          <a:p>
            <a:pPr eaLnBrk="0" hangingPunct="0"/>
            <a:r>
              <a:rPr lang="en-US" altLang="en-US" sz="1600">
                <a:cs typeface="Arial" panose="020B0604020202020204" pitchFamily="34" charset="0"/>
              </a:rPr>
              <a:t>SIGNAL</a:t>
            </a:r>
          </a:p>
        </p:txBody>
      </p: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3106739" y="993776"/>
            <a:ext cx="852487" cy="7207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4235450" y="965201"/>
            <a:ext cx="1252538" cy="8112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1" name="Rectangle 17"/>
          <p:cNvSpPr>
            <a:spLocks noChangeArrowheads="1"/>
          </p:cNvSpPr>
          <p:nvPr/>
        </p:nvSpPr>
        <p:spPr bwMode="auto">
          <a:xfrm>
            <a:off x="5716589" y="1143000"/>
            <a:ext cx="739775" cy="4000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2" name="Rectangle 18"/>
          <p:cNvSpPr>
            <a:spLocks noChangeArrowheads="1"/>
          </p:cNvSpPr>
          <p:nvPr/>
        </p:nvSpPr>
        <p:spPr bwMode="auto">
          <a:xfrm>
            <a:off x="6788151" y="1014413"/>
            <a:ext cx="1273175" cy="812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3" name="Rectangle 19"/>
          <p:cNvSpPr>
            <a:spLocks noChangeArrowheads="1"/>
          </p:cNvSpPr>
          <p:nvPr/>
        </p:nvSpPr>
        <p:spPr bwMode="auto">
          <a:xfrm>
            <a:off x="8389939" y="950913"/>
            <a:ext cx="1203325" cy="838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4" name="Line 20"/>
          <p:cNvSpPr>
            <a:spLocks noChangeShapeType="1"/>
          </p:cNvSpPr>
          <p:nvPr/>
        </p:nvSpPr>
        <p:spPr bwMode="auto">
          <a:xfrm>
            <a:off x="8066089" y="1349375"/>
            <a:ext cx="3127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6459538" y="1349375"/>
            <a:ext cx="3238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6" name="Line 22"/>
          <p:cNvSpPr>
            <a:spLocks noChangeShapeType="1"/>
          </p:cNvSpPr>
          <p:nvPr/>
        </p:nvSpPr>
        <p:spPr bwMode="auto">
          <a:xfrm>
            <a:off x="5489576" y="1349375"/>
            <a:ext cx="2127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7" name="Line 23"/>
          <p:cNvSpPr>
            <a:spLocks noChangeShapeType="1"/>
          </p:cNvSpPr>
          <p:nvPr/>
        </p:nvSpPr>
        <p:spPr bwMode="auto">
          <a:xfrm>
            <a:off x="3963989" y="1349375"/>
            <a:ext cx="2635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8" name="Text Box 24"/>
          <p:cNvSpPr txBox="1">
            <a:spLocks noChangeArrowheads="1"/>
          </p:cNvSpPr>
          <p:nvPr/>
        </p:nvSpPr>
        <p:spPr bwMode="auto">
          <a:xfrm>
            <a:off x="3746501" y="4981575"/>
            <a:ext cx="365382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>
                <a:cs typeface="Arial" panose="020B0604020202020204" pitchFamily="34" charset="0"/>
              </a:rPr>
              <a:t>PUMP DEPLETION: “DIP” IN PUMP.</a:t>
            </a:r>
          </a:p>
        </p:txBody>
      </p:sp>
      <p:sp>
        <p:nvSpPr>
          <p:cNvPr id="118809" name="Text Box 25"/>
          <p:cNvSpPr txBox="1">
            <a:spLocks noChangeArrowheads="1"/>
          </p:cNvSpPr>
          <p:nvPr/>
        </p:nvSpPr>
        <p:spPr bwMode="auto">
          <a:xfrm>
            <a:off x="3568700" y="5832476"/>
            <a:ext cx="60008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>
                <a:cs typeface="Arial" panose="020B0604020202020204" pitchFamily="34" charset="0"/>
              </a:rPr>
              <a:t>TECHNICAL CHALLENGE: PUMP 100 ps OR LESS</a:t>
            </a:r>
          </a:p>
          <a:p>
            <a:pPr eaLnBrk="0" hangingPunct="0"/>
            <a:r>
              <a:rPr lang="en-US" altLang="en-US" sz="1600">
                <a:cs typeface="Arial" panose="020B0604020202020204" pitchFamily="34" charset="0"/>
              </a:rPr>
              <a:t>                                                  SIGNAL STRETCHED TO &gt; 100 ps.</a:t>
            </a:r>
          </a:p>
        </p:txBody>
      </p:sp>
    </p:spTree>
    <p:extLst>
      <p:ext uri="{BB962C8B-B14F-4D97-AF65-F5344CB8AC3E}">
        <p14:creationId xmlns:p14="http://schemas.microsoft.com/office/powerpoint/2010/main" val="335133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619251" y="989014"/>
            <a:ext cx="4532313" cy="5697537"/>
          </a:xfrm>
          <a:prstGeom prst="rect">
            <a:avLst/>
          </a:prstGeom>
        </p:spPr>
        <p:txBody>
          <a:bodyPr/>
          <a:lstStyle/>
          <a:p>
            <a:pPr marL="457200" indent="-457200">
              <a:defRPr/>
            </a:pPr>
            <a:endParaRPr lang="de-DE" sz="1400" kern="0" dirty="0">
              <a:latin typeface="+mn-lt"/>
              <a:cs typeface="+mn-cs"/>
            </a:endParaRPr>
          </a:p>
          <a:p>
            <a:pPr>
              <a:defRPr/>
            </a:pPr>
            <a:r>
              <a:rPr lang="de-DE" sz="2400" kern="0" dirty="0">
                <a:latin typeface="+mn-lt"/>
                <a:cs typeface="+mn-cs"/>
              </a:rPr>
              <a:t>Parallel synthesis</a:t>
            </a:r>
          </a:p>
          <a:p>
            <a:pPr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>
              <a:defRPr/>
            </a:pPr>
            <a:r>
              <a:rPr lang="de-DE" sz="1600" kern="0" dirty="0">
                <a:latin typeface="+mn-lt"/>
                <a:cs typeface="+mn-cs"/>
              </a:rPr>
              <a:t>Pro: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latin typeface="+mn-lt"/>
                <a:cs typeface="+mn-cs"/>
              </a:rPr>
              <a:t>Shorter „beam path“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latin typeface="+mn-lt"/>
                <a:cs typeface="+mn-cs"/>
              </a:rPr>
              <a:t>Simple narrow bandwidth mirrors</a:t>
            </a:r>
          </a:p>
          <a:p>
            <a:pPr>
              <a:defRPr/>
            </a:pPr>
            <a:endParaRPr lang="de-DE" sz="1200" kern="0" dirty="0">
              <a:latin typeface="+mn-lt"/>
              <a:cs typeface="+mn-cs"/>
            </a:endParaRPr>
          </a:p>
          <a:p>
            <a:pPr>
              <a:defRPr/>
            </a:pPr>
            <a:r>
              <a:rPr lang="de-DE" sz="1600" kern="0" dirty="0">
                <a:latin typeface="+mn-lt"/>
                <a:cs typeface="+mn-cs"/>
              </a:rPr>
              <a:t>Contra: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latin typeface="+mn-lt"/>
                <a:cs typeface="+mn-cs"/>
              </a:rPr>
              <a:t>Interferometric stability needed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latin typeface="+mn-lt"/>
                <a:cs typeface="+mn-cs"/>
              </a:rPr>
              <a:t>Very sensitive </a:t>
            </a:r>
            <a:r>
              <a:rPr lang="de-DE" sz="1600" kern="0" dirty="0">
                <a:latin typeface="+mn-lt"/>
                <a:cs typeface="+mn-cs"/>
                <a:sym typeface="Wingdings" panose="05000000000000000000" pitchFamily="2" charset="2"/>
              </a:rPr>
              <a:t> high rep.rate</a:t>
            </a:r>
            <a:endParaRPr lang="de-DE" sz="1600" kern="0" dirty="0">
              <a:latin typeface="+mn-lt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latin typeface="Arial" charset="0"/>
                <a:cs typeface="+mn-cs"/>
              </a:rPr>
              <a:t>Broad bandwidth mirrors after beam combination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de-DE" sz="1200" kern="0" dirty="0">
              <a:latin typeface="+mn-lt"/>
              <a:cs typeface="+mn-cs"/>
            </a:endParaRPr>
          </a:p>
          <a:p>
            <a:pPr>
              <a:defRPr/>
            </a:pPr>
            <a:r>
              <a:rPr lang="de-DE" sz="1600" kern="0" dirty="0">
                <a:latin typeface="+mn-lt"/>
                <a:cs typeface="+mn-cs"/>
              </a:rPr>
              <a:t>Similar principle: frequency domain OPA</a:t>
            </a:r>
          </a:p>
          <a:p>
            <a:pPr marL="342900" indent="-342900"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 marL="342900" indent="-342900">
              <a:defRPr/>
            </a:pPr>
            <a:endParaRPr lang="de-DE" sz="2400" kern="0" dirty="0">
              <a:latin typeface="+mn-lt"/>
              <a:cs typeface="+mn-cs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1524000" y="1"/>
            <a:ext cx="91440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de-DE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Synthesizer principles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151564" y="989014"/>
            <a:ext cx="4524375" cy="5697537"/>
          </a:xfrm>
          <a:prstGeom prst="rect">
            <a:avLst/>
          </a:prstGeom>
        </p:spPr>
        <p:txBody>
          <a:bodyPr/>
          <a:lstStyle/>
          <a:p>
            <a:pPr marL="457200" indent="-457200">
              <a:defRPr/>
            </a:pPr>
            <a:endParaRPr lang="de-DE" sz="1400" kern="0" dirty="0">
              <a:latin typeface="+mn-lt"/>
              <a:cs typeface="+mn-cs"/>
            </a:endParaRPr>
          </a:p>
          <a:p>
            <a:pPr algn="ctr">
              <a:defRPr/>
            </a:pPr>
            <a:r>
              <a:rPr lang="de-DE" sz="2400" kern="0" dirty="0">
                <a:latin typeface="+mn-lt"/>
                <a:cs typeface="+mn-cs"/>
              </a:rPr>
              <a:t>Serial synthesis</a:t>
            </a:r>
          </a:p>
          <a:p>
            <a:pPr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>
              <a:defRPr/>
            </a:pPr>
            <a:r>
              <a:rPr lang="de-DE" sz="1600" kern="0" dirty="0">
                <a:latin typeface="+mn-lt"/>
                <a:cs typeface="+mn-cs"/>
              </a:rPr>
              <a:t>Pro: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latin typeface="+mn-lt"/>
                <a:cs typeface="+mn-cs"/>
              </a:rPr>
              <a:t>No special requirements on stability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latin typeface="+mn-lt"/>
                <a:cs typeface="+mn-cs"/>
              </a:rPr>
              <a:t>Insensitive</a:t>
            </a:r>
          </a:p>
          <a:p>
            <a:pPr>
              <a:defRPr/>
            </a:pPr>
            <a:endParaRPr lang="de-DE" sz="1600" kern="0" dirty="0">
              <a:latin typeface="+mn-lt"/>
              <a:cs typeface="+mn-cs"/>
            </a:endParaRPr>
          </a:p>
          <a:p>
            <a:pPr>
              <a:defRPr/>
            </a:pPr>
            <a:r>
              <a:rPr lang="de-DE" sz="1600" kern="0" dirty="0">
                <a:latin typeface="+mn-lt"/>
                <a:cs typeface="+mn-cs"/>
              </a:rPr>
              <a:t>Contra: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latin typeface="+mn-lt"/>
                <a:cs typeface="+mn-cs"/>
              </a:rPr>
              <a:t>Longer „beam path“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latin typeface="+mn-lt"/>
                <a:cs typeface="+mn-cs"/>
              </a:rPr>
              <a:t>Broad bandwidth mirrors</a:t>
            </a:r>
          </a:p>
        </p:txBody>
      </p:sp>
      <p:grpSp>
        <p:nvGrpSpPr>
          <p:cNvPr id="155653" name="Group 64"/>
          <p:cNvGrpSpPr>
            <a:grpSpLocks/>
          </p:cNvGrpSpPr>
          <p:nvPr/>
        </p:nvGrpSpPr>
        <p:grpSpPr bwMode="auto">
          <a:xfrm>
            <a:off x="6670675" y="2422525"/>
            <a:ext cx="3143250" cy="412750"/>
            <a:chOff x="5146913" y="2422259"/>
            <a:chExt cx="3143143" cy="413357"/>
          </a:xfrm>
        </p:grpSpPr>
        <p:sp>
          <p:nvSpPr>
            <p:cNvPr id="59" name="Rounded Rectangle 58"/>
            <p:cNvSpPr/>
            <p:nvPr/>
          </p:nvSpPr>
          <p:spPr>
            <a:xfrm>
              <a:off x="5608860" y="2436568"/>
              <a:ext cx="276216" cy="319556"/>
            </a:xfrm>
            <a:prstGeom prst="roundRect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6037471" y="2430209"/>
              <a:ext cx="276216" cy="317967"/>
            </a:xfrm>
            <a:prstGeom prst="roundRect">
              <a:avLst/>
            </a:prstGeom>
            <a:solidFill>
              <a:srgbClr val="0099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61" name="Oval 60"/>
            <p:cNvSpPr/>
            <p:nvPr/>
          </p:nvSpPr>
          <p:spPr>
            <a:xfrm>
              <a:off x="6439094" y="2675043"/>
              <a:ext cx="160333" cy="1589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62" name="Oval 61"/>
            <p:cNvSpPr/>
            <p:nvPr/>
          </p:nvSpPr>
          <p:spPr>
            <a:xfrm>
              <a:off x="6651812" y="2675043"/>
              <a:ext cx="160333" cy="1605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63" name="Oval 62"/>
            <p:cNvSpPr/>
            <p:nvPr/>
          </p:nvSpPr>
          <p:spPr>
            <a:xfrm>
              <a:off x="6856593" y="2675043"/>
              <a:ext cx="158745" cy="1605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7147095" y="2422259"/>
              <a:ext cx="276216" cy="317967"/>
            </a:xfrm>
            <a:prstGeom prst="roundRect">
              <a:avLst/>
            </a:prstGeom>
            <a:solidFill>
              <a:srgbClr val="0000FF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flipV="1">
              <a:off x="5146913" y="2581242"/>
              <a:ext cx="3143143" cy="6359"/>
            </a:xfrm>
            <a:prstGeom prst="straightConnector1">
              <a:avLst/>
            </a:prstGeom>
            <a:ln w="508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Oval 65"/>
          <p:cNvSpPr/>
          <p:nvPr/>
        </p:nvSpPr>
        <p:spPr>
          <a:xfrm>
            <a:off x="4832350" y="1065214"/>
            <a:ext cx="1735138" cy="503237"/>
          </a:xfrm>
          <a:custGeom>
            <a:avLst/>
            <a:gdLst>
              <a:gd name="connsiteX0" fmla="*/ 0 w 1670103"/>
              <a:gd name="connsiteY0" fmla="*/ 462449 h 924897"/>
              <a:gd name="connsiteX1" fmla="*/ 835052 w 1670103"/>
              <a:gd name="connsiteY1" fmla="*/ 0 h 924897"/>
              <a:gd name="connsiteX2" fmla="*/ 1670104 w 1670103"/>
              <a:gd name="connsiteY2" fmla="*/ 462449 h 924897"/>
              <a:gd name="connsiteX3" fmla="*/ 835052 w 1670103"/>
              <a:gd name="connsiteY3" fmla="*/ 924898 h 924897"/>
              <a:gd name="connsiteX4" fmla="*/ 0 w 1670103"/>
              <a:gd name="connsiteY4" fmla="*/ 462449 h 924897"/>
              <a:gd name="connsiteX0" fmla="*/ 0 w 1670104"/>
              <a:gd name="connsiteY0" fmla="*/ 462449 h 924898"/>
              <a:gd name="connsiteX1" fmla="*/ 835052 w 1670104"/>
              <a:gd name="connsiteY1" fmla="*/ 0 h 924898"/>
              <a:gd name="connsiteX2" fmla="*/ 1670104 w 1670104"/>
              <a:gd name="connsiteY2" fmla="*/ 462449 h 924898"/>
              <a:gd name="connsiteX3" fmla="*/ 835052 w 1670104"/>
              <a:gd name="connsiteY3" fmla="*/ 924898 h 924898"/>
              <a:gd name="connsiteX4" fmla="*/ 0 w 1670104"/>
              <a:gd name="connsiteY4" fmla="*/ 462449 h 924898"/>
              <a:gd name="connsiteX0" fmla="*/ 13 w 1670117"/>
              <a:gd name="connsiteY0" fmla="*/ 462449 h 1181837"/>
              <a:gd name="connsiteX1" fmla="*/ 835065 w 1670117"/>
              <a:gd name="connsiteY1" fmla="*/ 0 h 1181837"/>
              <a:gd name="connsiteX2" fmla="*/ 1670117 w 1670117"/>
              <a:gd name="connsiteY2" fmla="*/ 462449 h 1181837"/>
              <a:gd name="connsiteX3" fmla="*/ 819951 w 1670117"/>
              <a:gd name="connsiteY3" fmla="*/ 1181837 h 1181837"/>
              <a:gd name="connsiteX4" fmla="*/ 13 w 1670117"/>
              <a:gd name="connsiteY4" fmla="*/ 462449 h 1181837"/>
              <a:gd name="connsiteX0" fmla="*/ 0 w 1670104"/>
              <a:gd name="connsiteY0" fmla="*/ 462449 h 462449"/>
              <a:gd name="connsiteX1" fmla="*/ 835052 w 1670104"/>
              <a:gd name="connsiteY1" fmla="*/ 0 h 462449"/>
              <a:gd name="connsiteX2" fmla="*/ 1670104 w 1670104"/>
              <a:gd name="connsiteY2" fmla="*/ 462449 h 462449"/>
              <a:gd name="connsiteX3" fmla="*/ 0 w 1670104"/>
              <a:gd name="connsiteY3" fmla="*/ 462449 h 462449"/>
              <a:gd name="connsiteX0" fmla="*/ 0 w 1670104"/>
              <a:gd name="connsiteY0" fmla="*/ 462449 h 493874"/>
              <a:gd name="connsiteX1" fmla="*/ 835052 w 1670104"/>
              <a:gd name="connsiteY1" fmla="*/ 0 h 493874"/>
              <a:gd name="connsiteX2" fmla="*/ 1670104 w 1670104"/>
              <a:gd name="connsiteY2" fmla="*/ 462449 h 493874"/>
              <a:gd name="connsiteX3" fmla="*/ 0 w 1670104"/>
              <a:gd name="connsiteY3" fmla="*/ 462449 h 493874"/>
              <a:gd name="connsiteX0" fmla="*/ 0 w 1670104"/>
              <a:gd name="connsiteY0" fmla="*/ 462449 h 493874"/>
              <a:gd name="connsiteX1" fmla="*/ 835052 w 1670104"/>
              <a:gd name="connsiteY1" fmla="*/ 0 h 493874"/>
              <a:gd name="connsiteX2" fmla="*/ 1670104 w 1670104"/>
              <a:gd name="connsiteY2" fmla="*/ 462449 h 493874"/>
              <a:gd name="connsiteX3" fmla="*/ 0 w 1670104"/>
              <a:gd name="connsiteY3" fmla="*/ 462449 h 493874"/>
              <a:gd name="connsiteX0" fmla="*/ 0 w 1670104"/>
              <a:gd name="connsiteY0" fmla="*/ 462449 h 462449"/>
              <a:gd name="connsiteX1" fmla="*/ 835052 w 1670104"/>
              <a:gd name="connsiteY1" fmla="*/ 0 h 462449"/>
              <a:gd name="connsiteX2" fmla="*/ 1670104 w 1670104"/>
              <a:gd name="connsiteY2" fmla="*/ 462449 h 462449"/>
              <a:gd name="connsiteX3" fmla="*/ 0 w 1670104"/>
              <a:gd name="connsiteY3" fmla="*/ 462449 h 462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0104" h="462449">
                <a:moveTo>
                  <a:pt x="0" y="462449"/>
                </a:moveTo>
                <a:cubicBezTo>
                  <a:pt x="2519" y="265476"/>
                  <a:pt x="373866" y="0"/>
                  <a:pt x="835052" y="0"/>
                </a:cubicBezTo>
                <a:cubicBezTo>
                  <a:pt x="1296238" y="0"/>
                  <a:pt x="1670104" y="207045"/>
                  <a:pt x="1670104" y="462449"/>
                </a:cubicBezTo>
                <a:cubicBezTo>
                  <a:pt x="19524" y="448840"/>
                  <a:pt x="1605237" y="456397"/>
                  <a:pt x="0" y="462449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/>
          </a:p>
        </p:txBody>
      </p:sp>
      <p:grpSp>
        <p:nvGrpSpPr>
          <p:cNvPr id="155662" name="Group 78"/>
          <p:cNvGrpSpPr>
            <a:grpSpLocks/>
          </p:cNvGrpSpPr>
          <p:nvPr/>
        </p:nvGrpSpPr>
        <p:grpSpPr bwMode="auto">
          <a:xfrm>
            <a:off x="4543426" y="942976"/>
            <a:ext cx="2263775" cy="942975"/>
            <a:chOff x="7161401" y="2922048"/>
            <a:chExt cx="2263675" cy="943875"/>
          </a:xfrm>
        </p:grpSpPr>
        <p:sp>
          <p:nvSpPr>
            <p:cNvPr id="68" name="Oval 65"/>
            <p:cNvSpPr/>
            <p:nvPr/>
          </p:nvSpPr>
          <p:spPr>
            <a:xfrm>
              <a:off x="7494761" y="3136566"/>
              <a:ext cx="569888" cy="424267"/>
            </a:xfrm>
            <a:custGeom>
              <a:avLst/>
              <a:gdLst>
                <a:gd name="connsiteX0" fmla="*/ 0 w 1670103"/>
                <a:gd name="connsiteY0" fmla="*/ 462449 h 924897"/>
                <a:gd name="connsiteX1" fmla="*/ 835052 w 1670103"/>
                <a:gd name="connsiteY1" fmla="*/ 0 h 924897"/>
                <a:gd name="connsiteX2" fmla="*/ 1670104 w 1670103"/>
                <a:gd name="connsiteY2" fmla="*/ 462449 h 924897"/>
                <a:gd name="connsiteX3" fmla="*/ 835052 w 1670103"/>
                <a:gd name="connsiteY3" fmla="*/ 924898 h 924897"/>
                <a:gd name="connsiteX4" fmla="*/ 0 w 1670103"/>
                <a:gd name="connsiteY4" fmla="*/ 462449 h 924897"/>
                <a:gd name="connsiteX0" fmla="*/ 0 w 1670104"/>
                <a:gd name="connsiteY0" fmla="*/ 462449 h 924898"/>
                <a:gd name="connsiteX1" fmla="*/ 835052 w 1670104"/>
                <a:gd name="connsiteY1" fmla="*/ 0 h 924898"/>
                <a:gd name="connsiteX2" fmla="*/ 1670104 w 1670104"/>
                <a:gd name="connsiteY2" fmla="*/ 462449 h 924898"/>
                <a:gd name="connsiteX3" fmla="*/ 835052 w 1670104"/>
                <a:gd name="connsiteY3" fmla="*/ 924898 h 924898"/>
                <a:gd name="connsiteX4" fmla="*/ 0 w 1670104"/>
                <a:gd name="connsiteY4" fmla="*/ 462449 h 924898"/>
                <a:gd name="connsiteX0" fmla="*/ 13 w 1670117"/>
                <a:gd name="connsiteY0" fmla="*/ 462449 h 1181837"/>
                <a:gd name="connsiteX1" fmla="*/ 835065 w 1670117"/>
                <a:gd name="connsiteY1" fmla="*/ 0 h 1181837"/>
                <a:gd name="connsiteX2" fmla="*/ 1670117 w 1670117"/>
                <a:gd name="connsiteY2" fmla="*/ 462449 h 1181837"/>
                <a:gd name="connsiteX3" fmla="*/ 819951 w 1670117"/>
                <a:gd name="connsiteY3" fmla="*/ 1181837 h 1181837"/>
                <a:gd name="connsiteX4" fmla="*/ 13 w 1670117"/>
                <a:gd name="connsiteY4" fmla="*/ 462449 h 1181837"/>
                <a:gd name="connsiteX0" fmla="*/ 0 w 1670104"/>
                <a:gd name="connsiteY0" fmla="*/ 462449 h 462449"/>
                <a:gd name="connsiteX1" fmla="*/ 835052 w 1670104"/>
                <a:gd name="connsiteY1" fmla="*/ 0 h 462449"/>
                <a:gd name="connsiteX2" fmla="*/ 1670104 w 1670104"/>
                <a:gd name="connsiteY2" fmla="*/ 462449 h 462449"/>
                <a:gd name="connsiteX3" fmla="*/ 0 w 1670104"/>
                <a:gd name="connsiteY3" fmla="*/ 462449 h 462449"/>
                <a:gd name="connsiteX0" fmla="*/ 0 w 1670104"/>
                <a:gd name="connsiteY0" fmla="*/ 462449 h 493874"/>
                <a:gd name="connsiteX1" fmla="*/ 835052 w 1670104"/>
                <a:gd name="connsiteY1" fmla="*/ 0 h 493874"/>
                <a:gd name="connsiteX2" fmla="*/ 1670104 w 1670104"/>
                <a:gd name="connsiteY2" fmla="*/ 462449 h 493874"/>
                <a:gd name="connsiteX3" fmla="*/ 0 w 1670104"/>
                <a:gd name="connsiteY3" fmla="*/ 462449 h 493874"/>
                <a:gd name="connsiteX0" fmla="*/ 0 w 1670104"/>
                <a:gd name="connsiteY0" fmla="*/ 462449 h 493874"/>
                <a:gd name="connsiteX1" fmla="*/ 835052 w 1670104"/>
                <a:gd name="connsiteY1" fmla="*/ 0 h 493874"/>
                <a:gd name="connsiteX2" fmla="*/ 1670104 w 1670104"/>
                <a:gd name="connsiteY2" fmla="*/ 462449 h 493874"/>
                <a:gd name="connsiteX3" fmla="*/ 0 w 1670104"/>
                <a:gd name="connsiteY3" fmla="*/ 462449 h 493874"/>
                <a:gd name="connsiteX0" fmla="*/ 0 w 1670104"/>
                <a:gd name="connsiteY0" fmla="*/ 462449 h 462449"/>
                <a:gd name="connsiteX1" fmla="*/ 835052 w 1670104"/>
                <a:gd name="connsiteY1" fmla="*/ 0 h 462449"/>
                <a:gd name="connsiteX2" fmla="*/ 1670104 w 1670104"/>
                <a:gd name="connsiteY2" fmla="*/ 462449 h 462449"/>
                <a:gd name="connsiteX3" fmla="*/ 0 w 1670104"/>
                <a:gd name="connsiteY3" fmla="*/ 462449 h 462449"/>
                <a:gd name="connsiteX0" fmla="*/ 43784 w 1713888"/>
                <a:gd name="connsiteY0" fmla="*/ 492950 h 492950"/>
                <a:gd name="connsiteX1" fmla="*/ 519878 w 1713888"/>
                <a:gd name="connsiteY1" fmla="*/ 93269 h 492950"/>
                <a:gd name="connsiteX2" fmla="*/ 878836 w 1713888"/>
                <a:gd name="connsiteY2" fmla="*/ 30501 h 492950"/>
                <a:gd name="connsiteX3" fmla="*/ 1713888 w 1713888"/>
                <a:gd name="connsiteY3" fmla="*/ 492950 h 492950"/>
                <a:gd name="connsiteX4" fmla="*/ 43784 w 1713888"/>
                <a:gd name="connsiteY4" fmla="*/ 492950 h 492950"/>
                <a:gd name="connsiteX0" fmla="*/ 43784 w 1713888"/>
                <a:gd name="connsiteY0" fmla="*/ 492950 h 492950"/>
                <a:gd name="connsiteX1" fmla="*/ 519878 w 1713888"/>
                <a:gd name="connsiteY1" fmla="*/ 93269 h 492950"/>
                <a:gd name="connsiteX2" fmla="*/ 878836 w 1713888"/>
                <a:gd name="connsiteY2" fmla="*/ 30501 h 492950"/>
                <a:gd name="connsiteX3" fmla="*/ 1713888 w 1713888"/>
                <a:gd name="connsiteY3" fmla="*/ 492950 h 492950"/>
                <a:gd name="connsiteX4" fmla="*/ 43784 w 1713888"/>
                <a:gd name="connsiteY4" fmla="*/ 492950 h 492950"/>
                <a:gd name="connsiteX0" fmla="*/ 45271 w 1715375"/>
                <a:gd name="connsiteY0" fmla="*/ 507497 h 507497"/>
                <a:gd name="connsiteX1" fmla="*/ 498694 w 1715375"/>
                <a:gd name="connsiteY1" fmla="*/ 70031 h 507497"/>
                <a:gd name="connsiteX2" fmla="*/ 880323 w 1715375"/>
                <a:gd name="connsiteY2" fmla="*/ 45048 h 507497"/>
                <a:gd name="connsiteX3" fmla="*/ 1715375 w 1715375"/>
                <a:gd name="connsiteY3" fmla="*/ 507497 h 507497"/>
                <a:gd name="connsiteX4" fmla="*/ 45271 w 1715375"/>
                <a:gd name="connsiteY4" fmla="*/ 507497 h 507497"/>
                <a:gd name="connsiteX0" fmla="*/ 45386 w 1715490"/>
                <a:gd name="connsiteY0" fmla="*/ 509903 h 509903"/>
                <a:gd name="connsiteX1" fmla="*/ 498809 w 1715490"/>
                <a:gd name="connsiteY1" fmla="*/ 72437 h 509903"/>
                <a:gd name="connsiteX2" fmla="*/ 880438 w 1715490"/>
                <a:gd name="connsiteY2" fmla="*/ 47454 h 509903"/>
                <a:gd name="connsiteX3" fmla="*/ 1715490 w 1715490"/>
                <a:gd name="connsiteY3" fmla="*/ 509903 h 509903"/>
                <a:gd name="connsiteX4" fmla="*/ 45386 w 1715490"/>
                <a:gd name="connsiteY4" fmla="*/ 509903 h 509903"/>
                <a:gd name="connsiteX0" fmla="*/ 46759 w 1716863"/>
                <a:gd name="connsiteY0" fmla="*/ 509903 h 509903"/>
                <a:gd name="connsiteX1" fmla="*/ 500182 w 1716863"/>
                <a:gd name="connsiteY1" fmla="*/ 72437 h 509903"/>
                <a:gd name="connsiteX2" fmla="*/ 881811 w 1716863"/>
                <a:gd name="connsiteY2" fmla="*/ 47454 h 509903"/>
                <a:gd name="connsiteX3" fmla="*/ 1716863 w 1716863"/>
                <a:gd name="connsiteY3" fmla="*/ 509903 h 509903"/>
                <a:gd name="connsiteX4" fmla="*/ 46759 w 1716863"/>
                <a:gd name="connsiteY4" fmla="*/ 509903 h 509903"/>
                <a:gd name="connsiteX0" fmla="*/ 47802 w 1717906"/>
                <a:gd name="connsiteY0" fmla="*/ 500933 h 500933"/>
                <a:gd name="connsiteX1" fmla="*/ 501225 w 1717906"/>
                <a:gd name="connsiteY1" fmla="*/ 63467 h 500933"/>
                <a:gd name="connsiteX2" fmla="*/ 882854 w 1717906"/>
                <a:gd name="connsiteY2" fmla="*/ 38484 h 500933"/>
                <a:gd name="connsiteX3" fmla="*/ 1717906 w 1717906"/>
                <a:gd name="connsiteY3" fmla="*/ 500933 h 500933"/>
                <a:gd name="connsiteX4" fmla="*/ 47802 w 1717906"/>
                <a:gd name="connsiteY4" fmla="*/ 500933 h 500933"/>
                <a:gd name="connsiteX0" fmla="*/ 259 w 1670363"/>
                <a:gd name="connsiteY0" fmla="*/ 500933 h 500933"/>
                <a:gd name="connsiteX1" fmla="*/ 453682 w 1670363"/>
                <a:gd name="connsiteY1" fmla="*/ 63467 h 500933"/>
                <a:gd name="connsiteX2" fmla="*/ 835311 w 1670363"/>
                <a:gd name="connsiteY2" fmla="*/ 38484 h 500933"/>
                <a:gd name="connsiteX3" fmla="*/ 1670363 w 1670363"/>
                <a:gd name="connsiteY3" fmla="*/ 500933 h 500933"/>
                <a:gd name="connsiteX4" fmla="*/ 259 w 1670363"/>
                <a:gd name="connsiteY4" fmla="*/ 500933 h 500933"/>
                <a:gd name="connsiteX0" fmla="*/ 259 w 1670363"/>
                <a:gd name="connsiteY0" fmla="*/ 500933 h 500933"/>
                <a:gd name="connsiteX1" fmla="*/ 453682 w 1670363"/>
                <a:gd name="connsiteY1" fmla="*/ 63467 h 500933"/>
                <a:gd name="connsiteX2" fmla="*/ 835311 w 1670363"/>
                <a:gd name="connsiteY2" fmla="*/ 38484 h 500933"/>
                <a:gd name="connsiteX3" fmla="*/ 1670363 w 1670363"/>
                <a:gd name="connsiteY3" fmla="*/ 500933 h 500933"/>
                <a:gd name="connsiteX4" fmla="*/ 259 w 1670363"/>
                <a:gd name="connsiteY4" fmla="*/ 500933 h 500933"/>
                <a:gd name="connsiteX0" fmla="*/ 259 w 1670363"/>
                <a:gd name="connsiteY0" fmla="*/ 472197 h 472197"/>
                <a:gd name="connsiteX1" fmla="*/ 453682 w 1670363"/>
                <a:gd name="connsiteY1" fmla="*/ 34731 h 472197"/>
                <a:gd name="connsiteX2" fmla="*/ 835311 w 1670363"/>
                <a:gd name="connsiteY2" fmla="*/ 9748 h 472197"/>
                <a:gd name="connsiteX3" fmla="*/ 1670363 w 1670363"/>
                <a:gd name="connsiteY3" fmla="*/ 472197 h 472197"/>
                <a:gd name="connsiteX4" fmla="*/ 259 w 1670363"/>
                <a:gd name="connsiteY4" fmla="*/ 472197 h 472197"/>
                <a:gd name="connsiteX0" fmla="*/ 259 w 1674386"/>
                <a:gd name="connsiteY0" fmla="*/ 472197 h 504298"/>
                <a:gd name="connsiteX1" fmla="*/ 453682 w 1674386"/>
                <a:gd name="connsiteY1" fmla="*/ 34731 h 504298"/>
                <a:gd name="connsiteX2" fmla="*/ 835311 w 1674386"/>
                <a:gd name="connsiteY2" fmla="*/ 9748 h 504298"/>
                <a:gd name="connsiteX3" fmla="*/ 1670363 w 1674386"/>
                <a:gd name="connsiteY3" fmla="*/ 472197 h 504298"/>
                <a:gd name="connsiteX4" fmla="*/ 461241 w 1674386"/>
                <a:gd name="connsiteY4" fmla="*/ 465482 h 504298"/>
                <a:gd name="connsiteX5" fmla="*/ 259 w 1674386"/>
                <a:gd name="connsiteY5" fmla="*/ 472197 h 504298"/>
                <a:gd name="connsiteX0" fmla="*/ 259 w 835316"/>
                <a:gd name="connsiteY0" fmla="*/ 500441 h 530696"/>
                <a:gd name="connsiteX1" fmla="*/ 453682 w 835316"/>
                <a:gd name="connsiteY1" fmla="*/ 62975 h 530696"/>
                <a:gd name="connsiteX2" fmla="*/ 835311 w 835316"/>
                <a:gd name="connsiteY2" fmla="*/ 37992 h 530696"/>
                <a:gd name="connsiteX3" fmla="*/ 461241 w 835316"/>
                <a:gd name="connsiteY3" fmla="*/ 493726 h 530696"/>
                <a:gd name="connsiteX4" fmla="*/ 259 w 835316"/>
                <a:gd name="connsiteY4" fmla="*/ 500441 h 530696"/>
                <a:gd name="connsiteX0" fmla="*/ 194 w 514664"/>
                <a:gd name="connsiteY0" fmla="*/ 437469 h 467724"/>
                <a:gd name="connsiteX1" fmla="*/ 453617 w 514664"/>
                <a:gd name="connsiteY1" fmla="*/ 3 h 467724"/>
                <a:gd name="connsiteX2" fmla="*/ 461176 w 514664"/>
                <a:gd name="connsiteY2" fmla="*/ 430754 h 467724"/>
                <a:gd name="connsiteX3" fmla="*/ 194 w 514664"/>
                <a:gd name="connsiteY3" fmla="*/ 437469 h 467724"/>
                <a:gd name="connsiteX0" fmla="*/ 194 w 514664"/>
                <a:gd name="connsiteY0" fmla="*/ 437469 h 467724"/>
                <a:gd name="connsiteX1" fmla="*/ 453617 w 514664"/>
                <a:gd name="connsiteY1" fmla="*/ 3 h 467724"/>
                <a:gd name="connsiteX2" fmla="*/ 461176 w 514664"/>
                <a:gd name="connsiteY2" fmla="*/ 430754 h 467724"/>
                <a:gd name="connsiteX3" fmla="*/ 194 w 514664"/>
                <a:gd name="connsiteY3" fmla="*/ 437469 h 467724"/>
                <a:gd name="connsiteX0" fmla="*/ 194 w 496484"/>
                <a:gd name="connsiteY0" fmla="*/ 437466 h 467721"/>
                <a:gd name="connsiteX1" fmla="*/ 453617 w 496484"/>
                <a:gd name="connsiteY1" fmla="*/ 0 h 467721"/>
                <a:gd name="connsiteX2" fmla="*/ 461176 w 496484"/>
                <a:gd name="connsiteY2" fmla="*/ 430751 h 467721"/>
                <a:gd name="connsiteX3" fmla="*/ 194 w 496484"/>
                <a:gd name="connsiteY3" fmla="*/ 437466 h 467721"/>
                <a:gd name="connsiteX0" fmla="*/ 194 w 461176"/>
                <a:gd name="connsiteY0" fmla="*/ 437466 h 467721"/>
                <a:gd name="connsiteX1" fmla="*/ 453617 w 461176"/>
                <a:gd name="connsiteY1" fmla="*/ 0 h 467721"/>
                <a:gd name="connsiteX2" fmla="*/ 461176 w 461176"/>
                <a:gd name="connsiteY2" fmla="*/ 430751 h 467721"/>
                <a:gd name="connsiteX3" fmla="*/ 194 w 461176"/>
                <a:gd name="connsiteY3" fmla="*/ 437466 h 467721"/>
                <a:gd name="connsiteX0" fmla="*/ 194 w 461176"/>
                <a:gd name="connsiteY0" fmla="*/ 437466 h 437466"/>
                <a:gd name="connsiteX1" fmla="*/ 453617 w 461176"/>
                <a:gd name="connsiteY1" fmla="*/ 0 h 437466"/>
                <a:gd name="connsiteX2" fmla="*/ 461176 w 461176"/>
                <a:gd name="connsiteY2" fmla="*/ 430751 h 437466"/>
                <a:gd name="connsiteX3" fmla="*/ 194 w 461176"/>
                <a:gd name="connsiteY3" fmla="*/ 437466 h 437466"/>
                <a:gd name="connsiteX0" fmla="*/ 194 w 458480"/>
                <a:gd name="connsiteY0" fmla="*/ 437466 h 438308"/>
                <a:gd name="connsiteX1" fmla="*/ 453617 w 458480"/>
                <a:gd name="connsiteY1" fmla="*/ 0 h 438308"/>
                <a:gd name="connsiteX2" fmla="*/ 453619 w 458480"/>
                <a:gd name="connsiteY2" fmla="*/ 438308 h 438308"/>
                <a:gd name="connsiteX3" fmla="*/ 194 w 458480"/>
                <a:gd name="connsiteY3" fmla="*/ 437466 h 438308"/>
                <a:gd name="connsiteX0" fmla="*/ 194 w 468733"/>
                <a:gd name="connsiteY0" fmla="*/ 437466 h 438308"/>
                <a:gd name="connsiteX1" fmla="*/ 453617 w 468733"/>
                <a:gd name="connsiteY1" fmla="*/ 0 h 438308"/>
                <a:gd name="connsiteX2" fmla="*/ 468733 w 468733"/>
                <a:gd name="connsiteY2" fmla="*/ 438308 h 438308"/>
                <a:gd name="connsiteX3" fmla="*/ 194 w 468733"/>
                <a:gd name="connsiteY3" fmla="*/ 437466 h 438308"/>
                <a:gd name="connsiteX0" fmla="*/ 187 w 473587"/>
                <a:gd name="connsiteY0" fmla="*/ 437466 h 438308"/>
                <a:gd name="connsiteX1" fmla="*/ 468724 w 473587"/>
                <a:gd name="connsiteY1" fmla="*/ 0 h 438308"/>
                <a:gd name="connsiteX2" fmla="*/ 468726 w 473587"/>
                <a:gd name="connsiteY2" fmla="*/ 438308 h 438308"/>
                <a:gd name="connsiteX3" fmla="*/ 187 w 473587"/>
                <a:gd name="connsiteY3" fmla="*/ 437466 h 438308"/>
                <a:gd name="connsiteX0" fmla="*/ 187 w 468726"/>
                <a:gd name="connsiteY0" fmla="*/ 437466 h 438308"/>
                <a:gd name="connsiteX1" fmla="*/ 468724 w 468726"/>
                <a:gd name="connsiteY1" fmla="*/ 0 h 438308"/>
                <a:gd name="connsiteX2" fmla="*/ 468726 w 468726"/>
                <a:gd name="connsiteY2" fmla="*/ 438308 h 438308"/>
                <a:gd name="connsiteX3" fmla="*/ 187 w 468726"/>
                <a:gd name="connsiteY3" fmla="*/ 437466 h 438308"/>
                <a:gd name="connsiteX0" fmla="*/ 187 w 468726"/>
                <a:gd name="connsiteY0" fmla="*/ 437466 h 437466"/>
                <a:gd name="connsiteX1" fmla="*/ 468724 w 468726"/>
                <a:gd name="connsiteY1" fmla="*/ 0 h 437466"/>
                <a:gd name="connsiteX2" fmla="*/ 468726 w 468726"/>
                <a:gd name="connsiteY2" fmla="*/ 415637 h 437466"/>
                <a:gd name="connsiteX3" fmla="*/ 187 w 468726"/>
                <a:gd name="connsiteY3" fmla="*/ 437466 h 437466"/>
                <a:gd name="connsiteX0" fmla="*/ 187 w 468726"/>
                <a:gd name="connsiteY0" fmla="*/ 437466 h 438308"/>
                <a:gd name="connsiteX1" fmla="*/ 468724 w 468726"/>
                <a:gd name="connsiteY1" fmla="*/ 0 h 438308"/>
                <a:gd name="connsiteX2" fmla="*/ 468726 w 468726"/>
                <a:gd name="connsiteY2" fmla="*/ 438308 h 438308"/>
                <a:gd name="connsiteX3" fmla="*/ 187 w 468726"/>
                <a:gd name="connsiteY3" fmla="*/ 437466 h 438308"/>
                <a:gd name="connsiteX0" fmla="*/ 187 w 471048"/>
                <a:gd name="connsiteY0" fmla="*/ 437466 h 438308"/>
                <a:gd name="connsiteX1" fmla="*/ 468724 w 471048"/>
                <a:gd name="connsiteY1" fmla="*/ 0 h 438308"/>
                <a:gd name="connsiteX2" fmla="*/ 468726 w 471048"/>
                <a:gd name="connsiteY2" fmla="*/ 438308 h 438308"/>
                <a:gd name="connsiteX3" fmla="*/ 187 w 471048"/>
                <a:gd name="connsiteY3" fmla="*/ 437466 h 438308"/>
                <a:gd name="connsiteX0" fmla="*/ 187 w 471048"/>
                <a:gd name="connsiteY0" fmla="*/ 417090 h 417932"/>
                <a:gd name="connsiteX1" fmla="*/ 468724 w 471048"/>
                <a:gd name="connsiteY1" fmla="*/ 0 h 417932"/>
                <a:gd name="connsiteX2" fmla="*/ 468726 w 471048"/>
                <a:gd name="connsiteY2" fmla="*/ 417932 h 417932"/>
                <a:gd name="connsiteX3" fmla="*/ 187 w 471048"/>
                <a:gd name="connsiteY3" fmla="*/ 417090 h 417932"/>
                <a:gd name="connsiteX0" fmla="*/ 187 w 471048"/>
                <a:gd name="connsiteY0" fmla="*/ 417090 h 417090"/>
                <a:gd name="connsiteX1" fmla="*/ 468724 w 471048"/>
                <a:gd name="connsiteY1" fmla="*/ 0 h 417090"/>
                <a:gd name="connsiteX2" fmla="*/ 468726 w 471048"/>
                <a:gd name="connsiteY2" fmla="*/ 400103 h 417090"/>
                <a:gd name="connsiteX3" fmla="*/ 187 w 471048"/>
                <a:gd name="connsiteY3" fmla="*/ 417090 h 417090"/>
                <a:gd name="connsiteX0" fmla="*/ 188 w 468502"/>
                <a:gd name="connsiteY0" fmla="*/ 396714 h 400103"/>
                <a:gd name="connsiteX1" fmla="*/ 466178 w 468502"/>
                <a:gd name="connsiteY1" fmla="*/ 0 h 400103"/>
                <a:gd name="connsiteX2" fmla="*/ 466180 w 468502"/>
                <a:gd name="connsiteY2" fmla="*/ 400103 h 400103"/>
                <a:gd name="connsiteX3" fmla="*/ 188 w 468502"/>
                <a:gd name="connsiteY3" fmla="*/ 396714 h 400103"/>
                <a:gd name="connsiteX0" fmla="*/ 188 w 468502"/>
                <a:gd name="connsiteY0" fmla="*/ 404355 h 404355"/>
                <a:gd name="connsiteX1" fmla="*/ 466178 w 468502"/>
                <a:gd name="connsiteY1" fmla="*/ 0 h 404355"/>
                <a:gd name="connsiteX2" fmla="*/ 466180 w 468502"/>
                <a:gd name="connsiteY2" fmla="*/ 400103 h 404355"/>
                <a:gd name="connsiteX3" fmla="*/ 188 w 468502"/>
                <a:gd name="connsiteY3" fmla="*/ 404355 h 404355"/>
                <a:gd name="connsiteX0" fmla="*/ 188 w 468502"/>
                <a:gd name="connsiteY0" fmla="*/ 404355 h 404355"/>
                <a:gd name="connsiteX1" fmla="*/ 466178 w 468502"/>
                <a:gd name="connsiteY1" fmla="*/ 0 h 404355"/>
                <a:gd name="connsiteX2" fmla="*/ 466180 w 468502"/>
                <a:gd name="connsiteY2" fmla="*/ 400103 h 404355"/>
                <a:gd name="connsiteX3" fmla="*/ 188 w 468502"/>
                <a:gd name="connsiteY3" fmla="*/ 404355 h 404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02" h="404355">
                  <a:moveTo>
                    <a:pt x="188" y="404355"/>
                  </a:moveTo>
                  <a:cubicBezTo>
                    <a:pt x="-9888" y="186601"/>
                    <a:pt x="389348" y="1119"/>
                    <a:pt x="466178" y="0"/>
                  </a:cubicBezTo>
                  <a:cubicBezTo>
                    <a:pt x="459881" y="391846"/>
                    <a:pt x="473737" y="47582"/>
                    <a:pt x="466180" y="400103"/>
                  </a:cubicBezTo>
                  <a:lnTo>
                    <a:pt x="188" y="404355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dirty="0"/>
            </a:p>
          </p:txBody>
        </p:sp>
        <p:sp>
          <p:nvSpPr>
            <p:cNvPr id="70" name="Oval 65"/>
            <p:cNvSpPr/>
            <p:nvPr/>
          </p:nvSpPr>
          <p:spPr>
            <a:xfrm flipH="1">
              <a:off x="8575802" y="3131798"/>
              <a:ext cx="568300" cy="421090"/>
            </a:xfrm>
            <a:custGeom>
              <a:avLst/>
              <a:gdLst>
                <a:gd name="connsiteX0" fmla="*/ 0 w 1670103"/>
                <a:gd name="connsiteY0" fmla="*/ 462449 h 924897"/>
                <a:gd name="connsiteX1" fmla="*/ 835052 w 1670103"/>
                <a:gd name="connsiteY1" fmla="*/ 0 h 924897"/>
                <a:gd name="connsiteX2" fmla="*/ 1670104 w 1670103"/>
                <a:gd name="connsiteY2" fmla="*/ 462449 h 924897"/>
                <a:gd name="connsiteX3" fmla="*/ 835052 w 1670103"/>
                <a:gd name="connsiteY3" fmla="*/ 924898 h 924897"/>
                <a:gd name="connsiteX4" fmla="*/ 0 w 1670103"/>
                <a:gd name="connsiteY4" fmla="*/ 462449 h 924897"/>
                <a:gd name="connsiteX0" fmla="*/ 0 w 1670104"/>
                <a:gd name="connsiteY0" fmla="*/ 462449 h 924898"/>
                <a:gd name="connsiteX1" fmla="*/ 835052 w 1670104"/>
                <a:gd name="connsiteY1" fmla="*/ 0 h 924898"/>
                <a:gd name="connsiteX2" fmla="*/ 1670104 w 1670104"/>
                <a:gd name="connsiteY2" fmla="*/ 462449 h 924898"/>
                <a:gd name="connsiteX3" fmla="*/ 835052 w 1670104"/>
                <a:gd name="connsiteY3" fmla="*/ 924898 h 924898"/>
                <a:gd name="connsiteX4" fmla="*/ 0 w 1670104"/>
                <a:gd name="connsiteY4" fmla="*/ 462449 h 924898"/>
                <a:gd name="connsiteX0" fmla="*/ 13 w 1670117"/>
                <a:gd name="connsiteY0" fmla="*/ 462449 h 1181837"/>
                <a:gd name="connsiteX1" fmla="*/ 835065 w 1670117"/>
                <a:gd name="connsiteY1" fmla="*/ 0 h 1181837"/>
                <a:gd name="connsiteX2" fmla="*/ 1670117 w 1670117"/>
                <a:gd name="connsiteY2" fmla="*/ 462449 h 1181837"/>
                <a:gd name="connsiteX3" fmla="*/ 819951 w 1670117"/>
                <a:gd name="connsiteY3" fmla="*/ 1181837 h 1181837"/>
                <a:gd name="connsiteX4" fmla="*/ 13 w 1670117"/>
                <a:gd name="connsiteY4" fmla="*/ 462449 h 1181837"/>
                <a:gd name="connsiteX0" fmla="*/ 0 w 1670104"/>
                <a:gd name="connsiteY0" fmla="*/ 462449 h 462449"/>
                <a:gd name="connsiteX1" fmla="*/ 835052 w 1670104"/>
                <a:gd name="connsiteY1" fmla="*/ 0 h 462449"/>
                <a:gd name="connsiteX2" fmla="*/ 1670104 w 1670104"/>
                <a:gd name="connsiteY2" fmla="*/ 462449 h 462449"/>
                <a:gd name="connsiteX3" fmla="*/ 0 w 1670104"/>
                <a:gd name="connsiteY3" fmla="*/ 462449 h 462449"/>
                <a:gd name="connsiteX0" fmla="*/ 0 w 1670104"/>
                <a:gd name="connsiteY0" fmla="*/ 462449 h 493874"/>
                <a:gd name="connsiteX1" fmla="*/ 835052 w 1670104"/>
                <a:gd name="connsiteY1" fmla="*/ 0 h 493874"/>
                <a:gd name="connsiteX2" fmla="*/ 1670104 w 1670104"/>
                <a:gd name="connsiteY2" fmla="*/ 462449 h 493874"/>
                <a:gd name="connsiteX3" fmla="*/ 0 w 1670104"/>
                <a:gd name="connsiteY3" fmla="*/ 462449 h 493874"/>
                <a:gd name="connsiteX0" fmla="*/ 0 w 1670104"/>
                <a:gd name="connsiteY0" fmla="*/ 462449 h 493874"/>
                <a:gd name="connsiteX1" fmla="*/ 835052 w 1670104"/>
                <a:gd name="connsiteY1" fmla="*/ 0 h 493874"/>
                <a:gd name="connsiteX2" fmla="*/ 1670104 w 1670104"/>
                <a:gd name="connsiteY2" fmla="*/ 462449 h 493874"/>
                <a:gd name="connsiteX3" fmla="*/ 0 w 1670104"/>
                <a:gd name="connsiteY3" fmla="*/ 462449 h 493874"/>
                <a:gd name="connsiteX0" fmla="*/ 0 w 1670104"/>
                <a:gd name="connsiteY0" fmla="*/ 462449 h 462449"/>
                <a:gd name="connsiteX1" fmla="*/ 835052 w 1670104"/>
                <a:gd name="connsiteY1" fmla="*/ 0 h 462449"/>
                <a:gd name="connsiteX2" fmla="*/ 1670104 w 1670104"/>
                <a:gd name="connsiteY2" fmla="*/ 462449 h 462449"/>
                <a:gd name="connsiteX3" fmla="*/ 0 w 1670104"/>
                <a:gd name="connsiteY3" fmla="*/ 462449 h 462449"/>
                <a:gd name="connsiteX0" fmla="*/ 43784 w 1713888"/>
                <a:gd name="connsiteY0" fmla="*/ 492950 h 492950"/>
                <a:gd name="connsiteX1" fmla="*/ 519878 w 1713888"/>
                <a:gd name="connsiteY1" fmla="*/ 93269 h 492950"/>
                <a:gd name="connsiteX2" fmla="*/ 878836 w 1713888"/>
                <a:gd name="connsiteY2" fmla="*/ 30501 h 492950"/>
                <a:gd name="connsiteX3" fmla="*/ 1713888 w 1713888"/>
                <a:gd name="connsiteY3" fmla="*/ 492950 h 492950"/>
                <a:gd name="connsiteX4" fmla="*/ 43784 w 1713888"/>
                <a:gd name="connsiteY4" fmla="*/ 492950 h 492950"/>
                <a:gd name="connsiteX0" fmla="*/ 43784 w 1713888"/>
                <a:gd name="connsiteY0" fmla="*/ 492950 h 492950"/>
                <a:gd name="connsiteX1" fmla="*/ 519878 w 1713888"/>
                <a:gd name="connsiteY1" fmla="*/ 93269 h 492950"/>
                <a:gd name="connsiteX2" fmla="*/ 878836 w 1713888"/>
                <a:gd name="connsiteY2" fmla="*/ 30501 h 492950"/>
                <a:gd name="connsiteX3" fmla="*/ 1713888 w 1713888"/>
                <a:gd name="connsiteY3" fmla="*/ 492950 h 492950"/>
                <a:gd name="connsiteX4" fmla="*/ 43784 w 1713888"/>
                <a:gd name="connsiteY4" fmla="*/ 492950 h 492950"/>
                <a:gd name="connsiteX0" fmla="*/ 45271 w 1715375"/>
                <a:gd name="connsiteY0" fmla="*/ 507497 h 507497"/>
                <a:gd name="connsiteX1" fmla="*/ 498694 w 1715375"/>
                <a:gd name="connsiteY1" fmla="*/ 70031 h 507497"/>
                <a:gd name="connsiteX2" fmla="*/ 880323 w 1715375"/>
                <a:gd name="connsiteY2" fmla="*/ 45048 h 507497"/>
                <a:gd name="connsiteX3" fmla="*/ 1715375 w 1715375"/>
                <a:gd name="connsiteY3" fmla="*/ 507497 h 507497"/>
                <a:gd name="connsiteX4" fmla="*/ 45271 w 1715375"/>
                <a:gd name="connsiteY4" fmla="*/ 507497 h 507497"/>
                <a:gd name="connsiteX0" fmla="*/ 45386 w 1715490"/>
                <a:gd name="connsiteY0" fmla="*/ 509903 h 509903"/>
                <a:gd name="connsiteX1" fmla="*/ 498809 w 1715490"/>
                <a:gd name="connsiteY1" fmla="*/ 72437 h 509903"/>
                <a:gd name="connsiteX2" fmla="*/ 880438 w 1715490"/>
                <a:gd name="connsiteY2" fmla="*/ 47454 h 509903"/>
                <a:gd name="connsiteX3" fmla="*/ 1715490 w 1715490"/>
                <a:gd name="connsiteY3" fmla="*/ 509903 h 509903"/>
                <a:gd name="connsiteX4" fmla="*/ 45386 w 1715490"/>
                <a:gd name="connsiteY4" fmla="*/ 509903 h 509903"/>
                <a:gd name="connsiteX0" fmla="*/ 46759 w 1716863"/>
                <a:gd name="connsiteY0" fmla="*/ 509903 h 509903"/>
                <a:gd name="connsiteX1" fmla="*/ 500182 w 1716863"/>
                <a:gd name="connsiteY1" fmla="*/ 72437 h 509903"/>
                <a:gd name="connsiteX2" fmla="*/ 881811 w 1716863"/>
                <a:gd name="connsiteY2" fmla="*/ 47454 h 509903"/>
                <a:gd name="connsiteX3" fmla="*/ 1716863 w 1716863"/>
                <a:gd name="connsiteY3" fmla="*/ 509903 h 509903"/>
                <a:gd name="connsiteX4" fmla="*/ 46759 w 1716863"/>
                <a:gd name="connsiteY4" fmla="*/ 509903 h 509903"/>
                <a:gd name="connsiteX0" fmla="*/ 47802 w 1717906"/>
                <a:gd name="connsiteY0" fmla="*/ 500933 h 500933"/>
                <a:gd name="connsiteX1" fmla="*/ 501225 w 1717906"/>
                <a:gd name="connsiteY1" fmla="*/ 63467 h 500933"/>
                <a:gd name="connsiteX2" fmla="*/ 882854 w 1717906"/>
                <a:gd name="connsiteY2" fmla="*/ 38484 h 500933"/>
                <a:gd name="connsiteX3" fmla="*/ 1717906 w 1717906"/>
                <a:gd name="connsiteY3" fmla="*/ 500933 h 500933"/>
                <a:gd name="connsiteX4" fmla="*/ 47802 w 1717906"/>
                <a:gd name="connsiteY4" fmla="*/ 500933 h 500933"/>
                <a:gd name="connsiteX0" fmla="*/ 259 w 1670363"/>
                <a:gd name="connsiteY0" fmla="*/ 500933 h 500933"/>
                <a:gd name="connsiteX1" fmla="*/ 453682 w 1670363"/>
                <a:gd name="connsiteY1" fmla="*/ 63467 h 500933"/>
                <a:gd name="connsiteX2" fmla="*/ 835311 w 1670363"/>
                <a:gd name="connsiteY2" fmla="*/ 38484 h 500933"/>
                <a:gd name="connsiteX3" fmla="*/ 1670363 w 1670363"/>
                <a:gd name="connsiteY3" fmla="*/ 500933 h 500933"/>
                <a:gd name="connsiteX4" fmla="*/ 259 w 1670363"/>
                <a:gd name="connsiteY4" fmla="*/ 500933 h 500933"/>
                <a:gd name="connsiteX0" fmla="*/ 259 w 1670363"/>
                <a:gd name="connsiteY0" fmla="*/ 500933 h 500933"/>
                <a:gd name="connsiteX1" fmla="*/ 453682 w 1670363"/>
                <a:gd name="connsiteY1" fmla="*/ 63467 h 500933"/>
                <a:gd name="connsiteX2" fmla="*/ 835311 w 1670363"/>
                <a:gd name="connsiteY2" fmla="*/ 38484 h 500933"/>
                <a:gd name="connsiteX3" fmla="*/ 1670363 w 1670363"/>
                <a:gd name="connsiteY3" fmla="*/ 500933 h 500933"/>
                <a:gd name="connsiteX4" fmla="*/ 259 w 1670363"/>
                <a:gd name="connsiteY4" fmla="*/ 500933 h 500933"/>
                <a:gd name="connsiteX0" fmla="*/ 259 w 1670363"/>
                <a:gd name="connsiteY0" fmla="*/ 472197 h 472197"/>
                <a:gd name="connsiteX1" fmla="*/ 453682 w 1670363"/>
                <a:gd name="connsiteY1" fmla="*/ 34731 h 472197"/>
                <a:gd name="connsiteX2" fmla="*/ 835311 w 1670363"/>
                <a:gd name="connsiteY2" fmla="*/ 9748 h 472197"/>
                <a:gd name="connsiteX3" fmla="*/ 1670363 w 1670363"/>
                <a:gd name="connsiteY3" fmla="*/ 472197 h 472197"/>
                <a:gd name="connsiteX4" fmla="*/ 259 w 1670363"/>
                <a:gd name="connsiteY4" fmla="*/ 472197 h 472197"/>
                <a:gd name="connsiteX0" fmla="*/ 259 w 1674386"/>
                <a:gd name="connsiteY0" fmla="*/ 472197 h 504298"/>
                <a:gd name="connsiteX1" fmla="*/ 453682 w 1674386"/>
                <a:gd name="connsiteY1" fmla="*/ 34731 h 504298"/>
                <a:gd name="connsiteX2" fmla="*/ 835311 w 1674386"/>
                <a:gd name="connsiteY2" fmla="*/ 9748 h 504298"/>
                <a:gd name="connsiteX3" fmla="*/ 1670363 w 1674386"/>
                <a:gd name="connsiteY3" fmla="*/ 472197 h 504298"/>
                <a:gd name="connsiteX4" fmla="*/ 461241 w 1674386"/>
                <a:gd name="connsiteY4" fmla="*/ 465482 h 504298"/>
                <a:gd name="connsiteX5" fmla="*/ 259 w 1674386"/>
                <a:gd name="connsiteY5" fmla="*/ 472197 h 504298"/>
                <a:gd name="connsiteX0" fmla="*/ 259 w 835316"/>
                <a:gd name="connsiteY0" fmla="*/ 500441 h 530696"/>
                <a:gd name="connsiteX1" fmla="*/ 453682 w 835316"/>
                <a:gd name="connsiteY1" fmla="*/ 62975 h 530696"/>
                <a:gd name="connsiteX2" fmla="*/ 835311 w 835316"/>
                <a:gd name="connsiteY2" fmla="*/ 37992 h 530696"/>
                <a:gd name="connsiteX3" fmla="*/ 461241 w 835316"/>
                <a:gd name="connsiteY3" fmla="*/ 493726 h 530696"/>
                <a:gd name="connsiteX4" fmla="*/ 259 w 835316"/>
                <a:gd name="connsiteY4" fmla="*/ 500441 h 530696"/>
                <a:gd name="connsiteX0" fmla="*/ 194 w 514664"/>
                <a:gd name="connsiteY0" fmla="*/ 437469 h 467724"/>
                <a:gd name="connsiteX1" fmla="*/ 453617 w 514664"/>
                <a:gd name="connsiteY1" fmla="*/ 3 h 467724"/>
                <a:gd name="connsiteX2" fmla="*/ 461176 w 514664"/>
                <a:gd name="connsiteY2" fmla="*/ 430754 h 467724"/>
                <a:gd name="connsiteX3" fmla="*/ 194 w 514664"/>
                <a:gd name="connsiteY3" fmla="*/ 437469 h 467724"/>
                <a:gd name="connsiteX0" fmla="*/ 194 w 514664"/>
                <a:gd name="connsiteY0" fmla="*/ 437469 h 467724"/>
                <a:gd name="connsiteX1" fmla="*/ 453617 w 514664"/>
                <a:gd name="connsiteY1" fmla="*/ 3 h 467724"/>
                <a:gd name="connsiteX2" fmla="*/ 461176 w 514664"/>
                <a:gd name="connsiteY2" fmla="*/ 430754 h 467724"/>
                <a:gd name="connsiteX3" fmla="*/ 194 w 514664"/>
                <a:gd name="connsiteY3" fmla="*/ 437469 h 467724"/>
                <a:gd name="connsiteX0" fmla="*/ 194 w 496484"/>
                <a:gd name="connsiteY0" fmla="*/ 437466 h 467721"/>
                <a:gd name="connsiteX1" fmla="*/ 453617 w 496484"/>
                <a:gd name="connsiteY1" fmla="*/ 0 h 467721"/>
                <a:gd name="connsiteX2" fmla="*/ 461176 w 496484"/>
                <a:gd name="connsiteY2" fmla="*/ 430751 h 467721"/>
                <a:gd name="connsiteX3" fmla="*/ 194 w 496484"/>
                <a:gd name="connsiteY3" fmla="*/ 437466 h 467721"/>
                <a:gd name="connsiteX0" fmla="*/ 194 w 461176"/>
                <a:gd name="connsiteY0" fmla="*/ 437466 h 467721"/>
                <a:gd name="connsiteX1" fmla="*/ 453617 w 461176"/>
                <a:gd name="connsiteY1" fmla="*/ 0 h 467721"/>
                <a:gd name="connsiteX2" fmla="*/ 461176 w 461176"/>
                <a:gd name="connsiteY2" fmla="*/ 430751 h 467721"/>
                <a:gd name="connsiteX3" fmla="*/ 194 w 461176"/>
                <a:gd name="connsiteY3" fmla="*/ 437466 h 467721"/>
                <a:gd name="connsiteX0" fmla="*/ 194 w 461176"/>
                <a:gd name="connsiteY0" fmla="*/ 437466 h 437466"/>
                <a:gd name="connsiteX1" fmla="*/ 453617 w 461176"/>
                <a:gd name="connsiteY1" fmla="*/ 0 h 437466"/>
                <a:gd name="connsiteX2" fmla="*/ 461176 w 461176"/>
                <a:gd name="connsiteY2" fmla="*/ 430751 h 437466"/>
                <a:gd name="connsiteX3" fmla="*/ 194 w 461176"/>
                <a:gd name="connsiteY3" fmla="*/ 437466 h 437466"/>
                <a:gd name="connsiteX0" fmla="*/ 194 w 458480"/>
                <a:gd name="connsiteY0" fmla="*/ 437466 h 438308"/>
                <a:gd name="connsiteX1" fmla="*/ 453617 w 458480"/>
                <a:gd name="connsiteY1" fmla="*/ 0 h 438308"/>
                <a:gd name="connsiteX2" fmla="*/ 453619 w 458480"/>
                <a:gd name="connsiteY2" fmla="*/ 438308 h 438308"/>
                <a:gd name="connsiteX3" fmla="*/ 194 w 458480"/>
                <a:gd name="connsiteY3" fmla="*/ 437466 h 438308"/>
                <a:gd name="connsiteX0" fmla="*/ 194 w 468733"/>
                <a:gd name="connsiteY0" fmla="*/ 437466 h 438308"/>
                <a:gd name="connsiteX1" fmla="*/ 453617 w 468733"/>
                <a:gd name="connsiteY1" fmla="*/ 0 h 438308"/>
                <a:gd name="connsiteX2" fmla="*/ 468733 w 468733"/>
                <a:gd name="connsiteY2" fmla="*/ 438308 h 438308"/>
                <a:gd name="connsiteX3" fmla="*/ 194 w 468733"/>
                <a:gd name="connsiteY3" fmla="*/ 437466 h 438308"/>
                <a:gd name="connsiteX0" fmla="*/ 187 w 473587"/>
                <a:gd name="connsiteY0" fmla="*/ 437466 h 438308"/>
                <a:gd name="connsiteX1" fmla="*/ 468724 w 473587"/>
                <a:gd name="connsiteY1" fmla="*/ 0 h 438308"/>
                <a:gd name="connsiteX2" fmla="*/ 468726 w 473587"/>
                <a:gd name="connsiteY2" fmla="*/ 438308 h 438308"/>
                <a:gd name="connsiteX3" fmla="*/ 187 w 473587"/>
                <a:gd name="connsiteY3" fmla="*/ 437466 h 438308"/>
                <a:gd name="connsiteX0" fmla="*/ 187 w 468726"/>
                <a:gd name="connsiteY0" fmla="*/ 437466 h 438308"/>
                <a:gd name="connsiteX1" fmla="*/ 468724 w 468726"/>
                <a:gd name="connsiteY1" fmla="*/ 0 h 438308"/>
                <a:gd name="connsiteX2" fmla="*/ 468726 w 468726"/>
                <a:gd name="connsiteY2" fmla="*/ 438308 h 438308"/>
                <a:gd name="connsiteX3" fmla="*/ 187 w 468726"/>
                <a:gd name="connsiteY3" fmla="*/ 437466 h 438308"/>
                <a:gd name="connsiteX0" fmla="*/ 187 w 468726"/>
                <a:gd name="connsiteY0" fmla="*/ 437466 h 437466"/>
                <a:gd name="connsiteX1" fmla="*/ 468724 w 468726"/>
                <a:gd name="connsiteY1" fmla="*/ 0 h 437466"/>
                <a:gd name="connsiteX2" fmla="*/ 468726 w 468726"/>
                <a:gd name="connsiteY2" fmla="*/ 415637 h 437466"/>
                <a:gd name="connsiteX3" fmla="*/ 187 w 468726"/>
                <a:gd name="connsiteY3" fmla="*/ 437466 h 437466"/>
                <a:gd name="connsiteX0" fmla="*/ 187 w 468726"/>
                <a:gd name="connsiteY0" fmla="*/ 437466 h 438308"/>
                <a:gd name="connsiteX1" fmla="*/ 468724 w 468726"/>
                <a:gd name="connsiteY1" fmla="*/ 0 h 438308"/>
                <a:gd name="connsiteX2" fmla="*/ 468726 w 468726"/>
                <a:gd name="connsiteY2" fmla="*/ 438308 h 438308"/>
                <a:gd name="connsiteX3" fmla="*/ 187 w 468726"/>
                <a:gd name="connsiteY3" fmla="*/ 437466 h 438308"/>
                <a:gd name="connsiteX0" fmla="*/ 187 w 471048"/>
                <a:gd name="connsiteY0" fmla="*/ 437466 h 438308"/>
                <a:gd name="connsiteX1" fmla="*/ 468724 w 471048"/>
                <a:gd name="connsiteY1" fmla="*/ 0 h 438308"/>
                <a:gd name="connsiteX2" fmla="*/ 468726 w 471048"/>
                <a:gd name="connsiteY2" fmla="*/ 438308 h 438308"/>
                <a:gd name="connsiteX3" fmla="*/ 187 w 471048"/>
                <a:gd name="connsiteY3" fmla="*/ 437466 h 438308"/>
                <a:gd name="connsiteX0" fmla="*/ 187 w 471048"/>
                <a:gd name="connsiteY0" fmla="*/ 417090 h 417932"/>
                <a:gd name="connsiteX1" fmla="*/ 468724 w 471048"/>
                <a:gd name="connsiteY1" fmla="*/ 0 h 417932"/>
                <a:gd name="connsiteX2" fmla="*/ 468726 w 471048"/>
                <a:gd name="connsiteY2" fmla="*/ 417932 h 417932"/>
                <a:gd name="connsiteX3" fmla="*/ 187 w 471048"/>
                <a:gd name="connsiteY3" fmla="*/ 417090 h 417932"/>
                <a:gd name="connsiteX0" fmla="*/ 187 w 471048"/>
                <a:gd name="connsiteY0" fmla="*/ 417090 h 417090"/>
                <a:gd name="connsiteX1" fmla="*/ 468724 w 471048"/>
                <a:gd name="connsiteY1" fmla="*/ 0 h 417090"/>
                <a:gd name="connsiteX2" fmla="*/ 468726 w 471048"/>
                <a:gd name="connsiteY2" fmla="*/ 400103 h 417090"/>
                <a:gd name="connsiteX3" fmla="*/ 187 w 471048"/>
                <a:gd name="connsiteY3" fmla="*/ 417090 h 417090"/>
                <a:gd name="connsiteX0" fmla="*/ 188 w 468502"/>
                <a:gd name="connsiteY0" fmla="*/ 396714 h 400103"/>
                <a:gd name="connsiteX1" fmla="*/ 466178 w 468502"/>
                <a:gd name="connsiteY1" fmla="*/ 0 h 400103"/>
                <a:gd name="connsiteX2" fmla="*/ 466180 w 468502"/>
                <a:gd name="connsiteY2" fmla="*/ 400103 h 400103"/>
                <a:gd name="connsiteX3" fmla="*/ 188 w 468502"/>
                <a:gd name="connsiteY3" fmla="*/ 396714 h 400103"/>
                <a:gd name="connsiteX0" fmla="*/ 188 w 468502"/>
                <a:gd name="connsiteY0" fmla="*/ 404355 h 404355"/>
                <a:gd name="connsiteX1" fmla="*/ 466178 w 468502"/>
                <a:gd name="connsiteY1" fmla="*/ 0 h 404355"/>
                <a:gd name="connsiteX2" fmla="*/ 466180 w 468502"/>
                <a:gd name="connsiteY2" fmla="*/ 400103 h 404355"/>
                <a:gd name="connsiteX3" fmla="*/ 188 w 468502"/>
                <a:gd name="connsiteY3" fmla="*/ 404355 h 404355"/>
                <a:gd name="connsiteX0" fmla="*/ 188 w 468502"/>
                <a:gd name="connsiteY0" fmla="*/ 404355 h 404355"/>
                <a:gd name="connsiteX1" fmla="*/ 466178 w 468502"/>
                <a:gd name="connsiteY1" fmla="*/ 0 h 404355"/>
                <a:gd name="connsiteX2" fmla="*/ 466180 w 468502"/>
                <a:gd name="connsiteY2" fmla="*/ 400103 h 404355"/>
                <a:gd name="connsiteX3" fmla="*/ 188 w 468502"/>
                <a:gd name="connsiteY3" fmla="*/ 404355 h 404355"/>
                <a:gd name="connsiteX0" fmla="*/ 216 w 468530"/>
                <a:gd name="connsiteY0" fmla="*/ 404405 h 404405"/>
                <a:gd name="connsiteX1" fmla="*/ 466206 w 468530"/>
                <a:gd name="connsiteY1" fmla="*/ 50 h 404405"/>
                <a:gd name="connsiteX2" fmla="*/ 466208 w 468530"/>
                <a:gd name="connsiteY2" fmla="*/ 400153 h 404405"/>
                <a:gd name="connsiteX3" fmla="*/ 216 w 468530"/>
                <a:gd name="connsiteY3" fmla="*/ 404405 h 404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0" h="404405">
                  <a:moveTo>
                    <a:pt x="216" y="404405"/>
                  </a:moveTo>
                  <a:cubicBezTo>
                    <a:pt x="-9860" y="186651"/>
                    <a:pt x="334498" y="-3546"/>
                    <a:pt x="466206" y="50"/>
                  </a:cubicBezTo>
                  <a:cubicBezTo>
                    <a:pt x="459909" y="391896"/>
                    <a:pt x="473765" y="47632"/>
                    <a:pt x="466208" y="400153"/>
                  </a:cubicBezTo>
                  <a:lnTo>
                    <a:pt x="216" y="404405"/>
                  </a:lnTo>
                  <a:close/>
                </a:path>
              </a:pathLst>
            </a:cu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dirty="0"/>
            </a:p>
          </p:txBody>
        </p:sp>
        <p:sp>
          <p:nvSpPr>
            <p:cNvPr id="71" name="Freeform 70"/>
            <p:cNvSpPr/>
            <p:nvPr/>
          </p:nvSpPr>
          <p:spPr>
            <a:xfrm>
              <a:off x="8083698" y="3104785"/>
              <a:ext cx="471466" cy="448102"/>
            </a:xfrm>
            <a:custGeom>
              <a:avLst/>
              <a:gdLst>
                <a:gd name="connsiteX0" fmla="*/ 0 w 471209"/>
                <a:gd name="connsiteY0" fmla="*/ 448285 h 448285"/>
                <a:gd name="connsiteX1" fmla="*/ 468662 w 471209"/>
                <a:gd name="connsiteY1" fmla="*/ 438097 h 448285"/>
                <a:gd name="connsiteX2" fmla="*/ 471209 w 471209"/>
                <a:gd name="connsiteY2" fmla="*/ 22923 h 448285"/>
                <a:gd name="connsiteX3" fmla="*/ 259801 w 471209"/>
                <a:gd name="connsiteY3" fmla="*/ 0 h 448285"/>
                <a:gd name="connsiteX4" fmla="*/ 2547 w 471209"/>
                <a:gd name="connsiteY4" fmla="*/ 25470 h 448285"/>
                <a:gd name="connsiteX5" fmla="*/ 0 w 471209"/>
                <a:gd name="connsiteY5" fmla="*/ 448285 h 448285"/>
                <a:gd name="connsiteX0" fmla="*/ 0 w 471209"/>
                <a:gd name="connsiteY0" fmla="*/ 465176 h 465176"/>
                <a:gd name="connsiteX1" fmla="*/ 468662 w 471209"/>
                <a:gd name="connsiteY1" fmla="*/ 454988 h 465176"/>
                <a:gd name="connsiteX2" fmla="*/ 471209 w 471209"/>
                <a:gd name="connsiteY2" fmla="*/ 39814 h 465176"/>
                <a:gd name="connsiteX3" fmla="*/ 259801 w 471209"/>
                <a:gd name="connsiteY3" fmla="*/ 16891 h 465176"/>
                <a:gd name="connsiteX4" fmla="*/ 2547 w 471209"/>
                <a:gd name="connsiteY4" fmla="*/ 42361 h 465176"/>
                <a:gd name="connsiteX5" fmla="*/ 0 w 471209"/>
                <a:gd name="connsiteY5" fmla="*/ 465176 h 465176"/>
                <a:gd name="connsiteX0" fmla="*/ 0 w 471209"/>
                <a:gd name="connsiteY0" fmla="*/ 465176 h 465176"/>
                <a:gd name="connsiteX1" fmla="*/ 468662 w 471209"/>
                <a:gd name="connsiteY1" fmla="*/ 454988 h 465176"/>
                <a:gd name="connsiteX2" fmla="*/ 471209 w 471209"/>
                <a:gd name="connsiteY2" fmla="*/ 39814 h 465176"/>
                <a:gd name="connsiteX3" fmla="*/ 259801 w 471209"/>
                <a:gd name="connsiteY3" fmla="*/ 16891 h 465176"/>
                <a:gd name="connsiteX4" fmla="*/ 2547 w 471209"/>
                <a:gd name="connsiteY4" fmla="*/ 42361 h 465176"/>
                <a:gd name="connsiteX5" fmla="*/ 0 w 471209"/>
                <a:gd name="connsiteY5" fmla="*/ 465176 h 465176"/>
                <a:gd name="connsiteX0" fmla="*/ 0 w 471209"/>
                <a:gd name="connsiteY0" fmla="*/ 465176 h 465176"/>
                <a:gd name="connsiteX1" fmla="*/ 468662 w 471209"/>
                <a:gd name="connsiteY1" fmla="*/ 454988 h 465176"/>
                <a:gd name="connsiteX2" fmla="*/ 471209 w 471209"/>
                <a:gd name="connsiteY2" fmla="*/ 39814 h 465176"/>
                <a:gd name="connsiteX3" fmla="*/ 259801 w 471209"/>
                <a:gd name="connsiteY3" fmla="*/ 16891 h 465176"/>
                <a:gd name="connsiteX4" fmla="*/ 2547 w 471209"/>
                <a:gd name="connsiteY4" fmla="*/ 42361 h 465176"/>
                <a:gd name="connsiteX5" fmla="*/ 0 w 471209"/>
                <a:gd name="connsiteY5" fmla="*/ 465176 h 465176"/>
                <a:gd name="connsiteX0" fmla="*/ 0 w 471209"/>
                <a:gd name="connsiteY0" fmla="*/ 448345 h 448345"/>
                <a:gd name="connsiteX1" fmla="*/ 468662 w 471209"/>
                <a:gd name="connsiteY1" fmla="*/ 438157 h 448345"/>
                <a:gd name="connsiteX2" fmla="*/ 471209 w 471209"/>
                <a:gd name="connsiteY2" fmla="*/ 22983 h 448345"/>
                <a:gd name="connsiteX3" fmla="*/ 259801 w 471209"/>
                <a:gd name="connsiteY3" fmla="*/ 60 h 448345"/>
                <a:gd name="connsiteX4" fmla="*/ 2547 w 471209"/>
                <a:gd name="connsiteY4" fmla="*/ 25530 h 448345"/>
                <a:gd name="connsiteX5" fmla="*/ 0 w 471209"/>
                <a:gd name="connsiteY5" fmla="*/ 448345 h 448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1209" h="448345">
                  <a:moveTo>
                    <a:pt x="0" y="448345"/>
                  </a:moveTo>
                  <a:lnTo>
                    <a:pt x="468662" y="438157"/>
                  </a:lnTo>
                  <a:lnTo>
                    <a:pt x="471209" y="22983"/>
                  </a:lnTo>
                  <a:cubicBezTo>
                    <a:pt x="398192" y="909"/>
                    <a:pt x="337911" y="-364"/>
                    <a:pt x="259801" y="60"/>
                  </a:cubicBezTo>
                  <a:cubicBezTo>
                    <a:pt x="181691" y="484"/>
                    <a:pt x="106977" y="4305"/>
                    <a:pt x="2547" y="25530"/>
                  </a:cubicBezTo>
                  <a:lnTo>
                    <a:pt x="0" y="448345"/>
                  </a:lnTo>
                  <a:close/>
                </a:path>
              </a:pathLst>
            </a:custGeom>
            <a:solidFill>
              <a:srgbClr val="009900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V="1">
              <a:off x="7423327" y="3552888"/>
              <a:ext cx="1977938" cy="1112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V="1">
              <a:off x="7456663" y="2998321"/>
              <a:ext cx="0" cy="56568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668" name="TextBox 76"/>
            <p:cNvSpPr txBox="1">
              <a:spLocks noChangeArrowheads="1"/>
            </p:cNvSpPr>
            <p:nvPr/>
          </p:nvSpPr>
          <p:spPr bwMode="auto">
            <a:xfrm>
              <a:off x="9113772" y="3496591"/>
              <a:ext cx="3113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b="1">
                  <a:latin typeface="Symbol" panose="05050102010706020507" pitchFamily="18" charset="2"/>
                </a:rPr>
                <a:t>l</a:t>
              </a:r>
              <a:endParaRPr lang="hu-HU" altLang="en-US" b="1">
                <a:latin typeface="Symbol" panose="05050102010706020507" pitchFamily="18" charset="2"/>
              </a:endParaRPr>
            </a:p>
          </p:txBody>
        </p:sp>
        <p:sp>
          <p:nvSpPr>
            <p:cNvPr id="155669" name="TextBox 77"/>
            <p:cNvSpPr txBox="1">
              <a:spLocks noChangeArrowheads="1"/>
            </p:cNvSpPr>
            <p:nvPr/>
          </p:nvSpPr>
          <p:spPr bwMode="auto">
            <a:xfrm>
              <a:off x="7161401" y="2922048"/>
              <a:ext cx="3337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b="1"/>
                <a:t>I</a:t>
              </a:r>
              <a:r>
                <a:rPr lang="en-US" altLang="en-US" b="1" baseline="-25000">
                  <a:latin typeface="Symbol" panose="05050102010706020507" pitchFamily="18" charset="2"/>
                </a:rPr>
                <a:t>l</a:t>
              </a:r>
              <a:endParaRPr lang="hu-HU" altLang="en-US" b="1" baseline="-25000">
                <a:latin typeface="Symbol" panose="05050102010706020507" pitchFamily="18" charset="2"/>
              </a:endParaRPr>
            </a:p>
          </p:txBody>
        </p:sp>
      </p:grpSp>
      <p:grpSp>
        <p:nvGrpSpPr>
          <p:cNvPr id="155670" name="Group 55"/>
          <p:cNvGrpSpPr>
            <a:grpSpLocks/>
          </p:cNvGrpSpPr>
          <p:nvPr/>
        </p:nvGrpSpPr>
        <p:grpSpPr bwMode="auto">
          <a:xfrm>
            <a:off x="1817688" y="2055813"/>
            <a:ext cx="3586162" cy="1109662"/>
            <a:chOff x="1216681" y="1942155"/>
            <a:chExt cx="3586256" cy="1109305"/>
          </a:xfrm>
        </p:grpSpPr>
        <p:sp>
          <p:nvSpPr>
            <p:cNvPr id="50" name="Rectangle 49"/>
            <p:cNvSpPr/>
            <p:nvPr/>
          </p:nvSpPr>
          <p:spPr>
            <a:xfrm rot="2700000">
              <a:off x="4066329" y="1715119"/>
              <a:ext cx="57132" cy="5492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49" name="Rectangle 48"/>
            <p:cNvSpPr/>
            <p:nvPr/>
          </p:nvSpPr>
          <p:spPr>
            <a:xfrm rot="2700000">
              <a:off x="2620078" y="1699250"/>
              <a:ext cx="57132" cy="5492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46" name="Rectangle 45"/>
            <p:cNvSpPr/>
            <p:nvPr/>
          </p:nvSpPr>
          <p:spPr>
            <a:xfrm rot="2700000">
              <a:off x="2656592" y="2743489"/>
              <a:ext cx="57132" cy="5492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2574029" y="3002264"/>
              <a:ext cx="1528803" cy="0"/>
            </a:xfrm>
            <a:prstGeom prst="straightConnector1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ounded Rectangle 37"/>
            <p:cNvSpPr/>
            <p:nvPr/>
          </p:nvSpPr>
          <p:spPr>
            <a:xfrm>
              <a:off x="1610391" y="2386512"/>
              <a:ext cx="276232" cy="318984"/>
            </a:xfrm>
            <a:prstGeom prst="roundRect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510527" y="2388098"/>
              <a:ext cx="274645" cy="317398"/>
            </a:xfrm>
            <a:prstGeom prst="roundRect">
              <a:avLst/>
            </a:prstGeom>
            <a:solidFill>
              <a:srgbClr val="0099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964715" y="2388098"/>
              <a:ext cx="276232" cy="317398"/>
            </a:xfrm>
            <a:prstGeom prst="roundRect">
              <a:avLst/>
            </a:prstGeom>
            <a:solidFill>
              <a:srgbClr val="0000FF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1751682" y="1942155"/>
              <a:ext cx="0" cy="1058521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 rot="2700000">
              <a:off x="1751693" y="2748249"/>
              <a:ext cx="57132" cy="5492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610391" y="2991154"/>
              <a:ext cx="1039839" cy="11109"/>
            </a:xfrm>
            <a:prstGeom prst="straightConnector1">
              <a:avLst/>
            </a:prstGeom>
            <a:ln w="5080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/>
            <p:cNvSpPr/>
            <p:nvPr/>
          </p:nvSpPr>
          <p:spPr>
            <a:xfrm>
              <a:off x="3093155" y="2484905"/>
              <a:ext cx="158754" cy="1602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8" name="Oval 7"/>
            <p:cNvSpPr/>
            <p:nvPr/>
          </p:nvSpPr>
          <p:spPr>
            <a:xfrm>
              <a:off x="3305886" y="2486492"/>
              <a:ext cx="158754" cy="15869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9" name="Oval 8"/>
            <p:cNvSpPr/>
            <p:nvPr/>
          </p:nvSpPr>
          <p:spPr>
            <a:xfrm>
              <a:off x="3509091" y="2486492"/>
              <a:ext cx="160341" cy="15869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1216681" y="3003850"/>
              <a:ext cx="542939" cy="4761"/>
            </a:xfrm>
            <a:prstGeom prst="straightConnector1">
              <a:avLst/>
            </a:prstGeom>
            <a:ln w="508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2650231" y="1943741"/>
              <a:ext cx="0" cy="1058522"/>
            </a:xfrm>
            <a:prstGeom prst="straightConnector1">
              <a:avLst/>
            </a:prstGeom>
            <a:ln w="50800">
              <a:solidFill>
                <a:srgbClr val="0099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4094893" y="1973895"/>
              <a:ext cx="7938" cy="1017260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4042505" y="1997699"/>
              <a:ext cx="760432" cy="9522"/>
            </a:xfrm>
            <a:prstGeom prst="straightConnector1">
              <a:avLst/>
            </a:prstGeom>
            <a:ln w="508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 rot="2700000">
              <a:off x="4098079" y="2740315"/>
              <a:ext cx="57132" cy="5492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48" name="Rectangle 47"/>
            <p:cNvSpPr/>
            <p:nvPr/>
          </p:nvSpPr>
          <p:spPr>
            <a:xfrm rot="2700000">
              <a:off x="1705654" y="1699250"/>
              <a:ext cx="57132" cy="5492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2648644" y="1997699"/>
              <a:ext cx="1470064" cy="1587"/>
            </a:xfrm>
            <a:prstGeom prst="straightConnector1">
              <a:avLst/>
            </a:prstGeom>
            <a:ln w="5080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1748507" y="1997699"/>
              <a:ext cx="958875" cy="1587"/>
            </a:xfrm>
            <a:prstGeom prst="straightConnector1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/>
          <p:cNvSpPr/>
          <p:nvPr/>
        </p:nvSpPr>
        <p:spPr>
          <a:xfrm>
            <a:off x="6303964" y="6396039"/>
            <a:ext cx="3366627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  <a:cs typeface="+mn-cs"/>
              </a:rPr>
              <a:t>D. Herrmann </a:t>
            </a:r>
            <a:r>
              <a:rPr lang="en-US" sz="1200" i="1" dirty="0">
                <a:latin typeface="+mn-lt"/>
                <a:cs typeface="+mn-cs"/>
              </a:rPr>
              <a:t>et al.</a:t>
            </a:r>
            <a:r>
              <a:rPr lang="en-US" sz="1200" dirty="0">
                <a:latin typeface="+mn-lt"/>
                <a:cs typeface="+mn-cs"/>
              </a:rPr>
              <a:t>, </a:t>
            </a:r>
            <a:r>
              <a:rPr lang="en-US" sz="1200" i="1" dirty="0">
                <a:latin typeface="+mn-lt"/>
                <a:cs typeface="+mn-cs"/>
              </a:rPr>
              <a:t>Opt. Exp.</a:t>
            </a:r>
            <a:r>
              <a:rPr lang="en-US" sz="1200" dirty="0">
                <a:latin typeface="+mn-lt"/>
                <a:cs typeface="+mn-cs"/>
              </a:rPr>
              <a:t> 18, p. 18752 (2010)</a:t>
            </a:r>
          </a:p>
          <a:p>
            <a:pPr marL="0" lvl="1">
              <a:defRPr/>
            </a:pPr>
            <a:r>
              <a:rPr lang="en-US" sz="1200" dirty="0">
                <a:latin typeface="+mn-lt"/>
                <a:cs typeface="+mn-cs"/>
              </a:rPr>
              <a:t>A. </a:t>
            </a:r>
            <a:r>
              <a:rPr lang="en-US" sz="1200" dirty="0" err="1">
                <a:latin typeface="+mn-lt"/>
                <a:cs typeface="+mn-cs"/>
              </a:rPr>
              <a:t>Harth</a:t>
            </a:r>
            <a:r>
              <a:rPr lang="en-US" sz="1200" dirty="0">
                <a:latin typeface="+mn-lt"/>
                <a:cs typeface="+mn-cs"/>
              </a:rPr>
              <a:t> </a:t>
            </a:r>
            <a:r>
              <a:rPr lang="da-DK" sz="1200" i="1" dirty="0">
                <a:latin typeface="+mn-lt"/>
                <a:cs typeface="+mn-cs"/>
              </a:rPr>
              <a:t>et al. </a:t>
            </a:r>
            <a:r>
              <a:rPr lang="da-DK" sz="1200" dirty="0">
                <a:latin typeface="+mn-lt"/>
                <a:cs typeface="+mn-cs"/>
              </a:rPr>
              <a:t>Opt. Express 20, 3076 (2012)</a:t>
            </a:r>
          </a:p>
        </p:txBody>
      </p:sp>
      <p:sp>
        <p:nvSpPr>
          <p:cNvPr id="155693" name="TextBox 44"/>
          <p:cNvSpPr txBox="1">
            <a:spLocks noChangeArrowheads="1"/>
          </p:cNvSpPr>
          <p:nvPr/>
        </p:nvSpPr>
        <p:spPr bwMode="auto">
          <a:xfrm>
            <a:off x="1817688" y="6207125"/>
            <a:ext cx="40497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t"/>
            <a:r>
              <a:rPr lang="da-DK" altLang="en-US" sz="1200"/>
              <a:t>S.-W. Huang </a:t>
            </a:r>
            <a:r>
              <a:rPr lang="da-DK" altLang="en-US" sz="1200" i="1"/>
              <a:t>et al.</a:t>
            </a:r>
            <a:r>
              <a:rPr lang="en-US" altLang="en-US" sz="1200"/>
              <a:t> </a:t>
            </a:r>
            <a:r>
              <a:rPr lang="da-DK" altLang="en-US" sz="1200"/>
              <a:t>Nat. Photon 5, 475 (2011)</a:t>
            </a:r>
            <a:endParaRPr lang="en-US" altLang="en-US" sz="1200"/>
          </a:p>
          <a:p>
            <a:pPr fontAlgn="t"/>
            <a:r>
              <a:rPr lang="da-DK" altLang="en-US" sz="1200"/>
              <a:t>C. Manzoni </a:t>
            </a:r>
            <a:r>
              <a:rPr lang="da-DK" altLang="en-US" sz="1200" i="1"/>
              <a:t>et al. </a:t>
            </a:r>
            <a:r>
              <a:rPr lang="da-DK" altLang="en-US" sz="1200"/>
              <a:t>Opt. Lett. 37, 1880 (2012)</a:t>
            </a:r>
          </a:p>
          <a:p>
            <a:pPr marL="0" lvl="1" fontAlgn="t"/>
            <a:r>
              <a:rPr lang="da-DK" altLang="en-US" sz="1200"/>
              <a:t>B. E. Schmidt </a:t>
            </a:r>
            <a:r>
              <a:rPr lang="da-DK" altLang="en-US" sz="1200" i="1"/>
              <a:t>et al. </a:t>
            </a:r>
            <a:r>
              <a:rPr lang="da-DK" altLang="en-US" sz="1200"/>
              <a:t>Nat. Commun. 5, 3643 (2014)</a:t>
            </a:r>
          </a:p>
        </p:txBody>
      </p:sp>
    </p:spTree>
    <p:extLst>
      <p:ext uri="{BB962C8B-B14F-4D97-AF65-F5344CB8AC3E}">
        <p14:creationId xmlns:p14="http://schemas.microsoft.com/office/powerpoint/2010/main" val="20449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8" r="24661"/>
          <a:stretch>
            <a:fillRect/>
          </a:stretch>
        </p:blipFill>
        <p:spPr bwMode="auto">
          <a:xfrm>
            <a:off x="1524000" y="1033464"/>
            <a:ext cx="9144000" cy="582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1558925" y="44451"/>
            <a:ext cx="9074150" cy="2003425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2800" dirty="0">
                <a:latin typeface="Arial" charset="0"/>
                <a:cs typeface="+mn-cs"/>
              </a:rPr>
              <a:t>Multi-10-TW sub-5-fs Optical Parametric Synthesizer</a:t>
            </a:r>
          </a:p>
          <a:p>
            <a:pPr algn="ctr">
              <a:defRPr/>
            </a:pPr>
            <a:r>
              <a:rPr lang="en-US" sz="2000">
                <a:latin typeface="Arial" charset="0"/>
                <a:cs typeface="+mn-cs"/>
              </a:rPr>
              <a:t>− </a:t>
            </a:r>
            <a:r>
              <a:rPr lang="en-US" sz="2000" dirty="0">
                <a:latin typeface="Arial" charset="0"/>
                <a:cs typeface="+mn-cs"/>
              </a:rPr>
              <a:t>Relativistic intensity sub-5-femtosecond laser </a:t>
            </a:r>
            <a:r>
              <a:rPr lang="en-US" sz="2000">
                <a:latin typeface="Arial" charset="0"/>
                <a:cs typeface="+mn-cs"/>
              </a:rPr>
              <a:t>pulses </a:t>
            </a:r>
          </a:p>
          <a:p>
            <a:pPr algn="ctr">
              <a:defRPr/>
            </a:pPr>
            <a:r>
              <a:rPr lang="en-US" sz="2000">
                <a:latin typeface="Arial" charset="0"/>
                <a:cs typeface="+mn-cs"/>
              </a:rPr>
              <a:t>and </a:t>
            </a:r>
            <a:r>
              <a:rPr lang="en-US" sz="2000" dirty="0">
                <a:latin typeface="Arial" charset="0"/>
                <a:cs typeface="+mn-cs"/>
              </a:rPr>
              <a:t>their applications</a:t>
            </a:r>
            <a:r>
              <a:rPr lang="en-US" sz="1050" dirty="0">
                <a:latin typeface="Arial" charset="0"/>
                <a:cs typeface="+mn-cs"/>
              </a:rPr>
              <a:t> </a:t>
            </a:r>
            <a:endParaRPr lang="en-US" sz="1000" dirty="0"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de-DE" sz="1000" u="sng" dirty="0">
                <a:latin typeface="Arial" charset="0"/>
                <a:cs typeface="+mn-cs"/>
              </a:rPr>
              <a:t> </a:t>
            </a:r>
            <a:endParaRPr lang="de-DE" sz="1600" u="sng" dirty="0"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de-DE" sz="1600" u="sng" dirty="0">
                <a:latin typeface="Arial" charset="0"/>
                <a:cs typeface="+mn-cs"/>
              </a:rPr>
              <a:t>Laszlo Veisz</a:t>
            </a:r>
            <a:r>
              <a:rPr lang="de-DE" sz="1600" baseline="30000" dirty="0">
                <a:latin typeface="Arial" charset="0"/>
                <a:cs typeface="+mn-cs"/>
              </a:rPr>
              <a:t>1</a:t>
            </a:r>
            <a:r>
              <a:rPr lang="de-DE" sz="1600" dirty="0">
                <a:latin typeface="Arial" charset="0"/>
                <a:cs typeface="+mn-cs"/>
              </a:rPr>
              <a:t>, Daniel Rivas</a:t>
            </a:r>
            <a:r>
              <a:rPr lang="de-DE" sz="1600" baseline="30000" dirty="0">
                <a:latin typeface="Arial" charset="0"/>
                <a:cs typeface="+mn-cs"/>
              </a:rPr>
              <a:t>1</a:t>
            </a:r>
            <a:r>
              <a:rPr lang="de-DE" sz="1600" dirty="0">
                <a:latin typeface="Arial" charset="0"/>
                <a:cs typeface="+mn-cs"/>
              </a:rPr>
              <a:t>, Gilad Marcus</a:t>
            </a:r>
            <a:r>
              <a:rPr lang="de-DE" sz="1600" baseline="30000" dirty="0">
                <a:latin typeface="Arial" charset="0"/>
                <a:cs typeface="+mn-cs"/>
              </a:rPr>
              <a:t>1</a:t>
            </a:r>
            <a:r>
              <a:rPr lang="de-DE" sz="1600" dirty="0">
                <a:latin typeface="Arial" charset="0"/>
                <a:cs typeface="+mn-cs"/>
              </a:rPr>
              <a:t>, Xun Gu</a:t>
            </a:r>
            <a:r>
              <a:rPr lang="de-DE" sz="1600" baseline="30000" dirty="0">
                <a:latin typeface="Arial" charset="0"/>
                <a:cs typeface="+mn-cs"/>
              </a:rPr>
              <a:t>1</a:t>
            </a:r>
            <a:r>
              <a:rPr lang="de-DE" sz="1600" dirty="0">
                <a:latin typeface="Arial" charset="0"/>
                <a:cs typeface="+mn-cs"/>
              </a:rPr>
              <a:t>, Daniel Cardenas</a:t>
            </a:r>
            <a:r>
              <a:rPr lang="de-DE" sz="1600" baseline="30000" dirty="0">
                <a:latin typeface="Arial" charset="0"/>
                <a:cs typeface="+mn-cs"/>
              </a:rPr>
              <a:t>1</a:t>
            </a:r>
            <a:r>
              <a:rPr lang="de-DE" sz="1600" dirty="0">
                <a:latin typeface="Arial" charset="0"/>
                <a:cs typeface="+mn-cs"/>
              </a:rPr>
              <a:t>, Jiancai Xu</a:t>
            </a:r>
            <a:r>
              <a:rPr lang="de-DE" sz="1600" baseline="30000" dirty="0">
                <a:latin typeface="Arial" charset="0"/>
                <a:cs typeface="+mn-cs"/>
              </a:rPr>
              <a:t>1</a:t>
            </a:r>
            <a:r>
              <a:rPr lang="de-DE" sz="1600" dirty="0">
                <a:latin typeface="Arial" charset="0"/>
                <a:cs typeface="+mn-cs"/>
              </a:rPr>
              <a:t>, Julia Mikhailova</a:t>
            </a:r>
            <a:r>
              <a:rPr lang="de-DE" sz="1600" baseline="30000" dirty="0">
                <a:latin typeface="Arial" charset="0"/>
                <a:cs typeface="+mn-cs"/>
              </a:rPr>
              <a:t>1</a:t>
            </a:r>
            <a:r>
              <a:rPr lang="de-DE" sz="1600" dirty="0">
                <a:latin typeface="Arial" charset="0"/>
                <a:cs typeface="+mn-cs"/>
              </a:rPr>
              <a:t>, Alexander Buck</a:t>
            </a:r>
            <a:r>
              <a:rPr lang="de-DE" sz="1600" baseline="30000" dirty="0">
                <a:latin typeface="Arial" charset="0"/>
                <a:cs typeface="+mn-cs"/>
              </a:rPr>
              <a:t>1,2</a:t>
            </a:r>
            <a:r>
              <a:rPr lang="de-DE" sz="1600" dirty="0">
                <a:latin typeface="Arial" charset="0"/>
                <a:cs typeface="+mn-cs"/>
              </a:rPr>
              <a:t>, Tibor Wittmann</a:t>
            </a:r>
            <a:r>
              <a:rPr lang="de-DE" sz="1600" baseline="30000" dirty="0">
                <a:latin typeface="Arial" charset="0"/>
                <a:cs typeface="+mn-cs"/>
              </a:rPr>
              <a:t>1</a:t>
            </a:r>
            <a:r>
              <a:rPr lang="de-DE" sz="1600" dirty="0">
                <a:latin typeface="Arial" charset="0"/>
                <a:cs typeface="+mn-cs"/>
              </a:rPr>
              <a:t>, Christopher M. S. Sears</a:t>
            </a:r>
            <a:r>
              <a:rPr lang="de-DE" sz="1600" baseline="30000" dirty="0">
                <a:latin typeface="Arial" charset="0"/>
                <a:cs typeface="+mn-cs"/>
              </a:rPr>
              <a:t>1</a:t>
            </a:r>
            <a:r>
              <a:rPr lang="de-DE" sz="1600" dirty="0">
                <a:latin typeface="Arial" charset="0"/>
                <a:cs typeface="+mn-cs"/>
              </a:rPr>
              <a:t>, Daniel Herrmann</a:t>
            </a:r>
            <a:r>
              <a:rPr lang="de-DE" sz="1600" baseline="30000" dirty="0">
                <a:latin typeface="Arial" charset="0"/>
                <a:cs typeface="+mn-cs"/>
              </a:rPr>
              <a:t>3</a:t>
            </a:r>
            <a:r>
              <a:rPr lang="de-DE" sz="1600" dirty="0">
                <a:latin typeface="Arial" charset="0"/>
                <a:cs typeface="+mn-cs"/>
              </a:rPr>
              <a:t>, Olga Razskazovskaya</a:t>
            </a:r>
            <a:r>
              <a:rPr lang="de-DE" sz="1600" baseline="30000" dirty="0">
                <a:latin typeface="Arial" charset="0"/>
                <a:cs typeface="+mn-cs"/>
              </a:rPr>
              <a:t>2</a:t>
            </a:r>
            <a:r>
              <a:rPr lang="de-DE" sz="1600" dirty="0">
                <a:latin typeface="Arial" charset="0"/>
                <a:cs typeface="+mn-cs"/>
              </a:rPr>
              <a:t>, Vladimir Pervak</a:t>
            </a:r>
            <a:r>
              <a:rPr lang="de-DE" sz="1600" baseline="30000" dirty="0">
                <a:latin typeface="Arial" charset="0"/>
                <a:cs typeface="+mn-cs"/>
              </a:rPr>
              <a:t>2</a:t>
            </a:r>
            <a:r>
              <a:rPr lang="de-DE" sz="1600" dirty="0">
                <a:latin typeface="Arial" charset="0"/>
                <a:cs typeface="+mn-cs"/>
              </a:rPr>
              <a:t>, Ferenc Krausz</a:t>
            </a:r>
            <a:r>
              <a:rPr lang="de-DE" sz="1600" baseline="30000" dirty="0">
                <a:latin typeface="Arial" charset="0"/>
                <a:cs typeface="+mn-cs"/>
              </a:rPr>
              <a:t>1,2</a:t>
            </a:r>
          </a:p>
        </p:txBody>
      </p:sp>
      <p:sp>
        <p:nvSpPr>
          <p:cNvPr id="150533" name="TextBox 5"/>
          <p:cNvSpPr txBox="1">
            <a:spLocks noChangeArrowheads="1"/>
          </p:cNvSpPr>
          <p:nvPr/>
        </p:nvSpPr>
        <p:spPr bwMode="auto">
          <a:xfrm>
            <a:off x="1524000" y="6211888"/>
            <a:ext cx="4965700" cy="92333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en-US" sz="900" i="1" baseline="30000"/>
              <a:t>1</a:t>
            </a:r>
            <a:r>
              <a:rPr lang="de-DE" altLang="en-US" sz="900" i="1"/>
              <a:t> Max-Planck-Institut für Quantenoptik, Hans-Kopfermann-Str. 1, 85748 Garching, Germany</a:t>
            </a:r>
            <a:endParaRPr lang="de-DE" altLang="en-US" sz="900"/>
          </a:p>
          <a:p>
            <a:pPr algn="ctr"/>
            <a:r>
              <a:rPr lang="de-DE" altLang="en-US" sz="900" i="1" baseline="30000"/>
              <a:t>2</a:t>
            </a:r>
            <a:r>
              <a:rPr lang="de-DE" altLang="en-US" sz="900" i="1"/>
              <a:t> Ludwig-Maximilians-Universität München, Am Coulombwall 1, 85748 Garching, Germany</a:t>
            </a:r>
          </a:p>
          <a:p>
            <a:pPr algn="ctr"/>
            <a:r>
              <a:rPr lang="de-DE" altLang="en-US" sz="900" i="1" baseline="30000"/>
              <a:t>3</a:t>
            </a:r>
            <a:r>
              <a:rPr lang="de-DE" altLang="en-US" sz="900" i="1"/>
              <a:t> </a:t>
            </a:r>
            <a:r>
              <a:rPr lang="fr-FR" altLang="en-US" sz="900"/>
              <a:t>Lehrstuhl für BioMolekulare Optik, Department für Physik, Ludwig-Maximilians-Universität,Oettingenstrasse 67, 80538 München, Germany</a:t>
            </a:r>
            <a:r>
              <a:rPr lang="en-US" altLang="en-US" sz="900"/>
              <a:t> </a:t>
            </a:r>
            <a:endParaRPr lang="de-DE" altLang="en-US" sz="900"/>
          </a:p>
        </p:txBody>
      </p:sp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1524000" y="903289"/>
            <a:ext cx="9144000" cy="1076325"/>
          </a:xfrm>
          <a:prstGeom prst="rect">
            <a:avLst/>
          </a:prstGeom>
          <a:solidFill>
            <a:schemeClr val="bg1"/>
          </a:solidFill>
          <a:ln w="19050" cap="rnd" algn="ctr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09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3" name="Group 5"/>
          <p:cNvGrpSpPr>
            <a:grpSpLocks/>
          </p:cNvGrpSpPr>
          <p:nvPr/>
        </p:nvGrpSpPr>
        <p:grpSpPr bwMode="auto">
          <a:xfrm>
            <a:off x="4835526" y="742950"/>
            <a:ext cx="5832475" cy="5581650"/>
            <a:chOff x="1065" y="402"/>
            <a:chExt cx="3674" cy="3516"/>
          </a:xfrm>
        </p:grpSpPr>
        <p:pic>
          <p:nvPicPr>
            <p:cNvPr id="160770" name="Picture 2" descr="pg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" y="402"/>
              <a:ext cx="3630" cy="3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0771" name="Rectangle 3"/>
            <p:cNvSpPr>
              <a:spLocks noChangeArrowheads="1"/>
            </p:cNvSpPr>
            <p:nvPr/>
          </p:nvSpPr>
          <p:spPr bwMode="auto">
            <a:xfrm>
              <a:off x="1188" y="481"/>
              <a:ext cx="3551" cy="1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72" name="Rectangle 4"/>
            <p:cNvSpPr>
              <a:spLocks noChangeArrowheads="1"/>
            </p:cNvSpPr>
            <p:nvPr/>
          </p:nvSpPr>
          <p:spPr bwMode="auto">
            <a:xfrm>
              <a:off x="2013" y="3524"/>
              <a:ext cx="1743" cy="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2641600" y="1481139"/>
            <a:ext cx="75523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(b) Calculate the second order dispersion of the pair of gratings. That </a:t>
            </a:r>
            <a:r>
              <a:rPr lang="en-US" altLang="en-US" dirty="0" smtClean="0"/>
              <a:t>gives</a:t>
            </a:r>
            <a:endParaRPr lang="en-US" altLang="en-US" dirty="0"/>
          </a:p>
          <a:p>
            <a:r>
              <a:rPr lang="en-US" altLang="en-US" dirty="0"/>
              <a:t>the pulse broadening and chirp introduced by the pair of gratings.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254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338138"/>
            <a:ext cx="2870200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795" name="Picture 3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1219200"/>
            <a:ext cx="3632200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796" name="Picture 4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5" y="1960563"/>
            <a:ext cx="1066800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797" name="Picture 5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2909888"/>
            <a:ext cx="5664200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798" name="Picture 6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3479800"/>
            <a:ext cx="2844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1799" name="Rectangle 7"/>
          <p:cNvSpPr>
            <a:spLocks noChangeArrowheads="1"/>
          </p:cNvSpPr>
          <p:nvPr/>
        </p:nvSpPr>
        <p:spPr bwMode="auto">
          <a:xfrm>
            <a:off x="9164639" y="1946276"/>
            <a:ext cx="1335087" cy="78581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00" name="Rectangle 8"/>
          <p:cNvSpPr>
            <a:spLocks noChangeArrowheads="1"/>
          </p:cNvSpPr>
          <p:nvPr/>
        </p:nvSpPr>
        <p:spPr bwMode="auto">
          <a:xfrm>
            <a:off x="6556375" y="4797426"/>
            <a:ext cx="2052638" cy="6572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01" name="Rectangle 9"/>
          <p:cNvSpPr>
            <a:spLocks noChangeArrowheads="1"/>
          </p:cNvSpPr>
          <p:nvPr/>
        </p:nvSpPr>
        <p:spPr bwMode="auto">
          <a:xfrm>
            <a:off x="5181600" y="1122364"/>
            <a:ext cx="3854450" cy="90328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02" name="Rectangle 10"/>
          <p:cNvSpPr>
            <a:spLocks noChangeArrowheads="1"/>
          </p:cNvSpPr>
          <p:nvPr/>
        </p:nvSpPr>
        <p:spPr bwMode="auto">
          <a:xfrm>
            <a:off x="6440489" y="3421063"/>
            <a:ext cx="2384425" cy="40481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03" name="Rectangle 11"/>
          <p:cNvSpPr>
            <a:spLocks noChangeArrowheads="1"/>
          </p:cNvSpPr>
          <p:nvPr/>
        </p:nvSpPr>
        <p:spPr bwMode="auto">
          <a:xfrm>
            <a:off x="5124451" y="231775"/>
            <a:ext cx="3205163" cy="820738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04" name="Rectangle 12"/>
          <p:cNvSpPr>
            <a:spLocks noChangeArrowheads="1"/>
          </p:cNvSpPr>
          <p:nvPr/>
        </p:nvSpPr>
        <p:spPr bwMode="auto">
          <a:xfrm>
            <a:off x="6450013" y="3859214"/>
            <a:ext cx="3205162" cy="47307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1805" name="Picture 13" descr="parameters_gaussi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3511550"/>
            <a:ext cx="4349750" cy="301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806" name="Rectangle 14"/>
          <p:cNvSpPr>
            <a:spLocks noChangeArrowheads="1"/>
          </p:cNvSpPr>
          <p:nvPr/>
        </p:nvSpPr>
        <p:spPr bwMode="auto">
          <a:xfrm>
            <a:off x="4741864" y="0"/>
            <a:ext cx="5926137" cy="28019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07" name="Rectangle 15"/>
          <p:cNvSpPr>
            <a:spLocks noChangeArrowheads="1"/>
          </p:cNvSpPr>
          <p:nvPr/>
        </p:nvSpPr>
        <p:spPr bwMode="auto">
          <a:xfrm>
            <a:off x="1897064" y="2895601"/>
            <a:ext cx="8459787" cy="38084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08" name="Text Box 16"/>
          <p:cNvSpPr txBox="1">
            <a:spLocks noChangeArrowheads="1"/>
          </p:cNvSpPr>
          <p:nvPr/>
        </p:nvSpPr>
        <p:spPr bwMode="auto">
          <a:xfrm>
            <a:off x="9105900" y="342900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TIME</a:t>
            </a:r>
          </a:p>
        </p:txBody>
      </p:sp>
      <p:sp>
        <p:nvSpPr>
          <p:cNvPr id="161809" name="Text Box 17"/>
          <p:cNvSpPr txBox="1">
            <a:spLocks noChangeArrowheads="1"/>
          </p:cNvSpPr>
          <p:nvPr/>
        </p:nvSpPr>
        <p:spPr bwMode="auto">
          <a:xfrm>
            <a:off x="8158164" y="5680075"/>
            <a:ext cx="118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59396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2873375" y="650875"/>
          <a:ext cx="7105650" cy="576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7" name="Acrobat Document" r:id="rId3" imgW="3394800" imgH="2738880" progId="Acrobat.Document.11">
                  <p:embed/>
                </p:oleObj>
              </mc:Choice>
              <mc:Fallback>
                <p:oleObj name="Acrobat Document" r:id="rId3" imgW="3394800" imgH="2738880" progId="Acrobat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75" y="650875"/>
                        <a:ext cx="7105650" cy="5761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353550" y="2355850"/>
            <a:ext cx="2743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b="0"/>
              <a:t>&lt; 2 % shot-to-shot variation.</a:t>
            </a:r>
          </a:p>
        </p:txBody>
      </p:sp>
      <p:sp>
        <p:nvSpPr>
          <p:cNvPr id="45067" name="Slide Number Placeholder 3"/>
          <p:cNvSpPr txBox="1">
            <a:spLocks noGrp="1"/>
          </p:cNvSpPr>
          <p:nvPr/>
        </p:nvSpPr>
        <p:spPr bwMode="auto">
          <a:xfrm>
            <a:off x="11176000" y="6553200"/>
            <a:ext cx="101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457200"/>
            <a:fld id="{CF6F2BA0-3EEC-4889-A4B3-BC1208900384}" type="slidenum">
              <a:rPr lang="en-US" sz="1200" b="0">
                <a:latin typeface="Calibri" pitchFamily="34" charset="0"/>
                <a:cs typeface="Arial" charset="0"/>
              </a:rPr>
              <a:pPr algn="r" defTabSz="457200"/>
              <a:t>6</a:t>
            </a:fld>
            <a:endParaRPr lang="en-US" sz="1200" b="0">
              <a:latin typeface="Calibri" pitchFamily="34" charset="0"/>
              <a:cs typeface="Arial" charset="0"/>
            </a:endParaRPr>
          </a:p>
        </p:txBody>
      </p:sp>
      <p:grpSp>
        <p:nvGrpSpPr>
          <p:cNvPr id="45073" name="Group 17"/>
          <p:cNvGrpSpPr>
            <a:grpSpLocks/>
          </p:cNvGrpSpPr>
          <p:nvPr/>
        </p:nvGrpSpPr>
        <p:grpSpPr bwMode="auto">
          <a:xfrm>
            <a:off x="487363" y="928688"/>
            <a:ext cx="10890250" cy="5570537"/>
            <a:chOff x="307" y="585"/>
            <a:chExt cx="6860" cy="3509"/>
          </a:xfrm>
        </p:grpSpPr>
        <p:pic>
          <p:nvPicPr>
            <p:cNvPr id="45059" name="Picture 2" descr="layout2.eps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" y="585"/>
              <a:ext cx="6784" cy="3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2" name="TextBox 18"/>
            <p:cNvSpPr txBox="1">
              <a:spLocks noChangeArrowheads="1"/>
            </p:cNvSpPr>
            <p:nvPr/>
          </p:nvSpPr>
          <p:spPr bwMode="auto">
            <a:xfrm>
              <a:off x="1089" y="2355"/>
              <a:ext cx="51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b="0"/>
                <a:t>70%</a:t>
              </a:r>
            </a:p>
          </p:txBody>
        </p:sp>
        <p:grpSp>
          <p:nvGrpSpPr>
            <p:cNvPr id="21" name="Group 20"/>
            <p:cNvGrpSpPr>
              <a:grpSpLocks noChangeAspect="1"/>
            </p:cNvGrpSpPr>
            <p:nvPr/>
          </p:nvGrpSpPr>
          <p:grpSpPr bwMode="auto">
            <a:xfrm>
              <a:off x="2437" y="765"/>
              <a:ext cx="3080" cy="1724"/>
              <a:chOff x="2293024" y="997351"/>
              <a:chExt cx="4625073" cy="3453277"/>
            </a:xfrm>
          </p:grpSpPr>
          <p:pic>
            <p:nvPicPr>
              <p:cNvPr id="45064" name="Picture 12" descr="water_compression.eps"/>
              <p:cNvPicPr>
                <a:picLocks noChangeAspect="1"/>
              </p:cNvPicPr>
              <p:nvPr/>
            </p:nvPicPr>
            <p:blipFill>
              <a:blip r:embed="rId4"/>
              <a:srcRect b="47427"/>
              <a:stretch>
                <a:fillRect/>
              </a:stretch>
            </p:blipFill>
            <p:spPr bwMode="auto">
              <a:xfrm>
                <a:off x="3200400" y="1186149"/>
                <a:ext cx="3717697" cy="3001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2293024" y="3923822"/>
                <a:ext cx="1815491" cy="52680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895184" y="997351"/>
                <a:ext cx="837919" cy="52680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0"/>
              </a:p>
            </p:txBody>
          </p:sp>
        </p:grpSp>
        <p:sp>
          <p:nvSpPr>
            <p:cNvPr id="45070" name="Text Box 14"/>
            <p:cNvSpPr txBox="1">
              <a:spLocks noChangeArrowheads="1"/>
            </p:cNvSpPr>
            <p:nvPr/>
          </p:nvSpPr>
          <p:spPr bwMode="auto">
            <a:xfrm>
              <a:off x="307" y="3863"/>
              <a:ext cx="15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b="0">
                <a:latin typeface="Arial" charset="0"/>
                <a:cs typeface="Arial" charset="0"/>
              </a:endParaRPr>
            </a:p>
          </p:txBody>
        </p:sp>
        <p:sp>
          <p:nvSpPr>
            <p:cNvPr id="45071" name="Rectangle 15"/>
            <p:cNvSpPr>
              <a:spLocks noChangeArrowheads="1"/>
            </p:cNvSpPr>
            <p:nvPr/>
          </p:nvSpPr>
          <p:spPr bwMode="auto">
            <a:xfrm>
              <a:off x="315" y="585"/>
              <a:ext cx="6713" cy="165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2" name="Rectangle 16"/>
            <p:cNvSpPr>
              <a:spLocks noChangeArrowheads="1"/>
            </p:cNvSpPr>
            <p:nvPr/>
          </p:nvSpPr>
          <p:spPr bwMode="auto">
            <a:xfrm>
              <a:off x="4162" y="2087"/>
              <a:ext cx="783" cy="2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4548188" y="258763"/>
            <a:ext cx="324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SIMPLE AMPLIFIER CHAIN</a:t>
            </a:r>
          </a:p>
        </p:txBody>
      </p:sp>
      <p:sp>
        <p:nvSpPr>
          <p:cNvPr id="45075" name="Text Box 19"/>
          <p:cNvSpPr txBox="1">
            <a:spLocks noChangeArrowheads="1"/>
          </p:cNvSpPr>
          <p:nvPr/>
        </p:nvSpPr>
        <p:spPr bwMode="auto">
          <a:xfrm>
            <a:off x="1555750" y="1019175"/>
            <a:ext cx="5359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3 LENS BEAM EXPANSION</a:t>
            </a:r>
          </a:p>
          <a:p>
            <a:r>
              <a:rPr lang="en-US" b="0"/>
              <a:t>Saturation?    Yes for ns; NO for fs.</a:t>
            </a:r>
          </a:p>
          <a:p>
            <a:r>
              <a:rPr lang="en-US" b="0"/>
              <a:t>Below Pcr?    Always – except approach of Aande Kuhn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10" descr="layout2pic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" y="760413"/>
            <a:ext cx="582295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Box 2"/>
          <p:cNvSpPr txBox="1">
            <a:spLocks noChangeArrowheads="1"/>
          </p:cNvSpPr>
          <p:nvPr/>
        </p:nvSpPr>
        <p:spPr bwMode="auto">
          <a:xfrm>
            <a:off x="4602163" y="365125"/>
            <a:ext cx="323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Standard pulse amplifier chain</a:t>
            </a:r>
          </a:p>
        </p:txBody>
      </p:sp>
      <p:pic>
        <p:nvPicPr>
          <p:cNvPr id="421892" name="Picture 4" descr="essaiolivier"/>
          <p:cNvPicPr>
            <a:picLocks noChangeAspect="1" noChangeArrowheads="1"/>
          </p:cNvPicPr>
          <p:nvPr/>
        </p:nvPicPr>
        <p:blipFill>
          <a:blip r:embed="rId4"/>
          <a:srcRect l="20161" t="18155" r="6049" b="32680"/>
          <a:stretch>
            <a:fillRect/>
          </a:stretch>
        </p:blipFill>
        <p:spPr bwMode="auto">
          <a:xfrm>
            <a:off x="6846888" y="2252663"/>
            <a:ext cx="4365625" cy="400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9"/>
          <p:cNvSpPr txBox="1">
            <a:spLocks noChangeArrowheads="1"/>
          </p:cNvSpPr>
          <p:nvPr/>
        </p:nvSpPr>
        <p:spPr bwMode="auto">
          <a:xfrm>
            <a:off x="4960938" y="269875"/>
            <a:ext cx="227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A BIT OF HISTORY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9650" y="2552700"/>
            <a:ext cx="61023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4588" y="865188"/>
            <a:ext cx="61912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" y="2468563"/>
            <a:ext cx="5561013" cy="457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8738" y="619125"/>
            <a:ext cx="6477001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5"/>
          <p:cNvSpPr>
            <a:spLocks noChangeArrowheads="1"/>
          </p:cNvSpPr>
          <p:nvPr/>
        </p:nvSpPr>
        <p:spPr bwMode="auto">
          <a:xfrm>
            <a:off x="2781300" y="98425"/>
            <a:ext cx="6683375" cy="1227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765425" y="3924300"/>
            <a:ext cx="6615113" cy="1093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pic>
        <p:nvPicPr>
          <p:cNvPr id="20483" name="Picture 8" descr="OPCPA_princip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646113"/>
            <a:ext cx="8429625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4448175" y="98425"/>
            <a:ext cx="3295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33CC"/>
                </a:solidFill>
              </a:rPr>
              <a:t>chirped pulse optical amplifiers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9.4826"/>
  <p:tag name="ORIGINALWIDTH" val="2429.696"/>
  <p:tag name="OUTPUTTYPE" val="PNG"/>
  <p:tag name="IGUANATEXVERSION" val="160"/>
  <p:tag name="LATEXADDIN" val="\documentclass{article}&#10;\usepackage{amsmath}&#10;\pagestyle{empty}&#10;\begin{document}&#10;&#10;$U_p = 9.33 \cdot 10^{-14} I_\ell \lambda^2  \rightarrow&#10;I_\ell \approx 2 \cdot  10^{14}$ W/cm$^2$&#10;&#10;\end{document}"/>
  <p:tag name="IGUANATEXSIZE" val="20"/>
  <p:tag name="IGUANATEXCURSOR" val="161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6.4567"/>
  <p:tag name="ORIGINALWIDTH" val="2054.743"/>
  <p:tag name="OUTPUTTYPE" val="PNG"/>
  <p:tag name="IGUANATEXVERSION" val="160"/>
  <p:tag name="LATEXADDIN" val="\documentclass{article}&#10;\usepackage{amsmath}&#10;\pagestyle{empty}&#10;\begin{document}&#10;$$\left.\frac{d^2\Psi}{d\Omega^2}\right|_{\omega_\ell} = -&#10;\frac{\lambda_\ell}{2 \pi c^2} \left( \frac{m\lambda_\ell}{d}&#10;\right )^2 \frac{L}{\cos^2 \beta'(\lambda_\ell)}$$&#10;&#10;&#10;&#10;\end{document}"/>
  <p:tag name="IGUANATEXSIZE" val="20"/>
  <p:tag name="IGUANATEXCURSOR" val="251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6.4567"/>
  <p:tag name="ORIGINALWIDTH" val="2054.743"/>
  <p:tag name="OUTPUTTYPE" val="PNG"/>
  <p:tag name="IGUANATEXVERSION" val="160"/>
  <p:tag name="LATEXADDIN" val="\documentclass{article}&#10;\usepackage{amsmath}&#10;\pagestyle{empty}&#10;\begin{document}&#10;$$\left.\frac{d^2\Psi}{d\Omega^2}\right|_{\omega_\ell} = -&#10;\frac{\lambda_\ell}{2 \pi c^2} \left( \frac{m\lambda_\ell}{d}&#10;\right )^2 \frac{L}{\cos^2 \beta'(\lambda_\ell)}$$&#10;&#10;&#10;&#10;\end{document}"/>
  <p:tag name="IGUANATEXSIZE" val="20"/>
  <p:tag name="IGUANATEXCURSOR" val="251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980.1275"/>
  <p:tag name="OUTPUTTYPE" val="PNG"/>
  <p:tag name="IGUANATEXVERSION" val="160"/>
  <p:tag name="LATEXADDIN" val="\documentclass{article}&#10;\usepackage{amsmath}&#10;\pagestyle{empty}&#10;\begin{document}&#10;&#10;Replace L by L-4f&#10;&#10;&#10;\end{document}"/>
  <p:tag name="IGUANATEXSIZE" val="20"/>
  <p:tag name="IGUANATEXCURSOR" val="85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y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203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ell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9"/>
  <p:tag name="PICTUREFILESIZE" val="94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\tau_G(z) = \tau_{G0}\sqrt{1+\left(\frac{z}{L_d}\right)^2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3"/>
  <p:tag name="PICTUREFILESIZE" val="67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\frac{\partial^2}{\partial t^2}\varphi(t,z) = \left(&#10;\frac{1}{\tau_{G0}^2} \right) \frac{2z/L_d}{1 + (z/L_d)^2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3"/>
  <p:tag name="PICTUREFILESIZE" val="1073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L_d=\frac{\tau^2_{G0}}{2&#10;k_{\ell}''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42"/>
  <p:tag name="PICTUREFILESIZE" val="299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\frac{{\cal E}_0}{\sqrt{1+z^2/\rho_0^2}}&#10;e^{-i\Theta(z)} e^{-ik_{\ell}(x^2+y^2)/2R(z)}&#10;e^{-(x^2+y^2)/w^2(z)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23"/>
  <p:tag name="PICTUREFILESIZE" val="1260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begin{eqnarray}&#10;R(z) &amp; = &amp; z+\rho_0^2/z \nonumber \\&#10;w(z) &amp; = &amp; w_0 \sqrt{1+z^2/\rho_0^2}&#10;\nonumber \\&#10;\Theta(z) &amp; = &amp; \arctan (z/\rho_0)&#10;\nonumber \\&#10;\rho_0 &amp; = &amp; \frac{n \pi w_0^2}{\lambda}  \nonumber&#10;\end{eqnarray}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2"/>
  <p:tag name="PICTUREFILESIZE" val="164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1055.118"/>
  <p:tag name="OUTPUTTYPE" val="PNG"/>
  <p:tag name="IGUANATEXVERSION" val="160"/>
  <p:tag name="LATEXADDIN" val="\documentclass{article}&#10;\usepackage{amsmath}&#10;\pagestyle{empty}&#10;\begin{document}&#10;&#10;$I_\ell \times 5 $ fs = 1 J/cm$^2$&#10;\end{document}"/>
  <p:tag name="IGUANATEXSIZE" val="20"/>
  <p:tag name="IGUANATEXCURSOR" val="106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1975.253"/>
  <p:tag name="OUTPUTTYPE" val="PNG"/>
  <p:tag name="IGUANATEXVERSION" val="160"/>
  <p:tag name="LATEXADDIN" val="\documentclass{article}&#10;\usepackage{amsmath}&#10;\pagestyle{empty}&#10;\begin{document}&#10;Minimum energy/pulse $\approx$ 1 mJ/cm$^2$&#10;&#10;\end{document}"/>
  <p:tag name="IGUANATEXSIZE" val="20"/>
  <p:tag name="IGUANATEXCURSOR" val="112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0.6487"/>
  <p:tag name="ORIGINALWIDTH" val="4278.215"/>
  <p:tag name="OUTPUTTYPE" val="PNG"/>
  <p:tag name="IGUANATEXVERSION" val="160"/>
  <p:tag name="LATEXADDIN" val="\documentclass{article}&#10;\usepackage{amsmath}&#10;\usepackage{color}&#10;\pagestyle{empty}&#10;\begin{document}&#10;If a short pulse starts unmodulated through the cavity, after&#10;a round-trip (or perimeter) $P$, it acquires the chirp&#10;(due to dispersion):\textcolor{red}{&#10;$$&#10;\Delta\left( \left . \frac{\partial^2 \varphi(t)}{\partial t^2}\right |_{(t=0)}\right)=&#10;\frac{4 k''_{av}P}{\tau_{G0}^4} \frac{1}{1 + \frac{2 k''_{av}P}{\tau_{G0}^2}}&#10;$$}&#10;&#10;&#10;&#10;\end{document}"/>
  <p:tag name="IGUANATEXSIZE" val="20"/>
  <p:tag name="IGUANATEXCURSOR" val="425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21.035"/>
  <p:tag name="ORIGINALWIDTH" val="4289.464"/>
  <p:tag name="OUTPUTTYPE" val="PNG"/>
  <p:tag name="IGUANATEXVERSION" val="160"/>
  <p:tag name="LATEXADDIN" val="\documentclass{article}&#10;\usepackage{amsmath}&#10;\usepackage{color}&#10;\pagestyle{empty}&#10;\begin{document}&#10;Let us assume next that the cavity contains an element with a nonlinear&#10;index $n = n_0 + n_2 I$ of length $\ell_{Kerr}$,&#10;the phase induced by self-phase modulation, near the center of the Gaussian pulse,&#10;is:&#10;$$&#10;\Delta  \varphi(t) =&#10;- \left . k_{NL} \cdot \ell_{Kerr} \right |_{(t=0)} =&#10;-\frac{2\pi n_2}{\lambda} \ell_{Kerr}  I&#10;\approx \frac{4 \pi n_2 I_0 \ell_{Kerr}}{\lambda } \frac{t^2}{\tau_{G0}^2}&#10;$$&#10;where we have used a quadratic approximation for the Gaussian near $t = 0$.&#10;Taking the second derivative yields the chirp induced by phase modulation&#10;at the pulse center:\textcolor{red}{&#10;$$&#10;\Delta \left( \frac{\partial^2 \varphi(t) }{\partial t^2}\right)&#10;\approx \frac{8 \pi n_2 I_0 \ell_{Kerr}}{\lambda \tau_{G0}^2}&#10;$$}&#10;&#10;&#10;&#10;\end{document}"/>
  <p:tag name="IGUANATEXSIZE" val="20"/>
  <p:tag name="IGUANATEXCURSOR" val="46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63.4045"/>
  <p:tag name="ORIGINALWIDTH" val="4290.213"/>
  <p:tag name="OUTPUTTYPE" val="PNG"/>
  <p:tag name="IGUANATEXVERSION" val="160"/>
  <p:tag name="LATEXADDIN" val="\documentclass{article}&#10;\usepackage{amsmath}&#10;\usepackage{color}&#10;\pagestyle{empty}&#10;\begin{document}&#10;\noindent&#10;We found previously that the dispersion induced phase modulation balances the Kerr phase modulation if:&#10;\textcolor{blue}{&#10;$$I_0\tau^2_{G0}= -\frac{\lambda k''_{av}}{2\pi{n}_2}\frac{P}{\ell_{Kerr}}\frac{1}{1 + \frac{2 k''_{av}P}{\tau_{G0}^2}} \approx  -\frac{\lambda \psi''}{2\pi{n}_2 \ell_{Kerr}}$$}&#10; &#10;&#10;&#10;&#10;\end{document}"/>
  <p:tag name="IGUANATEXSIZE" val="20"/>
  <p:tag name="IGUANATEXCURSOR" val="408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05.6993"/>
  <p:tag name="ORIGINALWIDTH" val="2076.49"/>
  <p:tag name="OUTPUTTYPE" val="PNG"/>
  <p:tag name="IGUANATEXVERSION" val="160"/>
  <p:tag name="LATEXADDIN" val="\documentclass{article}&#10;\usepackage{amsmath}&#10;\usepackage{color}&#10;\pagestyle{empty}&#10;\begin{document}&#10;\textcolor{red}{&#10;$$&#10;\Delta\left( \left . \frac{\partial^2 \varphi(t)}{\partial t^2}\right |_{(t=0)}\right)=&#10;\frac{4 k''_{av}P}{\tau_{G0}^4} \frac{1}{1 + \frac{2 k''_{av}P}{\tau_{G0}^2}}&#10;$$}&#10;&#10;&#10;&#10;\end{document}"/>
  <p:tag name="IGUANATEXSIZE" val="20"/>
  <p:tag name="IGUANATEXCURSOR" val="99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0.4612"/>
  <p:tag name="ORIGINALWIDTH" val="1537.308"/>
  <p:tag name="OUTPUTTYPE" val="PNG"/>
  <p:tag name="IGUANATEXVERSION" val="160"/>
  <p:tag name="LATEXADDIN" val="\documentclass{article}&#10;\usepackage{amsmath}&#10;\usepackage{color}&#10;\pagestyle{empty}&#10;\begin{document}&#10;\textcolor{red}{&#10;$$&#10;\Delta \left( \frac{\partial^2 \varphi(t) }{\partial t^2}\right)&#10;\approx \frac{8 \pi n_2 I_0 \ell_{Kerr}}{\lambda \tau_{G0}^2}&#10;$$}&#10;&#10;&#10;&#10;\end{document}"/>
  <p:tag name="IGUANATEXSIZE" val="20"/>
  <p:tag name="IGUANATEXCURSOR" val="99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05.6993"/>
  <p:tag name="ORIGINALWIDTH" val="1950.506"/>
  <p:tag name="OUTPUTTYPE" val="PNG"/>
  <p:tag name="IGUANATEXVERSION" val="160"/>
  <p:tag name="LATEXADDIN" val="\documentclass{article}&#10;\usepackage{amsmath}&#10;\usepackage{color}&#10;\pagestyle{empty}&#10;\begin{document}&#10;\textcolor{red}{&#10;$$&#10;\Delta\left( \left . \frac{\partial^2 \varphi(t)}{\partial t^2}\right |_{(t=0)}\right)=&#10;\frac{4 \psi''}{\tau_{G0}^4} \frac{1}{1 + \frac{2 k''_{av}P}{\tau_{G0}^2}}&#10;$$}&#10;&#10;&#10;&#10;\end{document}"/>
  <p:tag name="IGUANATEXSIZE" val="20"/>
  <p:tag name="IGUANATEXCURSOR" val="221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1980</TotalTime>
  <Words>1194</Words>
  <Application>Microsoft Office PowerPoint</Application>
  <PresentationFormat>Widescreen</PresentationFormat>
  <Paragraphs>270</Paragraphs>
  <Slides>45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Calibri</vt:lpstr>
      <vt:lpstr>Symbol</vt:lpstr>
      <vt:lpstr>Times New Roman</vt:lpstr>
      <vt:lpstr>Wingdings</vt:lpstr>
      <vt:lpstr>Office Theme</vt:lpstr>
      <vt:lpstr>Acrobat Document</vt:lpstr>
      <vt:lpstr>Equation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Stretcher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Stretcher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jcdiel</dc:creator>
  <cp:lastModifiedBy>jcdiel</cp:lastModifiedBy>
  <cp:revision>111</cp:revision>
  <dcterms:created xsi:type="dcterms:W3CDTF">2025-03-01T18:13:33Z</dcterms:created>
  <dcterms:modified xsi:type="dcterms:W3CDTF">2025-03-20T19:13:31Z</dcterms:modified>
</cp:coreProperties>
</file>