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58" r:id="rId2"/>
    <p:sldId id="327" r:id="rId3"/>
    <p:sldId id="328" r:id="rId4"/>
    <p:sldId id="330" r:id="rId5"/>
    <p:sldId id="334" r:id="rId6"/>
    <p:sldId id="319" r:id="rId7"/>
    <p:sldId id="317" r:id="rId8"/>
    <p:sldId id="375" r:id="rId9"/>
    <p:sldId id="340" r:id="rId10"/>
    <p:sldId id="341" r:id="rId11"/>
    <p:sldId id="342" r:id="rId12"/>
    <p:sldId id="343" r:id="rId13"/>
    <p:sldId id="346" r:id="rId14"/>
    <p:sldId id="362" r:id="rId15"/>
    <p:sldId id="344" r:id="rId16"/>
    <p:sldId id="345" r:id="rId17"/>
    <p:sldId id="324" r:id="rId18"/>
    <p:sldId id="325" r:id="rId19"/>
    <p:sldId id="368" r:id="rId20"/>
    <p:sldId id="369" r:id="rId21"/>
    <p:sldId id="363" r:id="rId22"/>
    <p:sldId id="364" r:id="rId23"/>
    <p:sldId id="365" r:id="rId24"/>
    <p:sldId id="366" r:id="rId25"/>
    <p:sldId id="367" r:id="rId26"/>
    <p:sldId id="261" r:id="rId27"/>
    <p:sldId id="300" r:id="rId28"/>
    <p:sldId id="372" r:id="rId29"/>
    <p:sldId id="373" r:id="rId30"/>
    <p:sldId id="347" r:id="rId31"/>
    <p:sldId id="348" r:id="rId32"/>
    <p:sldId id="349" r:id="rId33"/>
    <p:sldId id="350" r:id="rId34"/>
    <p:sldId id="351" r:id="rId35"/>
    <p:sldId id="355" r:id="rId36"/>
    <p:sldId id="352" r:id="rId37"/>
    <p:sldId id="357" r:id="rId38"/>
    <p:sldId id="263" r:id="rId39"/>
    <p:sldId id="264" r:id="rId40"/>
    <p:sldId id="265" r:id="rId41"/>
    <p:sldId id="266" r:id="rId42"/>
    <p:sldId id="267" r:id="rId43"/>
    <p:sldId id="360" r:id="rId44"/>
    <p:sldId id="361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791C25E-F137-4BA0-976C-003213483AC0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C053E9F-EBD7-46A1-B6A3-EFC0F5683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A7D3DA-63E4-46B2-B5ED-A351C1B8DF0B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BD04-809D-426B-B864-E5BF4487B57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2148-2B56-4FB6-98B8-658ADC095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0B22-E68A-40DA-9533-9BBAF1654BA9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07D1-FBE5-441B-B3F2-B838D89E5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7D33-C172-48A9-93EA-C9564BC7C67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7FE5-7B87-4654-98A9-28CE8FC6C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B36B-3913-4EA4-868F-97F31B3B468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45B8-5279-40F5-97B9-10A84C94A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3EE7-88B5-406C-9489-8ACA3745BA90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101-DE43-4309-B287-240F33F37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EBEE-9903-4B44-8A3E-A1A61AE6016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AD1B-2FEB-4E91-970B-CE9AAA989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B17E-FDCD-4DDF-9C1A-C75693EA2F66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7B39-8F18-4635-B4E4-9EE7852D8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D05E-489B-4657-A0D9-814ECC386E4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CBC3-CC9A-4ED5-B5B1-F4BEEC2A1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4314-551B-49B0-B158-82CEA14E5370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18D8-50D1-44D8-B279-65C79D2F0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669D-9A71-4B84-950E-D5A765029E5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A9CB-8C75-4AFF-9C18-5E42AF1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FF60-96DF-4CC1-8606-8DCC1F11C44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E947-F240-4F90-A96A-AE33FE4C9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A86BD-A693-4B2F-8F72-F05A54CD7346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FBF137-82D8-4A43-A200-D3AE4A532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6.xml"/><Relationship Id="rId7" Type="http://schemas.openxmlformats.org/officeDocument/2006/relationships/image" Target="../media/image2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0.xml"/><Relationship Id="rId7" Type="http://schemas.openxmlformats.org/officeDocument/2006/relationships/image" Target="../media/image2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5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3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33.png"/><Relationship Id="rId5" Type="http://schemas.openxmlformats.org/officeDocument/2006/relationships/tags" Target="../tags/tag36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tags" Target="../tags/tag35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5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3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33.png"/><Relationship Id="rId5" Type="http://schemas.openxmlformats.org/officeDocument/2006/relationships/tags" Target="../tags/tag43.xml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tags" Target="../tags/tag42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48.xml"/><Relationship Id="rId7" Type="http://schemas.openxmlformats.org/officeDocument/2006/relationships/image" Target="../media/image31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1.png"/><Relationship Id="rId5" Type="http://schemas.openxmlformats.org/officeDocument/2006/relationships/tags" Target="../tags/tag50.xml"/><Relationship Id="rId10" Type="http://schemas.openxmlformats.org/officeDocument/2006/relationships/image" Target="../media/image40.png"/><Relationship Id="rId4" Type="http://schemas.openxmlformats.org/officeDocument/2006/relationships/tags" Target="../tags/tag49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53.xml"/><Relationship Id="rId7" Type="http://schemas.openxmlformats.org/officeDocument/2006/relationships/image" Target="../media/image36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image" Target="../media/image35.png"/><Relationship Id="rId26" Type="http://schemas.openxmlformats.org/officeDocument/2006/relationships/image" Target="../media/image51.png"/><Relationship Id="rId3" Type="http://schemas.openxmlformats.org/officeDocument/2006/relationships/tags" Target="../tags/tag57.xml"/><Relationship Id="rId21" Type="http://schemas.openxmlformats.org/officeDocument/2006/relationships/image" Target="../media/image46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44.png"/><Relationship Id="rId25" Type="http://schemas.openxmlformats.org/officeDocument/2006/relationships/image" Target="../media/image50.png"/><Relationship Id="rId2" Type="http://schemas.openxmlformats.org/officeDocument/2006/relationships/tags" Target="../tags/tag56.xml"/><Relationship Id="rId16" Type="http://schemas.openxmlformats.org/officeDocument/2006/relationships/image" Target="../media/image36.png"/><Relationship Id="rId20" Type="http://schemas.openxmlformats.org/officeDocument/2006/relationships/image" Target="../media/image45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49.png"/><Relationship Id="rId5" Type="http://schemas.openxmlformats.org/officeDocument/2006/relationships/tags" Target="../tags/tag59.xml"/><Relationship Id="rId15" Type="http://schemas.openxmlformats.org/officeDocument/2006/relationships/image" Target="../media/image31.png"/><Relationship Id="rId23" Type="http://schemas.openxmlformats.org/officeDocument/2006/relationships/image" Target="../media/image48.png"/><Relationship Id="rId10" Type="http://schemas.openxmlformats.org/officeDocument/2006/relationships/tags" Target="../tags/tag64.xml"/><Relationship Id="rId19" Type="http://schemas.openxmlformats.org/officeDocument/2006/relationships/image" Target="../media/image34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71.xml"/><Relationship Id="rId7" Type="http://schemas.openxmlformats.org/officeDocument/2006/relationships/image" Target="../media/image5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59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58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58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1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82.xml"/><Relationship Id="rId7" Type="http://schemas.openxmlformats.org/officeDocument/2006/relationships/image" Target="../media/image6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6.png"/><Relationship Id="rId4" Type="http://schemas.openxmlformats.org/officeDocument/2006/relationships/tags" Target="../tags/tag83.xml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86.xml"/><Relationship Id="rId7" Type="http://schemas.openxmlformats.org/officeDocument/2006/relationships/image" Target="../media/image67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6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92.xml"/><Relationship Id="rId7" Type="http://schemas.openxmlformats.org/officeDocument/2006/relationships/image" Target="../media/image66.png"/><Relationship Id="rId12" Type="http://schemas.openxmlformats.org/officeDocument/2006/relationships/image" Target="../media/image65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4.png"/><Relationship Id="rId5" Type="http://schemas.openxmlformats.org/officeDocument/2006/relationships/tags" Target="../tags/tag94.xml"/><Relationship Id="rId10" Type="http://schemas.openxmlformats.org/officeDocument/2006/relationships/image" Target="../media/image73.png"/><Relationship Id="rId4" Type="http://schemas.openxmlformats.org/officeDocument/2006/relationships/tags" Target="../tags/tag93.xml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0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8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90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13.xml"/><Relationship Id="rId21" Type="http://schemas.openxmlformats.org/officeDocument/2006/relationships/image" Target="../media/image20.png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15" Type="http://schemas.openxmlformats.org/officeDocument/2006/relationships/image" Target="../media/image14.png"/><Relationship Id="rId10" Type="http://schemas.openxmlformats.org/officeDocument/2006/relationships/tags" Target="../tags/tag20.xml"/><Relationship Id="rId19" Type="http://schemas.openxmlformats.org/officeDocument/2006/relationships/image" Target="../media/image1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3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g.optica.org/ol/issue.cfm?volume=24&amp;issue=6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2062163" y="741363"/>
            <a:ext cx="6751637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REQUIREMENTS FOR ATTOSECOND PULSE GENERATION</a:t>
            </a:r>
            <a:r>
              <a:rPr lang="en-US" altLang="en-US"/>
              <a:t>:</a:t>
            </a:r>
          </a:p>
          <a:p>
            <a:endParaRPr lang="en-US" altLang="en-US"/>
          </a:p>
          <a:p>
            <a:r>
              <a:rPr lang="en-US" altLang="en-US"/>
              <a:t>FINAL PULSES WITH ZERO CEO AND CEP</a:t>
            </a:r>
          </a:p>
          <a:p>
            <a:endParaRPr lang="en-US" altLang="en-US"/>
          </a:p>
          <a:p>
            <a:r>
              <a:rPr lang="en-US" altLang="en-US"/>
              <a:t>PULSE DURATION &lt; 50 fs</a:t>
            </a:r>
          </a:p>
          <a:p>
            <a:endParaRPr lang="en-US" altLang="en-US"/>
          </a:p>
          <a:p>
            <a:r>
              <a:rPr lang="en-US" altLang="en-US"/>
              <a:t>REPETITION RATE 1 kHz or more</a:t>
            </a:r>
          </a:p>
          <a:p>
            <a:endParaRPr lang="en-US" altLang="en-US"/>
          </a:p>
          <a:p>
            <a:r>
              <a:rPr lang="en-US" altLang="en-US"/>
              <a:t>AMPLITUDE STABILITY</a:t>
            </a:r>
          </a:p>
          <a:p>
            <a:endParaRPr lang="en-US" altLang="en-US"/>
          </a:p>
          <a:p>
            <a:r>
              <a:rPr lang="en-US" altLang="en-US"/>
              <a:t>STABILIZATION OF FREQUENCIES</a:t>
            </a:r>
          </a:p>
          <a:p>
            <a:endParaRPr lang="en-US" altLang="en-US"/>
          </a:p>
          <a:p>
            <a:r>
              <a:rPr lang="en-US" altLang="en-US"/>
              <a:t>PULSE ENERGY?</a:t>
            </a:r>
          </a:p>
        </p:txBody>
      </p:sp>
      <p:pic>
        <p:nvPicPr>
          <p:cNvPr id="14338" name="Picture 7" descr="\documentclass{article}&#10;\usepackage{amsmath}&#10;\pagestyle{empty}&#10;\begin{document}&#10;&#10;$U_p = 9.33 \cdot 10^{-14} I_\ell \lambda^2  \rightarrow&#10;I_\ell \approx 2 \cdot  10^{14}$ W/cm$^2$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37088" y="4654550"/>
            <a:ext cx="57467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" descr="\documentclass{article}&#10;\usepackage{amsmath}&#10;\pagestyle{empty}&#10;\begin{document}&#10;&#10;$I_\ell \times 5 $ fs = 1 J/cm$^2$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90788" y="5416550"/>
            <a:ext cx="24955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\documentclass{article}&#10;\usepackage{amsmath}&#10;\pagestyle{empty}&#10;\begin{document}&#10;Minimum energy/pulse $\approx$ 1 mJ/cm$^2$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79675" y="6280150"/>
            <a:ext cx="46704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95438" y="1217613"/>
            <a:ext cx="5456237" cy="5286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3438" y="2862263"/>
            <a:ext cx="5456237" cy="5286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54138" y="3411538"/>
            <a:ext cx="5454650" cy="5286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\documentclass{article}&#10;\usepackage{amsmath}&#10;\pagestyle{empty}&#10;\begin{document}&#10;At the femtosecond level,&#10;pulse shaping is dominated by dispersive effects, and we can&#10;neglect the influence of gain and saturable absorption on pulse shaping.&#10;The pulse shaping mechanism is&#10;a combination of self-phase modulation and dispersion at&#10;each round trip. The self-phase modulation results from a&#10;nonlinear index of refraction $n_2I$ ($I$ being the intensity in&#10;W cm$^{-2}$, $n_2$ being the nonlinear index in cm$^2$ W$^{-1}$ of a&#10;nonlinear element of length $\ell$ in the cavity).&#10;It has been shown that the localized elements can be replaced by&#10;their value averaged over the cavity length, if that cavity length is&#10;smaller than a characteristic distance.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78063" y="854075"/>
            <a:ext cx="8008937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4819650" y="304800"/>
            <a:ext cx="269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Solitons in a laser cavity</a:t>
            </a:r>
          </a:p>
        </p:txBody>
      </p:sp>
      <p:pic>
        <p:nvPicPr>
          <p:cNvPr id="23555" name="Picture 5" descr="\documentclass{article}&#10;\usepackage{amsmath}&#10;\pagestyle{empty}&#10;\begin{document}&#10;&#10;$\tilde{\cal E}(\Omega - \omega)e^{-ik(\Omega)L} \approx \tilde{\cal E}(\Omega - \omega)&#10;e^{-ik''_{av}L \frac{(\Omega-\omega)^2}{2}} \approx \tilde{\cal E}(\Omega - \omega)&#10;\left[ 1 - \frac{i (\Omega- \omega)^2 k''_{av}}{2} L\right]$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365375" y="3598863"/>
            <a:ext cx="80708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\documentclass{article}&#10;\usepackage{amsmath}&#10;\pagestyle{empty}&#10;\begin{document}&#10;After inverse Fourier transformation, the effect of dispersion change the field after a round-trip to:&#10;$$&#10; \left [ 1 + \frac{i k''_{av}L}{2} \frac{\partial^2}{\partial t^2} \right ]\tilde{\cal E}(t)&#10;=\left [ 1 + \frac{i \psi''}{2} \frac{\partial^2}{\partial t^2} \right ]\tilde{\cal E}(t)&#10;$$&#10;&#10;&#10;&#10;\end{document} 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278063" y="4194175"/>
            <a:ext cx="789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\documentclass{article}&#10;\usepackage{amsmath}&#10;\pagestyle{empty}&#10;\begin{document}&#10;{where we have defined $\psi(\Omega)$ as the total phase factor through the&#10;cavity, combining the phase shift by mirrors, transparent elements, eventual prism pairs,&#10;The total dispersion for a single passage through the cavity is then the second derivative with&#10;respect to angular frequency $\psi''$.}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209800" y="5667375"/>
            <a:ext cx="824388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\documentclass{article}&#10;\usepackage{amsmath}&#10;\pagestyle{empty}&#10;\begin{document}&#10;Let us assume next that the cavity contains an element&#10;with a nonlinear index $n = n_0 + n_2I$ of length $\ell$. The&#10;modified  field after this element is:&#10;$$&#10;\tilde{\cal E}(t,\ell) = \tilde{\cal E}(t,0)e^{- ik_{NL} \ell} \approx \tilde{\cal E}(t,0)\left[ 1 -&#10;i\frac{\omega}{c}\ell \frac{n_2}{\eta_0}|\tilde{\cal E}|^2\right ].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06525" y="758825"/>
            <a:ext cx="87122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\documentclass{article}&#10;\usepackage{amsmath}&#10;\pagestyle{empty}&#10;\begin{document}&#10;Combine with&#10;$&#10; \left [ 1 + \frac{i k''_{av}L}{2} \frac{\partial^2}{\partial t^2} \right ]\tilde{\cal E}(t)&#10;=\left [ 1 + \frac{i \psi''}{2} \frac{\partial^2}{\partial t^2} \right ]\tilde{\cal E}(t)&#10;$&#10;&#10;&#10;&#10;\end{document} 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43225" y="2355850"/>
            <a:ext cx="5394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" descr="\documentclass{article}&#10;\usepackage{amsmath}&#10;\pagestyle{empty}&#10;\begin{document}&#10;&#10;$i\frac{\partial \tilde{\cal E}}{\partial z} = -\frac{\psi''}{2L}\frac{\partial^2 \tilde{\cal E}}{\partial t^2}&#10; + \frac{\omega}{c} \frac{n_2}{\eta_0} \frac{\ell}{L} |\tilde{\cal E}|^2 \tilde{\cal E}$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43400" y="2963863"/>
            <a:ext cx="31924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1333500" y="296386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 get</a:t>
            </a:r>
          </a:p>
        </p:txBody>
      </p:sp>
      <p:pic>
        <p:nvPicPr>
          <p:cNvPr id="24581" name="Picture 2" descr="\documentclass{article}&#10;\usepackage{amsmath}&#10;\pagestyle{empty}&#10;\begin{document}&#10;One can use the $k = \omega/c$ vector to normalize the distance $z$.&#10; A natural time unit is $\tau_0 =  \sqrt{-\psi''/kL}$.&#10;The Kerr effect serves to normalize the fields to a characteristic field&#10;${\cal E}_0 = \sqrt{(\eta_0 L)/(n_2 \ell)}$.  In these normalized variables,&#10;the nonlinear Schr\&quot;odinger equation for the field $u = \tilde{\cal E}/{\cal E}_0$ is:&#10;$$&#10;i\frac{\partial u}{\partial z}&#10;=   \frac{1}{2}\frac{\partial^2 u}{\partial t^2}&#10;+   \left | u \right |^2 u&#10;$$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485900" y="3783013"/>
            <a:ext cx="87169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\documentclass{article}&#10;\usepackage{amsmath}&#10;\pagestyle{empty}&#10;\begin{document}&#10;$$&#10;i\frac{\partial u}{\partial z}&#10;=   \frac{1}{2}\frac{\partial^2 u}{\partial t^2}&#10;+   \left | u \right |^2 u&#10;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564188" y="619125"/>
            <a:ext cx="23145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" descr="\documentclass{article}&#10;\usepackage{amsmath}&#10;\pagestyle{empty}&#10;\begin{document}&#10;\newcommand{\sech}{\mbox{\rm sech}}&#10;Trial solution&#10;$u = A \sech \frac{t}{\tau_s} \exp(-i\beta z)$ 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33450" y="1223963"/>
            <a:ext cx="41132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\documentclass{article}&#10;\usepackage{amsmath}&#10;\pagestyle{empty}&#10;\begin{document}&#10;\newcommand{\sech}{\mbox{\rm sech}}&#10;&#10;$ \beta A \sech \frac{t}{\tau_s} e^{-i\beta z} = A (\frac{1}{\tau_s})^2 e^{-i\beta z} \left [&#10;\frac{1}{2} \sech \frac{t}{\tau_s}  - \sech^3 \frac{t}{\tau_s}  \right ] + A^3 \sech^3 \frac{t}{\tau_s}e^{-i\beta z}$ 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795463" y="1584325"/>
            <a:ext cx="75977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498600" y="757238"/>
            <a:ext cx="277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 first order soliton</a:t>
            </a:r>
          </a:p>
        </p:txBody>
      </p:sp>
      <p:sp>
        <p:nvSpPr>
          <p:cNvPr id="8" name="Arc 7"/>
          <p:cNvSpPr/>
          <p:nvPr/>
        </p:nvSpPr>
        <p:spPr>
          <a:xfrm flipV="1">
            <a:off x="4046538" y="1390650"/>
            <a:ext cx="3910012" cy="1376363"/>
          </a:xfrm>
          <a:prstGeom prst="arc">
            <a:avLst>
              <a:gd name="adj1" fmla="val 10770105"/>
              <a:gd name="adj2" fmla="val 366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25606" name="Picture 8" descr="\documentclass{article}&#10;\usepackage{amsmath}&#10;\pagestyle{empty}&#10;\begin{document}&#10;&#10;$\tau_s = 1/A$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564188" y="2444750"/>
            <a:ext cx="8747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rc 9"/>
          <p:cNvSpPr/>
          <p:nvPr/>
        </p:nvSpPr>
        <p:spPr>
          <a:xfrm flipV="1">
            <a:off x="1833563" y="1322388"/>
            <a:ext cx="2135187" cy="1376362"/>
          </a:xfrm>
          <a:prstGeom prst="arc">
            <a:avLst>
              <a:gd name="adj1" fmla="val 10770105"/>
              <a:gd name="adj2" fmla="val 4929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25608" name="Picture 10" descr="\documentclass{article}&#10;\usepackage{amsmath}&#10;\pagestyle{empty}&#10;\begin{document}&#10;&#10;$\beta  = A^2/2$&#10;&#10;&#10;\end{document}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68550" y="2266950"/>
            <a:ext cx="10318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 descr="\documentclass{article}&#10;\usepackage{amsmath}&#10;\pagestyle{empty}&#10;\begin{document}&#10;\newcommand{\sech}{\mbox{\rm sech}}&#10;&#10;$u = A \ \sech( At) \  e^{-iA^2 z/2}$&#10;&#10;&#10;\end{document}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806950" y="3171825"/>
            <a:ext cx="2667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27575" y="3117850"/>
            <a:ext cx="2827338" cy="4460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11" name="Picture 15" descr="\documentclass{article}&#10;\usepackage{amsmath}&#10;\pagestyle{empty}&#10;\begin{document}&#10;\newcommand{\sech}{\mbox{\rm sech}}&#10;In these normalized units, there is an infinite family of solutions of ``order 1'', defined as the product of&#10;peak amplitude $A$ by pulse duration $\tau_s$ being unity.&#10;In general, for initial conditions of the form $A \sech (t/\tau)$, periodic solutions may be found.&#10;They are labeled n-order solitons if $A \tau = n$ (n integer).&#10;&#10;It should be noted that the correct pulse area is:&#10;$$&#10;\theta_s = \int_{-\infty}^\infty \frac{1}{\tau_s} \sech \frac{t}{\tau_s} dt = \pi.&#10;$$&#10;As in Self-Induced-Transparency (SIT)&#10;the pulse energy is inversely proportional to the pulse duration.&#10;The shorter the pulse duration, the higher the intensity, and the shorter the soliton period.&#10;&#10;&#10;\end{document}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763838" y="3757613"/>
            <a:ext cx="67135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\documentclass{article}&#10;\usepackage{amsmath}&#10;\pagestyle{empty}&#10;\begin{document}&#10;$$&#10;i\frac{\partial u}{\partial z}&#10;=   \frac{1}{2}\frac{\partial^2 u}{\partial t^2}&#10;+   \left | u \right |^2 u&#10;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564188" y="619125"/>
            <a:ext cx="23145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" descr="\documentclass{article}&#10;\usepackage{amsmath}&#10;\pagestyle{empty}&#10;\begin{document}&#10;\newcommand{\sech}{\mbox{\rm sech}}&#10;Trial solution&#10;$u = A \sech \frac{t}{\tau_s} \exp(-i\beta z)$ 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33450" y="1223963"/>
            <a:ext cx="41132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\documentclass{article}&#10;\usepackage{amsmath}&#10;\pagestyle{empty}&#10;\begin{document}&#10;\newcommand{\sech}{\mbox{\rm sech}}&#10;&#10;$ \beta A \sech \frac{t}{\tau_s} e^{-i\beta z} = A (\frac{1}{\tau_s})^2 e^{-i\beta z} \left [&#10;\frac{1}{2} \sech \frac{t}{\tau_s}  - \sech^3 \frac{t}{\tau_s}  \right ] + A^3 \sech^3 \frac{t}{\tau_s}e^{-i\beta z}$ 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795463" y="1584325"/>
            <a:ext cx="75977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498600" y="757238"/>
            <a:ext cx="277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 first order soliton</a:t>
            </a:r>
          </a:p>
        </p:txBody>
      </p:sp>
      <p:sp>
        <p:nvSpPr>
          <p:cNvPr id="8" name="Arc 7"/>
          <p:cNvSpPr/>
          <p:nvPr/>
        </p:nvSpPr>
        <p:spPr>
          <a:xfrm flipV="1">
            <a:off x="4046538" y="1390650"/>
            <a:ext cx="3910012" cy="1376363"/>
          </a:xfrm>
          <a:prstGeom prst="arc">
            <a:avLst>
              <a:gd name="adj1" fmla="val 10770105"/>
              <a:gd name="adj2" fmla="val 366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26630" name="Picture 8" descr="\documentclass{article}&#10;\usepackage{amsmath}&#10;\pagestyle{empty}&#10;\begin{document}&#10;&#10;$\tau_s = 1/A$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564188" y="2444750"/>
            <a:ext cx="8747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rc 9"/>
          <p:cNvSpPr/>
          <p:nvPr/>
        </p:nvSpPr>
        <p:spPr>
          <a:xfrm flipV="1">
            <a:off x="1833563" y="1322388"/>
            <a:ext cx="2135187" cy="1376362"/>
          </a:xfrm>
          <a:prstGeom prst="arc">
            <a:avLst>
              <a:gd name="adj1" fmla="val 10770105"/>
              <a:gd name="adj2" fmla="val 4929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26632" name="Picture 10" descr="\documentclass{article}&#10;\usepackage{amsmath}&#10;\pagestyle{empty}&#10;\begin{document}&#10;&#10;$\beta  = A^2/2$&#10;&#10;&#10;\end{document}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68550" y="2266950"/>
            <a:ext cx="10318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\documentclass{article}&#10;\usepackage{amsmath}&#10;\pagestyle{empty}&#10;\begin{document}&#10;\newcommand{\sech}{\mbox{\rm sech}}&#10;&#10;$u = A \ \sech( At) \  e^{-iA^2 z/2}$&#10;&#10;&#10;\end{document}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806950" y="3171825"/>
            <a:ext cx="2667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27575" y="3117850"/>
            <a:ext cx="2827338" cy="4460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35" name="Picture 18" descr="\documentclass{article}&#10;\usepackage{amsmath}&#10;\pagestyle{empty}&#10;\begin{document}&#10;Soliton order 1: $A \tau_s = 1 = \frac{{\cal E}}{{\cal E}_0}\times  \frac{\tau}{\tau_0}$&#10;&#10; &#10;&#10;&#10;\end{document}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527425" y="4856163"/>
            <a:ext cx="513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\documentclass{article}&#10;\usepackage{amsmath}&#10;\pagestyle{empty}&#10;\begin{document}&#10;$$&#10;i\frac{\partial u}{\partial z}&#10;=   \frac{1}{2}\frac{\partial^2 u}{\partial t^2}&#10;+   \left | u \right |^2 u&#10;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564188" y="619125"/>
            <a:ext cx="23145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498600" y="757238"/>
            <a:ext cx="277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 first order soliton</a:t>
            </a:r>
          </a:p>
        </p:txBody>
      </p:sp>
      <p:pic>
        <p:nvPicPr>
          <p:cNvPr id="27651" name="Picture 12" descr="\documentclass{article}&#10;\usepackage{amsmath}&#10;\pagestyle{empty}&#10;\begin{document}&#10;\newcommand{\sech}{\mbox{\rm sech}}&#10;&#10;$u = A \ \sech( At) \  e^{-iA^2 z/2}$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806950" y="1479550"/>
            <a:ext cx="2667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27575" y="1425575"/>
            <a:ext cx="2827338" cy="4460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3" name="Picture 14" descr="\documentclass{article}&#10;\usepackage{amsmath}&#10;\pagestyle{empty}&#10;\begin{document}&#10;Soliton order 1: $A \tau_s = 1 = \frac{{\cal E}}{{\cal E}_0}\times  \frac{\tau}{\tau_0}$&#10;&#10; $\tau_0 =  \sqrt{-\psi''/kL}$. \ \  \ \  \ \ &#10;${\cal E}_0 = \sqrt{(\eta_0 L)/(n_2 \ell)}$.\\  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992438" y="2112963"/>
            <a:ext cx="6207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5" descr="\documentclass{article}&#10;\usepackage{amsmath}&#10;\usepackage{color}&#10;\pagestyle{empty}&#10;\begin{document}&#10;\textcolor{red}{&#10;$\frac{{\cal E}_0^2}{2 \eta}\tau_0^2 = I_0 \tau_0^2 = - \frac{\psi''}{ n_2  k \ell} = &#10;\frac{\lambda \psi''}{2\pi  n_2   \ell}&#10;$}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082675" y="3429000"/>
            <a:ext cx="51419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documentclass{article}&#10;\usepackage{amsmath}&#10;\usepackage{color}&#10;\pagestyle{empty}&#10;\begin{document}&#10;\noindent&#10;We found previously that the dispersion induced phase modulation balances the Kerr phase modulation if:&#10;\textcolor{blue}{&#10;$$I_0\tau^2_{G0}= -\frac{\lambda k''_{av}}{2\pi{n}_2}\frac{P}{\ell_{Kerr}}\frac{1}{1 + \frac{2 k''_{av}P}{\tau_{G0}^2}} \approx  -\frac{\lambda \psi''}{2\pi{n}_2 \ell_{Kerr}}$$}&#10; &#10;&#10;&#10;&#10;\end{document}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090613" y="4432300"/>
            <a:ext cx="100869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132138" y="1065213"/>
            <a:ext cx="23145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\documentclass{article}&#10;\usepackage{amsmath}&#10;\pagestyle{empty}&#10;\begin{document}&#10;\newcommand{\sech}{\mbox{\rm sech}}&#10;&#10;$u = A \ \sech( At) \  e^{-iA^2 z/2}$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781300" y="2154238"/>
            <a:ext cx="266541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Instead of the field $\Eca$, it will be convenient for future sections to introduce a&#10;normalized field $\Aca$:&#10;$&#10;\Aca =  \frac{ \Eca\times \sqrt{S}}{\sqrt{2 \eta_0 \hbar \omega}}.&#10;$&#10;With this definition the ``field'' $\Aa$ is in units of s$^{-1/2}$, such that the&#10;``energy'' is $&#10;\int_{-\infty}^\infty |\Aca|^2 dt = N_{ph}&#10;$&#10;is the total photon number in the pulse.  With this new field unit, the nonlinear Schr\&quot;odinger equation&#10;takes the form:&#10;$$&#10;i\frac{\partial \Aca}{\partial z}&#10;=   -\frac{\psi''}{2L}\frac{\partial^2 \Aca}{\partial t^2}&#10;+   K |\Aca|^2 \Aca,&#10;$$&#10;where&#10;$&#10;K =  \frac{\omega}{c}  \frac{\ell}{L} \frac{ 2 \hbar \omega  n_2}{S}&#10;$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82738" y="2997200"/>
            <a:ext cx="87376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\documentclass{article}&#10;\usepackage{amsmath}&#10;\pagestyle{empty}&#10;\begin{document}&#10;&#10;$i\frac{\partial \tilde{\cal E}}{\partial z} = k''\frac{\partial^2 \tilde{\cal E}}{\partial t^2}&#10; +K |\tilde{\cal E}|^2 \tilde{\cal E}$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796088" y="1209675"/>
            <a:ext cx="29432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132138" y="1065213"/>
            <a:ext cx="23145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\documentclass{article}&#10;\usepackage{amsmath}&#10;\pagestyle{empty}&#10;\begin{document}&#10;\newcommand{\sech}{\mbox{\rm sech}}&#10;&#10;$u = A \ \sech( At) \  e^{-iA^2 z/2}$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800225" y="2008188"/>
            <a:ext cx="26654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i\frac{\partial \Aca}{\partial z}&#10;=   -\frac{\psi''}{2L}\frac{\partial^2 \Aca}{\partial t^2}&#10;+   K |\Aca|^2 \Aca,&#10;$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286625" y="1168400"/>
            <a:ext cx="29749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\documentclass{article}&#10;\usepackage{amsmath}&#10;\pagestyle{empty}&#10;\begin{document}&#10;&#10;$\beta  = A^2/2$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2233613" y="2706688"/>
            <a:ext cx="10318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\documentclass{article}&#10;\usepackage{amsmath}&#10;\pagestyle{empty}&#10;\begin{document}&#10;&#10;$\tau_s = 1/A$&#10;&#10;&#10;\end{document}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2233613" y="3362325"/>
            <a:ext cx="874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Aca = A \sech \frac{t}{\tau_s} \exp(-i\beta z)$&#10;\end{document}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7162800" y="1835150"/>
            <a:ext cx="26003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beta = - \psi''/(4 L \tau_s^2)$&#10;\end{document}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065963" y="2630488"/>
            <a:ext cx="183673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4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$&#10;A \tau_s = \sqrt{\frac{-\psi''}{2L K}}$&#10;\end{document}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7162800" y="3135313"/>
            <a:ext cx="14763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6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$\Aca = -A  \sech \left (\frac{t-t_c}{\tau_s} - \frac{\psi'' \Delta \omega}{L\tau_s} z \right )&#10;e^{i \left [ \Delta \omega (t - t_c) + (K A^2/2)z -  (\psi'' \Delta \omega^2/2L)z + \varphi \right ] }&#10;$&#10;\end{document}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2108200" y="4140200"/>
            <a:ext cx="7227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8" descr="\documentclass{article}&#10;\usepackage{amsmath}&#10;\pagestyle{empty}&#10;\begin{document}&#10;if there is a frequency drift $\Delta \omega$ of the&#10;soliton,\\ its group delay will be affected because of the dispersion $k''$&#10;&#10;&#10;&#10;\end{document}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1519238" y="4891088"/>
            <a:ext cx="40401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4041775" y="4595813"/>
            <a:ext cx="423863" cy="1539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8" name="Picture 22" descr="\documentclass{article}&#10;\usepackage{amsmath}&#10;\pagestyle{empty}&#10;\begin{document}&#10;nonlinear phase shift $k n_2 I_0 z$&#10;&#10;&#10;\end{document}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807075" y="4979988"/>
            <a:ext cx="19192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flipV="1">
            <a:off x="6661150" y="4410075"/>
            <a:ext cx="317500" cy="339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10" name="Picture 26" descr="\documentclass{article}&#10;\usepackage{amsmath}&#10;\pagestyle{empty}&#10;\begin{document}&#10;phase shift due to dispersion&#10;&#10;\end{document}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7502525" y="4611688"/>
            <a:ext cx="19383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8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\Aca = \frac{1}{\tau_s} \sqrt{\frac{\psi''}{KL}}   \sech \left (\frac{t-t_c}{\tau_s} - \frac{\psi'' \Delta \omega}{L\tau_s} z \right )&#10;e^{i \left [ \Delta \omega (t - t_c)-  (\psi'' z/2L) (\frac{1}{\tau_s^2} + \Delta \omega^2) +\varphi \right ] }$&#10;&#10;\end{document}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1982788" y="5680075"/>
            <a:ext cx="71770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4551363" y="363538"/>
            <a:ext cx="355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Links between all parameters</a:t>
            </a:r>
          </a:p>
        </p:txBody>
      </p:sp>
      <p:pic>
        <p:nvPicPr>
          <p:cNvPr id="30722" name="Picture 2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The amplitude $A$ or the pulse duration $\tau_s$ are also linked to the photon number $N_{ph}$:&#10;$$&#10;N_{ph} = \int_{-\infty}^\infty |\Aca|^2 dt = \frac{-\psi''}{2KL} \frac{1}{\tau_s}&#10;\int_{-\infty}^\infty \sech^2 x dx=  \frac{-\psi''}{KL} \frac{1}{\tau_s}.&#10;$$&#10;{which implies the simple expression for the pulse energy&#10;$&#10;{\rm Pulse \ energy} =  \frac{-\psi'' \hbar \omega}{KL \tau_s}&#10;$ \\&#10;Some relations between $N_{ph}$, pulse duration and amplitude &#10;\begin{eqnarray}&#10; \frac{K A^2}{2}     &amp; = &amp;   \frac{-\psi''}{4L \tau_s^2} = \frac{- \psi''^2}{4K^2L^2 \tau_s^2}\times&#10;\frac{K^2 L}{ \psi''} = N_{ph}^2 \frac{K^2L}{4\psi''}&#10;\nonumber  \\&#10;  A    &amp; = &amp; \frac{1}{\tau_s}\sqrt{\frac{-\psi''}{2KL}} = \frac{N_{ph}}{\sqrt{2}}\sqrt{\frac{KL}{-\psi''}}&#10;\nonumber \\&#10;N_{ph} \tau_s   &amp; = &amp; \frac{-\psi''}{KL}    \nonumber \\&#10;\frac{\partial \tau_s}{\partial N_{ph}}    &amp; = &amp; - \frac{ k''}{K N_{ph}^2}&#10;= - \frac{KL}{\psi''} \tau_s^2&#10;\nonumber&#10;\end{eqnarray}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52588" y="882650"/>
            <a:ext cx="8718550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1536700" y="792163"/>
            <a:ext cx="3517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Conclusion of lengthy calculations…</a:t>
            </a:r>
          </a:p>
          <a:p>
            <a:endParaRPr lang="en-US"/>
          </a:p>
        </p:txBody>
      </p:sp>
      <p:pic>
        <p:nvPicPr>
          <p:cNvPr id="31746" name="Picture 2" descr="\documentclass{article}&#10;\usepackage{amsmath}&#10;\pagestyle{empty}&#10;\begin{document}&#10;A phase perturbation will have no other effect than to modify the soliton&#10;phase by $\delta \varphi \Delta z$&#10;without affecting any other parameter, such as the soliton shape, position, energy, phase, or frequency.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870075" y="1438275"/>
            <a:ext cx="78454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\documentclass{article}&#10;\usepackage{amsmath}&#10;\pagestyle{empty}&#10;\begin{document}&#10;Soliton position perturbation: an additional change in position: the&#10;leading edge is depleted, the trailing edge enhanced, implying a delay of the soliton.&#10;Similarly to the phase perturbation, no other parameter of the soliton is affected.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33513" y="2389188"/>
            <a:ext cx="87185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\documentclass{article}&#10;\usepackage{amsmath}&#10;\pagestyle{empty}&#10;\begin{document}&#10;A perturbation causing an increase in photon number leads to a&#10;depletion of the leading and trailing edges, while the number of photons is increased in the center, implying a pulse compression.&#10;The soliton is a stable entity for the total number of photons.  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433513" y="3421063"/>
            <a:ext cx="87185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\documentclass{article}&#10;\usepackage{amsmath}&#10;\pagestyle{empty}&#10;\begin{document}&#10;A change in frequency should result in a change in position, since the group velocity is&#10;frequency dependent.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236663" y="4895850"/>
            <a:ext cx="87137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00638" y="1149350"/>
            <a:ext cx="19415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5029200" y="623888"/>
            <a:ext cx="322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QUANTUM SOLITONS</a:t>
            </a:r>
          </a:p>
        </p:txBody>
      </p:sp>
      <p:pic>
        <p:nvPicPr>
          <p:cNvPr id="32771" name="Picture 3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18063" y="1885950"/>
            <a:ext cx="25050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In analyzing the quantum mechanical nonlinear Schr\&quot;odinger equation,&#10;one proceeds in a similar way as for the analysis of the Kerr effect alone,&#10;by decomposing the operator $\Ani$ in a large classical part $u_0(z,t)$&#10;and a perturbation $\delta U$ : $\Ani = u_0 + \delta U$.&#10;We assume next that the  fluctuations $\delta U$ are split into a soliton perturbation $\Delta \Ani$ and a non-soliton (radiation) component $f$:&#10;$\delta U = \Delta \Ani + f$.&#10;%The perturbation $\delta U$ is made of a&#10;%and a small quantum operator $\Delta \Ani(z,t)$.&#10;The zero-order approximation  is:&#10;$$&#10;i\frac{\partial u_0}{\partial z}&#10;=   \frac{1}{2}\frac{\partial^2 u_0}{\partial t^2}&#10;+   u_0^* u_0 u_0.&#10;$$&#10;which has as solution:&#10;$$&#10;u_0(z,t) = A_0 \ \sech( \frac{t}{\tau_s}) \  e^{-iA_0^2 z/2 + i \phi}&#10;$$&#10;with $\tau_s = 1/A_0$ for the first order soliton.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141538" y="2530475"/>
            <a:ext cx="79089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514475" y="1117600"/>
            <a:ext cx="83343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What follows applies to conventional tabletop lasers, fiber lasers, microresonator lasers</a:t>
            </a:r>
          </a:p>
          <a:p>
            <a:pPr algn="ctr"/>
            <a:r>
              <a:rPr lang="en-US"/>
              <a:t>Constraint is that the pulses are so short that the pulse shaping mechanism is limited to Kerr effect and dispersion.</a:t>
            </a:r>
          </a:p>
          <a:p>
            <a:pPr algn="ctr"/>
            <a:r>
              <a:rPr lang="en-US"/>
              <a:t>The pulse evolution generally converges towards a steady state solution, designated as “solitons” </a:t>
            </a:r>
          </a:p>
          <a:p>
            <a:pPr algn="ctr"/>
            <a:endParaRPr lang="en-US"/>
          </a:p>
          <a:p>
            <a:r>
              <a:rPr lang="en-US"/>
              <a:t>Because of the anomalous dispersion, k′′0, the high frequency components produced in the trailing part of the pulse, travel faster than the low frequency com-ponents of the pulse leading edge. Therefore, the tendency of pulse broadening owing to the exclusive action of group velocity dispersion can be counterbalanced.</a:t>
            </a:r>
          </a:p>
          <a:p>
            <a:endParaRPr lang="en-US"/>
          </a:p>
          <a:p>
            <a:r>
              <a:rPr lang="en-US"/>
              <a:t>Approach: the chirp produced in the pulse center by the nonlinearity and the second order dispersion are of equal magnitude (but of opposite sign)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602163" y="365125"/>
            <a:ext cx="276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Evolution of a single 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\documentclass{article}&#10;\usepackage{amsmath}&#10;\pagestyle{empty}&#10;\begin{document}&#10;A perturbation in the number of photon number propagated unperturbed, but affects the phase through the Kerr effect.&#10;A perturbation in frequency also propagates undisturbed, but results in a pulse center displacement through&#10;the frequency dependence of the group velocity.&#10;&#10;While the photon number perturbation does not change to first order with propagation,&#10;the phase is affected via the Kerr effect.  Similarly, a perturbation&#10;frequency $\Delta \omega$ is stable to first order, but it affects the position&#10;of the soliton center via the the group velocity dispersion (second derivative term in the soliton equation)&#10;&#10;The quantum soliton evolution can be understood directly from the&#10;uncertainty principle.  The number of photons is an invariant in the soliton propagation.&#10;The Kerr effect causes a quantum diffusion in phase, associated with&#10;a squeezing in photon number.&#10;The time-frequency uncertainty implies a&#10;position (soliton center $t_c$) diffusion.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35125" y="1144588"/>
            <a:ext cx="87201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00638" y="1298575"/>
            <a:ext cx="19415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029200" y="623888"/>
            <a:ext cx="322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QUANTUM SOLITONS</a:t>
            </a:r>
          </a:p>
        </p:txBody>
      </p:sp>
      <p:pic>
        <p:nvPicPr>
          <p:cNvPr id="34819" name="Picture 7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&#10;For some theoricians, this is niot sufficiently ``Sch\&quot;odinger'' like, and they replace the equation by:&#10;$$i\frac{\partial \Ani}{\partial t}&#10;=   \frac{1}{2}\frac{\partial^2 \Ani}{\partial z^2}&#10;+   \Acr \Ani \Ani.$$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51100" y="3419475"/>
            <a:ext cx="67659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317750"/>
            <a:ext cx="25066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2451100" y="5241925"/>
            <a:ext cx="9021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 object!  This is totally unphysical!</a:t>
            </a: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2111375" y="6061075"/>
            <a:ext cx="200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Justification: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43338" y="60642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“Running space coordinate”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3275013" y="133350"/>
            <a:ext cx="465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What the retarded frame of reference means  </a:t>
            </a:r>
          </a:p>
        </p:txBody>
      </p:sp>
      <p:sp>
        <p:nvSpPr>
          <p:cNvPr id="35842" name="Line 5"/>
          <p:cNvSpPr>
            <a:spLocks noChangeShapeType="1"/>
          </p:cNvSpPr>
          <p:nvPr/>
        </p:nvSpPr>
        <p:spPr bwMode="auto">
          <a:xfrm flipV="1">
            <a:off x="3751263" y="79692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Line 6"/>
          <p:cNvSpPr>
            <a:spLocks noChangeShapeType="1"/>
          </p:cNvSpPr>
          <p:nvPr/>
        </p:nvSpPr>
        <p:spPr bwMode="auto">
          <a:xfrm flipH="1">
            <a:off x="2957513" y="1574800"/>
            <a:ext cx="782637" cy="728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7"/>
          <p:cNvSpPr>
            <a:spLocks noChangeShapeType="1"/>
          </p:cNvSpPr>
          <p:nvPr/>
        </p:nvSpPr>
        <p:spPr bwMode="auto">
          <a:xfrm>
            <a:off x="3746500" y="1552575"/>
            <a:ext cx="2417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719513" y="1554163"/>
            <a:ext cx="1198562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203575" y="2073275"/>
            <a:ext cx="324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rot="-135779">
            <a:off x="3722688" y="1150938"/>
            <a:ext cx="1171575" cy="401637"/>
          </a:xfrm>
          <a:custGeom>
            <a:avLst/>
            <a:gdLst>
              <a:gd name="T0" fmla="*/ 0 w 540"/>
              <a:gd name="T1" fmla="*/ 379927 h 185"/>
              <a:gd name="T2" fmla="*/ 125836 w 540"/>
              <a:gd name="T3" fmla="*/ 332165 h 185"/>
              <a:gd name="T4" fmla="*/ 275537 w 540"/>
              <a:gd name="T5" fmla="*/ 34736 h 185"/>
              <a:gd name="T6" fmla="*/ 364490 w 540"/>
              <a:gd name="T7" fmla="*/ 119406 h 185"/>
              <a:gd name="T8" fmla="*/ 429577 w 540"/>
              <a:gd name="T9" fmla="*/ 293086 h 185"/>
              <a:gd name="T10" fmla="*/ 618331 w 540"/>
              <a:gd name="T11" fmla="*/ 384269 h 185"/>
              <a:gd name="T12" fmla="*/ 1171575 w 540"/>
              <a:gd name="T13" fmla="*/ 399466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0"/>
              <a:gd name="T22" fmla="*/ 0 h 185"/>
              <a:gd name="T23" fmla="*/ 540 w 540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0" h="185">
                <a:moveTo>
                  <a:pt x="0" y="175"/>
                </a:moveTo>
                <a:cubicBezTo>
                  <a:pt x="18" y="177"/>
                  <a:pt x="37" y="180"/>
                  <a:pt x="58" y="153"/>
                </a:cubicBezTo>
                <a:cubicBezTo>
                  <a:pt x="79" y="126"/>
                  <a:pt x="109" y="32"/>
                  <a:pt x="127" y="16"/>
                </a:cubicBezTo>
                <a:cubicBezTo>
                  <a:pt x="145" y="0"/>
                  <a:pt x="156" y="35"/>
                  <a:pt x="168" y="55"/>
                </a:cubicBezTo>
                <a:cubicBezTo>
                  <a:pt x="180" y="75"/>
                  <a:pt x="179" y="115"/>
                  <a:pt x="198" y="135"/>
                </a:cubicBezTo>
                <a:cubicBezTo>
                  <a:pt x="217" y="155"/>
                  <a:pt x="228" y="169"/>
                  <a:pt x="285" y="177"/>
                </a:cubicBezTo>
                <a:cubicBezTo>
                  <a:pt x="342" y="185"/>
                  <a:pt x="441" y="184"/>
                  <a:pt x="540" y="184"/>
                </a:cubicBez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Text Box 14"/>
          <p:cNvSpPr txBox="1">
            <a:spLocks noChangeArrowheads="1"/>
          </p:cNvSpPr>
          <p:nvPr/>
        </p:nvSpPr>
        <p:spPr bwMode="auto">
          <a:xfrm>
            <a:off x="5984875" y="155575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t</a:t>
            </a:r>
          </a:p>
        </p:txBody>
      </p:sp>
      <p:sp>
        <p:nvSpPr>
          <p:cNvPr id="35849" name="Text Box 15"/>
          <p:cNvSpPr txBox="1">
            <a:spLocks noChangeArrowheads="1"/>
          </p:cNvSpPr>
          <p:nvPr/>
        </p:nvSpPr>
        <p:spPr bwMode="auto">
          <a:xfrm>
            <a:off x="2960688" y="2168525"/>
            <a:ext cx="274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z</a:t>
            </a:r>
          </a:p>
        </p:txBody>
      </p:sp>
      <p:pic>
        <p:nvPicPr>
          <p:cNvPr id="35850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67100" y="736600"/>
            <a:ext cx="177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xt Box 18"/>
          <p:cNvSpPr txBox="1">
            <a:spLocks noChangeArrowheads="1"/>
          </p:cNvSpPr>
          <p:nvPr/>
        </p:nvSpPr>
        <p:spPr bwMode="auto">
          <a:xfrm>
            <a:off x="3341688" y="1347788"/>
            <a:ext cx="47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t=0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789238" y="1839913"/>
            <a:ext cx="47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t=0</a:t>
            </a:r>
          </a:p>
        </p:txBody>
      </p:sp>
      <p:pic>
        <p:nvPicPr>
          <p:cNvPr id="14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910013" y="2238375"/>
            <a:ext cx="787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4471988" y="1082675"/>
            <a:ext cx="0" cy="9969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rot="5400000" flipV="1">
            <a:off x="5504657" y="1040606"/>
            <a:ext cx="0" cy="20716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243638" y="2073275"/>
            <a:ext cx="309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3300"/>
                </a:solidFill>
              </a:rPr>
              <a:t>t’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960813" y="1785938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3300"/>
                </a:solidFill>
              </a:rPr>
              <a:t>t’=0</a:t>
            </a:r>
          </a:p>
        </p:txBody>
      </p:sp>
      <p:pic>
        <p:nvPicPr>
          <p:cNvPr id="19" name="Picture 31" descr="cow-watching-TG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4200" y="3275013"/>
            <a:ext cx="5295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2" descr="CEO-in-TG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3298825"/>
            <a:ext cx="21637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6478588" y="660400"/>
            <a:ext cx="212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In the laboratory frame:</a:t>
            </a:r>
          </a:p>
        </p:txBody>
      </p:sp>
      <p:pic>
        <p:nvPicPr>
          <p:cNvPr id="22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029450" y="1062038"/>
            <a:ext cx="26463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7023100" y="1771650"/>
            <a:ext cx="1957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In the retarded frame:</a:t>
            </a:r>
          </a:p>
        </p:txBody>
      </p:sp>
      <p:pic>
        <p:nvPicPr>
          <p:cNvPr id="2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380288" y="2105025"/>
            <a:ext cx="152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1335088" y="3587750"/>
            <a:ext cx="317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The observer in the laboratory frame</a:t>
            </a: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1404938" y="3919538"/>
            <a:ext cx="3398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is the cow that watches the TGV go by.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1285875" y="4316413"/>
            <a:ext cx="336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There is no way she can tell what is</a:t>
            </a:r>
          </a:p>
        </p:txBody>
      </p:sp>
      <p:sp>
        <p:nvSpPr>
          <p:cNvPr id="35867" name="Text Box 44"/>
          <p:cNvSpPr txBox="1">
            <a:spLocks noChangeArrowheads="1"/>
          </p:cNvSpPr>
          <p:nvPr/>
        </p:nvSpPr>
        <p:spPr bwMode="auto">
          <a:xfrm>
            <a:off x="1131888" y="48101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1350963" y="4624388"/>
            <a:ext cx="2579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happening inside [(i.e. f(t,z)].</a:t>
            </a: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1212850" y="5102225"/>
            <a:ext cx="3643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For that, she must be in the retarded frame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1314450" y="5449888"/>
            <a:ext cx="260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which means inside the TGV,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1463675" y="5775325"/>
            <a:ext cx="2001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or galloping next to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093 L 0.08658 0.077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5" grpId="0" animBg="1"/>
      <p:bldP spid="16" grpId="0" animBg="1"/>
      <p:bldP spid="17" grpId="0"/>
      <p:bldP spid="18" grpId="0"/>
      <p:bldP spid="21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3770313" y="1463675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Retarded frame</a:t>
            </a:r>
          </a:p>
        </p:txBody>
      </p:sp>
      <p:sp>
        <p:nvSpPr>
          <p:cNvPr id="36866" name="Text Box 9"/>
          <p:cNvSpPr txBox="1">
            <a:spLocks noChangeArrowheads="1"/>
          </p:cNvSpPr>
          <p:nvPr/>
        </p:nvSpPr>
        <p:spPr bwMode="auto">
          <a:xfrm>
            <a:off x="7183438" y="1463675"/>
            <a:ext cx="395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HERESIE says the quantum physicist!</a:t>
            </a:r>
          </a:p>
        </p:txBody>
      </p:sp>
      <p:pic>
        <p:nvPicPr>
          <p:cNvPr id="4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303588" y="2252663"/>
            <a:ext cx="26463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446463" y="3584575"/>
            <a:ext cx="152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297238" y="3557588"/>
            <a:ext cx="1781175" cy="798512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195763" y="3133725"/>
            <a:ext cx="0" cy="461963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954963" y="2413000"/>
            <a:ext cx="16684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358063" y="1908175"/>
            <a:ext cx="120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It should be: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94513" y="3076575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Why?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578725" y="3378200"/>
            <a:ext cx="328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Because the Schroedinger equation is 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051425" y="5548313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 If it is not “</a:t>
            </a:r>
            <a:r>
              <a:rPr lang="en-US" altLang="en-US" sz="2400" b="1" i="1" u="sng">
                <a:cs typeface="Arial" charset="0"/>
              </a:rPr>
              <a:t>quantum</a:t>
            </a:r>
            <a:r>
              <a:rPr lang="en-US" altLang="en-US">
                <a:cs typeface="Arial" charset="0"/>
              </a:rPr>
              <a:t>”, forget it.</a:t>
            </a:r>
          </a:p>
        </p:txBody>
      </p:sp>
      <p:pic>
        <p:nvPicPr>
          <p:cNvPr id="13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835900" y="3967163"/>
            <a:ext cx="192881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906713" y="341313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Retarded frame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238875" y="3413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“Running space coordinate”</a:t>
            </a:r>
          </a:p>
        </p:txBody>
      </p:sp>
      <p:pic>
        <p:nvPicPr>
          <p:cNvPr id="37891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30425" y="708025"/>
            <a:ext cx="3729038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84925" y="708025"/>
            <a:ext cx="391795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3392488" y="180975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Retarded frame</a:t>
            </a:r>
          </a:p>
        </p:txBody>
      </p:sp>
      <p:pic>
        <p:nvPicPr>
          <p:cNvPr id="3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365500" y="714375"/>
            <a:ext cx="22304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611563" y="1908175"/>
            <a:ext cx="152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62338" y="1857375"/>
            <a:ext cx="1781175" cy="79851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257675" y="1404938"/>
            <a:ext cx="0" cy="4619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6794500" y="1809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“Running space coordinate”</a:t>
            </a:r>
          </a:p>
        </p:txBody>
      </p:sp>
      <p:pic>
        <p:nvPicPr>
          <p:cNvPr id="8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88250" y="712788"/>
            <a:ext cx="22891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615238" y="1873250"/>
            <a:ext cx="31908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472363" y="1831975"/>
            <a:ext cx="3470275" cy="79851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515350" y="1408113"/>
            <a:ext cx="0" cy="4619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524500" y="2728913"/>
            <a:ext cx="5367338" cy="485775"/>
            <a:chOff x="2647" y="1690"/>
            <a:chExt cx="3381" cy="306"/>
          </a:xfrm>
        </p:grpSpPr>
        <p:pic>
          <p:nvPicPr>
            <p:cNvPr id="38937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79" y="1690"/>
              <a:ext cx="791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8" name="Text Box 14"/>
            <p:cNvSpPr txBox="1">
              <a:spLocks noChangeArrowheads="1"/>
            </p:cNvSpPr>
            <p:nvPr/>
          </p:nvSpPr>
          <p:spPr bwMode="auto">
            <a:xfrm>
              <a:off x="2647" y="1721"/>
              <a:ext cx="5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Alleluia!</a:t>
              </a:r>
            </a:p>
          </p:txBody>
        </p:sp>
        <p:sp>
          <p:nvSpPr>
            <p:cNvPr id="38939" name="Text Box 15"/>
            <p:cNvSpPr txBox="1">
              <a:spLocks noChangeArrowheads="1"/>
            </p:cNvSpPr>
            <p:nvPr/>
          </p:nvSpPr>
          <p:spPr bwMode="auto">
            <a:xfrm>
              <a:off x="4105" y="1732"/>
              <a:ext cx="19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and the quantum physicist is happy</a:t>
              </a: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489200" y="3460750"/>
            <a:ext cx="308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The cow-watching-the-TGV-is-not.</a:t>
            </a:r>
          </a:p>
        </p:txBody>
      </p:sp>
      <p:pic>
        <p:nvPicPr>
          <p:cNvPr id="17" name="Picture 17" descr="cow-watching-TGV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65825" y="3275013"/>
            <a:ext cx="5295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CEO-in-TGV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73763" y="3298825"/>
            <a:ext cx="21637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420938" y="3924300"/>
            <a:ext cx="311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What is the physical meaning of the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517775" y="4298950"/>
            <a:ext cx="2751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33CC"/>
                </a:solidFill>
              </a:rPr>
              <a:t>“Running space coordinate”???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8723313" y="3502025"/>
            <a:ext cx="2271712" cy="1231900"/>
            <a:chOff x="4153" y="2206"/>
            <a:chExt cx="1431" cy="776"/>
          </a:xfrm>
        </p:grpSpPr>
        <p:sp>
          <p:nvSpPr>
            <p:cNvPr id="38933" name="Freeform 22"/>
            <p:cNvSpPr>
              <a:spLocks/>
            </p:cNvSpPr>
            <p:nvPr/>
          </p:nvSpPr>
          <p:spPr bwMode="auto">
            <a:xfrm>
              <a:off x="4153" y="2206"/>
              <a:ext cx="1431" cy="776"/>
            </a:xfrm>
            <a:custGeom>
              <a:avLst/>
              <a:gdLst>
                <a:gd name="T0" fmla="*/ 521 w 1431"/>
                <a:gd name="T1" fmla="*/ 62 h 776"/>
                <a:gd name="T2" fmla="*/ 375 w 1431"/>
                <a:gd name="T3" fmla="*/ 105 h 776"/>
                <a:gd name="T4" fmla="*/ 120 w 1431"/>
                <a:gd name="T5" fmla="*/ 258 h 776"/>
                <a:gd name="T6" fmla="*/ 47 w 1431"/>
                <a:gd name="T7" fmla="*/ 594 h 776"/>
                <a:gd name="T8" fmla="*/ 404 w 1431"/>
                <a:gd name="T9" fmla="*/ 681 h 776"/>
                <a:gd name="T10" fmla="*/ 688 w 1431"/>
                <a:gd name="T11" fmla="*/ 645 h 776"/>
                <a:gd name="T12" fmla="*/ 739 w 1431"/>
                <a:gd name="T13" fmla="*/ 769 h 776"/>
                <a:gd name="T14" fmla="*/ 892 w 1431"/>
                <a:gd name="T15" fmla="*/ 601 h 776"/>
                <a:gd name="T16" fmla="*/ 1352 w 1431"/>
                <a:gd name="T17" fmla="*/ 463 h 776"/>
                <a:gd name="T18" fmla="*/ 1366 w 1431"/>
                <a:gd name="T19" fmla="*/ 98 h 776"/>
                <a:gd name="T20" fmla="*/ 1082 w 1431"/>
                <a:gd name="T21" fmla="*/ 11 h 776"/>
                <a:gd name="T22" fmla="*/ 681 w 1431"/>
                <a:gd name="T23" fmla="*/ 32 h 776"/>
                <a:gd name="T24" fmla="*/ 521 w 1431"/>
                <a:gd name="T25" fmla="*/ 62 h 7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1"/>
                <a:gd name="T40" fmla="*/ 0 h 776"/>
                <a:gd name="T41" fmla="*/ 1431 w 1431"/>
                <a:gd name="T42" fmla="*/ 776 h 7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1" h="776">
                  <a:moveTo>
                    <a:pt x="521" y="62"/>
                  </a:moveTo>
                  <a:cubicBezTo>
                    <a:pt x="470" y="74"/>
                    <a:pt x="442" y="72"/>
                    <a:pt x="375" y="105"/>
                  </a:cubicBezTo>
                  <a:cubicBezTo>
                    <a:pt x="308" y="138"/>
                    <a:pt x="175" y="176"/>
                    <a:pt x="120" y="258"/>
                  </a:cubicBezTo>
                  <a:cubicBezTo>
                    <a:pt x="65" y="340"/>
                    <a:pt x="0" y="524"/>
                    <a:pt x="47" y="594"/>
                  </a:cubicBezTo>
                  <a:cubicBezTo>
                    <a:pt x="94" y="664"/>
                    <a:pt x="297" y="673"/>
                    <a:pt x="404" y="681"/>
                  </a:cubicBezTo>
                  <a:cubicBezTo>
                    <a:pt x="511" y="689"/>
                    <a:pt x="632" y="630"/>
                    <a:pt x="688" y="645"/>
                  </a:cubicBezTo>
                  <a:cubicBezTo>
                    <a:pt x="744" y="660"/>
                    <a:pt x="705" y="776"/>
                    <a:pt x="739" y="769"/>
                  </a:cubicBezTo>
                  <a:cubicBezTo>
                    <a:pt x="773" y="762"/>
                    <a:pt x="790" y="652"/>
                    <a:pt x="892" y="601"/>
                  </a:cubicBezTo>
                  <a:cubicBezTo>
                    <a:pt x="994" y="550"/>
                    <a:pt x="1273" y="547"/>
                    <a:pt x="1352" y="463"/>
                  </a:cubicBezTo>
                  <a:cubicBezTo>
                    <a:pt x="1431" y="379"/>
                    <a:pt x="1411" y="173"/>
                    <a:pt x="1366" y="98"/>
                  </a:cubicBezTo>
                  <a:cubicBezTo>
                    <a:pt x="1321" y="23"/>
                    <a:pt x="1196" y="22"/>
                    <a:pt x="1082" y="11"/>
                  </a:cubicBezTo>
                  <a:cubicBezTo>
                    <a:pt x="968" y="0"/>
                    <a:pt x="770" y="24"/>
                    <a:pt x="681" y="32"/>
                  </a:cubicBezTo>
                  <a:cubicBezTo>
                    <a:pt x="592" y="40"/>
                    <a:pt x="572" y="50"/>
                    <a:pt x="521" y="62"/>
                  </a:cubicBezTo>
                  <a:close/>
                </a:path>
              </a:pathLst>
            </a:custGeom>
            <a:solidFill>
              <a:schemeClr val="accent1">
                <a:alpha val="5215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Text Box 23"/>
            <p:cNvSpPr txBox="1">
              <a:spLocks noChangeArrowheads="1"/>
            </p:cNvSpPr>
            <p:nvPr/>
          </p:nvSpPr>
          <p:spPr bwMode="auto">
            <a:xfrm>
              <a:off x="4383" y="2424"/>
              <a:ext cx="2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4400" b="1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38935" name="Text Box 24"/>
            <p:cNvSpPr txBox="1">
              <a:spLocks noChangeArrowheads="1"/>
            </p:cNvSpPr>
            <p:nvPr/>
          </p:nvSpPr>
          <p:spPr bwMode="auto">
            <a:xfrm>
              <a:off x="4665" y="2283"/>
              <a:ext cx="2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4400" b="1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38936" name="Text Box 25"/>
            <p:cNvSpPr txBox="1">
              <a:spLocks noChangeArrowheads="1"/>
            </p:cNvSpPr>
            <p:nvPr/>
          </p:nvSpPr>
          <p:spPr bwMode="auto">
            <a:xfrm>
              <a:off x="5015" y="2255"/>
              <a:ext cx="29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44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6054725" y="5429250"/>
            <a:ext cx="650875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507163" y="6051550"/>
            <a:ext cx="650875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338388" y="4967288"/>
            <a:ext cx="3355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The rails are moving opposite to the train velocity so that the TGV is at standstill?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6" grpId="0"/>
      <p:bldP spid="19" grpId="0"/>
      <p:bldP spid="20" grpId="0"/>
      <p:bldP spid="26" grpId="0" animBg="1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5154613" y="3206750"/>
            <a:ext cx="1885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STABILIZATION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3197225" y="265113"/>
            <a:ext cx="6026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LOCK-IN AMPLIFIER: STABILIZATION TO A MAXIMUM</a:t>
            </a:r>
          </a:p>
        </p:txBody>
      </p:sp>
      <p:grpSp>
        <p:nvGrpSpPr>
          <p:cNvPr id="40962" name="Group 6"/>
          <p:cNvGrpSpPr>
            <a:grpSpLocks/>
          </p:cNvGrpSpPr>
          <p:nvPr/>
        </p:nvGrpSpPr>
        <p:grpSpPr bwMode="auto">
          <a:xfrm>
            <a:off x="4114800" y="722313"/>
            <a:ext cx="3795713" cy="1941512"/>
            <a:chOff x="598" y="2089"/>
            <a:chExt cx="722" cy="676"/>
          </a:xfrm>
        </p:grpSpPr>
        <p:sp>
          <p:nvSpPr>
            <p:cNvPr id="40992" name="Freeform 7"/>
            <p:cNvSpPr>
              <a:spLocks/>
            </p:cNvSpPr>
            <p:nvPr/>
          </p:nvSpPr>
          <p:spPr bwMode="auto">
            <a:xfrm>
              <a:off x="656" y="2089"/>
              <a:ext cx="620" cy="676"/>
            </a:xfrm>
            <a:custGeom>
              <a:avLst/>
              <a:gdLst>
                <a:gd name="T0" fmla="*/ 0 w 620"/>
                <a:gd name="T1" fmla="*/ 645 h 676"/>
                <a:gd name="T2" fmla="*/ 110 w 620"/>
                <a:gd name="T3" fmla="*/ 609 h 676"/>
                <a:gd name="T4" fmla="*/ 197 w 620"/>
                <a:gd name="T5" fmla="*/ 317 h 676"/>
                <a:gd name="T6" fmla="*/ 263 w 620"/>
                <a:gd name="T7" fmla="*/ 47 h 676"/>
                <a:gd name="T8" fmla="*/ 343 w 620"/>
                <a:gd name="T9" fmla="*/ 62 h 676"/>
                <a:gd name="T10" fmla="*/ 423 w 620"/>
                <a:gd name="T11" fmla="*/ 419 h 676"/>
                <a:gd name="T12" fmla="*/ 562 w 620"/>
                <a:gd name="T13" fmla="*/ 638 h 676"/>
                <a:gd name="T14" fmla="*/ 620 w 620"/>
                <a:gd name="T15" fmla="*/ 645 h 6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0"/>
                <a:gd name="T25" fmla="*/ 0 h 676"/>
                <a:gd name="T26" fmla="*/ 620 w 620"/>
                <a:gd name="T27" fmla="*/ 676 h 6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0" h="676">
                  <a:moveTo>
                    <a:pt x="0" y="645"/>
                  </a:moveTo>
                  <a:cubicBezTo>
                    <a:pt x="38" y="654"/>
                    <a:pt x="77" y="664"/>
                    <a:pt x="110" y="609"/>
                  </a:cubicBezTo>
                  <a:cubicBezTo>
                    <a:pt x="143" y="554"/>
                    <a:pt x="172" y="411"/>
                    <a:pt x="197" y="317"/>
                  </a:cubicBezTo>
                  <a:cubicBezTo>
                    <a:pt x="222" y="223"/>
                    <a:pt x="239" y="90"/>
                    <a:pt x="263" y="47"/>
                  </a:cubicBezTo>
                  <a:cubicBezTo>
                    <a:pt x="287" y="4"/>
                    <a:pt x="316" y="0"/>
                    <a:pt x="343" y="62"/>
                  </a:cubicBezTo>
                  <a:cubicBezTo>
                    <a:pt x="370" y="124"/>
                    <a:pt x="386" y="323"/>
                    <a:pt x="423" y="419"/>
                  </a:cubicBezTo>
                  <a:cubicBezTo>
                    <a:pt x="460" y="515"/>
                    <a:pt x="529" y="600"/>
                    <a:pt x="562" y="638"/>
                  </a:cubicBezTo>
                  <a:cubicBezTo>
                    <a:pt x="595" y="676"/>
                    <a:pt x="607" y="660"/>
                    <a:pt x="620" y="645"/>
                  </a:cubicBezTo>
                </a:path>
              </a:pathLst>
            </a:custGeom>
            <a:solidFill>
              <a:srgbClr val="FF0000">
                <a:alpha val="63921"/>
              </a:srgbClr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8"/>
            <p:cNvSpPr>
              <a:spLocks noChangeShapeType="1"/>
            </p:cNvSpPr>
            <p:nvPr/>
          </p:nvSpPr>
          <p:spPr bwMode="auto">
            <a:xfrm>
              <a:off x="598" y="2734"/>
              <a:ext cx="722" cy="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3" name="Group 26"/>
          <p:cNvGrpSpPr>
            <a:grpSpLocks/>
          </p:cNvGrpSpPr>
          <p:nvPr/>
        </p:nvGrpSpPr>
        <p:grpSpPr bwMode="auto">
          <a:xfrm>
            <a:off x="1954213" y="1036638"/>
            <a:ext cx="3324225" cy="928687"/>
            <a:chOff x="1954598" y="1036646"/>
            <a:chExt cx="3324414" cy="928932"/>
          </a:xfrm>
        </p:grpSpPr>
        <p:sp>
          <p:nvSpPr>
            <p:cNvPr id="40989" name="Line 14"/>
            <p:cNvSpPr>
              <a:spLocks noChangeShapeType="1"/>
            </p:cNvSpPr>
            <p:nvPr/>
          </p:nvSpPr>
          <p:spPr bwMode="auto">
            <a:xfrm flipH="1">
              <a:off x="5273427" y="1036646"/>
              <a:ext cx="0" cy="928932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16"/>
            <p:cNvSpPr>
              <a:spLocks noChangeShapeType="1"/>
            </p:cNvSpPr>
            <p:nvPr/>
          </p:nvSpPr>
          <p:spPr bwMode="auto">
            <a:xfrm flipH="1">
              <a:off x="1954598" y="1585560"/>
              <a:ext cx="3324414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Freeform 21"/>
            <p:cNvSpPr>
              <a:spLocks/>
            </p:cNvSpPr>
            <p:nvPr/>
          </p:nvSpPr>
          <p:spPr bwMode="auto">
            <a:xfrm flipH="1">
              <a:off x="2421803" y="1219398"/>
              <a:ext cx="2857208" cy="719654"/>
            </a:xfrm>
            <a:custGeom>
              <a:avLst/>
              <a:gdLst>
                <a:gd name="T0" fmla="*/ 2472255 w 668"/>
                <a:gd name="T1" fmla="*/ 565501535 h 521"/>
                <a:gd name="T2" fmla="*/ 6039487 w 668"/>
                <a:gd name="T3" fmla="*/ 432147363 h 521"/>
                <a:gd name="T4" fmla="*/ 8948024 w 668"/>
                <a:gd name="T5" fmla="*/ 243092463 h 521"/>
                <a:gd name="T6" fmla="*/ 11899330 w 668"/>
                <a:gd name="T7" fmla="*/ 73103573 h 521"/>
                <a:gd name="T8" fmla="*/ 15248422 w 668"/>
                <a:gd name="T9" fmla="*/ 9319587 h 521"/>
                <a:gd name="T10" fmla="*/ 18511972 w 668"/>
                <a:gd name="T11" fmla="*/ 73103573 h 521"/>
                <a:gd name="T12" fmla="*/ 21476110 w 668"/>
                <a:gd name="T13" fmla="*/ 224958849 h 521"/>
                <a:gd name="T14" fmla="*/ 24996292 w 668"/>
                <a:gd name="T15" fmla="*/ 413522008 h 521"/>
                <a:gd name="T16" fmla="*/ 27964708 w 668"/>
                <a:gd name="T17" fmla="*/ 557088079 h 521"/>
                <a:gd name="T18" fmla="*/ 31382235 w 668"/>
                <a:gd name="T19" fmla="*/ 602248073 h 521"/>
                <a:gd name="T20" fmla="*/ 34983685 w 668"/>
                <a:gd name="T21" fmla="*/ 513211306 h 521"/>
                <a:gd name="T22" fmla="*/ 37870841 w 668"/>
                <a:gd name="T23" fmla="*/ 332620970 h 521"/>
                <a:gd name="T24" fmla="*/ 41181437 w 668"/>
                <a:gd name="T25" fmla="*/ 135605723 h 521"/>
                <a:gd name="T26" fmla="*/ 44072862 w 668"/>
                <a:gd name="T27" fmla="*/ 17291031 h 521"/>
                <a:gd name="T28" fmla="*/ 47644370 w 668"/>
                <a:gd name="T29" fmla="*/ 27943569 h 521"/>
                <a:gd name="T30" fmla="*/ 51096116 w 668"/>
                <a:gd name="T31" fmla="*/ 143515007 h 521"/>
                <a:gd name="T32" fmla="*/ 54026036 w 668"/>
                <a:gd name="T33" fmla="*/ 324677154 h 521"/>
                <a:gd name="T34" fmla="*/ 56913184 w 668"/>
                <a:gd name="T35" fmla="*/ 494591476 h 521"/>
                <a:gd name="T36" fmla="*/ 60223780 w 668"/>
                <a:gd name="T37" fmla="*/ 594287681 h 521"/>
                <a:gd name="T38" fmla="*/ 63808121 w 668"/>
                <a:gd name="T39" fmla="*/ 547765732 h 521"/>
                <a:gd name="T40" fmla="*/ 66900577 w 668"/>
                <a:gd name="T41" fmla="*/ 395070695 h 521"/>
                <a:gd name="T42" fmla="*/ 70074300 w 668"/>
                <a:gd name="T43" fmla="*/ 206334875 h 521"/>
                <a:gd name="T44" fmla="*/ 72987128 w 668"/>
                <a:gd name="T45" fmla="*/ 54482362 h 521"/>
                <a:gd name="T46" fmla="*/ 76627073 w 668"/>
                <a:gd name="T47" fmla="*/ 9319587 h 521"/>
                <a:gd name="T48" fmla="*/ 79817906 w 668"/>
                <a:gd name="T49" fmla="*/ 81075015 h 521"/>
                <a:gd name="T50" fmla="*/ 82957412 w 668"/>
                <a:gd name="T51" fmla="*/ 251552883 h 521"/>
                <a:gd name="T52" fmla="*/ 86597357 w 668"/>
                <a:gd name="T53" fmla="*/ 449427338 h 521"/>
                <a:gd name="T54" fmla="*/ 89497336 w 668"/>
                <a:gd name="T55" fmla="*/ 565501535 h 521"/>
                <a:gd name="T56" fmla="*/ 92431534 w 668"/>
                <a:gd name="T57" fmla="*/ 584125508 h 521"/>
                <a:gd name="T58" fmla="*/ 95827675 w 668"/>
                <a:gd name="T59" fmla="*/ 484425160 h 521"/>
                <a:gd name="T60" fmla="*/ 98727655 w 668"/>
                <a:gd name="T61" fmla="*/ 287409869 h 521"/>
                <a:gd name="T62" fmla="*/ 101678961 w 668"/>
                <a:gd name="T63" fmla="*/ 116980368 h 521"/>
                <a:gd name="T64" fmla="*/ 105122152 w 668"/>
                <a:gd name="T65" fmla="*/ 9319587 h 521"/>
                <a:gd name="T66" fmla="*/ 108073459 w 668"/>
                <a:gd name="T67" fmla="*/ 35916392 h 521"/>
                <a:gd name="T68" fmla="*/ 111610749 w 668"/>
                <a:gd name="T69" fmla="*/ 143515007 h 521"/>
                <a:gd name="T70" fmla="*/ 114510729 w 668"/>
                <a:gd name="T71" fmla="*/ 341950223 h 521"/>
                <a:gd name="T72" fmla="*/ 117650235 w 668"/>
                <a:gd name="T73" fmla="*/ 521184129 h 521"/>
                <a:gd name="T74" fmla="*/ 120943722 w 668"/>
                <a:gd name="T75" fmla="*/ 594287681 h 521"/>
                <a:gd name="T76" fmla="*/ 123843701 w 668"/>
                <a:gd name="T77" fmla="*/ 547765732 h 521"/>
                <a:gd name="T78" fmla="*/ 127359606 w 668"/>
                <a:gd name="T79" fmla="*/ 405554709 h 521"/>
                <a:gd name="T80" fmla="*/ 130306635 w 668"/>
                <a:gd name="T81" fmla="*/ 243092463 h 521"/>
                <a:gd name="T82" fmla="*/ 133429032 w 668"/>
                <a:gd name="T83" fmla="*/ 81075015 h 521"/>
                <a:gd name="T84" fmla="*/ 136607033 w 668"/>
                <a:gd name="T85" fmla="*/ 17291031 h 521"/>
                <a:gd name="T86" fmla="*/ 140229902 w 668"/>
                <a:gd name="T87" fmla="*/ 90394599 h 521"/>
                <a:gd name="T88" fmla="*/ 143181209 w 668"/>
                <a:gd name="T89" fmla="*/ 251552883 h 521"/>
                <a:gd name="T90" fmla="*/ 146372042 w 668"/>
                <a:gd name="T91" fmla="*/ 440107754 h 521"/>
                <a:gd name="T92" fmla="*/ 149477330 w 668"/>
                <a:gd name="T93" fmla="*/ 565501535 h 521"/>
                <a:gd name="T94" fmla="*/ 152411527 w 668"/>
                <a:gd name="T95" fmla="*/ 584125508 h 521"/>
                <a:gd name="T96" fmla="*/ 155653687 w 668"/>
                <a:gd name="T97" fmla="*/ 494591476 h 521"/>
                <a:gd name="T98" fmla="*/ 158806025 w 668"/>
                <a:gd name="T99" fmla="*/ 295371642 h 521"/>
                <a:gd name="T100" fmla="*/ 162326206 w 668"/>
                <a:gd name="T101" fmla="*/ 125270888 h 521"/>
                <a:gd name="T102" fmla="*/ 165230463 w 668"/>
                <a:gd name="T103" fmla="*/ 27943569 h 521"/>
                <a:gd name="T104" fmla="*/ 168194601 w 668"/>
                <a:gd name="T105" fmla="*/ 43872640 h 521"/>
                <a:gd name="T106" fmla="*/ 171488089 w 668"/>
                <a:gd name="T107" fmla="*/ 162140362 h 521"/>
                <a:gd name="T108" fmla="*/ 174563436 w 668"/>
                <a:gd name="T109" fmla="*/ 341950223 h 521"/>
                <a:gd name="T110" fmla="*/ 178109281 w 668"/>
                <a:gd name="T111" fmla="*/ 513211306 h 521"/>
                <a:gd name="T112" fmla="*/ 181052033 w 668"/>
                <a:gd name="T113" fmla="*/ 602248073 h 521"/>
                <a:gd name="T114" fmla="*/ 184358352 w 668"/>
                <a:gd name="T115" fmla="*/ 565501535 h 521"/>
                <a:gd name="T116" fmla="*/ 187891365 w 668"/>
                <a:gd name="T117" fmla="*/ 413522008 h 521"/>
                <a:gd name="T118" fmla="*/ 190979544 w 668"/>
                <a:gd name="T119" fmla="*/ 216506717 h 521"/>
                <a:gd name="T120" fmla="*/ 193930850 w 668"/>
                <a:gd name="T121" fmla="*/ 62451042 h 521"/>
                <a:gd name="T122" fmla="*/ 197241446 w 668"/>
                <a:gd name="T123" fmla="*/ 9319587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521"/>
                <a:gd name="T188" fmla="*/ 668 w 668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521">
                  <a:moveTo>
                    <a:pt x="0" y="520"/>
                  </a:moveTo>
                  <a:lnTo>
                    <a:pt x="1" y="520"/>
                  </a:lnTo>
                  <a:lnTo>
                    <a:pt x="2" y="520"/>
                  </a:lnTo>
                  <a:lnTo>
                    <a:pt x="2" y="513"/>
                  </a:lnTo>
                  <a:lnTo>
                    <a:pt x="4" y="513"/>
                  </a:lnTo>
                  <a:lnTo>
                    <a:pt x="5" y="504"/>
                  </a:lnTo>
                  <a:lnTo>
                    <a:pt x="7" y="497"/>
                  </a:lnTo>
                  <a:lnTo>
                    <a:pt x="8" y="488"/>
                  </a:lnTo>
                  <a:lnTo>
                    <a:pt x="10" y="481"/>
                  </a:lnTo>
                  <a:lnTo>
                    <a:pt x="11" y="465"/>
                  </a:lnTo>
                  <a:lnTo>
                    <a:pt x="12" y="458"/>
                  </a:lnTo>
                  <a:lnTo>
                    <a:pt x="14" y="443"/>
                  </a:lnTo>
                  <a:lnTo>
                    <a:pt x="15" y="434"/>
                  </a:lnTo>
                  <a:lnTo>
                    <a:pt x="17" y="411"/>
                  </a:lnTo>
                  <a:lnTo>
                    <a:pt x="18" y="395"/>
                  </a:lnTo>
                  <a:lnTo>
                    <a:pt x="20" y="373"/>
                  </a:lnTo>
                  <a:lnTo>
                    <a:pt x="20" y="357"/>
                  </a:lnTo>
                  <a:lnTo>
                    <a:pt x="21" y="334"/>
                  </a:lnTo>
                  <a:lnTo>
                    <a:pt x="22" y="318"/>
                  </a:lnTo>
                  <a:lnTo>
                    <a:pt x="24" y="295"/>
                  </a:lnTo>
                  <a:lnTo>
                    <a:pt x="25" y="271"/>
                  </a:lnTo>
                  <a:lnTo>
                    <a:pt x="27" y="248"/>
                  </a:lnTo>
                  <a:lnTo>
                    <a:pt x="28" y="225"/>
                  </a:lnTo>
                  <a:lnTo>
                    <a:pt x="30" y="210"/>
                  </a:lnTo>
                  <a:lnTo>
                    <a:pt x="31" y="178"/>
                  </a:lnTo>
                  <a:lnTo>
                    <a:pt x="32" y="163"/>
                  </a:lnTo>
                  <a:lnTo>
                    <a:pt x="34" y="147"/>
                  </a:lnTo>
                  <a:lnTo>
                    <a:pt x="35" y="124"/>
                  </a:lnTo>
                  <a:lnTo>
                    <a:pt x="35" y="108"/>
                  </a:lnTo>
                  <a:lnTo>
                    <a:pt x="37" y="93"/>
                  </a:lnTo>
                  <a:lnTo>
                    <a:pt x="38" y="85"/>
                  </a:lnTo>
                  <a:lnTo>
                    <a:pt x="40" y="63"/>
                  </a:lnTo>
                  <a:lnTo>
                    <a:pt x="41" y="47"/>
                  </a:lnTo>
                  <a:lnTo>
                    <a:pt x="42" y="38"/>
                  </a:lnTo>
                  <a:lnTo>
                    <a:pt x="44" y="31"/>
                  </a:lnTo>
                  <a:lnTo>
                    <a:pt x="45" y="24"/>
                  </a:lnTo>
                  <a:lnTo>
                    <a:pt x="47" y="15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5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8" y="31"/>
                  </a:lnTo>
                  <a:lnTo>
                    <a:pt x="60" y="38"/>
                  </a:lnTo>
                  <a:lnTo>
                    <a:pt x="61" y="54"/>
                  </a:lnTo>
                  <a:lnTo>
                    <a:pt x="62" y="63"/>
                  </a:lnTo>
                  <a:lnTo>
                    <a:pt x="64" y="78"/>
                  </a:lnTo>
                  <a:lnTo>
                    <a:pt x="65" y="85"/>
                  </a:lnTo>
                  <a:lnTo>
                    <a:pt x="67" y="108"/>
                  </a:lnTo>
                  <a:lnTo>
                    <a:pt x="68" y="124"/>
                  </a:lnTo>
                  <a:lnTo>
                    <a:pt x="70" y="140"/>
                  </a:lnTo>
                  <a:lnTo>
                    <a:pt x="70" y="155"/>
                  </a:lnTo>
                  <a:lnTo>
                    <a:pt x="71" y="178"/>
                  </a:lnTo>
                  <a:lnTo>
                    <a:pt x="72" y="194"/>
                  </a:lnTo>
                  <a:lnTo>
                    <a:pt x="74" y="217"/>
                  </a:lnTo>
                  <a:lnTo>
                    <a:pt x="75" y="233"/>
                  </a:lnTo>
                  <a:lnTo>
                    <a:pt x="77" y="264"/>
                  </a:lnTo>
                  <a:lnTo>
                    <a:pt x="78" y="280"/>
                  </a:lnTo>
                  <a:lnTo>
                    <a:pt x="80" y="295"/>
                  </a:lnTo>
                  <a:lnTo>
                    <a:pt x="81" y="325"/>
                  </a:lnTo>
                  <a:lnTo>
                    <a:pt x="82" y="341"/>
                  </a:lnTo>
                  <a:lnTo>
                    <a:pt x="84" y="357"/>
                  </a:lnTo>
                  <a:lnTo>
                    <a:pt x="85" y="380"/>
                  </a:lnTo>
                  <a:lnTo>
                    <a:pt x="87" y="395"/>
                  </a:lnTo>
                  <a:lnTo>
                    <a:pt x="87" y="411"/>
                  </a:lnTo>
                  <a:lnTo>
                    <a:pt x="88" y="434"/>
                  </a:lnTo>
                  <a:lnTo>
                    <a:pt x="90" y="450"/>
                  </a:lnTo>
                  <a:lnTo>
                    <a:pt x="91" y="458"/>
                  </a:lnTo>
                  <a:lnTo>
                    <a:pt x="92" y="481"/>
                  </a:lnTo>
                  <a:lnTo>
                    <a:pt x="94" y="481"/>
                  </a:lnTo>
                  <a:lnTo>
                    <a:pt x="95" y="497"/>
                  </a:lnTo>
                  <a:lnTo>
                    <a:pt x="97" y="504"/>
                  </a:lnTo>
                  <a:lnTo>
                    <a:pt x="98" y="513"/>
                  </a:lnTo>
                  <a:lnTo>
                    <a:pt x="100" y="513"/>
                  </a:lnTo>
                  <a:lnTo>
                    <a:pt x="101" y="520"/>
                  </a:lnTo>
                  <a:lnTo>
                    <a:pt x="102" y="520"/>
                  </a:lnTo>
                  <a:lnTo>
                    <a:pt x="104" y="520"/>
                  </a:lnTo>
                  <a:lnTo>
                    <a:pt x="105" y="520"/>
                  </a:lnTo>
                  <a:lnTo>
                    <a:pt x="107" y="513"/>
                  </a:lnTo>
                  <a:lnTo>
                    <a:pt x="108" y="504"/>
                  </a:lnTo>
                  <a:lnTo>
                    <a:pt x="110" y="497"/>
                  </a:lnTo>
                  <a:lnTo>
                    <a:pt x="111" y="488"/>
                  </a:lnTo>
                  <a:lnTo>
                    <a:pt x="112" y="473"/>
                  </a:lnTo>
                  <a:lnTo>
                    <a:pt x="114" y="473"/>
                  </a:lnTo>
                  <a:lnTo>
                    <a:pt x="115" y="450"/>
                  </a:lnTo>
                  <a:lnTo>
                    <a:pt x="117" y="443"/>
                  </a:lnTo>
                  <a:lnTo>
                    <a:pt x="118" y="427"/>
                  </a:lnTo>
                  <a:lnTo>
                    <a:pt x="120" y="404"/>
                  </a:lnTo>
                  <a:lnTo>
                    <a:pt x="121" y="388"/>
                  </a:lnTo>
                  <a:lnTo>
                    <a:pt x="121" y="364"/>
                  </a:lnTo>
                  <a:lnTo>
                    <a:pt x="122" y="350"/>
                  </a:lnTo>
                  <a:lnTo>
                    <a:pt x="124" y="325"/>
                  </a:lnTo>
                  <a:lnTo>
                    <a:pt x="125" y="310"/>
                  </a:lnTo>
                  <a:lnTo>
                    <a:pt x="127" y="287"/>
                  </a:lnTo>
                  <a:lnTo>
                    <a:pt x="128" y="264"/>
                  </a:lnTo>
                  <a:lnTo>
                    <a:pt x="130" y="241"/>
                  </a:lnTo>
                  <a:lnTo>
                    <a:pt x="131" y="225"/>
                  </a:lnTo>
                  <a:lnTo>
                    <a:pt x="132" y="201"/>
                  </a:lnTo>
                  <a:lnTo>
                    <a:pt x="134" y="178"/>
                  </a:lnTo>
                  <a:lnTo>
                    <a:pt x="135" y="163"/>
                  </a:lnTo>
                  <a:lnTo>
                    <a:pt x="137" y="140"/>
                  </a:lnTo>
                  <a:lnTo>
                    <a:pt x="138" y="117"/>
                  </a:lnTo>
                  <a:lnTo>
                    <a:pt x="138" y="101"/>
                  </a:lnTo>
                  <a:lnTo>
                    <a:pt x="140" y="85"/>
                  </a:lnTo>
                  <a:lnTo>
                    <a:pt x="141" y="78"/>
                  </a:lnTo>
                  <a:lnTo>
                    <a:pt x="142" y="63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7" y="31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58" y="15"/>
                  </a:lnTo>
                  <a:lnTo>
                    <a:pt x="160" y="24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4" y="54"/>
                  </a:lnTo>
                  <a:lnTo>
                    <a:pt x="165" y="63"/>
                  </a:lnTo>
                  <a:lnTo>
                    <a:pt x="167" y="78"/>
                  </a:lnTo>
                  <a:lnTo>
                    <a:pt x="168" y="93"/>
                  </a:lnTo>
                  <a:lnTo>
                    <a:pt x="170" y="108"/>
                  </a:lnTo>
                  <a:lnTo>
                    <a:pt x="171" y="124"/>
                  </a:lnTo>
                  <a:lnTo>
                    <a:pt x="172" y="133"/>
                  </a:lnTo>
                  <a:lnTo>
                    <a:pt x="172" y="155"/>
                  </a:lnTo>
                  <a:lnTo>
                    <a:pt x="174" y="171"/>
                  </a:lnTo>
                  <a:lnTo>
                    <a:pt x="175" y="194"/>
                  </a:lnTo>
                  <a:lnTo>
                    <a:pt x="177" y="210"/>
                  </a:lnTo>
                  <a:lnTo>
                    <a:pt x="178" y="233"/>
                  </a:lnTo>
                  <a:lnTo>
                    <a:pt x="180" y="255"/>
                  </a:lnTo>
                  <a:lnTo>
                    <a:pt x="181" y="280"/>
                  </a:lnTo>
                  <a:lnTo>
                    <a:pt x="182" y="295"/>
                  </a:lnTo>
                  <a:lnTo>
                    <a:pt x="184" y="318"/>
                  </a:lnTo>
                  <a:lnTo>
                    <a:pt x="185" y="341"/>
                  </a:lnTo>
                  <a:lnTo>
                    <a:pt x="187" y="357"/>
                  </a:lnTo>
                  <a:lnTo>
                    <a:pt x="188" y="380"/>
                  </a:lnTo>
                  <a:lnTo>
                    <a:pt x="188" y="404"/>
                  </a:lnTo>
                  <a:lnTo>
                    <a:pt x="190" y="418"/>
                  </a:lnTo>
                  <a:lnTo>
                    <a:pt x="191" y="427"/>
                  </a:lnTo>
                  <a:lnTo>
                    <a:pt x="192" y="450"/>
                  </a:lnTo>
                  <a:lnTo>
                    <a:pt x="194" y="465"/>
                  </a:lnTo>
                  <a:lnTo>
                    <a:pt x="195" y="481"/>
                  </a:lnTo>
                  <a:lnTo>
                    <a:pt x="197" y="488"/>
                  </a:lnTo>
                  <a:lnTo>
                    <a:pt x="198" y="497"/>
                  </a:lnTo>
                  <a:lnTo>
                    <a:pt x="200" y="497"/>
                  </a:lnTo>
                  <a:lnTo>
                    <a:pt x="201" y="504"/>
                  </a:lnTo>
                  <a:lnTo>
                    <a:pt x="202" y="513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7" y="513"/>
                  </a:lnTo>
                  <a:lnTo>
                    <a:pt x="208" y="513"/>
                  </a:lnTo>
                  <a:lnTo>
                    <a:pt x="210" y="497"/>
                  </a:lnTo>
                  <a:lnTo>
                    <a:pt x="211" y="497"/>
                  </a:lnTo>
                  <a:lnTo>
                    <a:pt x="212" y="481"/>
                  </a:lnTo>
                  <a:lnTo>
                    <a:pt x="214" y="473"/>
                  </a:lnTo>
                  <a:lnTo>
                    <a:pt x="215" y="458"/>
                  </a:lnTo>
                  <a:lnTo>
                    <a:pt x="217" y="450"/>
                  </a:lnTo>
                  <a:lnTo>
                    <a:pt x="218" y="427"/>
                  </a:lnTo>
                  <a:lnTo>
                    <a:pt x="220" y="418"/>
                  </a:lnTo>
                  <a:lnTo>
                    <a:pt x="221" y="404"/>
                  </a:lnTo>
                  <a:lnTo>
                    <a:pt x="222" y="388"/>
                  </a:lnTo>
                  <a:lnTo>
                    <a:pt x="222" y="364"/>
                  </a:lnTo>
                  <a:lnTo>
                    <a:pt x="224" y="341"/>
                  </a:lnTo>
                  <a:lnTo>
                    <a:pt x="225" y="325"/>
                  </a:lnTo>
                  <a:lnTo>
                    <a:pt x="227" y="310"/>
                  </a:lnTo>
                  <a:lnTo>
                    <a:pt x="228" y="287"/>
                  </a:lnTo>
                  <a:lnTo>
                    <a:pt x="230" y="264"/>
                  </a:lnTo>
                  <a:lnTo>
                    <a:pt x="231" y="248"/>
                  </a:lnTo>
                  <a:lnTo>
                    <a:pt x="232" y="217"/>
                  </a:lnTo>
                  <a:lnTo>
                    <a:pt x="234" y="201"/>
                  </a:lnTo>
                  <a:lnTo>
                    <a:pt x="235" y="178"/>
                  </a:lnTo>
                  <a:lnTo>
                    <a:pt x="237" y="163"/>
                  </a:lnTo>
                  <a:lnTo>
                    <a:pt x="238" y="140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85"/>
                  </a:lnTo>
                  <a:lnTo>
                    <a:pt x="242" y="78"/>
                  </a:lnTo>
                  <a:lnTo>
                    <a:pt x="244" y="63"/>
                  </a:lnTo>
                  <a:lnTo>
                    <a:pt x="245" y="47"/>
                  </a:lnTo>
                  <a:lnTo>
                    <a:pt x="247" y="38"/>
                  </a:lnTo>
                  <a:lnTo>
                    <a:pt x="248" y="31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60" y="15"/>
                  </a:lnTo>
                  <a:lnTo>
                    <a:pt x="261" y="24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65" y="47"/>
                  </a:lnTo>
                  <a:lnTo>
                    <a:pt x="267" y="63"/>
                  </a:lnTo>
                  <a:lnTo>
                    <a:pt x="268" y="70"/>
                  </a:lnTo>
                  <a:lnTo>
                    <a:pt x="270" y="85"/>
                  </a:lnTo>
                  <a:lnTo>
                    <a:pt x="271" y="101"/>
                  </a:lnTo>
                  <a:lnTo>
                    <a:pt x="272" y="117"/>
                  </a:lnTo>
                  <a:lnTo>
                    <a:pt x="274" y="133"/>
                  </a:lnTo>
                  <a:lnTo>
                    <a:pt x="274" y="155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78" y="217"/>
                  </a:lnTo>
                  <a:lnTo>
                    <a:pt x="280" y="233"/>
                  </a:lnTo>
                  <a:lnTo>
                    <a:pt x="281" y="255"/>
                  </a:lnTo>
                  <a:lnTo>
                    <a:pt x="282" y="287"/>
                  </a:lnTo>
                  <a:lnTo>
                    <a:pt x="284" y="303"/>
                  </a:lnTo>
                  <a:lnTo>
                    <a:pt x="285" y="318"/>
                  </a:lnTo>
                  <a:lnTo>
                    <a:pt x="287" y="341"/>
                  </a:lnTo>
                  <a:lnTo>
                    <a:pt x="288" y="364"/>
                  </a:lnTo>
                  <a:lnTo>
                    <a:pt x="290" y="388"/>
                  </a:lnTo>
                  <a:lnTo>
                    <a:pt x="291" y="404"/>
                  </a:lnTo>
                  <a:lnTo>
                    <a:pt x="291" y="418"/>
                  </a:lnTo>
                  <a:lnTo>
                    <a:pt x="292" y="434"/>
                  </a:lnTo>
                  <a:lnTo>
                    <a:pt x="294" y="450"/>
                  </a:lnTo>
                  <a:lnTo>
                    <a:pt x="295" y="458"/>
                  </a:lnTo>
                  <a:lnTo>
                    <a:pt x="297" y="473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1" y="497"/>
                  </a:lnTo>
                  <a:lnTo>
                    <a:pt x="302" y="513"/>
                  </a:lnTo>
                  <a:lnTo>
                    <a:pt x="304" y="513"/>
                  </a:lnTo>
                  <a:lnTo>
                    <a:pt x="305" y="520"/>
                  </a:lnTo>
                  <a:lnTo>
                    <a:pt x="307" y="513"/>
                  </a:lnTo>
                  <a:lnTo>
                    <a:pt x="308" y="513"/>
                  </a:lnTo>
                  <a:lnTo>
                    <a:pt x="308" y="504"/>
                  </a:lnTo>
                  <a:lnTo>
                    <a:pt x="310" y="504"/>
                  </a:lnTo>
                  <a:lnTo>
                    <a:pt x="311" y="497"/>
                  </a:lnTo>
                  <a:lnTo>
                    <a:pt x="312" y="497"/>
                  </a:lnTo>
                  <a:lnTo>
                    <a:pt x="314" y="473"/>
                  </a:lnTo>
                  <a:lnTo>
                    <a:pt x="315" y="473"/>
                  </a:lnTo>
                  <a:lnTo>
                    <a:pt x="317" y="450"/>
                  </a:lnTo>
                  <a:lnTo>
                    <a:pt x="318" y="443"/>
                  </a:lnTo>
                  <a:lnTo>
                    <a:pt x="320" y="427"/>
                  </a:lnTo>
                  <a:lnTo>
                    <a:pt x="321" y="418"/>
                  </a:lnTo>
                  <a:lnTo>
                    <a:pt x="322" y="388"/>
                  </a:lnTo>
                  <a:lnTo>
                    <a:pt x="324" y="380"/>
                  </a:lnTo>
                  <a:lnTo>
                    <a:pt x="325" y="357"/>
                  </a:lnTo>
                  <a:lnTo>
                    <a:pt x="325" y="341"/>
                  </a:lnTo>
                  <a:lnTo>
                    <a:pt x="327" y="318"/>
                  </a:lnTo>
                  <a:lnTo>
                    <a:pt x="328" y="303"/>
                  </a:lnTo>
                  <a:lnTo>
                    <a:pt x="330" y="271"/>
                  </a:lnTo>
                  <a:lnTo>
                    <a:pt x="331" y="248"/>
                  </a:lnTo>
                  <a:lnTo>
                    <a:pt x="332" y="225"/>
                  </a:lnTo>
                  <a:lnTo>
                    <a:pt x="334" y="217"/>
                  </a:lnTo>
                  <a:lnTo>
                    <a:pt x="335" y="194"/>
                  </a:lnTo>
                  <a:lnTo>
                    <a:pt x="337" y="171"/>
                  </a:lnTo>
                  <a:lnTo>
                    <a:pt x="338" y="147"/>
                  </a:lnTo>
                  <a:lnTo>
                    <a:pt x="340" y="133"/>
                  </a:lnTo>
                  <a:lnTo>
                    <a:pt x="341" y="108"/>
                  </a:lnTo>
                  <a:lnTo>
                    <a:pt x="341" y="101"/>
                  </a:lnTo>
                  <a:lnTo>
                    <a:pt x="342" y="78"/>
                  </a:lnTo>
                  <a:lnTo>
                    <a:pt x="344" y="70"/>
                  </a:lnTo>
                  <a:lnTo>
                    <a:pt x="345" y="54"/>
                  </a:lnTo>
                  <a:lnTo>
                    <a:pt x="347" y="38"/>
                  </a:lnTo>
                  <a:lnTo>
                    <a:pt x="348" y="38"/>
                  </a:lnTo>
                  <a:lnTo>
                    <a:pt x="350" y="24"/>
                  </a:lnTo>
                  <a:lnTo>
                    <a:pt x="351" y="15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7" y="8"/>
                  </a:lnTo>
                  <a:lnTo>
                    <a:pt x="358" y="0"/>
                  </a:lnTo>
                  <a:lnTo>
                    <a:pt x="358" y="8"/>
                  </a:lnTo>
                  <a:lnTo>
                    <a:pt x="360" y="8"/>
                  </a:lnTo>
                  <a:lnTo>
                    <a:pt x="361" y="8"/>
                  </a:lnTo>
                  <a:lnTo>
                    <a:pt x="362" y="31"/>
                  </a:lnTo>
                  <a:lnTo>
                    <a:pt x="364" y="24"/>
                  </a:lnTo>
                  <a:lnTo>
                    <a:pt x="365" y="38"/>
                  </a:lnTo>
                  <a:lnTo>
                    <a:pt x="367" y="47"/>
                  </a:lnTo>
                  <a:lnTo>
                    <a:pt x="368" y="63"/>
                  </a:lnTo>
                  <a:lnTo>
                    <a:pt x="370" y="78"/>
                  </a:lnTo>
                  <a:lnTo>
                    <a:pt x="371" y="101"/>
                  </a:lnTo>
                  <a:lnTo>
                    <a:pt x="372" y="108"/>
                  </a:lnTo>
                  <a:lnTo>
                    <a:pt x="374" y="124"/>
                  </a:lnTo>
                  <a:lnTo>
                    <a:pt x="375" y="147"/>
                  </a:lnTo>
                  <a:lnTo>
                    <a:pt x="375" y="163"/>
                  </a:lnTo>
                  <a:lnTo>
                    <a:pt x="377" y="187"/>
                  </a:lnTo>
                  <a:lnTo>
                    <a:pt x="378" y="201"/>
                  </a:lnTo>
                  <a:lnTo>
                    <a:pt x="380" y="225"/>
                  </a:lnTo>
                  <a:lnTo>
                    <a:pt x="381" y="241"/>
                  </a:lnTo>
                  <a:lnTo>
                    <a:pt x="382" y="271"/>
                  </a:lnTo>
                  <a:lnTo>
                    <a:pt x="384" y="295"/>
                  </a:lnTo>
                  <a:lnTo>
                    <a:pt x="385" y="318"/>
                  </a:lnTo>
                  <a:lnTo>
                    <a:pt x="387" y="341"/>
                  </a:lnTo>
                  <a:lnTo>
                    <a:pt x="388" y="357"/>
                  </a:lnTo>
                  <a:lnTo>
                    <a:pt x="390" y="380"/>
                  </a:lnTo>
                  <a:lnTo>
                    <a:pt x="391" y="395"/>
                  </a:lnTo>
                  <a:lnTo>
                    <a:pt x="392" y="418"/>
                  </a:lnTo>
                  <a:lnTo>
                    <a:pt x="392" y="434"/>
                  </a:lnTo>
                  <a:lnTo>
                    <a:pt x="394" y="450"/>
                  </a:lnTo>
                  <a:lnTo>
                    <a:pt x="395" y="458"/>
                  </a:lnTo>
                  <a:lnTo>
                    <a:pt x="397" y="473"/>
                  </a:lnTo>
                  <a:lnTo>
                    <a:pt x="398" y="488"/>
                  </a:lnTo>
                  <a:lnTo>
                    <a:pt x="400" y="497"/>
                  </a:lnTo>
                  <a:lnTo>
                    <a:pt x="401" y="497"/>
                  </a:lnTo>
                  <a:lnTo>
                    <a:pt x="402" y="504"/>
                  </a:lnTo>
                  <a:lnTo>
                    <a:pt x="404" y="513"/>
                  </a:lnTo>
                  <a:lnTo>
                    <a:pt x="405" y="513"/>
                  </a:lnTo>
                  <a:lnTo>
                    <a:pt x="407" y="520"/>
                  </a:lnTo>
                  <a:lnTo>
                    <a:pt x="408" y="513"/>
                  </a:lnTo>
                  <a:lnTo>
                    <a:pt x="410" y="520"/>
                  </a:lnTo>
                  <a:lnTo>
                    <a:pt x="410" y="504"/>
                  </a:lnTo>
                  <a:lnTo>
                    <a:pt x="411" y="497"/>
                  </a:lnTo>
                  <a:lnTo>
                    <a:pt x="412" y="497"/>
                  </a:lnTo>
                  <a:lnTo>
                    <a:pt x="414" y="488"/>
                  </a:lnTo>
                  <a:lnTo>
                    <a:pt x="415" y="473"/>
                  </a:lnTo>
                  <a:lnTo>
                    <a:pt x="417" y="465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1" y="427"/>
                  </a:lnTo>
                  <a:lnTo>
                    <a:pt x="422" y="411"/>
                  </a:lnTo>
                  <a:lnTo>
                    <a:pt x="424" y="388"/>
                  </a:lnTo>
                  <a:lnTo>
                    <a:pt x="425" y="373"/>
                  </a:lnTo>
                  <a:lnTo>
                    <a:pt x="427" y="350"/>
                  </a:lnTo>
                  <a:lnTo>
                    <a:pt x="427" y="334"/>
                  </a:lnTo>
                  <a:lnTo>
                    <a:pt x="428" y="303"/>
                  </a:lnTo>
                  <a:lnTo>
                    <a:pt x="430" y="287"/>
                  </a:lnTo>
                  <a:lnTo>
                    <a:pt x="431" y="264"/>
                  </a:lnTo>
                  <a:lnTo>
                    <a:pt x="432" y="248"/>
                  </a:lnTo>
                  <a:lnTo>
                    <a:pt x="434" y="225"/>
                  </a:lnTo>
                  <a:lnTo>
                    <a:pt x="435" y="225"/>
                  </a:lnTo>
                  <a:lnTo>
                    <a:pt x="437" y="210"/>
                  </a:lnTo>
                  <a:lnTo>
                    <a:pt x="438" y="187"/>
                  </a:lnTo>
                  <a:lnTo>
                    <a:pt x="440" y="171"/>
                  </a:lnTo>
                  <a:lnTo>
                    <a:pt x="441" y="155"/>
                  </a:lnTo>
                  <a:lnTo>
                    <a:pt x="442" y="140"/>
                  </a:lnTo>
                  <a:lnTo>
                    <a:pt x="444" y="117"/>
                  </a:lnTo>
                  <a:lnTo>
                    <a:pt x="444" y="101"/>
                  </a:lnTo>
                  <a:lnTo>
                    <a:pt x="445" y="93"/>
                  </a:lnTo>
                  <a:lnTo>
                    <a:pt x="447" y="70"/>
                  </a:lnTo>
                  <a:lnTo>
                    <a:pt x="448" y="63"/>
                  </a:lnTo>
                  <a:lnTo>
                    <a:pt x="450" y="47"/>
                  </a:lnTo>
                  <a:lnTo>
                    <a:pt x="451" y="38"/>
                  </a:lnTo>
                  <a:lnTo>
                    <a:pt x="452" y="31"/>
                  </a:lnTo>
                  <a:lnTo>
                    <a:pt x="454" y="24"/>
                  </a:lnTo>
                  <a:lnTo>
                    <a:pt x="455" y="24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60" y="24"/>
                  </a:lnTo>
                  <a:lnTo>
                    <a:pt x="461" y="24"/>
                  </a:lnTo>
                  <a:lnTo>
                    <a:pt x="462" y="31"/>
                  </a:lnTo>
                  <a:lnTo>
                    <a:pt x="464" y="38"/>
                  </a:lnTo>
                  <a:lnTo>
                    <a:pt x="465" y="47"/>
                  </a:lnTo>
                  <a:lnTo>
                    <a:pt x="467" y="54"/>
                  </a:lnTo>
                  <a:lnTo>
                    <a:pt x="468" y="70"/>
                  </a:lnTo>
                  <a:lnTo>
                    <a:pt x="470" y="78"/>
                  </a:lnTo>
                  <a:lnTo>
                    <a:pt x="471" y="93"/>
                  </a:lnTo>
                  <a:lnTo>
                    <a:pt x="472" y="101"/>
                  </a:lnTo>
                  <a:lnTo>
                    <a:pt x="474" y="117"/>
                  </a:lnTo>
                  <a:lnTo>
                    <a:pt x="475" y="140"/>
                  </a:lnTo>
                  <a:lnTo>
                    <a:pt x="477" y="163"/>
                  </a:lnTo>
                  <a:lnTo>
                    <a:pt x="478" y="178"/>
                  </a:lnTo>
                  <a:lnTo>
                    <a:pt x="478" y="187"/>
                  </a:lnTo>
                  <a:lnTo>
                    <a:pt x="480" y="217"/>
                  </a:lnTo>
                  <a:lnTo>
                    <a:pt x="481" y="233"/>
                  </a:lnTo>
                  <a:lnTo>
                    <a:pt x="482" y="255"/>
                  </a:lnTo>
                  <a:lnTo>
                    <a:pt x="484" y="271"/>
                  </a:lnTo>
                  <a:lnTo>
                    <a:pt x="485" y="295"/>
                  </a:lnTo>
                  <a:lnTo>
                    <a:pt x="487" y="318"/>
                  </a:lnTo>
                  <a:lnTo>
                    <a:pt x="488" y="341"/>
                  </a:lnTo>
                  <a:lnTo>
                    <a:pt x="490" y="364"/>
                  </a:lnTo>
                  <a:lnTo>
                    <a:pt x="491" y="380"/>
                  </a:lnTo>
                  <a:lnTo>
                    <a:pt x="492" y="395"/>
                  </a:lnTo>
                  <a:lnTo>
                    <a:pt x="494" y="411"/>
                  </a:lnTo>
                  <a:lnTo>
                    <a:pt x="494" y="427"/>
                  </a:lnTo>
                  <a:lnTo>
                    <a:pt x="495" y="443"/>
                  </a:lnTo>
                  <a:lnTo>
                    <a:pt x="497" y="458"/>
                  </a:lnTo>
                  <a:lnTo>
                    <a:pt x="498" y="473"/>
                  </a:lnTo>
                  <a:lnTo>
                    <a:pt x="500" y="481"/>
                  </a:lnTo>
                  <a:lnTo>
                    <a:pt x="501" y="488"/>
                  </a:lnTo>
                  <a:lnTo>
                    <a:pt x="502" y="504"/>
                  </a:lnTo>
                  <a:lnTo>
                    <a:pt x="504" y="497"/>
                  </a:lnTo>
                  <a:lnTo>
                    <a:pt x="505" y="513"/>
                  </a:lnTo>
                  <a:lnTo>
                    <a:pt x="507" y="513"/>
                  </a:lnTo>
                  <a:lnTo>
                    <a:pt x="508" y="513"/>
                  </a:lnTo>
                  <a:lnTo>
                    <a:pt x="510" y="513"/>
                  </a:lnTo>
                  <a:lnTo>
                    <a:pt x="511" y="513"/>
                  </a:lnTo>
                  <a:lnTo>
                    <a:pt x="511" y="504"/>
                  </a:lnTo>
                  <a:lnTo>
                    <a:pt x="512" y="497"/>
                  </a:lnTo>
                  <a:lnTo>
                    <a:pt x="514" y="497"/>
                  </a:lnTo>
                  <a:lnTo>
                    <a:pt x="515" y="488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20" y="458"/>
                  </a:lnTo>
                  <a:lnTo>
                    <a:pt x="521" y="434"/>
                  </a:lnTo>
                  <a:lnTo>
                    <a:pt x="522" y="427"/>
                  </a:lnTo>
                  <a:lnTo>
                    <a:pt x="524" y="404"/>
                  </a:lnTo>
                  <a:lnTo>
                    <a:pt x="525" y="388"/>
                  </a:lnTo>
                  <a:lnTo>
                    <a:pt x="527" y="364"/>
                  </a:lnTo>
                  <a:lnTo>
                    <a:pt x="528" y="350"/>
                  </a:lnTo>
                  <a:lnTo>
                    <a:pt x="528" y="325"/>
                  </a:lnTo>
                  <a:lnTo>
                    <a:pt x="530" y="303"/>
                  </a:lnTo>
                  <a:lnTo>
                    <a:pt x="531" y="287"/>
                  </a:lnTo>
                  <a:lnTo>
                    <a:pt x="532" y="255"/>
                  </a:lnTo>
                  <a:lnTo>
                    <a:pt x="534" y="241"/>
                  </a:lnTo>
                  <a:lnTo>
                    <a:pt x="535" y="217"/>
                  </a:lnTo>
                  <a:lnTo>
                    <a:pt x="537" y="201"/>
                  </a:lnTo>
                  <a:lnTo>
                    <a:pt x="538" y="178"/>
                  </a:lnTo>
                  <a:lnTo>
                    <a:pt x="540" y="163"/>
                  </a:lnTo>
                  <a:lnTo>
                    <a:pt x="541" y="140"/>
                  </a:lnTo>
                  <a:lnTo>
                    <a:pt x="542" y="124"/>
                  </a:lnTo>
                  <a:lnTo>
                    <a:pt x="544" y="108"/>
                  </a:lnTo>
                  <a:lnTo>
                    <a:pt x="545" y="93"/>
                  </a:lnTo>
                  <a:lnTo>
                    <a:pt x="545" y="78"/>
                  </a:lnTo>
                  <a:lnTo>
                    <a:pt x="547" y="63"/>
                  </a:lnTo>
                  <a:lnTo>
                    <a:pt x="548" y="47"/>
                  </a:lnTo>
                  <a:lnTo>
                    <a:pt x="550" y="38"/>
                  </a:lnTo>
                  <a:lnTo>
                    <a:pt x="551" y="31"/>
                  </a:lnTo>
                  <a:lnTo>
                    <a:pt x="552" y="24"/>
                  </a:lnTo>
                  <a:lnTo>
                    <a:pt x="554" y="24"/>
                  </a:lnTo>
                  <a:lnTo>
                    <a:pt x="555" y="15"/>
                  </a:lnTo>
                  <a:lnTo>
                    <a:pt x="557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1" y="15"/>
                  </a:lnTo>
                  <a:lnTo>
                    <a:pt x="562" y="24"/>
                  </a:lnTo>
                  <a:lnTo>
                    <a:pt x="562" y="31"/>
                  </a:lnTo>
                  <a:lnTo>
                    <a:pt x="564" y="38"/>
                  </a:lnTo>
                  <a:lnTo>
                    <a:pt x="565" y="47"/>
                  </a:lnTo>
                  <a:lnTo>
                    <a:pt x="567" y="54"/>
                  </a:lnTo>
                  <a:lnTo>
                    <a:pt x="568" y="70"/>
                  </a:lnTo>
                  <a:lnTo>
                    <a:pt x="570" y="78"/>
                  </a:lnTo>
                  <a:lnTo>
                    <a:pt x="571" y="93"/>
                  </a:lnTo>
                  <a:lnTo>
                    <a:pt x="572" y="108"/>
                  </a:lnTo>
                  <a:lnTo>
                    <a:pt x="574" y="124"/>
                  </a:lnTo>
                  <a:lnTo>
                    <a:pt x="575" y="140"/>
                  </a:lnTo>
                  <a:lnTo>
                    <a:pt x="577" y="163"/>
                  </a:lnTo>
                  <a:lnTo>
                    <a:pt x="578" y="178"/>
                  </a:lnTo>
                  <a:lnTo>
                    <a:pt x="580" y="194"/>
                  </a:lnTo>
                  <a:lnTo>
                    <a:pt x="580" y="217"/>
                  </a:lnTo>
                  <a:lnTo>
                    <a:pt x="581" y="241"/>
                  </a:lnTo>
                  <a:lnTo>
                    <a:pt x="582" y="264"/>
                  </a:lnTo>
                  <a:lnTo>
                    <a:pt x="584" y="280"/>
                  </a:lnTo>
                  <a:lnTo>
                    <a:pt x="585" y="295"/>
                  </a:lnTo>
                  <a:lnTo>
                    <a:pt x="587" y="318"/>
                  </a:lnTo>
                  <a:lnTo>
                    <a:pt x="588" y="334"/>
                  </a:lnTo>
                  <a:lnTo>
                    <a:pt x="590" y="357"/>
                  </a:lnTo>
                  <a:lnTo>
                    <a:pt x="591" y="373"/>
                  </a:lnTo>
                  <a:lnTo>
                    <a:pt x="592" y="388"/>
                  </a:lnTo>
                  <a:lnTo>
                    <a:pt x="594" y="411"/>
                  </a:lnTo>
                  <a:lnTo>
                    <a:pt x="595" y="434"/>
                  </a:lnTo>
                  <a:lnTo>
                    <a:pt x="597" y="443"/>
                  </a:lnTo>
                  <a:lnTo>
                    <a:pt x="597" y="458"/>
                  </a:lnTo>
                  <a:lnTo>
                    <a:pt x="598" y="465"/>
                  </a:lnTo>
                  <a:lnTo>
                    <a:pt x="600" y="488"/>
                  </a:lnTo>
                  <a:lnTo>
                    <a:pt x="601" y="497"/>
                  </a:lnTo>
                  <a:lnTo>
                    <a:pt x="602" y="504"/>
                  </a:lnTo>
                  <a:lnTo>
                    <a:pt x="604" y="504"/>
                  </a:lnTo>
                  <a:lnTo>
                    <a:pt x="605" y="513"/>
                  </a:lnTo>
                  <a:lnTo>
                    <a:pt x="607" y="520"/>
                  </a:lnTo>
                  <a:lnTo>
                    <a:pt x="608" y="520"/>
                  </a:lnTo>
                  <a:lnTo>
                    <a:pt x="610" y="520"/>
                  </a:lnTo>
                  <a:lnTo>
                    <a:pt x="611" y="520"/>
                  </a:lnTo>
                  <a:lnTo>
                    <a:pt x="612" y="520"/>
                  </a:lnTo>
                  <a:lnTo>
                    <a:pt x="614" y="513"/>
                  </a:lnTo>
                  <a:lnTo>
                    <a:pt x="615" y="497"/>
                  </a:lnTo>
                  <a:lnTo>
                    <a:pt x="617" y="497"/>
                  </a:lnTo>
                  <a:lnTo>
                    <a:pt x="618" y="488"/>
                  </a:lnTo>
                  <a:lnTo>
                    <a:pt x="620" y="473"/>
                  </a:lnTo>
                  <a:lnTo>
                    <a:pt x="621" y="465"/>
                  </a:lnTo>
                  <a:lnTo>
                    <a:pt x="622" y="450"/>
                  </a:lnTo>
                  <a:lnTo>
                    <a:pt x="624" y="434"/>
                  </a:lnTo>
                  <a:lnTo>
                    <a:pt x="625" y="418"/>
                  </a:lnTo>
                  <a:lnTo>
                    <a:pt x="627" y="395"/>
                  </a:lnTo>
                  <a:lnTo>
                    <a:pt x="628" y="380"/>
                  </a:lnTo>
                  <a:lnTo>
                    <a:pt x="630" y="357"/>
                  </a:lnTo>
                  <a:lnTo>
                    <a:pt x="630" y="334"/>
                  </a:lnTo>
                  <a:lnTo>
                    <a:pt x="631" y="318"/>
                  </a:lnTo>
                  <a:lnTo>
                    <a:pt x="632" y="295"/>
                  </a:lnTo>
                  <a:lnTo>
                    <a:pt x="634" y="271"/>
                  </a:lnTo>
                  <a:lnTo>
                    <a:pt x="635" y="248"/>
                  </a:lnTo>
                  <a:lnTo>
                    <a:pt x="637" y="233"/>
                  </a:lnTo>
                  <a:lnTo>
                    <a:pt x="638" y="210"/>
                  </a:lnTo>
                  <a:lnTo>
                    <a:pt x="640" y="187"/>
                  </a:lnTo>
                  <a:lnTo>
                    <a:pt x="641" y="171"/>
                  </a:lnTo>
                  <a:lnTo>
                    <a:pt x="642" y="147"/>
                  </a:lnTo>
                  <a:lnTo>
                    <a:pt x="644" y="133"/>
                  </a:lnTo>
                  <a:lnTo>
                    <a:pt x="645" y="108"/>
                  </a:lnTo>
                  <a:lnTo>
                    <a:pt x="647" y="93"/>
                  </a:lnTo>
                  <a:lnTo>
                    <a:pt x="647" y="78"/>
                  </a:lnTo>
                  <a:lnTo>
                    <a:pt x="648" y="63"/>
                  </a:lnTo>
                  <a:lnTo>
                    <a:pt x="650" y="54"/>
                  </a:lnTo>
                  <a:lnTo>
                    <a:pt x="651" y="47"/>
                  </a:lnTo>
                  <a:lnTo>
                    <a:pt x="652" y="31"/>
                  </a:lnTo>
                  <a:lnTo>
                    <a:pt x="654" y="24"/>
                  </a:lnTo>
                  <a:lnTo>
                    <a:pt x="655" y="15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60" y="8"/>
                  </a:lnTo>
                  <a:lnTo>
                    <a:pt x="661" y="8"/>
                  </a:lnTo>
                  <a:lnTo>
                    <a:pt x="662" y="15"/>
                  </a:lnTo>
                  <a:lnTo>
                    <a:pt x="664" y="15"/>
                  </a:lnTo>
                  <a:lnTo>
                    <a:pt x="665" y="24"/>
                  </a:lnTo>
                  <a:lnTo>
                    <a:pt x="667" y="31"/>
                  </a:lnTo>
                </a:path>
              </a:pathLst>
            </a:custGeom>
            <a:noFill/>
            <a:ln w="190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4" name="Group 20"/>
          <p:cNvGrpSpPr>
            <a:grpSpLocks/>
          </p:cNvGrpSpPr>
          <p:nvPr/>
        </p:nvGrpSpPr>
        <p:grpSpPr bwMode="auto">
          <a:xfrm>
            <a:off x="5168900" y="1789113"/>
            <a:ext cx="530225" cy="4294187"/>
            <a:chOff x="5049727" y="1693330"/>
            <a:chExt cx="803096" cy="4294678"/>
          </a:xfrm>
        </p:grpSpPr>
        <p:grpSp>
          <p:nvGrpSpPr>
            <p:cNvPr id="40983" name="Group 5"/>
            <p:cNvGrpSpPr>
              <a:grpSpLocks/>
            </p:cNvGrpSpPr>
            <p:nvPr/>
          </p:nvGrpSpPr>
          <p:grpSpPr bwMode="auto">
            <a:xfrm rot="5400000">
              <a:off x="3789068" y="3924253"/>
              <a:ext cx="3324414" cy="803096"/>
              <a:chOff x="1878207" y="1190625"/>
              <a:chExt cx="3114208" cy="2651125"/>
            </a:xfrm>
          </p:grpSpPr>
          <p:sp>
            <p:nvSpPr>
              <p:cNvPr id="40985" name="Text Box 13"/>
              <p:cNvSpPr txBox="1">
                <a:spLocks noChangeArrowheads="1"/>
              </p:cNvSpPr>
              <p:nvPr/>
            </p:nvSpPr>
            <p:spPr bwMode="auto">
              <a:xfrm>
                <a:off x="4554752" y="3384550"/>
                <a:ext cx="343504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/>
                  <a:t>TIME</a:t>
                </a:r>
                <a:r>
                  <a:rPr lang="en-US" altLang="en-US" sz="2400"/>
                  <a:t> </a:t>
                </a:r>
              </a:p>
            </p:txBody>
          </p:sp>
          <p:sp>
            <p:nvSpPr>
              <p:cNvPr id="40986" name="Line 14"/>
              <p:cNvSpPr>
                <a:spLocks noChangeShapeType="1"/>
              </p:cNvSpPr>
              <p:nvPr/>
            </p:nvSpPr>
            <p:spPr bwMode="auto">
              <a:xfrm>
                <a:off x="1883439" y="1190625"/>
                <a:ext cx="0" cy="223520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Line 16"/>
              <p:cNvSpPr>
                <a:spLocks noChangeShapeType="1"/>
              </p:cNvSpPr>
              <p:nvPr/>
            </p:nvSpPr>
            <p:spPr bwMode="auto">
              <a:xfrm>
                <a:off x="1878207" y="2511425"/>
                <a:ext cx="311420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8" name="Freeform 21"/>
              <p:cNvSpPr>
                <a:spLocks/>
              </p:cNvSpPr>
              <p:nvPr/>
            </p:nvSpPr>
            <p:spPr bwMode="auto">
              <a:xfrm>
                <a:off x="1878208" y="1630363"/>
                <a:ext cx="2676544" cy="1731636"/>
              </a:xfrm>
              <a:custGeom>
                <a:avLst/>
                <a:gdLst>
                  <a:gd name="T0" fmla="*/ 2315932 w 668"/>
                  <a:gd name="T1" fmla="*/ 1360713364 h 521"/>
                  <a:gd name="T2" fmla="*/ 5657605 w 668"/>
                  <a:gd name="T3" fmla="*/ 1039835713 h 521"/>
                  <a:gd name="T4" fmla="*/ 8382231 w 668"/>
                  <a:gd name="T5" fmla="*/ 584930621 h 521"/>
                  <a:gd name="T6" fmla="*/ 11146924 w 668"/>
                  <a:gd name="T7" fmla="*/ 175902280 h 521"/>
                  <a:gd name="T8" fmla="*/ 14284249 w 668"/>
                  <a:gd name="T9" fmla="*/ 22424848 h 521"/>
                  <a:gd name="T10" fmla="*/ 17341442 w 668"/>
                  <a:gd name="T11" fmla="*/ 175902280 h 521"/>
                  <a:gd name="T12" fmla="*/ 20118155 w 668"/>
                  <a:gd name="T13" fmla="*/ 541297402 h 521"/>
                  <a:gd name="T14" fmla="*/ 23415752 w 668"/>
                  <a:gd name="T15" fmla="*/ 995019266 h 521"/>
                  <a:gd name="T16" fmla="*/ 26196472 w 668"/>
                  <a:gd name="T17" fmla="*/ 1340468854 h 521"/>
                  <a:gd name="T18" fmla="*/ 29397906 w 668"/>
                  <a:gd name="T19" fmla="*/ 1449133116 h 521"/>
                  <a:gd name="T20" fmla="*/ 32771633 w 668"/>
                  <a:gd name="T21" fmla="*/ 1234892286 h 521"/>
                  <a:gd name="T22" fmla="*/ 35476231 w 668"/>
                  <a:gd name="T23" fmla="*/ 800354680 h 521"/>
                  <a:gd name="T24" fmla="*/ 38577495 w 668"/>
                  <a:gd name="T25" fmla="*/ 326295346 h 521"/>
                  <a:gd name="T26" fmla="*/ 41286092 w 668"/>
                  <a:gd name="T27" fmla="*/ 41605789 h 521"/>
                  <a:gd name="T28" fmla="*/ 44631771 w 668"/>
                  <a:gd name="T29" fmla="*/ 67237991 h 521"/>
                  <a:gd name="T30" fmla="*/ 47865260 w 668"/>
                  <a:gd name="T31" fmla="*/ 345326715 h 521"/>
                  <a:gd name="T32" fmla="*/ 50609918 w 668"/>
                  <a:gd name="T33" fmla="*/ 781240219 h 521"/>
                  <a:gd name="T34" fmla="*/ 53314509 w 668"/>
                  <a:gd name="T35" fmla="*/ 1190089134 h 521"/>
                  <a:gd name="T36" fmla="*/ 56415773 w 668"/>
                  <a:gd name="T37" fmla="*/ 1429978772 h 521"/>
                  <a:gd name="T38" fmla="*/ 59773472 w 668"/>
                  <a:gd name="T39" fmla="*/ 1318037364 h 521"/>
                  <a:gd name="T40" fmla="*/ 62670389 w 668"/>
                  <a:gd name="T41" fmla="*/ 950621603 h 521"/>
                  <a:gd name="T42" fmla="*/ 65643435 w 668"/>
                  <a:gd name="T43" fmla="*/ 496484279 h 521"/>
                  <a:gd name="T44" fmla="*/ 68372082 w 668"/>
                  <a:gd name="T45" fmla="*/ 131095804 h 521"/>
                  <a:gd name="T46" fmla="*/ 71781870 w 668"/>
                  <a:gd name="T47" fmla="*/ 22424848 h 521"/>
                  <a:gd name="T48" fmla="*/ 74770943 w 668"/>
                  <a:gd name="T49" fmla="*/ 195083214 h 521"/>
                  <a:gd name="T50" fmla="*/ 77711935 w 668"/>
                  <a:gd name="T51" fmla="*/ 605288136 h 521"/>
                  <a:gd name="T52" fmla="*/ 81121723 w 668"/>
                  <a:gd name="T53" fmla="*/ 1081414900 h 521"/>
                  <a:gd name="T54" fmla="*/ 83838334 w 668"/>
                  <a:gd name="T55" fmla="*/ 1360713364 h 521"/>
                  <a:gd name="T56" fmla="*/ 86586999 w 668"/>
                  <a:gd name="T57" fmla="*/ 1405526487 h 521"/>
                  <a:gd name="T58" fmla="*/ 89768399 w 668"/>
                  <a:gd name="T59" fmla="*/ 1165626878 h 521"/>
                  <a:gd name="T60" fmla="*/ 92485010 w 668"/>
                  <a:gd name="T61" fmla="*/ 691567441 h 521"/>
                  <a:gd name="T62" fmla="*/ 95249703 w 668"/>
                  <a:gd name="T63" fmla="*/ 281478899 h 521"/>
                  <a:gd name="T64" fmla="*/ 98475178 w 668"/>
                  <a:gd name="T65" fmla="*/ 22424848 h 521"/>
                  <a:gd name="T66" fmla="*/ 101239870 w 668"/>
                  <a:gd name="T67" fmla="*/ 86422249 h 521"/>
                  <a:gd name="T68" fmla="*/ 104553495 w 668"/>
                  <a:gd name="T69" fmla="*/ 345326715 h 521"/>
                  <a:gd name="T70" fmla="*/ 107270106 w 668"/>
                  <a:gd name="T71" fmla="*/ 822802787 h 521"/>
                  <a:gd name="T72" fmla="*/ 110211098 w 668"/>
                  <a:gd name="T73" fmla="*/ 1254076544 h 521"/>
                  <a:gd name="T74" fmla="*/ 113296334 w 668"/>
                  <a:gd name="T75" fmla="*/ 1429978772 h 521"/>
                  <a:gd name="T76" fmla="*/ 116012945 w 668"/>
                  <a:gd name="T77" fmla="*/ 1318037364 h 521"/>
                  <a:gd name="T78" fmla="*/ 119306536 w 668"/>
                  <a:gd name="T79" fmla="*/ 975848303 h 521"/>
                  <a:gd name="T80" fmla="*/ 122067222 w 668"/>
                  <a:gd name="T81" fmla="*/ 584930621 h 521"/>
                  <a:gd name="T82" fmla="*/ 124992186 w 668"/>
                  <a:gd name="T83" fmla="*/ 195083214 h 521"/>
                  <a:gd name="T84" fmla="*/ 127969239 w 668"/>
                  <a:gd name="T85" fmla="*/ 41605789 h 521"/>
                  <a:gd name="T86" fmla="*/ 131363031 w 668"/>
                  <a:gd name="T87" fmla="*/ 217508056 h 521"/>
                  <a:gd name="T88" fmla="*/ 134127724 w 668"/>
                  <a:gd name="T89" fmla="*/ 605288136 h 521"/>
                  <a:gd name="T90" fmla="*/ 137116797 w 668"/>
                  <a:gd name="T91" fmla="*/ 1058990058 h 521"/>
                  <a:gd name="T92" fmla="*/ 140025735 w 668"/>
                  <a:gd name="T93" fmla="*/ 1360713364 h 521"/>
                  <a:gd name="T94" fmla="*/ 142774400 w 668"/>
                  <a:gd name="T95" fmla="*/ 1405526487 h 521"/>
                  <a:gd name="T96" fmla="*/ 145811555 w 668"/>
                  <a:gd name="T97" fmla="*/ 1190089134 h 521"/>
                  <a:gd name="T98" fmla="*/ 148764568 w 668"/>
                  <a:gd name="T99" fmla="*/ 710725109 h 521"/>
                  <a:gd name="T100" fmla="*/ 152062165 w 668"/>
                  <a:gd name="T101" fmla="*/ 301427603 h 521"/>
                  <a:gd name="T102" fmla="*/ 154782783 w 668"/>
                  <a:gd name="T103" fmla="*/ 67237991 h 521"/>
                  <a:gd name="T104" fmla="*/ 157559496 w 668"/>
                  <a:gd name="T105" fmla="*/ 105566623 h 521"/>
                  <a:gd name="T106" fmla="*/ 160644732 w 668"/>
                  <a:gd name="T107" fmla="*/ 390143162 h 521"/>
                  <a:gd name="T108" fmla="*/ 163525622 w 668"/>
                  <a:gd name="T109" fmla="*/ 822802787 h 521"/>
                  <a:gd name="T110" fmla="*/ 166847260 w 668"/>
                  <a:gd name="T111" fmla="*/ 1234892286 h 521"/>
                  <a:gd name="T112" fmla="*/ 169603939 w 668"/>
                  <a:gd name="T113" fmla="*/ 1449133116 h 521"/>
                  <a:gd name="T114" fmla="*/ 172701196 w 668"/>
                  <a:gd name="T115" fmla="*/ 1360713364 h 521"/>
                  <a:gd name="T116" fmla="*/ 176010814 w 668"/>
                  <a:gd name="T117" fmla="*/ 995019266 h 521"/>
                  <a:gd name="T118" fmla="*/ 178903724 w 668"/>
                  <a:gd name="T119" fmla="*/ 520959829 h 521"/>
                  <a:gd name="T120" fmla="*/ 181668417 w 668"/>
                  <a:gd name="T121" fmla="*/ 150270091 h 521"/>
                  <a:gd name="T122" fmla="*/ 184769681 w 668"/>
                  <a:gd name="T123" fmla="*/ 22424848 h 5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8"/>
                  <a:gd name="T187" fmla="*/ 0 h 521"/>
                  <a:gd name="T188" fmla="*/ 668 w 668"/>
                  <a:gd name="T189" fmla="*/ 521 h 52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8" h="521">
                    <a:moveTo>
                      <a:pt x="0" y="520"/>
                    </a:moveTo>
                    <a:lnTo>
                      <a:pt x="1" y="520"/>
                    </a:lnTo>
                    <a:lnTo>
                      <a:pt x="2" y="520"/>
                    </a:lnTo>
                    <a:lnTo>
                      <a:pt x="2" y="513"/>
                    </a:lnTo>
                    <a:lnTo>
                      <a:pt x="4" y="513"/>
                    </a:lnTo>
                    <a:lnTo>
                      <a:pt x="5" y="504"/>
                    </a:lnTo>
                    <a:lnTo>
                      <a:pt x="7" y="497"/>
                    </a:lnTo>
                    <a:lnTo>
                      <a:pt x="8" y="488"/>
                    </a:lnTo>
                    <a:lnTo>
                      <a:pt x="10" y="481"/>
                    </a:lnTo>
                    <a:lnTo>
                      <a:pt x="11" y="465"/>
                    </a:lnTo>
                    <a:lnTo>
                      <a:pt x="12" y="458"/>
                    </a:lnTo>
                    <a:lnTo>
                      <a:pt x="14" y="443"/>
                    </a:lnTo>
                    <a:lnTo>
                      <a:pt x="15" y="434"/>
                    </a:lnTo>
                    <a:lnTo>
                      <a:pt x="17" y="411"/>
                    </a:lnTo>
                    <a:lnTo>
                      <a:pt x="18" y="395"/>
                    </a:lnTo>
                    <a:lnTo>
                      <a:pt x="20" y="373"/>
                    </a:lnTo>
                    <a:lnTo>
                      <a:pt x="20" y="357"/>
                    </a:lnTo>
                    <a:lnTo>
                      <a:pt x="21" y="334"/>
                    </a:lnTo>
                    <a:lnTo>
                      <a:pt x="22" y="318"/>
                    </a:lnTo>
                    <a:lnTo>
                      <a:pt x="24" y="295"/>
                    </a:lnTo>
                    <a:lnTo>
                      <a:pt x="25" y="271"/>
                    </a:lnTo>
                    <a:lnTo>
                      <a:pt x="27" y="248"/>
                    </a:lnTo>
                    <a:lnTo>
                      <a:pt x="28" y="225"/>
                    </a:lnTo>
                    <a:lnTo>
                      <a:pt x="30" y="210"/>
                    </a:lnTo>
                    <a:lnTo>
                      <a:pt x="31" y="178"/>
                    </a:lnTo>
                    <a:lnTo>
                      <a:pt x="32" y="163"/>
                    </a:lnTo>
                    <a:lnTo>
                      <a:pt x="34" y="147"/>
                    </a:lnTo>
                    <a:lnTo>
                      <a:pt x="35" y="124"/>
                    </a:lnTo>
                    <a:lnTo>
                      <a:pt x="35" y="108"/>
                    </a:lnTo>
                    <a:lnTo>
                      <a:pt x="37" y="93"/>
                    </a:lnTo>
                    <a:lnTo>
                      <a:pt x="38" y="85"/>
                    </a:lnTo>
                    <a:lnTo>
                      <a:pt x="40" y="63"/>
                    </a:lnTo>
                    <a:lnTo>
                      <a:pt x="41" y="47"/>
                    </a:lnTo>
                    <a:lnTo>
                      <a:pt x="42" y="38"/>
                    </a:lnTo>
                    <a:lnTo>
                      <a:pt x="44" y="31"/>
                    </a:lnTo>
                    <a:lnTo>
                      <a:pt x="45" y="24"/>
                    </a:lnTo>
                    <a:lnTo>
                      <a:pt x="47" y="15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15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8" y="31"/>
                    </a:lnTo>
                    <a:lnTo>
                      <a:pt x="60" y="38"/>
                    </a:lnTo>
                    <a:lnTo>
                      <a:pt x="61" y="54"/>
                    </a:lnTo>
                    <a:lnTo>
                      <a:pt x="62" y="63"/>
                    </a:lnTo>
                    <a:lnTo>
                      <a:pt x="64" y="78"/>
                    </a:lnTo>
                    <a:lnTo>
                      <a:pt x="65" y="85"/>
                    </a:lnTo>
                    <a:lnTo>
                      <a:pt x="67" y="108"/>
                    </a:lnTo>
                    <a:lnTo>
                      <a:pt x="68" y="124"/>
                    </a:lnTo>
                    <a:lnTo>
                      <a:pt x="70" y="140"/>
                    </a:lnTo>
                    <a:lnTo>
                      <a:pt x="70" y="155"/>
                    </a:lnTo>
                    <a:lnTo>
                      <a:pt x="71" y="178"/>
                    </a:lnTo>
                    <a:lnTo>
                      <a:pt x="72" y="194"/>
                    </a:lnTo>
                    <a:lnTo>
                      <a:pt x="74" y="217"/>
                    </a:lnTo>
                    <a:lnTo>
                      <a:pt x="75" y="233"/>
                    </a:lnTo>
                    <a:lnTo>
                      <a:pt x="77" y="264"/>
                    </a:lnTo>
                    <a:lnTo>
                      <a:pt x="78" y="280"/>
                    </a:lnTo>
                    <a:lnTo>
                      <a:pt x="80" y="295"/>
                    </a:lnTo>
                    <a:lnTo>
                      <a:pt x="81" y="325"/>
                    </a:lnTo>
                    <a:lnTo>
                      <a:pt x="82" y="341"/>
                    </a:lnTo>
                    <a:lnTo>
                      <a:pt x="84" y="357"/>
                    </a:lnTo>
                    <a:lnTo>
                      <a:pt x="85" y="380"/>
                    </a:lnTo>
                    <a:lnTo>
                      <a:pt x="87" y="395"/>
                    </a:lnTo>
                    <a:lnTo>
                      <a:pt x="87" y="411"/>
                    </a:lnTo>
                    <a:lnTo>
                      <a:pt x="88" y="434"/>
                    </a:lnTo>
                    <a:lnTo>
                      <a:pt x="90" y="450"/>
                    </a:lnTo>
                    <a:lnTo>
                      <a:pt x="91" y="458"/>
                    </a:lnTo>
                    <a:lnTo>
                      <a:pt x="92" y="481"/>
                    </a:lnTo>
                    <a:lnTo>
                      <a:pt x="94" y="481"/>
                    </a:lnTo>
                    <a:lnTo>
                      <a:pt x="95" y="497"/>
                    </a:lnTo>
                    <a:lnTo>
                      <a:pt x="97" y="504"/>
                    </a:lnTo>
                    <a:lnTo>
                      <a:pt x="98" y="513"/>
                    </a:lnTo>
                    <a:lnTo>
                      <a:pt x="100" y="513"/>
                    </a:lnTo>
                    <a:lnTo>
                      <a:pt x="101" y="520"/>
                    </a:lnTo>
                    <a:lnTo>
                      <a:pt x="102" y="520"/>
                    </a:lnTo>
                    <a:lnTo>
                      <a:pt x="104" y="520"/>
                    </a:lnTo>
                    <a:lnTo>
                      <a:pt x="105" y="520"/>
                    </a:lnTo>
                    <a:lnTo>
                      <a:pt x="107" y="513"/>
                    </a:lnTo>
                    <a:lnTo>
                      <a:pt x="108" y="504"/>
                    </a:lnTo>
                    <a:lnTo>
                      <a:pt x="110" y="497"/>
                    </a:lnTo>
                    <a:lnTo>
                      <a:pt x="111" y="488"/>
                    </a:lnTo>
                    <a:lnTo>
                      <a:pt x="112" y="473"/>
                    </a:lnTo>
                    <a:lnTo>
                      <a:pt x="114" y="473"/>
                    </a:lnTo>
                    <a:lnTo>
                      <a:pt x="115" y="450"/>
                    </a:lnTo>
                    <a:lnTo>
                      <a:pt x="117" y="443"/>
                    </a:lnTo>
                    <a:lnTo>
                      <a:pt x="118" y="427"/>
                    </a:lnTo>
                    <a:lnTo>
                      <a:pt x="120" y="404"/>
                    </a:lnTo>
                    <a:lnTo>
                      <a:pt x="121" y="388"/>
                    </a:lnTo>
                    <a:lnTo>
                      <a:pt x="121" y="364"/>
                    </a:lnTo>
                    <a:lnTo>
                      <a:pt x="122" y="350"/>
                    </a:lnTo>
                    <a:lnTo>
                      <a:pt x="124" y="325"/>
                    </a:lnTo>
                    <a:lnTo>
                      <a:pt x="125" y="310"/>
                    </a:lnTo>
                    <a:lnTo>
                      <a:pt x="127" y="287"/>
                    </a:lnTo>
                    <a:lnTo>
                      <a:pt x="128" y="264"/>
                    </a:lnTo>
                    <a:lnTo>
                      <a:pt x="130" y="241"/>
                    </a:lnTo>
                    <a:lnTo>
                      <a:pt x="131" y="225"/>
                    </a:lnTo>
                    <a:lnTo>
                      <a:pt x="132" y="201"/>
                    </a:lnTo>
                    <a:lnTo>
                      <a:pt x="134" y="178"/>
                    </a:lnTo>
                    <a:lnTo>
                      <a:pt x="135" y="163"/>
                    </a:lnTo>
                    <a:lnTo>
                      <a:pt x="137" y="140"/>
                    </a:lnTo>
                    <a:lnTo>
                      <a:pt x="138" y="117"/>
                    </a:lnTo>
                    <a:lnTo>
                      <a:pt x="138" y="101"/>
                    </a:lnTo>
                    <a:lnTo>
                      <a:pt x="140" y="85"/>
                    </a:lnTo>
                    <a:lnTo>
                      <a:pt x="141" y="78"/>
                    </a:lnTo>
                    <a:lnTo>
                      <a:pt x="142" y="63"/>
                    </a:lnTo>
                    <a:lnTo>
                      <a:pt x="144" y="38"/>
                    </a:lnTo>
                    <a:lnTo>
                      <a:pt x="145" y="38"/>
                    </a:lnTo>
                    <a:lnTo>
                      <a:pt x="147" y="31"/>
                    </a:lnTo>
                    <a:lnTo>
                      <a:pt x="148" y="15"/>
                    </a:lnTo>
                    <a:lnTo>
                      <a:pt x="150" y="15"/>
                    </a:lnTo>
                    <a:lnTo>
                      <a:pt x="151" y="8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15"/>
                    </a:lnTo>
                    <a:lnTo>
                      <a:pt x="160" y="24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4" y="54"/>
                    </a:lnTo>
                    <a:lnTo>
                      <a:pt x="165" y="63"/>
                    </a:lnTo>
                    <a:lnTo>
                      <a:pt x="167" y="78"/>
                    </a:lnTo>
                    <a:lnTo>
                      <a:pt x="168" y="93"/>
                    </a:lnTo>
                    <a:lnTo>
                      <a:pt x="170" y="108"/>
                    </a:lnTo>
                    <a:lnTo>
                      <a:pt x="171" y="124"/>
                    </a:lnTo>
                    <a:lnTo>
                      <a:pt x="172" y="133"/>
                    </a:lnTo>
                    <a:lnTo>
                      <a:pt x="172" y="155"/>
                    </a:lnTo>
                    <a:lnTo>
                      <a:pt x="174" y="171"/>
                    </a:lnTo>
                    <a:lnTo>
                      <a:pt x="175" y="194"/>
                    </a:lnTo>
                    <a:lnTo>
                      <a:pt x="177" y="210"/>
                    </a:lnTo>
                    <a:lnTo>
                      <a:pt x="178" y="233"/>
                    </a:lnTo>
                    <a:lnTo>
                      <a:pt x="180" y="255"/>
                    </a:lnTo>
                    <a:lnTo>
                      <a:pt x="181" y="280"/>
                    </a:lnTo>
                    <a:lnTo>
                      <a:pt x="182" y="295"/>
                    </a:lnTo>
                    <a:lnTo>
                      <a:pt x="184" y="318"/>
                    </a:lnTo>
                    <a:lnTo>
                      <a:pt x="185" y="341"/>
                    </a:lnTo>
                    <a:lnTo>
                      <a:pt x="187" y="357"/>
                    </a:lnTo>
                    <a:lnTo>
                      <a:pt x="188" y="380"/>
                    </a:lnTo>
                    <a:lnTo>
                      <a:pt x="188" y="404"/>
                    </a:lnTo>
                    <a:lnTo>
                      <a:pt x="190" y="418"/>
                    </a:lnTo>
                    <a:lnTo>
                      <a:pt x="191" y="427"/>
                    </a:lnTo>
                    <a:lnTo>
                      <a:pt x="192" y="450"/>
                    </a:lnTo>
                    <a:lnTo>
                      <a:pt x="194" y="465"/>
                    </a:lnTo>
                    <a:lnTo>
                      <a:pt x="195" y="481"/>
                    </a:lnTo>
                    <a:lnTo>
                      <a:pt x="197" y="488"/>
                    </a:lnTo>
                    <a:lnTo>
                      <a:pt x="198" y="497"/>
                    </a:lnTo>
                    <a:lnTo>
                      <a:pt x="200" y="497"/>
                    </a:lnTo>
                    <a:lnTo>
                      <a:pt x="201" y="504"/>
                    </a:lnTo>
                    <a:lnTo>
                      <a:pt x="202" y="513"/>
                    </a:lnTo>
                    <a:lnTo>
                      <a:pt x="204" y="513"/>
                    </a:lnTo>
                    <a:lnTo>
                      <a:pt x="205" y="513"/>
                    </a:lnTo>
                    <a:lnTo>
                      <a:pt x="207" y="513"/>
                    </a:lnTo>
                    <a:lnTo>
                      <a:pt x="208" y="513"/>
                    </a:lnTo>
                    <a:lnTo>
                      <a:pt x="210" y="497"/>
                    </a:lnTo>
                    <a:lnTo>
                      <a:pt x="211" y="497"/>
                    </a:lnTo>
                    <a:lnTo>
                      <a:pt x="212" y="481"/>
                    </a:lnTo>
                    <a:lnTo>
                      <a:pt x="214" y="473"/>
                    </a:lnTo>
                    <a:lnTo>
                      <a:pt x="215" y="458"/>
                    </a:lnTo>
                    <a:lnTo>
                      <a:pt x="217" y="450"/>
                    </a:lnTo>
                    <a:lnTo>
                      <a:pt x="218" y="427"/>
                    </a:lnTo>
                    <a:lnTo>
                      <a:pt x="220" y="418"/>
                    </a:lnTo>
                    <a:lnTo>
                      <a:pt x="221" y="404"/>
                    </a:lnTo>
                    <a:lnTo>
                      <a:pt x="222" y="388"/>
                    </a:lnTo>
                    <a:lnTo>
                      <a:pt x="222" y="364"/>
                    </a:lnTo>
                    <a:lnTo>
                      <a:pt x="224" y="341"/>
                    </a:lnTo>
                    <a:lnTo>
                      <a:pt x="225" y="325"/>
                    </a:lnTo>
                    <a:lnTo>
                      <a:pt x="227" y="310"/>
                    </a:lnTo>
                    <a:lnTo>
                      <a:pt x="228" y="287"/>
                    </a:lnTo>
                    <a:lnTo>
                      <a:pt x="230" y="264"/>
                    </a:lnTo>
                    <a:lnTo>
                      <a:pt x="231" y="248"/>
                    </a:lnTo>
                    <a:lnTo>
                      <a:pt x="232" y="217"/>
                    </a:lnTo>
                    <a:lnTo>
                      <a:pt x="234" y="201"/>
                    </a:lnTo>
                    <a:lnTo>
                      <a:pt x="235" y="178"/>
                    </a:lnTo>
                    <a:lnTo>
                      <a:pt x="237" y="163"/>
                    </a:lnTo>
                    <a:lnTo>
                      <a:pt x="238" y="140"/>
                    </a:lnTo>
                    <a:lnTo>
                      <a:pt x="240" y="124"/>
                    </a:lnTo>
                    <a:lnTo>
                      <a:pt x="240" y="108"/>
                    </a:lnTo>
                    <a:lnTo>
                      <a:pt x="241" y="85"/>
                    </a:lnTo>
                    <a:lnTo>
                      <a:pt x="242" y="78"/>
                    </a:lnTo>
                    <a:lnTo>
                      <a:pt x="244" y="63"/>
                    </a:lnTo>
                    <a:lnTo>
                      <a:pt x="245" y="47"/>
                    </a:lnTo>
                    <a:lnTo>
                      <a:pt x="247" y="38"/>
                    </a:lnTo>
                    <a:lnTo>
                      <a:pt x="248" y="31"/>
                    </a:lnTo>
                    <a:lnTo>
                      <a:pt x="250" y="15"/>
                    </a:lnTo>
                    <a:lnTo>
                      <a:pt x="251" y="15"/>
                    </a:lnTo>
                    <a:lnTo>
                      <a:pt x="252" y="8"/>
                    </a:lnTo>
                    <a:lnTo>
                      <a:pt x="254" y="8"/>
                    </a:lnTo>
                    <a:lnTo>
                      <a:pt x="255" y="8"/>
                    </a:lnTo>
                    <a:lnTo>
                      <a:pt x="257" y="8"/>
                    </a:lnTo>
                    <a:lnTo>
                      <a:pt x="258" y="8"/>
                    </a:lnTo>
                    <a:lnTo>
                      <a:pt x="260" y="15"/>
                    </a:lnTo>
                    <a:lnTo>
                      <a:pt x="261" y="24"/>
                    </a:lnTo>
                    <a:lnTo>
                      <a:pt x="262" y="31"/>
                    </a:lnTo>
                    <a:lnTo>
                      <a:pt x="264" y="31"/>
                    </a:lnTo>
                    <a:lnTo>
                      <a:pt x="265" y="47"/>
                    </a:lnTo>
                    <a:lnTo>
                      <a:pt x="267" y="63"/>
                    </a:lnTo>
                    <a:lnTo>
                      <a:pt x="268" y="70"/>
                    </a:lnTo>
                    <a:lnTo>
                      <a:pt x="270" y="85"/>
                    </a:lnTo>
                    <a:lnTo>
                      <a:pt x="271" y="101"/>
                    </a:lnTo>
                    <a:lnTo>
                      <a:pt x="272" y="117"/>
                    </a:lnTo>
                    <a:lnTo>
                      <a:pt x="274" y="133"/>
                    </a:lnTo>
                    <a:lnTo>
                      <a:pt x="274" y="155"/>
                    </a:lnTo>
                    <a:lnTo>
                      <a:pt x="275" y="178"/>
                    </a:lnTo>
                    <a:lnTo>
                      <a:pt x="277" y="194"/>
                    </a:lnTo>
                    <a:lnTo>
                      <a:pt x="278" y="217"/>
                    </a:lnTo>
                    <a:lnTo>
                      <a:pt x="280" y="233"/>
                    </a:lnTo>
                    <a:lnTo>
                      <a:pt x="281" y="255"/>
                    </a:lnTo>
                    <a:lnTo>
                      <a:pt x="282" y="287"/>
                    </a:lnTo>
                    <a:lnTo>
                      <a:pt x="284" y="303"/>
                    </a:lnTo>
                    <a:lnTo>
                      <a:pt x="285" y="318"/>
                    </a:lnTo>
                    <a:lnTo>
                      <a:pt x="287" y="341"/>
                    </a:lnTo>
                    <a:lnTo>
                      <a:pt x="288" y="364"/>
                    </a:lnTo>
                    <a:lnTo>
                      <a:pt x="290" y="388"/>
                    </a:lnTo>
                    <a:lnTo>
                      <a:pt x="291" y="404"/>
                    </a:lnTo>
                    <a:lnTo>
                      <a:pt x="291" y="418"/>
                    </a:lnTo>
                    <a:lnTo>
                      <a:pt x="292" y="434"/>
                    </a:lnTo>
                    <a:lnTo>
                      <a:pt x="294" y="450"/>
                    </a:lnTo>
                    <a:lnTo>
                      <a:pt x="295" y="458"/>
                    </a:lnTo>
                    <a:lnTo>
                      <a:pt x="297" y="473"/>
                    </a:lnTo>
                    <a:lnTo>
                      <a:pt x="298" y="488"/>
                    </a:lnTo>
                    <a:lnTo>
                      <a:pt x="300" y="488"/>
                    </a:lnTo>
                    <a:lnTo>
                      <a:pt x="301" y="497"/>
                    </a:lnTo>
                    <a:lnTo>
                      <a:pt x="302" y="513"/>
                    </a:lnTo>
                    <a:lnTo>
                      <a:pt x="304" y="513"/>
                    </a:lnTo>
                    <a:lnTo>
                      <a:pt x="305" y="520"/>
                    </a:lnTo>
                    <a:lnTo>
                      <a:pt x="307" y="513"/>
                    </a:lnTo>
                    <a:lnTo>
                      <a:pt x="308" y="513"/>
                    </a:lnTo>
                    <a:lnTo>
                      <a:pt x="308" y="504"/>
                    </a:lnTo>
                    <a:lnTo>
                      <a:pt x="310" y="504"/>
                    </a:lnTo>
                    <a:lnTo>
                      <a:pt x="311" y="497"/>
                    </a:lnTo>
                    <a:lnTo>
                      <a:pt x="312" y="497"/>
                    </a:lnTo>
                    <a:lnTo>
                      <a:pt x="314" y="473"/>
                    </a:lnTo>
                    <a:lnTo>
                      <a:pt x="315" y="473"/>
                    </a:lnTo>
                    <a:lnTo>
                      <a:pt x="317" y="450"/>
                    </a:lnTo>
                    <a:lnTo>
                      <a:pt x="318" y="443"/>
                    </a:lnTo>
                    <a:lnTo>
                      <a:pt x="320" y="427"/>
                    </a:lnTo>
                    <a:lnTo>
                      <a:pt x="321" y="418"/>
                    </a:lnTo>
                    <a:lnTo>
                      <a:pt x="322" y="388"/>
                    </a:lnTo>
                    <a:lnTo>
                      <a:pt x="324" y="380"/>
                    </a:lnTo>
                    <a:lnTo>
                      <a:pt x="325" y="357"/>
                    </a:lnTo>
                    <a:lnTo>
                      <a:pt x="325" y="341"/>
                    </a:lnTo>
                    <a:lnTo>
                      <a:pt x="327" y="318"/>
                    </a:lnTo>
                    <a:lnTo>
                      <a:pt x="328" y="303"/>
                    </a:lnTo>
                    <a:lnTo>
                      <a:pt x="330" y="271"/>
                    </a:lnTo>
                    <a:lnTo>
                      <a:pt x="331" y="248"/>
                    </a:lnTo>
                    <a:lnTo>
                      <a:pt x="332" y="225"/>
                    </a:lnTo>
                    <a:lnTo>
                      <a:pt x="334" y="217"/>
                    </a:lnTo>
                    <a:lnTo>
                      <a:pt x="335" y="194"/>
                    </a:lnTo>
                    <a:lnTo>
                      <a:pt x="337" y="171"/>
                    </a:lnTo>
                    <a:lnTo>
                      <a:pt x="338" y="147"/>
                    </a:lnTo>
                    <a:lnTo>
                      <a:pt x="340" y="133"/>
                    </a:lnTo>
                    <a:lnTo>
                      <a:pt x="341" y="108"/>
                    </a:lnTo>
                    <a:lnTo>
                      <a:pt x="341" y="101"/>
                    </a:lnTo>
                    <a:lnTo>
                      <a:pt x="342" y="78"/>
                    </a:lnTo>
                    <a:lnTo>
                      <a:pt x="344" y="70"/>
                    </a:lnTo>
                    <a:lnTo>
                      <a:pt x="345" y="54"/>
                    </a:lnTo>
                    <a:lnTo>
                      <a:pt x="347" y="38"/>
                    </a:lnTo>
                    <a:lnTo>
                      <a:pt x="348" y="38"/>
                    </a:lnTo>
                    <a:lnTo>
                      <a:pt x="350" y="24"/>
                    </a:lnTo>
                    <a:lnTo>
                      <a:pt x="351" y="15"/>
                    </a:lnTo>
                    <a:lnTo>
                      <a:pt x="352" y="8"/>
                    </a:lnTo>
                    <a:lnTo>
                      <a:pt x="354" y="8"/>
                    </a:lnTo>
                    <a:lnTo>
                      <a:pt x="355" y="8"/>
                    </a:lnTo>
                    <a:lnTo>
                      <a:pt x="357" y="8"/>
                    </a:lnTo>
                    <a:lnTo>
                      <a:pt x="358" y="0"/>
                    </a:lnTo>
                    <a:lnTo>
                      <a:pt x="358" y="8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2" y="31"/>
                    </a:lnTo>
                    <a:lnTo>
                      <a:pt x="364" y="24"/>
                    </a:lnTo>
                    <a:lnTo>
                      <a:pt x="365" y="38"/>
                    </a:lnTo>
                    <a:lnTo>
                      <a:pt x="367" y="47"/>
                    </a:lnTo>
                    <a:lnTo>
                      <a:pt x="368" y="63"/>
                    </a:lnTo>
                    <a:lnTo>
                      <a:pt x="370" y="78"/>
                    </a:lnTo>
                    <a:lnTo>
                      <a:pt x="371" y="101"/>
                    </a:lnTo>
                    <a:lnTo>
                      <a:pt x="372" y="108"/>
                    </a:lnTo>
                    <a:lnTo>
                      <a:pt x="374" y="124"/>
                    </a:lnTo>
                    <a:lnTo>
                      <a:pt x="375" y="147"/>
                    </a:lnTo>
                    <a:lnTo>
                      <a:pt x="375" y="163"/>
                    </a:lnTo>
                    <a:lnTo>
                      <a:pt x="377" y="187"/>
                    </a:lnTo>
                    <a:lnTo>
                      <a:pt x="378" y="201"/>
                    </a:lnTo>
                    <a:lnTo>
                      <a:pt x="380" y="225"/>
                    </a:lnTo>
                    <a:lnTo>
                      <a:pt x="381" y="241"/>
                    </a:lnTo>
                    <a:lnTo>
                      <a:pt x="382" y="271"/>
                    </a:lnTo>
                    <a:lnTo>
                      <a:pt x="384" y="295"/>
                    </a:lnTo>
                    <a:lnTo>
                      <a:pt x="385" y="318"/>
                    </a:lnTo>
                    <a:lnTo>
                      <a:pt x="387" y="341"/>
                    </a:lnTo>
                    <a:lnTo>
                      <a:pt x="388" y="357"/>
                    </a:lnTo>
                    <a:lnTo>
                      <a:pt x="390" y="380"/>
                    </a:lnTo>
                    <a:lnTo>
                      <a:pt x="391" y="395"/>
                    </a:lnTo>
                    <a:lnTo>
                      <a:pt x="392" y="418"/>
                    </a:lnTo>
                    <a:lnTo>
                      <a:pt x="392" y="434"/>
                    </a:lnTo>
                    <a:lnTo>
                      <a:pt x="394" y="450"/>
                    </a:lnTo>
                    <a:lnTo>
                      <a:pt x="395" y="458"/>
                    </a:lnTo>
                    <a:lnTo>
                      <a:pt x="397" y="473"/>
                    </a:lnTo>
                    <a:lnTo>
                      <a:pt x="398" y="488"/>
                    </a:lnTo>
                    <a:lnTo>
                      <a:pt x="400" y="497"/>
                    </a:lnTo>
                    <a:lnTo>
                      <a:pt x="401" y="497"/>
                    </a:lnTo>
                    <a:lnTo>
                      <a:pt x="402" y="504"/>
                    </a:lnTo>
                    <a:lnTo>
                      <a:pt x="404" y="513"/>
                    </a:lnTo>
                    <a:lnTo>
                      <a:pt x="405" y="513"/>
                    </a:lnTo>
                    <a:lnTo>
                      <a:pt x="407" y="520"/>
                    </a:lnTo>
                    <a:lnTo>
                      <a:pt x="408" y="513"/>
                    </a:lnTo>
                    <a:lnTo>
                      <a:pt x="410" y="520"/>
                    </a:lnTo>
                    <a:lnTo>
                      <a:pt x="410" y="504"/>
                    </a:lnTo>
                    <a:lnTo>
                      <a:pt x="411" y="497"/>
                    </a:lnTo>
                    <a:lnTo>
                      <a:pt x="412" y="497"/>
                    </a:lnTo>
                    <a:lnTo>
                      <a:pt x="414" y="488"/>
                    </a:lnTo>
                    <a:lnTo>
                      <a:pt x="415" y="473"/>
                    </a:lnTo>
                    <a:lnTo>
                      <a:pt x="417" y="465"/>
                    </a:lnTo>
                    <a:lnTo>
                      <a:pt x="418" y="450"/>
                    </a:lnTo>
                    <a:lnTo>
                      <a:pt x="420" y="443"/>
                    </a:lnTo>
                    <a:lnTo>
                      <a:pt x="421" y="427"/>
                    </a:lnTo>
                    <a:lnTo>
                      <a:pt x="422" y="411"/>
                    </a:lnTo>
                    <a:lnTo>
                      <a:pt x="424" y="388"/>
                    </a:lnTo>
                    <a:lnTo>
                      <a:pt x="425" y="373"/>
                    </a:lnTo>
                    <a:lnTo>
                      <a:pt x="427" y="350"/>
                    </a:lnTo>
                    <a:lnTo>
                      <a:pt x="427" y="334"/>
                    </a:lnTo>
                    <a:lnTo>
                      <a:pt x="428" y="303"/>
                    </a:lnTo>
                    <a:lnTo>
                      <a:pt x="430" y="287"/>
                    </a:lnTo>
                    <a:lnTo>
                      <a:pt x="431" y="264"/>
                    </a:lnTo>
                    <a:lnTo>
                      <a:pt x="432" y="248"/>
                    </a:lnTo>
                    <a:lnTo>
                      <a:pt x="434" y="225"/>
                    </a:lnTo>
                    <a:lnTo>
                      <a:pt x="435" y="225"/>
                    </a:lnTo>
                    <a:lnTo>
                      <a:pt x="437" y="210"/>
                    </a:lnTo>
                    <a:lnTo>
                      <a:pt x="438" y="187"/>
                    </a:lnTo>
                    <a:lnTo>
                      <a:pt x="440" y="171"/>
                    </a:lnTo>
                    <a:lnTo>
                      <a:pt x="441" y="155"/>
                    </a:lnTo>
                    <a:lnTo>
                      <a:pt x="442" y="140"/>
                    </a:lnTo>
                    <a:lnTo>
                      <a:pt x="444" y="117"/>
                    </a:lnTo>
                    <a:lnTo>
                      <a:pt x="444" y="101"/>
                    </a:lnTo>
                    <a:lnTo>
                      <a:pt x="445" y="93"/>
                    </a:lnTo>
                    <a:lnTo>
                      <a:pt x="447" y="70"/>
                    </a:lnTo>
                    <a:lnTo>
                      <a:pt x="448" y="63"/>
                    </a:lnTo>
                    <a:lnTo>
                      <a:pt x="450" y="47"/>
                    </a:lnTo>
                    <a:lnTo>
                      <a:pt x="451" y="38"/>
                    </a:lnTo>
                    <a:lnTo>
                      <a:pt x="452" y="31"/>
                    </a:lnTo>
                    <a:lnTo>
                      <a:pt x="454" y="24"/>
                    </a:lnTo>
                    <a:lnTo>
                      <a:pt x="455" y="24"/>
                    </a:lnTo>
                    <a:lnTo>
                      <a:pt x="457" y="15"/>
                    </a:lnTo>
                    <a:lnTo>
                      <a:pt x="458" y="15"/>
                    </a:lnTo>
                    <a:lnTo>
                      <a:pt x="460" y="24"/>
                    </a:lnTo>
                    <a:lnTo>
                      <a:pt x="461" y="24"/>
                    </a:lnTo>
                    <a:lnTo>
                      <a:pt x="462" y="31"/>
                    </a:lnTo>
                    <a:lnTo>
                      <a:pt x="464" y="38"/>
                    </a:lnTo>
                    <a:lnTo>
                      <a:pt x="465" y="47"/>
                    </a:lnTo>
                    <a:lnTo>
                      <a:pt x="467" y="54"/>
                    </a:lnTo>
                    <a:lnTo>
                      <a:pt x="468" y="70"/>
                    </a:lnTo>
                    <a:lnTo>
                      <a:pt x="470" y="78"/>
                    </a:lnTo>
                    <a:lnTo>
                      <a:pt x="471" y="93"/>
                    </a:lnTo>
                    <a:lnTo>
                      <a:pt x="472" y="101"/>
                    </a:lnTo>
                    <a:lnTo>
                      <a:pt x="474" y="117"/>
                    </a:lnTo>
                    <a:lnTo>
                      <a:pt x="475" y="140"/>
                    </a:lnTo>
                    <a:lnTo>
                      <a:pt x="477" y="163"/>
                    </a:lnTo>
                    <a:lnTo>
                      <a:pt x="478" y="178"/>
                    </a:lnTo>
                    <a:lnTo>
                      <a:pt x="478" y="187"/>
                    </a:lnTo>
                    <a:lnTo>
                      <a:pt x="480" y="217"/>
                    </a:lnTo>
                    <a:lnTo>
                      <a:pt x="481" y="233"/>
                    </a:lnTo>
                    <a:lnTo>
                      <a:pt x="482" y="255"/>
                    </a:lnTo>
                    <a:lnTo>
                      <a:pt x="484" y="271"/>
                    </a:lnTo>
                    <a:lnTo>
                      <a:pt x="485" y="295"/>
                    </a:lnTo>
                    <a:lnTo>
                      <a:pt x="487" y="318"/>
                    </a:lnTo>
                    <a:lnTo>
                      <a:pt x="488" y="341"/>
                    </a:lnTo>
                    <a:lnTo>
                      <a:pt x="490" y="364"/>
                    </a:lnTo>
                    <a:lnTo>
                      <a:pt x="491" y="380"/>
                    </a:lnTo>
                    <a:lnTo>
                      <a:pt x="492" y="395"/>
                    </a:lnTo>
                    <a:lnTo>
                      <a:pt x="494" y="411"/>
                    </a:lnTo>
                    <a:lnTo>
                      <a:pt x="494" y="427"/>
                    </a:lnTo>
                    <a:lnTo>
                      <a:pt x="495" y="443"/>
                    </a:lnTo>
                    <a:lnTo>
                      <a:pt x="497" y="458"/>
                    </a:lnTo>
                    <a:lnTo>
                      <a:pt x="498" y="473"/>
                    </a:lnTo>
                    <a:lnTo>
                      <a:pt x="500" y="481"/>
                    </a:lnTo>
                    <a:lnTo>
                      <a:pt x="501" y="488"/>
                    </a:lnTo>
                    <a:lnTo>
                      <a:pt x="502" y="504"/>
                    </a:lnTo>
                    <a:lnTo>
                      <a:pt x="504" y="497"/>
                    </a:lnTo>
                    <a:lnTo>
                      <a:pt x="505" y="513"/>
                    </a:lnTo>
                    <a:lnTo>
                      <a:pt x="507" y="513"/>
                    </a:lnTo>
                    <a:lnTo>
                      <a:pt x="508" y="513"/>
                    </a:lnTo>
                    <a:lnTo>
                      <a:pt x="510" y="513"/>
                    </a:lnTo>
                    <a:lnTo>
                      <a:pt x="511" y="513"/>
                    </a:lnTo>
                    <a:lnTo>
                      <a:pt x="511" y="504"/>
                    </a:lnTo>
                    <a:lnTo>
                      <a:pt x="512" y="497"/>
                    </a:lnTo>
                    <a:lnTo>
                      <a:pt x="514" y="497"/>
                    </a:lnTo>
                    <a:lnTo>
                      <a:pt x="515" y="488"/>
                    </a:lnTo>
                    <a:lnTo>
                      <a:pt x="517" y="465"/>
                    </a:lnTo>
                    <a:lnTo>
                      <a:pt x="518" y="465"/>
                    </a:lnTo>
                    <a:lnTo>
                      <a:pt x="520" y="458"/>
                    </a:lnTo>
                    <a:lnTo>
                      <a:pt x="521" y="434"/>
                    </a:lnTo>
                    <a:lnTo>
                      <a:pt x="522" y="427"/>
                    </a:lnTo>
                    <a:lnTo>
                      <a:pt x="524" y="404"/>
                    </a:lnTo>
                    <a:lnTo>
                      <a:pt x="525" y="388"/>
                    </a:lnTo>
                    <a:lnTo>
                      <a:pt x="527" y="364"/>
                    </a:lnTo>
                    <a:lnTo>
                      <a:pt x="528" y="350"/>
                    </a:lnTo>
                    <a:lnTo>
                      <a:pt x="528" y="325"/>
                    </a:lnTo>
                    <a:lnTo>
                      <a:pt x="530" y="303"/>
                    </a:lnTo>
                    <a:lnTo>
                      <a:pt x="531" y="287"/>
                    </a:lnTo>
                    <a:lnTo>
                      <a:pt x="532" y="255"/>
                    </a:lnTo>
                    <a:lnTo>
                      <a:pt x="534" y="241"/>
                    </a:lnTo>
                    <a:lnTo>
                      <a:pt x="535" y="217"/>
                    </a:lnTo>
                    <a:lnTo>
                      <a:pt x="537" y="201"/>
                    </a:lnTo>
                    <a:lnTo>
                      <a:pt x="538" y="178"/>
                    </a:lnTo>
                    <a:lnTo>
                      <a:pt x="540" y="163"/>
                    </a:lnTo>
                    <a:lnTo>
                      <a:pt x="541" y="140"/>
                    </a:lnTo>
                    <a:lnTo>
                      <a:pt x="542" y="124"/>
                    </a:lnTo>
                    <a:lnTo>
                      <a:pt x="544" y="108"/>
                    </a:lnTo>
                    <a:lnTo>
                      <a:pt x="545" y="93"/>
                    </a:lnTo>
                    <a:lnTo>
                      <a:pt x="545" y="78"/>
                    </a:lnTo>
                    <a:lnTo>
                      <a:pt x="547" y="63"/>
                    </a:lnTo>
                    <a:lnTo>
                      <a:pt x="548" y="47"/>
                    </a:lnTo>
                    <a:lnTo>
                      <a:pt x="550" y="38"/>
                    </a:lnTo>
                    <a:lnTo>
                      <a:pt x="551" y="31"/>
                    </a:lnTo>
                    <a:lnTo>
                      <a:pt x="552" y="24"/>
                    </a:lnTo>
                    <a:lnTo>
                      <a:pt x="554" y="24"/>
                    </a:lnTo>
                    <a:lnTo>
                      <a:pt x="555" y="15"/>
                    </a:lnTo>
                    <a:lnTo>
                      <a:pt x="557" y="15"/>
                    </a:lnTo>
                    <a:lnTo>
                      <a:pt x="558" y="15"/>
                    </a:lnTo>
                    <a:lnTo>
                      <a:pt x="560" y="15"/>
                    </a:lnTo>
                    <a:lnTo>
                      <a:pt x="561" y="15"/>
                    </a:lnTo>
                    <a:lnTo>
                      <a:pt x="562" y="24"/>
                    </a:lnTo>
                    <a:lnTo>
                      <a:pt x="562" y="31"/>
                    </a:lnTo>
                    <a:lnTo>
                      <a:pt x="564" y="38"/>
                    </a:lnTo>
                    <a:lnTo>
                      <a:pt x="565" y="47"/>
                    </a:lnTo>
                    <a:lnTo>
                      <a:pt x="567" y="54"/>
                    </a:lnTo>
                    <a:lnTo>
                      <a:pt x="568" y="70"/>
                    </a:lnTo>
                    <a:lnTo>
                      <a:pt x="570" y="78"/>
                    </a:lnTo>
                    <a:lnTo>
                      <a:pt x="571" y="93"/>
                    </a:lnTo>
                    <a:lnTo>
                      <a:pt x="572" y="108"/>
                    </a:lnTo>
                    <a:lnTo>
                      <a:pt x="574" y="124"/>
                    </a:lnTo>
                    <a:lnTo>
                      <a:pt x="575" y="140"/>
                    </a:lnTo>
                    <a:lnTo>
                      <a:pt x="577" y="163"/>
                    </a:lnTo>
                    <a:lnTo>
                      <a:pt x="578" y="178"/>
                    </a:lnTo>
                    <a:lnTo>
                      <a:pt x="580" y="194"/>
                    </a:lnTo>
                    <a:lnTo>
                      <a:pt x="580" y="217"/>
                    </a:lnTo>
                    <a:lnTo>
                      <a:pt x="581" y="241"/>
                    </a:lnTo>
                    <a:lnTo>
                      <a:pt x="582" y="264"/>
                    </a:lnTo>
                    <a:lnTo>
                      <a:pt x="584" y="280"/>
                    </a:lnTo>
                    <a:lnTo>
                      <a:pt x="585" y="295"/>
                    </a:lnTo>
                    <a:lnTo>
                      <a:pt x="587" y="318"/>
                    </a:lnTo>
                    <a:lnTo>
                      <a:pt x="588" y="334"/>
                    </a:lnTo>
                    <a:lnTo>
                      <a:pt x="590" y="357"/>
                    </a:lnTo>
                    <a:lnTo>
                      <a:pt x="591" y="373"/>
                    </a:lnTo>
                    <a:lnTo>
                      <a:pt x="592" y="388"/>
                    </a:lnTo>
                    <a:lnTo>
                      <a:pt x="594" y="411"/>
                    </a:lnTo>
                    <a:lnTo>
                      <a:pt x="595" y="434"/>
                    </a:lnTo>
                    <a:lnTo>
                      <a:pt x="597" y="443"/>
                    </a:lnTo>
                    <a:lnTo>
                      <a:pt x="597" y="458"/>
                    </a:lnTo>
                    <a:lnTo>
                      <a:pt x="598" y="465"/>
                    </a:lnTo>
                    <a:lnTo>
                      <a:pt x="600" y="488"/>
                    </a:lnTo>
                    <a:lnTo>
                      <a:pt x="601" y="497"/>
                    </a:lnTo>
                    <a:lnTo>
                      <a:pt x="602" y="504"/>
                    </a:lnTo>
                    <a:lnTo>
                      <a:pt x="604" y="504"/>
                    </a:lnTo>
                    <a:lnTo>
                      <a:pt x="605" y="513"/>
                    </a:lnTo>
                    <a:lnTo>
                      <a:pt x="607" y="520"/>
                    </a:lnTo>
                    <a:lnTo>
                      <a:pt x="608" y="520"/>
                    </a:lnTo>
                    <a:lnTo>
                      <a:pt x="610" y="520"/>
                    </a:lnTo>
                    <a:lnTo>
                      <a:pt x="611" y="520"/>
                    </a:lnTo>
                    <a:lnTo>
                      <a:pt x="612" y="520"/>
                    </a:lnTo>
                    <a:lnTo>
                      <a:pt x="614" y="513"/>
                    </a:lnTo>
                    <a:lnTo>
                      <a:pt x="615" y="497"/>
                    </a:lnTo>
                    <a:lnTo>
                      <a:pt x="617" y="497"/>
                    </a:lnTo>
                    <a:lnTo>
                      <a:pt x="618" y="488"/>
                    </a:lnTo>
                    <a:lnTo>
                      <a:pt x="620" y="473"/>
                    </a:lnTo>
                    <a:lnTo>
                      <a:pt x="621" y="465"/>
                    </a:lnTo>
                    <a:lnTo>
                      <a:pt x="622" y="450"/>
                    </a:lnTo>
                    <a:lnTo>
                      <a:pt x="624" y="434"/>
                    </a:lnTo>
                    <a:lnTo>
                      <a:pt x="625" y="418"/>
                    </a:lnTo>
                    <a:lnTo>
                      <a:pt x="627" y="395"/>
                    </a:lnTo>
                    <a:lnTo>
                      <a:pt x="628" y="380"/>
                    </a:lnTo>
                    <a:lnTo>
                      <a:pt x="630" y="357"/>
                    </a:lnTo>
                    <a:lnTo>
                      <a:pt x="630" y="334"/>
                    </a:lnTo>
                    <a:lnTo>
                      <a:pt x="631" y="318"/>
                    </a:lnTo>
                    <a:lnTo>
                      <a:pt x="632" y="295"/>
                    </a:lnTo>
                    <a:lnTo>
                      <a:pt x="634" y="271"/>
                    </a:lnTo>
                    <a:lnTo>
                      <a:pt x="635" y="248"/>
                    </a:lnTo>
                    <a:lnTo>
                      <a:pt x="637" y="233"/>
                    </a:lnTo>
                    <a:lnTo>
                      <a:pt x="638" y="210"/>
                    </a:lnTo>
                    <a:lnTo>
                      <a:pt x="640" y="187"/>
                    </a:lnTo>
                    <a:lnTo>
                      <a:pt x="641" y="171"/>
                    </a:lnTo>
                    <a:lnTo>
                      <a:pt x="642" y="147"/>
                    </a:lnTo>
                    <a:lnTo>
                      <a:pt x="644" y="133"/>
                    </a:lnTo>
                    <a:lnTo>
                      <a:pt x="645" y="108"/>
                    </a:lnTo>
                    <a:lnTo>
                      <a:pt x="647" y="93"/>
                    </a:lnTo>
                    <a:lnTo>
                      <a:pt x="647" y="78"/>
                    </a:lnTo>
                    <a:lnTo>
                      <a:pt x="648" y="63"/>
                    </a:lnTo>
                    <a:lnTo>
                      <a:pt x="650" y="54"/>
                    </a:lnTo>
                    <a:lnTo>
                      <a:pt x="651" y="47"/>
                    </a:lnTo>
                    <a:lnTo>
                      <a:pt x="652" y="31"/>
                    </a:lnTo>
                    <a:lnTo>
                      <a:pt x="654" y="24"/>
                    </a:lnTo>
                    <a:lnTo>
                      <a:pt x="655" y="15"/>
                    </a:lnTo>
                    <a:lnTo>
                      <a:pt x="657" y="15"/>
                    </a:lnTo>
                    <a:lnTo>
                      <a:pt x="658" y="15"/>
                    </a:lnTo>
                    <a:lnTo>
                      <a:pt x="660" y="8"/>
                    </a:lnTo>
                    <a:lnTo>
                      <a:pt x="661" y="8"/>
                    </a:lnTo>
                    <a:lnTo>
                      <a:pt x="662" y="15"/>
                    </a:lnTo>
                    <a:lnTo>
                      <a:pt x="664" y="15"/>
                    </a:lnTo>
                    <a:lnTo>
                      <a:pt x="665" y="24"/>
                    </a:lnTo>
                    <a:lnTo>
                      <a:pt x="667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174760" y="1693330"/>
              <a:ext cx="545817" cy="3751691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5611813" y="1195388"/>
            <a:ext cx="0" cy="7540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459038" y="1203325"/>
            <a:ext cx="3152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422525" y="1954213"/>
            <a:ext cx="315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224588" y="1792288"/>
            <a:ext cx="530225" cy="4294187"/>
            <a:chOff x="5049727" y="1693330"/>
            <a:chExt cx="803096" cy="4294678"/>
          </a:xfrm>
        </p:grpSpPr>
        <p:grpSp>
          <p:nvGrpSpPr>
            <p:cNvPr id="40977" name="Group 28"/>
            <p:cNvGrpSpPr>
              <a:grpSpLocks/>
            </p:cNvGrpSpPr>
            <p:nvPr/>
          </p:nvGrpSpPr>
          <p:grpSpPr bwMode="auto">
            <a:xfrm rot="5400000">
              <a:off x="3789068" y="3924253"/>
              <a:ext cx="3324414" cy="803096"/>
              <a:chOff x="1878207" y="1190625"/>
              <a:chExt cx="3114208" cy="2651125"/>
            </a:xfrm>
          </p:grpSpPr>
          <p:sp>
            <p:nvSpPr>
              <p:cNvPr id="40979" name="Text Box 13"/>
              <p:cNvSpPr txBox="1">
                <a:spLocks noChangeArrowheads="1"/>
              </p:cNvSpPr>
              <p:nvPr/>
            </p:nvSpPr>
            <p:spPr bwMode="auto">
              <a:xfrm>
                <a:off x="4554752" y="3384550"/>
                <a:ext cx="343504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/>
                  <a:t>TIME</a:t>
                </a:r>
                <a:r>
                  <a:rPr lang="en-US" altLang="en-US" sz="2400"/>
                  <a:t> </a:t>
                </a:r>
              </a:p>
            </p:txBody>
          </p:sp>
          <p:sp>
            <p:nvSpPr>
              <p:cNvPr id="40980" name="Line 14"/>
              <p:cNvSpPr>
                <a:spLocks noChangeShapeType="1"/>
              </p:cNvSpPr>
              <p:nvPr/>
            </p:nvSpPr>
            <p:spPr bwMode="auto">
              <a:xfrm>
                <a:off x="1883439" y="1190625"/>
                <a:ext cx="0" cy="223520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1" name="Line 16"/>
              <p:cNvSpPr>
                <a:spLocks noChangeShapeType="1"/>
              </p:cNvSpPr>
              <p:nvPr/>
            </p:nvSpPr>
            <p:spPr bwMode="auto">
              <a:xfrm>
                <a:off x="1878207" y="2511425"/>
                <a:ext cx="311420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2" name="Freeform 21"/>
              <p:cNvSpPr>
                <a:spLocks/>
              </p:cNvSpPr>
              <p:nvPr/>
            </p:nvSpPr>
            <p:spPr bwMode="auto">
              <a:xfrm>
                <a:off x="1878208" y="1630363"/>
                <a:ext cx="2676544" cy="1731636"/>
              </a:xfrm>
              <a:custGeom>
                <a:avLst/>
                <a:gdLst>
                  <a:gd name="T0" fmla="*/ 2315932 w 668"/>
                  <a:gd name="T1" fmla="*/ 1360713364 h 521"/>
                  <a:gd name="T2" fmla="*/ 5657605 w 668"/>
                  <a:gd name="T3" fmla="*/ 1039835713 h 521"/>
                  <a:gd name="T4" fmla="*/ 8382231 w 668"/>
                  <a:gd name="T5" fmla="*/ 584930621 h 521"/>
                  <a:gd name="T6" fmla="*/ 11146924 w 668"/>
                  <a:gd name="T7" fmla="*/ 175902280 h 521"/>
                  <a:gd name="T8" fmla="*/ 14284249 w 668"/>
                  <a:gd name="T9" fmla="*/ 22424848 h 521"/>
                  <a:gd name="T10" fmla="*/ 17341442 w 668"/>
                  <a:gd name="T11" fmla="*/ 175902280 h 521"/>
                  <a:gd name="T12" fmla="*/ 20118155 w 668"/>
                  <a:gd name="T13" fmla="*/ 541297402 h 521"/>
                  <a:gd name="T14" fmla="*/ 23415752 w 668"/>
                  <a:gd name="T15" fmla="*/ 995019266 h 521"/>
                  <a:gd name="T16" fmla="*/ 26196472 w 668"/>
                  <a:gd name="T17" fmla="*/ 1340468854 h 521"/>
                  <a:gd name="T18" fmla="*/ 29397906 w 668"/>
                  <a:gd name="T19" fmla="*/ 1449133116 h 521"/>
                  <a:gd name="T20" fmla="*/ 32771633 w 668"/>
                  <a:gd name="T21" fmla="*/ 1234892286 h 521"/>
                  <a:gd name="T22" fmla="*/ 35476231 w 668"/>
                  <a:gd name="T23" fmla="*/ 800354680 h 521"/>
                  <a:gd name="T24" fmla="*/ 38577495 w 668"/>
                  <a:gd name="T25" fmla="*/ 326295346 h 521"/>
                  <a:gd name="T26" fmla="*/ 41286092 w 668"/>
                  <a:gd name="T27" fmla="*/ 41605789 h 521"/>
                  <a:gd name="T28" fmla="*/ 44631771 w 668"/>
                  <a:gd name="T29" fmla="*/ 67237991 h 521"/>
                  <a:gd name="T30" fmla="*/ 47865260 w 668"/>
                  <a:gd name="T31" fmla="*/ 345326715 h 521"/>
                  <a:gd name="T32" fmla="*/ 50609918 w 668"/>
                  <a:gd name="T33" fmla="*/ 781240219 h 521"/>
                  <a:gd name="T34" fmla="*/ 53314509 w 668"/>
                  <a:gd name="T35" fmla="*/ 1190089134 h 521"/>
                  <a:gd name="T36" fmla="*/ 56415773 w 668"/>
                  <a:gd name="T37" fmla="*/ 1429978772 h 521"/>
                  <a:gd name="T38" fmla="*/ 59773472 w 668"/>
                  <a:gd name="T39" fmla="*/ 1318037364 h 521"/>
                  <a:gd name="T40" fmla="*/ 62670389 w 668"/>
                  <a:gd name="T41" fmla="*/ 950621603 h 521"/>
                  <a:gd name="T42" fmla="*/ 65643435 w 668"/>
                  <a:gd name="T43" fmla="*/ 496484279 h 521"/>
                  <a:gd name="T44" fmla="*/ 68372082 w 668"/>
                  <a:gd name="T45" fmla="*/ 131095804 h 521"/>
                  <a:gd name="T46" fmla="*/ 71781870 w 668"/>
                  <a:gd name="T47" fmla="*/ 22424848 h 521"/>
                  <a:gd name="T48" fmla="*/ 74770943 w 668"/>
                  <a:gd name="T49" fmla="*/ 195083214 h 521"/>
                  <a:gd name="T50" fmla="*/ 77711935 w 668"/>
                  <a:gd name="T51" fmla="*/ 605288136 h 521"/>
                  <a:gd name="T52" fmla="*/ 81121723 w 668"/>
                  <a:gd name="T53" fmla="*/ 1081414900 h 521"/>
                  <a:gd name="T54" fmla="*/ 83838334 w 668"/>
                  <a:gd name="T55" fmla="*/ 1360713364 h 521"/>
                  <a:gd name="T56" fmla="*/ 86586999 w 668"/>
                  <a:gd name="T57" fmla="*/ 1405526487 h 521"/>
                  <a:gd name="T58" fmla="*/ 89768399 w 668"/>
                  <a:gd name="T59" fmla="*/ 1165626878 h 521"/>
                  <a:gd name="T60" fmla="*/ 92485010 w 668"/>
                  <a:gd name="T61" fmla="*/ 691567441 h 521"/>
                  <a:gd name="T62" fmla="*/ 95249703 w 668"/>
                  <a:gd name="T63" fmla="*/ 281478899 h 521"/>
                  <a:gd name="T64" fmla="*/ 98475178 w 668"/>
                  <a:gd name="T65" fmla="*/ 22424848 h 521"/>
                  <a:gd name="T66" fmla="*/ 101239870 w 668"/>
                  <a:gd name="T67" fmla="*/ 86422249 h 521"/>
                  <a:gd name="T68" fmla="*/ 104553495 w 668"/>
                  <a:gd name="T69" fmla="*/ 345326715 h 521"/>
                  <a:gd name="T70" fmla="*/ 107270106 w 668"/>
                  <a:gd name="T71" fmla="*/ 822802787 h 521"/>
                  <a:gd name="T72" fmla="*/ 110211098 w 668"/>
                  <a:gd name="T73" fmla="*/ 1254076544 h 521"/>
                  <a:gd name="T74" fmla="*/ 113296334 w 668"/>
                  <a:gd name="T75" fmla="*/ 1429978772 h 521"/>
                  <a:gd name="T76" fmla="*/ 116012945 w 668"/>
                  <a:gd name="T77" fmla="*/ 1318037364 h 521"/>
                  <a:gd name="T78" fmla="*/ 119306536 w 668"/>
                  <a:gd name="T79" fmla="*/ 975848303 h 521"/>
                  <a:gd name="T80" fmla="*/ 122067222 w 668"/>
                  <a:gd name="T81" fmla="*/ 584930621 h 521"/>
                  <a:gd name="T82" fmla="*/ 124992186 w 668"/>
                  <a:gd name="T83" fmla="*/ 195083214 h 521"/>
                  <a:gd name="T84" fmla="*/ 127969239 w 668"/>
                  <a:gd name="T85" fmla="*/ 41605789 h 521"/>
                  <a:gd name="T86" fmla="*/ 131363031 w 668"/>
                  <a:gd name="T87" fmla="*/ 217508056 h 521"/>
                  <a:gd name="T88" fmla="*/ 134127724 w 668"/>
                  <a:gd name="T89" fmla="*/ 605288136 h 521"/>
                  <a:gd name="T90" fmla="*/ 137116797 w 668"/>
                  <a:gd name="T91" fmla="*/ 1058990058 h 521"/>
                  <a:gd name="T92" fmla="*/ 140025735 w 668"/>
                  <a:gd name="T93" fmla="*/ 1360713364 h 521"/>
                  <a:gd name="T94" fmla="*/ 142774400 w 668"/>
                  <a:gd name="T95" fmla="*/ 1405526487 h 521"/>
                  <a:gd name="T96" fmla="*/ 145811555 w 668"/>
                  <a:gd name="T97" fmla="*/ 1190089134 h 521"/>
                  <a:gd name="T98" fmla="*/ 148764568 w 668"/>
                  <a:gd name="T99" fmla="*/ 710725109 h 521"/>
                  <a:gd name="T100" fmla="*/ 152062165 w 668"/>
                  <a:gd name="T101" fmla="*/ 301427603 h 521"/>
                  <a:gd name="T102" fmla="*/ 154782783 w 668"/>
                  <a:gd name="T103" fmla="*/ 67237991 h 521"/>
                  <a:gd name="T104" fmla="*/ 157559496 w 668"/>
                  <a:gd name="T105" fmla="*/ 105566623 h 521"/>
                  <a:gd name="T106" fmla="*/ 160644732 w 668"/>
                  <a:gd name="T107" fmla="*/ 390143162 h 521"/>
                  <a:gd name="T108" fmla="*/ 163525622 w 668"/>
                  <a:gd name="T109" fmla="*/ 822802787 h 521"/>
                  <a:gd name="T110" fmla="*/ 166847260 w 668"/>
                  <a:gd name="T111" fmla="*/ 1234892286 h 521"/>
                  <a:gd name="T112" fmla="*/ 169603939 w 668"/>
                  <a:gd name="T113" fmla="*/ 1449133116 h 521"/>
                  <a:gd name="T114" fmla="*/ 172701196 w 668"/>
                  <a:gd name="T115" fmla="*/ 1360713364 h 521"/>
                  <a:gd name="T116" fmla="*/ 176010814 w 668"/>
                  <a:gd name="T117" fmla="*/ 995019266 h 521"/>
                  <a:gd name="T118" fmla="*/ 178903724 w 668"/>
                  <a:gd name="T119" fmla="*/ 520959829 h 521"/>
                  <a:gd name="T120" fmla="*/ 181668417 w 668"/>
                  <a:gd name="T121" fmla="*/ 150270091 h 521"/>
                  <a:gd name="T122" fmla="*/ 184769681 w 668"/>
                  <a:gd name="T123" fmla="*/ 22424848 h 5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8"/>
                  <a:gd name="T187" fmla="*/ 0 h 521"/>
                  <a:gd name="T188" fmla="*/ 668 w 668"/>
                  <a:gd name="T189" fmla="*/ 521 h 52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8" h="521">
                    <a:moveTo>
                      <a:pt x="0" y="520"/>
                    </a:moveTo>
                    <a:lnTo>
                      <a:pt x="1" y="520"/>
                    </a:lnTo>
                    <a:lnTo>
                      <a:pt x="2" y="520"/>
                    </a:lnTo>
                    <a:lnTo>
                      <a:pt x="2" y="513"/>
                    </a:lnTo>
                    <a:lnTo>
                      <a:pt x="4" y="513"/>
                    </a:lnTo>
                    <a:lnTo>
                      <a:pt x="5" y="504"/>
                    </a:lnTo>
                    <a:lnTo>
                      <a:pt x="7" y="497"/>
                    </a:lnTo>
                    <a:lnTo>
                      <a:pt x="8" y="488"/>
                    </a:lnTo>
                    <a:lnTo>
                      <a:pt x="10" y="481"/>
                    </a:lnTo>
                    <a:lnTo>
                      <a:pt x="11" y="465"/>
                    </a:lnTo>
                    <a:lnTo>
                      <a:pt x="12" y="458"/>
                    </a:lnTo>
                    <a:lnTo>
                      <a:pt x="14" y="443"/>
                    </a:lnTo>
                    <a:lnTo>
                      <a:pt x="15" y="434"/>
                    </a:lnTo>
                    <a:lnTo>
                      <a:pt x="17" y="411"/>
                    </a:lnTo>
                    <a:lnTo>
                      <a:pt x="18" y="395"/>
                    </a:lnTo>
                    <a:lnTo>
                      <a:pt x="20" y="373"/>
                    </a:lnTo>
                    <a:lnTo>
                      <a:pt x="20" y="357"/>
                    </a:lnTo>
                    <a:lnTo>
                      <a:pt x="21" y="334"/>
                    </a:lnTo>
                    <a:lnTo>
                      <a:pt x="22" y="318"/>
                    </a:lnTo>
                    <a:lnTo>
                      <a:pt x="24" y="295"/>
                    </a:lnTo>
                    <a:lnTo>
                      <a:pt x="25" y="271"/>
                    </a:lnTo>
                    <a:lnTo>
                      <a:pt x="27" y="248"/>
                    </a:lnTo>
                    <a:lnTo>
                      <a:pt x="28" y="225"/>
                    </a:lnTo>
                    <a:lnTo>
                      <a:pt x="30" y="210"/>
                    </a:lnTo>
                    <a:lnTo>
                      <a:pt x="31" y="178"/>
                    </a:lnTo>
                    <a:lnTo>
                      <a:pt x="32" y="163"/>
                    </a:lnTo>
                    <a:lnTo>
                      <a:pt x="34" y="147"/>
                    </a:lnTo>
                    <a:lnTo>
                      <a:pt x="35" y="124"/>
                    </a:lnTo>
                    <a:lnTo>
                      <a:pt x="35" y="108"/>
                    </a:lnTo>
                    <a:lnTo>
                      <a:pt x="37" y="93"/>
                    </a:lnTo>
                    <a:lnTo>
                      <a:pt x="38" y="85"/>
                    </a:lnTo>
                    <a:lnTo>
                      <a:pt x="40" y="63"/>
                    </a:lnTo>
                    <a:lnTo>
                      <a:pt x="41" y="47"/>
                    </a:lnTo>
                    <a:lnTo>
                      <a:pt x="42" y="38"/>
                    </a:lnTo>
                    <a:lnTo>
                      <a:pt x="44" y="31"/>
                    </a:lnTo>
                    <a:lnTo>
                      <a:pt x="45" y="24"/>
                    </a:lnTo>
                    <a:lnTo>
                      <a:pt x="47" y="15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15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8" y="31"/>
                    </a:lnTo>
                    <a:lnTo>
                      <a:pt x="60" y="38"/>
                    </a:lnTo>
                    <a:lnTo>
                      <a:pt x="61" y="54"/>
                    </a:lnTo>
                    <a:lnTo>
                      <a:pt x="62" y="63"/>
                    </a:lnTo>
                    <a:lnTo>
                      <a:pt x="64" y="78"/>
                    </a:lnTo>
                    <a:lnTo>
                      <a:pt x="65" y="85"/>
                    </a:lnTo>
                    <a:lnTo>
                      <a:pt x="67" y="108"/>
                    </a:lnTo>
                    <a:lnTo>
                      <a:pt x="68" y="124"/>
                    </a:lnTo>
                    <a:lnTo>
                      <a:pt x="70" y="140"/>
                    </a:lnTo>
                    <a:lnTo>
                      <a:pt x="70" y="155"/>
                    </a:lnTo>
                    <a:lnTo>
                      <a:pt x="71" y="178"/>
                    </a:lnTo>
                    <a:lnTo>
                      <a:pt x="72" y="194"/>
                    </a:lnTo>
                    <a:lnTo>
                      <a:pt x="74" y="217"/>
                    </a:lnTo>
                    <a:lnTo>
                      <a:pt x="75" y="233"/>
                    </a:lnTo>
                    <a:lnTo>
                      <a:pt x="77" y="264"/>
                    </a:lnTo>
                    <a:lnTo>
                      <a:pt x="78" y="280"/>
                    </a:lnTo>
                    <a:lnTo>
                      <a:pt x="80" y="295"/>
                    </a:lnTo>
                    <a:lnTo>
                      <a:pt x="81" y="325"/>
                    </a:lnTo>
                    <a:lnTo>
                      <a:pt x="82" y="341"/>
                    </a:lnTo>
                    <a:lnTo>
                      <a:pt x="84" y="357"/>
                    </a:lnTo>
                    <a:lnTo>
                      <a:pt x="85" y="380"/>
                    </a:lnTo>
                    <a:lnTo>
                      <a:pt x="87" y="395"/>
                    </a:lnTo>
                    <a:lnTo>
                      <a:pt x="87" y="411"/>
                    </a:lnTo>
                    <a:lnTo>
                      <a:pt x="88" y="434"/>
                    </a:lnTo>
                    <a:lnTo>
                      <a:pt x="90" y="450"/>
                    </a:lnTo>
                    <a:lnTo>
                      <a:pt x="91" y="458"/>
                    </a:lnTo>
                    <a:lnTo>
                      <a:pt x="92" y="481"/>
                    </a:lnTo>
                    <a:lnTo>
                      <a:pt x="94" y="481"/>
                    </a:lnTo>
                    <a:lnTo>
                      <a:pt x="95" y="497"/>
                    </a:lnTo>
                    <a:lnTo>
                      <a:pt x="97" y="504"/>
                    </a:lnTo>
                    <a:lnTo>
                      <a:pt x="98" y="513"/>
                    </a:lnTo>
                    <a:lnTo>
                      <a:pt x="100" y="513"/>
                    </a:lnTo>
                    <a:lnTo>
                      <a:pt x="101" y="520"/>
                    </a:lnTo>
                    <a:lnTo>
                      <a:pt x="102" y="520"/>
                    </a:lnTo>
                    <a:lnTo>
                      <a:pt x="104" y="520"/>
                    </a:lnTo>
                    <a:lnTo>
                      <a:pt x="105" y="520"/>
                    </a:lnTo>
                    <a:lnTo>
                      <a:pt x="107" y="513"/>
                    </a:lnTo>
                    <a:lnTo>
                      <a:pt x="108" y="504"/>
                    </a:lnTo>
                    <a:lnTo>
                      <a:pt x="110" y="497"/>
                    </a:lnTo>
                    <a:lnTo>
                      <a:pt x="111" y="488"/>
                    </a:lnTo>
                    <a:lnTo>
                      <a:pt x="112" y="473"/>
                    </a:lnTo>
                    <a:lnTo>
                      <a:pt x="114" y="473"/>
                    </a:lnTo>
                    <a:lnTo>
                      <a:pt x="115" y="450"/>
                    </a:lnTo>
                    <a:lnTo>
                      <a:pt x="117" y="443"/>
                    </a:lnTo>
                    <a:lnTo>
                      <a:pt x="118" y="427"/>
                    </a:lnTo>
                    <a:lnTo>
                      <a:pt x="120" y="404"/>
                    </a:lnTo>
                    <a:lnTo>
                      <a:pt x="121" y="388"/>
                    </a:lnTo>
                    <a:lnTo>
                      <a:pt x="121" y="364"/>
                    </a:lnTo>
                    <a:lnTo>
                      <a:pt x="122" y="350"/>
                    </a:lnTo>
                    <a:lnTo>
                      <a:pt x="124" y="325"/>
                    </a:lnTo>
                    <a:lnTo>
                      <a:pt x="125" y="310"/>
                    </a:lnTo>
                    <a:lnTo>
                      <a:pt x="127" y="287"/>
                    </a:lnTo>
                    <a:lnTo>
                      <a:pt x="128" y="264"/>
                    </a:lnTo>
                    <a:lnTo>
                      <a:pt x="130" y="241"/>
                    </a:lnTo>
                    <a:lnTo>
                      <a:pt x="131" y="225"/>
                    </a:lnTo>
                    <a:lnTo>
                      <a:pt x="132" y="201"/>
                    </a:lnTo>
                    <a:lnTo>
                      <a:pt x="134" y="178"/>
                    </a:lnTo>
                    <a:lnTo>
                      <a:pt x="135" y="163"/>
                    </a:lnTo>
                    <a:lnTo>
                      <a:pt x="137" y="140"/>
                    </a:lnTo>
                    <a:lnTo>
                      <a:pt x="138" y="117"/>
                    </a:lnTo>
                    <a:lnTo>
                      <a:pt x="138" y="101"/>
                    </a:lnTo>
                    <a:lnTo>
                      <a:pt x="140" y="85"/>
                    </a:lnTo>
                    <a:lnTo>
                      <a:pt x="141" y="78"/>
                    </a:lnTo>
                    <a:lnTo>
                      <a:pt x="142" y="63"/>
                    </a:lnTo>
                    <a:lnTo>
                      <a:pt x="144" y="38"/>
                    </a:lnTo>
                    <a:lnTo>
                      <a:pt x="145" y="38"/>
                    </a:lnTo>
                    <a:lnTo>
                      <a:pt x="147" y="31"/>
                    </a:lnTo>
                    <a:lnTo>
                      <a:pt x="148" y="15"/>
                    </a:lnTo>
                    <a:lnTo>
                      <a:pt x="150" y="15"/>
                    </a:lnTo>
                    <a:lnTo>
                      <a:pt x="151" y="8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15"/>
                    </a:lnTo>
                    <a:lnTo>
                      <a:pt x="160" y="24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4" y="54"/>
                    </a:lnTo>
                    <a:lnTo>
                      <a:pt x="165" y="63"/>
                    </a:lnTo>
                    <a:lnTo>
                      <a:pt x="167" y="78"/>
                    </a:lnTo>
                    <a:lnTo>
                      <a:pt x="168" y="93"/>
                    </a:lnTo>
                    <a:lnTo>
                      <a:pt x="170" y="108"/>
                    </a:lnTo>
                    <a:lnTo>
                      <a:pt x="171" y="124"/>
                    </a:lnTo>
                    <a:lnTo>
                      <a:pt x="172" y="133"/>
                    </a:lnTo>
                    <a:lnTo>
                      <a:pt x="172" y="155"/>
                    </a:lnTo>
                    <a:lnTo>
                      <a:pt x="174" y="171"/>
                    </a:lnTo>
                    <a:lnTo>
                      <a:pt x="175" y="194"/>
                    </a:lnTo>
                    <a:lnTo>
                      <a:pt x="177" y="210"/>
                    </a:lnTo>
                    <a:lnTo>
                      <a:pt x="178" y="233"/>
                    </a:lnTo>
                    <a:lnTo>
                      <a:pt x="180" y="255"/>
                    </a:lnTo>
                    <a:lnTo>
                      <a:pt x="181" y="280"/>
                    </a:lnTo>
                    <a:lnTo>
                      <a:pt x="182" y="295"/>
                    </a:lnTo>
                    <a:lnTo>
                      <a:pt x="184" y="318"/>
                    </a:lnTo>
                    <a:lnTo>
                      <a:pt x="185" y="341"/>
                    </a:lnTo>
                    <a:lnTo>
                      <a:pt x="187" y="357"/>
                    </a:lnTo>
                    <a:lnTo>
                      <a:pt x="188" y="380"/>
                    </a:lnTo>
                    <a:lnTo>
                      <a:pt x="188" y="404"/>
                    </a:lnTo>
                    <a:lnTo>
                      <a:pt x="190" y="418"/>
                    </a:lnTo>
                    <a:lnTo>
                      <a:pt x="191" y="427"/>
                    </a:lnTo>
                    <a:lnTo>
                      <a:pt x="192" y="450"/>
                    </a:lnTo>
                    <a:lnTo>
                      <a:pt x="194" y="465"/>
                    </a:lnTo>
                    <a:lnTo>
                      <a:pt x="195" y="481"/>
                    </a:lnTo>
                    <a:lnTo>
                      <a:pt x="197" y="488"/>
                    </a:lnTo>
                    <a:lnTo>
                      <a:pt x="198" y="497"/>
                    </a:lnTo>
                    <a:lnTo>
                      <a:pt x="200" y="497"/>
                    </a:lnTo>
                    <a:lnTo>
                      <a:pt x="201" y="504"/>
                    </a:lnTo>
                    <a:lnTo>
                      <a:pt x="202" y="513"/>
                    </a:lnTo>
                    <a:lnTo>
                      <a:pt x="204" y="513"/>
                    </a:lnTo>
                    <a:lnTo>
                      <a:pt x="205" y="513"/>
                    </a:lnTo>
                    <a:lnTo>
                      <a:pt x="207" y="513"/>
                    </a:lnTo>
                    <a:lnTo>
                      <a:pt x="208" y="513"/>
                    </a:lnTo>
                    <a:lnTo>
                      <a:pt x="210" y="497"/>
                    </a:lnTo>
                    <a:lnTo>
                      <a:pt x="211" y="497"/>
                    </a:lnTo>
                    <a:lnTo>
                      <a:pt x="212" y="481"/>
                    </a:lnTo>
                    <a:lnTo>
                      <a:pt x="214" y="473"/>
                    </a:lnTo>
                    <a:lnTo>
                      <a:pt x="215" y="458"/>
                    </a:lnTo>
                    <a:lnTo>
                      <a:pt x="217" y="450"/>
                    </a:lnTo>
                    <a:lnTo>
                      <a:pt x="218" y="427"/>
                    </a:lnTo>
                    <a:lnTo>
                      <a:pt x="220" y="418"/>
                    </a:lnTo>
                    <a:lnTo>
                      <a:pt x="221" y="404"/>
                    </a:lnTo>
                    <a:lnTo>
                      <a:pt x="222" y="388"/>
                    </a:lnTo>
                    <a:lnTo>
                      <a:pt x="222" y="364"/>
                    </a:lnTo>
                    <a:lnTo>
                      <a:pt x="224" y="341"/>
                    </a:lnTo>
                    <a:lnTo>
                      <a:pt x="225" y="325"/>
                    </a:lnTo>
                    <a:lnTo>
                      <a:pt x="227" y="310"/>
                    </a:lnTo>
                    <a:lnTo>
                      <a:pt x="228" y="287"/>
                    </a:lnTo>
                    <a:lnTo>
                      <a:pt x="230" y="264"/>
                    </a:lnTo>
                    <a:lnTo>
                      <a:pt x="231" y="248"/>
                    </a:lnTo>
                    <a:lnTo>
                      <a:pt x="232" y="217"/>
                    </a:lnTo>
                    <a:lnTo>
                      <a:pt x="234" y="201"/>
                    </a:lnTo>
                    <a:lnTo>
                      <a:pt x="235" y="178"/>
                    </a:lnTo>
                    <a:lnTo>
                      <a:pt x="237" y="163"/>
                    </a:lnTo>
                    <a:lnTo>
                      <a:pt x="238" y="140"/>
                    </a:lnTo>
                    <a:lnTo>
                      <a:pt x="240" y="124"/>
                    </a:lnTo>
                    <a:lnTo>
                      <a:pt x="240" y="108"/>
                    </a:lnTo>
                    <a:lnTo>
                      <a:pt x="241" y="85"/>
                    </a:lnTo>
                    <a:lnTo>
                      <a:pt x="242" y="78"/>
                    </a:lnTo>
                    <a:lnTo>
                      <a:pt x="244" y="63"/>
                    </a:lnTo>
                    <a:lnTo>
                      <a:pt x="245" y="47"/>
                    </a:lnTo>
                    <a:lnTo>
                      <a:pt x="247" y="38"/>
                    </a:lnTo>
                    <a:lnTo>
                      <a:pt x="248" y="31"/>
                    </a:lnTo>
                    <a:lnTo>
                      <a:pt x="250" y="15"/>
                    </a:lnTo>
                    <a:lnTo>
                      <a:pt x="251" y="15"/>
                    </a:lnTo>
                    <a:lnTo>
                      <a:pt x="252" y="8"/>
                    </a:lnTo>
                    <a:lnTo>
                      <a:pt x="254" y="8"/>
                    </a:lnTo>
                    <a:lnTo>
                      <a:pt x="255" y="8"/>
                    </a:lnTo>
                    <a:lnTo>
                      <a:pt x="257" y="8"/>
                    </a:lnTo>
                    <a:lnTo>
                      <a:pt x="258" y="8"/>
                    </a:lnTo>
                    <a:lnTo>
                      <a:pt x="260" y="15"/>
                    </a:lnTo>
                    <a:lnTo>
                      <a:pt x="261" y="24"/>
                    </a:lnTo>
                    <a:lnTo>
                      <a:pt x="262" y="31"/>
                    </a:lnTo>
                    <a:lnTo>
                      <a:pt x="264" y="31"/>
                    </a:lnTo>
                    <a:lnTo>
                      <a:pt x="265" y="47"/>
                    </a:lnTo>
                    <a:lnTo>
                      <a:pt x="267" y="63"/>
                    </a:lnTo>
                    <a:lnTo>
                      <a:pt x="268" y="70"/>
                    </a:lnTo>
                    <a:lnTo>
                      <a:pt x="270" y="85"/>
                    </a:lnTo>
                    <a:lnTo>
                      <a:pt x="271" y="101"/>
                    </a:lnTo>
                    <a:lnTo>
                      <a:pt x="272" y="117"/>
                    </a:lnTo>
                    <a:lnTo>
                      <a:pt x="274" y="133"/>
                    </a:lnTo>
                    <a:lnTo>
                      <a:pt x="274" y="155"/>
                    </a:lnTo>
                    <a:lnTo>
                      <a:pt x="275" y="178"/>
                    </a:lnTo>
                    <a:lnTo>
                      <a:pt x="277" y="194"/>
                    </a:lnTo>
                    <a:lnTo>
                      <a:pt x="278" y="217"/>
                    </a:lnTo>
                    <a:lnTo>
                      <a:pt x="280" y="233"/>
                    </a:lnTo>
                    <a:lnTo>
                      <a:pt x="281" y="255"/>
                    </a:lnTo>
                    <a:lnTo>
                      <a:pt x="282" y="287"/>
                    </a:lnTo>
                    <a:lnTo>
                      <a:pt x="284" y="303"/>
                    </a:lnTo>
                    <a:lnTo>
                      <a:pt x="285" y="318"/>
                    </a:lnTo>
                    <a:lnTo>
                      <a:pt x="287" y="341"/>
                    </a:lnTo>
                    <a:lnTo>
                      <a:pt x="288" y="364"/>
                    </a:lnTo>
                    <a:lnTo>
                      <a:pt x="290" y="388"/>
                    </a:lnTo>
                    <a:lnTo>
                      <a:pt x="291" y="404"/>
                    </a:lnTo>
                    <a:lnTo>
                      <a:pt x="291" y="418"/>
                    </a:lnTo>
                    <a:lnTo>
                      <a:pt x="292" y="434"/>
                    </a:lnTo>
                    <a:lnTo>
                      <a:pt x="294" y="450"/>
                    </a:lnTo>
                    <a:lnTo>
                      <a:pt x="295" y="458"/>
                    </a:lnTo>
                    <a:lnTo>
                      <a:pt x="297" y="473"/>
                    </a:lnTo>
                    <a:lnTo>
                      <a:pt x="298" y="488"/>
                    </a:lnTo>
                    <a:lnTo>
                      <a:pt x="300" y="488"/>
                    </a:lnTo>
                    <a:lnTo>
                      <a:pt x="301" y="497"/>
                    </a:lnTo>
                    <a:lnTo>
                      <a:pt x="302" y="513"/>
                    </a:lnTo>
                    <a:lnTo>
                      <a:pt x="304" y="513"/>
                    </a:lnTo>
                    <a:lnTo>
                      <a:pt x="305" y="520"/>
                    </a:lnTo>
                    <a:lnTo>
                      <a:pt x="307" y="513"/>
                    </a:lnTo>
                    <a:lnTo>
                      <a:pt x="308" y="513"/>
                    </a:lnTo>
                    <a:lnTo>
                      <a:pt x="308" y="504"/>
                    </a:lnTo>
                    <a:lnTo>
                      <a:pt x="310" y="504"/>
                    </a:lnTo>
                    <a:lnTo>
                      <a:pt x="311" y="497"/>
                    </a:lnTo>
                    <a:lnTo>
                      <a:pt x="312" y="497"/>
                    </a:lnTo>
                    <a:lnTo>
                      <a:pt x="314" y="473"/>
                    </a:lnTo>
                    <a:lnTo>
                      <a:pt x="315" y="473"/>
                    </a:lnTo>
                    <a:lnTo>
                      <a:pt x="317" y="450"/>
                    </a:lnTo>
                    <a:lnTo>
                      <a:pt x="318" y="443"/>
                    </a:lnTo>
                    <a:lnTo>
                      <a:pt x="320" y="427"/>
                    </a:lnTo>
                    <a:lnTo>
                      <a:pt x="321" y="418"/>
                    </a:lnTo>
                    <a:lnTo>
                      <a:pt x="322" y="388"/>
                    </a:lnTo>
                    <a:lnTo>
                      <a:pt x="324" y="380"/>
                    </a:lnTo>
                    <a:lnTo>
                      <a:pt x="325" y="357"/>
                    </a:lnTo>
                    <a:lnTo>
                      <a:pt x="325" y="341"/>
                    </a:lnTo>
                    <a:lnTo>
                      <a:pt x="327" y="318"/>
                    </a:lnTo>
                    <a:lnTo>
                      <a:pt x="328" y="303"/>
                    </a:lnTo>
                    <a:lnTo>
                      <a:pt x="330" y="271"/>
                    </a:lnTo>
                    <a:lnTo>
                      <a:pt x="331" y="248"/>
                    </a:lnTo>
                    <a:lnTo>
                      <a:pt x="332" y="225"/>
                    </a:lnTo>
                    <a:lnTo>
                      <a:pt x="334" y="217"/>
                    </a:lnTo>
                    <a:lnTo>
                      <a:pt x="335" y="194"/>
                    </a:lnTo>
                    <a:lnTo>
                      <a:pt x="337" y="171"/>
                    </a:lnTo>
                    <a:lnTo>
                      <a:pt x="338" y="147"/>
                    </a:lnTo>
                    <a:lnTo>
                      <a:pt x="340" y="133"/>
                    </a:lnTo>
                    <a:lnTo>
                      <a:pt x="341" y="108"/>
                    </a:lnTo>
                    <a:lnTo>
                      <a:pt x="341" y="101"/>
                    </a:lnTo>
                    <a:lnTo>
                      <a:pt x="342" y="78"/>
                    </a:lnTo>
                    <a:lnTo>
                      <a:pt x="344" y="70"/>
                    </a:lnTo>
                    <a:lnTo>
                      <a:pt x="345" y="54"/>
                    </a:lnTo>
                    <a:lnTo>
                      <a:pt x="347" y="38"/>
                    </a:lnTo>
                    <a:lnTo>
                      <a:pt x="348" y="38"/>
                    </a:lnTo>
                    <a:lnTo>
                      <a:pt x="350" y="24"/>
                    </a:lnTo>
                    <a:lnTo>
                      <a:pt x="351" y="15"/>
                    </a:lnTo>
                    <a:lnTo>
                      <a:pt x="352" y="8"/>
                    </a:lnTo>
                    <a:lnTo>
                      <a:pt x="354" y="8"/>
                    </a:lnTo>
                    <a:lnTo>
                      <a:pt x="355" y="8"/>
                    </a:lnTo>
                    <a:lnTo>
                      <a:pt x="357" y="8"/>
                    </a:lnTo>
                    <a:lnTo>
                      <a:pt x="358" y="0"/>
                    </a:lnTo>
                    <a:lnTo>
                      <a:pt x="358" y="8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2" y="31"/>
                    </a:lnTo>
                    <a:lnTo>
                      <a:pt x="364" y="24"/>
                    </a:lnTo>
                    <a:lnTo>
                      <a:pt x="365" y="38"/>
                    </a:lnTo>
                    <a:lnTo>
                      <a:pt x="367" y="47"/>
                    </a:lnTo>
                    <a:lnTo>
                      <a:pt x="368" y="63"/>
                    </a:lnTo>
                    <a:lnTo>
                      <a:pt x="370" y="78"/>
                    </a:lnTo>
                    <a:lnTo>
                      <a:pt x="371" y="101"/>
                    </a:lnTo>
                    <a:lnTo>
                      <a:pt x="372" y="108"/>
                    </a:lnTo>
                    <a:lnTo>
                      <a:pt x="374" y="124"/>
                    </a:lnTo>
                    <a:lnTo>
                      <a:pt x="375" y="147"/>
                    </a:lnTo>
                    <a:lnTo>
                      <a:pt x="375" y="163"/>
                    </a:lnTo>
                    <a:lnTo>
                      <a:pt x="377" y="187"/>
                    </a:lnTo>
                    <a:lnTo>
                      <a:pt x="378" y="201"/>
                    </a:lnTo>
                    <a:lnTo>
                      <a:pt x="380" y="225"/>
                    </a:lnTo>
                    <a:lnTo>
                      <a:pt x="381" y="241"/>
                    </a:lnTo>
                    <a:lnTo>
                      <a:pt x="382" y="271"/>
                    </a:lnTo>
                    <a:lnTo>
                      <a:pt x="384" y="295"/>
                    </a:lnTo>
                    <a:lnTo>
                      <a:pt x="385" y="318"/>
                    </a:lnTo>
                    <a:lnTo>
                      <a:pt x="387" y="341"/>
                    </a:lnTo>
                    <a:lnTo>
                      <a:pt x="388" y="357"/>
                    </a:lnTo>
                    <a:lnTo>
                      <a:pt x="390" y="380"/>
                    </a:lnTo>
                    <a:lnTo>
                      <a:pt x="391" y="395"/>
                    </a:lnTo>
                    <a:lnTo>
                      <a:pt x="392" y="418"/>
                    </a:lnTo>
                    <a:lnTo>
                      <a:pt x="392" y="434"/>
                    </a:lnTo>
                    <a:lnTo>
                      <a:pt x="394" y="450"/>
                    </a:lnTo>
                    <a:lnTo>
                      <a:pt x="395" y="458"/>
                    </a:lnTo>
                    <a:lnTo>
                      <a:pt x="397" y="473"/>
                    </a:lnTo>
                    <a:lnTo>
                      <a:pt x="398" y="488"/>
                    </a:lnTo>
                    <a:lnTo>
                      <a:pt x="400" y="497"/>
                    </a:lnTo>
                    <a:lnTo>
                      <a:pt x="401" y="497"/>
                    </a:lnTo>
                    <a:lnTo>
                      <a:pt x="402" y="504"/>
                    </a:lnTo>
                    <a:lnTo>
                      <a:pt x="404" y="513"/>
                    </a:lnTo>
                    <a:lnTo>
                      <a:pt x="405" y="513"/>
                    </a:lnTo>
                    <a:lnTo>
                      <a:pt x="407" y="520"/>
                    </a:lnTo>
                    <a:lnTo>
                      <a:pt x="408" y="513"/>
                    </a:lnTo>
                    <a:lnTo>
                      <a:pt x="410" y="520"/>
                    </a:lnTo>
                    <a:lnTo>
                      <a:pt x="410" y="504"/>
                    </a:lnTo>
                    <a:lnTo>
                      <a:pt x="411" y="497"/>
                    </a:lnTo>
                    <a:lnTo>
                      <a:pt x="412" y="497"/>
                    </a:lnTo>
                    <a:lnTo>
                      <a:pt x="414" y="488"/>
                    </a:lnTo>
                    <a:lnTo>
                      <a:pt x="415" y="473"/>
                    </a:lnTo>
                    <a:lnTo>
                      <a:pt x="417" y="465"/>
                    </a:lnTo>
                    <a:lnTo>
                      <a:pt x="418" y="450"/>
                    </a:lnTo>
                    <a:lnTo>
                      <a:pt x="420" y="443"/>
                    </a:lnTo>
                    <a:lnTo>
                      <a:pt x="421" y="427"/>
                    </a:lnTo>
                    <a:lnTo>
                      <a:pt x="422" y="411"/>
                    </a:lnTo>
                    <a:lnTo>
                      <a:pt x="424" y="388"/>
                    </a:lnTo>
                    <a:lnTo>
                      <a:pt x="425" y="373"/>
                    </a:lnTo>
                    <a:lnTo>
                      <a:pt x="427" y="350"/>
                    </a:lnTo>
                    <a:lnTo>
                      <a:pt x="427" y="334"/>
                    </a:lnTo>
                    <a:lnTo>
                      <a:pt x="428" y="303"/>
                    </a:lnTo>
                    <a:lnTo>
                      <a:pt x="430" y="287"/>
                    </a:lnTo>
                    <a:lnTo>
                      <a:pt x="431" y="264"/>
                    </a:lnTo>
                    <a:lnTo>
                      <a:pt x="432" y="248"/>
                    </a:lnTo>
                    <a:lnTo>
                      <a:pt x="434" y="225"/>
                    </a:lnTo>
                    <a:lnTo>
                      <a:pt x="435" y="225"/>
                    </a:lnTo>
                    <a:lnTo>
                      <a:pt x="437" y="210"/>
                    </a:lnTo>
                    <a:lnTo>
                      <a:pt x="438" y="187"/>
                    </a:lnTo>
                    <a:lnTo>
                      <a:pt x="440" y="171"/>
                    </a:lnTo>
                    <a:lnTo>
                      <a:pt x="441" y="155"/>
                    </a:lnTo>
                    <a:lnTo>
                      <a:pt x="442" y="140"/>
                    </a:lnTo>
                    <a:lnTo>
                      <a:pt x="444" y="117"/>
                    </a:lnTo>
                    <a:lnTo>
                      <a:pt x="444" y="101"/>
                    </a:lnTo>
                    <a:lnTo>
                      <a:pt x="445" y="93"/>
                    </a:lnTo>
                    <a:lnTo>
                      <a:pt x="447" y="70"/>
                    </a:lnTo>
                    <a:lnTo>
                      <a:pt x="448" y="63"/>
                    </a:lnTo>
                    <a:lnTo>
                      <a:pt x="450" y="47"/>
                    </a:lnTo>
                    <a:lnTo>
                      <a:pt x="451" y="38"/>
                    </a:lnTo>
                    <a:lnTo>
                      <a:pt x="452" y="31"/>
                    </a:lnTo>
                    <a:lnTo>
                      <a:pt x="454" y="24"/>
                    </a:lnTo>
                    <a:lnTo>
                      <a:pt x="455" y="24"/>
                    </a:lnTo>
                    <a:lnTo>
                      <a:pt x="457" y="15"/>
                    </a:lnTo>
                    <a:lnTo>
                      <a:pt x="458" y="15"/>
                    </a:lnTo>
                    <a:lnTo>
                      <a:pt x="460" y="24"/>
                    </a:lnTo>
                    <a:lnTo>
                      <a:pt x="461" y="24"/>
                    </a:lnTo>
                    <a:lnTo>
                      <a:pt x="462" y="31"/>
                    </a:lnTo>
                    <a:lnTo>
                      <a:pt x="464" y="38"/>
                    </a:lnTo>
                    <a:lnTo>
                      <a:pt x="465" y="47"/>
                    </a:lnTo>
                    <a:lnTo>
                      <a:pt x="467" y="54"/>
                    </a:lnTo>
                    <a:lnTo>
                      <a:pt x="468" y="70"/>
                    </a:lnTo>
                    <a:lnTo>
                      <a:pt x="470" y="78"/>
                    </a:lnTo>
                    <a:lnTo>
                      <a:pt x="471" y="93"/>
                    </a:lnTo>
                    <a:lnTo>
                      <a:pt x="472" y="101"/>
                    </a:lnTo>
                    <a:lnTo>
                      <a:pt x="474" y="117"/>
                    </a:lnTo>
                    <a:lnTo>
                      <a:pt x="475" y="140"/>
                    </a:lnTo>
                    <a:lnTo>
                      <a:pt x="477" y="163"/>
                    </a:lnTo>
                    <a:lnTo>
                      <a:pt x="478" y="178"/>
                    </a:lnTo>
                    <a:lnTo>
                      <a:pt x="478" y="187"/>
                    </a:lnTo>
                    <a:lnTo>
                      <a:pt x="480" y="217"/>
                    </a:lnTo>
                    <a:lnTo>
                      <a:pt x="481" y="233"/>
                    </a:lnTo>
                    <a:lnTo>
                      <a:pt x="482" y="255"/>
                    </a:lnTo>
                    <a:lnTo>
                      <a:pt x="484" y="271"/>
                    </a:lnTo>
                    <a:lnTo>
                      <a:pt x="485" y="295"/>
                    </a:lnTo>
                    <a:lnTo>
                      <a:pt x="487" y="318"/>
                    </a:lnTo>
                    <a:lnTo>
                      <a:pt x="488" y="341"/>
                    </a:lnTo>
                    <a:lnTo>
                      <a:pt x="490" y="364"/>
                    </a:lnTo>
                    <a:lnTo>
                      <a:pt x="491" y="380"/>
                    </a:lnTo>
                    <a:lnTo>
                      <a:pt x="492" y="395"/>
                    </a:lnTo>
                    <a:lnTo>
                      <a:pt x="494" y="411"/>
                    </a:lnTo>
                    <a:lnTo>
                      <a:pt x="494" y="427"/>
                    </a:lnTo>
                    <a:lnTo>
                      <a:pt x="495" y="443"/>
                    </a:lnTo>
                    <a:lnTo>
                      <a:pt x="497" y="458"/>
                    </a:lnTo>
                    <a:lnTo>
                      <a:pt x="498" y="473"/>
                    </a:lnTo>
                    <a:lnTo>
                      <a:pt x="500" y="481"/>
                    </a:lnTo>
                    <a:lnTo>
                      <a:pt x="501" y="488"/>
                    </a:lnTo>
                    <a:lnTo>
                      <a:pt x="502" y="504"/>
                    </a:lnTo>
                    <a:lnTo>
                      <a:pt x="504" y="497"/>
                    </a:lnTo>
                    <a:lnTo>
                      <a:pt x="505" y="513"/>
                    </a:lnTo>
                    <a:lnTo>
                      <a:pt x="507" y="513"/>
                    </a:lnTo>
                    <a:lnTo>
                      <a:pt x="508" y="513"/>
                    </a:lnTo>
                    <a:lnTo>
                      <a:pt x="510" y="513"/>
                    </a:lnTo>
                    <a:lnTo>
                      <a:pt x="511" y="513"/>
                    </a:lnTo>
                    <a:lnTo>
                      <a:pt x="511" y="504"/>
                    </a:lnTo>
                    <a:lnTo>
                      <a:pt x="512" y="497"/>
                    </a:lnTo>
                    <a:lnTo>
                      <a:pt x="514" y="497"/>
                    </a:lnTo>
                    <a:lnTo>
                      <a:pt x="515" y="488"/>
                    </a:lnTo>
                    <a:lnTo>
                      <a:pt x="517" y="465"/>
                    </a:lnTo>
                    <a:lnTo>
                      <a:pt x="518" y="465"/>
                    </a:lnTo>
                    <a:lnTo>
                      <a:pt x="520" y="458"/>
                    </a:lnTo>
                    <a:lnTo>
                      <a:pt x="521" y="434"/>
                    </a:lnTo>
                    <a:lnTo>
                      <a:pt x="522" y="427"/>
                    </a:lnTo>
                    <a:lnTo>
                      <a:pt x="524" y="404"/>
                    </a:lnTo>
                    <a:lnTo>
                      <a:pt x="525" y="388"/>
                    </a:lnTo>
                    <a:lnTo>
                      <a:pt x="527" y="364"/>
                    </a:lnTo>
                    <a:lnTo>
                      <a:pt x="528" y="350"/>
                    </a:lnTo>
                    <a:lnTo>
                      <a:pt x="528" y="325"/>
                    </a:lnTo>
                    <a:lnTo>
                      <a:pt x="530" y="303"/>
                    </a:lnTo>
                    <a:lnTo>
                      <a:pt x="531" y="287"/>
                    </a:lnTo>
                    <a:lnTo>
                      <a:pt x="532" y="255"/>
                    </a:lnTo>
                    <a:lnTo>
                      <a:pt x="534" y="241"/>
                    </a:lnTo>
                    <a:lnTo>
                      <a:pt x="535" y="217"/>
                    </a:lnTo>
                    <a:lnTo>
                      <a:pt x="537" y="201"/>
                    </a:lnTo>
                    <a:lnTo>
                      <a:pt x="538" y="178"/>
                    </a:lnTo>
                    <a:lnTo>
                      <a:pt x="540" y="163"/>
                    </a:lnTo>
                    <a:lnTo>
                      <a:pt x="541" y="140"/>
                    </a:lnTo>
                    <a:lnTo>
                      <a:pt x="542" y="124"/>
                    </a:lnTo>
                    <a:lnTo>
                      <a:pt x="544" y="108"/>
                    </a:lnTo>
                    <a:lnTo>
                      <a:pt x="545" y="93"/>
                    </a:lnTo>
                    <a:lnTo>
                      <a:pt x="545" y="78"/>
                    </a:lnTo>
                    <a:lnTo>
                      <a:pt x="547" y="63"/>
                    </a:lnTo>
                    <a:lnTo>
                      <a:pt x="548" y="47"/>
                    </a:lnTo>
                    <a:lnTo>
                      <a:pt x="550" y="38"/>
                    </a:lnTo>
                    <a:lnTo>
                      <a:pt x="551" y="31"/>
                    </a:lnTo>
                    <a:lnTo>
                      <a:pt x="552" y="24"/>
                    </a:lnTo>
                    <a:lnTo>
                      <a:pt x="554" y="24"/>
                    </a:lnTo>
                    <a:lnTo>
                      <a:pt x="555" y="15"/>
                    </a:lnTo>
                    <a:lnTo>
                      <a:pt x="557" y="15"/>
                    </a:lnTo>
                    <a:lnTo>
                      <a:pt x="558" y="15"/>
                    </a:lnTo>
                    <a:lnTo>
                      <a:pt x="560" y="15"/>
                    </a:lnTo>
                    <a:lnTo>
                      <a:pt x="561" y="15"/>
                    </a:lnTo>
                    <a:lnTo>
                      <a:pt x="562" y="24"/>
                    </a:lnTo>
                    <a:lnTo>
                      <a:pt x="562" y="31"/>
                    </a:lnTo>
                    <a:lnTo>
                      <a:pt x="564" y="38"/>
                    </a:lnTo>
                    <a:lnTo>
                      <a:pt x="565" y="47"/>
                    </a:lnTo>
                    <a:lnTo>
                      <a:pt x="567" y="54"/>
                    </a:lnTo>
                    <a:lnTo>
                      <a:pt x="568" y="70"/>
                    </a:lnTo>
                    <a:lnTo>
                      <a:pt x="570" y="78"/>
                    </a:lnTo>
                    <a:lnTo>
                      <a:pt x="571" y="93"/>
                    </a:lnTo>
                    <a:lnTo>
                      <a:pt x="572" y="108"/>
                    </a:lnTo>
                    <a:lnTo>
                      <a:pt x="574" y="124"/>
                    </a:lnTo>
                    <a:lnTo>
                      <a:pt x="575" y="140"/>
                    </a:lnTo>
                    <a:lnTo>
                      <a:pt x="577" y="163"/>
                    </a:lnTo>
                    <a:lnTo>
                      <a:pt x="578" y="178"/>
                    </a:lnTo>
                    <a:lnTo>
                      <a:pt x="580" y="194"/>
                    </a:lnTo>
                    <a:lnTo>
                      <a:pt x="580" y="217"/>
                    </a:lnTo>
                    <a:lnTo>
                      <a:pt x="581" y="241"/>
                    </a:lnTo>
                    <a:lnTo>
                      <a:pt x="582" y="264"/>
                    </a:lnTo>
                    <a:lnTo>
                      <a:pt x="584" y="280"/>
                    </a:lnTo>
                    <a:lnTo>
                      <a:pt x="585" y="295"/>
                    </a:lnTo>
                    <a:lnTo>
                      <a:pt x="587" y="318"/>
                    </a:lnTo>
                    <a:lnTo>
                      <a:pt x="588" y="334"/>
                    </a:lnTo>
                    <a:lnTo>
                      <a:pt x="590" y="357"/>
                    </a:lnTo>
                    <a:lnTo>
                      <a:pt x="591" y="373"/>
                    </a:lnTo>
                    <a:lnTo>
                      <a:pt x="592" y="388"/>
                    </a:lnTo>
                    <a:lnTo>
                      <a:pt x="594" y="411"/>
                    </a:lnTo>
                    <a:lnTo>
                      <a:pt x="595" y="434"/>
                    </a:lnTo>
                    <a:lnTo>
                      <a:pt x="597" y="443"/>
                    </a:lnTo>
                    <a:lnTo>
                      <a:pt x="597" y="458"/>
                    </a:lnTo>
                    <a:lnTo>
                      <a:pt x="598" y="465"/>
                    </a:lnTo>
                    <a:lnTo>
                      <a:pt x="600" y="488"/>
                    </a:lnTo>
                    <a:lnTo>
                      <a:pt x="601" y="497"/>
                    </a:lnTo>
                    <a:lnTo>
                      <a:pt x="602" y="504"/>
                    </a:lnTo>
                    <a:lnTo>
                      <a:pt x="604" y="504"/>
                    </a:lnTo>
                    <a:lnTo>
                      <a:pt x="605" y="513"/>
                    </a:lnTo>
                    <a:lnTo>
                      <a:pt x="607" y="520"/>
                    </a:lnTo>
                    <a:lnTo>
                      <a:pt x="608" y="520"/>
                    </a:lnTo>
                    <a:lnTo>
                      <a:pt x="610" y="520"/>
                    </a:lnTo>
                    <a:lnTo>
                      <a:pt x="611" y="520"/>
                    </a:lnTo>
                    <a:lnTo>
                      <a:pt x="612" y="520"/>
                    </a:lnTo>
                    <a:lnTo>
                      <a:pt x="614" y="513"/>
                    </a:lnTo>
                    <a:lnTo>
                      <a:pt x="615" y="497"/>
                    </a:lnTo>
                    <a:lnTo>
                      <a:pt x="617" y="497"/>
                    </a:lnTo>
                    <a:lnTo>
                      <a:pt x="618" y="488"/>
                    </a:lnTo>
                    <a:lnTo>
                      <a:pt x="620" y="473"/>
                    </a:lnTo>
                    <a:lnTo>
                      <a:pt x="621" y="465"/>
                    </a:lnTo>
                    <a:lnTo>
                      <a:pt x="622" y="450"/>
                    </a:lnTo>
                    <a:lnTo>
                      <a:pt x="624" y="434"/>
                    </a:lnTo>
                    <a:lnTo>
                      <a:pt x="625" y="418"/>
                    </a:lnTo>
                    <a:lnTo>
                      <a:pt x="627" y="395"/>
                    </a:lnTo>
                    <a:lnTo>
                      <a:pt x="628" y="380"/>
                    </a:lnTo>
                    <a:lnTo>
                      <a:pt x="630" y="357"/>
                    </a:lnTo>
                    <a:lnTo>
                      <a:pt x="630" y="334"/>
                    </a:lnTo>
                    <a:lnTo>
                      <a:pt x="631" y="318"/>
                    </a:lnTo>
                    <a:lnTo>
                      <a:pt x="632" y="295"/>
                    </a:lnTo>
                    <a:lnTo>
                      <a:pt x="634" y="271"/>
                    </a:lnTo>
                    <a:lnTo>
                      <a:pt x="635" y="248"/>
                    </a:lnTo>
                    <a:lnTo>
                      <a:pt x="637" y="233"/>
                    </a:lnTo>
                    <a:lnTo>
                      <a:pt x="638" y="210"/>
                    </a:lnTo>
                    <a:lnTo>
                      <a:pt x="640" y="187"/>
                    </a:lnTo>
                    <a:lnTo>
                      <a:pt x="641" y="171"/>
                    </a:lnTo>
                    <a:lnTo>
                      <a:pt x="642" y="147"/>
                    </a:lnTo>
                    <a:lnTo>
                      <a:pt x="644" y="133"/>
                    </a:lnTo>
                    <a:lnTo>
                      <a:pt x="645" y="108"/>
                    </a:lnTo>
                    <a:lnTo>
                      <a:pt x="647" y="93"/>
                    </a:lnTo>
                    <a:lnTo>
                      <a:pt x="647" y="78"/>
                    </a:lnTo>
                    <a:lnTo>
                      <a:pt x="648" y="63"/>
                    </a:lnTo>
                    <a:lnTo>
                      <a:pt x="650" y="54"/>
                    </a:lnTo>
                    <a:lnTo>
                      <a:pt x="651" y="47"/>
                    </a:lnTo>
                    <a:lnTo>
                      <a:pt x="652" y="31"/>
                    </a:lnTo>
                    <a:lnTo>
                      <a:pt x="654" y="24"/>
                    </a:lnTo>
                    <a:lnTo>
                      <a:pt x="655" y="15"/>
                    </a:lnTo>
                    <a:lnTo>
                      <a:pt x="657" y="15"/>
                    </a:lnTo>
                    <a:lnTo>
                      <a:pt x="658" y="15"/>
                    </a:lnTo>
                    <a:lnTo>
                      <a:pt x="660" y="8"/>
                    </a:lnTo>
                    <a:lnTo>
                      <a:pt x="661" y="8"/>
                    </a:lnTo>
                    <a:lnTo>
                      <a:pt x="662" y="15"/>
                    </a:lnTo>
                    <a:lnTo>
                      <a:pt x="664" y="15"/>
                    </a:lnTo>
                    <a:lnTo>
                      <a:pt x="665" y="24"/>
                    </a:lnTo>
                    <a:lnTo>
                      <a:pt x="667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5174760" y="1693330"/>
              <a:ext cx="545816" cy="3751691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667500" y="908050"/>
            <a:ext cx="3324225" cy="1147763"/>
            <a:chOff x="6849203" y="1010120"/>
            <a:chExt cx="3324414" cy="928932"/>
          </a:xfrm>
        </p:grpSpPr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854788" y="1010120"/>
              <a:ext cx="0" cy="928932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6"/>
            <p:cNvSpPr>
              <a:spLocks noChangeShapeType="1"/>
            </p:cNvSpPr>
            <p:nvPr/>
          </p:nvSpPr>
          <p:spPr bwMode="auto">
            <a:xfrm>
              <a:off x="6849203" y="1559034"/>
              <a:ext cx="3324414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21"/>
            <p:cNvSpPr>
              <a:spLocks/>
            </p:cNvSpPr>
            <p:nvPr/>
          </p:nvSpPr>
          <p:spPr bwMode="auto">
            <a:xfrm flipV="1">
              <a:off x="6849204" y="1192872"/>
              <a:ext cx="2857208" cy="719654"/>
            </a:xfrm>
            <a:custGeom>
              <a:avLst/>
              <a:gdLst>
                <a:gd name="T0" fmla="*/ 2472255 w 668"/>
                <a:gd name="T1" fmla="*/ 565501535 h 521"/>
                <a:gd name="T2" fmla="*/ 6039487 w 668"/>
                <a:gd name="T3" fmla="*/ 432147363 h 521"/>
                <a:gd name="T4" fmla="*/ 8948024 w 668"/>
                <a:gd name="T5" fmla="*/ 243092463 h 521"/>
                <a:gd name="T6" fmla="*/ 11899330 w 668"/>
                <a:gd name="T7" fmla="*/ 73103573 h 521"/>
                <a:gd name="T8" fmla="*/ 15248422 w 668"/>
                <a:gd name="T9" fmla="*/ 9319587 h 521"/>
                <a:gd name="T10" fmla="*/ 18511972 w 668"/>
                <a:gd name="T11" fmla="*/ 73103573 h 521"/>
                <a:gd name="T12" fmla="*/ 21476110 w 668"/>
                <a:gd name="T13" fmla="*/ 224958849 h 521"/>
                <a:gd name="T14" fmla="*/ 24996292 w 668"/>
                <a:gd name="T15" fmla="*/ 413522008 h 521"/>
                <a:gd name="T16" fmla="*/ 27964708 w 668"/>
                <a:gd name="T17" fmla="*/ 557088079 h 521"/>
                <a:gd name="T18" fmla="*/ 31382235 w 668"/>
                <a:gd name="T19" fmla="*/ 602248073 h 521"/>
                <a:gd name="T20" fmla="*/ 34983685 w 668"/>
                <a:gd name="T21" fmla="*/ 513211306 h 521"/>
                <a:gd name="T22" fmla="*/ 37870841 w 668"/>
                <a:gd name="T23" fmla="*/ 332620970 h 521"/>
                <a:gd name="T24" fmla="*/ 41181437 w 668"/>
                <a:gd name="T25" fmla="*/ 135605723 h 521"/>
                <a:gd name="T26" fmla="*/ 44072862 w 668"/>
                <a:gd name="T27" fmla="*/ 17291031 h 521"/>
                <a:gd name="T28" fmla="*/ 47644370 w 668"/>
                <a:gd name="T29" fmla="*/ 27943569 h 521"/>
                <a:gd name="T30" fmla="*/ 51096116 w 668"/>
                <a:gd name="T31" fmla="*/ 143515007 h 521"/>
                <a:gd name="T32" fmla="*/ 54026036 w 668"/>
                <a:gd name="T33" fmla="*/ 324677154 h 521"/>
                <a:gd name="T34" fmla="*/ 56913184 w 668"/>
                <a:gd name="T35" fmla="*/ 494591476 h 521"/>
                <a:gd name="T36" fmla="*/ 60223780 w 668"/>
                <a:gd name="T37" fmla="*/ 594287681 h 521"/>
                <a:gd name="T38" fmla="*/ 63808121 w 668"/>
                <a:gd name="T39" fmla="*/ 547765732 h 521"/>
                <a:gd name="T40" fmla="*/ 66900577 w 668"/>
                <a:gd name="T41" fmla="*/ 395070695 h 521"/>
                <a:gd name="T42" fmla="*/ 70074300 w 668"/>
                <a:gd name="T43" fmla="*/ 206334875 h 521"/>
                <a:gd name="T44" fmla="*/ 72987128 w 668"/>
                <a:gd name="T45" fmla="*/ 54482362 h 521"/>
                <a:gd name="T46" fmla="*/ 76627073 w 668"/>
                <a:gd name="T47" fmla="*/ 9319587 h 521"/>
                <a:gd name="T48" fmla="*/ 79817906 w 668"/>
                <a:gd name="T49" fmla="*/ 81075015 h 521"/>
                <a:gd name="T50" fmla="*/ 82957412 w 668"/>
                <a:gd name="T51" fmla="*/ 251552883 h 521"/>
                <a:gd name="T52" fmla="*/ 86597357 w 668"/>
                <a:gd name="T53" fmla="*/ 449427338 h 521"/>
                <a:gd name="T54" fmla="*/ 89497336 w 668"/>
                <a:gd name="T55" fmla="*/ 565501535 h 521"/>
                <a:gd name="T56" fmla="*/ 92431534 w 668"/>
                <a:gd name="T57" fmla="*/ 584125508 h 521"/>
                <a:gd name="T58" fmla="*/ 95827675 w 668"/>
                <a:gd name="T59" fmla="*/ 484425160 h 521"/>
                <a:gd name="T60" fmla="*/ 98727655 w 668"/>
                <a:gd name="T61" fmla="*/ 287409869 h 521"/>
                <a:gd name="T62" fmla="*/ 101678961 w 668"/>
                <a:gd name="T63" fmla="*/ 116980368 h 521"/>
                <a:gd name="T64" fmla="*/ 105122152 w 668"/>
                <a:gd name="T65" fmla="*/ 9319587 h 521"/>
                <a:gd name="T66" fmla="*/ 108073459 w 668"/>
                <a:gd name="T67" fmla="*/ 35916392 h 521"/>
                <a:gd name="T68" fmla="*/ 111610749 w 668"/>
                <a:gd name="T69" fmla="*/ 143515007 h 521"/>
                <a:gd name="T70" fmla="*/ 114510729 w 668"/>
                <a:gd name="T71" fmla="*/ 341950223 h 521"/>
                <a:gd name="T72" fmla="*/ 117650235 w 668"/>
                <a:gd name="T73" fmla="*/ 521184129 h 521"/>
                <a:gd name="T74" fmla="*/ 120943722 w 668"/>
                <a:gd name="T75" fmla="*/ 594287681 h 521"/>
                <a:gd name="T76" fmla="*/ 123843701 w 668"/>
                <a:gd name="T77" fmla="*/ 547765732 h 521"/>
                <a:gd name="T78" fmla="*/ 127359606 w 668"/>
                <a:gd name="T79" fmla="*/ 405554709 h 521"/>
                <a:gd name="T80" fmla="*/ 130306635 w 668"/>
                <a:gd name="T81" fmla="*/ 243092463 h 521"/>
                <a:gd name="T82" fmla="*/ 133429032 w 668"/>
                <a:gd name="T83" fmla="*/ 81075015 h 521"/>
                <a:gd name="T84" fmla="*/ 136607033 w 668"/>
                <a:gd name="T85" fmla="*/ 17291031 h 521"/>
                <a:gd name="T86" fmla="*/ 140229902 w 668"/>
                <a:gd name="T87" fmla="*/ 90394599 h 521"/>
                <a:gd name="T88" fmla="*/ 143181209 w 668"/>
                <a:gd name="T89" fmla="*/ 251552883 h 521"/>
                <a:gd name="T90" fmla="*/ 146372042 w 668"/>
                <a:gd name="T91" fmla="*/ 440107754 h 521"/>
                <a:gd name="T92" fmla="*/ 149477330 w 668"/>
                <a:gd name="T93" fmla="*/ 565501535 h 521"/>
                <a:gd name="T94" fmla="*/ 152411527 w 668"/>
                <a:gd name="T95" fmla="*/ 584125508 h 521"/>
                <a:gd name="T96" fmla="*/ 155653687 w 668"/>
                <a:gd name="T97" fmla="*/ 494591476 h 521"/>
                <a:gd name="T98" fmla="*/ 158806025 w 668"/>
                <a:gd name="T99" fmla="*/ 295371642 h 521"/>
                <a:gd name="T100" fmla="*/ 162326206 w 668"/>
                <a:gd name="T101" fmla="*/ 125270888 h 521"/>
                <a:gd name="T102" fmla="*/ 165230463 w 668"/>
                <a:gd name="T103" fmla="*/ 27943569 h 521"/>
                <a:gd name="T104" fmla="*/ 168194601 w 668"/>
                <a:gd name="T105" fmla="*/ 43872640 h 521"/>
                <a:gd name="T106" fmla="*/ 171488089 w 668"/>
                <a:gd name="T107" fmla="*/ 162140362 h 521"/>
                <a:gd name="T108" fmla="*/ 174563436 w 668"/>
                <a:gd name="T109" fmla="*/ 341950223 h 521"/>
                <a:gd name="T110" fmla="*/ 178109281 w 668"/>
                <a:gd name="T111" fmla="*/ 513211306 h 521"/>
                <a:gd name="T112" fmla="*/ 181052033 w 668"/>
                <a:gd name="T113" fmla="*/ 602248073 h 521"/>
                <a:gd name="T114" fmla="*/ 184358352 w 668"/>
                <a:gd name="T115" fmla="*/ 565501535 h 521"/>
                <a:gd name="T116" fmla="*/ 187891365 w 668"/>
                <a:gd name="T117" fmla="*/ 413522008 h 521"/>
                <a:gd name="T118" fmla="*/ 190979544 w 668"/>
                <a:gd name="T119" fmla="*/ 216506717 h 521"/>
                <a:gd name="T120" fmla="*/ 193930850 w 668"/>
                <a:gd name="T121" fmla="*/ 62451042 h 521"/>
                <a:gd name="T122" fmla="*/ 197241446 w 668"/>
                <a:gd name="T123" fmla="*/ 9319587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521"/>
                <a:gd name="T188" fmla="*/ 668 w 668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521">
                  <a:moveTo>
                    <a:pt x="0" y="520"/>
                  </a:moveTo>
                  <a:lnTo>
                    <a:pt x="1" y="520"/>
                  </a:lnTo>
                  <a:lnTo>
                    <a:pt x="2" y="520"/>
                  </a:lnTo>
                  <a:lnTo>
                    <a:pt x="2" y="513"/>
                  </a:lnTo>
                  <a:lnTo>
                    <a:pt x="4" y="513"/>
                  </a:lnTo>
                  <a:lnTo>
                    <a:pt x="5" y="504"/>
                  </a:lnTo>
                  <a:lnTo>
                    <a:pt x="7" y="497"/>
                  </a:lnTo>
                  <a:lnTo>
                    <a:pt x="8" y="488"/>
                  </a:lnTo>
                  <a:lnTo>
                    <a:pt x="10" y="481"/>
                  </a:lnTo>
                  <a:lnTo>
                    <a:pt x="11" y="465"/>
                  </a:lnTo>
                  <a:lnTo>
                    <a:pt x="12" y="458"/>
                  </a:lnTo>
                  <a:lnTo>
                    <a:pt x="14" y="443"/>
                  </a:lnTo>
                  <a:lnTo>
                    <a:pt x="15" y="434"/>
                  </a:lnTo>
                  <a:lnTo>
                    <a:pt x="17" y="411"/>
                  </a:lnTo>
                  <a:lnTo>
                    <a:pt x="18" y="395"/>
                  </a:lnTo>
                  <a:lnTo>
                    <a:pt x="20" y="373"/>
                  </a:lnTo>
                  <a:lnTo>
                    <a:pt x="20" y="357"/>
                  </a:lnTo>
                  <a:lnTo>
                    <a:pt x="21" y="334"/>
                  </a:lnTo>
                  <a:lnTo>
                    <a:pt x="22" y="318"/>
                  </a:lnTo>
                  <a:lnTo>
                    <a:pt x="24" y="295"/>
                  </a:lnTo>
                  <a:lnTo>
                    <a:pt x="25" y="271"/>
                  </a:lnTo>
                  <a:lnTo>
                    <a:pt x="27" y="248"/>
                  </a:lnTo>
                  <a:lnTo>
                    <a:pt x="28" y="225"/>
                  </a:lnTo>
                  <a:lnTo>
                    <a:pt x="30" y="210"/>
                  </a:lnTo>
                  <a:lnTo>
                    <a:pt x="31" y="178"/>
                  </a:lnTo>
                  <a:lnTo>
                    <a:pt x="32" y="163"/>
                  </a:lnTo>
                  <a:lnTo>
                    <a:pt x="34" y="147"/>
                  </a:lnTo>
                  <a:lnTo>
                    <a:pt x="35" y="124"/>
                  </a:lnTo>
                  <a:lnTo>
                    <a:pt x="35" y="108"/>
                  </a:lnTo>
                  <a:lnTo>
                    <a:pt x="37" y="93"/>
                  </a:lnTo>
                  <a:lnTo>
                    <a:pt x="38" y="85"/>
                  </a:lnTo>
                  <a:lnTo>
                    <a:pt x="40" y="63"/>
                  </a:lnTo>
                  <a:lnTo>
                    <a:pt x="41" y="47"/>
                  </a:lnTo>
                  <a:lnTo>
                    <a:pt x="42" y="38"/>
                  </a:lnTo>
                  <a:lnTo>
                    <a:pt x="44" y="31"/>
                  </a:lnTo>
                  <a:lnTo>
                    <a:pt x="45" y="24"/>
                  </a:lnTo>
                  <a:lnTo>
                    <a:pt x="47" y="15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5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8" y="31"/>
                  </a:lnTo>
                  <a:lnTo>
                    <a:pt x="60" y="38"/>
                  </a:lnTo>
                  <a:lnTo>
                    <a:pt x="61" y="54"/>
                  </a:lnTo>
                  <a:lnTo>
                    <a:pt x="62" y="63"/>
                  </a:lnTo>
                  <a:lnTo>
                    <a:pt x="64" y="78"/>
                  </a:lnTo>
                  <a:lnTo>
                    <a:pt x="65" y="85"/>
                  </a:lnTo>
                  <a:lnTo>
                    <a:pt x="67" y="108"/>
                  </a:lnTo>
                  <a:lnTo>
                    <a:pt x="68" y="124"/>
                  </a:lnTo>
                  <a:lnTo>
                    <a:pt x="70" y="140"/>
                  </a:lnTo>
                  <a:lnTo>
                    <a:pt x="70" y="155"/>
                  </a:lnTo>
                  <a:lnTo>
                    <a:pt x="71" y="178"/>
                  </a:lnTo>
                  <a:lnTo>
                    <a:pt x="72" y="194"/>
                  </a:lnTo>
                  <a:lnTo>
                    <a:pt x="74" y="217"/>
                  </a:lnTo>
                  <a:lnTo>
                    <a:pt x="75" y="233"/>
                  </a:lnTo>
                  <a:lnTo>
                    <a:pt x="77" y="264"/>
                  </a:lnTo>
                  <a:lnTo>
                    <a:pt x="78" y="280"/>
                  </a:lnTo>
                  <a:lnTo>
                    <a:pt x="80" y="295"/>
                  </a:lnTo>
                  <a:lnTo>
                    <a:pt x="81" y="325"/>
                  </a:lnTo>
                  <a:lnTo>
                    <a:pt x="82" y="341"/>
                  </a:lnTo>
                  <a:lnTo>
                    <a:pt x="84" y="357"/>
                  </a:lnTo>
                  <a:lnTo>
                    <a:pt x="85" y="380"/>
                  </a:lnTo>
                  <a:lnTo>
                    <a:pt x="87" y="395"/>
                  </a:lnTo>
                  <a:lnTo>
                    <a:pt x="87" y="411"/>
                  </a:lnTo>
                  <a:lnTo>
                    <a:pt x="88" y="434"/>
                  </a:lnTo>
                  <a:lnTo>
                    <a:pt x="90" y="450"/>
                  </a:lnTo>
                  <a:lnTo>
                    <a:pt x="91" y="458"/>
                  </a:lnTo>
                  <a:lnTo>
                    <a:pt x="92" y="481"/>
                  </a:lnTo>
                  <a:lnTo>
                    <a:pt x="94" y="481"/>
                  </a:lnTo>
                  <a:lnTo>
                    <a:pt x="95" y="497"/>
                  </a:lnTo>
                  <a:lnTo>
                    <a:pt x="97" y="504"/>
                  </a:lnTo>
                  <a:lnTo>
                    <a:pt x="98" y="513"/>
                  </a:lnTo>
                  <a:lnTo>
                    <a:pt x="100" y="513"/>
                  </a:lnTo>
                  <a:lnTo>
                    <a:pt x="101" y="520"/>
                  </a:lnTo>
                  <a:lnTo>
                    <a:pt x="102" y="520"/>
                  </a:lnTo>
                  <a:lnTo>
                    <a:pt x="104" y="520"/>
                  </a:lnTo>
                  <a:lnTo>
                    <a:pt x="105" y="520"/>
                  </a:lnTo>
                  <a:lnTo>
                    <a:pt x="107" y="513"/>
                  </a:lnTo>
                  <a:lnTo>
                    <a:pt x="108" y="504"/>
                  </a:lnTo>
                  <a:lnTo>
                    <a:pt x="110" y="497"/>
                  </a:lnTo>
                  <a:lnTo>
                    <a:pt x="111" y="488"/>
                  </a:lnTo>
                  <a:lnTo>
                    <a:pt x="112" y="473"/>
                  </a:lnTo>
                  <a:lnTo>
                    <a:pt x="114" y="473"/>
                  </a:lnTo>
                  <a:lnTo>
                    <a:pt x="115" y="450"/>
                  </a:lnTo>
                  <a:lnTo>
                    <a:pt x="117" y="443"/>
                  </a:lnTo>
                  <a:lnTo>
                    <a:pt x="118" y="427"/>
                  </a:lnTo>
                  <a:lnTo>
                    <a:pt x="120" y="404"/>
                  </a:lnTo>
                  <a:lnTo>
                    <a:pt x="121" y="388"/>
                  </a:lnTo>
                  <a:lnTo>
                    <a:pt x="121" y="364"/>
                  </a:lnTo>
                  <a:lnTo>
                    <a:pt x="122" y="350"/>
                  </a:lnTo>
                  <a:lnTo>
                    <a:pt x="124" y="325"/>
                  </a:lnTo>
                  <a:lnTo>
                    <a:pt x="125" y="310"/>
                  </a:lnTo>
                  <a:lnTo>
                    <a:pt x="127" y="287"/>
                  </a:lnTo>
                  <a:lnTo>
                    <a:pt x="128" y="264"/>
                  </a:lnTo>
                  <a:lnTo>
                    <a:pt x="130" y="241"/>
                  </a:lnTo>
                  <a:lnTo>
                    <a:pt x="131" y="225"/>
                  </a:lnTo>
                  <a:lnTo>
                    <a:pt x="132" y="201"/>
                  </a:lnTo>
                  <a:lnTo>
                    <a:pt x="134" y="178"/>
                  </a:lnTo>
                  <a:lnTo>
                    <a:pt x="135" y="163"/>
                  </a:lnTo>
                  <a:lnTo>
                    <a:pt x="137" y="140"/>
                  </a:lnTo>
                  <a:lnTo>
                    <a:pt x="138" y="117"/>
                  </a:lnTo>
                  <a:lnTo>
                    <a:pt x="138" y="101"/>
                  </a:lnTo>
                  <a:lnTo>
                    <a:pt x="140" y="85"/>
                  </a:lnTo>
                  <a:lnTo>
                    <a:pt x="141" y="78"/>
                  </a:lnTo>
                  <a:lnTo>
                    <a:pt x="142" y="63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7" y="31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58" y="15"/>
                  </a:lnTo>
                  <a:lnTo>
                    <a:pt x="160" y="24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4" y="54"/>
                  </a:lnTo>
                  <a:lnTo>
                    <a:pt x="165" y="63"/>
                  </a:lnTo>
                  <a:lnTo>
                    <a:pt x="167" y="78"/>
                  </a:lnTo>
                  <a:lnTo>
                    <a:pt x="168" y="93"/>
                  </a:lnTo>
                  <a:lnTo>
                    <a:pt x="170" y="108"/>
                  </a:lnTo>
                  <a:lnTo>
                    <a:pt x="171" y="124"/>
                  </a:lnTo>
                  <a:lnTo>
                    <a:pt x="172" y="133"/>
                  </a:lnTo>
                  <a:lnTo>
                    <a:pt x="172" y="155"/>
                  </a:lnTo>
                  <a:lnTo>
                    <a:pt x="174" y="171"/>
                  </a:lnTo>
                  <a:lnTo>
                    <a:pt x="175" y="194"/>
                  </a:lnTo>
                  <a:lnTo>
                    <a:pt x="177" y="210"/>
                  </a:lnTo>
                  <a:lnTo>
                    <a:pt x="178" y="233"/>
                  </a:lnTo>
                  <a:lnTo>
                    <a:pt x="180" y="255"/>
                  </a:lnTo>
                  <a:lnTo>
                    <a:pt x="181" y="280"/>
                  </a:lnTo>
                  <a:lnTo>
                    <a:pt x="182" y="295"/>
                  </a:lnTo>
                  <a:lnTo>
                    <a:pt x="184" y="318"/>
                  </a:lnTo>
                  <a:lnTo>
                    <a:pt x="185" y="341"/>
                  </a:lnTo>
                  <a:lnTo>
                    <a:pt x="187" y="357"/>
                  </a:lnTo>
                  <a:lnTo>
                    <a:pt x="188" y="380"/>
                  </a:lnTo>
                  <a:lnTo>
                    <a:pt x="188" y="404"/>
                  </a:lnTo>
                  <a:lnTo>
                    <a:pt x="190" y="418"/>
                  </a:lnTo>
                  <a:lnTo>
                    <a:pt x="191" y="427"/>
                  </a:lnTo>
                  <a:lnTo>
                    <a:pt x="192" y="450"/>
                  </a:lnTo>
                  <a:lnTo>
                    <a:pt x="194" y="465"/>
                  </a:lnTo>
                  <a:lnTo>
                    <a:pt x="195" y="481"/>
                  </a:lnTo>
                  <a:lnTo>
                    <a:pt x="197" y="488"/>
                  </a:lnTo>
                  <a:lnTo>
                    <a:pt x="198" y="497"/>
                  </a:lnTo>
                  <a:lnTo>
                    <a:pt x="200" y="497"/>
                  </a:lnTo>
                  <a:lnTo>
                    <a:pt x="201" y="504"/>
                  </a:lnTo>
                  <a:lnTo>
                    <a:pt x="202" y="513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7" y="513"/>
                  </a:lnTo>
                  <a:lnTo>
                    <a:pt x="208" y="513"/>
                  </a:lnTo>
                  <a:lnTo>
                    <a:pt x="210" y="497"/>
                  </a:lnTo>
                  <a:lnTo>
                    <a:pt x="211" y="497"/>
                  </a:lnTo>
                  <a:lnTo>
                    <a:pt x="212" y="481"/>
                  </a:lnTo>
                  <a:lnTo>
                    <a:pt x="214" y="473"/>
                  </a:lnTo>
                  <a:lnTo>
                    <a:pt x="215" y="458"/>
                  </a:lnTo>
                  <a:lnTo>
                    <a:pt x="217" y="450"/>
                  </a:lnTo>
                  <a:lnTo>
                    <a:pt x="218" y="427"/>
                  </a:lnTo>
                  <a:lnTo>
                    <a:pt x="220" y="418"/>
                  </a:lnTo>
                  <a:lnTo>
                    <a:pt x="221" y="404"/>
                  </a:lnTo>
                  <a:lnTo>
                    <a:pt x="222" y="388"/>
                  </a:lnTo>
                  <a:lnTo>
                    <a:pt x="222" y="364"/>
                  </a:lnTo>
                  <a:lnTo>
                    <a:pt x="224" y="341"/>
                  </a:lnTo>
                  <a:lnTo>
                    <a:pt x="225" y="325"/>
                  </a:lnTo>
                  <a:lnTo>
                    <a:pt x="227" y="310"/>
                  </a:lnTo>
                  <a:lnTo>
                    <a:pt x="228" y="287"/>
                  </a:lnTo>
                  <a:lnTo>
                    <a:pt x="230" y="264"/>
                  </a:lnTo>
                  <a:lnTo>
                    <a:pt x="231" y="248"/>
                  </a:lnTo>
                  <a:lnTo>
                    <a:pt x="232" y="217"/>
                  </a:lnTo>
                  <a:lnTo>
                    <a:pt x="234" y="201"/>
                  </a:lnTo>
                  <a:lnTo>
                    <a:pt x="235" y="178"/>
                  </a:lnTo>
                  <a:lnTo>
                    <a:pt x="237" y="163"/>
                  </a:lnTo>
                  <a:lnTo>
                    <a:pt x="238" y="140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85"/>
                  </a:lnTo>
                  <a:lnTo>
                    <a:pt x="242" y="78"/>
                  </a:lnTo>
                  <a:lnTo>
                    <a:pt x="244" y="63"/>
                  </a:lnTo>
                  <a:lnTo>
                    <a:pt x="245" y="47"/>
                  </a:lnTo>
                  <a:lnTo>
                    <a:pt x="247" y="38"/>
                  </a:lnTo>
                  <a:lnTo>
                    <a:pt x="248" y="31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60" y="15"/>
                  </a:lnTo>
                  <a:lnTo>
                    <a:pt x="261" y="24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65" y="47"/>
                  </a:lnTo>
                  <a:lnTo>
                    <a:pt x="267" y="63"/>
                  </a:lnTo>
                  <a:lnTo>
                    <a:pt x="268" y="70"/>
                  </a:lnTo>
                  <a:lnTo>
                    <a:pt x="270" y="85"/>
                  </a:lnTo>
                  <a:lnTo>
                    <a:pt x="271" y="101"/>
                  </a:lnTo>
                  <a:lnTo>
                    <a:pt x="272" y="117"/>
                  </a:lnTo>
                  <a:lnTo>
                    <a:pt x="274" y="133"/>
                  </a:lnTo>
                  <a:lnTo>
                    <a:pt x="274" y="155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78" y="217"/>
                  </a:lnTo>
                  <a:lnTo>
                    <a:pt x="280" y="233"/>
                  </a:lnTo>
                  <a:lnTo>
                    <a:pt x="281" y="255"/>
                  </a:lnTo>
                  <a:lnTo>
                    <a:pt x="282" y="287"/>
                  </a:lnTo>
                  <a:lnTo>
                    <a:pt x="284" y="303"/>
                  </a:lnTo>
                  <a:lnTo>
                    <a:pt x="285" y="318"/>
                  </a:lnTo>
                  <a:lnTo>
                    <a:pt x="287" y="341"/>
                  </a:lnTo>
                  <a:lnTo>
                    <a:pt x="288" y="364"/>
                  </a:lnTo>
                  <a:lnTo>
                    <a:pt x="290" y="388"/>
                  </a:lnTo>
                  <a:lnTo>
                    <a:pt x="291" y="404"/>
                  </a:lnTo>
                  <a:lnTo>
                    <a:pt x="291" y="418"/>
                  </a:lnTo>
                  <a:lnTo>
                    <a:pt x="292" y="434"/>
                  </a:lnTo>
                  <a:lnTo>
                    <a:pt x="294" y="450"/>
                  </a:lnTo>
                  <a:lnTo>
                    <a:pt x="295" y="458"/>
                  </a:lnTo>
                  <a:lnTo>
                    <a:pt x="297" y="473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1" y="497"/>
                  </a:lnTo>
                  <a:lnTo>
                    <a:pt x="302" y="513"/>
                  </a:lnTo>
                  <a:lnTo>
                    <a:pt x="304" y="513"/>
                  </a:lnTo>
                  <a:lnTo>
                    <a:pt x="305" y="520"/>
                  </a:lnTo>
                  <a:lnTo>
                    <a:pt x="307" y="513"/>
                  </a:lnTo>
                  <a:lnTo>
                    <a:pt x="308" y="513"/>
                  </a:lnTo>
                  <a:lnTo>
                    <a:pt x="308" y="504"/>
                  </a:lnTo>
                  <a:lnTo>
                    <a:pt x="310" y="504"/>
                  </a:lnTo>
                  <a:lnTo>
                    <a:pt x="311" y="497"/>
                  </a:lnTo>
                  <a:lnTo>
                    <a:pt x="312" y="497"/>
                  </a:lnTo>
                  <a:lnTo>
                    <a:pt x="314" y="473"/>
                  </a:lnTo>
                  <a:lnTo>
                    <a:pt x="315" y="473"/>
                  </a:lnTo>
                  <a:lnTo>
                    <a:pt x="317" y="450"/>
                  </a:lnTo>
                  <a:lnTo>
                    <a:pt x="318" y="443"/>
                  </a:lnTo>
                  <a:lnTo>
                    <a:pt x="320" y="427"/>
                  </a:lnTo>
                  <a:lnTo>
                    <a:pt x="321" y="418"/>
                  </a:lnTo>
                  <a:lnTo>
                    <a:pt x="322" y="388"/>
                  </a:lnTo>
                  <a:lnTo>
                    <a:pt x="324" y="380"/>
                  </a:lnTo>
                  <a:lnTo>
                    <a:pt x="325" y="357"/>
                  </a:lnTo>
                  <a:lnTo>
                    <a:pt x="325" y="341"/>
                  </a:lnTo>
                  <a:lnTo>
                    <a:pt x="327" y="318"/>
                  </a:lnTo>
                  <a:lnTo>
                    <a:pt x="328" y="303"/>
                  </a:lnTo>
                  <a:lnTo>
                    <a:pt x="330" y="271"/>
                  </a:lnTo>
                  <a:lnTo>
                    <a:pt x="331" y="248"/>
                  </a:lnTo>
                  <a:lnTo>
                    <a:pt x="332" y="225"/>
                  </a:lnTo>
                  <a:lnTo>
                    <a:pt x="334" y="217"/>
                  </a:lnTo>
                  <a:lnTo>
                    <a:pt x="335" y="194"/>
                  </a:lnTo>
                  <a:lnTo>
                    <a:pt x="337" y="171"/>
                  </a:lnTo>
                  <a:lnTo>
                    <a:pt x="338" y="147"/>
                  </a:lnTo>
                  <a:lnTo>
                    <a:pt x="340" y="133"/>
                  </a:lnTo>
                  <a:lnTo>
                    <a:pt x="341" y="108"/>
                  </a:lnTo>
                  <a:lnTo>
                    <a:pt x="341" y="101"/>
                  </a:lnTo>
                  <a:lnTo>
                    <a:pt x="342" y="78"/>
                  </a:lnTo>
                  <a:lnTo>
                    <a:pt x="344" y="70"/>
                  </a:lnTo>
                  <a:lnTo>
                    <a:pt x="345" y="54"/>
                  </a:lnTo>
                  <a:lnTo>
                    <a:pt x="347" y="38"/>
                  </a:lnTo>
                  <a:lnTo>
                    <a:pt x="348" y="38"/>
                  </a:lnTo>
                  <a:lnTo>
                    <a:pt x="350" y="24"/>
                  </a:lnTo>
                  <a:lnTo>
                    <a:pt x="351" y="15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7" y="8"/>
                  </a:lnTo>
                  <a:lnTo>
                    <a:pt x="358" y="0"/>
                  </a:lnTo>
                  <a:lnTo>
                    <a:pt x="358" y="8"/>
                  </a:lnTo>
                  <a:lnTo>
                    <a:pt x="360" y="8"/>
                  </a:lnTo>
                  <a:lnTo>
                    <a:pt x="361" y="8"/>
                  </a:lnTo>
                  <a:lnTo>
                    <a:pt x="362" y="31"/>
                  </a:lnTo>
                  <a:lnTo>
                    <a:pt x="364" y="24"/>
                  </a:lnTo>
                  <a:lnTo>
                    <a:pt x="365" y="38"/>
                  </a:lnTo>
                  <a:lnTo>
                    <a:pt x="367" y="47"/>
                  </a:lnTo>
                  <a:lnTo>
                    <a:pt x="368" y="63"/>
                  </a:lnTo>
                  <a:lnTo>
                    <a:pt x="370" y="78"/>
                  </a:lnTo>
                  <a:lnTo>
                    <a:pt x="371" y="101"/>
                  </a:lnTo>
                  <a:lnTo>
                    <a:pt x="372" y="108"/>
                  </a:lnTo>
                  <a:lnTo>
                    <a:pt x="374" y="124"/>
                  </a:lnTo>
                  <a:lnTo>
                    <a:pt x="375" y="147"/>
                  </a:lnTo>
                  <a:lnTo>
                    <a:pt x="375" y="163"/>
                  </a:lnTo>
                  <a:lnTo>
                    <a:pt x="377" y="187"/>
                  </a:lnTo>
                  <a:lnTo>
                    <a:pt x="378" y="201"/>
                  </a:lnTo>
                  <a:lnTo>
                    <a:pt x="380" y="225"/>
                  </a:lnTo>
                  <a:lnTo>
                    <a:pt x="381" y="241"/>
                  </a:lnTo>
                  <a:lnTo>
                    <a:pt x="382" y="271"/>
                  </a:lnTo>
                  <a:lnTo>
                    <a:pt x="384" y="295"/>
                  </a:lnTo>
                  <a:lnTo>
                    <a:pt x="385" y="318"/>
                  </a:lnTo>
                  <a:lnTo>
                    <a:pt x="387" y="341"/>
                  </a:lnTo>
                  <a:lnTo>
                    <a:pt x="388" y="357"/>
                  </a:lnTo>
                  <a:lnTo>
                    <a:pt x="390" y="380"/>
                  </a:lnTo>
                  <a:lnTo>
                    <a:pt x="391" y="395"/>
                  </a:lnTo>
                  <a:lnTo>
                    <a:pt x="392" y="418"/>
                  </a:lnTo>
                  <a:lnTo>
                    <a:pt x="392" y="434"/>
                  </a:lnTo>
                  <a:lnTo>
                    <a:pt x="394" y="450"/>
                  </a:lnTo>
                  <a:lnTo>
                    <a:pt x="395" y="458"/>
                  </a:lnTo>
                  <a:lnTo>
                    <a:pt x="397" y="473"/>
                  </a:lnTo>
                  <a:lnTo>
                    <a:pt x="398" y="488"/>
                  </a:lnTo>
                  <a:lnTo>
                    <a:pt x="400" y="497"/>
                  </a:lnTo>
                  <a:lnTo>
                    <a:pt x="401" y="497"/>
                  </a:lnTo>
                  <a:lnTo>
                    <a:pt x="402" y="504"/>
                  </a:lnTo>
                  <a:lnTo>
                    <a:pt x="404" y="513"/>
                  </a:lnTo>
                  <a:lnTo>
                    <a:pt x="405" y="513"/>
                  </a:lnTo>
                  <a:lnTo>
                    <a:pt x="407" y="520"/>
                  </a:lnTo>
                  <a:lnTo>
                    <a:pt x="408" y="513"/>
                  </a:lnTo>
                  <a:lnTo>
                    <a:pt x="410" y="520"/>
                  </a:lnTo>
                  <a:lnTo>
                    <a:pt x="410" y="504"/>
                  </a:lnTo>
                  <a:lnTo>
                    <a:pt x="411" y="497"/>
                  </a:lnTo>
                  <a:lnTo>
                    <a:pt x="412" y="497"/>
                  </a:lnTo>
                  <a:lnTo>
                    <a:pt x="414" y="488"/>
                  </a:lnTo>
                  <a:lnTo>
                    <a:pt x="415" y="473"/>
                  </a:lnTo>
                  <a:lnTo>
                    <a:pt x="417" y="465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1" y="427"/>
                  </a:lnTo>
                  <a:lnTo>
                    <a:pt x="422" y="411"/>
                  </a:lnTo>
                  <a:lnTo>
                    <a:pt x="424" y="388"/>
                  </a:lnTo>
                  <a:lnTo>
                    <a:pt x="425" y="373"/>
                  </a:lnTo>
                  <a:lnTo>
                    <a:pt x="427" y="350"/>
                  </a:lnTo>
                  <a:lnTo>
                    <a:pt x="427" y="334"/>
                  </a:lnTo>
                  <a:lnTo>
                    <a:pt x="428" y="303"/>
                  </a:lnTo>
                  <a:lnTo>
                    <a:pt x="430" y="287"/>
                  </a:lnTo>
                  <a:lnTo>
                    <a:pt x="431" y="264"/>
                  </a:lnTo>
                  <a:lnTo>
                    <a:pt x="432" y="248"/>
                  </a:lnTo>
                  <a:lnTo>
                    <a:pt x="434" y="225"/>
                  </a:lnTo>
                  <a:lnTo>
                    <a:pt x="435" y="225"/>
                  </a:lnTo>
                  <a:lnTo>
                    <a:pt x="437" y="210"/>
                  </a:lnTo>
                  <a:lnTo>
                    <a:pt x="438" y="187"/>
                  </a:lnTo>
                  <a:lnTo>
                    <a:pt x="440" y="171"/>
                  </a:lnTo>
                  <a:lnTo>
                    <a:pt x="441" y="155"/>
                  </a:lnTo>
                  <a:lnTo>
                    <a:pt x="442" y="140"/>
                  </a:lnTo>
                  <a:lnTo>
                    <a:pt x="444" y="117"/>
                  </a:lnTo>
                  <a:lnTo>
                    <a:pt x="444" y="101"/>
                  </a:lnTo>
                  <a:lnTo>
                    <a:pt x="445" y="93"/>
                  </a:lnTo>
                  <a:lnTo>
                    <a:pt x="447" y="70"/>
                  </a:lnTo>
                  <a:lnTo>
                    <a:pt x="448" y="63"/>
                  </a:lnTo>
                  <a:lnTo>
                    <a:pt x="450" y="47"/>
                  </a:lnTo>
                  <a:lnTo>
                    <a:pt x="451" y="38"/>
                  </a:lnTo>
                  <a:lnTo>
                    <a:pt x="452" y="31"/>
                  </a:lnTo>
                  <a:lnTo>
                    <a:pt x="454" y="24"/>
                  </a:lnTo>
                  <a:lnTo>
                    <a:pt x="455" y="24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60" y="24"/>
                  </a:lnTo>
                  <a:lnTo>
                    <a:pt x="461" y="24"/>
                  </a:lnTo>
                  <a:lnTo>
                    <a:pt x="462" y="31"/>
                  </a:lnTo>
                  <a:lnTo>
                    <a:pt x="464" y="38"/>
                  </a:lnTo>
                  <a:lnTo>
                    <a:pt x="465" y="47"/>
                  </a:lnTo>
                  <a:lnTo>
                    <a:pt x="467" y="54"/>
                  </a:lnTo>
                  <a:lnTo>
                    <a:pt x="468" y="70"/>
                  </a:lnTo>
                  <a:lnTo>
                    <a:pt x="470" y="78"/>
                  </a:lnTo>
                  <a:lnTo>
                    <a:pt x="471" y="93"/>
                  </a:lnTo>
                  <a:lnTo>
                    <a:pt x="472" y="101"/>
                  </a:lnTo>
                  <a:lnTo>
                    <a:pt x="474" y="117"/>
                  </a:lnTo>
                  <a:lnTo>
                    <a:pt x="475" y="140"/>
                  </a:lnTo>
                  <a:lnTo>
                    <a:pt x="477" y="163"/>
                  </a:lnTo>
                  <a:lnTo>
                    <a:pt x="478" y="178"/>
                  </a:lnTo>
                  <a:lnTo>
                    <a:pt x="478" y="187"/>
                  </a:lnTo>
                  <a:lnTo>
                    <a:pt x="480" y="217"/>
                  </a:lnTo>
                  <a:lnTo>
                    <a:pt x="481" y="233"/>
                  </a:lnTo>
                  <a:lnTo>
                    <a:pt x="482" y="255"/>
                  </a:lnTo>
                  <a:lnTo>
                    <a:pt x="484" y="271"/>
                  </a:lnTo>
                  <a:lnTo>
                    <a:pt x="485" y="295"/>
                  </a:lnTo>
                  <a:lnTo>
                    <a:pt x="487" y="318"/>
                  </a:lnTo>
                  <a:lnTo>
                    <a:pt x="488" y="341"/>
                  </a:lnTo>
                  <a:lnTo>
                    <a:pt x="490" y="364"/>
                  </a:lnTo>
                  <a:lnTo>
                    <a:pt x="491" y="380"/>
                  </a:lnTo>
                  <a:lnTo>
                    <a:pt x="492" y="395"/>
                  </a:lnTo>
                  <a:lnTo>
                    <a:pt x="494" y="411"/>
                  </a:lnTo>
                  <a:lnTo>
                    <a:pt x="494" y="427"/>
                  </a:lnTo>
                  <a:lnTo>
                    <a:pt x="495" y="443"/>
                  </a:lnTo>
                  <a:lnTo>
                    <a:pt x="497" y="458"/>
                  </a:lnTo>
                  <a:lnTo>
                    <a:pt x="498" y="473"/>
                  </a:lnTo>
                  <a:lnTo>
                    <a:pt x="500" y="481"/>
                  </a:lnTo>
                  <a:lnTo>
                    <a:pt x="501" y="488"/>
                  </a:lnTo>
                  <a:lnTo>
                    <a:pt x="502" y="504"/>
                  </a:lnTo>
                  <a:lnTo>
                    <a:pt x="504" y="497"/>
                  </a:lnTo>
                  <a:lnTo>
                    <a:pt x="505" y="513"/>
                  </a:lnTo>
                  <a:lnTo>
                    <a:pt x="507" y="513"/>
                  </a:lnTo>
                  <a:lnTo>
                    <a:pt x="508" y="513"/>
                  </a:lnTo>
                  <a:lnTo>
                    <a:pt x="510" y="513"/>
                  </a:lnTo>
                  <a:lnTo>
                    <a:pt x="511" y="513"/>
                  </a:lnTo>
                  <a:lnTo>
                    <a:pt x="511" y="504"/>
                  </a:lnTo>
                  <a:lnTo>
                    <a:pt x="512" y="497"/>
                  </a:lnTo>
                  <a:lnTo>
                    <a:pt x="514" y="497"/>
                  </a:lnTo>
                  <a:lnTo>
                    <a:pt x="515" y="488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20" y="458"/>
                  </a:lnTo>
                  <a:lnTo>
                    <a:pt x="521" y="434"/>
                  </a:lnTo>
                  <a:lnTo>
                    <a:pt x="522" y="427"/>
                  </a:lnTo>
                  <a:lnTo>
                    <a:pt x="524" y="404"/>
                  </a:lnTo>
                  <a:lnTo>
                    <a:pt x="525" y="388"/>
                  </a:lnTo>
                  <a:lnTo>
                    <a:pt x="527" y="364"/>
                  </a:lnTo>
                  <a:lnTo>
                    <a:pt x="528" y="350"/>
                  </a:lnTo>
                  <a:lnTo>
                    <a:pt x="528" y="325"/>
                  </a:lnTo>
                  <a:lnTo>
                    <a:pt x="530" y="303"/>
                  </a:lnTo>
                  <a:lnTo>
                    <a:pt x="531" y="287"/>
                  </a:lnTo>
                  <a:lnTo>
                    <a:pt x="532" y="255"/>
                  </a:lnTo>
                  <a:lnTo>
                    <a:pt x="534" y="241"/>
                  </a:lnTo>
                  <a:lnTo>
                    <a:pt x="535" y="217"/>
                  </a:lnTo>
                  <a:lnTo>
                    <a:pt x="537" y="201"/>
                  </a:lnTo>
                  <a:lnTo>
                    <a:pt x="538" y="178"/>
                  </a:lnTo>
                  <a:lnTo>
                    <a:pt x="540" y="163"/>
                  </a:lnTo>
                  <a:lnTo>
                    <a:pt x="541" y="140"/>
                  </a:lnTo>
                  <a:lnTo>
                    <a:pt x="542" y="124"/>
                  </a:lnTo>
                  <a:lnTo>
                    <a:pt x="544" y="108"/>
                  </a:lnTo>
                  <a:lnTo>
                    <a:pt x="545" y="93"/>
                  </a:lnTo>
                  <a:lnTo>
                    <a:pt x="545" y="78"/>
                  </a:lnTo>
                  <a:lnTo>
                    <a:pt x="547" y="63"/>
                  </a:lnTo>
                  <a:lnTo>
                    <a:pt x="548" y="47"/>
                  </a:lnTo>
                  <a:lnTo>
                    <a:pt x="550" y="38"/>
                  </a:lnTo>
                  <a:lnTo>
                    <a:pt x="551" y="31"/>
                  </a:lnTo>
                  <a:lnTo>
                    <a:pt x="552" y="24"/>
                  </a:lnTo>
                  <a:lnTo>
                    <a:pt x="554" y="24"/>
                  </a:lnTo>
                  <a:lnTo>
                    <a:pt x="555" y="15"/>
                  </a:lnTo>
                  <a:lnTo>
                    <a:pt x="557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1" y="15"/>
                  </a:lnTo>
                  <a:lnTo>
                    <a:pt x="562" y="24"/>
                  </a:lnTo>
                  <a:lnTo>
                    <a:pt x="562" y="31"/>
                  </a:lnTo>
                  <a:lnTo>
                    <a:pt x="564" y="38"/>
                  </a:lnTo>
                  <a:lnTo>
                    <a:pt x="565" y="47"/>
                  </a:lnTo>
                  <a:lnTo>
                    <a:pt x="567" y="54"/>
                  </a:lnTo>
                  <a:lnTo>
                    <a:pt x="568" y="70"/>
                  </a:lnTo>
                  <a:lnTo>
                    <a:pt x="570" y="78"/>
                  </a:lnTo>
                  <a:lnTo>
                    <a:pt x="571" y="93"/>
                  </a:lnTo>
                  <a:lnTo>
                    <a:pt x="572" y="108"/>
                  </a:lnTo>
                  <a:lnTo>
                    <a:pt x="574" y="124"/>
                  </a:lnTo>
                  <a:lnTo>
                    <a:pt x="575" y="140"/>
                  </a:lnTo>
                  <a:lnTo>
                    <a:pt x="577" y="163"/>
                  </a:lnTo>
                  <a:lnTo>
                    <a:pt x="578" y="178"/>
                  </a:lnTo>
                  <a:lnTo>
                    <a:pt x="580" y="194"/>
                  </a:lnTo>
                  <a:lnTo>
                    <a:pt x="580" y="217"/>
                  </a:lnTo>
                  <a:lnTo>
                    <a:pt x="581" y="241"/>
                  </a:lnTo>
                  <a:lnTo>
                    <a:pt x="582" y="264"/>
                  </a:lnTo>
                  <a:lnTo>
                    <a:pt x="584" y="280"/>
                  </a:lnTo>
                  <a:lnTo>
                    <a:pt x="585" y="295"/>
                  </a:lnTo>
                  <a:lnTo>
                    <a:pt x="587" y="318"/>
                  </a:lnTo>
                  <a:lnTo>
                    <a:pt x="588" y="334"/>
                  </a:lnTo>
                  <a:lnTo>
                    <a:pt x="590" y="357"/>
                  </a:lnTo>
                  <a:lnTo>
                    <a:pt x="591" y="373"/>
                  </a:lnTo>
                  <a:lnTo>
                    <a:pt x="592" y="388"/>
                  </a:lnTo>
                  <a:lnTo>
                    <a:pt x="594" y="411"/>
                  </a:lnTo>
                  <a:lnTo>
                    <a:pt x="595" y="434"/>
                  </a:lnTo>
                  <a:lnTo>
                    <a:pt x="597" y="443"/>
                  </a:lnTo>
                  <a:lnTo>
                    <a:pt x="597" y="458"/>
                  </a:lnTo>
                  <a:lnTo>
                    <a:pt x="598" y="465"/>
                  </a:lnTo>
                  <a:lnTo>
                    <a:pt x="600" y="488"/>
                  </a:lnTo>
                  <a:lnTo>
                    <a:pt x="601" y="497"/>
                  </a:lnTo>
                  <a:lnTo>
                    <a:pt x="602" y="504"/>
                  </a:lnTo>
                  <a:lnTo>
                    <a:pt x="604" y="504"/>
                  </a:lnTo>
                  <a:lnTo>
                    <a:pt x="605" y="513"/>
                  </a:lnTo>
                  <a:lnTo>
                    <a:pt x="607" y="520"/>
                  </a:lnTo>
                  <a:lnTo>
                    <a:pt x="608" y="520"/>
                  </a:lnTo>
                  <a:lnTo>
                    <a:pt x="610" y="520"/>
                  </a:lnTo>
                  <a:lnTo>
                    <a:pt x="611" y="520"/>
                  </a:lnTo>
                  <a:lnTo>
                    <a:pt x="612" y="520"/>
                  </a:lnTo>
                  <a:lnTo>
                    <a:pt x="614" y="513"/>
                  </a:lnTo>
                  <a:lnTo>
                    <a:pt x="615" y="497"/>
                  </a:lnTo>
                  <a:lnTo>
                    <a:pt x="617" y="497"/>
                  </a:lnTo>
                  <a:lnTo>
                    <a:pt x="618" y="488"/>
                  </a:lnTo>
                  <a:lnTo>
                    <a:pt x="620" y="473"/>
                  </a:lnTo>
                  <a:lnTo>
                    <a:pt x="621" y="465"/>
                  </a:lnTo>
                  <a:lnTo>
                    <a:pt x="622" y="450"/>
                  </a:lnTo>
                  <a:lnTo>
                    <a:pt x="624" y="434"/>
                  </a:lnTo>
                  <a:lnTo>
                    <a:pt x="625" y="418"/>
                  </a:lnTo>
                  <a:lnTo>
                    <a:pt x="627" y="395"/>
                  </a:lnTo>
                  <a:lnTo>
                    <a:pt x="628" y="380"/>
                  </a:lnTo>
                  <a:lnTo>
                    <a:pt x="630" y="357"/>
                  </a:lnTo>
                  <a:lnTo>
                    <a:pt x="630" y="334"/>
                  </a:lnTo>
                  <a:lnTo>
                    <a:pt x="631" y="318"/>
                  </a:lnTo>
                  <a:lnTo>
                    <a:pt x="632" y="295"/>
                  </a:lnTo>
                  <a:lnTo>
                    <a:pt x="634" y="271"/>
                  </a:lnTo>
                  <a:lnTo>
                    <a:pt x="635" y="248"/>
                  </a:lnTo>
                  <a:lnTo>
                    <a:pt x="637" y="233"/>
                  </a:lnTo>
                  <a:lnTo>
                    <a:pt x="638" y="210"/>
                  </a:lnTo>
                  <a:lnTo>
                    <a:pt x="640" y="187"/>
                  </a:lnTo>
                  <a:lnTo>
                    <a:pt x="641" y="171"/>
                  </a:lnTo>
                  <a:lnTo>
                    <a:pt x="642" y="147"/>
                  </a:lnTo>
                  <a:lnTo>
                    <a:pt x="644" y="133"/>
                  </a:lnTo>
                  <a:lnTo>
                    <a:pt x="645" y="108"/>
                  </a:lnTo>
                  <a:lnTo>
                    <a:pt x="647" y="93"/>
                  </a:lnTo>
                  <a:lnTo>
                    <a:pt x="647" y="78"/>
                  </a:lnTo>
                  <a:lnTo>
                    <a:pt x="648" y="63"/>
                  </a:lnTo>
                  <a:lnTo>
                    <a:pt x="650" y="54"/>
                  </a:lnTo>
                  <a:lnTo>
                    <a:pt x="651" y="47"/>
                  </a:lnTo>
                  <a:lnTo>
                    <a:pt x="652" y="31"/>
                  </a:lnTo>
                  <a:lnTo>
                    <a:pt x="654" y="24"/>
                  </a:lnTo>
                  <a:lnTo>
                    <a:pt x="655" y="15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60" y="8"/>
                  </a:lnTo>
                  <a:lnTo>
                    <a:pt x="661" y="8"/>
                  </a:lnTo>
                  <a:lnTo>
                    <a:pt x="662" y="15"/>
                  </a:lnTo>
                  <a:lnTo>
                    <a:pt x="664" y="15"/>
                  </a:lnTo>
                  <a:lnTo>
                    <a:pt x="665" y="24"/>
                  </a:lnTo>
                  <a:lnTo>
                    <a:pt x="667" y="31"/>
                  </a:lnTo>
                </a:path>
              </a:pathLst>
            </a:custGeom>
            <a:noFill/>
            <a:ln w="19050" cap="rnd" cmpd="sng">
              <a:solidFill>
                <a:srgbClr val="0033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H="1">
            <a:off x="6656388" y="2014538"/>
            <a:ext cx="3152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302375" y="1077913"/>
            <a:ext cx="0" cy="7540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262688" y="1135063"/>
            <a:ext cx="3151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3" name="TextBox 42"/>
          <p:cNvSpPr txBox="1">
            <a:spLocks noChangeArrowheads="1"/>
          </p:cNvSpPr>
          <p:nvPr/>
        </p:nvSpPr>
        <p:spPr bwMode="auto">
          <a:xfrm>
            <a:off x="957263" y="3238500"/>
            <a:ext cx="3517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(Time picture)</a:t>
            </a:r>
          </a:p>
          <a:p>
            <a:r>
              <a:rPr lang="en-US"/>
              <a:t>Transmission through a Fabry-Perot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3197225" y="265113"/>
            <a:ext cx="491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HIGHER FREQUENCY, PHASE MODULATION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46700" y="723066"/>
            <a:ext cx="1549400" cy="1940528"/>
            <a:chOff x="598" y="2089"/>
            <a:chExt cx="722" cy="676"/>
          </a:xfrm>
          <a:solidFill>
            <a:srgbClr val="FF0000">
              <a:alpha val="13000"/>
            </a:srgbClr>
          </a:solidFill>
        </p:grpSpPr>
        <p:sp>
          <p:nvSpPr>
            <p:cNvPr id="4" name="Freeform 7 1"/>
            <p:cNvSpPr>
              <a:spLocks/>
            </p:cNvSpPr>
            <p:nvPr/>
          </p:nvSpPr>
          <p:spPr bwMode="auto">
            <a:xfrm>
              <a:off x="656" y="2089"/>
              <a:ext cx="620" cy="676"/>
            </a:xfrm>
            <a:custGeom>
              <a:avLst/>
              <a:gdLst>
                <a:gd name="T0" fmla="*/ 0 w 620"/>
                <a:gd name="T1" fmla="*/ 645 h 676"/>
                <a:gd name="T2" fmla="*/ 110 w 620"/>
                <a:gd name="T3" fmla="*/ 609 h 676"/>
                <a:gd name="T4" fmla="*/ 197 w 620"/>
                <a:gd name="T5" fmla="*/ 317 h 676"/>
                <a:gd name="T6" fmla="*/ 263 w 620"/>
                <a:gd name="T7" fmla="*/ 47 h 676"/>
                <a:gd name="T8" fmla="*/ 343 w 620"/>
                <a:gd name="T9" fmla="*/ 62 h 676"/>
                <a:gd name="T10" fmla="*/ 423 w 620"/>
                <a:gd name="T11" fmla="*/ 419 h 676"/>
                <a:gd name="T12" fmla="*/ 562 w 620"/>
                <a:gd name="T13" fmla="*/ 638 h 676"/>
                <a:gd name="T14" fmla="*/ 620 w 620"/>
                <a:gd name="T15" fmla="*/ 645 h 6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0" h="676">
                  <a:moveTo>
                    <a:pt x="0" y="645"/>
                  </a:moveTo>
                  <a:cubicBezTo>
                    <a:pt x="38" y="654"/>
                    <a:pt x="77" y="664"/>
                    <a:pt x="110" y="609"/>
                  </a:cubicBezTo>
                  <a:cubicBezTo>
                    <a:pt x="143" y="554"/>
                    <a:pt x="172" y="411"/>
                    <a:pt x="197" y="317"/>
                  </a:cubicBezTo>
                  <a:cubicBezTo>
                    <a:pt x="222" y="223"/>
                    <a:pt x="239" y="90"/>
                    <a:pt x="263" y="47"/>
                  </a:cubicBezTo>
                  <a:cubicBezTo>
                    <a:pt x="287" y="4"/>
                    <a:pt x="316" y="0"/>
                    <a:pt x="343" y="62"/>
                  </a:cubicBezTo>
                  <a:cubicBezTo>
                    <a:pt x="370" y="124"/>
                    <a:pt x="386" y="323"/>
                    <a:pt x="423" y="419"/>
                  </a:cubicBezTo>
                  <a:cubicBezTo>
                    <a:pt x="460" y="515"/>
                    <a:pt x="529" y="600"/>
                    <a:pt x="562" y="638"/>
                  </a:cubicBezTo>
                  <a:cubicBezTo>
                    <a:pt x="595" y="676"/>
                    <a:pt x="607" y="660"/>
                    <a:pt x="620" y="645"/>
                  </a:cubicBezTo>
                </a:path>
              </a:pathLst>
            </a:custGeom>
            <a:grp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Line 8 1"/>
            <p:cNvSpPr>
              <a:spLocks noChangeShapeType="1"/>
            </p:cNvSpPr>
            <p:nvPr/>
          </p:nvSpPr>
          <p:spPr bwMode="auto">
            <a:xfrm>
              <a:off x="598" y="2734"/>
              <a:ext cx="722" cy="1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882900" y="2603500"/>
            <a:ext cx="6718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096000" y="635000"/>
            <a:ext cx="0" cy="34925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6720834" y="1821688"/>
            <a:ext cx="634123" cy="794200"/>
            <a:chOff x="598" y="2089"/>
            <a:chExt cx="722" cy="676"/>
          </a:xfrm>
          <a:solidFill>
            <a:srgbClr val="FF0000">
              <a:alpha val="13000"/>
            </a:srgbClr>
          </a:solidFill>
        </p:grpSpPr>
        <p:sp>
          <p:nvSpPr>
            <p:cNvPr id="45" name="Freeform 7 2"/>
            <p:cNvSpPr>
              <a:spLocks/>
            </p:cNvSpPr>
            <p:nvPr/>
          </p:nvSpPr>
          <p:spPr bwMode="auto">
            <a:xfrm>
              <a:off x="656" y="2089"/>
              <a:ext cx="620" cy="676"/>
            </a:xfrm>
            <a:custGeom>
              <a:avLst/>
              <a:gdLst>
                <a:gd name="T0" fmla="*/ 0 w 620"/>
                <a:gd name="T1" fmla="*/ 645 h 676"/>
                <a:gd name="T2" fmla="*/ 110 w 620"/>
                <a:gd name="T3" fmla="*/ 609 h 676"/>
                <a:gd name="T4" fmla="*/ 197 w 620"/>
                <a:gd name="T5" fmla="*/ 317 h 676"/>
                <a:gd name="T6" fmla="*/ 263 w 620"/>
                <a:gd name="T7" fmla="*/ 47 h 676"/>
                <a:gd name="T8" fmla="*/ 343 w 620"/>
                <a:gd name="T9" fmla="*/ 62 h 676"/>
                <a:gd name="T10" fmla="*/ 423 w 620"/>
                <a:gd name="T11" fmla="*/ 419 h 676"/>
                <a:gd name="T12" fmla="*/ 562 w 620"/>
                <a:gd name="T13" fmla="*/ 638 h 676"/>
                <a:gd name="T14" fmla="*/ 620 w 620"/>
                <a:gd name="T15" fmla="*/ 645 h 6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0" h="676">
                  <a:moveTo>
                    <a:pt x="0" y="645"/>
                  </a:moveTo>
                  <a:cubicBezTo>
                    <a:pt x="38" y="654"/>
                    <a:pt x="77" y="664"/>
                    <a:pt x="110" y="609"/>
                  </a:cubicBezTo>
                  <a:cubicBezTo>
                    <a:pt x="143" y="554"/>
                    <a:pt x="172" y="411"/>
                    <a:pt x="197" y="317"/>
                  </a:cubicBezTo>
                  <a:cubicBezTo>
                    <a:pt x="222" y="223"/>
                    <a:pt x="239" y="90"/>
                    <a:pt x="263" y="47"/>
                  </a:cubicBezTo>
                  <a:cubicBezTo>
                    <a:pt x="287" y="4"/>
                    <a:pt x="316" y="0"/>
                    <a:pt x="343" y="62"/>
                  </a:cubicBezTo>
                  <a:cubicBezTo>
                    <a:pt x="370" y="124"/>
                    <a:pt x="386" y="323"/>
                    <a:pt x="423" y="419"/>
                  </a:cubicBezTo>
                  <a:cubicBezTo>
                    <a:pt x="460" y="515"/>
                    <a:pt x="529" y="600"/>
                    <a:pt x="562" y="638"/>
                  </a:cubicBezTo>
                  <a:cubicBezTo>
                    <a:pt x="595" y="676"/>
                    <a:pt x="607" y="660"/>
                    <a:pt x="620" y="645"/>
                  </a:cubicBezTo>
                </a:path>
              </a:pathLst>
            </a:custGeom>
            <a:grp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Line 8 2"/>
            <p:cNvSpPr>
              <a:spLocks noChangeShapeType="1"/>
            </p:cNvSpPr>
            <p:nvPr/>
          </p:nvSpPr>
          <p:spPr bwMode="auto">
            <a:xfrm>
              <a:off x="598" y="2734"/>
              <a:ext cx="722" cy="1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0" name="Group 6"/>
          <p:cNvGrpSpPr>
            <a:grpSpLocks/>
          </p:cNvGrpSpPr>
          <p:nvPr/>
        </p:nvGrpSpPr>
        <p:grpSpPr bwMode="auto">
          <a:xfrm flipV="1">
            <a:off x="4925786" y="2574605"/>
            <a:ext cx="634123" cy="794200"/>
            <a:chOff x="598" y="2089"/>
            <a:chExt cx="722" cy="676"/>
          </a:xfrm>
          <a:solidFill>
            <a:srgbClr val="FF0000">
              <a:alpha val="13000"/>
            </a:srgbClr>
          </a:solidFill>
        </p:grpSpPr>
        <p:sp>
          <p:nvSpPr>
            <p:cNvPr id="51" name="Freeform 7 3"/>
            <p:cNvSpPr>
              <a:spLocks/>
            </p:cNvSpPr>
            <p:nvPr/>
          </p:nvSpPr>
          <p:spPr bwMode="auto">
            <a:xfrm>
              <a:off x="656" y="2089"/>
              <a:ext cx="620" cy="676"/>
            </a:xfrm>
            <a:custGeom>
              <a:avLst/>
              <a:gdLst>
                <a:gd name="T0" fmla="*/ 0 w 620"/>
                <a:gd name="T1" fmla="*/ 645 h 676"/>
                <a:gd name="T2" fmla="*/ 110 w 620"/>
                <a:gd name="T3" fmla="*/ 609 h 676"/>
                <a:gd name="T4" fmla="*/ 197 w 620"/>
                <a:gd name="T5" fmla="*/ 317 h 676"/>
                <a:gd name="T6" fmla="*/ 263 w 620"/>
                <a:gd name="T7" fmla="*/ 47 h 676"/>
                <a:gd name="T8" fmla="*/ 343 w 620"/>
                <a:gd name="T9" fmla="*/ 62 h 676"/>
                <a:gd name="T10" fmla="*/ 423 w 620"/>
                <a:gd name="T11" fmla="*/ 419 h 676"/>
                <a:gd name="T12" fmla="*/ 562 w 620"/>
                <a:gd name="T13" fmla="*/ 638 h 676"/>
                <a:gd name="T14" fmla="*/ 620 w 620"/>
                <a:gd name="T15" fmla="*/ 645 h 6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0" h="676">
                  <a:moveTo>
                    <a:pt x="0" y="645"/>
                  </a:moveTo>
                  <a:cubicBezTo>
                    <a:pt x="38" y="654"/>
                    <a:pt x="77" y="664"/>
                    <a:pt x="110" y="609"/>
                  </a:cubicBezTo>
                  <a:cubicBezTo>
                    <a:pt x="143" y="554"/>
                    <a:pt x="172" y="411"/>
                    <a:pt x="197" y="317"/>
                  </a:cubicBezTo>
                  <a:cubicBezTo>
                    <a:pt x="222" y="223"/>
                    <a:pt x="239" y="90"/>
                    <a:pt x="263" y="47"/>
                  </a:cubicBezTo>
                  <a:cubicBezTo>
                    <a:pt x="287" y="4"/>
                    <a:pt x="316" y="0"/>
                    <a:pt x="343" y="62"/>
                  </a:cubicBezTo>
                  <a:cubicBezTo>
                    <a:pt x="370" y="124"/>
                    <a:pt x="386" y="323"/>
                    <a:pt x="423" y="419"/>
                  </a:cubicBezTo>
                  <a:cubicBezTo>
                    <a:pt x="460" y="515"/>
                    <a:pt x="529" y="600"/>
                    <a:pt x="562" y="638"/>
                  </a:cubicBezTo>
                  <a:cubicBezTo>
                    <a:pt x="595" y="676"/>
                    <a:pt x="607" y="660"/>
                    <a:pt x="620" y="645"/>
                  </a:cubicBezTo>
                </a:path>
              </a:pathLst>
            </a:custGeom>
            <a:grp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Line 8 3"/>
            <p:cNvSpPr>
              <a:spLocks noChangeShapeType="1"/>
            </p:cNvSpPr>
            <p:nvPr/>
          </p:nvSpPr>
          <p:spPr bwMode="auto">
            <a:xfrm>
              <a:off x="598" y="2734"/>
              <a:ext cx="722" cy="15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1991" name="Picture 21" descr="\documentclass{article}&#10;\usepackage{amsmath}&#10;\pagestyle{empty}&#10;\begin{document}&#10;&#10;$$E(t) = \frac{1}{2}{\cal E}e^{i(\omega t + \alpha \sin \omega_m t)}$$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59300" y="4222750"/>
            <a:ext cx="2676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3" descr="\documentclass{article}&#10;\usepackage{amsmath}&#10;\pagestyle{empty}&#10;\begin{document}&#10;&#10;$$E(t) \propto J_0(\alpha)e^{i(\omega t}&#10;+ J_1(\alpha)e^{i(\omega t + \omega_mt)} -&#10;J_1(\alpha)e^{i(\omega t - \omega_mt)}&#10;$$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17825" y="5353050"/>
            <a:ext cx="59309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525" y="1871663"/>
            <a:ext cx="75390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\documentclass{article}&#10;\usepackage{amsmath}&#10;\pagestyle{empty}&#10;\begin{document}&#10;The medium of negative dispersion is characterized by a wave vector&#10;$k(\Omega)$ averaged over the cavity:&#10;\begin{equation}&#10;k(\Omega) =&#10; k_{av0} + k'_{av}(\Omega - \omega) + k''_{av} \frac{(\Omega - \omega)^2}{2} + \ldots&#10; \label{taylor}&#10; \end{equation}&#10; The transmission of a pulse characterized by its spectral field,&#10; $\tilde{\cal E}(\Omega - \omega)$, through a medium of length $P$ with the average $k$ vector&#10; of Eq.~(\ref{taylor}), is given by:&#10;$$&#10;\tilde{\cal E}(\Omega - \omega)e^{-i k(\Omega)P} \approx \tilde{\cal E}(\Omega - \omega)e^{-i k''_{av} \frac{(\Omega - \omega)^2}{2}P}&#10;\label{dispersion}&#10;$$&#10;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11438" y="511175"/>
            <a:ext cx="79930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\documentclass{article}&#10;\usepackage{amsmath}&#10;\pagestyle{empty}&#10;\begin{document}&#10;In the case of a Gaussian pulse, initially free of phase modulation,&#10;the inverse Fourier transform  is:&#10;$$&#10;\tilde{\cal E}(t)e^{i \omega t} = {\cal E}_0 e^{-(1 + ia)(\frac{t}{\tau_G})^2}e^{i \omega t}&#10;$$&#10;where:&#10;\begin{eqnarray}&#10;a &amp; = &amp; \frac{2 k''_{av}P}{\tau_{G0}^2} \frac{1}{1 + \left (\frac{2 k''_{av}P}{\tau_{G0}^2} \right )^2}   \nonumber \\&#10;\tau_G &amp; = &amp; \tau_{G0} \sqrt{1 + \left ( \frac{2 k''_{av}P}{\tau_{G0}^2} \right )^2 }&#10;\nonumber&#10;\end{eqnarray}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28875" y="3429000"/>
            <a:ext cx="7720013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Line 2"/>
          <p:cNvSpPr>
            <a:spLocks noChangeShapeType="1"/>
          </p:cNvSpPr>
          <p:nvPr/>
        </p:nvSpPr>
        <p:spPr bwMode="auto">
          <a:xfrm>
            <a:off x="1905000" y="51054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4"/>
          <p:cNvSpPr>
            <a:spLocks noChangeShapeType="1"/>
          </p:cNvSpPr>
          <p:nvPr/>
        </p:nvSpPr>
        <p:spPr bwMode="auto">
          <a:xfrm flipH="1">
            <a:off x="1905000" y="2438400"/>
            <a:ext cx="6172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Line 5"/>
          <p:cNvSpPr>
            <a:spLocks noChangeShapeType="1"/>
          </p:cNvSpPr>
          <p:nvPr/>
        </p:nvSpPr>
        <p:spPr bwMode="auto">
          <a:xfrm flipV="1">
            <a:off x="1905000" y="2419350"/>
            <a:ext cx="9525" cy="268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Rectangle 6"/>
          <p:cNvSpPr>
            <a:spLocks noChangeArrowheads="1"/>
          </p:cNvSpPr>
          <p:nvPr/>
        </p:nvSpPr>
        <p:spPr bwMode="auto">
          <a:xfrm rot="2567624" flipV="1">
            <a:off x="1784350" y="2238375"/>
            <a:ext cx="184150" cy="3698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4117" name="Line 7"/>
          <p:cNvSpPr>
            <a:spLocks noChangeShapeType="1"/>
          </p:cNvSpPr>
          <p:nvPr/>
        </p:nvSpPr>
        <p:spPr bwMode="auto">
          <a:xfrm flipV="1">
            <a:off x="5410200" y="2911475"/>
            <a:ext cx="1828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9"/>
          <p:cNvSpPr>
            <a:spLocks noChangeArrowheads="1"/>
          </p:cNvSpPr>
          <p:nvPr/>
        </p:nvSpPr>
        <p:spPr bwMode="auto">
          <a:xfrm rot="5400000">
            <a:off x="3319463" y="4857750"/>
            <a:ext cx="758825" cy="587375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119" name="AutoShape 10"/>
          <p:cNvSpPr>
            <a:spLocks noChangeArrowheads="1"/>
          </p:cNvSpPr>
          <p:nvPr/>
        </p:nvSpPr>
        <p:spPr bwMode="auto">
          <a:xfrm>
            <a:off x="3700463" y="4827588"/>
            <a:ext cx="5880100" cy="490537"/>
          </a:xfrm>
          <a:prstGeom prst="cube">
            <a:avLst>
              <a:gd name="adj" fmla="val 25000"/>
            </a:avLst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120" name="AutoShape 11"/>
          <p:cNvSpPr>
            <a:spLocks noChangeArrowheads="1"/>
          </p:cNvSpPr>
          <p:nvPr/>
        </p:nvSpPr>
        <p:spPr bwMode="auto">
          <a:xfrm rot="5400000">
            <a:off x="9104313" y="4800600"/>
            <a:ext cx="758825" cy="587375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121" name="Rectangle 12"/>
          <p:cNvSpPr>
            <a:spLocks noChangeArrowheads="1"/>
          </p:cNvSpPr>
          <p:nvPr/>
        </p:nvSpPr>
        <p:spPr bwMode="auto">
          <a:xfrm rot="-2567624" flipH="1" flipV="1">
            <a:off x="1803400" y="4946650"/>
            <a:ext cx="184150" cy="3698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pic>
        <p:nvPicPr>
          <p:cNvPr id="4122" name="Picture 13" descr="C:\PHASE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14600" y="1822450"/>
            <a:ext cx="14922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23" name="Group 14"/>
          <p:cNvGrpSpPr>
            <a:grpSpLocks/>
          </p:cNvGrpSpPr>
          <p:nvPr/>
        </p:nvGrpSpPr>
        <p:grpSpPr bwMode="auto">
          <a:xfrm flipH="1">
            <a:off x="6477000" y="2095500"/>
            <a:ext cx="1320800" cy="611188"/>
            <a:chOff x="3126" y="1331"/>
            <a:chExt cx="832" cy="385"/>
          </a:xfrm>
        </p:grpSpPr>
        <p:sp>
          <p:nvSpPr>
            <p:cNvPr id="4133" name="Freeform 15"/>
            <p:cNvSpPr>
              <a:spLocks/>
            </p:cNvSpPr>
            <p:nvPr/>
          </p:nvSpPr>
          <p:spPr bwMode="auto">
            <a:xfrm>
              <a:off x="3126" y="1357"/>
              <a:ext cx="415" cy="359"/>
            </a:xfrm>
            <a:custGeom>
              <a:avLst/>
              <a:gdLst>
                <a:gd name="T0" fmla="*/ 6 w 1245"/>
                <a:gd name="T1" fmla="*/ 163 h 1077"/>
                <a:gd name="T2" fmla="*/ 12 w 1245"/>
                <a:gd name="T3" fmla="*/ 163 h 1077"/>
                <a:gd name="T4" fmla="*/ 19 w 1245"/>
                <a:gd name="T5" fmla="*/ 163 h 1077"/>
                <a:gd name="T6" fmla="*/ 26 w 1245"/>
                <a:gd name="T7" fmla="*/ 163 h 1077"/>
                <a:gd name="T8" fmla="*/ 33 w 1245"/>
                <a:gd name="T9" fmla="*/ 164 h 1077"/>
                <a:gd name="T10" fmla="*/ 39 w 1245"/>
                <a:gd name="T11" fmla="*/ 164 h 1077"/>
                <a:gd name="T12" fmla="*/ 46 w 1245"/>
                <a:gd name="T13" fmla="*/ 164 h 1077"/>
                <a:gd name="T14" fmla="*/ 53 w 1245"/>
                <a:gd name="T15" fmla="*/ 164 h 1077"/>
                <a:gd name="T16" fmla="*/ 59 w 1245"/>
                <a:gd name="T17" fmla="*/ 164 h 1077"/>
                <a:gd name="T18" fmla="*/ 66 w 1245"/>
                <a:gd name="T19" fmla="*/ 164 h 1077"/>
                <a:gd name="T20" fmla="*/ 72 w 1245"/>
                <a:gd name="T21" fmla="*/ 164 h 1077"/>
                <a:gd name="T22" fmla="*/ 79 w 1245"/>
                <a:gd name="T23" fmla="*/ 163 h 1077"/>
                <a:gd name="T24" fmla="*/ 86 w 1245"/>
                <a:gd name="T25" fmla="*/ 163 h 1077"/>
                <a:gd name="T26" fmla="*/ 92 w 1245"/>
                <a:gd name="T27" fmla="*/ 163 h 1077"/>
                <a:gd name="T28" fmla="*/ 99 w 1245"/>
                <a:gd name="T29" fmla="*/ 163 h 1077"/>
                <a:gd name="T30" fmla="*/ 106 w 1245"/>
                <a:gd name="T31" fmla="*/ 163 h 1077"/>
                <a:gd name="T32" fmla="*/ 112 w 1245"/>
                <a:gd name="T33" fmla="*/ 163 h 1077"/>
                <a:gd name="T34" fmla="*/ 119 w 1245"/>
                <a:gd name="T35" fmla="*/ 164 h 1077"/>
                <a:gd name="T36" fmla="*/ 126 w 1245"/>
                <a:gd name="T37" fmla="*/ 164 h 1077"/>
                <a:gd name="T38" fmla="*/ 132 w 1245"/>
                <a:gd name="T39" fmla="*/ 165 h 1077"/>
                <a:gd name="T40" fmla="*/ 139 w 1245"/>
                <a:gd name="T41" fmla="*/ 166 h 1077"/>
                <a:gd name="T42" fmla="*/ 146 w 1245"/>
                <a:gd name="T43" fmla="*/ 166 h 1077"/>
                <a:gd name="T44" fmla="*/ 152 w 1245"/>
                <a:gd name="T45" fmla="*/ 166 h 1077"/>
                <a:gd name="T46" fmla="*/ 159 w 1245"/>
                <a:gd name="T47" fmla="*/ 164 h 1077"/>
                <a:gd name="T48" fmla="*/ 166 w 1245"/>
                <a:gd name="T49" fmla="*/ 162 h 1077"/>
                <a:gd name="T50" fmla="*/ 172 w 1245"/>
                <a:gd name="T51" fmla="*/ 159 h 1077"/>
                <a:gd name="T52" fmla="*/ 179 w 1245"/>
                <a:gd name="T53" fmla="*/ 156 h 1077"/>
                <a:gd name="T54" fmla="*/ 185 w 1245"/>
                <a:gd name="T55" fmla="*/ 154 h 1077"/>
                <a:gd name="T56" fmla="*/ 192 w 1245"/>
                <a:gd name="T57" fmla="*/ 154 h 1077"/>
                <a:gd name="T58" fmla="*/ 199 w 1245"/>
                <a:gd name="T59" fmla="*/ 158 h 1077"/>
                <a:gd name="T60" fmla="*/ 205 w 1245"/>
                <a:gd name="T61" fmla="*/ 164 h 1077"/>
                <a:gd name="T62" fmla="*/ 212 w 1245"/>
                <a:gd name="T63" fmla="*/ 172 h 1077"/>
                <a:gd name="T64" fmla="*/ 219 w 1245"/>
                <a:gd name="T65" fmla="*/ 181 h 1077"/>
                <a:gd name="T66" fmla="*/ 226 w 1245"/>
                <a:gd name="T67" fmla="*/ 188 h 1077"/>
                <a:gd name="T68" fmla="*/ 232 w 1245"/>
                <a:gd name="T69" fmla="*/ 189 h 1077"/>
                <a:gd name="T70" fmla="*/ 239 w 1245"/>
                <a:gd name="T71" fmla="*/ 184 h 1077"/>
                <a:gd name="T72" fmla="*/ 246 w 1245"/>
                <a:gd name="T73" fmla="*/ 172 h 1077"/>
                <a:gd name="T74" fmla="*/ 252 w 1245"/>
                <a:gd name="T75" fmla="*/ 153 h 1077"/>
                <a:gd name="T76" fmla="*/ 259 w 1245"/>
                <a:gd name="T77" fmla="*/ 131 h 1077"/>
                <a:gd name="T78" fmla="*/ 265 w 1245"/>
                <a:gd name="T79" fmla="*/ 113 h 1077"/>
                <a:gd name="T80" fmla="*/ 272 w 1245"/>
                <a:gd name="T81" fmla="*/ 104 h 1077"/>
                <a:gd name="T82" fmla="*/ 279 w 1245"/>
                <a:gd name="T83" fmla="*/ 108 h 1077"/>
                <a:gd name="T84" fmla="*/ 285 w 1245"/>
                <a:gd name="T85" fmla="*/ 129 h 1077"/>
                <a:gd name="T86" fmla="*/ 292 w 1245"/>
                <a:gd name="T87" fmla="*/ 163 h 1077"/>
                <a:gd name="T88" fmla="*/ 299 w 1245"/>
                <a:gd name="T89" fmla="*/ 204 h 1077"/>
                <a:gd name="T90" fmla="*/ 305 w 1245"/>
                <a:gd name="T91" fmla="*/ 243 h 1077"/>
                <a:gd name="T92" fmla="*/ 312 w 1245"/>
                <a:gd name="T93" fmla="*/ 269 h 1077"/>
                <a:gd name="T94" fmla="*/ 319 w 1245"/>
                <a:gd name="T95" fmla="*/ 272 h 1077"/>
                <a:gd name="T96" fmla="*/ 326 w 1245"/>
                <a:gd name="T97" fmla="*/ 247 h 1077"/>
                <a:gd name="T98" fmla="*/ 332 w 1245"/>
                <a:gd name="T99" fmla="*/ 198 h 1077"/>
                <a:gd name="T100" fmla="*/ 339 w 1245"/>
                <a:gd name="T101" fmla="*/ 133 h 1077"/>
                <a:gd name="T102" fmla="*/ 345 w 1245"/>
                <a:gd name="T103" fmla="*/ 68 h 1077"/>
                <a:gd name="T104" fmla="*/ 352 w 1245"/>
                <a:gd name="T105" fmla="*/ 19 h 1077"/>
                <a:gd name="T106" fmla="*/ 359 w 1245"/>
                <a:gd name="T107" fmla="*/ 0 h 1077"/>
                <a:gd name="T108" fmla="*/ 365 w 1245"/>
                <a:gd name="T109" fmla="*/ 19 h 1077"/>
                <a:gd name="T110" fmla="*/ 372 w 1245"/>
                <a:gd name="T111" fmla="*/ 75 h 1077"/>
                <a:gd name="T112" fmla="*/ 378 w 1245"/>
                <a:gd name="T113" fmla="*/ 155 h 1077"/>
                <a:gd name="T114" fmla="*/ 385 w 1245"/>
                <a:gd name="T115" fmla="*/ 243 h 1077"/>
                <a:gd name="T116" fmla="*/ 392 w 1245"/>
                <a:gd name="T117" fmla="*/ 316 h 1077"/>
                <a:gd name="T118" fmla="*/ 399 w 1245"/>
                <a:gd name="T119" fmla="*/ 355 h 1077"/>
                <a:gd name="T120" fmla="*/ 405 w 1245"/>
                <a:gd name="T121" fmla="*/ 351 h 1077"/>
                <a:gd name="T122" fmla="*/ 412 w 1245"/>
                <a:gd name="T123" fmla="*/ 303 h 10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5"/>
                <a:gd name="T187" fmla="*/ 0 h 1077"/>
                <a:gd name="T188" fmla="*/ 1245 w 1245"/>
                <a:gd name="T189" fmla="*/ 1077 h 10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5" h="1077">
                  <a:moveTo>
                    <a:pt x="0" y="489"/>
                  </a:moveTo>
                  <a:lnTo>
                    <a:pt x="2" y="489"/>
                  </a:lnTo>
                  <a:lnTo>
                    <a:pt x="5" y="489"/>
                  </a:lnTo>
                  <a:lnTo>
                    <a:pt x="7" y="489"/>
                  </a:lnTo>
                  <a:lnTo>
                    <a:pt x="10" y="489"/>
                  </a:lnTo>
                  <a:lnTo>
                    <a:pt x="12" y="489"/>
                  </a:lnTo>
                  <a:lnTo>
                    <a:pt x="14" y="489"/>
                  </a:lnTo>
                  <a:lnTo>
                    <a:pt x="18" y="489"/>
                  </a:lnTo>
                  <a:lnTo>
                    <a:pt x="20" y="489"/>
                  </a:lnTo>
                  <a:lnTo>
                    <a:pt x="23" y="489"/>
                  </a:lnTo>
                  <a:lnTo>
                    <a:pt x="25" y="489"/>
                  </a:lnTo>
                  <a:lnTo>
                    <a:pt x="27" y="489"/>
                  </a:lnTo>
                  <a:lnTo>
                    <a:pt x="30" y="489"/>
                  </a:lnTo>
                  <a:lnTo>
                    <a:pt x="32" y="489"/>
                  </a:lnTo>
                  <a:lnTo>
                    <a:pt x="35" y="489"/>
                  </a:lnTo>
                  <a:lnTo>
                    <a:pt x="37" y="489"/>
                  </a:lnTo>
                  <a:lnTo>
                    <a:pt x="39" y="489"/>
                  </a:lnTo>
                  <a:lnTo>
                    <a:pt x="43" y="489"/>
                  </a:lnTo>
                  <a:lnTo>
                    <a:pt x="45" y="489"/>
                  </a:lnTo>
                  <a:lnTo>
                    <a:pt x="48" y="489"/>
                  </a:lnTo>
                  <a:lnTo>
                    <a:pt x="50" y="489"/>
                  </a:lnTo>
                  <a:lnTo>
                    <a:pt x="53" y="489"/>
                  </a:lnTo>
                  <a:lnTo>
                    <a:pt x="55" y="489"/>
                  </a:lnTo>
                  <a:lnTo>
                    <a:pt x="57" y="489"/>
                  </a:lnTo>
                  <a:lnTo>
                    <a:pt x="60" y="489"/>
                  </a:lnTo>
                  <a:lnTo>
                    <a:pt x="62" y="489"/>
                  </a:lnTo>
                  <a:lnTo>
                    <a:pt x="65" y="489"/>
                  </a:lnTo>
                  <a:lnTo>
                    <a:pt x="67" y="489"/>
                  </a:lnTo>
                  <a:lnTo>
                    <a:pt x="69" y="489"/>
                  </a:lnTo>
                  <a:lnTo>
                    <a:pt x="73" y="489"/>
                  </a:lnTo>
                  <a:lnTo>
                    <a:pt x="75" y="489"/>
                  </a:lnTo>
                  <a:lnTo>
                    <a:pt x="78" y="489"/>
                  </a:lnTo>
                  <a:lnTo>
                    <a:pt x="80" y="489"/>
                  </a:lnTo>
                  <a:lnTo>
                    <a:pt x="82" y="489"/>
                  </a:lnTo>
                  <a:lnTo>
                    <a:pt x="85" y="489"/>
                  </a:lnTo>
                  <a:lnTo>
                    <a:pt x="87" y="489"/>
                  </a:lnTo>
                  <a:lnTo>
                    <a:pt x="90" y="489"/>
                  </a:lnTo>
                  <a:lnTo>
                    <a:pt x="92" y="489"/>
                  </a:lnTo>
                  <a:lnTo>
                    <a:pt x="94" y="491"/>
                  </a:lnTo>
                  <a:lnTo>
                    <a:pt x="98" y="491"/>
                  </a:lnTo>
                  <a:lnTo>
                    <a:pt x="100" y="491"/>
                  </a:lnTo>
                  <a:lnTo>
                    <a:pt x="103" y="491"/>
                  </a:lnTo>
                  <a:lnTo>
                    <a:pt x="105" y="491"/>
                  </a:lnTo>
                  <a:lnTo>
                    <a:pt x="107" y="491"/>
                  </a:lnTo>
                  <a:lnTo>
                    <a:pt x="110" y="491"/>
                  </a:lnTo>
                  <a:lnTo>
                    <a:pt x="112" y="491"/>
                  </a:lnTo>
                  <a:lnTo>
                    <a:pt x="115" y="491"/>
                  </a:lnTo>
                  <a:lnTo>
                    <a:pt x="117" y="491"/>
                  </a:lnTo>
                  <a:lnTo>
                    <a:pt x="119" y="491"/>
                  </a:lnTo>
                  <a:lnTo>
                    <a:pt x="122" y="491"/>
                  </a:lnTo>
                  <a:lnTo>
                    <a:pt x="125" y="491"/>
                  </a:lnTo>
                  <a:lnTo>
                    <a:pt x="128" y="491"/>
                  </a:lnTo>
                  <a:lnTo>
                    <a:pt x="130" y="491"/>
                  </a:lnTo>
                  <a:lnTo>
                    <a:pt x="132" y="491"/>
                  </a:lnTo>
                  <a:lnTo>
                    <a:pt x="135" y="491"/>
                  </a:lnTo>
                  <a:lnTo>
                    <a:pt x="137" y="491"/>
                  </a:lnTo>
                  <a:lnTo>
                    <a:pt x="140" y="491"/>
                  </a:lnTo>
                  <a:lnTo>
                    <a:pt x="142" y="491"/>
                  </a:lnTo>
                  <a:lnTo>
                    <a:pt x="145" y="491"/>
                  </a:lnTo>
                  <a:lnTo>
                    <a:pt x="147" y="491"/>
                  </a:lnTo>
                  <a:lnTo>
                    <a:pt x="149" y="491"/>
                  </a:lnTo>
                  <a:lnTo>
                    <a:pt x="153" y="491"/>
                  </a:lnTo>
                  <a:lnTo>
                    <a:pt x="155" y="491"/>
                  </a:lnTo>
                  <a:lnTo>
                    <a:pt x="158" y="491"/>
                  </a:lnTo>
                  <a:lnTo>
                    <a:pt x="160" y="491"/>
                  </a:lnTo>
                  <a:lnTo>
                    <a:pt x="162" y="491"/>
                  </a:lnTo>
                  <a:lnTo>
                    <a:pt x="165" y="491"/>
                  </a:lnTo>
                  <a:lnTo>
                    <a:pt x="167" y="491"/>
                  </a:lnTo>
                  <a:lnTo>
                    <a:pt x="170" y="491"/>
                  </a:lnTo>
                  <a:lnTo>
                    <a:pt x="172" y="491"/>
                  </a:lnTo>
                  <a:lnTo>
                    <a:pt x="174" y="491"/>
                  </a:lnTo>
                  <a:lnTo>
                    <a:pt x="177" y="491"/>
                  </a:lnTo>
                  <a:lnTo>
                    <a:pt x="180" y="491"/>
                  </a:lnTo>
                  <a:lnTo>
                    <a:pt x="183" y="491"/>
                  </a:lnTo>
                  <a:lnTo>
                    <a:pt x="185" y="491"/>
                  </a:lnTo>
                  <a:lnTo>
                    <a:pt x="187" y="491"/>
                  </a:lnTo>
                  <a:lnTo>
                    <a:pt x="190" y="491"/>
                  </a:lnTo>
                  <a:lnTo>
                    <a:pt x="192" y="491"/>
                  </a:lnTo>
                  <a:lnTo>
                    <a:pt x="195" y="491"/>
                  </a:lnTo>
                  <a:lnTo>
                    <a:pt x="197" y="491"/>
                  </a:lnTo>
                  <a:lnTo>
                    <a:pt x="199" y="491"/>
                  </a:lnTo>
                  <a:lnTo>
                    <a:pt x="202" y="491"/>
                  </a:lnTo>
                  <a:lnTo>
                    <a:pt x="204" y="491"/>
                  </a:lnTo>
                  <a:lnTo>
                    <a:pt x="208" y="491"/>
                  </a:lnTo>
                  <a:lnTo>
                    <a:pt x="210" y="491"/>
                  </a:lnTo>
                  <a:lnTo>
                    <a:pt x="212" y="491"/>
                  </a:lnTo>
                  <a:lnTo>
                    <a:pt x="215" y="491"/>
                  </a:lnTo>
                  <a:lnTo>
                    <a:pt x="217" y="491"/>
                  </a:lnTo>
                  <a:lnTo>
                    <a:pt x="220" y="491"/>
                  </a:lnTo>
                  <a:lnTo>
                    <a:pt x="222" y="491"/>
                  </a:lnTo>
                  <a:lnTo>
                    <a:pt x="224" y="489"/>
                  </a:lnTo>
                  <a:lnTo>
                    <a:pt x="227" y="489"/>
                  </a:lnTo>
                  <a:lnTo>
                    <a:pt x="229" y="489"/>
                  </a:lnTo>
                  <a:lnTo>
                    <a:pt x="232" y="489"/>
                  </a:lnTo>
                  <a:lnTo>
                    <a:pt x="235" y="489"/>
                  </a:lnTo>
                  <a:lnTo>
                    <a:pt x="238" y="489"/>
                  </a:lnTo>
                  <a:lnTo>
                    <a:pt x="240" y="489"/>
                  </a:lnTo>
                  <a:lnTo>
                    <a:pt x="242" y="489"/>
                  </a:lnTo>
                  <a:lnTo>
                    <a:pt x="245" y="489"/>
                  </a:lnTo>
                  <a:lnTo>
                    <a:pt x="247" y="489"/>
                  </a:lnTo>
                  <a:lnTo>
                    <a:pt x="250" y="489"/>
                  </a:lnTo>
                  <a:lnTo>
                    <a:pt x="252" y="489"/>
                  </a:lnTo>
                  <a:lnTo>
                    <a:pt x="254" y="489"/>
                  </a:lnTo>
                  <a:lnTo>
                    <a:pt x="257" y="489"/>
                  </a:lnTo>
                  <a:lnTo>
                    <a:pt x="259" y="489"/>
                  </a:lnTo>
                  <a:lnTo>
                    <a:pt x="263" y="489"/>
                  </a:lnTo>
                  <a:lnTo>
                    <a:pt x="265" y="489"/>
                  </a:lnTo>
                  <a:lnTo>
                    <a:pt x="267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75" y="488"/>
                  </a:lnTo>
                  <a:lnTo>
                    <a:pt x="277" y="488"/>
                  </a:lnTo>
                  <a:lnTo>
                    <a:pt x="279" y="488"/>
                  </a:lnTo>
                  <a:lnTo>
                    <a:pt x="282" y="488"/>
                  </a:lnTo>
                  <a:lnTo>
                    <a:pt x="284" y="488"/>
                  </a:lnTo>
                  <a:lnTo>
                    <a:pt x="287" y="488"/>
                  </a:lnTo>
                  <a:lnTo>
                    <a:pt x="290" y="488"/>
                  </a:lnTo>
                  <a:lnTo>
                    <a:pt x="292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300" y="488"/>
                  </a:lnTo>
                  <a:lnTo>
                    <a:pt x="302" y="488"/>
                  </a:lnTo>
                  <a:lnTo>
                    <a:pt x="304" y="488"/>
                  </a:lnTo>
                  <a:lnTo>
                    <a:pt x="307" y="488"/>
                  </a:lnTo>
                  <a:lnTo>
                    <a:pt x="309" y="488"/>
                  </a:lnTo>
                  <a:lnTo>
                    <a:pt x="312" y="488"/>
                  </a:lnTo>
                  <a:lnTo>
                    <a:pt x="314" y="488"/>
                  </a:lnTo>
                  <a:lnTo>
                    <a:pt x="317" y="488"/>
                  </a:lnTo>
                  <a:lnTo>
                    <a:pt x="320" y="488"/>
                  </a:lnTo>
                  <a:lnTo>
                    <a:pt x="322" y="488"/>
                  </a:lnTo>
                  <a:lnTo>
                    <a:pt x="325" y="488"/>
                  </a:lnTo>
                  <a:lnTo>
                    <a:pt x="327" y="488"/>
                  </a:lnTo>
                  <a:lnTo>
                    <a:pt x="330" y="488"/>
                  </a:lnTo>
                  <a:lnTo>
                    <a:pt x="332" y="488"/>
                  </a:lnTo>
                  <a:lnTo>
                    <a:pt x="334" y="488"/>
                  </a:lnTo>
                  <a:lnTo>
                    <a:pt x="337" y="488"/>
                  </a:lnTo>
                  <a:lnTo>
                    <a:pt x="339" y="489"/>
                  </a:lnTo>
                  <a:lnTo>
                    <a:pt x="342" y="489"/>
                  </a:lnTo>
                  <a:lnTo>
                    <a:pt x="345" y="489"/>
                  </a:lnTo>
                  <a:lnTo>
                    <a:pt x="347" y="489"/>
                  </a:lnTo>
                  <a:lnTo>
                    <a:pt x="350" y="489"/>
                  </a:lnTo>
                  <a:lnTo>
                    <a:pt x="352" y="489"/>
                  </a:lnTo>
                  <a:lnTo>
                    <a:pt x="355" y="491"/>
                  </a:lnTo>
                  <a:lnTo>
                    <a:pt x="357" y="491"/>
                  </a:lnTo>
                  <a:lnTo>
                    <a:pt x="359" y="491"/>
                  </a:lnTo>
                  <a:lnTo>
                    <a:pt x="362" y="491"/>
                  </a:lnTo>
                  <a:lnTo>
                    <a:pt x="364" y="491"/>
                  </a:lnTo>
                  <a:lnTo>
                    <a:pt x="367" y="492"/>
                  </a:lnTo>
                  <a:lnTo>
                    <a:pt x="369" y="492"/>
                  </a:lnTo>
                  <a:lnTo>
                    <a:pt x="372" y="492"/>
                  </a:lnTo>
                  <a:lnTo>
                    <a:pt x="375" y="492"/>
                  </a:lnTo>
                  <a:lnTo>
                    <a:pt x="377" y="493"/>
                  </a:lnTo>
                  <a:lnTo>
                    <a:pt x="380" y="493"/>
                  </a:lnTo>
                  <a:lnTo>
                    <a:pt x="382" y="493"/>
                  </a:lnTo>
                  <a:lnTo>
                    <a:pt x="384" y="494"/>
                  </a:lnTo>
                  <a:lnTo>
                    <a:pt x="387" y="494"/>
                  </a:lnTo>
                  <a:lnTo>
                    <a:pt x="389" y="494"/>
                  </a:lnTo>
                  <a:lnTo>
                    <a:pt x="392" y="495"/>
                  </a:lnTo>
                  <a:lnTo>
                    <a:pt x="394" y="495"/>
                  </a:lnTo>
                  <a:lnTo>
                    <a:pt x="396" y="495"/>
                  </a:lnTo>
                  <a:lnTo>
                    <a:pt x="400" y="495"/>
                  </a:lnTo>
                  <a:lnTo>
                    <a:pt x="402" y="496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7"/>
                  </a:lnTo>
                  <a:lnTo>
                    <a:pt x="412" y="497"/>
                  </a:lnTo>
                  <a:lnTo>
                    <a:pt x="414" y="497"/>
                  </a:lnTo>
                  <a:lnTo>
                    <a:pt x="417" y="497"/>
                  </a:lnTo>
                  <a:lnTo>
                    <a:pt x="419" y="497"/>
                  </a:lnTo>
                  <a:lnTo>
                    <a:pt x="422" y="498"/>
                  </a:lnTo>
                  <a:lnTo>
                    <a:pt x="424" y="498"/>
                  </a:lnTo>
                  <a:lnTo>
                    <a:pt x="427" y="498"/>
                  </a:lnTo>
                  <a:lnTo>
                    <a:pt x="430" y="498"/>
                  </a:lnTo>
                  <a:lnTo>
                    <a:pt x="432" y="498"/>
                  </a:lnTo>
                  <a:lnTo>
                    <a:pt x="435" y="498"/>
                  </a:lnTo>
                  <a:lnTo>
                    <a:pt x="437" y="498"/>
                  </a:lnTo>
                  <a:lnTo>
                    <a:pt x="439" y="498"/>
                  </a:lnTo>
                  <a:lnTo>
                    <a:pt x="442" y="498"/>
                  </a:lnTo>
                  <a:lnTo>
                    <a:pt x="444" y="498"/>
                  </a:lnTo>
                  <a:lnTo>
                    <a:pt x="447" y="498"/>
                  </a:lnTo>
                  <a:lnTo>
                    <a:pt x="449" y="498"/>
                  </a:lnTo>
                  <a:lnTo>
                    <a:pt x="451" y="497"/>
                  </a:lnTo>
                  <a:lnTo>
                    <a:pt x="455" y="497"/>
                  </a:lnTo>
                  <a:lnTo>
                    <a:pt x="457" y="497"/>
                  </a:lnTo>
                  <a:lnTo>
                    <a:pt x="460" y="497"/>
                  </a:lnTo>
                  <a:lnTo>
                    <a:pt x="462" y="496"/>
                  </a:lnTo>
                  <a:lnTo>
                    <a:pt x="464" y="496"/>
                  </a:lnTo>
                  <a:lnTo>
                    <a:pt x="467" y="495"/>
                  </a:lnTo>
                  <a:lnTo>
                    <a:pt x="469" y="495"/>
                  </a:lnTo>
                  <a:lnTo>
                    <a:pt x="472" y="494"/>
                  </a:lnTo>
                  <a:lnTo>
                    <a:pt x="474" y="494"/>
                  </a:lnTo>
                  <a:lnTo>
                    <a:pt x="476" y="493"/>
                  </a:lnTo>
                  <a:lnTo>
                    <a:pt x="479" y="492"/>
                  </a:lnTo>
                  <a:lnTo>
                    <a:pt x="482" y="491"/>
                  </a:lnTo>
                  <a:lnTo>
                    <a:pt x="485" y="491"/>
                  </a:lnTo>
                  <a:lnTo>
                    <a:pt x="487" y="489"/>
                  </a:lnTo>
                  <a:lnTo>
                    <a:pt x="489" y="488"/>
                  </a:lnTo>
                  <a:lnTo>
                    <a:pt x="492" y="487"/>
                  </a:lnTo>
                  <a:lnTo>
                    <a:pt x="494" y="486"/>
                  </a:lnTo>
                  <a:lnTo>
                    <a:pt x="497" y="485"/>
                  </a:lnTo>
                  <a:lnTo>
                    <a:pt x="499" y="484"/>
                  </a:lnTo>
                  <a:lnTo>
                    <a:pt x="501" y="483"/>
                  </a:lnTo>
                  <a:lnTo>
                    <a:pt x="504" y="482"/>
                  </a:lnTo>
                  <a:lnTo>
                    <a:pt x="506" y="481"/>
                  </a:lnTo>
                  <a:lnTo>
                    <a:pt x="510" y="480"/>
                  </a:lnTo>
                  <a:lnTo>
                    <a:pt x="512" y="479"/>
                  </a:lnTo>
                  <a:lnTo>
                    <a:pt x="515" y="478"/>
                  </a:lnTo>
                  <a:lnTo>
                    <a:pt x="517" y="477"/>
                  </a:lnTo>
                  <a:lnTo>
                    <a:pt x="519" y="476"/>
                  </a:lnTo>
                  <a:lnTo>
                    <a:pt x="522" y="475"/>
                  </a:lnTo>
                  <a:lnTo>
                    <a:pt x="524" y="473"/>
                  </a:lnTo>
                  <a:lnTo>
                    <a:pt x="527" y="472"/>
                  </a:lnTo>
                  <a:lnTo>
                    <a:pt x="529" y="471"/>
                  </a:lnTo>
                  <a:lnTo>
                    <a:pt x="531" y="470"/>
                  </a:lnTo>
                  <a:lnTo>
                    <a:pt x="534" y="468"/>
                  </a:lnTo>
                  <a:lnTo>
                    <a:pt x="537" y="468"/>
                  </a:lnTo>
                  <a:lnTo>
                    <a:pt x="540" y="467"/>
                  </a:lnTo>
                  <a:lnTo>
                    <a:pt x="542" y="466"/>
                  </a:lnTo>
                  <a:lnTo>
                    <a:pt x="544" y="465"/>
                  </a:lnTo>
                  <a:lnTo>
                    <a:pt x="547" y="464"/>
                  </a:lnTo>
                  <a:lnTo>
                    <a:pt x="549" y="464"/>
                  </a:lnTo>
                  <a:lnTo>
                    <a:pt x="552" y="463"/>
                  </a:lnTo>
                  <a:lnTo>
                    <a:pt x="554" y="463"/>
                  </a:lnTo>
                  <a:lnTo>
                    <a:pt x="556" y="462"/>
                  </a:lnTo>
                  <a:lnTo>
                    <a:pt x="559" y="462"/>
                  </a:lnTo>
                  <a:lnTo>
                    <a:pt x="561" y="462"/>
                  </a:lnTo>
                  <a:lnTo>
                    <a:pt x="565" y="462"/>
                  </a:lnTo>
                  <a:lnTo>
                    <a:pt x="567" y="462"/>
                  </a:lnTo>
                  <a:lnTo>
                    <a:pt x="569" y="462"/>
                  </a:lnTo>
                  <a:lnTo>
                    <a:pt x="572" y="462"/>
                  </a:lnTo>
                  <a:lnTo>
                    <a:pt x="574" y="463"/>
                  </a:lnTo>
                  <a:lnTo>
                    <a:pt x="577" y="463"/>
                  </a:lnTo>
                  <a:lnTo>
                    <a:pt x="579" y="464"/>
                  </a:lnTo>
                  <a:lnTo>
                    <a:pt x="581" y="465"/>
                  </a:lnTo>
                  <a:lnTo>
                    <a:pt x="584" y="466"/>
                  </a:lnTo>
                  <a:lnTo>
                    <a:pt x="586" y="467"/>
                  </a:lnTo>
                  <a:lnTo>
                    <a:pt x="589" y="468"/>
                  </a:lnTo>
                  <a:lnTo>
                    <a:pt x="592" y="470"/>
                  </a:lnTo>
                  <a:lnTo>
                    <a:pt x="594" y="472"/>
                  </a:lnTo>
                  <a:lnTo>
                    <a:pt x="597" y="473"/>
                  </a:lnTo>
                  <a:lnTo>
                    <a:pt x="599" y="475"/>
                  </a:lnTo>
                  <a:lnTo>
                    <a:pt x="602" y="477"/>
                  </a:lnTo>
                  <a:lnTo>
                    <a:pt x="604" y="479"/>
                  </a:lnTo>
                  <a:lnTo>
                    <a:pt x="607" y="481"/>
                  </a:lnTo>
                  <a:lnTo>
                    <a:pt x="609" y="483"/>
                  </a:lnTo>
                  <a:lnTo>
                    <a:pt x="611" y="486"/>
                  </a:lnTo>
                  <a:lnTo>
                    <a:pt x="614" y="488"/>
                  </a:lnTo>
                  <a:lnTo>
                    <a:pt x="616" y="492"/>
                  </a:lnTo>
                  <a:lnTo>
                    <a:pt x="620" y="495"/>
                  </a:lnTo>
                  <a:lnTo>
                    <a:pt x="622" y="497"/>
                  </a:lnTo>
                  <a:lnTo>
                    <a:pt x="624" y="500"/>
                  </a:lnTo>
                  <a:lnTo>
                    <a:pt x="627" y="503"/>
                  </a:lnTo>
                  <a:lnTo>
                    <a:pt x="629" y="506"/>
                  </a:lnTo>
                  <a:lnTo>
                    <a:pt x="632" y="509"/>
                  </a:lnTo>
                  <a:lnTo>
                    <a:pt x="634" y="514"/>
                  </a:lnTo>
                  <a:lnTo>
                    <a:pt x="636" y="517"/>
                  </a:lnTo>
                  <a:lnTo>
                    <a:pt x="639" y="520"/>
                  </a:lnTo>
                  <a:lnTo>
                    <a:pt x="641" y="523"/>
                  </a:lnTo>
                  <a:lnTo>
                    <a:pt x="644" y="526"/>
                  </a:lnTo>
                  <a:lnTo>
                    <a:pt x="647" y="530"/>
                  </a:lnTo>
                  <a:lnTo>
                    <a:pt x="649" y="534"/>
                  </a:lnTo>
                  <a:lnTo>
                    <a:pt x="652" y="537"/>
                  </a:lnTo>
                  <a:lnTo>
                    <a:pt x="654" y="540"/>
                  </a:lnTo>
                  <a:lnTo>
                    <a:pt x="657" y="543"/>
                  </a:lnTo>
                  <a:lnTo>
                    <a:pt x="659" y="546"/>
                  </a:lnTo>
                  <a:lnTo>
                    <a:pt x="661" y="549"/>
                  </a:lnTo>
                  <a:lnTo>
                    <a:pt x="664" y="551"/>
                  </a:lnTo>
                  <a:lnTo>
                    <a:pt x="666" y="555"/>
                  </a:lnTo>
                  <a:lnTo>
                    <a:pt x="669" y="557"/>
                  </a:lnTo>
                  <a:lnTo>
                    <a:pt x="671" y="559"/>
                  </a:lnTo>
                  <a:lnTo>
                    <a:pt x="674" y="561"/>
                  </a:lnTo>
                  <a:lnTo>
                    <a:pt x="677" y="563"/>
                  </a:lnTo>
                  <a:lnTo>
                    <a:pt x="679" y="565"/>
                  </a:lnTo>
                  <a:lnTo>
                    <a:pt x="682" y="566"/>
                  </a:lnTo>
                  <a:lnTo>
                    <a:pt x="684" y="567"/>
                  </a:lnTo>
                  <a:lnTo>
                    <a:pt x="686" y="568"/>
                  </a:lnTo>
                  <a:lnTo>
                    <a:pt x="689" y="568"/>
                  </a:lnTo>
                  <a:lnTo>
                    <a:pt x="691" y="569"/>
                  </a:lnTo>
                  <a:lnTo>
                    <a:pt x="694" y="569"/>
                  </a:lnTo>
                  <a:lnTo>
                    <a:pt x="696" y="568"/>
                  </a:lnTo>
                  <a:lnTo>
                    <a:pt x="700" y="568"/>
                  </a:lnTo>
                  <a:lnTo>
                    <a:pt x="702" y="567"/>
                  </a:lnTo>
                  <a:lnTo>
                    <a:pt x="704" y="565"/>
                  </a:lnTo>
                  <a:lnTo>
                    <a:pt x="707" y="564"/>
                  </a:lnTo>
                  <a:lnTo>
                    <a:pt x="709" y="562"/>
                  </a:lnTo>
                  <a:lnTo>
                    <a:pt x="712" y="560"/>
                  </a:lnTo>
                  <a:lnTo>
                    <a:pt x="714" y="557"/>
                  </a:lnTo>
                  <a:lnTo>
                    <a:pt x="716" y="553"/>
                  </a:lnTo>
                  <a:lnTo>
                    <a:pt x="719" y="549"/>
                  </a:lnTo>
                  <a:lnTo>
                    <a:pt x="721" y="546"/>
                  </a:lnTo>
                  <a:lnTo>
                    <a:pt x="724" y="542"/>
                  </a:lnTo>
                  <a:lnTo>
                    <a:pt x="726" y="537"/>
                  </a:lnTo>
                  <a:lnTo>
                    <a:pt x="729" y="532"/>
                  </a:lnTo>
                  <a:lnTo>
                    <a:pt x="732" y="527"/>
                  </a:lnTo>
                  <a:lnTo>
                    <a:pt x="734" y="521"/>
                  </a:lnTo>
                  <a:lnTo>
                    <a:pt x="737" y="515"/>
                  </a:lnTo>
                  <a:lnTo>
                    <a:pt x="739" y="509"/>
                  </a:lnTo>
                  <a:lnTo>
                    <a:pt x="741" y="502"/>
                  </a:lnTo>
                  <a:lnTo>
                    <a:pt x="744" y="496"/>
                  </a:lnTo>
                  <a:lnTo>
                    <a:pt x="746" y="488"/>
                  </a:lnTo>
                  <a:lnTo>
                    <a:pt x="749" y="481"/>
                  </a:lnTo>
                  <a:lnTo>
                    <a:pt x="751" y="474"/>
                  </a:lnTo>
                  <a:lnTo>
                    <a:pt x="753" y="466"/>
                  </a:lnTo>
                  <a:lnTo>
                    <a:pt x="757" y="458"/>
                  </a:lnTo>
                  <a:lnTo>
                    <a:pt x="759" y="451"/>
                  </a:lnTo>
                  <a:lnTo>
                    <a:pt x="762" y="442"/>
                  </a:lnTo>
                  <a:lnTo>
                    <a:pt x="764" y="435"/>
                  </a:lnTo>
                  <a:lnTo>
                    <a:pt x="766" y="427"/>
                  </a:lnTo>
                  <a:lnTo>
                    <a:pt x="769" y="418"/>
                  </a:lnTo>
                  <a:lnTo>
                    <a:pt x="771" y="410"/>
                  </a:lnTo>
                  <a:lnTo>
                    <a:pt x="774" y="402"/>
                  </a:lnTo>
                  <a:lnTo>
                    <a:pt x="776" y="394"/>
                  </a:lnTo>
                  <a:lnTo>
                    <a:pt x="778" y="387"/>
                  </a:lnTo>
                  <a:lnTo>
                    <a:pt x="781" y="379"/>
                  </a:lnTo>
                  <a:lnTo>
                    <a:pt x="784" y="372"/>
                  </a:lnTo>
                  <a:lnTo>
                    <a:pt x="787" y="365"/>
                  </a:lnTo>
                  <a:lnTo>
                    <a:pt x="789" y="357"/>
                  </a:lnTo>
                  <a:lnTo>
                    <a:pt x="792" y="351"/>
                  </a:lnTo>
                  <a:lnTo>
                    <a:pt x="794" y="345"/>
                  </a:lnTo>
                  <a:lnTo>
                    <a:pt x="796" y="339"/>
                  </a:lnTo>
                  <a:lnTo>
                    <a:pt x="799" y="334"/>
                  </a:lnTo>
                  <a:lnTo>
                    <a:pt x="801" y="329"/>
                  </a:lnTo>
                  <a:lnTo>
                    <a:pt x="804" y="325"/>
                  </a:lnTo>
                  <a:lnTo>
                    <a:pt x="806" y="321"/>
                  </a:lnTo>
                  <a:lnTo>
                    <a:pt x="808" y="317"/>
                  </a:lnTo>
                  <a:lnTo>
                    <a:pt x="812" y="314"/>
                  </a:lnTo>
                  <a:lnTo>
                    <a:pt x="814" y="312"/>
                  </a:lnTo>
                  <a:lnTo>
                    <a:pt x="817" y="311"/>
                  </a:lnTo>
                  <a:lnTo>
                    <a:pt x="819" y="310"/>
                  </a:lnTo>
                  <a:lnTo>
                    <a:pt x="821" y="310"/>
                  </a:lnTo>
                  <a:lnTo>
                    <a:pt x="824" y="311"/>
                  </a:lnTo>
                  <a:lnTo>
                    <a:pt x="826" y="312"/>
                  </a:lnTo>
                  <a:lnTo>
                    <a:pt x="829" y="314"/>
                  </a:lnTo>
                  <a:lnTo>
                    <a:pt x="831" y="316"/>
                  </a:lnTo>
                  <a:lnTo>
                    <a:pt x="833" y="321"/>
                  </a:lnTo>
                  <a:lnTo>
                    <a:pt x="837" y="325"/>
                  </a:lnTo>
                  <a:lnTo>
                    <a:pt x="839" y="330"/>
                  </a:lnTo>
                  <a:lnTo>
                    <a:pt x="842" y="335"/>
                  </a:lnTo>
                  <a:lnTo>
                    <a:pt x="844" y="342"/>
                  </a:lnTo>
                  <a:lnTo>
                    <a:pt x="846" y="349"/>
                  </a:lnTo>
                  <a:lnTo>
                    <a:pt x="849" y="357"/>
                  </a:lnTo>
                  <a:lnTo>
                    <a:pt x="851" y="366"/>
                  </a:lnTo>
                  <a:lnTo>
                    <a:pt x="854" y="375"/>
                  </a:lnTo>
                  <a:lnTo>
                    <a:pt x="856" y="386"/>
                  </a:lnTo>
                  <a:lnTo>
                    <a:pt x="858" y="397"/>
                  </a:lnTo>
                  <a:lnTo>
                    <a:pt x="861" y="408"/>
                  </a:lnTo>
                  <a:lnTo>
                    <a:pt x="863" y="420"/>
                  </a:lnTo>
                  <a:lnTo>
                    <a:pt x="867" y="433"/>
                  </a:lnTo>
                  <a:lnTo>
                    <a:pt x="869" y="446"/>
                  </a:lnTo>
                  <a:lnTo>
                    <a:pt x="871" y="460"/>
                  </a:lnTo>
                  <a:lnTo>
                    <a:pt x="874" y="474"/>
                  </a:lnTo>
                  <a:lnTo>
                    <a:pt x="876" y="488"/>
                  </a:lnTo>
                  <a:lnTo>
                    <a:pt x="879" y="503"/>
                  </a:lnTo>
                  <a:lnTo>
                    <a:pt x="881" y="519"/>
                  </a:lnTo>
                  <a:lnTo>
                    <a:pt x="884" y="534"/>
                  </a:lnTo>
                  <a:lnTo>
                    <a:pt x="886" y="549"/>
                  </a:lnTo>
                  <a:lnTo>
                    <a:pt x="888" y="565"/>
                  </a:lnTo>
                  <a:lnTo>
                    <a:pt x="892" y="581"/>
                  </a:lnTo>
                  <a:lnTo>
                    <a:pt x="894" y="598"/>
                  </a:lnTo>
                  <a:lnTo>
                    <a:pt x="897" y="613"/>
                  </a:lnTo>
                  <a:lnTo>
                    <a:pt x="899" y="629"/>
                  </a:lnTo>
                  <a:lnTo>
                    <a:pt x="901" y="644"/>
                  </a:lnTo>
                  <a:lnTo>
                    <a:pt x="904" y="659"/>
                  </a:lnTo>
                  <a:lnTo>
                    <a:pt x="906" y="674"/>
                  </a:lnTo>
                  <a:lnTo>
                    <a:pt x="909" y="689"/>
                  </a:lnTo>
                  <a:lnTo>
                    <a:pt x="911" y="704"/>
                  </a:lnTo>
                  <a:lnTo>
                    <a:pt x="913" y="717"/>
                  </a:lnTo>
                  <a:lnTo>
                    <a:pt x="916" y="730"/>
                  </a:lnTo>
                  <a:lnTo>
                    <a:pt x="919" y="742"/>
                  </a:lnTo>
                  <a:lnTo>
                    <a:pt x="922" y="754"/>
                  </a:lnTo>
                  <a:lnTo>
                    <a:pt x="924" y="765"/>
                  </a:lnTo>
                  <a:lnTo>
                    <a:pt x="926" y="775"/>
                  </a:lnTo>
                  <a:lnTo>
                    <a:pt x="929" y="784"/>
                  </a:lnTo>
                  <a:lnTo>
                    <a:pt x="931" y="793"/>
                  </a:lnTo>
                  <a:lnTo>
                    <a:pt x="934" y="800"/>
                  </a:lnTo>
                  <a:lnTo>
                    <a:pt x="936" y="806"/>
                  </a:lnTo>
                  <a:lnTo>
                    <a:pt x="938" y="812"/>
                  </a:lnTo>
                  <a:lnTo>
                    <a:pt x="941" y="816"/>
                  </a:lnTo>
                  <a:lnTo>
                    <a:pt x="943" y="819"/>
                  </a:lnTo>
                  <a:lnTo>
                    <a:pt x="947" y="820"/>
                  </a:lnTo>
                  <a:lnTo>
                    <a:pt x="949" y="821"/>
                  </a:lnTo>
                  <a:lnTo>
                    <a:pt x="951" y="820"/>
                  </a:lnTo>
                  <a:lnTo>
                    <a:pt x="954" y="818"/>
                  </a:lnTo>
                  <a:lnTo>
                    <a:pt x="956" y="815"/>
                  </a:lnTo>
                  <a:lnTo>
                    <a:pt x="959" y="809"/>
                  </a:lnTo>
                  <a:lnTo>
                    <a:pt x="961" y="804"/>
                  </a:lnTo>
                  <a:lnTo>
                    <a:pt x="963" y="797"/>
                  </a:lnTo>
                  <a:lnTo>
                    <a:pt x="966" y="788"/>
                  </a:lnTo>
                  <a:lnTo>
                    <a:pt x="968" y="778"/>
                  </a:lnTo>
                  <a:lnTo>
                    <a:pt x="971" y="768"/>
                  </a:lnTo>
                  <a:lnTo>
                    <a:pt x="974" y="755"/>
                  </a:lnTo>
                  <a:lnTo>
                    <a:pt x="977" y="741"/>
                  </a:lnTo>
                  <a:lnTo>
                    <a:pt x="979" y="727"/>
                  </a:lnTo>
                  <a:lnTo>
                    <a:pt x="981" y="711"/>
                  </a:lnTo>
                  <a:lnTo>
                    <a:pt x="984" y="694"/>
                  </a:lnTo>
                  <a:lnTo>
                    <a:pt x="986" y="676"/>
                  </a:lnTo>
                  <a:lnTo>
                    <a:pt x="989" y="656"/>
                  </a:lnTo>
                  <a:lnTo>
                    <a:pt x="991" y="636"/>
                  </a:lnTo>
                  <a:lnTo>
                    <a:pt x="993" y="615"/>
                  </a:lnTo>
                  <a:lnTo>
                    <a:pt x="996" y="594"/>
                  </a:lnTo>
                  <a:lnTo>
                    <a:pt x="998" y="571"/>
                  </a:lnTo>
                  <a:lnTo>
                    <a:pt x="1002" y="548"/>
                  </a:lnTo>
                  <a:lnTo>
                    <a:pt x="1004" y="524"/>
                  </a:lnTo>
                  <a:lnTo>
                    <a:pt x="1006" y="500"/>
                  </a:lnTo>
                  <a:lnTo>
                    <a:pt x="1009" y="476"/>
                  </a:lnTo>
                  <a:lnTo>
                    <a:pt x="1011" y="451"/>
                  </a:lnTo>
                  <a:lnTo>
                    <a:pt x="1014" y="425"/>
                  </a:lnTo>
                  <a:lnTo>
                    <a:pt x="1016" y="400"/>
                  </a:lnTo>
                  <a:lnTo>
                    <a:pt x="1018" y="374"/>
                  </a:lnTo>
                  <a:lnTo>
                    <a:pt x="1021" y="349"/>
                  </a:lnTo>
                  <a:lnTo>
                    <a:pt x="1023" y="324"/>
                  </a:lnTo>
                  <a:lnTo>
                    <a:pt x="1026" y="299"/>
                  </a:lnTo>
                  <a:lnTo>
                    <a:pt x="1029" y="274"/>
                  </a:lnTo>
                  <a:lnTo>
                    <a:pt x="1031" y="250"/>
                  </a:lnTo>
                  <a:lnTo>
                    <a:pt x="1034" y="227"/>
                  </a:lnTo>
                  <a:lnTo>
                    <a:pt x="1036" y="204"/>
                  </a:lnTo>
                  <a:lnTo>
                    <a:pt x="1039" y="182"/>
                  </a:lnTo>
                  <a:lnTo>
                    <a:pt x="1041" y="161"/>
                  </a:lnTo>
                  <a:lnTo>
                    <a:pt x="1043" y="140"/>
                  </a:lnTo>
                  <a:lnTo>
                    <a:pt x="1046" y="121"/>
                  </a:lnTo>
                  <a:lnTo>
                    <a:pt x="1048" y="103"/>
                  </a:lnTo>
                  <a:lnTo>
                    <a:pt x="1051" y="86"/>
                  </a:lnTo>
                  <a:lnTo>
                    <a:pt x="1053" y="71"/>
                  </a:lnTo>
                  <a:lnTo>
                    <a:pt x="1056" y="56"/>
                  </a:lnTo>
                  <a:lnTo>
                    <a:pt x="1059" y="44"/>
                  </a:lnTo>
                  <a:lnTo>
                    <a:pt x="1061" y="32"/>
                  </a:lnTo>
                  <a:lnTo>
                    <a:pt x="1064" y="23"/>
                  </a:lnTo>
                  <a:lnTo>
                    <a:pt x="1066" y="14"/>
                  </a:lnTo>
                  <a:lnTo>
                    <a:pt x="1069" y="8"/>
                  </a:lnTo>
                  <a:lnTo>
                    <a:pt x="1071" y="4"/>
                  </a:lnTo>
                  <a:lnTo>
                    <a:pt x="1073" y="1"/>
                  </a:lnTo>
                  <a:lnTo>
                    <a:pt x="1076" y="0"/>
                  </a:lnTo>
                  <a:lnTo>
                    <a:pt x="1078" y="1"/>
                  </a:lnTo>
                  <a:lnTo>
                    <a:pt x="1081" y="3"/>
                  </a:lnTo>
                  <a:lnTo>
                    <a:pt x="1084" y="7"/>
                  </a:lnTo>
                  <a:lnTo>
                    <a:pt x="1086" y="13"/>
                  </a:lnTo>
                  <a:lnTo>
                    <a:pt x="1089" y="22"/>
                  </a:lnTo>
                  <a:lnTo>
                    <a:pt x="1091" y="32"/>
                  </a:lnTo>
                  <a:lnTo>
                    <a:pt x="1094" y="44"/>
                  </a:lnTo>
                  <a:lnTo>
                    <a:pt x="1096" y="57"/>
                  </a:lnTo>
                  <a:lnTo>
                    <a:pt x="1098" y="72"/>
                  </a:lnTo>
                  <a:lnTo>
                    <a:pt x="1101" y="90"/>
                  </a:lnTo>
                  <a:lnTo>
                    <a:pt x="1103" y="108"/>
                  </a:lnTo>
                  <a:lnTo>
                    <a:pt x="1106" y="129"/>
                  </a:lnTo>
                  <a:lnTo>
                    <a:pt x="1108" y="150"/>
                  </a:lnTo>
                  <a:lnTo>
                    <a:pt x="1111" y="174"/>
                  </a:lnTo>
                  <a:lnTo>
                    <a:pt x="1114" y="198"/>
                  </a:lnTo>
                  <a:lnTo>
                    <a:pt x="1116" y="224"/>
                  </a:lnTo>
                  <a:lnTo>
                    <a:pt x="1119" y="251"/>
                  </a:lnTo>
                  <a:lnTo>
                    <a:pt x="1121" y="280"/>
                  </a:lnTo>
                  <a:lnTo>
                    <a:pt x="1123" y="308"/>
                  </a:lnTo>
                  <a:lnTo>
                    <a:pt x="1126" y="338"/>
                  </a:lnTo>
                  <a:lnTo>
                    <a:pt x="1128" y="370"/>
                  </a:lnTo>
                  <a:lnTo>
                    <a:pt x="1131" y="401"/>
                  </a:lnTo>
                  <a:lnTo>
                    <a:pt x="1133" y="434"/>
                  </a:lnTo>
                  <a:lnTo>
                    <a:pt x="1135" y="466"/>
                  </a:lnTo>
                  <a:lnTo>
                    <a:pt x="1139" y="499"/>
                  </a:lnTo>
                  <a:lnTo>
                    <a:pt x="1141" y="532"/>
                  </a:lnTo>
                  <a:lnTo>
                    <a:pt x="1144" y="566"/>
                  </a:lnTo>
                  <a:lnTo>
                    <a:pt x="1146" y="599"/>
                  </a:lnTo>
                  <a:lnTo>
                    <a:pt x="1148" y="632"/>
                  </a:lnTo>
                  <a:lnTo>
                    <a:pt x="1151" y="665"/>
                  </a:lnTo>
                  <a:lnTo>
                    <a:pt x="1153" y="697"/>
                  </a:lnTo>
                  <a:lnTo>
                    <a:pt x="1156" y="729"/>
                  </a:lnTo>
                  <a:lnTo>
                    <a:pt x="1158" y="759"/>
                  </a:lnTo>
                  <a:lnTo>
                    <a:pt x="1161" y="790"/>
                  </a:lnTo>
                  <a:lnTo>
                    <a:pt x="1163" y="819"/>
                  </a:lnTo>
                  <a:lnTo>
                    <a:pt x="1166" y="847"/>
                  </a:lnTo>
                  <a:lnTo>
                    <a:pt x="1169" y="873"/>
                  </a:lnTo>
                  <a:lnTo>
                    <a:pt x="1171" y="900"/>
                  </a:lnTo>
                  <a:lnTo>
                    <a:pt x="1174" y="924"/>
                  </a:lnTo>
                  <a:lnTo>
                    <a:pt x="1176" y="947"/>
                  </a:lnTo>
                  <a:lnTo>
                    <a:pt x="1178" y="968"/>
                  </a:lnTo>
                  <a:lnTo>
                    <a:pt x="1181" y="988"/>
                  </a:lnTo>
                  <a:lnTo>
                    <a:pt x="1183" y="1006"/>
                  </a:lnTo>
                  <a:lnTo>
                    <a:pt x="1186" y="1021"/>
                  </a:lnTo>
                  <a:lnTo>
                    <a:pt x="1188" y="1035"/>
                  </a:lnTo>
                  <a:lnTo>
                    <a:pt x="1190" y="1048"/>
                  </a:lnTo>
                  <a:lnTo>
                    <a:pt x="1194" y="1057"/>
                  </a:lnTo>
                  <a:lnTo>
                    <a:pt x="1196" y="1065"/>
                  </a:lnTo>
                  <a:lnTo>
                    <a:pt x="1199" y="1072"/>
                  </a:lnTo>
                  <a:lnTo>
                    <a:pt x="1201" y="1075"/>
                  </a:lnTo>
                  <a:lnTo>
                    <a:pt x="1203" y="1077"/>
                  </a:lnTo>
                  <a:lnTo>
                    <a:pt x="1206" y="1076"/>
                  </a:lnTo>
                  <a:lnTo>
                    <a:pt x="1208" y="1074"/>
                  </a:lnTo>
                  <a:lnTo>
                    <a:pt x="1211" y="1069"/>
                  </a:lnTo>
                  <a:lnTo>
                    <a:pt x="1213" y="1062"/>
                  </a:lnTo>
                  <a:lnTo>
                    <a:pt x="1215" y="1053"/>
                  </a:lnTo>
                  <a:lnTo>
                    <a:pt x="1218" y="1041"/>
                  </a:lnTo>
                  <a:lnTo>
                    <a:pt x="1221" y="1029"/>
                  </a:lnTo>
                  <a:lnTo>
                    <a:pt x="1224" y="1013"/>
                  </a:lnTo>
                  <a:lnTo>
                    <a:pt x="1226" y="996"/>
                  </a:lnTo>
                  <a:lnTo>
                    <a:pt x="1228" y="976"/>
                  </a:lnTo>
                  <a:lnTo>
                    <a:pt x="1231" y="955"/>
                  </a:lnTo>
                  <a:lnTo>
                    <a:pt x="1233" y="933"/>
                  </a:lnTo>
                  <a:lnTo>
                    <a:pt x="1236" y="909"/>
                  </a:lnTo>
                  <a:lnTo>
                    <a:pt x="1238" y="883"/>
                  </a:lnTo>
                  <a:lnTo>
                    <a:pt x="1240" y="856"/>
                  </a:lnTo>
                  <a:lnTo>
                    <a:pt x="1243" y="826"/>
                  </a:lnTo>
                  <a:lnTo>
                    <a:pt x="1245" y="797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16"/>
            <p:cNvSpPr>
              <a:spLocks/>
            </p:cNvSpPr>
            <p:nvPr/>
          </p:nvSpPr>
          <p:spPr bwMode="auto">
            <a:xfrm>
              <a:off x="3541" y="1331"/>
              <a:ext cx="416" cy="336"/>
            </a:xfrm>
            <a:custGeom>
              <a:avLst/>
              <a:gdLst>
                <a:gd name="T0" fmla="*/ 6 w 1247"/>
                <a:gd name="T1" fmla="*/ 213 h 1008"/>
                <a:gd name="T2" fmla="*/ 13 w 1247"/>
                <a:gd name="T3" fmla="*/ 120 h 1008"/>
                <a:gd name="T4" fmla="*/ 20 w 1247"/>
                <a:gd name="T5" fmla="*/ 45 h 1008"/>
                <a:gd name="T6" fmla="*/ 26 w 1247"/>
                <a:gd name="T7" fmla="*/ 4 h 1008"/>
                <a:gd name="T8" fmla="*/ 33 w 1247"/>
                <a:gd name="T9" fmla="*/ 7 h 1008"/>
                <a:gd name="T10" fmla="*/ 39 w 1247"/>
                <a:gd name="T11" fmla="*/ 51 h 1008"/>
                <a:gd name="T12" fmla="*/ 46 w 1247"/>
                <a:gd name="T13" fmla="*/ 124 h 1008"/>
                <a:gd name="T14" fmla="*/ 53 w 1247"/>
                <a:gd name="T15" fmla="*/ 206 h 1008"/>
                <a:gd name="T16" fmla="*/ 59 w 1247"/>
                <a:gd name="T17" fmla="*/ 278 h 1008"/>
                <a:gd name="T18" fmla="*/ 66 w 1247"/>
                <a:gd name="T19" fmla="*/ 324 h 1008"/>
                <a:gd name="T20" fmla="*/ 73 w 1247"/>
                <a:gd name="T21" fmla="*/ 336 h 1008"/>
                <a:gd name="T22" fmla="*/ 79 w 1247"/>
                <a:gd name="T23" fmla="*/ 314 h 1008"/>
                <a:gd name="T24" fmla="*/ 86 w 1247"/>
                <a:gd name="T25" fmla="*/ 266 h 1008"/>
                <a:gd name="T26" fmla="*/ 93 w 1247"/>
                <a:gd name="T27" fmla="*/ 208 h 1008"/>
                <a:gd name="T28" fmla="*/ 99 w 1247"/>
                <a:gd name="T29" fmla="*/ 154 h 1008"/>
                <a:gd name="T30" fmla="*/ 106 w 1247"/>
                <a:gd name="T31" fmla="*/ 114 h 1008"/>
                <a:gd name="T32" fmla="*/ 113 w 1247"/>
                <a:gd name="T33" fmla="*/ 97 h 1008"/>
                <a:gd name="T34" fmla="*/ 119 w 1247"/>
                <a:gd name="T35" fmla="*/ 103 h 1008"/>
                <a:gd name="T36" fmla="*/ 126 w 1247"/>
                <a:gd name="T37" fmla="*/ 127 h 1008"/>
                <a:gd name="T38" fmla="*/ 133 w 1247"/>
                <a:gd name="T39" fmla="*/ 160 h 1008"/>
                <a:gd name="T40" fmla="*/ 139 w 1247"/>
                <a:gd name="T41" fmla="*/ 193 h 1008"/>
                <a:gd name="T42" fmla="*/ 146 w 1247"/>
                <a:gd name="T43" fmla="*/ 219 h 1008"/>
                <a:gd name="T44" fmla="*/ 152 w 1247"/>
                <a:gd name="T45" fmla="*/ 234 h 1008"/>
                <a:gd name="T46" fmla="*/ 159 w 1247"/>
                <a:gd name="T47" fmla="*/ 235 h 1008"/>
                <a:gd name="T48" fmla="*/ 166 w 1247"/>
                <a:gd name="T49" fmla="*/ 226 h 1008"/>
                <a:gd name="T50" fmla="*/ 172 w 1247"/>
                <a:gd name="T51" fmla="*/ 212 h 1008"/>
                <a:gd name="T52" fmla="*/ 179 w 1247"/>
                <a:gd name="T53" fmla="*/ 195 h 1008"/>
                <a:gd name="T54" fmla="*/ 186 w 1247"/>
                <a:gd name="T55" fmla="*/ 181 h 1008"/>
                <a:gd name="T56" fmla="*/ 193 w 1247"/>
                <a:gd name="T57" fmla="*/ 173 h 1008"/>
                <a:gd name="T58" fmla="*/ 199 w 1247"/>
                <a:gd name="T59" fmla="*/ 170 h 1008"/>
                <a:gd name="T60" fmla="*/ 206 w 1247"/>
                <a:gd name="T61" fmla="*/ 172 h 1008"/>
                <a:gd name="T62" fmla="*/ 213 w 1247"/>
                <a:gd name="T63" fmla="*/ 177 h 1008"/>
                <a:gd name="T64" fmla="*/ 219 w 1247"/>
                <a:gd name="T65" fmla="*/ 184 h 1008"/>
                <a:gd name="T66" fmla="*/ 226 w 1247"/>
                <a:gd name="T67" fmla="*/ 189 h 1008"/>
                <a:gd name="T68" fmla="*/ 233 w 1247"/>
                <a:gd name="T69" fmla="*/ 193 h 1008"/>
                <a:gd name="T70" fmla="*/ 240 w 1247"/>
                <a:gd name="T71" fmla="*/ 195 h 1008"/>
                <a:gd name="T72" fmla="*/ 246 w 1247"/>
                <a:gd name="T73" fmla="*/ 195 h 1008"/>
                <a:gd name="T74" fmla="*/ 253 w 1247"/>
                <a:gd name="T75" fmla="*/ 194 h 1008"/>
                <a:gd name="T76" fmla="*/ 259 w 1247"/>
                <a:gd name="T77" fmla="*/ 192 h 1008"/>
                <a:gd name="T78" fmla="*/ 266 w 1247"/>
                <a:gd name="T79" fmla="*/ 190 h 1008"/>
                <a:gd name="T80" fmla="*/ 273 w 1247"/>
                <a:gd name="T81" fmla="*/ 188 h 1008"/>
                <a:gd name="T82" fmla="*/ 279 w 1247"/>
                <a:gd name="T83" fmla="*/ 187 h 1008"/>
                <a:gd name="T84" fmla="*/ 286 w 1247"/>
                <a:gd name="T85" fmla="*/ 187 h 1008"/>
                <a:gd name="T86" fmla="*/ 293 w 1247"/>
                <a:gd name="T87" fmla="*/ 187 h 1008"/>
                <a:gd name="T88" fmla="*/ 299 w 1247"/>
                <a:gd name="T89" fmla="*/ 188 h 1008"/>
                <a:gd name="T90" fmla="*/ 306 w 1247"/>
                <a:gd name="T91" fmla="*/ 188 h 1008"/>
                <a:gd name="T92" fmla="*/ 313 w 1247"/>
                <a:gd name="T93" fmla="*/ 189 h 1008"/>
                <a:gd name="T94" fmla="*/ 319 w 1247"/>
                <a:gd name="T95" fmla="*/ 189 h 1008"/>
                <a:gd name="T96" fmla="*/ 326 w 1247"/>
                <a:gd name="T97" fmla="*/ 190 h 1008"/>
                <a:gd name="T98" fmla="*/ 333 w 1247"/>
                <a:gd name="T99" fmla="*/ 189 h 1008"/>
                <a:gd name="T100" fmla="*/ 339 w 1247"/>
                <a:gd name="T101" fmla="*/ 189 h 1008"/>
                <a:gd name="T102" fmla="*/ 346 w 1247"/>
                <a:gd name="T103" fmla="*/ 189 h 1008"/>
                <a:gd name="T104" fmla="*/ 353 w 1247"/>
                <a:gd name="T105" fmla="*/ 189 h 1008"/>
                <a:gd name="T106" fmla="*/ 359 w 1247"/>
                <a:gd name="T107" fmla="*/ 189 h 1008"/>
                <a:gd name="T108" fmla="*/ 366 w 1247"/>
                <a:gd name="T109" fmla="*/ 189 h 1008"/>
                <a:gd name="T110" fmla="*/ 373 w 1247"/>
                <a:gd name="T111" fmla="*/ 189 h 1008"/>
                <a:gd name="T112" fmla="*/ 379 w 1247"/>
                <a:gd name="T113" fmla="*/ 189 h 1008"/>
                <a:gd name="T114" fmla="*/ 386 w 1247"/>
                <a:gd name="T115" fmla="*/ 189 h 1008"/>
                <a:gd name="T116" fmla="*/ 392 w 1247"/>
                <a:gd name="T117" fmla="*/ 189 h 1008"/>
                <a:gd name="T118" fmla="*/ 399 w 1247"/>
                <a:gd name="T119" fmla="*/ 189 h 1008"/>
                <a:gd name="T120" fmla="*/ 406 w 1247"/>
                <a:gd name="T121" fmla="*/ 189 h 1008"/>
                <a:gd name="T122" fmla="*/ 413 w 1247"/>
                <a:gd name="T123" fmla="*/ 189 h 10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7"/>
                <a:gd name="T187" fmla="*/ 0 h 1008"/>
                <a:gd name="T188" fmla="*/ 1247 w 1247"/>
                <a:gd name="T189" fmla="*/ 1008 h 10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7" h="1008">
                  <a:moveTo>
                    <a:pt x="0" y="874"/>
                  </a:moveTo>
                  <a:lnTo>
                    <a:pt x="4" y="842"/>
                  </a:lnTo>
                  <a:lnTo>
                    <a:pt x="6" y="811"/>
                  </a:lnTo>
                  <a:lnTo>
                    <a:pt x="9" y="777"/>
                  </a:lnTo>
                  <a:lnTo>
                    <a:pt x="11" y="744"/>
                  </a:lnTo>
                  <a:lnTo>
                    <a:pt x="13" y="709"/>
                  </a:lnTo>
                  <a:lnTo>
                    <a:pt x="16" y="675"/>
                  </a:lnTo>
                  <a:lnTo>
                    <a:pt x="18" y="639"/>
                  </a:lnTo>
                  <a:lnTo>
                    <a:pt x="21" y="603"/>
                  </a:lnTo>
                  <a:lnTo>
                    <a:pt x="23" y="569"/>
                  </a:lnTo>
                  <a:lnTo>
                    <a:pt x="25" y="533"/>
                  </a:lnTo>
                  <a:lnTo>
                    <a:pt x="28" y="497"/>
                  </a:lnTo>
                  <a:lnTo>
                    <a:pt x="31" y="463"/>
                  </a:lnTo>
                  <a:lnTo>
                    <a:pt x="34" y="428"/>
                  </a:lnTo>
                  <a:lnTo>
                    <a:pt x="36" y="393"/>
                  </a:lnTo>
                  <a:lnTo>
                    <a:pt x="38" y="360"/>
                  </a:lnTo>
                  <a:lnTo>
                    <a:pt x="41" y="328"/>
                  </a:lnTo>
                  <a:lnTo>
                    <a:pt x="43" y="297"/>
                  </a:lnTo>
                  <a:lnTo>
                    <a:pt x="46" y="266"/>
                  </a:lnTo>
                  <a:lnTo>
                    <a:pt x="48" y="237"/>
                  </a:lnTo>
                  <a:lnTo>
                    <a:pt x="50" y="209"/>
                  </a:lnTo>
                  <a:lnTo>
                    <a:pt x="53" y="182"/>
                  </a:lnTo>
                  <a:lnTo>
                    <a:pt x="55" y="157"/>
                  </a:lnTo>
                  <a:lnTo>
                    <a:pt x="59" y="134"/>
                  </a:lnTo>
                  <a:lnTo>
                    <a:pt x="61" y="112"/>
                  </a:lnTo>
                  <a:lnTo>
                    <a:pt x="63" y="92"/>
                  </a:lnTo>
                  <a:lnTo>
                    <a:pt x="66" y="74"/>
                  </a:lnTo>
                  <a:lnTo>
                    <a:pt x="68" y="58"/>
                  </a:lnTo>
                  <a:lnTo>
                    <a:pt x="71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8" y="13"/>
                  </a:lnTo>
                  <a:lnTo>
                    <a:pt x="80" y="6"/>
                  </a:lnTo>
                  <a:lnTo>
                    <a:pt x="83" y="2"/>
                  </a:lnTo>
                  <a:lnTo>
                    <a:pt x="86" y="0"/>
                  </a:lnTo>
                  <a:lnTo>
                    <a:pt x="88" y="1"/>
                  </a:lnTo>
                  <a:lnTo>
                    <a:pt x="91" y="3"/>
                  </a:lnTo>
                  <a:lnTo>
                    <a:pt x="93" y="7"/>
                  </a:lnTo>
                  <a:lnTo>
                    <a:pt x="96" y="14"/>
                  </a:lnTo>
                  <a:lnTo>
                    <a:pt x="98" y="22"/>
                  </a:lnTo>
                  <a:lnTo>
                    <a:pt x="101" y="32"/>
                  </a:lnTo>
                  <a:lnTo>
                    <a:pt x="103" y="44"/>
                  </a:lnTo>
                  <a:lnTo>
                    <a:pt x="105" y="59"/>
                  </a:lnTo>
                  <a:lnTo>
                    <a:pt x="108" y="74"/>
                  </a:lnTo>
                  <a:lnTo>
                    <a:pt x="110" y="91"/>
                  </a:lnTo>
                  <a:lnTo>
                    <a:pt x="114" y="111"/>
                  </a:lnTo>
                  <a:lnTo>
                    <a:pt x="116" y="131"/>
                  </a:lnTo>
                  <a:lnTo>
                    <a:pt x="118" y="154"/>
                  </a:lnTo>
                  <a:lnTo>
                    <a:pt x="121" y="177"/>
                  </a:lnTo>
                  <a:lnTo>
                    <a:pt x="123" y="202"/>
                  </a:lnTo>
                  <a:lnTo>
                    <a:pt x="126" y="228"/>
                  </a:lnTo>
                  <a:lnTo>
                    <a:pt x="128" y="255"/>
                  </a:lnTo>
                  <a:lnTo>
                    <a:pt x="130" y="283"/>
                  </a:lnTo>
                  <a:lnTo>
                    <a:pt x="133" y="312"/>
                  </a:lnTo>
                  <a:lnTo>
                    <a:pt x="135" y="341"/>
                  </a:lnTo>
                  <a:lnTo>
                    <a:pt x="138" y="371"/>
                  </a:lnTo>
                  <a:lnTo>
                    <a:pt x="141" y="402"/>
                  </a:lnTo>
                  <a:lnTo>
                    <a:pt x="143" y="432"/>
                  </a:lnTo>
                  <a:lnTo>
                    <a:pt x="146" y="464"/>
                  </a:lnTo>
                  <a:lnTo>
                    <a:pt x="148" y="494"/>
                  </a:lnTo>
                  <a:lnTo>
                    <a:pt x="151" y="526"/>
                  </a:lnTo>
                  <a:lnTo>
                    <a:pt x="153" y="557"/>
                  </a:lnTo>
                  <a:lnTo>
                    <a:pt x="155" y="587"/>
                  </a:lnTo>
                  <a:lnTo>
                    <a:pt x="158" y="618"/>
                  </a:lnTo>
                  <a:lnTo>
                    <a:pt x="160" y="647"/>
                  </a:lnTo>
                  <a:lnTo>
                    <a:pt x="163" y="677"/>
                  </a:lnTo>
                  <a:lnTo>
                    <a:pt x="165" y="705"/>
                  </a:lnTo>
                  <a:lnTo>
                    <a:pt x="168" y="733"/>
                  </a:lnTo>
                  <a:lnTo>
                    <a:pt x="171" y="760"/>
                  </a:lnTo>
                  <a:lnTo>
                    <a:pt x="173" y="786"/>
                  </a:lnTo>
                  <a:lnTo>
                    <a:pt x="176" y="810"/>
                  </a:lnTo>
                  <a:lnTo>
                    <a:pt x="178" y="834"/>
                  </a:lnTo>
                  <a:lnTo>
                    <a:pt x="180" y="856"/>
                  </a:lnTo>
                  <a:lnTo>
                    <a:pt x="183" y="877"/>
                  </a:lnTo>
                  <a:lnTo>
                    <a:pt x="185" y="897"/>
                  </a:lnTo>
                  <a:lnTo>
                    <a:pt x="188" y="915"/>
                  </a:lnTo>
                  <a:lnTo>
                    <a:pt x="190" y="932"/>
                  </a:lnTo>
                  <a:lnTo>
                    <a:pt x="193" y="946"/>
                  </a:lnTo>
                  <a:lnTo>
                    <a:pt x="196" y="960"/>
                  </a:lnTo>
                  <a:lnTo>
                    <a:pt x="198" y="973"/>
                  </a:lnTo>
                  <a:lnTo>
                    <a:pt x="201" y="982"/>
                  </a:lnTo>
                  <a:lnTo>
                    <a:pt x="203" y="991"/>
                  </a:lnTo>
                  <a:lnTo>
                    <a:pt x="206" y="998"/>
                  </a:lnTo>
                  <a:lnTo>
                    <a:pt x="208" y="1003"/>
                  </a:lnTo>
                  <a:lnTo>
                    <a:pt x="210" y="1006"/>
                  </a:lnTo>
                  <a:lnTo>
                    <a:pt x="213" y="1008"/>
                  </a:lnTo>
                  <a:lnTo>
                    <a:pt x="215" y="1008"/>
                  </a:lnTo>
                  <a:lnTo>
                    <a:pt x="218" y="1007"/>
                  </a:lnTo>
                  <a:lnTo>
                    <a:pt x="220" y="1004"/>
                  </a:lnTo>
                  <a:lnTo>
                    <a:pt x="223" y="1000"/>
                  </a:lnTo>
                  <a:lnTo>
                    <a:pt x="226" y="993"/>
                  </a:lnTo>
                  <a:lnTo>
                    <a:pt x="228" y="985"/>
                  </a:lnTo>
                  <a:lnTo>
                    <a:pt x="231" y="977"/>
                  </a:lnTo>
                  <a:lnTo>
                    <a:pt x="233" y="966"/>
                  </a:lnTo>
                  <a:lnTo>
                    <a:pt x="235" y="954"/>
                  </a:lnTo>
                  <a:lnTo>
                    <a:pt x="238" y="941"/>
                  </a:lnTo>
                  <a:lnTo>
                    <a:pt x="240" y="926"/>
                  </a:lnTo>
                  <a:lnTo>
                    <a:pt x="243" y="912"/>
                  </a:lnTo>
                  <a:lnTo>
                    <a:pt x="245" y="895"/>
                  </a:lnTo>
                  <a:lnTo>
                    <a:pt x="247" y="877"/>
                  </a:lnTo>
                  <a:lnTo>
                    <a:pt x="251" y="859"/>
                  </a:lnTo>
                  <a:lnTo>
                    <a:pt x="253" y="840"/>
                  </a:lnTo>
                  <a:lnTo>
                    <a:pt x="256" y="820"/>
                  </a:lnTo>
                  <a:lnTo>
                    <a:pt x="258" y="799"/>
                  </a:lnTo>
                  <a:lnTo>
                    <a:pt x="260" y="778"/>
                  </a:lnTo>
                  <a:lnTo>
                    <a:pt x="263" y="757"/>
                  </a:lnTo>
                  <a:lnTo>
                    <a:pt x="265" y="735"/>
                  </a:lnTo>
                  <a:lnTo>
                    <a:pt x="268" y="713"/>
                  </a:lnTo>
                  <a:lnTo>
                    <a:pt x="270" y="691"/>
                  </a:lnTo>
                  <a:lnTo>
                    <a:pt x="272" y="669"/>
                  </a:lnTo>
                  <a:lnTo>
                    <a:pt x="275" y="647"/>
                  </a:lnTo>
                  <a:lnTo>
                    <a:pt x="278" y="624"/>
                  </a:lnTo>
                  <a:lnTo>
                    <a:pt x="281" y="602"/>
                  </a:lnTo>
                  <a:lnTo>
                    <a:pt x="283" y="581"/>
                  </a:lnTo>
                  <a:lnTo>
                    <a:pt x="286" y="559"/>
                  </a:lnTo>
                  <a:lnTo>
                    <a:pt x="288" y="538"/>
                  </a:lnTo>
                  <a:lnTo>
                    <a:pt x="290" y="518"/>
                  </a:lnTo>
                  <a:lnTo>
                    <a:pt x="293" y="498"/>
                  </a:lnTo>
                  <a:lnTo>
                    <a:pt x="295" y="478"/>
                  </a:lnTo>
                  <a:lnTo>
                    <a:pt x="298" y="461"/>
                  </a:lnTo>
                  <a:lnTo>
                    <a:pt x="300" y="443"/>
                  </a:lnTo>
                  <a:lnTo>
                    <a:pt x="302" y="425"/>
                  </a:lnTo>
                  <a:lnTo>
                    <a:pt x="306" y="409"/>
                  </a:lnTo>
                  <a:lnTo>
                    <a:pt x="308" y="393"/>
                  </a:lnTo>
                  <a:lnTo>
                    <a:pt x="311" y="379"/>
                  </a:lnTo>
                  <a:lnTo>
                    <a:pt x="313" y="366"/>
                  </a:lnTo>
                  <a:lnTo>
                    <a:pt x="315" y="353"/>
                  </a:lnTo>
                  <a:lnTo>
                    <a:pt x="318" y="342"/>
                  </a:lnTo>
                  <a:lnTo>
                    <a:pt x="320" y="331"/>
                  </a:lnTo>
                  <a:lnTo>
                    <a:pt x="323" y="323"/>
                  </a:lnTo>
                  <a:lnTo>
                    <a:pt x="325" y="315"/>
                  </a:lnTo>
                  <a:lnTo>
                    <a:pt x="327" y="307"/>
                  </a:lnTo>
                  <a:lnTo>
                    <a:pt x="330" y="302"/>
                  </a:lnTo>
                  <a:lnTo>
                    <a:pt x="333" y="297"/>
                  </a:lnTo>
                  <a:lnTo>
                    <a:pt x="336" y="294"/>
                  </a:lnTo>
                  <a:lnTo>
                    <a:pt x="338" y="292"/>
                  </a:lnTo>
                  <a:lnTo>
                    <a:pt x="340" y="289"/>
                  </a:lnTo>
                  <a:lnTo>
                    <a:pt x="343" y="289"/>
                  </a:lnTo>
                  <a:lnTo>
                    <a:pt x="345" y="291"/>
                  </a:lnTo>
                  <a:lnTo>
                    <a:pt x="348" y="292"/>
                  </a:lnTo>
                  <a:lnTo>
                    <a:pt x="350" y="295"/>
                  </a:lnTo>
                  <a:lnTo>
                    <a:pt x="352" y="298"/>
                  </a:lnTo>
                  <a:lnTo>
                    <a:pt x="355" y="303"/>
                  </a:lnTo>
                  <a:lnTo>
                    <a:pt x="357" y="308"/>
                  </a:lnTo>
                  <a:lnTo>
                    <a:pt x="361" y="315"/>
                  </a:lnTo>
                  <a:lnTo>
                    <a:pt x="363" y="322"/>
                  </a:lnTo>
                  <a:lnTo>
                    <a:pt x="365" y="330"/>
                  </a:lnTo>
                  <a:lnTo>
                    <a:pt x="368" y="339"/>
                  </a:lnTo>
                  <a:lnTo>
                    <a:pt x="370" y="348"/>
                  </a:lnTo>
                  <a:lnTo>
                    <a:pt x="373" y="358"/>
                  </a:lnTo>
                  <a:lnTo>
                    <a:pt x="375" y="368"/>
                  </a:lnTo>
                  <a:lnTo>
                    <a:pt x="378" y="380"/>
                  </a:lnTo>
                  <a:lnTo>
                    <a:pt x="380" y="391"/>
                  </a:lnTo>
                  <a:lnTo>
                    <a:pt x="382" y="403"/>
                  </a:lnTo>
                  <a:lnTo>
                    <a:pt x="386" y="415"/>
                  </a:lnTo>
                  <a:lnTo>
                    <a:pt x="388" y="427"/>
                  </a:lnTo>
                  <a:lnTo>
                    <a:pt x="391" y="441"/>
                  </a:lnTo>
                  <a:lnTo>
                    <a:pt x="393" y="453"/>
                  </a:lnTo>
                  <a:lnTo>
                    <a:pt x="395" y="466"/>
                  </a:lnTo>
                  <a:lnTo>
                    <a:pt x="398" y="479"/>
                  </a:lnTo>
                  <a:lnTo>
                    <a:pt x="400" y="492"/>
                  </a:lnTo>
                  <a:lnTo>
                    <a:pt x="403" y="505"/>
                  </a:lnTo>
                  <a:lnTo>
                    <a:pt x="405" y="518"/>
                  </a:lnTo>
                  <a:lnTo>
                    <a:pt x="407" y="531"/>
                  </a:lnTo>
                  <a:lnTo>
                    <a:pt x="410" y="543"/>
                  </a:lnTo>
                  <a:lnTo>
                    <a:pt x="412" y="556"/>
                  </a:lnTo>
                  <a:lnTo>
                    <a:pt x="416" y="568"/>
                  </a:lnTo>
                  <a:lnTo>
                    <a:pt x="418" y="579"/>
                  </a:lnTo>
                  <a:lnTo>
                    <a:pt x="420" y="591"/>
                  </a:lnTo>
                  <a:lnTo>
                    <a:pt x="423" y="602"/>
                  </a:lnTo>
                  <a:lnTo>
                    <a:pt x="425" y="613"/>
                  </a:lnTo>
                  <a:lnTo>
                    <a:pt x="428" y="622"/>
                  </a:lnTo>
                  <a:lnTo>
                    <a:pt x="430" y="632"/>
                  </a:lnTo>
                  <a:lnTo>
                    <a:pt x="432" y="641"/>
                  </a:lnTo>
                  <a:lnTo>
                    <a:pt x="435" y="649"/>
                  </a:lnTo>
                  <a:lnTo>
                    <a:pt x="437" y="658"/>
                  </a:lnTo>
                  <a:lnTo>
                    <a:pt x="441" y="665"/>
                  </a:lnTo>
                  <a:lnTo>
                    <a:pt x="443" y="672"/>
                  </a:lnTo>
                  <a:lnTo>
                    <a:pt x="445" y="679"/>
                  </a:lnTo>
                  <a:lnTo>
                    <a:pt x="448" y="684"/>
                  </a:lnTo>
                  <a:lnTo>
                    <a:pt x="450" y="689"/>
                  </a:lnTo>
                  <a:lnTo>
                    <a:pt x="453" y="693"/>
                  </a:lnTo>
                  <a:lnTo>
                    <a:pt x="455" y="698"/>
                  </a:lnTo>
                  <a:lnTo>
                    <a:pt x="457" y="701"/>
                  </a:lnTo>
                  <a:lnTo>
                    <a:pt x="460" y="703"/>
                  </a:lnTo>
                  <a:lnTo>
                    <a:pt x="462" y="705"/>
                  </a:lnTo>
                  <a:lnTo>
                    <a:pt x="465" y="707"/>
                  </a:lnTo>
                  <a:lnTo>
                    <a:pt x="468" y="707"/>
                  </a:lnTo>
                  <a:lnTo>
                    <a:pt x="471" y="708"/>
                  </a:lnTo>
                  <a:lnTo>
                    <a:pt x="473" y="707"/>
                  </a:lnTo>
                  <a:lnTo>
                    <a:pt x="475" y="707"/>
                  </a:lnTo>
                  <a:lnTo>
                    <a:pt x="478" y="705"/>
                  </a:lnTo>
                  <a:lnTo>
                    <a:pt x="480" y="704"/>
                  </a:lnTo>
                  <a:lnTo>
                    <a:pt x="483" y="702"/>
                  </a:lnTo>
                  <a:lnTo>
                    <a:pt x="485" y="699"/>
                  </a:lnTo>
                  <a:lnTo>
                    <a:pt x="487" y="696"/>
                  </a:lnTo>
                  <a:lnTo>
                    <a:pt x="490" y="692"/>
                  </a:lnTo>
                  <a:lnTo>
                    <a:pt x="492" y="688"/>
                  </a:lnTo>
                  <a:lnTo>
                    <a:pt x="496" y="684"/>
                  </a:lnTo>
                  <a:lnTo>
                    <a:pt x="498" y="679"/>
                  </a:lnTo>
                  <a:lnTo>
                    <a:pt x="500" y="675"/>
                  </a:lnTo>
                  <a:lnTo>
                    <a:pt x="503" y="669"/>
                  </a:lnTo>
                  <a:lnTo>
                    <a:pt x="505" y="664"/>
                  </a:lnTo>
                  <a:lnTo>
                    <a:pt x="508" y="658"/>
                  </a:lnTo>
                  <a:lnTo>
                    <a:pt x="510" y="653"/>
                  </a:lnTo>
                  <a:lnTo>
                    <a:pt x="512" y="646"/>
                  </a:lnTo>
                  <a:lnTo>
                    <a:pt x="515" y="641"/>
                  </a:lnTo>
                  <a:lnTo>
                    <a:pt x="517" y="635"/>
                  </a:lnTo>
                  <a:lnTo>
                    <a:pt x="520" y="628"/>
                  </a:lnTo>
                  <a:lnTo>
                    <a:pt x="523" y="622"/>
                  </a:lnTo>
                  <a:lnTo>
                    <a:pt x="525" y="616"/>
                  </a:lnTo>
                  <a:lnTo>
                    <a:pt x="528" y="609"/>
                  </a:lnTo>
                  <a:lnTo>
                    <a:pt x="530" y="603"/>
                  </a:lnTo>
                  <a:lnTo>
                    <a:pt x="533" y="597"/>
                  </a:lnTo>
                  <a:lnTo>
                    <a:pt x="535" y="592"/>
                  </a:lnTo>
                  <a:lnTo>
                    <a:pt x="537" y="585"/>
                  </a:lnTo>
                  <a:lnTo>
                    <a:pt x="540" y="579"/>
                  </a:lnTo>
                  <a:lnTo>
                    <a:pt x="542" y="574"/>
                  </a:lnTo>
                  <a:lnTo>
                    <a:pt x="545" y="569"/>
                  </a:lnTo>
                  <a:lnTo>
                    <a:pt x="547" y="563"/>
                  </a:lnTo>
                  <a:lnTo>
                    <a:pt x="549" y="558"/>
                  </a:lnTo>
                  <a:lnTo>
                    <a:pt x="553" y="553"/>
                  </a:lnTo>
                  <a:lnTo>
                    <a:pt x="555" y="549"/>
                  </a:lnTo>
                  <a:lnTo>
                    <a:pt x="558" y="544"/>
                  </a:lnTo>
                  <a:lnTo>
                    <a:pt x="560" y="540"/>
                  </a:lnTo>
                  <a:lnTo>
                    <a:pt x="563" y="536"/>
                  </a:lnTo>
                  <a:lnTo>
                    <a:pt x="565" y="532"/>
                  </a:lnTo>
                  <a:lnTo>
                    <a:pt x="567" y="529"/>
                  </a:lnTo>
                  <a:lnTo>
                    <a:pt x="570" y="526"/>
                  </a:lnTo>
                  <a:lnTo>
                    <a:pt x="572" y="523"/>
                  </a:lnTo>
                  <a:lnTo>
                    <a:pt x="575" y="520"/>
                  </a:lnTo>
                  <a:lnTo>
                    <a:pt x="578" y="518"/>
                  </a:lnTo>
                  <a:lnTo>
                    <a:pt x="580" y="516"/>
                  </a:lnTo>
                  <a:lnTo>
                    <a:pt x="583" y="514"/>
                  </a:lnTo>
                  <a:lnTo>
                    <a:pt x="585" y="513"/>
                  </a:lnTo>
                  <a:lnTo>
                    <a:pt x="588" y="512"/>
                  </a:lnTo>
                  <a:lnTo>
                    <a:pt x="590" y="511"/>
                  </a:lnTo>
                  <a:lnTo>
                    <a:pt x="592" y="510"/>
                  </a:lnTo>
                  <a:lnTo>
                    <a:pt x="595" y="510"/>
                  </a:lnTo>
                  <a:lnTo>
                    <a:pt x="597" y="510"/>
                  </a:lnTo>
                  <a:lnTo>
                    <a:pt x="600" y="510"/>
                  </a:lnTo>
                  <a:lnTo>
                    <a:pt x="602" y="510"/>
                  </a:lnTo>
                  <a:lnTo>
                    <a:pt x="605" y="510"/>
                  </a:lnTo>
                  <a:lnTo>
                    <a:pt x="608" y="511"/>
                  </a:lnTo>
                  <a:lnTo>
                    <a:pt x="610" y="512"/>
                  </a:lnTo>
                  <a:lnTo>
                    <a:pt x="613" y="513"/>
                  </a:lnTo>
                  <a:lnTo>
                    <a:pt x="615" y="514"/>
                  </a:lnTo>
                  <a:lnTo>
                    <a:pt x="617" y="516"/>
                  </a:lnTo>
                  <a:lnTo>
                    <a:pt x="620" y="517"/>
                  </a:lnTo>
                  <a:lnTo>
                    <a:pt x="622" y="519"/>
                  </a:lnTo>
                  <a:lnTo>
                    <a:pt x="625" y="520"/>
                  </a:lnTo>
                  <a:lnTo>
                    <a:pt x="627" y="522"/>
                  </a:lnTo>
                  <a:lnTo>
                    <a:pt x="629" y="525"/>
                  </a:lnTo>
                  <a:lnTo>
                    <a:pt x="633" y="527"/>
                  </a:lnTo>
                  <a:lnTo>
                    <a:pt x="635" y="529"/>
                  </a:lnTo>
                  <a:lnTo>
                    <a:pt x="638" y="532"/>
                  </a:lnTo>
                  <a:lnTo>
                    <a:pt x="640" y="534"/>
                  </a:lnTo>
                  <a:lnTo>
                    <a:pt x="642" y="536"/>
                  </a:lnTo>
                  <a:lnTo>
                    <a:pt x="645" y="538"/>
                  </a:lnTo>
                  <a:lnTo>
                    <a:pt x="647" y="541"/>
                  </a:lnTo>
                  <a:lnTo>
                    <a:pt x="650" y="543"/>
                  </a:lnTo>
                  <a:lnTo>
                    <a:pt x="652" y="545"/>
                  </a:lnTo>
                  <a:lnTo>
                    <a:pt x="655" y="549"/>
                  </a:lnTo>
                  <a:lnTo>
                    <a:pt x="657" y="551"/>
                  </a:lnTo>
                  <a:lnTo>
                    <a:pt x="660" y="553"/>
                  </a:lnTo>
                  <a:lnTo>
                    <a:pt x="663" y="555"/>
                  </a:lnTo>
                  <a:lnTo>
                    <a:pt x="665" y="557"/>
                  </a:lnTo>
                  <a:lnTo>
                    <a:pt x="668" y="560"/>
                  </a:lnTo>
                  <a:lnTo>
                    <a:pt x="670" y="562"/>
                  </a:lnTo>
                  <a:lnTo>
                    <a:pt x="672" y="564"/>
                  </a:lnTo>
                  <a:lnTo>
                    <a:pt x="675" y="565"/>
                  </a:lnTo>
                  <a:lnTo>
                    <a:pt x="677" y="568"/>
                  </a:lnTo>
                  <a:lnTo>
                    <a:pt x="680" y="570"/>
                  </a:lnTo>
                  <a:lnTo>
                    <a:pt x="682" y="572"/>
                  </a:lnTo>
                  <a:lnTo>
                    <a:pt x="684" y="573"/>
                  </a:lnTo>
                  <a:lnTo>
                    <a:pt x="688" y="575"/>
                  </a:lnTo>
                  <a:lnTo>
                    <a:pt x="690" y="576"/>
                  </a:lnTo>
                  <a:lnTo>
                    <a:pt x="693" y="577"/>
                  </a:lnTo>
                  <a:lnTo>
                    <a:pt x="695" y="579"/>
                  </a:lnTo>
                  <a:lnTo>
                    <a:pt x="697" y="580"/>
                  </a:lnTo>
                  <a:lnTo>
                    <a:pt x="700" y="581"/>
                  </a:lnTo>
                  <a:lnTo>
                    <a:pt x="702" y="582"/>
                  </a:lnTo>
                  <a:lnTo>
                    <a:pt x="705" y="582"/>
                  </a:lnTo>
                  <a:lnTo>
                    <a:pt x="707" y="583"/>
                  </a:lnTo>
                  <a:lnTo>
                    <a:pt x="709" y="584"/>
                  </a:lnTo>
                  <a:lnTo>
                    <a:pt x="712" y="584"/>
                  </a:lnTo>
                  <a:lnTo>
                    <a:pt x="715" y="585"/>
                  </a:lnTo>
                  <a:lnTo>
                    <a:pt x="718" y="585"/>
                  </a:lnTo>
                  <a:lnTo>
                    <a:pt x="720" y="585"/>
                  </a:lnTo>
                  <a:lnTo>
                    <a:pt x="722" y="586"/>
                  </a:lnTo>
                  <a:lnTo>
                    <a:pt x="725" y="586"/>
                  </a:lnTo>
                  <a:lnTo>
                    <a:pt x="727" y="586"/>
                  </a:lnTo>
                  <a:lnTo>
                    <a:pt x="730" y="586"/>
                  </a:lnTo>
                  <a:lnTo>
                    <a:pt x="732" y="585"/>
                  </a:lnTo>
                  <a:lnTo>
                    <a:pt x="734" y="585"/>
                  </a:lnTo>
                  <a:lnTo>
                    <a:pt x="737" y="585"/>
                  </a:lnTo>
                  <a:lnTo>
                    <a:pt x="739" y="585"/>
                  </a:lnTo>
                  <a:lnTo>
                    <a:pt x="743" y="584"/>
                  </a:lnTo>
                  <a:lnTo>
                    <a:pt x="745" y="584"/>
                  </a:lnTo>
                  <a:lnTo>
                    <a:pt x="748" y="583"/>
                  </a:lnTo>
                  <a:lnTo>
                    <a:pt x="750" y="583"/>
                  </a:lnTo>
                  <a:lnTo>
                    <a:pt x="752" y="582"/>
                  </a:lnTo>
                  <a:lnTo>
                    <a:pt x="755" y="582"/>
                  </a:lnTo>
                  <a:lnTo>
                    <a:pt x="757" y="581"/>
                  </a:lnTo>
                  <a:lnTo>
                    <a:pt x="760" y="580"/>
                  </a:lnTo>
                  <a:lnTo>
                    <a:pt x="762" y="580"/>
                  </a:lnTo>
                  <a:lnTo>
                    <a:pt x="764" y="579"/>
                  </a:lnTo>
                  <a:lnTo>
                    <a:pt x="767" y="578"/>
                  </a:lnTo>
                  <a:lnTo>
                    <a:pt x="770" y="577"/>
                  </a:lnTo>
                  <a:lnTo>
                    <a:pt x="773" y="577"/>
                  </a:lnTo>
                  <a:lnTo>
                    <a:pt x="775" y="576"/>
                  </a:lnTo>
                  <a:lnTo>
                    <a:pt x="777" y="575"/>
                  </a:lnTo>
                  <a:lnTo>
                    <a:pt x="780" y="575"/>
                  </a:lnTo>
                  <a:lnTo>
                    <a:pt x="782" y="574"/>
                  </a:lnTo>
                  <a:lnTo>
                    <a:pt x="785" y="573"/>
                  </a:lnTo>
                  <a:lnTo>
                    <a:pt x="787" y="572"/>
                  </a:lnTo>
                  <a:lnTo>
                    <a:pt x="789" y="572"/>
                  </a:lnTo>
                  <a:lnTo>
                    <a:pt x="792" y="571"/>
                  </a:lnTo>
                  <a:lnTo>
                    <a:pt x="794" y="570"/>
                  </a:lnTo>
                  <a:lnTo>
                    <a:pt x="798" y="570"/>
                  </a:lnTo>
                  <a:lnTo>
                    <a:pt x="800" y="569"/>
                  </a:lnTo>
                  <a:lnTo>
                    <a:pt x="802" y="569"/>
                  </a:lnTo>
                  <a:lnTo>
                    <a:pt x="805" y="568"/>
                  </a:lnTo>
                  <a:lnTo>
                    <a:pt x="807" y="566"/>
                  </a:lnTo>
                  <a:lnTo>
                    <a:pt x="810" y="566"/>
                  </a:lnTo>
                  <a:lnTo>
                    <a:pt x="812" y="565"/>
                  </a:lnTo>
                  <a:lnTo>
                    <a:pt x="814" y="565"/>
                  </a:lnTo>
                  <a:lnTo>
                    <a:pt x="817" y="565"/>
                  </a:lnTo>
                  <a:lnTo>
                    <a:pt x="819" y="564"/>
                  </a:lnTo>
                  <a:lnTo>
                    <a:pt x="822" y="564"/>
                  </a:lnTo>
                  <a:lnTo>
                    <a:pt x="825" y="563"/>
                  </a:lnTo>
                  <a:lnTo>
                    <a:pt x="827" y="563"/>
                  </a:lnTo>
                  <a:lnTo>
                    <a:pt x="830" y="563"/>
                  </a:lnTo>
                  <a:lnTo>
                    <a:pt x="832" y="563"/>
                  </a:lnTo>
                  <a:lnTo>
                    <a:pt x="835" y="562"/>
                  </a:lnTo>
                  <a:lnTo>
                    <a:pt x="837" y="562"/>
                  </a:lnTo>
                  <a:lnTo>
                    <a:pt x="840" y="562"/>
                  </a:lnTo>
                  <a:lnTo>
                    <a:pt x="842" y="562"/>
                  </a:lnTo>
                  <a:lnTo>
                    <a:pt x="844" y="562"/>
                  </a:lnTo>
                  <a:lnTo>
                    <a:pt x="847" y="562"/>
                  </a:lnTo>
                  <a:lnTo>
                    <a:pt x="849" y="562"/>
                  </a:lnTo>
                  <a:lnTo>
                    <a:pt x="853" y="562"/>
                  </a:lnTo>
                  <a:lnTo>
                    <a:pt x="855" y="562"/>
                  </a:lnTo>
                  <a:lnTo>
                    <a:pt x="857" y="562"/>
                  </a:lnTo>
                  <a:lnTo>
                    <a:pt x="860" y="562"/>
                  </a:lnTo>
                  <a:lnTo>
                    <a:pt x="862" y="562"/>
                  </a:lnTo>
                  <a:lnTo>
                    <a:pt x="865" y="562"/>
                  </a:lnTo>
                  <a:lnTo>
                    <a:pt x="867" y="562"/>
                  </a:lnTo>
                  <a:lnTo>
                    <a:pt x="869" y="562"/>
                  </a:lnTo>
                  <a:lnTo>
                    <a:pt x="872" y="562"/>
                  </a:lnTo>
                  <a:lnTo>
                    <a:pt x="874" y="562"/>
                  </a:lnTo>
                  <a:lnTo>
                    <a:pt x="877" y="562"/>
                  </a:lnTo>
                  <a:lnTo>
                    <a:pt x="880" y="563"/>
                  </a:lnTo>
                  <a:lnTo>
                    <a:pt x="882" y="563"/>
                  </a:lnTo>
                  <a:lnTo>
                    <a:pt x="885" y="563"/>
                  </a:lnTo>
                  <a:lnTo>
                    <a:pt x="887" y="563"/>
                  </a:lnTo>
                  <a:lnTo>
                    <a:pt x="890" y="563"/>
                  </a:lnTo>
                  <a:lnTo>
                    <a:pt x="892" y="563"/>
                  </a:lnTo>
                  <a:lnTo>
                    <a:pt x="894" y="564"/>
                  </a:lnTo>
                  <a:lnTo>
                    <a:pt x="897" y="564"/>
                  </a:lnTo>
                  <a:lnTo>
                    <a:pt x="899" y="564"/>
                  </a:lnTo>
                  <a:lnTo>
                    <a:pt x="902" y="564"/>
                  </a:lnTo>
                  <a:lnTo>
                    <a:pt x="904" y="564"/>
                  </a:lnTo>
                  <a:lnTo>
                    <a:pt x="907" y="565"/>
                  </a:lnTo>
                  <a:lnTo>
                    <a:pt x="910" y="565"/>
                  </a:lnTo>
                  <a:lnTo>
                    <a:pt x="912" y="565"/>
                  </a:lnTo>
                  <a:lnTo>
                    <a:pt x="915" y="565"/>
                  </a:lnTo>
                  <a:lnTo>
                    <a:pt x="917" y="565"/>
                  </a:lnTo>
                  <a:lnTo>
                    <a:pt x="919" y="565"/>
                  </a:lnTo>
                  <a:lnTo>
                    <a:pt x="922" y="566"/>
                  </a:lnTo>
                  <a:lnTo>
                    <a:pt x="924" y="566"/>
                  </a:lnTo>
                  <a:lnTo>
                    <a:pt x="927" y="566"/>
                  </a:lnTo>
                  <a:lnTo>
                    <a:pt x="929" y="566"/>
                  </a:lnTo>
                  <a:lnTo>
                    <a:pt x="932" y="566"/>
                  </a:lnTo>
                  <a:lnTo>
                    <a:pt x="935" y="566"/>
                  </a:lnTo>
                  <a:lnTo>
                    <a:pt x="937" y="566"/>
                  </a:lnTo>
                  <a:lnTo>
                    <a:pt x="940" y="568"/>
                  </a:lnTo>
                  <a:lnTo>
                    <a:pt x="942" y="568"/>
                  </a:lnTo>
                  <a:lnTo>
                    <a:pt x="945" y="568"/>
                  </a:lnTo>
                  <a:lnTo>
                    <a:pt x="947" y="568"/>
                  </a:lnTo>
                  <a:lnTo>
                    <a:pt x="949" y="568"/>
                  </a:lnTo>
                  <a:lnTo>
                    <a:pt x="952" y="568"/>
                  </a:lnTo>
                  <a:lnTo>
                    <a:pt x="954" y="568"/>
                  </a:lnTo>
                  <a:lnTo>
                    <a:pt x="957" y="568"/>
                  </a:lnTo>
                  <a:lnTo>
                    <a:pt x="959" y="568"/>
                  </a:lnTo>
                  <a:lnTo>
                    <a:pt x="962" y="568"/>
                  </a:lnTo>
                  <a:lnTo>
                    <a:pt x="965" y="568"/>
                  </a:lnTo>
                  <a:lnTo>
                    <a:pt x="967" y="568"/>
                  </a:lnTo>
                  <a:lnTo>
                    <a:pt x="970" y="568"/>
                  </a:lnTo>
                  <a:lnTo>
                    <a:pt x="972" y="568"/>
                  </a:lnTo>
                  <a:lnTo>
                    <a:pt x="974" y="569"/>
                  </a:lnTo>
                  <a:lnTo>
                    <a:pt x="977" y="569"/>
                  </a:lnTo>
                  <a:lnTo>
                    <a:pt x="979" y="569"/>
                  </a:lnTo>
                  <a:lnTo>
                    <a:pt x="982" y="569"/>
                  </a:lnTo>
                  <a:lnTo>
                    <a:pt x="984" y="569"/>
                  </a:lnTo>
                  <a:lnTo>
                    <a:pt x="986" y="569"/>
                  </a:lnTo>
                  <a:lnTo>
                    <a:pt x="990" y="569"/>
                  </a:lnTo>
                  <a:lnTo>
                    <a:pt x="992" y="569"/>
                  </a:lnTo>
                  <a:lnTo>
                    <a:pt x="995" y="568"/>
                  </a:lnTo>
                  <a:lnTo>
                    <a:pt x="997" y="568"/>
                  </a:lnTo>
                  <a:lnTo>
                    <a:pt x="999" y="568"/>
                  </a:lnTo>
                  <a:lnTo>
                    <a:pt x="1002" y="568"/>
                  </a:lnTo>
                  <a:lnTo>
                    <a:pt x="1004" y="568"/>
                  </a:lnTo>
                  <a:lnTo>
                    <a:pt x="1007" y="568"/>
                  </a:lnTo>
                  <a:lnTo>
                    <a:pt x="1009" y="568"/>
                  </a:lnTo>
                  <a:lnTo>
                    <a:pt x="1011" y="568"/>
                  </a:lnTo>
                  <a:lnTo>
                    <a:pt x="1014" y="568"/>
                  </a:lnTo>
                  <a:lnTo>
                    <a:pt x="1017" y="568"/>
                  </a:lnTo>
                  <a:lnTo>
                    <a:pt x="1020" y="568"/>
                  </a:lnTo>
                  <a:lnTo>
                    <a:pt x="1022" y="568"/>
                  </a:lnTo>
                  <a:lnTo>
                    <a:pt x="1025" y="568"/>
                  </a:lnTo>
                  <a:lnTo>
                    <a:pt x="1027" y="568"/>
                  </a:lnTo>
                  <a:lnTo>
                    <a:pt x="1029" y="568"/>
                  </a:lnTo>
                  <a:lnTo>
                    <a:pt x="1032" y="568"/>
                  </a:lnTo>
                  <a:lnTo>
                    <a:pt x="1034" y="568"/>
                  </a:lnTo>
                  <a:lnTo>
                    <a:pt x="1037" y="568"/>
                  </a:lnTo>
                  <a:lnTo>
                    <a:pt x="1039" y="568"/>
                  </a:lnTo>
                  <a:lnTo>
                    <a:pt x="1041" y="568"/>
                  </a:lnTo>
                  <a:lnTo>
                    <a:pt x="1045" y="568"/>
                  </a:lnTo>
                  <a:lnTo>
                    <a:pt x="1047" y="568"/>
                  </a:lnTo>
                  <a:lnTo>
                    <a:pt x="1050" y="568"/>
                  </a:lnTo>
                  <a:lnTo>
                    <a:pt x="1052" y="568"/>
                  </a:lnTo>
                  <a:lnTo>
                    <a:pt x="1054" y="568"/>
                  </a:lnTo>
                  <a:lnTo>
                    <a:pt x="1057" y="568"/>
                  </a:lnTo>
                  <a:lnTo>
                    <a:pt x="1059" y="568"/>
                  </a:lnTo>
                  <a:lnTo>
                    <a:pt x="1062" y="568"/>
                  </a:lnTo>
                  <a:lnTo>
                    <a:pt x="1064" y="568"/>
                  </a:lnTo>
                  <a:lnTo>
                    <a:pt x="1066" y="568"/>
                  </a:lnTo>
                  <a:lnTo>
                    <a:pt x="1069" y="566"/>
                  </a:lnTo>
                  <a:lnTo>
                    <a:pt x="1072" y="566"/>
                  </a:lnTo>
                  <a:lnTo>
                    <a:pt x="1075" y="566"/>
                  </a:lnTo>
                  <a:lnTo>
                    <a:pt x="1077" y="566"/>
                  </a:lnTo>
                  <a:lnTo>
                    <a:pt x="1079" y="566"/>
                  </a:lnTo>
                  <a:lnTo>
                    <a:pt x="1082" y="566"/>
                  </a:lnTo>
                  <a:lnTo>
                    <a:pt x="1084" y="566"/>
                  </a:lnTo>
                  <a:lnTo>
                    <a:pt x="1087" y="566"/>
                  </a:lnTo>
                  <a:lnTo>
                    <a:pt x="1089" y="566"/>
                  </a:lnTo>
                  <a:lnTo>
                    <a:pt x="1091" y="566"/>
                  </a:lnTo>
                  <a:lnTo>
                    <a:pt x="1094" y="566"/>
                  </a:lnTo>
                  <a:lnTo>
                    <a:pt x="1096" y="566"/>
                  </a:lnTo>
                  <a:lnTo>
                    <a:pt x="1100" y="566"/>
                  </a:lnTo>
                  <a:lnTo>
                    <a:pt x="1102" y="566"/>
                  </a:lnTo>
                  <a:lnTo>
                    <a:pt x="1104" y="566"/>
                  </a:lnTo>
                  <a:lnTo>
                    <a:pt x="1107" y="566"/>
                  </a:lnTo>
                  <a:lnTo>
                    <a:pt x="1109" y="566"/>
                  </a:lnTo>
                  <a:lnTo>
                    <a:pt x="1112" y="566"/>
                  </a:lnTo>
                  <a:lnTo>
                    <a:pt x="1114" y="566"/>
                  </a:lnTo>
                  <a:lnTo>
                    <a:pt x="1117" y="566"/>
                  </a:lnTo>
                  <a:lnTo>
                    <a:pt x="1119" y="566"/>
                  </a:lnTo>
                  <a:lnTo>
                    <a:pt x="1121" y="566"/>
                  </a:lnTo>
                  <a:lnTo>
                    <a:pt x="1124" y="566"/>
                  </a:lnTo>
                  <a:lnTo>
                    <a:pt x="1127" y="566"/>
                  </a:lnTo>
                  <a:lnTo>
                    <a:pt x="1130" y="566"/>
                  </a:lnTo>
                  <a:lnTo>
                    <a:pt x="1132" y="566"/>
                  </a:lnTo>
                  <a:lnTo>
                    <a:pt x="1134" y="566"/>
                  </a:lnTo>
                  <a:lnTo>
                    <a:pt x="1137" y="566"/>
                  </a:lnTo>
                  <a:lnTo>
                    <a:pt x="1139" y="566"/>
                  </a:lnTo>
                  <a:lnTo>
                    <a:pt x="1142" y="566"/>
                  </a:lnTo>
                  <a:lnTo>
                    <a:pt x="1144" y="566"/>
                  </a:lnTo>
                  <a:lnTo>
                    <a:pt x="1146" y="566"/>
                  </a:lnTo>
                  <a:lnTo>
                    <a:pt x="1149" y="566"/>
                  </a:lnTo>
                  <a:lnTo>
                    <a:pt x="1151" y="566"/>
                  </a:lnTo>
                  <a:lnTo>
                    <a:pt x="1155" y="566"/>
                  </a:lnTo>
                  <a:lnTo>
                    <a:pt x="1157" y="566"/>
                  </a:lnTo>
                  <a:lnTo>
                    <a:pt x="1159" y="566"/>
                  </a:lnTo>
                  <a:lnTo>
                    <a:pt x="1162" y="566"/>
                  </a:lnTo>
                  <a:lnTo>
                    <a:pt x="1164" y="566"/>
                  </a:lnTo>
                  <a:lnTo>
                    <a:pt x="1167" y="566"/>
                  </a:lnTo>
                  <a:lnTo>
                    <a:pt x="1169" y="566"/>
                  </a:lnTo>
                  <a:lnTo>
                    <a:pt x="1171" y="566"/>
                  </a:lnTo>
                  <a:lnTo>
                    <a:pt x="1174" y="566"/>
                  </a:lnTo>
                  <a:lnTo>
                    <a:pt x="1176" y="566"/>
                  </a:lnTo>
                  <a:lnTo>
                    <a:pt x="1180" y="566"/>
                  </a:lnTo>
                  <a:lnTo>
                    <a:pt x="1182" y="566"/>
                  </a:lnTo>
                  <a:lnTo>
                    <a:pt x="1184" y="566"/>
                  </a:lnTo>
                  <a:lnTo>
                    <a:pt x="1187" y="566"/>
                  </a:lnTo>
                  <a:lnTo>
                    <a:pt x="1189" y="566"/>
                  </a:lnTo>
                  <a:lnTo>
                    <a:pt x="1192" y="566"/>
                  </a:lnTo>
                  <a:lnTo>
                    <a:pt x="1194" y="566"/>
                  </a:lnTo>
                  <a:lnTo>
                    <a:pt x="1196" y="566"/>
                  </a:lnTo>
                  <a:lnTo>
                    <a:pt x="1199" y="568"/>
                  </a:lnTo>
                  <a:lnTo>
                    <a:pt x="1201" y="568"/>
                  </a:lnTo>
                  <a:lnTo>
                    <a:pt x="1204" y="568"/>
                  </a:lnTo>
                  <a:lnTo>
                    <a:pt x="1206" y="568"/>
                  </a:lnTo>
                  <a:lnTo>
                    <a:pt x="1210" y="568"/>
                  </a:lnTo>
                  <a:lnTo>
                    <a:pt x="1212" y="568"/>
                  </a:lnTo>
                  <a:lnTo>
                    <a:pt x="1214" y="568"/>
                  </a:lnTo>
                  <a:lnTo>
                    <a:pt x="1217" y="568"/>
                  </a:lnTo>
                  <a:lnTo>
                    <a:pt x="1219" y="568"/>
                  </a:lnTo>
                  <a:lnTo>
                    <a:pt x="1222" y="568"/>
                  </a:lnTo>
                  <a:lnTo>
                    <a:pt x="1224" y="568"/>
                  </a:lnTo>
                  <a:lnTo>
                    <a:pt x="1226" y="568"/>
                  </a:lnTo>
                  <a:lnTo>
                    <a:pt x="1229" y="568"/>
                  </a:lnTo>
                  <a:lnTo>
                    <a:pt x="1231" y="568"/>
                  </a:lnTo>
                  <a:lnTo>
                    <a:pt x="1235" y="568"/>
                  </a:lnTo>
                  <a:lnTo>
                    <a:pt x="1237" y="568"/>
                  </a:lnTo>
                  <a:lnTo>
                    <a:pt x="1239" y="568"/>
                  </a:lnTo>
                  <a:lnTo>
                    <a:pt x="1242" y="568"/>
                  </a:lnTo>
                  <a:lnTo>
                    <a:pt x="1244" y="568"/>
                  </a:lnTo>
                  <a:lnTo>
                    <a:pt x="1247" y="56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17"/>
            <p:cNvSpPr>
              <a:spLocks noChangeShapeType="1"/>
            </p:cNvSpPr>
            <p:nvPr/>
          </p:nvSpPr>
          <p:spPr bwMode="auto">
            <a:xfrm>
              <a:off x="3957" y="1520"/>
              <a:ext cx="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24" name="Picture 18" descr="C:\WINNT\Profiles\Administrator\DESKTOP\Power_Point\REDPULSE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540250"/>
            <a:ext cx="158591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19" descr="C:\PHASE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81200" y="4495800"/>
            <a:ext cx="14922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" name="Line 20"/>
          <p:cNvSpPr>
            <a:spLocks noChangeShapeType="1"/>
          </p:cNvSpPr>
          <p:nvPr/>
        </p:nvSpPr>
        <p:spPr bwMode="auto">
          <a:xfrm>
            <a:off x="61722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21"/>
          <p:cNvSpPr>
            <a:spLocks noChangeShapeType="1"/>
          </p:cNvSpPr>
          <p:nvPr/>
        </p:nvSpPr>
        <p:spPr bwMode="auto">
          <a:xfrm flipH="1">
            <a:off x="47244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22"/>
          <p:cNvSpPr>
            <a:spLocks noChangeShapeType="1"/>
          </p:cNvSpPr>
          <p:nvPr/>
        </p:nvSpPr>
        <p:spPr bwMode="auto">
          <a:xfrm flipH="1" flipV="1">
            <a:off x="3124200" y="2911475"/>
            <a:ext cx="1828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828800" y="152400"/>
            <a:ext cx="383063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 dirty="0"/>
              <a:t>Stabilization to a reference cavity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30" name="Rectangle 27"/>
          <p:cNvSpPr>
            <a:spLocks noChangeArrowheads="1"/>
          </p:cNvSpPr>
          <p:nvPr/>
        </p:nvSpPr>
        <p:spPr bwMode="auto">
          <a:xfrm>
            <a:off x="8077200" y="2133600"/>
            <a:ext cx="22860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Mode-locked laser</a:t>
            </a:r>
          </a:p>
        </p:txBody>
      </p:sp>
      <p:sp>
        <p:nvSpPr>
          <p:cNvPr id="4131" name="Line 28"/>
          <p:cNvSpPr>
            <a:spLocks noChangeShapeType="1"/>
          </p:cNvSpPr>
          <p:nvPr/>
        </p:nvSpPr>
        <p:spPr bwMode="auto">
          <a:xfrm flipH="1">
            <a:off x="6400800" y="220980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970463" y="2667000"/>
          <a:ext cx="4397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5" imgW="177646" imgH="228402" progId="Equation.3">
                  <p:embed/>
                </p:oleObj>
              </mc:Choice>
              <mc:Fallback>
                <p:oleObj name="Equation" r:id="rId5" imgW="177646" imgH="228402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2667000"/>
                        <a:ext cx="4397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2" name="Text Box 41"/>
          <p:cNvSpPr txBox="1">
            <a:spLocks noChangeArrowheads="1"/>
          </p:cNvSpPr>
          <p:nvPr/>
        </p:nvSpPr>
        <p:spPr bwMode="auto">
          <a:xfrm>
            <a:off x="6400800" y="4876800"/>
            <a:ext cx="199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(Reference Pulse)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Text Box 5"/>
          <p:cNvSpPr txBox="1">
            <a:spLocks noChangeArrowheads="1"/>
          </p:cNvSpPr>
          <p:nvPr/>
        </p:nvSpPr>
        <p:spPr bwMode="auto">
          <a:xfrm>
            <a:off x="2514600" y="5715000"/>
            <a:ext cx="536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Requires stabilization of cavity length </a:t>
            </a:r>
            <a:r>
              <a:rPr lang="en-US" altLang="en-US" i="1"/>
              <a:t>and</a:t>
            </a:r>
            <a:r>
              <a:rPr lang="en-US" altLang="en-US"/>
              <a:t> dispersion...</a:t>
            </a:r>
            <a:endParaRPr lang="en-US" altLang="en-US" sz="2000"/>
          </a:p>
        </p:txBody>
      </p:sp>
      <p:sp>
        <p:nvSpPr>
          <p:cNvPr id="5138" name="Line 6"/>
          <p:cNvSpPr>
            <a:spLocks noChangeShapeType="1"/>
          </p:cNvSpPr>
          <p:nvPr/>
        </p:nvSpPr>
        <p:spPr bwMode="auto">
          <a:xfrm flipH="1">
            <a:off x="7162800" y="2546350"/>
            <a:ext cx="3175" cy="1131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7"/>
          <p:cNvSpPr>
            <a:spLocks noChangeShapeType="1"/>
          </p:cNvSpPr>
          <p:nvPr/>
        </p:nvSpPr>
        <p:spPr bwMode="auto">
          <a:xfrm>
            <a:off x="7848600" y="2667000"/>
            <a:ext cx="6350" cy="979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8"/>
          <p:cNvSpPr>
            <a:spLocks noChangeShapeType="1"/>
          </p:cNvSpPr>
          <p:nvPr/>
        </p:nvSpPr>
        <p:spPr bwMode="auto">
          <a:xfrm>
            <a:off x="9220200" y="3429000"/>
            <a:ext cx="3175" cy="230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Line 9"/>
          <p:cNvSpPr>
            <a:spLocks noChangeShapeType="1"/>
          </p:cNvSpPr>
          <p:nvPr/>
        </p:nvSpPr>
        <p:spPr bwMode="auto">
          <a:xfrm>
            <a:off x="5791200" y="2819400"/>
            <a:ext cx="4763" cy="814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Line 10"/>
          <p:cNvSpPr>
            <a:spLocks noChangeShapeType="1"/>
          </p:cNvSpPr>
          <p:nvPr/>
        </p:nvSpPr>
        <p:spPr bwMode="auto">
          <a:xfrm>
            <a:off x="6477000" y="2286000"/>
            <a:ext cx="0" cy="1347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Line 11"/>
          <p:cNvSpPr>
            <a:spLocks noChangeShapeType="1"/>
          </p:cNvSpPr>
          <p:nvPr/>
        </p:nvSpPr>
        <p:spPr bwMode="auto">
          <a:xfrm>
            <a:off x="8534400" y="2946400"/>
            <a:ext cx="0" cy="725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Line 12"/>
          <p:cNvSpPr>
            <a:spLocks noChangeShapeType="1"/>
          </p:cNvSpPr>
          <p:nvPr/>
        </p:nvSpPr>
        <p:spPr bwMode="auto">
          <a:xfrm>
            <a:off x="5105400" y="3505200"/>
            <a:ext cx="9525" cy="128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Text Box 13"/>
          <p:cNvSpPr txBox="1">
            <a:spLocks noChangeArrowheads="1"/>
          </p:cNvSpPr>
          <p:nvPr/>
        </p:nvSpPr>
        <p:spPr bwMode="auto">
          <a:xfrm>
            <a:off x="9036050" y="3675063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Frequency</a:t>
            </a:r>
          </a:p>
        </p:txBody>
      </p:sp>
      <p:sp>
        <p:nvSpPr>
          <p:cNvPr id="5146" name="Line 14"/>
          <p:cNvSpPr>
            <a:spLocks noChangeShapeType="1"/>
          </p:cNvSpPr>
          <p:nvPr/>
        </p:nvSpPr>
        <p:spPr bwMode="auto">
          <a:xfrm flipH="1">
            <a:off x="1676400" y="3657600"/>
            <a:ext cx="1522413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47" name="Group 15"/>
          <p:cNvGrpSpPr>
            <a:grpSpLocks/>
          </p:cNvGrpSpPr>
          <p:nvPr/>
        </p:nvGrpSpPr>
        <p:grpSpPr bwMode="auto">
          <a:xfrm>
            <a:off x="3352800" y="3505200"/>
            <a:ext cx="84138" cy="304800"/>
            <a:chOff x="624" y="3600"/>
            <a:chExt cx="384" cy="864"/>
          </a:xfrm>
        </p:grpSpPr>
        <p:sp>
          <p:nvSpPr>
            <p:cNvPr id="5168" name="Freeform 16"/>
            <p:cNvSpPr>
              <a:spLocks/>
            </p:cNvSpPr>
            <p:nvPr/>
          </p:nvSpPr>
          <p:spPr bwMode="auto">
            <a:xfrm>
              <a:off x="624" y="3600"/>
              <a:ext cx="240" cy="864"/>
            </a:xfrm>
            <a:custGeom>
              <a:avLst/>
              <a:gdLst>
                <a:gd name="T0" fmla="*/ 10 w 200"/>
                <a:gd name="T1" fmla="*/ 0 h 528"/>
                <a:gd name="T2" fmla="*/ 240 w 200"/>
                <a:gd name="T3" fmla="*/ 236 h 528"/>
                <a:gd name="T4" fmla="*/ 10 w 200"/>
                <a:gd name="T5" fmla="*/ 550 h 528"/>
                <a:gd name="T6" fmla="*/ 182 w 200"/>
                <a:gd name="T7" fmla="*/ 864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528"/>
                <a:gd name="T14" fmla="*/ 200 w 20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528">
                  <a:moveTo>
                    <a:pt x="8" y="0"/>
                  </a:moveTo>
                  <a:cubicBezTo>
                    <a:pt x="104" y="44"/>
                    <a:pt x="200" y="88"/>
                    <a:pt x="200" y="144"/>
                  </a:cubicBezTo>
                  <a:cubicBezTo>
                    <a:pt x="200" y="200"/>
                    <a:pt x="16" y="272"/>
                    <a:pt x="8" y="336"/>
                  </a:cubicBezTo>
                  <a:cubicBezTo>
                    <a:pt x="0" y="400"/>
                    <a:pt x="76" y="464"/>
                    <a:pt x="152" y="52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Freeform 17"/>
            <p:cNvSpPr>
              <a:spLocks/>
            </p:cNvSpPr>
            <p:nvPr/>
          </p:nvSpPr>
          <p:spPr bwMode="auto">
            <a:xfrm>
              <a:off x="768" y="3600"/>
              <a:ext cx="240" cy="864"/>
            </a:xfrm>
            <a:custGeom>
              <a:avLst/>
              <a:gdLst>
                <a:gd name="T0" fmla="*/ 10 w 200"/>
                <a:gd name="T1" fmla="*/ 0 h 528"/>
                <a:gd name="T2" fmla="*/ 240 w 200"/>
                <a:gd name="T3" fmla="*/ 236 h 528"/>
                <a:gd name="T4" fmla="*/ 10 w 200"/>
                <a:gd name="T5" fmla="*/ 550 h 528"/>
                <a:gd name="T6" fmla="*/ 182 w 200"/>
                <a:gd name="T7" fmla="*/ 864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528"/>
                <a:gd name="T14" fmla="*/ 200 w 20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528">
                  <a:moveTo>
                    <a:pt x="8" y="0"/>
                  </a:moveTo>
                  <a:cubicBezTo>
                    <a:pt x="104" y="44"/>
                    <a:pt x="200" y="88"/>
                    <a:pt x="200" y="144"/>
                  </a:cubicBezTo>
                  <a:cubicBezTo>
                    <a:pt x="200" y="200"/>
                    <a:pt x="16" y="272"/>
                    <a:pt x="8" y="336"/>
                  </a:cubicBezTo>
                  <a:cubicBezTo>
                    <a:pt x="0" y="400"/>
                    <a:pt x="76" y="464"/>
                    <a:pt x="152" y="52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8" name="Freeform 18"/>
          <p:cNvSpPr>
            <a:spLocks/>
          </p:cNvSpPr>
          <p:nvPr/>
        </p:nvSpPr>
        <p:spPr bwMode="auto">
          <a:xfrm>
            <a:off x="4191000" y="2286000"/>
            <a:ext cx="6400800" cy="1362075"/>
          </a:xfrm>
          <a:custGeom>
            <a:avLst/>
            <a:gdLst>
              <a:gd name="T0" fmla="*/ 78715 w 3090"/>
              <a:gd name="T1" fmla="*/ 1361361 h 1907"/>
              <a:gd name="T2" fmla="*/ 184360 w 3090"/>
              <a:gd name="T3" fmla="*/ 1359932 h 1907"/>
              <a:gd name="T4" fmla="*/ 290004 w 3090"/>
              <a:gd name="T5" fmla="*/ 1359218 h 1907"/>
              <a:gd name="T6" fmla="*/ 393577 w 3090"/>
              <a:gd name="T7" fmla="*/ 1357075 h 1907"/>
              <a:gd name="T8" fmla="*/ 497149 w 3090"/>
              <a:gd name="T9" fmla="*/ 1354933 h 1907"/>
              <a:gd name="T10" fmla="*/ 600722 w 3090"/>
              <a:gd name="T11" fmla="*/ 1347076 h 1907"/>
              <a:gd name="T12" fmla="*/ 706367 w 3090"/>
              <a:gd name="T13" fmla="*/ 1328505 h 1907"/>
              <a:gd name="T14" fmla="*/ 812011 w 3090"/>
              <a:gd name="T15" fmla="*/ 1293507 h 1907"/>
              <a:gd name="T16" fmla="*/ 915584 w 3090"/>
              <a:gd name="T17" fmla="*/ 1249224 h 1907"/>
              <a:gd name="T18" fmla="*/ 1019156 w 3090"/>
              <a:gd name="T19" fmla="*/ 1200655 h 1907"/>
              <a:gd name="T20" fmla="*/ 1122729 w 3090"/>
              <a:gd name="T21" fmla="*/ 1151371 h 1907"/>
              <a:gd name="T22" fmla="*/ 1226302 w 3090"/>
              <a:gd name="T23" fmla="*/ 1077804 h 1907"/>
              <a:gd name="T24" fmla="*/ 1329875 w 3090"/>
              <a:gd name="T25" fmla="*/ 977809 h 1907"/>
              <a:gd name="T26" fmla="*/ 1433448 w 3090"/>
              <a:gd name="T27" fmla="*/ 840673 h 1907"/>
              <a:gd name="T28" fmla="*/ 1537021 w 3090"/>
              <a:gd name="T29" fmla="*/ 693537 h 1907"/>
              <a:gd name="T30" fmla="*/ 1642665 w 3090"/>
              <a:gd name="T31" fmla="*/ 546401 h 1907"/>
              <a:gd name="T32" fmla="*/ 1746238 w 3090"/>
              <a:gd name="T33" fmla="*/ 412837 h 1907"/>
              <a:gd name="T34" fmla="*/ 1849810 w 3090"/>
              <a:gd name="T35" fmla="*/ 285700 h 1907"/>
              <a:gd name="T36" fmla="*/ 1951312 w 3090"/>
              <a:gd name="T37" fmla="*/ 165706 h 1907"/>
              <a:gd name="T38" fmla="*/ 2054885 w 3090"/>
              <a:gd name="T39" fmla="*/ 87853 h 1907"/>
              <a:gd name="T40" fmla="*/ 2158458 w 3090"/>
              <a:gd name="T41" fmla="*/ 33570 h 1907"/>
              <a:gd name="T42" fmla="*/ 2262031 w 3090"/>
              <a:gd name="T43" fmla="*/ 6428 h 1907"/>
              <a:gd name="T44" fmla="*/ 2365603 w 3090"/>
              <a:gd name="T45" fmla="*/ 23570 h 1907"/>
              <a:gd name="T46" fmla="*/ 2469176 w 3090"/>
              <a:gd name="T47" fmla="*/ 65711 h 1907"/>
              <a:gd name="T48" fmla="*/ 2570677 w 3090"/>
              <a:gd name="T49" fmla="*/ 101424 h 1907"/>
              <a:gd name="T50" fmla="*/ 2674250 w 3090"/>
              <a:gd name="T51" fmla="*/ 144279 h 1907"/>
              <a:gd name="T52" fmla="*/ 2777823 w 3090"/>
              <a:gd name="T53" fmla="*/ 190705 h 1907"/>
              <a:gd name="T54" fmla="*/ 2881396 w 3090"/>
              <a:gd name="T55" fmla="*/ 232131 h 1907"/>
              <a:gd name="T56" fmla="*/ 2982897 w 3090"/>
              <a:gd name="T57" fmla="*/ 252845 h 1907"/>
              <a:gd name="T58" fmla="*/ 3086470 w 3090"/>
              <a:gd name="T59" fmla="*/ 282843 h 1907"/>
              <a:gd name="T60" fmla="*/ 3190043 w 3090"/>
              <a:gd name="T61" fmla="*/ 303556 h 1907"/>
              <a:gd name="T62" fmla="*/ 3291544 w 3090"/>
              <a:gd name="T63" fmla="*/ 314270 h 1907"/>
              <a:gd name="T64" fmla="*/ 3395117 w 3090"/>
              <a:gd name="T65" fmla="*/ 327127 h 1907"/>
              <a:gd name="T66" fmla="*/ 3496618 w 3090"/>
              <a:gd name="T67" fmla="*/ 343554 h 1907"/>
              <a:gd name="T68" fmla="*/ 3600191 w 3090"/>
              <a:gd name="T69" fmla="*/ 367125 h 1907"/>
              <a:gd name="T70" fmla="*/ 3703764 w 3090"/>
              <a:gd name="T71" fmla="*/ 377124 h 1907"/>
              <a:gd name="T72" fmla="*/ 3805265 w 3090"/>
              <a:gd name="T73" fmla="*/ 399980 h 1907"/>
              <a:gd name="T74" fmla="*/ 3908838 w 3090"/>
              <a:gd name="T75" fmla="*/ 437121 h 1907"/>
              <a:gd name="T76" fmla="*/ 4010339 w 3090"/>
              <a:gd name="T77" fmla="*/ 474976 h 1907"/>
              <a:gd name="T78" fmla="*/ 4113912 w 3090"/>
              <a:gd name="T79" fmla="*/ 506403 h 1907"/>
              <a:gd name="T80" fmla="*/ 4215413 w 3090"/>
              <a:gd name="T81" fmla="*/ 556401 h 1907"/>
              <a:gd name="T82" fmla="*/ 4316916 w 3090"/>
              <a:gd name="T83" fmla="*/ 613541 h 1907"/>
              <a:gd name="T84" fmla="*/ 4420488 w 3090"/>
              <a:gd name="T85" fmla="*/ 672109 h 1907"/>
              <a:gd name="T86" fmla="*/ 4519918 w 3090"/>
              <a:gd name="T87" fmla="*/ 736392 h 1907"/>
              <a:gd name="T88" fmla="*/ 4625563 w 3090"/>
              <a:gd name="T89" fmla="*/ 818531 h 1907"/>
              <a:gd name="T90" fmla="*/ 4724992 w 3090"/>
              <a:gd name="T91" fmla="*/ 885670 h 1907"/>
              <a:gd name="T92" fmla="*/ 4826494 w 3090"/>
              <a:gd name="T93" fmla="*/ 974237 h 1907"/>
              <a:gd name="T94" fmla="*/ 4930066 w 3090"/>
              <a:gd name="T95" fmla="*/ 1043520 h 1907"/>
              <a:gd name="T96" fmla="*/ 5031568 w 3090"/>
              <a:gd name="T97" fmla="*/ 1121373 h 1907"/>
              <a:gd name="T98" fmla="*/ 5133069 w 3090"/>
              <a:gd name="T99" fmla="*/ 1182084 h 1907"/>
              <a:gd name="T100" fmla="*/ 5232499 w 3090"/>
              <a:gd name="T101" fmla="*/ 1236367 h 1907"/>
              <a:gd name="T102" fmla="*/ 5338143 w 3090"/>
              <a:gd name="T103" fmla="*/ 1277794 h 1907"/>
              <a:gd name="T104" fmla="*/ 5437573 w 3090"/>
              <a:gd name="T105" fmla="*/ 1303507 h 1907"/>
              <a:gd name="T106" fmla="*/ 5539074 w 3090"/>
              <a:gd name="T107" fmla="*/ 1323506 h 1907"/>
              <a:gd name="T108" fmla="*/ 5640576 w 3090"/>
              <a:gd name="T109" fmla="*/ 1338505 h 1907"/>
              <a:gd name="T110" fmla="*/ 5742077 w 3090"/>
              <a:gd name="T111" fmla="*/ 1338505 h 1907"/>
              <a:gd name="T112" fmla="*/ 5845650 w 3090"/>
              <a:gd name="T113" fmla="*/ 1345647 h 1907"/>
              <a:gd name="T114" fmla="*/ 5947151 w 3090"/>
              <a:gd name="T115" fmla="*/ 1359218 h 1907"/>
              <a:gd name="T116" fmla="*/ 6046581 w 3090"/>
              <a:gd name="T117" fmla="*/ 1356361 h 1907"/>
              <a:gd name="T118" fmla="*/ 6148082 w 3090"/>
              <a:gd name="T119" fmla="*/ 1354933 h 1907"/>
              <a:gd name="T120" fmla="*/ 6249584 w 3090"/>
              <a:gd name="T121" fmla="*/ 1357075 h 1907"/>
              <a:gd name="T122" fmla="*/ 6351085 w 3090"/>
              <a:gd name="T123" fmla="*/ 1359218 h 19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90"/>
              <a:gd name="T187" fmla="*/ 0 h 1907"/>
              <a:gd name="T188" fmla="*/ 3090 w 3090"/>
              <a:gd name="T189" fmla="*/ 1907 h 19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90" h="1907">
                <a:moveTo>
                  <a:pt x="0" y="1907"/>
                </a:moveTo>
                <a:lnTo>
                  <a:pt x="1" y="1907"/>
                </a:lnTo>
                <a:lnTo>
                  <a:pt x="7" y="1906"/>
                </a:lnTo>
                <a:lnTo>
                  <a:pt x="14" y="1906"/>
                </a:lnTo>
                <a:lnTo>
                  <a:pt x="20" y="1906"/>
                </a:lnTo>
                <a:lnTo>
                  <a:pt x="26" y="1906"/>
                </a:lnTo>
                <a:lnTo>
                  <a:pt x="33" y="1906"/>
                </a:lnTo>
                <a:lnTo>
                  <a:pt x="38" y="1906"/>
                </a:lnTo>
                <a:lnTo>
                  <a:pt x="45" y="1904"/>
                </a:lnTo>
                <a:lnTo>
                  <a:pt x="52" y="1906"/>
                </a:lnTo>
                <a:lnTo>
                  <a:pt x="57" y="1904"/>
                </a:lnTo>
                <a:lnTo>
                  <a:pt x="64" y="1904"/>
                </a:lnTo>
                <a:lnTo>
                  <a:pt x="70" y="1903"/>
                </a:lnTo>
                <a:lnTo>
                  <a:pt x="76" y="1904"/>
                </a:lnTo>
                <a:lnTo>
                  <a:pt x="83" y="1904"/>
                </a:lnTo>
                <a:lnTo>
                  <a:pt x="89" y="1904"/>
                </a:lnTo>
                <a:lnTo>
                  <a:pt x="95" y="1903"/>
                </a:lnTo>
                <a:lnTo>
                  <a:pt x="102" y="1903"/>
                </a:lnTo>
                <a:lnTo>
                  <a:pt x="108" y="1903"/>
                </a:lnTo>
                <a:lnTo>
                  <a:pt x="114" y="1903"/>
                </a:lnTo>
                <a:lnTo>
                  <a:pt x="121" y="1904"/>
                </a:lnTo>
                <a:lnTo>
                  <a:pt x="127" y="1903"/>
                </a:lnTo>
                <a:lnTo>
                  <a:pt x="133" y="1903"/>
                </a:lnTo>
                <a:lnTo>
                  <a:pt x="140" y="1903"/>
                </a:lnTo>
                <a:lnTo>
                  <a:pt x="146" y="1903"/>
                </a:lnTo>
                <a:lnTo>
                  <a:pt x="152" y="1902"/>
                </a:lnTo>
                <a:lnTo>
                  <a:pt x="159" y="1903"/>
                </a:lnTo>
                <a:lnTo>
                  <a:pt x="164" y="1902"/>
                </a:lnTo>
                <a:lnTo>
                  <a:pt x="171" y="1902"/>
                </a:lnTo>
                <a:lnTo>
                  <a:pt x="178" y="1902"/>
                </a:lnTo>
                <a:lnTo>
                  <a:pt x="183" y="1902"/>
                </a:lnTo>
                <a:lnTo>
                  <a:pt x="190" y="1900"/>
                </a:lnTo>
                <a:lnTo>
                  <a:pt x="196" y="1900"/>
                </a:lnTo>
                <a:lnTo>
                  <a:pt x="202" y="1900"/>
                </a:lnTo>
                <a:lnTo>
                  <a:pt x="209" y="1899"/>
                </a:lnTo>
                <a:lnTo>
                  <a:pt x="215" y="1900"/>
                </a:lnTo>
                <a:lnTo>
                  <a:pt x="221" y="1899"/>
                </a:lnTo>
                <a:lnTo>
                  <a:pt x="228" y="1899"/>
                </a:lnTo>
                <a:lnTo>
                  <a:pt x="234" y="1899"/>
                </a:lnTo>
                <a:lnTo>
                  <a:pt x="240" y="1897"/>
                </a:lnTo>
                <a:lnTo>
                  <a:pt x="247" y="1895"/>
                </a:lnTo>
                <a:lnTo>
                  <a:pt x="253" y="1896"/>
                </a:lnTo>
                <a:lnTo>
                  <a:pt x="259" y="1895"/>
                </a:lnTo>
                <a:lnTo>
                  <a:pt x="266" y="1893"/>
                </a:lnTo>
                <a:lnTo>
                  <a:pt x="271" y="1890"/>
                </a:lnTo>
                <a:lnTo>
                  <a:pt x="278" y="1888"/>
                </a:lnTo>
                <a:lnTo>
                  <a:pt x="285" y="1888"/>
                </a:lnTo>
                <a:lnTo>
                  <a:pt x="290" y="1886"/>
                </a:lnTo>
                <a:lnTo>
                  <a:pt x="297" y="1885"/>
                </a:lnTo>
                <a:lnTo>
                  <a:pt x="303" y="1881"/>
                </a:lnTo>
                <a:lnTo>
                  <a:pt x="309" y="1879"/>
                </a:lnTo>
                <a:lnTo>
                  <a:pt x="316" y="1877"/>
                </a:lnTo>
                <a:lnTo>
                  <a:pt x="322" y="1872"/>
                </a:lnTo>
                <a:lnTo>
                  <a:pt x="328" y="1868"/>
                </a:lnTo>
                <a:lnTo>
                  <a:pt x="335" y="1866"/>
                </a:lnTo>
                <a:lnTo>
                  <a:pt x="341" y="1860"/>
                </a:lnTo>
                <a:lnTo>
                  <a:pt x="347" y="1856"/>
                </a:lnTo>
                <a:lnTo>
                  <a:pt x="354" y="1849"/>
                </a:lnTo>
                <a:lnTo>
                  <a:pt x="359" y="1842"/>
                </a:lnTo>
                <a:lnTo>
                  <a:pt x="366" y="1835"/>
                </a:lnTo>
                <a:lnTo>
                  <a:pt x="373" y="1831"/>
                </a:lnTo>
                <a:lnTo>
                  <a:pt x="378" y="1824"/>
                </a:lnTo>
                <a:lnTo>
                  <a:pt x="385" y="1817"/>
                </a:lnTo>
                <a:lnTo>
                  <a:pt x="392" y="1811"/>
                </a:lnTo>
                <a:lnTo>
                  <a:pt x="397" y="1800"/>
                </a:lnTo>
                <a:lnTo>
                  <a:pt x="404" y="1795"/>
                </a:lnTo>
                <a:lnTo>
                  <a:pt x="411" y="1788"/>
                </a:lnTo>
                <a:lnTo>
                  <a:pt x="416" y="1782"/>
                </a:lnTo>
                <a:lnTo>
                  <a:pt x="423" y="1771"/>
                </a:lnTo>
                <a:lnTo>
                  <a:pt x="428" y="1764"/>
                </a:lnTo>
                <a:lnTo>
                  <a:pt x="435" y="1759"/>
                </a:lnTo>
                <a:lnTo>
                  <a:pt x="442" y="1749"/>
                </a:lnTo>
                <a:lnTo>
                  <a:pt x="447" y="1744"/>
                </a:lnTo>
                <a:lnTo>
                  <a:pt x="454" y="1737"/>
                </a:lnTo>
                <a:lnTo>
                  <a:pt x="461" y="1724"/>
                </a:lnTo>
                <a:lnTo>
                  <a:pt x="466" y="1716"/>
                </a:lnTo>
                <a:lnTo>
                  <a:pt x="473" y="1709"/>
                </a:lnTo>
                <a:lnTo>
                  <a:pt x="480" y="1701"/>
                </a:lnTo>
                <a:lnTo>
                  <a:pt x="485" y="1692"/>
                </a:lnTo>
                <a:lnTo>
                  <a:pt x="492" y="1681"/>
                </a:lnTo>
                <a:lnTo>
                  <a:pt x="497" y="1677"/>
                </a:lnTo>
                <a:lnTo>
                  <a:pt x="504" y="1662"/>
                </a:lnTo>
                <a:lnTo>
                  <a:pt x="511" y="1655"/>
                </a:lnTo>
                <a:lnTo>
                  <a:pt x="516" y="1652"/>
                </a:lnTo>
                <a:lnTo>
                  <a:pt x="523" y="1635"/>
                </a:lnTo>
                <a:lnTo>
                  <a:pt x="530" y="1627"/>
                </a:lnTo>
                <a:lnTo>
                  <a:pt x="535" y="1617"/>
                </a:lnTo>
                <a:lnTo>
                  <a:pt x="542" y="1612"/>
                </a:lnTo>
                <a:lnTo>
                  <a:pt x="547" y="1598"/>
                </a:lnTo>
                <a:lnTo>
                  <a:pt x="554" y="1588"/>
                </a:lnTo>
                <a:lnTo>
                  <a:pt x="561" y="1577"/>
                </a:lnTo>
                <a:lnTo>
                  <a:pt x="566" y="1567"/>
                </a:lnTo>
                <a:lnTo>
                  <a:pt x="573" y="1551"/>
                </a:lnTo>
                <a:lnTo>
                  <a:pt x="580" y="1540"/>
                </a:lnTo>
                <a:lnTo>
                  <a:pt x="585" y="1526"/>
                </a:lnTo>
                <a:lnTo>
                  <a:pt x="592" y="1509"/>
                </a:lnTo>
                <a:lnTo>
                  <a:pt x="597" y="1494"/>
                </a:lnTo>
                <a:lnTo>
                  <a:pt x="604" y="1483"/>
                </a:lnTo>
                <a:lnTo>
                  <a:pt x="611" y="1465"/>
                </a:lnTo>
                <a:lnTo>
                  <a:pt x="616" y="1447"/>
                </a:lnTo>
                <a:lnTo>
                  <a:pt x="623" y="1432"/>
                </a:lnTo>
                <a:lnTo>
                  <a:pt x="630" y="1407"/>
                </a:lnTo>
                <a:lnTo>
                  <a:pt x="635" y="1386"/>
                </a:lnTo>
                <a:lnTo>
                  <a:pt x="642" y="1369"/>
                </a:lnTo>
                <a:lnTo>
                  <a:pt x="648" y="1343"/>
                </a:lnTo>
                <a:lnTo>
                  <a:pt x="654" y="1318"/>
                </a:lnTo>
                <a:lnTo>
                  <a:pt x="661" y="1299"/>
                </a:lnTo>
                <a:lnTo>
                  <a:pt x="667" y="1278"/>
                </a:lnTo>
                <a:lnTo>
                  <a:pt x="673" y="1253"/>
                </a:lnTo>
                <a:lnTo>
                  <a:pt x="680" y="1224"/>
                </a:lnTo>
                <a:lnTo>
                  <a:pt x="686" y="1204"/>
                </a:lnTo>
                <a:lnTo>
                  <a:pt x="692" y="1177"/>
                </a:lnTo>
                <a:lnTo>
                  <a:pt x="698" y="1153"/>
                </a:lnTo>
                <a:lnTo>
                  <a:pt x="704" y="1127"/>
                </a:lnTo>
                <a:lnTo>
                  <a:pt x="711" y="1102"/>
                </a:lnTo>
                <a:lnTo>
                  <a:pt x="717" y="1078"/>
                </a:lnTo>
                <a:lnTo>
                  <a:pt x="723" y="1055"/>
                </a:lnTo>
                <a:lnTo>
                  <a:pt x="730" y="1023"/>
                </a:lnTo>
                <a:lnTo>
                  <a:pt x="736" y="995"/>
                </a:lnTo>
                <a:lnTo>
                  <a:pt x="742" y="971"/>
                </a:lnTo>
                <a:lnTo>
                  <a:pt x="748" y="951"/>
                </a:lnTo>
                <a:lnTo>
                  <a:pt x="755" y="928"/>
                </a:lnTo>
                <a:lnTo>
                  <a:pt x="761" y="902"/>
                </a:lnTo>
                <a:lnTo>
                  <a:pt x="767" y="872"/>
                </a:lnTo>
                <a:lnTo>
                  <a:pt x="774" y="844"/>
                </a:lnTo>
                <a:lnTo>
                  <a:pt x="780" y="822"/>
                </a:lnTo>
                <a:lnTo>
                  <a:pt x="786" y="794"/>
                </a:lnTo>
                <a:lnTo>
                  <a:pt x="793" y="765"/>
                </a:lnTo>
                <a:lnTo>
                  <a:pt x="798" y="737"/>
                </a:lnTo>
                <a:lnTo>
                  <a:pt x="805" y="709"/>
                </a:lnTo>
                <a:lnTo>
                  <a:pt x="811" y="680"/>
                </a:lnTo>
                <a:lnTo>
                  <a:pt x="817" y="661"/>
                </a:lnTo>
                <a:lnTo>
                  <a:pt x="824" y="643"/>
                </a:lnTo>
                <a:lnTo>
                  <a:pt x="829" y="619"/>
                </a:lnTo>
                <a:lnTo>
                  <a:pt x="836" y="601"/>
                </a:lnTo>
                <a:lnTo>
                  <a:pt x="843" y="578"/>
                </a:lnTo>
                <a:lnTo>
                  <a:pt x="848" y="547"/>
                </a:lnTo>
                <a:lnTo>
                  <a:pt x="855" y="528"/>
                </a:lnTo>
                <a:lnTo>
                  <a:pt x="862" y="507"/>
                </a:lnTo>
                <a:lnTo>
                  <a:pt x="867" y="481"/>
                </a:lnTo>
                <a:lnTo>
                  <a:pt x="874" y="460"/>
                </a:lnTo>
                <a:lnTo>
                  <a:pt x="879" y="438"/>
                </a:lnTo>
                <a:lnTo>
                  <a:pt x="886" y="421"/>
                </a:lnTo>
                <a:lnTo>
                  <a:pt x="893" y="400"/>
                </a:lnTo>
                <a:lnTo>
                  <a:pt x="898" y="374"/>
                </a:lnTo>
                <a:lnTo>
                  <a:pt x="905" y="348"/>
                </a:lnTo>
                <a:lnTo>
                  <a:pt x="910" y="331"/>
                </a:lnTo>
                <a:lnTo>
                  <a:pt x="917" y="305"/>
                </a:lnTo>
                <a:lnTo>
                  <a:pt x="924" y="287"/>
                </a:lnTo>
                <a:lnTo>
                  <a:pt x="929" y="262"/>
                </a:lnTo>
                <a:lnTo>
                  <a:pt x="936" y="253"/>
                </a:lnTo>
                <a:lnTo>
                  <a:pt x="942" y="232"/>
                </a:lnTo>
                <a:lnTo>
                  <a:pt x="948" y="220"/>
                </a:lnTo>
                <a:lnTo>
                  <a:pt x="955" y="190"/>
                </a:lnTo>
                <a:lnTo>
                  <a:pt x="961" y="183"/>
                </a:lnTo>
                <a:lnTo>
                  <a:pt x="967" y="177"/>
                </a:lnTo>
                <a:lnTo>
                  <a:pt x="974" y="170"/>
                </a:lnTo>
                <a:lnTo>
                  <a:pt x="979" y="145"/>
                </a:lnTo>
                <a:lnTo>
                  <a:pt x="986" y="137"/>
                </a:lnTo>
                <a:lnTo>
                  <a:pt x="992" y="123"/>
                </a:lnTo>
                <a:lnTo>
                  <a:pt x="998" y="108"/>
                </a:lnTo>
                <a:lnTo>
                  <a:pt x="1005" y="104"/>
                </a:lnTo>
                <a:lnTo>
                  <a:pt x="1011" y="86"/>
                </a:lnTo>
                <a:lnTo>
                  <a:pt x="1017" y="77"/>
                </a:lnTo>
                <a:lnTo>
                  <a:pt x="1023" y="65"/>
                </a:lnTo>
                <a:lnTo>
                  <a:pt x="1030" y="58"/>
                </a:lnTo>
                <a:lnTo>
                  <a:pt x="1036" y="40"/>
                </a:lnTo>
                <a:lnTo>
                  <a:pt x="1042" y="47"/>
                </a:lnTo>
                <a:lnTo>
                  <a:pt x="1049" y="41"/>
                </a:lnTo>
                <a:lnTo>
                  <a:pt x="1054" y="33"/>
                </a:lnTo>
                <a:lnTo>
                  <a:pt x="1061" y="18"/>
                </a:lnTo>
                <a:lnTo>
                  <a:pt x="1068" y="18"/>
                </a:lnTo>
                <a:lnTo>
                  <a:pt x="1073" y="13"/>
                </a:lnTo>
                <a:lnTo>
                  <a:pt x="1080" y="5"/>
                </a:lnTo>
                <a:lnTo>
                  <a:pt x="1085" y="8"/>
                </a:lnTo>
                <a:lnTo>
                  <a:pt x="1092" y="9"/>
                </a:lnTo>
                <a:lnTo>
                  <a:pt x="1099" y="0"/>
                </a:lnTo>
                <a:lnTo>
                  <a:pt x="1104" y="11"/>
                </a:lnTo>
                <a:lnTo>
                  <a:pt x="1111" y="5"/>
                </a:lnTo>
                <a:lnTo>
                  <a:pt x="1116" y="12"/>
                </a:lnTo>
                <a:lnTo>
                  <a:pt x="1123" y="11"/>
                </a:lnTo>
                <a:lnTo>
                  <a:pt x="1130" y="23"/>
                </a:lnTo>
                <a:lnTo>
                  <a:pt x="1135" y="22"/>
                </a:lnTo>
                <a:lnTo>
                  <a:pt x="1142" y="33"/>
                </a:lnTo>
                <a:lnTo>
                  <a:pt x="1147" y="45"/>
                </a:lnTo>
                <a:lnTo>
                  <a:pt x="1154" y="52"/>
                </a:lnTo>
                <a:lnTo>
                  <a:pt x="1161" y="66"/>
                </a:lnTo>
                <a:lnTo>
                  <a:pt x="1166" y="63"/>
                </a:lnTo>
                <a:lnTo>
                  <a:pt x="1173" y="68"/>
                </a:lnTo>
                <a:lnTo>
                  <a:pt x="1179" y="69"/>
                </a:lnTo>
                <a:lnTo>
                  <a:pt x="1185" y="90"/>
                </a:lnTo>
                <a:lnTo>
                  <a:pt x="1192" y="92"/>
                </a:lnTo>
                <a:lnTo>
                  <a:pt x="1198" y="98"/>
                </a:lnTo>
                <a:lnTo>
                  <a:pt x="1204" y="112"/>
                </a:lnTo>
                <a:lnTo>
                  <a:pt x="1210" y="106"/>
                </a:lnTo>
                <a:lnTo>
                  <a:pt x="1217" y="123"/>
                </a:lnTo>
                <a:lnTo>
                  <a:pt x="1223" y="112"/>
                </a:lnTo>
                <a:lnTo>
                  <a:pt x="1229" y="122"/>
                </a:lnTo>
                <a:lnTo>
                  <a:pt x="1235" y="126"/>
                </a:lnTo>
                <a:lnTo>
                  <a:pt x="1241" y="142"/>
                </a:lnTo>
                <a:lnTo>
                  <a:pt x="1248" y="144"/>
                </a:lnTo>
                <a:lnTo>
                  <a:pt x="1254" y="147"/>
                </a:lnTo>
                <a:lnTo>
                  <a:pt x="1260" y="153"/>
                </a:lnTo>
                <a:lnTo>
                  <a:pt x="1267" y="159"/>
                </a:lnTo>
                <a:lnTo>
                  <a:pt x="1272" y="173"/>
                </a:lnTo>
                <a:lnTo>
                  <a:pt x="1279" y="171"/>
                </a:lnTo>
                <a:lnTo>
                  <a:pt x="1286" y="184"/>
                </a:lnTo>
                <a:lnTo>
                  <a:pt x="1291" y="202"/>
                </a:lnTo>
                <a:lnTo>
                  <a:pt x="1298" y="205"/>
                </a:lnTo>
                <a:lnTo>
                  <a:pt x="1303" y="220"/>
                </a:lnTo>
                <a:lnTo>
                  <a:pt x="1310" y="226"/>
                </a:lnTo>
                <a:lnTo>
                  <a:pt x="1315" y="227"/>
                </a:lnTo>
                <a:lnTo>
                  <a:pt x="1322" y="255"/>
                </a:lnTo>
                <a:lnTo>
                  <a:pt x="1329" y="249"/>
                </a:lnTo>
                <a:lnTo>
                  <a:pt x="1334" y="269"/>
                </a:lnTo>
                <a:lnTo>
                  <a:pt x="1341" y="267"/>
                </a:lnTo>
                <a:lnTo>
                  <a:pt x="1347" y="281"/>
                </a:lnTo>
                <a:lnTo>
                  <a:pt x="1353" y="300"/>
                </a:lnTo>
                <a:lnTo>
                  <a:pt x="1360" y="306"/>
                </a:lnTo>
                <a:lnTo>
                  <a:pt x="1366" y="314"/>
                </a:lnTo>
                <a:lnTo>
                  <a:pt x="1372" y="314"/>
                </a:lnTo>
                <a:lnTo>
                  <a:pt x="1378" y="323"/>
                </a:lnTo>
                <a:lnTo>
                  <a:pt x="1385" y="317"/>
                </a:lnTo>
                <a:lnTo>
                  <a:pt x="1391" y="325"/>
                </a:lnTo>
                <a:lnTo>
                  <a:pt x="1397" y="325"/>
                </a:lnTo>
                <a:lnTo>
                  <a:pt x="1403" y="339"/>
                </a:lnTo>
                <a:lnTo>
                  <a:pt x="1409" y="341"/>
                </a:lnTo>
                <a:lnTo>
                  <a:pt x="1416" y="343"/>
                </a:lnTo>
                <a:lnTo>
                  <a:pt x="1422" y="342"/>
                </a:lnTo>
                <a:lnTo>
                  <a:pt x="1428" y="349"/>
                </a:lnTo>
                <a:lnTo>
                  <a:pt x="1435" y="346"/>
                </a:lnTo>
                <a:lnTo>
                  <a:pt x="1440" y="354"/>
                </a:lnTo>
                <a:lnTo>
                  <a:pt x="1447" y="367"/>
                </a:lnTo>
                <a:lnTo>
                  <a:pt x="1452" y="370"/>
                </a:lnTo>
                <a:lnTo>
                  <a:pt x="1459" y="361"/>
                </a:lnTo>
                <a:lnTo>
                  <a:pt x="1466" y="370"/>
                </a:lnTo>
                <a:lnTo>
                  <a:pt x="1471" y="381"/>
                </a:lnTo>
                <a:lnTo>
                  <a:pt x="1478" y="388"/>
                </a:lnTo>
                <a:lnTo>
                  <a:pt x="1483" y="396"/>
                </a:lnTo>
                <a:lnTo>
                  <a:pt x="1490" y="396"/>
                </a:lnTo>
                <a:lnTo>
                  <a:pt x="1497" y="403"/>
                </a:lnTo>
                <a:lnTo>
                  <a:pt x="1502" y="406"/>
                </a:lnTo>
                <a:lnTo>
                  <a:pt x="1509" y="411"/>
                </a:lnTo>
                <a:lnTo>
                  <a:pt x="1515" y="413"/>
                </a:lnTo>
                <a:lnTo>
                  <a:pt x="1521" y="417"/>
                </a:lnTo>
                <a:lnTo>
                  <a:pt x="1527" y="414"/>
                </a:lnTo>
                <a:lnTo>
                  <a:pt x="1534" y="431"/>
                </a:lnTo>
                <a:lnTo>
                  <a:pt x="1540" y="425"/>
                </a:lnTo>
                <a:lnTo>
                  <a:pt x="1546" y="432"/>
                </a:lnTo>
                <a:lnTo>
                  <a:pt x="1552" y="434"/>
                </a:lnTo>
                <a:lnTo>
                  <a:pt x="1558" y="446"/>
                </a:lnTo>
                <a:lnTo>
                  <a:pt x="1565" y="434"/>
                </a:lnTo>
                <a:lnTo>
                  <a:pt x="1570" y="436"/>
                </a:lnTo>
                <a:lnTo>
                  <a:pt x="1577" y="436"/>
                </a:lnTo>
                <a:lnTo>
                  <a:pt x="1584" y="446"/>
                </a:lnTo>
                <a:lnTo>
                  <a:pt x="1589" y="440"/>
                </a:lnTo>
                <a:lnTo>
                  <a:pt x="1596" y="450"/>
                </a:lnTo>
                <a:lnTo>
                  <a:pt x="1601" y="439"/>
                </a:lnTo>
                <a:lnTo>
                  <a:pt x="1608" y="443"/>
                </a:lnTo>
                <a:lnTo>
                  <a:pt x="1615" y="445"/>
                </a:lnTo>
                <a:lnTo>
                  <a:pt x="1620" y="456"/>
                </a:lnTo>
                <a:lnTo>
                  <a:pt x="1627" y="446"/>
                </a:lnTo>
                <a:lnTo>
                  <a:pt x="1632" y="446"/>
                </a:lnTo>
                <a:lnTo>
                  <a:pt x="1639" y="458"/>
                </a:lnTo>
                <a:lnTo>
                  <a:pt x="1645" y="471"/>
                </a:lnTo>
                <a:lnTo>
                  <a:pt x="1651" y="460"/>
                </a:lnTo>
                <a:lnTo>
                  <a:pt x="1658" y="468"/>
                </a:lnTo>
                <a:lnTo>
                  <a:pt x="1664" y="471"/>
                </a:lnTo>
                <a:lnTo>
                  <a:pt x="1670" y="478"/>
                </a:lnTo>
                <a:lnTo>
                  <a:pt x="1676" y="472"/>
                </a:lnTo>
                <a:lnTo>
                  <a:pt x="1683" y="481"/>
                </a:lnTo>
                <a:lnTo>
                  <a:pt x="1688" y="481"/>
                </a:lnTo>
                <a:lnTo>
                  <a:pt x="1695" y="496"/>
                </a:lnTo>
                <a:lnTo>
                  <a:pt x="1701" y="501"/>
                </a:lnTo>
                <a:lnTo>
                  <a:pt x="1707" y="506"/>
                </a:lnTo>
                <a:lnTo>
                  <a:pt x="1714" y="510"/>
                </a:lnTo>
                <a:lnTo>
                  <a:pt x="1719" y="511"/>
                </a:lnTo>
                <a:lnTo>
                  <a:pt x="1726" y="508"/>
                </a:lnTo>
                <a:lnTo>
                  <a:pt x="1731" y="507"/>
                </a:lnTo>
                <a:lnTo>
                  <a:pt x="1738" y="514"/>
                </a:lnTo>
                <a:lnTo>
                  <a:pt x="1745" y="515"/>
                </a:lnTo>
                <a:lnTo>
                  <a:pt x="1750" y="515"/>
                </a:lnTo>
                <a:lnTo>
                  <a:pt x="1757" y="513"/>
                </a:lnTo>
                <a:lnTo>
                  <a:pt x="1762" y="513"/>
                </a:lnTo>
                <a:lnTo>
                  <a:pt x="1769" y="515"/>
                </a:lnTo>
                <a:lnTo>
                  <a:pt x="1775" y="514"/>
                </a:lnTo>
                <a:lnTo>
                  <a:pt x="1781" y="521"/>
                </a:lnTo>
                <a:lnTo>
                  <a:pt x="1788" y="528"/>
                </a:lnTo>
                <a:lnTo>
                  <a:pt x="1794" y="533"/>
                </a:lnTo>
                <a:lnTo>
                  <a:pt x="1800" y="533"/>
                </a:lnTo>
                <a:lnTo>
                  <a:pt x="1806" y="544"/>
                </a:lnTo>
                <a:lnTo>
                  <a:pt x="1813" y="533"/>
                </a:lnTo>
                <a:lnTo>
                  <a:pt x="1818" y="555"/>
                </a:lnTo>
                <a:lnTo>
                  <a:pt x="1825" y="546"/>
                </a:lnTo>
                <a:lnTo>
                  <a:pt x="1830" y="567"/>
                </a:lnTo>
                <a:lnTo>
                  <a:pt x="1837" y="560"/>
                </a:lnTo>
                <a:lnTo>
                  <a:pt x="1844" y="578"/>
                </a:lnTo>
                <a:lnTo>
                  <a:pt x="1849" y="569"/>
                </a:lnTo>
                <a:lnTo>
                  <a:pt x="1856" y="587"/>
                </a:lnTo>
                <a:lnTo>
                  <a:pt x="1861" y="579"/>
                </a:lnTo>
                <a:lnTo>
                  <a:pt x="1868" y="593"/>
                </a:lnTo>
                <a:lnTo>
                  <a:pt x="1874" y="597"/>
                </a:lnTo>
                <a:lnTo>
                  <a:pt x="1880" y="608"/>
                </a:lnTo>
                <a:lnTo>
                  <a:pt x="1887" y="612"/>
                </a:lnTo>
                <a:lnTo>
                  <a:pt x="1893" y="618"/>
                </a:lnTo>
                <a:lnTo>
                  <a:pt x="1899" y="615"/>
                </a:lnTo>
                <a:lnTo>
                  <a:pt x="1905" y="630"/>
                </a:lnTo>
                <a:lnTo>
                  <a:pt x="1911" y="640"/>
                </a:lnTo>
                <a:lnTo>
                  <a:pt x="1917" y="639"/>
                </a:lnTo>
                <a:lnTo>
                  <a:pt x="1924" y="648"/>
                </a:lnTo>
                <a:lnTo>
                  <a:pt x="1930" y="655"/>
                </a:lnTo>
                <a:lnTo>
                  <a:pt x="1936" y="665"/>
                </a:lnTo>
                <a:lnTo>
                  <a:pt x="1943" y="662"/>
                </a:lnTo>
                <a:lnTo>
                  <a:pt x="1948" y="676"/>
                </a:lnTo>
                <a:lnTo>
                  <a:pt x="1955" y="669"/>
                </a:lnTo>
                <a:lnTo>
                  <a:pt x="1960" y="694"/>
                </a:lnTo>
                <a:lnTo>
                  <a:pt x="1967" y="689"/>
                </a:lnTo>
                <a:lnTo>
                  <a:pt x="1972" y="700"/>
                </a:lnTo>
                <a:lnTo>
                  <a:pt x="1979" y="702"/>
                </a:lnTo>
                <a:lnTo>
                  <a:pt x="1986" y="709"/>
                </a:lnTo>
                <a:lnTo>
                  <a:pt x="1991" y="720"/>
                </a:lnTo>
                <a:lnTo>
                  <a:pt x="1998" y="726"/>
                </a:lnTo>
                <a:lnTo>
                  <a:pt x="2004" y="738"/>
                </a:lnTo>
                <a:lnTo>
                  <a:pt x="2010" y="738"/>
                </a:lnTo>
                <a:lnTo>
                  <a:pt x="2016" y="751"/>
                </a:lnTo>
                <a:lnTo>
                  <a:pt x="2023" y="748"/>
                </a:lnTo>
                <a:lnTo>
                  <a:pt x="2028" y="775"/>
                </a:lnTo>
                <a:lnTo>
                  <a:pt x="2035" y="779"/>
                </a:lnTo>
                <a:lnTo>
                  <a:pt x="2042" y="786"/>
                </a:lnTo>
                <a:lnTo>
                  <a:pt x="2047" y="781"/>
                </a:lnTo>
                <a:lnTo>
                  <a:pt x="2054" y="809"/>
                </a:lnTo>
                <a:lnTo>
                  <a:pt x="2059" y="820"/>
                </a:lnTo>
                <a:lnTo>
                  <a:pt x="2066" y="824"/>
                </a:lnTo>
                <a:lnTo>
                  <a:pt x="2071" y="837"/>
                </a:lnTo>
                <a:lnTo>
                  <a:pt x="2078" y="840"/>
                </a:lnTo>
                <a:lnTo>
                  <a:pt x="2084" y="859"/>
                </a:lnTo>
                <a:lnTo>
                  <a:pt x="2090" y="859"/>
                </a:lnTo>
                <a:lnTo>
                  <a:pt x="2097" y="885"/>
                </a:lnTo>
                <a:lnTo>
                  <a:pt x="2102" y="885"/>
                </a:lnTo>
                <a:lnTo>
                  <a:pt x="2109" y="902"/>
                </a:lnTo>
                <a:lnTo>
                  <a:pt x="2115" y="901"/>
                </a:lnTo>
                <a:lnTo>
                  <a:pt x="2121" y="923"/>
                </a:lnTo>
                <a:lnTo>
                  <a:pt x="2127" y="926"/>
                </a:lnTo>
                <a:lnTo>
                  <a:pt x="2134" y="941"/>
                </a:lnTo>
                <a:lnTo>
                  <a:pt x="2139" y="951"/>
                </a:lnTo>
                <a:lnTo>
                  <a:pt x="2146" y="956"/>
                </a:lnTo>
                <a:lnTo>
                  <a:pt x="2151" y="980"/>
                </a:lnTo>
                <a:lnTo>
                  <a:pt x="2158" y="981"/>
                </a:lnTo>
                <a:lnTo>
                  <a:pt x="2165" y="1005"/>
                </a:lnTo>
                <a:lnTo>
                  <a:pt x="2170" y="1006"/>
                </a:lnTo>
                <a:lnTo>
                  <a:pt x="2177" y="1034"/>
                </a:lnTo>
                <a:lnTo>
                  <a:pt x="2182" y="1031"/>
                </a:lnTo>
                <a:lnTo>
                  <a:pt x="2189" y="1049"/>
                </a:lnTo>
                <a:lnTo>
                  <a:pt x="2195" y="1057"/>
                </a:lnTo>
                <a:lnTo>
                  <a:pt x="2201" y="1068"/>
                </a:lnTo>
                <a:lnTo>
                  <a:pt x="2207" y="1085"/>
                </a:lnTo>
                <a:lnTo>
                  <a:pt x="2214" y="1093"/>
                </a:lnTo>
                <a:lnTo>
                  <a:pt x="2219" y="1118"/>
                </a:lnTo>
                <a:lnTo>
                  <a:pt x="2226" y="1120"/>
                </a:lnTo>
                <a:lnTo>
                  <a:pt x="2233" y="1146"/>
                </a:lnTo>
                <a:lnTo>
                  <a:pt x="2238" y="1145"/>
                </a:lnTo>
                <a:lnTo>
                  <a:pt x="2245" y="1164"/>
                </a:lnTo>
                <a:lnTo>
                  <a:pt x="2250" y="1175"/>
                </a:lnTo>
                <a:lnTo>
                  <a:pt x="2257" y="1193"/>
                </a:lnTo>
                <a:lnTo>
                  <a:pt x="2262" y="1207"/>
                </a:lnTo>
                <a:lnTo>
                  <a:pt x="2269" y="1206"/>
                </a:lnTo>
                <a:lnTo>
                  <a:pt x="2275" y="1240"/>
                </a:lnTo>
                <a:lnTo>
                  <a:pt x="2281" y="1240"/>
                </a:lnTo>
                <a:lnTo>
                  <a:pt x="2287" y="1268"/>
                </a:lnTo>
                <a:lnTo>
                  <a:pt x="2293" y="1264"/>
                </a:lnTo>
                <a:lnTo>
                  <a:pt x="2300" y="1292"/>
                </a:lnTo>
                <a:lnTo>
                  <a:pt x="2306" y="1299"/>
                </a:lnTo>
                <a:lnTo>
                  <a:pt x="2312" y="1319"/>
                </a:lnTo>
                <a:lnTo>
                  <a:pt x="2318" y="1330"/>
                </a:lnTo>
                <a:lnTo>
                  <a:pt x="2325" y="1336"/>
                </a:lnTo>
                <a:lnTo>
                  <a:pt x="2330" y="1364"/>
                </a:lnTo>
                <a:lnTo>
                  <a:pt x="2337" y="1369"/>
                </a:lnTo>
                <a:lnTo>
                  <a:pt x="2342" y="1393"/>
                </a:lnTo>
                <a:lnTo>
                  <a:pt x="2349" y="1394"/>
                </a:lnTo>
                <a:lnTo>
                  <a:pt x="2354" y="1415"/>
                </a:lnTo>
                <a:lnTo>
                  <a:pt x="2361" y="1432"/>
                </a:lnTo>
                <a:lnTo>
                  <a:pt x="2368" y="1439"/>
                </a:lnTo>
                <a:lnTo>
                  <a:pt x="2373" y="1464"/>
                </a:lnTo>
                <a:lnTo>
                  <a:pt x="2380" y="1461"/>
                </a:lnTo>
                <a:lnTo>
                  <a:pt x="2386" y="1483"/>
                </a:lnTo>
                <a:lnTo>
                  <a:pt x="2392" y="1482"/>
                </a:lnTo>
                <a:lnTo>
                  <a:pt x="2398" y="1508"/>
                </a:lnTo>
                <a:lnTo>
                  <a:pt x="2405" y="1520"/>
                </a:lnTo>
                <a:lnTo>
                  <a:pt x="2410" y="1529"/>
                </a:lnTo>
                <a:lnTo>
                  <a:pt x="2417" y="1549"/>
                </a:lnTo>
                <a:lnTo>
                  <a:pt x="2422" y="1549"/>
                </a:lnTo>
                <a:lnTo>
                  <a:pt x="2429" y="1570"/>
                </a:lnTo>
                <a:lnTo>
                  <a:pt x="2434" y="1576"/>
                </a:lnTo>
                <a:lnTo>
                  <a:pt x="2441" y="1594"/>
                </a:lnTo>
                <a:lnTo>
                  <a:pt x="2447" y="1606"/>
                </a:lnTo>
                <a:lnTo>
                  <a:pt x="2453" y="1615"/>
                </a:lnTo>
                <a:lnTo>
                  <a:pt x="2460" y="1631"/>
                </a:lnTo>
                <a:lnTo>
                  <a:pt x="2466" y="1630"/>
                </a:lnTo>
                <a:lnTo>
                  <a:pt x="2472" y="1652"/>
                </a:lnTo>
                <a:lnTo>
                  <a:pt x="2478" y="1655"/>
                </a:lnTo>
                <a:lnTo>
                  <a:pt x="2484" y="1671"/>
                </a:lnTo>
                <a:lnTo>
                  <a:pt x="2490" y="1681"/>
                </a:lnTo>
                <a:lnTo>
                  <a:pt x="2497" y="1683"/>
                </a:lnTo>
                <a:lnTo>
                  <a:pt x="2502" y="1699"/>
                </a:lnTo>
                <a:lnTo>
                  <a:pt x="2509" y="1703"/>
                </a:lnTo>
                <a:lnTo>
                  <a:pt x="2514" y="1717"/>
                </a:lnTo>
                <a:lnTo>
                  <a:pt x="2521" y="1720"/>
                </a:lnTo>
                <a:lnTo>
                  <a:pt x="2526" y="1731"/>
                </a:lnTo>
                <a:lnTo>
                  <a:pt x="2533" y="1742"/>
                </a:lnTo>
                <a:lnTo>
                  <a:pt x="2539" y="1741"/>
                </a:lnTo>
                <a:lnTo>
                  <a:pt x="2545" y="1760"/>
                </a:lnTo>
                <a:lnTo>
                  <a:pt x="2552" y="1756"/>
                </a:lnTo>
                <a:lnTo>
                  <a:pt x="2558" y="1771"/>
                </a:lnTo>
                <a:lnTo>
                  <a:pt x="2564" y="1775"/>
                </a:lnTo>
                <a:lnTo>
                  <a:pt x="2570" y="1780"/>
                </a:lnTo>
                <a:lnTo>
                  <a:pt x="2577" y="1789"/>
                </a:lnTo>
                <a:lnTo>
                  <a:pt x="2582" y="1789"/>
                </a:lnTo>
                <a:lnTo>
                  <a:pt x="2589" y="1802"/>
                </a:lnTo>
                <a:lnTo>
                  <a:pt x="2594" y="1802"/>
                </a:lnTo>
                <a:lnTo>
                  <a:pt x="2601" y="1809"/>
                </a:lnTo>
                <a:lnTo>
                  <a:pt x="2606" y="1814"/>
                </a:lnTo>
                <a:lnTo>
                  <a:pt x="2613" y="1817"/>
                </a:lnTo>
                <a:lnTo>
                  <a:pt x="2619" y="1825"/>
                </a:lnTo>
                <a:lnTo>
                  <a:pt x="2625" y="1825"/>
                </a:lnTo>
                <a:lnTo>
                  <a:pt x="2631" y="1832"/>
                </a:lnTo>
                <a:lnTo>
                  <a:pt x="2638" y="1834"/>
                </a:lnTo>
                <a:lnTo>
                  <a:pt x="2643" y="1838"/>
                </a:lnTo>
                <a:lnTo>
                  <a:pt x="2650" y="1845"/>
                </a:lnTo>
                <a:lnTo>
                  <a:pt x="2655" y="1845"/>
                </a:lnTo>
                <a:lnTo>
                  <a:pt x="2662" y="1849"/>
                </a:lnTo>
                <a:lnTo>
                  <a:pt x="2669" y="1850"/>
                </a:lnTo>
                <a:lnTo>
                  <a:pt x="2674" y="1853"/>
                </a:lnTo>
                <a:lnTo>
                  <a:pt x="2681" y="1856"/>
                </a:lnTo>
                <a:lnTo>
                  <a:pt x="2686" y="1857"/>
                </a:lnTo>
                <a:lnTo>
                  <a:pt x="2693" y="1864"/>
                </a:lnTo>
                <a:lnTo>
                  <a:pt x="2699" y="1866"/>
                </a:lnTo>
                <a:lnTo>
                  <a:pt x="2705" y="1870"/>
                </a:lnTo>
                <a:lnTo>
                  <a:pt x="2711" y="1868"/>
                </a:lnTo>
                <a:lnTo>
                  <a:pt x="2717" y="1870"/>
                </a:lnTo>
                <a:lnTo>
                  <a:pt x="2723" y="1874"/>
                </a:lnTo>
                <a:lnTo>
                  <a:pt x="2730" y="1874"/>
                </a:lnTo>
                <a:lnTo>
                  <a:pt x="2735" y="1875"/>
                </a:lnTo>
                <a:lnTo>
                  <a:pt x="2742" y="1877"/>
                </a:lnTo>
                <a:lnTo>
                  <a:pt x="2747" y="1877"/>
                </a:lnTo>
                <a:lnTo>
                  <a:pt x="2754" y="1878"/>
                </a:lnTo>
                <a:lnTo>
                  <a:pt x="2759" y="1878"/>
                </a:lnTo>
                <a:lnTo>
                  <a:pt x="2766" y="1877"/>
                </a:lnTo>
                <a:lnTo>
                  <a:pt x="2772" y="1874"/>
                </a:lnTo>
                <a:lnTo>
                  <a:pt x="2778" y="1872"/>
                </a:lnTo>
                <a:lnTo>
                  <a:pt x="2784" y="1872"/>
                </a:lnTo>
                <a:lnTo>
                  <a:pt x="2791" y="1870"/>
                </a:lnTo>
                <a:lnTo>
                  <a:pt x="2796" y="1872"/>
                </a:lnTo>
                <a:lnTo>
                  <a:pt x="2803" y="1877"/>
                </a:lnTo>
                <a:lnTo>
                  <a:pt x="2808" y="1878"/>
                </a:lnTo>
                <a:lnTo>
                  <a:pt x="2815" y="1882"/>
                </a:lnTo>
                <a:lnTo>
                  <a:pt x="2822" y="1884"/>
                </a:lnTo>
                <a:lnTo>
                  <a:pt x="2827" y="1888"/>
                </a:lnTo>
                <a:lnTo>
                  <a:pt x="2834" y="1892"/>
                </a:lnTo>
                <a:lnTo>
                  <a:pt x="2839" y="1896"/>
                </a:lnTo>
                <a:lnTo>
                  <a:pt x="2846" y="1899"/>
                </a:lnTo>
                <a:lnTo>
                  <a:pt x="2852" y="1902"/>
                </a:lnTo>
                <a:lnTo>
                  <a:pt x="2858" y="1904"/>
                </a:lnTo>
                <a:lnTo>
                  <a:pt x="2864" y="1903"/>
                </a:lnTo>
                <a:lnTo>
                  <a:pt x="2871" y="1903"/>
                </a:lnTo>
                <a:lnTo>
                  <a:pt x="2876" y="1903"/>
                </a:lnTo>
                <a:lnTo>
                  <a:pt x="2883" y="1902"/>
                </a:lnTo>
                <a:lnTo>
                  <a:pt x="2888" y="1902"/>
                </a:lnTo>
                <a:lnTo>
                  <a:pt x="2895" y="1902"/>
                </a:lnTo>
                <a:lnTo>
                  <a:pt x="2900" y="1900"/>
                </a:lnTo>
                <a:lnTo>
                  <a:pt x="2907" y="1900"/>
                </a:lnTo>
                <a:lnTo>
                  <a:pt x="2913" y="1899"/>
                </a:lnTo>
                <a:lnTo>
                  <a:pt x="2919" y="1899"/>
                </a:lnTo>
                <a:lnTo>
                  <a:pt x="2925" y="1900"/>
                </a:lnTo>
                <a:lnTo>
                  <a:pt x="2932" y="1897"/>
                </a:lnTo>
                <a:lnTo>
                  <a:pt x="2937" y="1897"/>
                </a:lnTo>
                <a:lnTo>
                  <a:pt x="2944" y="1899"/>
                </a:lnTo>
                <a:lnTo>
                  <a:pt x="2949" y="1896"/>
                </a:lnTo>
                <a:lnTo>
                  <a:pt x="2956" y="1897"/>
                </a:lnTo>
                <a:lnTo>
                  <a:pt x="2961" y="1897"/>
                </a:lnTo>
                <a:lnTo>
                  <a:pt x="2968" y="1897"/>
                </a:lnTo>
                <a:lnTo>
                  <a:pt x="2974" y="1897"/>
                </a:lnTo>
                <a:lnTo>
                  <a:pt x="2980" y="1897"/>
                </a:lnTo>
                <a:lnTo>
                  <a:pt x="2986" y="1899"/>
                </a:lnTo>
                <a:lnTo>
                  <a:pt x="2992" y="1899"/>
                </a:lnTo>
                <a:lnTo>
                  <a:pt x="2998" y="1900"/>
                </a:lnTo>
                <a:lnTo>
                  <a:pt x="3005" y="1899"/>
                </a:lnTo>
                <a:lnTo>
                  <a:pt x="3010" y="1899"/>
                </a:lnTo>
                <a:lnTo>
                  <a:pt x="3017" y="1900"/>
                </a:lnTo>
                <a:lnTo>
                  <a:pt x="3022" y="1900"/>
                </a:lnTo>
                <a:lnTo>
                  <a:pt x="3029" y="1900"/>
                </a:lnTo>
                <a:lnTo>
                  <a:pt x="3034" y="1900"/>
                </a:lnTo>
                <a:lnTo>
                  <a:pt x="3041" y="1900"/>
                </a:lnTo>
                <a:lnTo>
                  <a:pt x="3047" y="1902"/>
                </a:lnTo>
                <a:lnTo>
                  <a:pt x="3053" y="1902"/>
                </a:lnTo>
                <a:lnTo>
                  <a:pt x="3059" y="1902"/>
                </a:lnTo>
                <a:lnTo>
                  <a:pt x="3066" y="1903"/>
                </a:lnTo>
                <a:lnTo>
                  <a:pt x="3071" y="1903"/>
                </a:lnTo>
                <a:lnTo>
                  <a:pt x="3078" y="1903"/>
                </a:lnTo>
                <a:lnTo>
                  <a:pt x="3083" y="1903"/>
                </a:lnTo>
                <a:lnTo>
                  <a:pt x="3090" y="1904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Rectangle 19"/>
          <p:cNvSpPr>
            <a:spLocks noChangeArrowheads="1"/>
          </p:cNvSpPr>
          <p:nvPr/>
        </p:nvSpPr>
        <p:spPr bwMode="auto">
          <a:xfrm>
            <a:off x="9753600" y="2057400"/>
            <a:ext cx="83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20"/>
          <p:cNvSpPr>
            <a:spLocks noChangeShapeType="1"/>
          </p:cNvSpPr>
          <p:nvPr/>
        </p:nvSpPr>
        <p:spPr bwMode="auto">
          <a:xfrm>
            <a:off x="3657600" y="3657600"/>
            <a:ext cx="6311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Line 21"/>
          <p:cNvSpPr>
            <a:spLocks noChangeShapeType="1"/>
          </p:cNvSpPr>
          <p:nvPr/>
        </p:nvSpPr>
        <p:spPr bwMode="auto">
          <a:xfrm>
            <a:off x="2509838" y="2819400"/>
            <a:ext cx="4762" cy="814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Line 22"/>
          <p:cNvSpPr>
            <a:spLocks noChangeShapeType="1"/>
          </p:cNvSpPr>
          <p:nvPr/>
        </p:nvSpPr>
        <p:spPr bwMode="auto">
          <a:xfrm>
            <a:off x="3733800" y="2819400"/>
            <a:ext cx="4763" cy="814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Line 23"/>
          <p:cNvSpPr>
            <a:spLocks noChangeShapeType="1"/>
          </p:cNvSpPr>
          <p:nvPr/>
        </p:nvSpPr>
        <p:spPr bwMode="auto">
          <a:xfrm>
            <a:off x="4419600" y="2819400"/>
            <a:ext cx="4763" cy="814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Line 24"/>
          <p:cNvSpPr>
            <a:spLocks noChangeShapeType="1"/>
          </p:cNvSpPr>
          <p:nvPr/>
        </p:nvSpPr>
        <p:spPr bwMode="auto">
          <a:xfrm>
            <a:off x="3195638" y="2819400"/>
            <a:ext cx="4762" cy="814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Line 25"/>
          <p:cNvSpPr>
            <a:spLocks noChangeShapeType="1"/>
          </p:cNvSpPr>
          <p:nvPr/>
        </p:nvSpPr>
        <p:spPr bwMode="auto">
          <a:xfrm>
            <a:off x="1824038" y="2819400"/>
            <a:ext cx="4762" cy="814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Line 26"/>
          <p:cNvSpPr>
            <a:spLocks noChangeShapeType="1"/>
          </p:cNvSpPr>
          <p:nvPr/>
        </p:nvSpPr>
        <p:spPr bwMode="auto">
          <a:xfrm>
            <a:off x="5105400" y="2819400"/>
            <a:ext cx="4763" cy="814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Line 27"/>
          <p:cNvSpPr>
            <a:spLocks noChangeShapeType="1"/>
          </p:cNvSpPr>
          <p:nvPr/>
        </p:nvSpPr>
        <p:spPr bwMode="auto">
          <a:xfrm>
            <a:off x="5791200" y="2819400"/>
            <a:ext cx="4763" cy="814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Line 28"/>
          <p:cNvSpPr>
            <a:spLocks noChangeShapeType="1"/>
          </p:cNvSpPr>
          <p:nvPr/>
        </p:nvSpPr>
        <p:spPr bwMode="auto">
          <a:xfrm>
            <a:off x="7162800" y="2819400"/>
            <a:ext cx="4763" cy="814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Line 29"/>
          <p:cNvSpPr>
            <a:spLocks noChangeShapeType="1"/>
          </p:cNvSpPr>
          <p:nvPr/>
        </p:nvSpPr>
        <p:spPr bwMode="auto">
          <a:xfrm>
            <a:off x="7848600" y="2819400"/>
            <a:ext cx="4763" cy="814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Line 30"/>
          <p:cNvSpPr>
            <a:spLocks noChangeShapeType="1"/>
          </p:cNvSpPr>
          <p:nvPr/>
        </p:nvSpPr>
        <p:spPr bwMode="auto">
          <a:xfrm>
            <a:off x="6477000" y="2819400"/>
            <a:ext cx="4763" cy="814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Line 31"/>
          <p:cNvSpPr>
            <a:spLocks noChangeShapeType="1"/>
          </p:cNvSpPr>
          <p:nvPr/>
        </p:nvSpPr>
        <p:spPr bwMode="auto">
          <a:xfrm>
            <a:off x="8534400" y="2819400"/>
            <a:ext cx="4763" cy="814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Line 32"/>
          <p:cNvSpPr>
            <a:spLocks noChangeShapeType="1"/>
          </p:cNvSpPr>
          <p:nvPr/>
        </p:nvSpPr>
        <p:spPr bwMode="auto">
          <a:xfrm>
            <a:off x="9220200" y="2895600"/>
            <a:ext cx="4763" cy="814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Text Box 33"/>
          <p:cNvSpPr txBox="1">
            <a:spLocks noChangeArrowheads="1"/>
          </p:cNvSpPr>
          <p:nvPr/>
        </p:nvSpPr>
        <p:spPr bwMode="auto">
          <a:xfrm>
            <a:off x="1752600" y="1905000"/>
            <a:ext cx="2620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Reference cavity modes</a:t>
            </a:r>
            <a:endParaRPr lang="en-US" altLang="en-US" sz="1600"/>
          </a:p>
        </p:txBody>
      </p:sp>
      <p:sp>
        <p:nvSpPr>
          <p:cNvPr id="5164" name="Freeform 34"/>
          <p:cNvSpPr>
            <a:spLocks/>
          </p:cNvSpPr>
          <p:nvPr/>
        </p:nvSpPr>
        <p:spPr bwMode="auto">
          <a:xfrm>
            <a:off x="4343400" y="2209800"/>
            <a:ext cx="762000" cy="533400"/>
          </a:xfrm>
          <a:custGeom>
            <a:avLst/>
            <a:gdLst>
              <a:gd name="T0" fmla="*/ 0 w 480"/>
              <a:gd name="T1" fmla="*/ 0 h 336"/>
              <a:gd name="T2" fmla="*/ 228600 w 480"/>
              <a:gd name="T3" fmla="*/ 76200 h 336"/>
              <a:gd name="T4" fmla="*/ 609600 w 480"/>
              <a:gd name="T5" fmla="*/ 304800 h 336"/>
              <a:gd name="T6" fmla="*/ 762000 w 480"/>
              <a:gd name="T7" fmla="*/ 53340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336"/>
              <a:gd name="T14" fmla="*/ 480 w 48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336">
                <a:moveTo>
                  <a:pt x="0" y="0"/>
                </a:moveTo>
                <a:cubicBezTo>
                  <a:pt x="40" y="8"/>
                  <a:pt x="80" y="16"/>
                  <a:pt x="144" y="48"/>
                </a:cubicBezTo>
                <a:cubicBezTo>
                  <a:pt x="208" y="80"/>
                  <a:pt x="328" y="144"/>
                  <a:pt x="384" y="192"/>
                </a:cubicBezTo>
                <a:cubicBezTo>
                  <a:pt x="440" y="240"/>
                  <a:pt x="460" y="288"/>
                  <a:pt x="480" y="336"/>
                </a:cubicBezTo>
              </a:path>
            </a:pathLst>
          </a:custGeom>
          <a:noFill/>
          <a:ln w="2540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Text Box 37"/>
          <p:cNvSpPr txBox="1">
            <a:spLocks noChangeArrowheads="1"/>
          </p:cNvSpPr>
          <p:nvPr/>
        </p:nvSpPr>
        <p:spPr bwMode="auto">
          <a:xfrm>
            <a:off x="8153400" y="1600200"/>
            <a:ext cx="173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Laser spectrum</a:t>
            </a:r>
            <a:endParaRPr lang="en-US" altLang="en-US"/>
          </a:p>
        </p:txBody>
      </p:sp>
      <p:sp>
        <p:nvSpPr>
          <p:cNvPr id="5166" name="Freeform 38"/>
          <p:cNvSpPr>
            <a:spLocks/>
          </p:cNvSpPr>
          <p:nvPr/>
        </p:nvSpPr>
        <p:spPr bwMode="auto">
          <a:xfrm>
            <a:off x="7162800" y="1739900"/>
            <a:ext cx="914400" cy="622300"/>
          </a:xfrm>
          <a:custGeom>
            <a:avLst/>
            <a:gdLst>
              <a:gd name="T0" fmla="*/ 914400 w 576"/>
              <a:gd name="T1" fmla="*/ 88900 h 392"/>
              <a:gd name="T2" fmla="*/ 304800 w 576"/>
              <a:gd name="T3" fmla="*/ 88900 h 392"/>
              <a:gd name="T4" fmla="*/ 0 w 576"/>
              <a:gd name="T5" fmla="*/ 622300 h 392"/>
              <a:gd name="T6" fmla="*/ 0 60000 65536"/>
              <a:gd name="T7" fmla="*/ 0 60000 65536"/>
              <a:gd name="T8" fmla="*/ 0 60000 65536"/>
              <a:gd name="T9" fmla="*/ 0 w 576"/>
              <a:gd name="T10" fmla="*/ 0 h 392"/>
              <a:gd name="T11" fmla="*/ 576 w 576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392">
                <a:moveTo>
                  <a:pt x="576" y="56"/>
                </a:moveTo>
                <a:cubicBezTo>
                  <a:pt x="432" y="28"/>
                  <a:pt x="288" y="0"/>
                  <a:pt x="192" y="56"/>
                </a:cubicBezTo>
                <a:cubicBezTo>
                  <a:pt x="96" y="112"/>
                  <a:pt x="48" y="252"/>
                  <a:pt x="0" y="39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4953000" y="4495800"/>
          <a:ext cx="1792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" imgW="952087" imgH="279279" progId="Equation.3">
                  <p:embed/>
                </p:oleObj>
              </mc:Choice>
              <mc:Fallback>
                <p:oleObj name="Equation" r:id="rId3" imgW="952087" imgH="27927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5800"/>
                        <a:ext cx="17922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7" name="Rectangle 45"/>
          <p:cNvSpPr>
            <a:spLocks noChangeArrowheads="1"/>
          </p:cNvSpPr>
          <p:nvPr/>
        </p:nvSpPr>
        <p:spPr bwMode="auto">
          <a:xfrm>
            <a:off x="4838700" y="4457700"/>
            <a:ext cx="190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 rot="-2933605">
            <a:off x="8763000" y="3867150"/>
            <a:ext cx="74613" cy="3730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0" name="Group 3"/>
          <p:cNvGrpSpPr>
            <a:grpSpLocks/>
          </p:cNvGrpSpPr>
          <p:nvPr/>
        </p:nvGrpSpPr>
        <p:grpSpPr bwMode="auto">
          <a:xfrm>
            <a:off x="7448550" y="5129213"/>
            <a:ext cx="304800" cy="257175"/>
            <a:chOff x="1929" y="1982"/>
            <a:chExt cx="272" cy="276"/>
          </a:xfrm>
        </p:grpSpPr>
        <p:sp>
          <p:nvSpPr>
            <p:cNvPr id="48211" name="Freeform 4"/>
            <p:cNvSpPr>
              <a:spLocks/>
            </p:cNvSpPr>
            <p:nvPr/>
          </p:nvSpPr>
          <p:spPr bwMode="auto">
            <a:xfrm>
              <a:off x="1968" y="2064"/>
              <a:ext cx="192" cy="96"/>
            </a:xfrm>
            <a:custGeom>
              <a:avLst/>
              <a:gdLst>
                <a:gd name="T0" fmla="*/ 0 w 1104"/>
                <a:gd name="T1" fmla="*/ 51 h 728"/>
                <a:gd name="T2" fmla="*/ 58 w 1104"/>
                <a:gd name="T3" fmla="*/ 6 h 728"/>
                <a:gd name="T4" fmla="*/ 134 w 1104"/>
                <a:gd name="T5" fmla="*/ 89 h 728"/>
                <a:gd name="T6" fmla="*/ 192 w 1104"/>
                <a:gd name="T7" fmla="*/ 51 h 7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728"/>
                <a:gd name="T14" fmla="*/ 1104 w 1104"/>
                <a:gd name="T15" fmla="*/ 728 h 7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728">
                  <a:moveTo>
                    <a:pt x="0" y="384"/>
                  </a:moveTo>
                  <a:cubicBezTo>
                    <a:pt x="104" y="192"/>
                    <a:pt x="208" y="0"/>
                    <a:pt x="336" y="48"/>
                  </a:cubicBezTo>
                  <a:cubicBezTo>
                    <a:pt x="464" y="96"/>
                    <a:pt x="640" y="616"/>
                    <a:pt x="768" y="672"/>
                  </a:cubicBezTo>
                  <a:cubicBezTo>
                    <a:pt x="896" y="728"/>
                    <a:pt x="1000" y="556"/>
                    <a:pt x="1104" y="38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2" name="Oval 5"/>
            <p:cNvSpPr>
              <a:spLocks noChangeArrowheads="1"/>
            </p:cNvSpPr>
            <p:nvPr/>
          </p:nvSpPr>
          <p:spPr bwMode="auto">
            <a:xfrm>
              <a:off x="1929" y="1982"/>
              <a:ext cx="272" cy="2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Line 6"/>
          <p:cNvSpPr>
            <a:spLocks noChangeShapeType="1"/>
          </p:cNvSpPr>
          <p:nvPr/>
        </p:nvSpPr>
        <p:spPr bwMode="auto">
          <a:xfrm>
            <a:off x="2743200" y="1657350"/>
            <a:ext cx="0" cy="2057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AutoShape 7"/>
          <p:cNvSpPr>
            <a:spLocks noChangeArrowheads="1"/>
          </p:cNvSpPr>
          <p:nvPr/>
        </p:nvSpPr>
        <p:spPr bwMode="auto">
          <a:xfrm rot="5400000">
            <a:off x="1985963" y="4308475"/>
            <a:ext cx="357188" cy="503237"/>
          </a:xfrm>
          <a:prstGeom prst="can">
            <a:avLst>
              <a:gd name="adj" fmla="val 2506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8133" name="AutoShape 8"/>
          <p:cNvSpPr>
            <a:spLocks noChangeArrowheads="1"/>
          </p:cNvSpPr>
          <p:nvPr/>
        </p:nvSpPr>
        <p:spPr bwMode="auto">
          <a:xfrm>
            <a:off x="2152650" y="4294188"/>
            <a:ext cx="3246438" cy="490537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8134" name="AutoShape 9"/>
          <p:cNvSpPr>
            <a:spLocks noChangeArrowheads="1"/>
          </p:cNvSpPr>
          <p:nvPr/>
        </p:nvSpPr>
        <p:spPr bwMode="auto">
          <a:xfrm rot="5400000">
            <a:off x="5178425" y="4281488"/>
            <a:ext cx="357187" cy="503238"/>
          </a:xfrm>
          <a:prstGeom prst="can">
            <a:avLst>
              <a:gd name="adj" fmla="val 2506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2768600" y="440055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Reference Cavity</a:t>
            </a:r>
          </a:p>
        </p:txBody>
      </p:sp>
      <p:sp>
        <p:nvSpPr>
          <p:cNvPr id="48136" name="Text Box 11"/>
          <p:cNvSpPr txBox="1">
            <a:spLocks noChangeArrowheads="1"/>
          </p:cNvSpPr>
          <p:nvPr/>
        </p:nvSpPr>
        <p:spPr bwMode="auto">
          <a:xfrm>
            <a:off x="6248400" y="414655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BS</a:t>
            </a:r>
            <a:endParaRPr lang="en-US" altLang="en-US"/>
          </a:p>
        </p:txBody>
      </p:sp>
      <p:sp>
        <p:nvSpPr>
          <p:cNvPr id="48137" name="Text Box 12"/>
          <p:cNvSpPr txBox="1">
            <a:spLocks noChangeArrowheads="1"/>
          </p:cNvSpPr>
          <p:nvPr/>
        </p:nvSpPr>
        <p:spPr bwMode="auto">
          <a:xfrm>
            <a:off x="5821363" y="3744913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4" rIns="91431" bIns="45714" anchor="ctr">
            <a:spAutoFit/>
          </a:bodyPr>
          <a:lstStyle/>
          <a:p>
            <a:pPr algn="ctr"/>
            <a:r>
              <a:rPr lang="en-US" altLang="en-US" sz="1600"/>
              <a:t>AOM</a:t>
            </a:r>
          </a:p>
        </p:txBody>
      </p:sp>
      <p:sp>
        <p:nvSpPr>
          <p:cNvPr id="48138" name="Line 13"/>
          <p:cNvSpPr>
            <a:spLocks noChangeShapeType="1"/>
          </p:cNvSpPr>
          <p:nvPr/>
        </p:nvSpPr>
        <p:spPr bwMode="auto">
          <a:xfrm flipV="1">
            <a:off x="6218238" y="3414713"/>
            <a:ext cx="2587625" cy="198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4"/>
          <p:cNvSpPr>
            <a:spLocks noChangeShapeType="1"/>
          </p:cNvSpPr>
          <p:nvPr/>
        </p:nvSpPr>
        <p:spPr bwMode="auto">
          <a:xfrm>
            <a:off x="6230938" y="3632200"/>
            <a:ext cx="1549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5"/>
          <p:cNvSpPr>
            <a:spLocks noChangeArrowheads="1"/>
          </p:cNvSpPr>
          <p:nvPr/>
        </p:nvSpPr>
        <p:spPr bwMode="auto">
          <a:xfrm rot="-2220286">
            <a:off x="6324600" y="4352925"/>
            <a:ext cx="74613" cy="3730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Text Box 16"/>
          <p:cNvSpPr txBox="1">
            <a:spLocks noChangeArrowheads="1"/>
          </p:cNvSpPr>
          <p:nvPr/>
        </p:nvSpPr>
        <p:spPr bwMode="auto">
          <a:xfrm>
            <a:off x="6019800" y="1962150"/>
            <a:ext cx="86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Ti:S laser</a:t>
            </a:r>
            <a:endParaRPr lang="en-US" altLang="en-US"/>
          </a:p>
        </p:txBody>
      </p:sp>
      <p:sp>
        <p:nvSpPr>
          <p:cNvPr id="48142" name="Line 17"/>
          <p:cNvSpPr>
            <a:spLocks noChangeShapeType="1"/>
          </p:cNvSpPr>
          <p:nvPr/>
        </p:nvSpPr>
        <p:spPr bwMode="auto">
          <a:xfrm>
            <a:off x="4425950" y="2235200"/>
            <a:ext cx="1746250" cy="488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Rectangle 18"/>
          <p:cNvSpPr>
            <a:spLocks noChangeArrowheads="1"/>
          </p:cNvSpPr>
          <p:nvPr/>
        </p:nvSpPr>
        <p:spPr bwMode="auto">
          <a:xfrm rot="-277028">
            <a:off x="5365750" y="2032000"/>
            <a:ext cx="74613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9"/>
          <p:cNvSpPr>
            <a:spLocks noChangeShapeType="1"/>
          </p:cNvSpPr>
          <p:nvPr/>
        </p:nvSpPr>
        <p:spPr bwMode="auto">
          <a:xfrm>
            <a:off x="6934200" y="2254250"/>
            <a:ext cx="717550" cy="19685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Rectangle 20"/>
          <p:cNvSpPr>
            <a:spLocks noChangeArrowheads="1"/>
          </p:cNvSpPr>
          <p:nvPr/>
        </p:nvSpPr>
        <p:spPr bwMode="auto">
          <a:xfrm rot="900000">
            <a:off x="7702550" y="2425700"/>
            <a:ext cx="161925" cy="17462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21"/>
          <p:cNvSpPr>
            <a:spLocks noChangeShapeType="1"/>
          </p:cNvSpPr>
          <p:nvPr/>
        </p:nvSpPr>
        <p:spPr bwMode="auto">
          <a:xfrm rot="900000" flipH="1" flipV="1">
            <a:off x="7635875" y="2263775"/>
            <a:ext cx="381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Freeform 22"/>
          <p:cNvSpPr>
            <a:spLocks/>
          </p:cNvSpPr>
          <p:nvPr/>
        </p:nvSpPr>
        <p:spPr bwMode="auto">
          <a:xfrm rot="6300000">
            <a:off x="7808913" y="2536825"/>
            <a:ext cx="303212" cy="77788"/>
          </a:xfrm>
          <a:custGeom>
            <a:avLst/>
            <a:gdLst>
              <a:gd name="T0" fmla="*/ 0 w 429"/>
              <a:gd name="T1" fmla="*/ 76978 h 288"/>
              <a:gd name="T2" fmla="*/ 80574 w 429"/>
              <a:gd name="T3" fmla="*/ 16206 h 288"/>
              <a:gd name="T4" fmla="*/ 184472 w 429"/>
              <a:gd name="T5" fmla="*/ 1621 h 288"/>
              <a:gd name="T6" fmla="*/ 252323 w 429"/>
              <a:gd name="T7" fmla="*/ 25929 h 288"/>
              <a:gd name="T8" fmla="*/ 303212 w 429"/>
              <a:gd name="T9" fmla="*/ 77788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9"/>
              <a:gd name="T16" fmla="*/ 0 h 288"/>
              <a:gd name="T17" fmla="*/ 429 w 42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9" h="288">
                <a:moveTo>
                  <a:pt x="0" y="285"/>
                </a:moveTo>
                <a:cubicBezTo>
                  <a:pt x="35" y="195"/>
                  <a:pt x="71" y="106"/>
                  <a:pt x="114" y="60"/>
                </a:cubicBezTo>
                <a:cubicBezTo>
                  <a:pt x="157" y="14"/>
                  <a:pt x="221" y="0"/>
                  <a:pt x="261" y="6"/>
                </a:cubicBezTo>
                <a:cubicBezTo>
                  <a:pt x="301" y="12"/>
                  <a:pt x="329" y="49"/>
                  <a:pt x="357" y="96"/>
                </a:cubicBezTo>
                <a:cubicBezTo>
                  <a:pt x="385" y="143"/>
                  <a:pt x="407" y="215"/>
                  <a:pt x="429" y="288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triangl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23"/>
          <p:cNvSpPr>
            <a:spLocks noChangeShapeType="1"/>
          </p:cNvSpPr>
          <p:nvPr/>
        </p:nvSpPr>
        <p:spPr bwMode="auto">
          <a:xfrm>
            <a:off x="2716213" y="3654425"/>
            <a:ext cx="3327400" cy="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Rectangle 24"/>
          <p:cNvSpPr>
            <a:spLocks noChangeArrowheads="1"/>
          </p:cNvSpPr>
          <p:nvPr/>
        </p:nvSpPr>
        <p:spPr bwMode="auto">
          <a:xfrm>
            <a:off x="5981700" y="3479800"/>
            <a:ext cx="339725" cy="290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1" tIns="45714" rIns="91431" bIns="45714" anchor="ctr"/>
          <a:lstStyle/>
          <a:p>
            <a:pPr algn="ctr"/>
            <a:endParaRPr lang="en-US" altLang="en-US" sz="1500"/>
          </a:p>
        </p:txBody>
      </p:sp>
      <p:sp>
        <p:nvSpPr>
          <p:cNvPr id="48150" name="Text Box 25"/>
          <p:cNvSpPr txBox="1">
            <a:spLocks noChangeArrowheads="1"/>
          </p:cNvSpPr>
          <p:nvPr/>
        </p:nvSpPr>
        <p:spPr bwMode="auto">
          <a:xfrm>
            <a:off x="6699250" y="3179763"/>
            <a:ext cx="1254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1400"/>
              <a:t>1st order beam</a:t>
            </a:r>
            <a:endParaRPr lang="en-US" altLang="en-US" sz="1200"/>
          </a:p>
        </p:txBody>
      </p:sp>
      <p:sp>
        <p:nvSpPr>
          <p:cNvPr id="48151" name="Line 26"/>
          <p:cNvSpPr>
            <a:spLocks noChangeShapeType="1"/>
          </p:cNvSpPr>
          <p:nvPr/>
        </p:nvSpPr>
        <p:spPr bwMode="auto">
          <a:xfrm>
            <a:off x="2760663" y="3654425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8152" name="Rectangle 27"/>
          <p:cNvSpPr>
            <a:spLocks noChangeArrowheads="1"/>
          </p:cNvSpPr>
          <p:nvPr/>
        </p:nvSpPr>
        <p:spPr bwMode="auto">
          <a:xfrm rot="-2567624" flipH="1" flipV="1">
            <a:off x="2614613" y="3492500"/>
            <a:ext cx="184150" cy="36988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48153" name="Text Box 28"/>
          <p:cNvSpPr txBox="1">
            <a:spLocks noChangeArrowheads="1"/>
          </p:cNvSpPr>
          <p:nvPr/>
        </p:nvSpPr>
        <p:spPr bwMode="auto">
          <a:xfrm>
            <a:off x="7997825" y="2341563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1400"/>
              <a:t>PZT2</a:t>
            </a:r>
            <a:endParaRPr lang="en-US" altLang="en-US"/>
          </a:p>
        </p:txBody>
      </p:sp>
      <p:sp>
        <p:nvSpPr>
          <p:cNvPr id="48154" name="Freeform 29"/>
          <p:cNvSpPr>
            <a:spLocks/>
          </p:cNvSpPr>
          <p:nvPr/>
        </p:nvSpPr>
        <p:spPr bwMode="auto">
          <a:xfrm rot="5400000">
            <a:off x="6248400" y="5086350"/>
            <a:ext cx="152400" cy="304800"/>
          </a:xfrm>
          <a:custGeom>
            <a:avLst/>
            <a:gdLst>
              <a:gd name="T0" fmla="*/ 0 w 192"/>
              <a:gd name="T1" fmla="*/ 0 h 288"/>
              <a:gd name="T2" fmla="*/ 152400 w 192"/>
              <a:gd name="T3" fmla="*/ 0 h 288"/>
              <a:gd name="T4" fmla="*/ 152400 w 192"/>
              <a:gd name="T5" fmla="*/ 304800 h 288"/>
              <a:gd name="T6" fmla="*/ 0 w 192"/>
              <a:gd name="T7" fmla="*/ 30480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  <a:lnTo>
                  <a:pt x="0" y="288"/>
                </a:lnTo>
              </a:path>
            </a:pathLst>
          </a:custGeom>
          <a:noFill/>
          <a:ln w="635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AutoShape 30"/>
          <p:cNvSpPr>
            <a:spLocks noChangeArrowheads="1"/>
          </p:cNvSpPr>
          <p:nvPr/>
        </p:nvSpPr>
        <p:spPr bwMode="auto">
          <a:xfrm>
            <a:off x="7467600" y="5848350"/>
            <a:ext cx="304800" cy="2476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Text Box 31"/>
          <p:cNvSpPr txBox="1">
            <a:spLocks noChangeArrowheads="1"/>
          </p:cNvSpPr>
          <p:nvPr/>
        </p:nvSpPr>
        <p:spPr bwMode="auto">
          <a:xfrm>
            <a:off x="5562600" y="5010150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/>
              <a:t>PD1</a:t>
            </a:r>
          </a:p>
        </p:txBody>
      </p:sp>
      <p:sp>
        <p:nvSpPr>
          <p:cNvPr id="48157" name="Rectangle 32"/>
          <p:cNvSpPr>
            <a:spLocks noChangeArrowheads="1"/>
          </p:cNvSpPr>
          <p:nvPr/>
        </p:nvSpPr>
        <p:spPr bwMode="auto">
          <a:xfrm rot="2567624" flipV="1">
            <a:off x="8747125" y="4391025"/>
            <a:ext cx="184150" cy="36988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48158" name="Line 33"/>
          <p:cNvSpPr>
            <a:spLocks noChangeShapeType="1"/>
          </p:cNvSpPr>
          <p:nvPr/>
        </p:nvSpPr>
        <p:spPr bwMode="auto">
          <a:xfrm>
            <a:off x="8801100" y="3409950"/>
            <a:ext cx="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Line 34"/>
          <p:cNvSpPr>
            <a:spLocks noChangeShapeType="1"/>
          </p:cNvSpPr>
          <p:nvPr/>
        </p:nvSpPr>
        <p:spPr bwMode="auto">
          <a:xfrm flipH="1">
            <a:off x="5867400" y="4543425"/>
            <a:ext cx="2919413" cy="9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Oval 35"/>
          <p:cNvSpPr>
            <a:spLocks noChangeArrowheads="1"/>
          </p:cNvSpPr>
          <p:nvPr/>
        </p:nvSpPr>
        <p:spPr bwMode="auto">
          <a:xfrm rot="5400000">
            <a:off x="6613525" y="4287838"/>
            <a:ext cx="260350" cy="520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8161" name="Oval 36"/>
          <p:cNvSpPr>
            <a:spLocks noChangeArrowheads="1"/>
          </p:cNvSpPr>
          <p:nvPr/>
        </p:nvSpPr>
        <p:spPr bwMode="auto">
          <a:xfrm rot="5400000">
            <a:off x="8385175" y="4287838"/>
            <a:ext cx="260350" cy="520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8162" name="Text Box 37"/>
          <p:cNvSpPr txBox="1">
            <a:spLocks noChangeArrowheads="1"/>
          </p:cNvSpPr>
          <p:nvPr/>
        </p:nvSpPr>
        <p:spPr bwMode="auto">
          <a:xfrm>
            <a:off x="8339138" y="4705350"/>
            <a:ext cx="354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L1</a:t>
            </a:r>
            <a:endParaRPr lang="en-US" altLang="en-US"/>
          </a:p>
        </p:txBody>
      </p:sp>
      <p:sp>
        <p:nvSpPr>
          <p:cNvPr id="48163" name="Text Box 38"/>
          <p:cNvSpPr txBox="1">
            <a:spLocks noChangeArrowheads="1"/>
          </p:cNvSpPr>
          <p:nvPr/>
        </p:nvSpPr>
        <p:spPr bwMode="auto">
          <a:xfrm>
            <a:off x="6580188" y="4659313"/>
            <a:ext cx="354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L2</a:t>
            </a:r>
            <a:endParaRPr lang="en-US" altLang="en-US"/>
          </a:p>
        </p:txBody>
      </p:sp>
      <p:sp>
        <p:nvSpPr>
          <p:cNvPr id="48164" name="Line 39"/>
          <p:cNvSpPr>
            <a:spLocks noChangeShapeType="1"/>
          </p:cNvSpPr>
          <p:nvPr/>
        </p:nvSpPr>
        <p:spPr bwMode="auto">
          <a:xfrm flipH="1">
            <a:off x="5410200" y="4552950"/>
            <a:ext cx="838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Rectangle 40"/>
          <p:cNvSpPr>
            <a:spLocks noChangeArrowheads="1"/>
          </p:cNvSpPr>
          <p:nvPr/>
        </p:nvSpPr>
        <p:spPr bwMode="auto">
          <a:xfrm>
            <a:off x="7391400" y="4438650"/>
            <a:ext cx="3810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Line 41"/>
          <p:cNvSpPr>
            <a:spLocks noChangeShapeType="1"/>
          </p:cNvSpPr>
          <p:nvPr/>
        </p:nvSpPr>
        <p:spPr bwMode="auto">
          <a:xfrm>
            <a:off x="6324600" y="455295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7" name="Line 42"/>
          <p:cNvSpPr>
            <a:spLocks noChangeShapeType="1"/>
          </p:cNvSpPr>
          <p:nvPr/>
        </p:nvSpPr>
        <p:spPr bwMode="auto">
          <a:xfrm flipV="1">
            <a:off x="7605713" y="4676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Line 43"/>
          <p:cNvSpPr>
            <a:spLocks noChangeShapeType="1"/>
          </p:cNvSpPr>
          <p:nvPr/>
        </p:nvSpPr>
        <p:spPr bwMode="auto">
          <a:xfrm>
            <a:off x="7615238" y="54006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Freeform 44"/>
          <p:cNvSpPr>
            <a:spLocks/>
          </p:cNvSpPr>
          <p:nvPr/>
        </p:nvSpPr>
        <p:spPr bwMode="auto">
          <a:xfrm>
            <a:off x="6324600" y="5300663"/>
            <a:ext cx="1143000" cy="685800"/>
          </a:xfrm>
          <a:custGeom>
            <a:avLst/>
            <a:gdLst>
              <a:gd name="T0" fmla="*/ 0 w 576"/>
              <a:gd name="T1" fmla="*/ 0 h 336"/>
              <a:gd name="T2" fmla="*/ 0 w 576"/>
              <a:gd name="T3" fmla="*/ 685800 h 336"/>
              <a:gd name="T4" fmla="*/ 1143000 w 576"/>
              <a:gd name="T5" fmla="*/ 685800 h 336"/>
              <a:gd name="T6" fmla="*/ 0 60000 65536"/>
              <a:gd name="T7" fmla="*/ 0 60000 65536"/>
              <a:gd name="T8" fmla="*/ 0 60000 65536"/>
              <a:gd name="T9" fmla="*/ 0 w 576"/>
              <a:gd name="T10" fmla="*/ 0 h 336"/>
              <a:gd name="T11" fmla="*/ 576 w 5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336">
                <a:moveTo>
                  <a:pt x="0" y="0"/>
                </a:moveTo>
                <a:lnTo>
                  <a:pt x="0" y="336"/>
                </a:lnTo>
                <a:lnTo>
                  <a:pt x="576" y="33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AutoShape 45"/>
          <p:cNvSpPr>
            <a:spLocks noChangeArrowheads="1"/>
          </p:cNvSpPr>
          <p:nvPr/>
        </p:nvSpPr>
        <p:spPr bwMode="auto">
          <a:xfrm rot="-7203869">
            <a:off x="6534943" y="2018507"/>
            <a:ext cx="87313" cy="9271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1" name="AutoShape 46"/>
          <p:cNvSpPr>
            <a:spLocks noChangeArrowheads="1"/>
          </p:cNvSpPr>
          <p:nvPr/>
        </p:nvSpPr>
        <p:spPr bwMode="auto">
          <a:xfrm rot="9820919">
            <a:off x="6032500" y="253365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2" name="Rectangle 47"/>
          <p:cNvSpPr>
            <a:spLocks noChangeArrowheads="1"/>
          </p:cNvSpPr>
          <p:nvPr/>
        </p:nvSpPr>
        <p:spPr bwMode="auto">
          <a:xfrm rot="435792" flipH="1">
            <a:off x="5749925" y="2044700"/>
            <a:ext cx="184150" cy="3698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48173" name="Oval 48"/>
          <p:cNvSpPr>
            <a:spLocks noChangeArrowheads="1"/>
          </p:cNvSpPr>
          <p:nvPr/>
        </p:nvSpPr>
        <p:spPr bwMode="auto">
          <a:xfrm rot="435792" flipH="1">
            <a:off x="5622925" y="1947863"/>
            <a:ext cx="260350" cy="5191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48174" name="Line 49"/>
          <p:cNvSpPr>
            <a:spLocks noChangeShapeType="1"/>
          </p:cNvSpPr>
          <p:nvPr/>
        </p:nvSpPr>
        <p:spPr bwMode="auto">
          <a:xfrm>
            <a:off x="4432300" y="2222500"/>
            <a:ext cx="1376363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75" name="Group 50"/>
          <p:cNvGrpSpPr>
            <a:grpSpLocks/>
          </p:cNvGrpSpPr>
          <p:nvPr/>
        </p:nvGrpSpPr>
        <p:grpSpPr bwMode="auto">
          <a:xfrm>
            <a:off x="4932363" y="1724025"/>
            <a:ext cx="307975" cy="520700"/>
            <a:chOff x="2556" y="1119"/>
            <a:chExt cx="194" cy="328"/>
          </a:xfrm>
        </p:grpSpPr>
        <p:sp>
          <p:nvSpPr>
            <p:cNvPr id="48209" name="Rectangle 51"/>
            <p:cNvSpPr>
              <a:spLocks noChangeArrowheads="1"/>
            </p:cNvSpPr>
            <p:nvPr/>
          </p:nvSpPr>
          <p:spPr bwMode="auto">
            <a:xfrm rot="1487312">
              <a:off x="2556" y="1147"/>
              <a:ext cx="117" cy="23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854" tIns="45927" rIns="91854" bIns="45927">
              <a:spAutoFit/>
            </a:bodyPr>
            <a:lstStyle/>
            <a:p>
              <a:endParaRPr lang="en-US"/>
            </a:p>
          </p:txBody>
        </p:sp>
        <p:sp>
          <p:nvSpPr>
            <p:cNvPr id="48210" name="Oval 52"/>
            <p:cNvSpPr>
              <a:spLocks noChangeArrowheads="1"/>
            </p:cNvSpPr>
            <p:nvPr/>
          </p:nvSpPr>
          <p:spPr bwMode="auto">
            <a:xfrm rot="1487312">
              <a:off x="2586" y="1119"/>
              <a:ext cx="164" cy="3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854" tIns="45927" rIns="91854" bIns="45927">
              <a:spAutoFit/>
            </a:bodyPr>
            <a:lstStyle/>
            <a:p>
              <a:endParaRPr lang="en-US"/>
            </a:p>
          </p:txBody>
        </p:sp>
      </p:grpSp>
      <p:sp>
        <p:nvSpPr>
          <p:cNvPr id="48176" name="Line 53"/>
          <p:cNvSpPr>
            <a:spLocks noChangeShapeType="1"/>
          </p:cNvSpPr>
          <p:nvPr/>
        </p:nvSpPr>
        <p:spPr bwMode="auto">
          <a:xfrm flipH="1" flipV="1">
            <a:off x="5046663" y="2003425"/>
            <a:ext cx="762000" cy="222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7" name="Line 54"/>
          <p:cNvSpPr>
            <a:spLocks noChangeShapeType="1"/>
          </p:cNvSpPr>
          <p:nvPr/>
        </p:nvSpPr>
        <p:spPr bwMode="auto">
          <a:xfrm flipV="1">
            <a:off x="5054600" y="1676400"/>
            <a:ext cx="1543050" cy="317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Rectangle 55"/>
          <p:cNvSpPr>
            <a:spLocks noChangeArrowheads="1"/>
          </p:cNvSpPr>
          <p:nvPr/>
        </p:nvSpPr>
        <p:spPr bwMode="auto">
          <a:xfrm rot="1862338" flipV="1">
            <a:off x="4368800" y="2012950"/>
            <a:ext cx="74613" cy="3683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48179" name="Line 56"/>
          <p:cNvSpPr>
            <a:spLocks noChangeShapeType="1"/>
          </p:cNvSpPr>
          <p:nvPr/>
        </p:nvSpPr>
        <p:spPr bwMode="auto">
          <a:xfrm flipH="1">
            <a:off x="3810000" y="1657350"/>
            <a:ext cx="2819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0" name="Rectangle 57"/>
          <p:cNvSpPr>
            <a:spLocks noChangeArrowheads="1"/>
          </p:cNvSpPr>
          <p:nvPr/>
        </p:nvSpPr>
        <p:spPr bwMode="auto">
          <a:xfrm rot="21104378" flipV="1">
            <a:off x="6597650" y="1492250"/>
            <a:ext cx="74613" cy="3683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48181" name="Rectangle 58"/>
          <p:cNvSpPr>
            <a:spLocks noChangeArrowheads="1"/>
          </p:cNvSpPr>
          <p:nvPr/>
        </p:nvSpPr>
        <p:spPr bwMode="auto">
          <a:xfrm>
            <a:off x="4140200" y="1492250"/>
            <a:ext cx="762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2" name="Line 59"/>
          <p:cNvSpPr>
            <a:spLocks noChangeShapeType="1"/>
          </p:cNvSpPr>
          <p:nvPr/>
        </p:nvSpPr>
        <p:spPr bwMode="auto">
          <a:xfrm flipH="1">
            <a:off x="2743200" y="1657350"/>
            <a:ext cx="1295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3" name="Rectangle 60"/>
          <p:cNvSpPr>
            <a:spLocks noChangeArrowheads="1"/>
          </p:cNvSpPr>
          <p:nvPr/>
        </p:nvSpPr>
        <p:spPr bwMode="auto">
          <a:xfrm rot="2567624" flipV="1">
            <a:off x="2611438" y="1458913"/>
            <a:ext cx="184150" cy="36988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48184" name="Text Box 61"/>
          <p:cNvSpPr txBox="1">
            <a:spLocks noChangeAspect="1" noChangeArrowheads="1"/>
          </p:cNvSpPr>
          <p:nvPr/>
        </p:nvSpPr>
        <p:spPr bwMode="auto">
          <a:xfrm flipH="1">
            <a:off x="3675063" y="3162300"/>
            <a:ext cx="808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pPr algn="ctr"/>
            <a:r>
              <a:rPr lang="en-US" altLang="en-US" sz="1600"/>
              <a:t>Isolator</a:t>
            </a:r>
          </a:p>
        </p:txBody>
      </p:sp>
      <p:sp>
        <p:nvSpPr>
          <p:cNvPr id="48185" name="AutoShape 63"/>
          <p:cNvSpPr>
            <a:spLocks noChangeAspect="1" noChangeArrowheads="1"/>
          </p:cNvSpPr>
          <p:nvPr/>
        </p:nvSpPr>
        <p:spPr bwMode="auto">
          <a:xfrm rot="5400000">
            <a:off x="3730626" y="3452812"/>
            <a:ext cx="131762" cy="417513"/>
          </a:xfrm>
          <a:prstGeom prst="can">
            <a:avLst>
              <a:gd name="adj" fmla="val 2507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8186" name="AutoShape 64"/>
          <p:cNvSpPr>
            <a:spLocks noChangeAspect="1" noChangeArrowheads="1"/>
          </p:cNvSpPr>
          <p:nvPr/>
        </p:nvSpPr>
        <p:spPr bwMode="auto">
          <a:xfrm rot="5400000">
            <a:off x="3894931" y="3372644"/>
            <a:ext cx="328613" cy="555625"/>
          </a:xfrm>
          <a:prstGeom prst="can">
            <a:avLst>
              <a:gd name="adj" fmla="val 3791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8187" name="AutoShape 65"/>
          <p:cNvSpPr>
            <a:spLocks noChangeAspect="1" noChangeArrowheads="1"/>
          </p:cNvSpPr>
          <p:nvPr/>
        </p:nvSpPr>
        <p:spPr bwMode="auto">
          <a:xfrm rot="5400000">
            <a:off x="4235450" y="3441700"/>
            <a:ext cx="131763" cy="417513"/>
          </a:xfrm>
          <a:prstGeom prst="can">
            <a:avLst>
              <a:gd name="adj" fmla="val 2507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48188" name="Rectangle 66"/>
          <p:cNvSpPr>
            <a:spLocks noChangeArrowheads="1"/>
          </p:cNvSpPr>
          <p:nvPr/>
        </p:nvSpPr>
        <p:spPr bwMode="auto">
          <a:xfrm rot="-480000">
            <a:off x="6667500" y="1574800"/>
            <a:ext cx="161925" cy="17462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89" name="Line 67"/>
          <p:cNvSpPr>
            <a:spLocks noChangeShapeType="1"/>
          </p:cNvSpPr>
          <p:nvPr/>
        </p:nvSpPr>
        <p:spPr bwMode="auto">
          <a:xfrm rot="21120000" flipV="1">
            <a:off x="6399213" y="142875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0" name="Text Box 68"/>
          <p:cNvSpPr txBox="1">
            <a:spLocks noChangeArrowheads="1"/>
          </p:cNvSpPr>
          <p:nvPr/>
        </p:nvSpPr>
        <p:spPr bwMode="auto">
          <a:xfrm>
            <a:off x="6964363" y="1239838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1400"/>
              <a:t>PZT1</a:t>
            </a:r>
            <a:endParaRPr lang="en-US" altLang="en-US"/>
          </a:p>
        </p:txBody>
      </p:sp>
      <p:sp>
        <p:nvSpPr>
          <p:cNvPr id="48191" name="Rectangle 69"/>
          <p:cNvSpPr>
            <a:spLocks noChangeArrowheads="1"/>
          </p:cNvSpPr>
          <p:nvPr/>
        </p:nvSpPr>
        <p:spPr bwMode="auto">
          <a:xfrm>
            <a:off x="8763000" y="5086350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Servo1</a:t>
            </a:r>
          </a:p>
        </p:txBody>
      </p:sp>
      <p:sp>
        <p:nvSpPr>
          <p:cNvPr id="48192" name="Freeform 70"/>
          <p:cNvSpPr>
            <a:spLocks/>
          </p:cNvSpPr>
          <p:nvPr/>
        </p:nvSpPr>
        <p:spPr bwMode="auto">
          <a:xfrm>
            <a:off x="7772400" y="5467350"/>
            <a:ext cx="1447800" cy="519113"/>
          </a:xfrm>
          <a:custGeom>
            <a:avLst/>
            <a:gdLst>
              <a:gd name="T0" fmla="*/ 0 w 816"/>
              <a:gd name="T1" fmla="*/ 519113 h 144"/>
              <a:gd name="T2" fmla="*/ 1447800 w 816"/>
              <a:gd name="T3" fmla="*/ 519113 h 144"/>
              <a:gd name="T4" fmla="*/ 1447800 w 816"/>
              <a:gd name="T5" fmla="*/ 0 h 144"/>
              <a:gd name="T6" fmla="*/ 0 60000 65536"/>
              <a:gd name="T7" fmla="*/ 0 60000 65536"/>
              <a:gd name="T8" fmla="*/ 0 60000 65536"/>
              <a:gd name="T9" fmla="*/ 0 w 816"/>
              <a:gd name="T10" fmla="*/ 0 h 144"/>
              <a:gd name="T11" fmla="*/ 816 w 81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144">
                <a:moveTo>
                  <a:pt x="0" y="144"/>
                </a:moveTo>
                <a:lnTo>
                  <a:pt x="816" y="144"/>
                </a:lnTo>
                <a:lnTo>
                  <a:pt x="816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3" name="Freeform 71"/>
          <p:cNvSpPr>
            <a:spLocks/>
          </p:cNvSpPr>
          <p:nvPr/>
        </p:nvSpPr>
        <p:spPr bwMode="auto">
          <a:xfrm>
            <a:off x="6858000" y="1657350"/>
            <a:ext cx="2819400" cy="3429000"/>
          </a:xfrm>
          <a:custGeom>
            <a:avLst/>
            <a:gdLst>
              <a:gd name="T0" fmla="*/ 2819400 w 1488"/>
              <a:gd name="T1" fmla="*/ 3429000 h 2160"/>
              <a:gd name="T2" fmla="*/ 2819400 w 1488"/>
              <a:gd name="T3" fmla="*/ 0 h 2160"/>
              <a:gd name="T4" fmla="*/ 0 w 1488"/>
              <a:gd name="T5" fmla="*/ 0 h 2160"/>
              <a:gd name="T6" fmla="*/ 0 60000 65536"/>
              <a:gd name="T7" fmla="*/ 0 60000 65536"/>
              <a:gd name="T8" fmla="*/ 0 60000 65536"/>
              <a:gd name="T9" fmla="*/ 0 w 1488"/>
              <a:gd name="T10" fmla="*/ 0 h 2160"/>
              <a:gd name="T11" fmla="*/ 1488 w 1488"/>
              <a:gd name="T12" fmla="*/ 2160 h 2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2160">
                <a:moveTo>
                  <a:pt x="1488" y="2160"/>
                </a:moveTo>
                <a:lnTo>
                  <a:pt x="1488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4" name="Freeform 72"/>
          <p:cNvSpPr>
            <a:spLocks/>
          </p:cNvSpPr>
          <p:nvPr/>
        </p:nvSpPr>
        <p:spPr bwMode="auto">
          <a:xfrm>
            <a:off x="6172200" y="2952750"/>
            <a:ext cx="3429000" cy="533400"/>
          </a:xfrm>
          <a:custGeom>
            <a:avLst/>
            <a:gdLst>
              <a:gd name="T0" fmla="*/ 3429000 w 1488"/>
              <a:gd name="T1" fmla="*/ 0 h 240"/>
              <a:gd name="T2" fmla="*/ 663677 w 1488"/>
              <a:gd name="T3" fmla="*/ 0 h 240"/>
              <a:gd name="T4" fmla="*/ 0 w 1488"/>
              <a:gd name="T5" fmla="*/ 213360 h 240"/>
              <a:gd name="T6" fmla="*/ 0 w 1488"/>
              <a:gd name="T7" fmla="*/ 53340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488"/>
              <a:gd name="T13" fmla="*/ 0 h 240"/>
              <a:gd name="T14" fmla="*/ 1488 w 148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8" h="240">
                <a:moveTo>
                  <a:pt x="1488" y="0"/>
                </a:moveTo>
                <a:lnTo>
                  <a:pt x="288" y="0"/>
                </a:lnTo>
                <a:lnTo>
                  <a:pt x="0" y="96"/>
                </a:lnTo>
                <a:lnTo>
                  <a:pt x="0" y="24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5" name="Text Box 73"/>
          <p:cNvSpPr txBox="1">
            <a:spLocks noChangeArrowheads="1"/>
          </p:cNvSpPr>
          <p:nvPr/>
        </p:nvSpPr>
        <p:spPr bwMode="auto">
          <a:xfrm>
            <a:off x="8077200" y="5915025"/>
            <a:ext cx="914400" cy="153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r>
              <a:rPr lang="en-US" altLang="en-US" sz="1000"/>
              <a:t> Low-pass filter</a:t>
            </a:r>
          </a:p>
        </p:txBody>
      </p:sp>
      <p:sp>
        <p:nvSpPr>
          <p:cNvPr id="48196" name="AutoShape 74"/>
          <p:cNvSpPr>
            <a:spLocks noChangeArrowheads="1"/>
          </p:cNvSpPr>
          <p:nvPr/>
        </p:nvSpPr>
        <p:spPr bwMode="auto">
          <a:xfrm rot="-643443">
            <a:off x="6864350" y="219075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7" name="Rectangle 75"/>
          <p:cNvSpPr>
            <a:spLocks noChangeArrowheads="1"/>
          </p:cNvSpPr>
          <p:nvPr/>
        </p:nvSpPr>
        <p:spPr bwMode="auto">
          <a:xfrm rot="914960" flipV="1">
            <a:off x="7632700" y="2286000"/>
            <a:ext cx="74613" cy="3683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48198" name="Rectangle 76"/>
          <p:cNvSpPr>
            <a:spLocks noChangeArrowheads="1"/>
          </p:cNvSpPr>
          <p:nvPr/>
        </p:nvSpPr>
        <p:spPr bwMode="auto">
          <a:xfrm rot="-3187807">
            <a:off x="8801100" y="3257550"/>
            <a:ext cx="76200" cy="3048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9" name="Line 77"/>
          <p:cNvSpPr>
            <a:spLocks noChangeShapeType="1"/>
          </p:cNvSpPr>
          <p:nvPr/>
        </p:nvSpPr>
        <p:spPr bwMode="auto">
          <a:xfrm>
            <a:off x="8801100" y="4013200"/>
            <a:ext cx="723900" cy="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00" name="Text Box 78"/>
          <p:cNvSpPr txBox="1">
            <a:spLocks noChangeArrowheads="1"/>
          </p:cNvSpPr>
          <p:nvPr/>
        </p:nvSpPr>
        <p:spPr bwMode="auto">
          <a:xfrm>
            <a:off x="7351713" y="4381500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1600"/>
              <a:t>PM</a:t>
            </a:r>
            <a:endParaRPr lang="en-US" altLang="en-US"/>
          </a:p>
        </p:txBody>
      </p:sp>
      <p:sp>
        <p:nvSpPr>
          <p:cNvPr id="48201" name="Text Box 79"/>
          <p:cNvSpPr txBox="1">
            <a:spLocks noChangeArrowheads="1"/>
          </p:cNvSpPr>
          <p:nvPr/>
        </p:nvSpPr>
        <p:spPr bwMode="auto">
          <a:xfrm>
            <a:off x="8382000" y="394335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BS</a:t>
            </a:r>
            <a:endParaRPr lang="en-US" altLang="en-US"/>
          </a:p>
        </p:txBody>
      </p:sp>
      <p:sp>
        <p:nvSpPr>
          <p:cNvPr id="48202" name="Text Box 80"/>
          <p:cNvSpPr txBox="1">
            <a:spLocks noChangeArrowheads="1"/>
          </p:cNvSpPr>
          <p:nvPr/>
        </p:nvSpPr>
        <p:spPr bwMode="auto">
          <a:xfrm>
            <a:off x="8747125" y="363855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/>
              <a:t>To main</a:t>
            </a:r>
          </a:p>
          <a:p>
            <a:r>
              <a:rPr lang="en-US" altLang="en-US" sz="1000"/>
              <a:t>experiment</a:t>
            </a:r>
            <a:endParaRPr lang="en-US" altLang="en-US"/>
          </a:p>
        </p:txBody>
      </p:sp>
      <p:grpSp>
        <p:nvGrpSpPr>
          <p:cNvPr id="48203" name="Group 81"/>
          <p:cNvGrpSpPr>
            <a:grpSpLocks/>
          </p:cNvGrpSpPr>
          <p:nvPr/>
        </p:nvGrpSpPr>
        <p:grpSpPr bwMode="auto">
          <a:xfrm>
            <a:off x="7745413" y="3611563"/>
            <a:ext cx="152400" cy="304800"/>
            <a:chOff x="14200" y="7624"/>
            <a:chExt cx="304" cy="504"/>
          </a:xfrm>
        </p:grpSpPr>
        <p:sp>
          <p:nvSpPr>
            <p:cNvPr id="48206" name="AutoShape 82"/>
            <p:cNvSpPr>
              <a:spLocks noChangeArrowheads="1"/>
            </p:cNvSpPr>
            <p:nvPr/>
          </p:nvSpPr>
          <p:spPr bwMode="auto">
            <a:xfrm flipH="1">
              <a:off x="14200" y="7624"/>
              <a:ext cx="184" cy="160"/>
            </a:xfrm>
            <a:prstGeom prst="flowChartMagneticDrum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7" name="Oval 83"/>
            <p:cNvSpPr>
              <a:spLocks noChangeArrowheads="1"/>
            </p:cNvSpPr>
            <p:nvPr/>
          </p:nvSpPr>
          <p:spPr bwMode="auto">
            <a:xfrm>
              <a:off x="14224" y="7624"/>
              <a:ext cx="280" cy="12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8" name="Rectangle 84"/>
            <p:cNvSpPr>
              <a:spLocks noChangeArrowheads="1"/>
            </p:cNvSpPr>
            <p:nvPr/>
          </p:nvSpPr>
          <p:spPr bwMode="auto">
            <a:xfrm>
              <a:off x="14376" y="7672"/>
              <a:ext cx="128" cy="4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204" name="Line 85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05" name="Text Box 91"/>
          <p:cNvSpPr txBox="1">
            <a:spLocks noChangeArrowheads="1"/>
          </p:cNvSpPr>
          <p:nvPr/>
        </p:nvSpPr>
        <p:spPr bwMode="auto">
          <a:xfrm>
            <a:off x="3505200" y="76200"/>
            <a:ext cx="324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Locking the </a:t>
            </a:r>
            <a:r>
              <a:rPr lang="en-US" altLang="en-US" b="1" i="1"/>
              <a:t>average</a:t>
            </a:r>
            <a:r>
              <a:rPr lang="en-US" altLang="en-US"/>
              <a:t> frequency</a:t>
            </a:r>
            <a:r>
              <a:rPr lang="en-US" altLang="en-US" sz="2800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2819400" y="152400"/>
            <a:ext cx="4843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Error signal #1 :  Locking the average frequency</a:t>
            </a:r>
            <a:r>
              <a:rPr lang="en-US" altLang="en-US" sz="2800"/>
              <a:t> </a:t>
            </a:r>
          </a:p>
        </p:txBody>
      </p:sp>
      <p:pic>
        <p:nvPicPr>
          <p:cNvPr id="49154" name="Picture 4" descr="C:\jonron\LATEX\phd\ch4\ERROR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4478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(Transmission)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8229600" y="5486400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(Reflection)</a:t>
            </a:r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1096963" y="1174750"/>
            <a:ext cx="4694237" cy="3973513"/>
            <a:chOff x="1097280" y="1174751"/>
            <a:chExt cx="4693920" cy="3973513"/>
          </a:xfrm>
        </p:grpSpPr>
        <p:pic>
          <p:nvPicPr>
            <p:cNvPr id="49158" name="Picture 5" descr="C:\jonron\Power_Point\jan\CENTER_FRINGE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1174751"/>
              <a:ext cx="4343400" cy="397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097280" y="4673601"/>
              <a:ext cx="1900109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Line 3"/>
          <p:cNvSpPr>
            <a:spLocks noChangeShapeType="1"/>
          </p:cNvSpPr>
          <p:nvPr/>
        </p:nvSpPr>
        <p:spPr bwMode="auto">
          <a:xfrm>
            <a:off x="8350250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4"/>
          <p:cNvSpPr>
            <a:spLocks noChangeShapeType="1"/>
          </p:cNvSpPr>
          <p:nvPr/>
        </p:nvSpPr>
        <p:spPr bwMode="auto">
          <a:xfrm>
            <a:off x="8462963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5"/>
          <p:cNvSpPr>
            <a:spLocks noChangeShapeType="1"/>
          </p:cNvSpPr>
          <p:nvPr/>
        </p:nvSpPr>
        <p:spPr bwMode="auto">
          <a:xfrm>
            <a:off x="8575675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Line 6"/>
          <p:cNvSpPr>
            <a:spLocks noChangeShapeType="1"/>
          </p:cNvSpPr>
          <p:nvPr/>
        </p:nvSpPr>
        <p:spPr bwMode="auto">
          <a:xfrm>
            <a:off x="8237538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7"/>
          <p:cNvSpPr>
            <a:spLocks noChangeShapeType="1"/>
          </p:cNvSpPr>
          <p:nvPr/>
        </p:nvSpPr>
        <p:spPr bwMode="auto">
          <a:xfrm>
            <a:off x="8688388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8"/>
          <p:cNvSpPr>
            <a:spLocks noChangeShapeType="1"/>
          </p:cNvSpPr>
          <p:nvPr/>
        </p:nvSpPr>
        <p:spPr bwMode="auto">
          <a:xfrm>
            <a:off x="8801100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9"/>
          <p:cNvSpPr>
            <a:spLocks noChangeShapeType="1"/>
          </p:cNvSpPr>
          <p:nvPr/>
        </p:nvSpPr>
        <p:spPr bwMode="auto">
          <a:xfrm>
            <a:off x="8913813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Line 10"/>
          <p:cNvSpPr>
            <a:spLocks noChangeShapeType="1"/>
          </p:cNvSpPr>
          <p:nvPr/>
        </p:nvSpPr>
        <p:spPr bwMode="auto">
          <a:xfrm>
            <a:off x="9026525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11"/>
          <p:cNvSpPr>
            <a:spLocks noChangeShapeType="1"/>
          </p:cNvSpPr>
          <p:nvPr/>
        </p:nvSpPr>
        <p:spPr bwMode="auto">
          <a:xfrm>
            <a:off x="6997700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12"/>
          <p:cNvSpPr>
            <a:spLocks noChangeShapeType="1"/>
          </p:cNvSpPr>
          <p:nvPr/>
        </p:nvSpPr>
        <p:spPr bwMode="auto">
          <a:xfrm>
            <a:off x="7335838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13"/>
          <p:cNvSpPr>
            <a:spLocks noChangeShapeType="1"/>
          </p:cNvSpPr>
          <p:nvPr/>
        </p:nvSpPr>
        <p:spPr bwMode="auto">
          <a:xfrm>
            <a:off x="7448550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Line 14"/>
          <p:cNvSpPr>
            <a:spLocks noChangeShapeType="1"/>
          </p:cNvSpPr>
          <p:nvPr/>
        </p:nvSpPr>
        <p:spPr bwMode="auto">
          <a:xfrm>
            <a:off x="7561263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Line 15"/>
          <p:cNvSpPr>
            <a:spLocks noChangeShapeType="1"/>
          </p:cNvSpPr>
          <p:nvPr/>
        </p:nvSpPr>
        <p:spPr bwMode="auto">
          <a:xfrm>
            <a:off x="7223125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Line 16"/>
          <p:cNvSpPr>
            <a:spLocks noChangeShapeType="1"/>
          </p:cNvSpPr>
          <p:nvPr/>
        </p:nvSpPr>
        <p:spPr bwMode="auto">
          <a:xfrm>
            <a:off x="7673975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Line 17"/>
          <p:cNvSpPr>
            <a:spLocks noChangeShapeType="1"/>
          </p:cNvSpPr>
          <p:nvPr/>
        </p:nvSpPr>
        <p:spPr bwMode="auto">
          <a:xfrm>
            <a:off x="7786688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Line 18"/>
          <p:cNvSpPr>
            <a:spLocks noChangeShapeType="1"/>
          </p:cNvSpPr>
          <p:nvPr/>
        </p:nvSpPr>
        <p:spPr bwMode="auto">
          <a:xfrm>
            <a:off x="7899400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Line 19"/>
          <p:cNvSpPr>
            <a:spLocks noChangeShapeType="1"/>
          </p:cNvSpPr>
          <p:nvPr/>
        </p:nvSpPr>
        <p:spPr bwMode="auto">
          <a:xfrm>
            <a:off x="8124825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Line 20"/>
          <p:cNvSpPr>
            <a:spLocks noChangeShapeType="1"/>
          </p:cNvSpPr>
          <p:nvPr/>
        </p:nvSpPr>
        <p:spPr bwMode="auto">
          <a:xfrm>
            <a:off x="4970463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Line 21"/>
          <p:cNvSpPr>
            <a:spLocks noChangeShapeType="1"/>
          </p:cNvSpPr>
          <p:nvPr/>
        </p:nvSpPr>
        <p:spPr bwMode="auto">
          <a:xfrm>
            <a:off x="4625975" y="6096000"/>
            <a:ext cx="0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Line 22"/>
          <p:cNvSpPr>
            <a:spLocks noChangeShapeType="1"/>
          </p:cNvSpPr>
          <p:nvPr/>
        </p:nvSpPr>
        <p:spPr bwMode="auto">
          <a:xfrm>
            <a:off x="5421313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Line 23"/>
          <p:cNvSpPr>
            <a:spLocks noChangeShapeType="1"/>
          </p:cNvSpPr>
          <p:nvPr/>
        </p:nvSpPr>
        <p:spPr bwMode="auto">
          <a:xfrm>
            <a:off x="6321425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Line 24"/>
          <p:cNvSpPr>
            <a:spLocks noChangeShapeType="1"/>
          </p:cNvSpPr>
          <p:nvPr/>
        </p:nvSpPr>
        <p:spPr bwMode="auto">
          <a:xfrm>
            <a:off x="6546850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25"/>
          <p:cNvSpPr>
            <a:spLocks noChangeShapeType="1"/>
          </p:cNvSpPr>
          <p:nvPr/>
        </p:nvSpPr>
        <p:spPr bwMode="auto">
          <a:xfrm>
            <a:off x="6772275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26"/>
          <p:cNvSpPr>
            <a:spLocks noChangeShapeType="1"/>
          </p:cNvSpPr>
          <p:nvPr/>
        </p:nvSpPr>
        <p:spPr bwMode="auto">
          <a:xfrm>
            <a:off x="7110413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Line 27"/>
          <p:cNvSpPr>
            <a:spLocks noChangeShapeType="1"/>
          </p:cNvSpPr>
          <p:nvPr/>
        </p:nvSpPr>
        <p:spPr bwMode="auto">
          <a:xfrm>
            <a:off x="3168650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Line 28"/>
          <p:cNvSpPr>
            <a:spLocks noChangeShapeType="1"/>
          </p:cNvSpPr>
          <p:nvPr/>
        </p:nvSpPr>
        <p:spPr bwMode="auto">
          <a:xfrm>
            <a:off x="3617913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Line 29"/>
          <p:cNvSpPr>
            <a:spLocks noChangeShapeType="1"/>
          </p:cNvSpPr>
          <p:nvPr/>
        </p:nvSpPr>
        <p:spPr bwMode="auto">
          <a:xfrm>
            <a:off x="3843338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Line 30"/>
          <p:cNvSpPr>
            <a:spLocks noChangeShapeType="1"/>
          </p:cNvSpPr>
          <p:nvPr/>
        </p:nvSpPr>
        <p:spPr bwMode="auto">
          <a:xfrm>
            <a:off x="4068763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Line 31"/>
          <p:cNvSpPr>
            <a:spLocks noChangeShapeType="1"/>
          </p:cNvSpPr>
          <p:nvPr/>
        </p:nvSpPr>
        <p:spPr bwMode="auto">
          <a:xfrm>
            <a:off x="3392488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32"/>
          <p:cNvSpPr>
            <a:spLocks noChangeShapeType="1"/>
          </p:cNvSpPr>
          <p:nvPr/>
        </p:nvSpPr>
        <p:spPr bwMode="auto">
          <a:xfrm>
            <a:off x="4294188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33"/>
          <p:cNvSpPr>
            <a:spLocks noChangeShapeType="1"/>
          </p:cNvSpPr>
          <p:nvPr/>
        </p:nvSpPr>
        <p:spPr bwMode="auto">
          <a:xfrm>
            <a:off x="4519613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Line 34"/>
          <p:cNvSpPr>
            <a:spLocks noChangeShapeType="1"/>
          </p:cNvSpPr>
          <p:nvPr/>
        </p:nvSpPr>
        <p:spPr bwMode="auto">
          <a:xfrm>
            <a:off x="4745038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Line 35"/>
          <p:cNvSpPr>
            <a:spLocks noChangeShapeType="1"/>
          </p:cNvSpPr>
          <p:nvPr/>
        </p:nvSpPr>
        <p:spPr bwMode="auto">
          <a:xfrm>
            <a:off x="5195888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Text Box 36"/>
          <p:cNvSpPr txBox="1">
            <a:spLocks noChangeArrowheads="1"/>
          </p:cNvSpPr>
          <p:nvPr/>
        </p:nvSpPr>
        <p:spPr bwMode="auto">
          <a:xfrm>
            <a:off x="9569450" y="61722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frequency</a:t>
            </a:r>
          </a:p>
        </p:txBody>
      </p:sp>
      <p:sp>
        <p:nvSpPr>
          <p:cNvPr id="6195" name="Line 37"/>
          <p:cNvSpPr>
            <a:spLocks noChangeShapeType="1"/>
          </p:cNvSpPr>
          <p:nvPr/>
        </p:nvSpPr>
        <p:spPr bwMode="auto">
          <a:xfrm flipH="1">
            <a:off x="5073650" y="6096000"/>
            <a:ext cx="95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6" name="Line 38"/>
          <p:cNvSpPr>
            <a:spLocks noChangeShapeType="1"/>
          </p:cNvSpPr>
          <p:nvPr/>
        </p:nvSpPr>
        <p:spPr bwMode="auto">
          <a:xfrm>
            <a:off x="5759450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39"/>
          <p:cNvSpPr>
            <a:spLocks noChangeShapeType="1"/>
          </p:cNvSpPr>
          <p:nvPr/>
        </p:nvSpPr>
        <p:spPr bwMode="auto">
          <a:xfrm>
            <a:off x="6208713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40"/>
          <p:cNvSpPr>
            <a:spLocks noChangeShapeType="1"/>
          </p:cNvSpPr>
          <p:nvPr/>
        </p:nvSpPr>
        <p:spPr bwMode="auto">
          <a:xfrm>
            <a:off x="5534025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Line 41"/>
          <p:cNvSpPr>
            <a:spLocks noChangeShapeType="1"/>
          </p:cNvSpPr>
          <p:nvPr/>
        </p:nvSpPr>
        <p:spPr bwMode="auto">
          <a:xfrm>
            <a:off x="6434138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Line 42"/>
          <p:cNvSpPr>
            <a:spLocks noChangeShapeType="1"/>
          </p:cNvSpPr>
          <p:nvPr/>
        </p:nvSpPr>
        <p:spPr bwMode="auto">
          <a:xfrm>
            <a:off x="6659563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Line 43"/>
          <p:cNvSpPr>
            <a:spLocks noChangeShapeType="1"/>
          </p:cNvSpPr>
          <p:nvPr/>
        </p:nvSpPr>
        <p:spPr bwMode="auto">
          <a:xfrm>
            <a:off x="6884988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2" name="Line 44"/>
          <p:cNvSpPr>
            <a:spLocks noChangeShapeType="1"/>
          </p:cNvSpPr>
          <p:nvPr/>
        </p:nvSpPr>
        <p:spPr bwMode="auto">
          <a:xfrm>
            <a:off x="3279775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3" name="Line 45"/>
          <p:cNvSpPr>
            <a:spLocks noChangeShapeType="1"/>
          </p:cNvSpPr>
          <p:nvPr/>
        </p:nvSpPr>
        <p:spPr bwMode="auto">
          <a:xfrm>
            <a:off x="3730625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46"/>
          <p:cNvSpPr>
            <a:spLocks noChangeShapeType="1"/>
          </p:cNvSpPr>
          <p:nvPr/>
        </p:nvSpPr>
        <p:spPr bwMode="auto">
          <a:xfrm>
            <a:off x="3956050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47"/>
          <p:cNvSpPr>
            <a:spLocks noChangeShapeType="1"/>
          </p:cNvSpPr>
          <p:nvPr/>
        </p:nvSpPr>
        <p:spPr bwMode="auto">
          <a:xfrm>
            <a:off x="4181475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Line 48"/>
          <p:cNvSpPr>
            <a:spLocks noChangeShapeType="1"/>
          </p:cNvSpPr>
          <p:nvPr/>
        </p:nvSpPr>
        <p:spPr bwMode="auto">
          <a:xfrm>
            <a:off x="3505200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7" name="Line 49"/>
          <p:cNvSpPr>
            <a:spLocks noChangeShapeType="1"/>
          </p:cNvSpPr>
          <p:nvPr/>
        </p:nvSpPr>
        <p:spPr bwMode="auto">
          <a:xfrm>
            <a:off x="4406900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8" name="Line 50"/>
          <p:cNvSpPr>
            <a:spLocks noChangeShapeType="1"/>
          </p:cNvSpPr>
          <p:nvPr/>
        </p:nvSpPr>
        <p:spPr bwMode="auto">
          <a:xfrm>
            <a:off x="4857750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9" name="Line 51"/>
          <p:cNvSpPr>
            <a:spLocks noChangeShapeType="1"/>
          </p:cNvSpPr>
          <p:nvPr/>
        </p:nvSpPr>
        <p:spPr bwMode="auto">
          <a:xfrm>
            <a:off x="5308600" y="609600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0" name="Line 52"/>
          <p:cNvSpPr>
            <a:spLocks noChangeShapeType="1"/>
          </p:cNvSpPr>
          <p:nvPr/>
        </p:nvSpPr>
        <p:spPr bwMode="auto">
          <a:xfrm>
            <a:off x="5654675" y="6115050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53"/>
          <p:cNvSpPr>
            <a:spLocks noChangeShapeType="1"/>
          </p:cNvSpPr>
          <p:nvPr/>
        </p:nvSpPr>
        <p:spPr bwMode="auto">
          <a:xfrm>
            <a:off x="8007350" y="6115050"/>
            <a:ext cx="0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2" name="Group 54"/>
          <p:cNvGrpSpPr>
            <a:grpSpLocks/>
          </p:cNvGrpSpPr>
          <p:nvPr/>
        </p:nvGrpSpPr>
        <p:grpSpPr bwMode="auto">
          <a:xfrm>
            <a:off x="7054850" y="5943600"/>
            <a:ext cx="1968500" cy="609600"/>
            <a:chOff x="4416" y="576"/>
            <a:chExt cx="480" cy="960"/>
          </a:xfrm>
        </p:grpSpPr>
        <p:sp>
          <p:nvSpPr>
            <p:cNvPr id="6270" name="Freeform 55"/>
            <p:cNvSpPr>
              <a:spLocks/>
            </p:cNvSpPr>
            <p:nvPr/>
          </p:nvSpPr>
          <p:spPr bwMode="auto">
            <a:xfrm>
              <a:off x="4416" y="576"/>
              <a:ext cx="240" cy="960"/>
            </a:xfrm>
            <a:custGeom>
              <a:avLst/>
              <a:gdLst>
                <a:gd name="T0" fmla="*/ 240 w 240"/>
                <a:gd name="T1" fmla="*/ 0 h 960"/>
                <a:gd name="T2" fmla="*/ 192 w 240"/>
                <a:gd name="T3" fmla="*/ 96 h 960"/>
                <a:gd name="T4" fmla="*/ 144 w 240"/>
                <a:gd name="T5" fmla="*/ 528 h 960"/>
                <a:gd name="T6" fmla="*/ 96 w 240"/>
                <a:gd name="T7" fmla="*/ 816 h 960"/>
                <a:gd name="T8" fmla="*/ 0 w 240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960"/>
                <a:gd name="T17" fmla="*/ 240 w 240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960">
                  <a:moveTo>
                    <a:pt x="240" y="0"/>
                  </a:moveTo>
                  <a:cubicBezTo>
                    <a:pt x="224" y="4"/>
                    <a:pt x="208" y="8"/>
                    <a:pt x="192" y="96"/>
                  </a:cubicBezTo>
                  <a:cubicBezTo>
                    <a:pt x="176" y="184"/>
                    <a:pt x="160" y="408"/>
                    <a:pt x="144" y="528"/>
                  </a:cubicBezTo>
                  <a:cubicBezTo>
                    <a:pt x="128" y="648"/>
                    <a:pt x="120" y="744"/>
                    <a:pt x="96" y="816"/>
                  </a:cubicBezTo>
                  <a:cubicBezTo>
                    <a:pt x="72" y="888"/>
                    <a:pt x="36" y="924"/>
                    <a:pt x="0" y="96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" name="Freeform 56"/>
            <p:cNvSpPr>
              <a:spLocks/>
            </p:cNvSpPr>
            <p:nvPr/>
          </p:nvSpPr>
          <p:spPr bwMode="auto">
            <a:xfrm flipH="1">
              <a:off x="4656" y="576"/>
              <a:ext cx="240" cy="960"/>
            </a:xfrm>
            <a:custGeom>
              <a:avLst/>
              <a:gdLst>
                <a:gd name="T0" fmla="*/ 240 w 240"/>
                <a:gd name="T1" fmla="*/ 0 h 960"/>
                <a:gd name="T2" fmla="*/ 192 w 240"/>
                <a:gd name="T3" fmla="*/ 96 h 960"/>
                <a:gd name="T4" fmla="*/ 144 w 240"/>
                <a:gd name="T5" fmla="*/ 528 h 960"/>
                <a:gd name="T6" fmla="*/ 96 w 240"/>
                <a:gd name="T7" fmla="*/ 816 h 960"/>
                <a:gd name="T8" fmla="*/ 0 w 240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960"/>
                <a:gd name="T17" fmla="*/ 240 w 240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960">
                  <a:moveTo>
                    <a:pt x="240" y="0"/>
                  </a:moveTo>
                  <a:cubicBezTo>
                    <a:pt x="224" y="4"/>
                    <a:pt x="208" y="8"/>
                    <a:pt x="192" y="96"/>
                  </a:cubicBezTo>
                  <a:cubicBezTo>
                    <a:pt x="176" y="184"/>
                    <a:pt x="160" y="408"/>
                    <a:pt x="144" y="528"/>
                  </a:cubicBezTo>
                  <a:cubicBezTo>
                    <a:pt x="128" y="648"/>
                    <a:pt x="120" y="744"/>
                    <a:pt x="96" y="816"/>
                  </a:cubicBezTo>
                  <a:cubicBezTo>
                    <a:pt x="72" y="888"/>
                    <a:pt x="36" y="924"/>
                    <a:pt x="0" y="96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3" name="Group 57"/>
          <p:cNvGrpSpPr>
            <a:grpSpLocks/>
          </p:cNvGrpSpPr>
          <p:nvPr/>
        </p:nvGrpSpPr>
        <p:grpSpPr bwMode="auto">
          <a:xfrm>
            <a:off x="3625850" y="5943600"/>
            <a:ext cx="1968500" cy="609600"/>
            <a:chOff x="4416" y="576"/>
            <a:chExt cx="480" cy="960"/>
          </a:xfrm>
        </p:grpSpPr>
        <p:sp>
          <p:nvSpPr>
            <p:cNvPr id="6268" name="Freeform 58"/>
            <p:cNvSpPr>
              <a:spLocks/>
            </p:cNvSpPr>
            <p:nvPr/>
          </p:nvSpPr>
          <p:spPr bwMode="auto">
            <a:xfrm>
              <a:off x="4416" y="576"/>
              <a:ext cx="240" cy="960"/>
            </a:xfrm>
            <a:custGeom>
              <a:avLst/>
              <a:gdLst>
                <a:gd name="T0" fmla="*/ 240 w 240"/>
                <a:gd name="T1" fmla="*/ 0 h 960"/>
                <a:gd name="T2" fmla="*/ 192 w 240"/>
                <a:gd name="T3" fmla="*/ 96 h 960"/>
                <a:gd name="T4" fmla="*/ 144 w 240"/>
                <a:gd name="T5" fmla="*/ 528 h 960"/>
                <a:gd name="T6" fmla="*/ 96 w 240"/>
                <a:gd name="T7" fmla="*/ 816 h 960"/>
                <a:gd name="T8" fmla="*/ 0 w 240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960"/>
                <a:gd name="T17" fmla="*/ 240 w 240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960">
                  <a:moveTo>
                    <a:pt x="240" y="0"/>
                  </a:moveTo>
                  <a:cubicBezTo>
                    <a:pt x="224" y="4"/>
                    <a:pt x="208" y="8"/>
                    <a:pt x="192" y="96"/>
                  </a:cubicBezTo>
                  <a:cubicBezTo>
                    <a:pt x="176" y="184"/>
                    <a:pt x="160" y="408"/>
                    <a:pt x="144" y="528"/>
                  </a:cubicBezTo>
                  <a:cubicBezTo>
                    <a:pt x="128" y="648"/>
                    <a:pt x="120" y="744"/>
                    <a:pt x="96" y="816"/>
                  </a:cubicBezTo>
                  <a:cubicBezTo>
                    <a:pt x="72" y="888"/>
                    <a:pt x="36" y="924"/>
                    <a:pt x="0" y="96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9" name="Freeform 59"/>
            <p:cNvSpPr>
              <a:spLocks/>
            </p:cNvSpPr>
            <p:nvPr/>
          </p:nvSpPr>
          <p:spPr bwMode="auto">
            <a:xfrm flipH="1">
              <a:off x="4656" y="576"/>
              <a:ext cx="240" cy="960"/>
            </a:xfrm>
            <a:custGeom>
              <a:avLst/>
              <a:gdLst>
                <a:gd name="T0" fmla="*/ 240 w 240"/>
                <a:gd name="T1" fmla="*/ 0 h 960"/>
                <a:gd name="T2" fmla="*/ 192 w 240"/>
                <a:gd name="T3" fmla="*/ 96 h 960"/>
                <a:gd name="T4" fmla="*/ 144 w 240"/>
                <a:gd name="T5" fmla="*/ 528 h 960"/>
                <a:gd name="T6" fmla="*/ 96 w 240"/>
                <a:gd name="T7" fmla="*/ 816 h 960"/>
                <a:gd name="T8" fmla="*/ 0 w 240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960"/>
                <a:gd name="T17" fmla="*/ 240 w 240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960">
                  <a:moveTo>
                    <a:pt x="240" y="0"/>
                  </a:moveTo>
                  <a:cubicBezTo>
                    <a:pt x="224" y="4"/>
                    <a:pt x="208" y="8"/>
                    <a:pt x="192" y="96"/>
                  </a:cubicBezTo>
                  <a:cubicBezTo>
                    <a:pt x="176" y="184"/>
                    <a:pt x="160" y="408"/>
                    <a:pt x="144" y="528"/>
                  </a:cubicBezTo>
                  <a:cubicBezTo>
                    <a:pt x="128" y="648"/>
                    <a:pt x="120" y="744"/>
                    <a:pt x="96" y="816"/>
                  </a:cubicBezTo>
                  <a:cubicBezTo>
                    <a:pt x="72" y="888"/>
                    <a:pt x="36" y="924"/>
                    <a:pt x="0" y="96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4" name="Line 62"/>
          <p:cNvSpPr>
            <a:spLocks noChangeShapeType="1"/>
          </p:cNvSpPr>
          <p:nvPr/>
        </p:nvSpPr>
        <p:spPr bwMode="auto">
          <a:xfrm>
            <a:off x="6135688" y="6557963"/>
            <a:ext cx="3738562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5" name="Group 63"/>
          <p:cNvGrpSpPr>
            <a:grpSpLocks/>
          </p:cNvGrpSpPr>
          <p:nvPr/>
        </p:nvGrpSpPr>
        <p:grpSpPr bwMode="auto">
          <a:xfrm>
            <a:off x="5969000" y="6400800"/>
            <a:ext cx="84138" cy="304800"/>
            <a:chOff x="624" y="3600"/>
            <a:chExt cx="384" cy="864"/>
          </a:xfrm>
        </p:grpSpPr>
        <p:sp>
          <p:nvSpPr>
            <p:cNvPr id="6266" name="Freeform 64"/>
            <p:cNvSpPr>
              <a:spLocks/>
            </p:cNvSpPr>
            <p:nvPr/>
          </p:nvSpPr>
          <p:spPr bwMode="auto">
            <a:xfrm>
              <a:off x="624" y="3600"/>
              <a:ext cx="240" cy="864"/>
            </a:xfrm>
            <a:custGeom>
              <a:avLst/>
              <a:gdLst>
                <a:gd name="T0" fmla="*/ 10 w 200"/>
                <a:gd name="T1" fmla="*/ 0 h 528"/>
                <a:gd name="T2" fmla="*/ 240 w 200"/>
                <a:gd name="T3" fmla="*/ 236 h 528"/>
                <a:gd name="T4" fmla="*/ 10 w 200"/>
                <a:gd name="T5" fmla="*/ 550 h 528"/>
                <a:gd name="T6" fmla="*/ 182 w 200"/>
                <a:gd name="T7" fmla="*/ 864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528"/>
                <a:gd name="T14" fmla="*/ 200 w 20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528">
                  <a:moveTo>
                    <a:pt x="8" y="0"/>
                  </a:moveTo>
                  <a:cubicBezTo>
                    <a:pt x="104" y="44"/>
                    <a:pt x="200" y="88"/>
                    <a:pt x="200" y="144"/>
                  </a:cubicBezTo>
                  <a:cubicBezTo>
                    <a:pt x="200" y="200"/>
                    <a:pt x="16" y="272"/>
                    <a:pt x="8" y="336"/>
                  </a:cubicBezTo>
                  <a:cubicBezTo>
                    <a:pt x="0" y="400"/>
                    <a:pt x="76" y="464"/>
                    <a:pt x="152" y="52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" name="Freeform 65"/>
            <p:cNvSpPr>
              <a:spLocks/>
            </p:cNvSpPr>
            <p:nvPr/>
          </p:nvSpPr>
          <p:spPr bwMode="auto">
            <a:xfrm>
              <a:off x="768" y="3600"/>
              <a:ext cx="240" cy="864"/>
            </a:xfrm>
            <a:custGeom>
              <a:avLst/>
              <a:gdLst>
                <a:gd name="T0" fmla="*/ 10 w 200"/>
                <a:gd name="T1" fmla="*/ 0 h 528"/>
                <a:gd name="T2" fmla="*/ 240 w 200"/>
                <a:gd name="T3" fmla="*/ 236 h 528"/>
                <a:gd name="T4" fmla="*/ 10 w 200"/>
                <a:gd name="T5" fmla="*/ 550 h 528"/>
                <a:gd name="T6" fmla="*/ 182 w 200"/>
                <a:gd name="T7" fmla="*/ 864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528"/>
                <a:gd name="T14" fmla="*/ 200 w 20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528">
                  <a:moveTo>
                    <a:pt x="8" y="0"/>
                  </a:moveTo>
                  <a:cubicBezTo>
                    <a:pt x="104" y="44"/>
                    <a:pt x="200" y="88"/>
                    <a:pt x="200" y="144"/>
                  </a:cubicBezTo>
                  <a:cubicBezTo>
                    <a:pt x="200" y="200"/>
                    <a:pt x="16" y="272"/>
                    <a:pt x="8" y="336"/>
                  </a:cubicBezTo>
                  <a:cubicBezTo>
                    <a:pt x="0" y="400"/>
                    <a:pt x="76" y="464"/>
                    <a:pt x="152" y="52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6" name="Line 66"/>
          <p:cNvSpPr>
            <a:spLocks noChangeShapeType="1"/>
          </p:cNvSpPr>
          <p:nvPr/>
        </p:nvSpPr>
        <p:spPr bwMode="auto">
          <a:xfrm>
            <a:off x="3092450" y="6554788"/>
            <a:ext cx="2741613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Freeform 70"/>
          <p:cNvSpPr>
            <a:spLocks/>
          </p:cNvSpPr>
          <p:nvPr/>
        </p:nvSpPr>
        <p:spPr bwMode="auto">
          <a:xfrm>
            <a:off x="4006850" y="4152900"/>
            <a:ext cx="146050" cy="368300"/>
          </a:xfrm>
          <a:custGeom>
            <a:avLst/>
            <a:gdLst>
              <a:gd name="T0" fmla="*/ 146050 w 192"/>
              <a:gd name="T1" fmla="*/ 369750 h 528"/>
              <a:gd name="T2" fmla="*/ 0 w 192"/>
              <a:gd name="T3" fmla="*/ 369750 h 528"/>
              <a:gd name="T4" fmla="*/ 0 w 192"/>
              <a:gd name="T5" fmla="*/ 0 h 528"/>
              <a:gd name="T6" fmla="*/ 0 60000 65536"/>
              <a:gd name="T7" fmla="*/ 0 60000 65536"/>
              <a:gd name="T8" fmla="*/ 0 60000 65536"/>
              <a:gd name="T9" fmla="*/ 0 w 192"/>
              <a:gd name="T10" fmla="*/ 0 h 528"/>
              <a:gd name="T11" fmla="*/ 192 w 192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28">
                <a:moveTo>
                  <a:pt x="192" y="528"/>
                </a:moveTo>
                <a:lnTo>
                  <a:pt x="0" y="528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18" name="AutoShape 71"/>
          <p:cNvSpPr>
            <a:spLocks noChangeArrowheads="1"/>
          </p:cNvSpPr>
          <p:nvPr/>
        </p:nvSpPr>
        <p:spPr bwMode="auto">
          <a:xfrm rot="-5400000">
            <a:off x="4078288" y="4573587"/>
            <a:ext cx="565150" cy="7334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19" name="Rectangle 72"/>
          <p:cNvSpPr>
            <a:spLocks noChangeArrowheads="1"/>
          </p:cNvSpPr>
          <p:nvPr/>
        </p:nvSpPr>
        <p:spPr bwMode="auto">
          <a:xfrm>
            <a:off x="3733800" y="3321050"/>
            <a:ext cx="1111250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20" name="AutoShape 73"/>
          <p:cNvSpPr>
            <a:spLocks noChangeArrowheads="1"/>
          </p:cNvSpPr>
          <p:nvPr/>
        </p:nvSpPr>
        <p:spPr bwMode="auto">
          <a:xfrm flipV="1">
            <a:off x="6537325" y="2413000"/>
            <a:ext cx="304800" cy="733425"/>
          </a:xfrm>
          <a:prstGeom prst="triangle">
            <a:avLst>
              <a:gd name="adj" fmla="val 50000"/>
            </a:avLst>
          </a:prstGeom>
          <a:solidFill>
            <a:srgbClr val="640000"/>
          </a:solidFill>
          <a:ln w="9525">
            <a:noFill/>
            <a:miter lim="800000"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21" name="AutoShape 74"/>
          <p:cNvSpPr>
            <a:spLocks noChangeArrowheads="1"/>
          </p:cNvSpPr>
          <p:nvPr/>
        </p:nvSpPr>
        <p:spPr bwMode="auto">
          <a:xfrm flipV="1">
            <a:off x="5927725" y="2422525"/>
            <a:ext cx="304800" cy="7334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22" name="Line 75"/>
          <p:cNvSpPr>
            <a:spLocks noChangeShapeType="1"/>
          </p:cNvSpPr>
          <p:nvPr/>
        </p:nvSpPr>
        <p:spPr bwMode="auto">
          <a:xfrm flipH="1">
            <a:off x="7277100" y="3762375"/>
            <a:ext cx="0" cy="596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3" name="Line 76"/>
          <p:cNvSpPr>
            <a:spLocks noChangeShapeType="1"/>
          </p:cNvSpPr>
          <p:nvPr/>
        </p:nvSpPr>
        <p:spPr bwMode="auto">
          <a:xfrm flipH="1">
            <a:off x="5588000" y="3756025"/>
            <a:ext cx="0" cy="57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4" name="AutoShape 77"/>
          <p:cNvSpPr>
            <a:spLocks noChangeArrowheads="1"/>
          </p:cNvSpPr>
          <p:nvPr/>
        </p:nvSpPr>
        <p:spPr bwMode="auto">
          <a:xfrm>
            <a:off x="5880100" y="1722438"/>
            <a:ext cx="990600" cy="9144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AutoShape 78"/>
          <p:cNvSpPr>
            <a:spLocks noChangeArrowheads="1"/>
          </p:cNvSpPr>
          <p:nvPr/>
        </p:nvSpPr>
        <p:spPr bwMode="auto">
          <a:xfrm>
            <a:off x="5432425" y="3532188"/>
            <a:ext cx="304800" cy="2476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6" name="Group 79"/>
          <p:cNvGrpSpPr>
            <a:grpSpLocks/>
          </p:cNvGrpSpPr>
          <p:nvPr/>
        </p:nvGrpSpPr>
        <p:grpSpPr bwMode="auto">
          <a:xfrm>
            <a:off x="6275388" y="3536950"/>
            <a:ext cx="304800" cy="257175"/>
            <a:chOff x="1929" y="1982"/>
            <a:chExt cx="272" cy="276"/>
          </a:xfrm>
        </p:grpSpPr>
        <p:sp>
          <p:nvSpPr>
            <p:cNvPr id="6264" name="Freeform 80"/>
            <p:cNvSpPr>
              <a:spLocks/>
            </p:cNvSpPr>
            <p:nvPr/>
          </p:nvSpPr>
          <p:spPr bwMode="auto">
            <a:xfrm>
              <a:off x="1968" y="2064"/>
              <a:ext cx="192" cy="96"/>
            </a:xfrm>
            <a:custGeom>
              <a:avLst/>
              <a:gdLst>
                <a:gd name="T0" fmla="*/ 0 w 1104"/>
                <a:gd name="T1" fmla="*/ 51 h 728"/>
                <a:gd name="T2" fmla="*/ 58 w 1104"/>
                <a:gd name="T3" fmla="*/ 6 h 728"/>
                <a:gd name="T4" fmla="*/ 134 w 1104"/>
                <a:gd name="T5" fmla="*/ 89 h 728"/>
                <a:gd name="T6" fmla="*/ 192 w 1104"/>
                <a:gd name="T7" fmla="*/ 51 h 7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728"/>
                <a:gd name="T14" fmla="*/ 1104 w 1104"/>
                <a:gd name="T15" fmla="*/ 728 h 7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728">
                  <a:moveTo>
                    <a:pt x="0" y="384"/>
                  </a:moveTo>
                  <a:cubicBezTo>
                    <a:pt x="104" y="192"/>
                    <a:pt x="208" y="0"/>
                    <a:pt x="336" y="48"/>
                  </a:cubicBezTo>
                  <a:cubicBezTo>
                    <a:pt x="464" y="96"/>
                    <a:pt x="640" y="616"/>
                    <a:pt x="768" y="672"/>
                  </a:cubicBezTo>
                  <a:cubicBezTo>
                    <a:pt x="896" y="728"/>
                    <a:pt x="1000" y="556"/>
                    <a:pt x="1104" y="38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5" name="Oval 81"/>
            <p:cNvSpPr>
              <a:spLocks noChangeArrowheads="1"/>
            </p:cNvSpPr>
            <p:nvPr/>
          </p:nvSpPr>
          <p:spPr bwMode="auto">
            <a:xfrm>
              <a:off x="1929" y="1982"/>
              <a:ext cx="272" cy="2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7" name="Text Box 82"/>
          <p:cNvSpPr txBox="1">
            <a:spLocks noChangeArrowheads="1"/>
          </p:cNvSpPr>
          <p:nvPr/>
        </p:nvSpPr>
        <p:spPr bwMode="auto">
          <a:xfrm>
            <a:off x="5880100" y="3281363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f</a:t>
            </a:r>
            <a:r>
              <a:rPr lang="en-US" altLang="en-US" sz="1200">
                <a:latin typeface="SubScript VNI"/>
              </a:rPr>
              <a:t>m</a:t>
            </a:r>
            <a:r>
              <a:rPr lang="en-US" altLang="en-US" sz="1200"/>
              <a:t>= 10.7MHz</a:t>
            </a:r>
            <a:endParaRPr lang="en-US" altLang="en-US"/>
          </a:p>
        </p:txBody>
      </p:sp>
      <p:pic>
        <p:nvPicPr>
          <p:cNvPr id="6228" name="Picture 83" descr="H:\jonron\Power_Point\CLEO2000\ERROR_SIGNAL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650" y="4232275"/>
            <a:ext cx="1447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9" name="Oval 84"/>
          <p:cNvSpPr>
            <a:spLocks noChangeArrowheads="1"/>
          </p:cNvSpPr>
          <p:nvPr/>
        </p:nvSpPr>
        <p:spPr bwMode="auto">
          <a:xfrm>
            <a:off x="5870575" y="2366963"/>
            <a:ext cx="260350" cy="520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30" name="Oval 85"/>
          <p:cNvSpPr>
            <a:spLocks noChangeArrowheads="1"/>
          </p:cNvSpPr>
          <p:nvPr/>
        </p:nvSpPr>
        <p:spPr bwMode="auto">
          <a:xfrm>
            <a:off x="6499225" y="2357438"/>
            <a:ext cx="260350" cy="520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31" name="Line 86"/>
          <p:cNvSpPr>
            <a:spLocks noChangeShapeType="1"/>
          </p:cNvSpPr>
          <p:nvPr/>
        </p:nvSpPr>
        <p:spPr bwMode="auto">
          <a:xfrm>
            <a:off x="6261100" y="2636838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32" name="Line 87"/>
          <p:cNvSpPr>
            <a:spLocks noChangeShapeType="1"/>
          </p:cNvSpPr>
          <p:nvPr/>
        </p:nvSpPr>
        <p:spPr bwMode="auto">
          <a:xfrm>
            <a:off x="6346825" y="1752600"/>
            <a:ext cx="1393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33" name="Rectangle 88"/>
          <p:cNvSpPr>
            <a:spLocks noChangeArrowheads="1"/>
          </p:cNvSpPr>
          <p:nvPr/>
        </p:nvSpPr>
        <p:spPr bwMode="auto">
          <a:xfrm rot="2567624" flipV="1">
            <a:off x="7677150" y="1598613"/>
            <a:ext cx="184150" cy="369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6234" name="Freeform 89"/>
          <p:cNvSpPr>
            <a:spLocks/>
          </p:cNvSpPr>
          <p:nvPr/>
        </p:nvSpPr>
        <p:spPr bwMode="auto">
          <a:xfrm rot="5400000">
            <a:off x="5984875" y="2743200"/>
            <a:ext cx="152400" cy="304800"/>
          </a:xfrm>
          <a:custGeom>
            <a:avLst/>
            <a:gdLst>
              <a:gd name="T0" fmla="*/ 0 w 192"/>
              <a:gd name="T1" fmla="*/ 0 h 288"/>
              <a:gd name="T2" fmla="*/ 152400 w 192"/>
              <a:gd name="T3" fmla="*/ 0 h 288"/>
              <a:gd name="T4" fmla="*/ 152400 w 192"/>
              <a:gd name="T5" fmla="*/ 304800 h 288"/>
              <a:gd name="T6" fmla="*/ 0 w 192"/>
              <a:gd name="T7" fmla="*/ 30480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  <a:lnTo>
                  <a:pt x="0" y="288"/>
                </a:lnTo>
              </a:path>
            </a:pathLst>
          </a:custGeom>
          <a:noFill/>
          <a:ln w="635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5" name="Freeform 90"/>
          <p:cNvSpPr>
            <a:spLocks/>
          </p:cNvSpPr>
          <p:nvPr/>
        </p:nvSpPr>
        <p:spPr bwMode="auto">
          <a:xfrm rot="5400000">
            <a:off x="6613525" y="2743200"/>
            <a:ext cx="152400" cy="304800"/>
          </a:xfrm>
          <a:custGeom>
            <a:avLst/>
            <a:gdLst>
              <a:gd name="T0" fmla="*/ 0 w 192"/>
              <a:gd name="T1" fmla="*/ 0 h 288"/>
              <a:gd name="T2" fmla="*/ 152400 w 192"/>
              <a:gd name="T3" fmla="*/ 0 h 288"/>
              <a:gd name="T4" fmla="*/ 152400 w 192"/>
              <a:gd name="T5" fmla="*/ 304800 h 288"/>
              <a:gd name="T6" fmla="*/ 0 w 192"/>
              <a:gd name="T7" fmla="*/ 30480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  <a:lnTo>
                  <a:pt x="0" y="288"/>
                </a:lnTo>
              </a:path>
            </a:pathLst>
          </a:custGeom>
          <a:noFill/>
          <a:ln w="635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6" name="Text Box 91"/>
          <p:cNvSpPr txBox="1">
            <a:spLocks noChangeArrowheads="1"/>
          </p:cNvSpPr>
          <p:nvPr/>
        </p:nvSpPr>
        <p:spPr bwMode="auto">
          <a:xfrm>
            <a:off x="5527675" y="1446213"/>
            <a:ext cx="6572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1200"/>
              <a:t>Grating</a:t>
            </a:r>
          </a:p>
        </p:txBody>
      </p:sp>
      <p:sp>
        <p:nvSpPr>
          <p:cNvPr id="6237" name="Rectangle 92"/>
          <p:cNvSpPr>
            <a:spLocks noChangeArrowheads="1"/>
          </p:cNvSpPr>
          <p:nvPr/>
        </p:nvSpPr>
        <p:spPr bwMode="auto">
          <a:xfrm rot="4344611" flipH="1">
            <a:off x="6292850" y="1409700"/>
            <a:ext cx="152400" cy="5334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8" name="AutoShape 93"/>
          <p:cNvSpPr>
            <a:spLocks noChangeArrowheads="1"/>
          </p:cNvSpPr>
          <p:nvPr/>
        </p:nvSpPr>
        <p:spPr bwMode="auto">
          <a:xfrm>
            <a:off x="7099300" y="3551238"/>
            <a:ext cx="304800" cy="247650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9" name="Freeform 94"/>
          <p:cNvSpPr>
            <a:spLocks/>
          </p:cNvSpPr>
          <p:nvPr/>
        </p:nvSpPr>
        <p:spPr bwMode="auto">
          <a:xfrm>
            <a:off x="5575300" y="3086100"/>
            <a:ext cx="479425" cy="368300"/>
          </a:xfrm>
          <a:custGeom>
            <a:avLst/>
            <a:gdLst>
              <a:gd name="T0" fmla="*/ 466468 w 296"/>
              <a:gd name="T1" fmla="*/ 0 h 288"/>
              <a:gd name="T2" fmla="*/ 466468 w 296"/>
              <a:gd name="T3" fmla="*/ 61625 h 288"/>
              <a:gd name="T4" fmla="*/ 388723 w 296"/>
              <a:gd name="T5" fmla="*/ 123250 h 288"/>
              <a:gd name="T6" fmla="*/ 77745 w 296"/>
              <a:gd name="T7" fmla="*/ 184875 h 288"/>
              <a:gd name="T8" fmla="*/ 0 w 296"/>
              <a:gd name="T9" fmla="*/ 36975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88"/>
              <a:gd name="T17" fmla="*/ 296 w 29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88">
                <a:moveTo>
                  <a:pt x="288" y="0"/>
                </a:moveTo>
                <a:cubicBezTo>
                  <a:pt x="292" y="16"/>
                  <a:pt x="296" y="32"/>
                  <a:pt x="288" y="48"/>
                </a:cubicBezTo>
                <a:cubicBezTo>
                  <a:pt x="280" y="64"/>
                  <a:pt x="280" y="80"/>
                  <a:pt x="240" y="96"/>
                </a:cubicBezTo>
                <a:cubicBezTo>
                  <a:pt x="200" y="112"/>
                  <a:pt x="88" y="112"/>
                  <a:pt x="48" y="144"/>
                </a:cubicBezTo>
                <a:cubicBezTo>
                  <a:pt x="8" y="176"/>
                  <a:pt x="4" y="232"/>
                  <a:pt x="0" y="288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40" name="Freeform 95"/>
          <p:cNvSpPr>
            <a:spLocks/>
          </p:cNvSpPr>
          <p:nvPr/>
        </p:nvSpPr>
        <p:spPr bwMode="auto">
          <a:xfrm flipH="1">
            <a:off x="6727825" y="3094038"/>
            <a:ext cx="509588" cy="368300"/>
          </a:xfrm>
          <a:custGeom>
            <a:avLst/>
            <a:gdLst>
              <a:gd name="T0" fmla="*/ 495815 w 296"/>
              <a:gd name="T1" fmla="*/ 0 h 288"/>
              <a:gd name="T2" fmla="*/ 495815 w 296"/>
              <a:gd name="T3" fmla="*/ 61625 h 288"/>
              <a:gd name="T4" fmla="*/ 413179 w 296"/>
              <a:gd name="T5" fmla="*/ 123250 h 288"/>
              <a:gd name="T6" fmla="*/ 82636 w 296"/>
              <a:gd name="T7" fmla="*/ 184875 h 288"/>
              <a:gd name="T8" fmla="*/ 0 w 296"/>
              <a:gd name="T9" fmla="*/ 36975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88"/>
              <a:gd name="T17" fmla="*/ 296 w 29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88">
                <a:moveTo>
                  <a:pt x="288" y="0"/>
                </a:moveTo>
                <a:cubicBezTo>
                  <a:pt x="292" y="16"/>
                  <a:pt x="296" y="32"/>
                  <a:pt x="288" y="48"/>
                </a:cubicBezTo>
                <a:cubicBezTo>
                  <a:pt x="280" y="64"/>
                  <a:pt x="280" y="80"/>
                  <a:pt x="240" y="96"/>
                </a:cubicBezTo>
                <a:cubicBezTo>
                  <a:pt x="200" y="112"/>
                  <a:pt x="88" y="112"/>
                  <a:pt x="48" y="144"/>
                </a:cubicBezTo>
                <a:cubicBezTo>
                  <a:pt x="8" y="176"/>
                  <a:pt x="4" y="232"/>
                  <a:pt x="0" y="288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41" name="Line 96"/>
          <p:cNvSpPr>
            <a:spLocks noChangeShapeType="1"/>
          </p:cNvSpPr>
          <p:nvPr/>
        </p:nvSpPr>
        <p:spPr bwMode="auto">
          <a:xfrm flipV="1">
            <a:off x="6578600" y="3671888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42" name="Line 97"/>
          <p:cNvSpPr>
            <a:spLocks noChangeShapeType="1"/>
          </p:cNvSpPr>
          <p:nvPr/>
        </p:nvSpPr>
        <p:spPr bwMode="auto">
          <a:xfrm flipH="1" flipV="1">
            <a:off x="5740400" y="3665538"/>
            <a:ext cx="5302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43" name="Rectangle 98"/>
          <p:cNvSpPr>
            <a:spLocks noChangeArrowheads="1"/>
          </p:cNvSpPr>
          <p:nvPr/>
        </p:nvSpPr>
        <p:spPr bwMode="auto">
          <a:xfrm>
            <a:off x="5378450" y="5073650"/>
            <a:ext cx="185738" cy="368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44" name="Rectangle 99"/>
          <p:cNvSpPr>
            <a:spLocks noChangeArrowheads="1"/>
          </p:cNvSpPr>
          <p:nvPr/>
        </p:nvSpPr>
        <p:spPr bwMode="auto">
          <a:xfrm>
            <a:off x="7131050" y="5073650"/>
            <a:ext cx="185738" cy="368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45" name="Rectangle 100"/>
          <p:cNvSpPr>
            <a:spLocks noChangeArrowheads="1"/>
          </p:cNvSpPr>
          <p:nvPr/>
        </p:nvSpPr>
        <p:spPr bwMode="auto">
          <a:xfrm>
            <a:off x="4845050" y="4578350"/>
            <a:ext cx="185738" cy="368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46" name="Rectangle 101"/>
          <p:cNvSpPr>
            <a:spLocks noChangeArrowheads="1"/>
          </p:cNvSpPr>
          <p:nvPr/>
        </p:nvSpPr>
        <p:spPr bwMode="auto">
          <a:xfrm>
            <a:off x="6583363" y="4578350"/>
            <a:ext cx="228600" cy="368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47" name="Text Box 102"/>
          <p:cNvSpPr txBox="1">
            <a:spLocks noChangeArrowheads="1"/>
          </p:cNvSpPr>
          <p:nvPr/>
        </p:nvSpPr>
        <p:spPr bwMode="auto">
          <a:xfrm>
            <a:off x="6878638" y="2706688"/>
            <a:ext cx="457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1200"/>
              <a:t>PD1</a:t>
            </a:r>
            <a:endParaRPr lang="en-US" altLang="en-US"/>
          </a:p>
        </p:txBody>
      </p:sp>
      <p:sp>
        <p:nvSpPr>
          <p:cNvPr id="6248" name="Text Box 103"/>
          <p:cNvSpPr txBox="1">
            <a:spLocks noChangeArrowheads="1"/>
          </p:cNvSpPr>
          <p:nvPr/>
        </p:nvSpPr>
        <p:spPr bwMode="auto">
          <a:xfrm>
            <a:off x="5354638" y="2706688"/>
            <a:ext cx="457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1200"/>
              <a:t>PD2</a:t>
            </a:r>
            <a:endParaRPr lang="en-US" altLang="en-US"/>
          </a:p>
        </p:txBody>
      </p:sp>
      <p:sp>
        <p:nvSpPr>
          <p:cNvPr id="6249" name="Text Box 104"/>
          <p:cNvSpPr txBox="1">
            <a:spLocks noChangeArrowheads="1"/>
          </p:cNvSpPr>
          <p:nvPr/>
        </p:nvSpPr>
        <p:spPr bwMode="auto">
          <a:xfrm>
            <a:off x="4400550" y="4583113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2000"/>
              <a:t>-</a:t>
            </a:r>
            <a:endParaRPr lang="en-US" altLang="en-US"/>
          </a:p>
        </p:txBody>
      </p:sp>
      <p:sp>
        <p:nvSpPr>
          <p:cNvPr id="6250" name="Text Box 105"/>
          <p:cNvSpPr txBox="1">
            <a:spLocks noChangeArrowheads="1"/>
          </p:cNvSpPr>
          <p:nvPr/>
        </p:nvSpPr>
        <p:spPr bwMode="auto">
          <a:xfrm>
            <a:off x="4392613" y="4860925"/>
            <a:ext cx="300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1600" b="1"/>
              <a:t>+</a:t>
            </a:r>
            <a:endParaRPr lang="en-US" altLang="en-US"/>
          </a:p>
        </p:txBody>
      </p:sp>
      <p:sp>
        <p:nvSpPr>
          <p:cNvPr id="6251" name="Text Box 106"/>
          <p:cNvSpPr txBox="1">
            <a:spLocks noChangeArrowheads="1"/>
          </p:cNvSpPr>
          <p:nvPr/>
        </p:nvSpPr>
        <p:spPr bwMode="auto">
          <a:xfrm>
            <a:off x="3862388" y="3273425"/>
            <a:ext cx="8524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1200"/>
              <a:t>Servo2,</a:t>
            </a:r>
          </a:p>
          <a:p>
            <a:pPr algn="ctr"/>
            <a:r>
              <a:rPr lang="en-US" altLang="en-US" sz="1200"/>
              <a:t>      control</a:t>
            </a:r>
            <a:endParaRPr lang="en-US" altLang="en-US"/>
          </a:p>
        </p:txBody>
      </p:sp>
      <p:sp>
        <p:nvSpPr>
          <p:cNvPr id="6252" name="Line 107"/>
          <p:cNvSpPr>
            <a:spLocks noChangeShapeType="1"/>
          </p:cNvSpPr>
          <p:nvPr/>
        </p:nvSpPr>
        <p:spPr bwMode="auto">
          <a:xfrm>
            <a:off x="6432550" y="3808413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53" name="Text Box 108"/>
          <p:cNvSpPr txBox="1">
            <a:spLocks noChangeArrowheads="1"/>
          </p:cNvSpPr>
          <p:nvPr/>
        </p:nvSpPr>
        <p:spPr bwMode="auto">
          <a:xfrm>
            <a:off x="6213475" y="4002088"/>
            <a:ext cx="508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/>
            <a:r>
              <a:rPr lang="en-US" altLang="en-US" sz="900"/>
              <a:t>To PM</a:t>
            </a:r>
            <a:endParaRPr lang="en-US" altLang="en-US"/>
          </a:p>
        </p:txBody>
      </p:sp>
      <p:sp>
        <p:nvSpPr>
          <p:cNvPr id="6254" name="Line 109"/>
          <p:cNvSpPr>
            <a:spLocks noChangeShapeType="1"/>
          </p:cNvSpPr>
          <p:nvPr/>
        </p:nvSpPr>
        <p:spPr bwMode="auto">
          <a:xfrm>
            <a:off x="7740650" y="10668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" name="Line 110"/>
          <p:cNvSpPr>
            <a:spLocks noChangeShapeType="1"/>
          </p:cNvSpPr>
          <p:nvPr/>
        </p:nvSpPr>
        <p:spPr bwMode="auto">
          <a:xfrm flipH="1">
            <a:off x="6826250" y="1752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56" name="Picture 111" descr="H:\jonron\Power_Point\CLEO2000\ERROR_SIGNAL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0" y="4267200"/>
            <a:ext cx="1447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7" name="Rectangle 112"/>
          <p:cNvSpPr>
            <a:spLocks noChangeArrowheads="1"/>
          </p:cNvSpPr>
          <p:nvPr/>
        </p:nvSpPr>
        <p:spPr bwMode="auto">
          <a:xfrm>
            <a:off x="4921250" y="4578350"/>
            <a:ext cx="228600" cy="368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58" name="Line 113"/>
          <p:cNvSpPr>
            <a:spLocks noChangeShapeType="1"/>
          </p:cNvSpPr>
          <p:nvPr/>
        </p:nvSpPr>
        <p:spPr bwMode="auto">
          <a:xfrm flipH="1" flipV="1">
            <a:off x="4648200" y="4833938"/>
            <a:ext cx="508000" cy="47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59" name="Rectangle 114"/>
          <p:cNvSpPr>
            <a:spLocks noChangeArrowheads="1"/>
          </p:cNvSpPr>
          <p:nvPr/>
        </p:nvSpPr>
        <p:spPr bwMode="auto">
          <a:xfrm>
            <a:off x="5448300" y="5060950"/>
            <a:ext cx="185738" cy="368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6260" name="Freeform 115"/>
          <p:cNvSpPr>
            <a:spLocks/>
          </p:cNvSpPr>
          <p:nvPr/>
        </p:nvSpPr>
        <p:spPr bwMode="auto">
          <a:xfrm>
            <a:off x="4641850" y="5006975"/>
            <a:ext cx="2717800" cy="368300"/>
          </a:xfrm>
          <a:custGeom>
            <a:avLst/>
            <a:gdLst>
              <a:gd name="T0" fmla="*/ 2717800 w 1872"/>
              <a:gd name="T1" fmla="*/ 184875 h 192"/>
              <a:gd name="T2" fmla="*/ 2717800 w 1872"/>
              <a:gd name="T3" fmla="*/ 369750 h 192"/>
              <a:gd name="T4" fmla="*/ 278749 w 1872"/>
              <a:gd name="T5" fmla="*/ 369750 h 192"/>
              <a:gd name="T6" fmla="*/ 278749 w 1872"/>
              <a:gd name="T7" fmla="*/ 0 h 192"/>
              <a:gd name="T8" fmla="*/ 0 w 187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2"/>
              <a:gd name="T16" fmla="*/ 0 h 192"/>
              <a:gd name="T17" fmla="*/ 1872 w 187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2" h="192">
                <a:moveTo>
                  <a:pt x="1872" y="96"/>
                </a:moveTo>
                <a:lnTo>
                  <a:pt x="1872" y="192"/>
                </a:lnTo>
                <a:lnTo>
                  <a:pt x="192" y="192"/>
                </a:ln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4002088" y="3513138"/>
          <a:ext cx="138112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164885" imgH="215619" progId="Equation.3">
                  <p:embed/>
                </p:oleObj>
              </mc:Choice>
              <mc:Fallback>
                <p:oleObj name="Equation" r:id="rId4" imgW="164885" imgH="21561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3513138"/>
                        <a:ext cx="138112" cy="18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1" name="Line 117"/>
          <p:cNvSpPr>
            <a:spLocks noChangeShapeType="1"/>
          </p:cNvSpPr>
          <p:nvPr/>
        </p:nvSpPr>
        <p:spPr bwMode="auto">
          <a:xfrm flipV="1">
            <a:off x="4768850" y="5486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2" name="Line 118"/>
          <p:cNvSpPr>
            <a:spLocks noChangeShapeType="1"/>
          </p:cNvSpPr>
          <p:nvPr/>
        </p:nvSpPr>
        <p:spPr bwMode="auto">
          <a:xfrm flipH="1" flipV="1">
            <a:off x="7696200" y="5410200"/>
            <a:ext cx="3492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3" name="Text Box 119"/>
          <p:cNvSpPr txBox="1">
            <a:spLocks noChangeArrowheads="1"/>
          </p:cNvSpPr>
          <p:nvPr/>
        </p:nvSpPr>
        <p:spPr bwMode="auto">
          <a:xfrm>
            <a:off x="2819400" y="185738"/>
            <a:ext cx="5343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Error signal #2 :  Locking the repetition frequency:  f</a:t>
            </a:r>
            <a:r>
              <a:rPr lang="en-US" altLang="en-US">
                <a:latin typeface="SubScript VNI"/>
              </a:rPr>
              <a:t>r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8" name="Rectangle 3"/>
          <p:cNvSpPr>
            <a:spLocks noChangeArrowheads="1"/>
          </p:cNvSpPr>
          <p:nvPr/>
        </p:nvSpPr>
        <p:spPr bwMode="auto">
          <a:xfrm rot="-2933605">
            <a:off x="7753350" y="2211388"/>
            <a:ext cx="55563" cy="28098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Line 4"/>
          <p:cNvSpPr>
            <a:spLocks noChangeShapeType="1"/>
          </p:cNvSpPr>
          <p:nvPr/>
        </p:nvSpPr>
        <p:spPr bwMode="auto">
          <a:xfrm>
            <a:off x="3687763" y="554038"/>
            <a:ext cx="0" cy="1543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AutoShape 6"/>
          <p:cNvSpPr>
            <a:spLocks noChangeArrowheads="1"/>
          </p:cNvSpPr>
          <p:nvPr/>
        </p:nvSpPr>
        <p:spPr bwMode="auto">
          <a:xfrm>
            <a:off x="3589338" y="2503488"/>
            <a:ext cx="1592262" cy="46037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251" name="AutoShape 7"/>
          <p:cNvSpPr>
            <a:spLocks noChangeArrowheads="1"/>
          </p:cNvSpPr>
          <p:nvPr/>
        </p:nvSpPr>
        <p:spPr bwMode="auto">
          <a:xfrm rot="5400000">
            <a:off x="5064919" y="2489994"/>
            <a:ext cx="268288" cy="444500"/>
          </a:xfrm>
          <a:prstGeom prst="can">
            <a:avLst>
              <a:gd name="adj" fmla="val 25005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95700" y="2628900"/>
            <a:ext cx="1392238" cy="30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350"/>
              <a:t>Reference Cavity</a:t>
            </a:r>
            <a:endParaRPr lang="en-US" altLang="en-US"/>
          </a:p>
        </p:txBody>
      </p:sp>
      <p:sp>
        <p:nvSpPr>
          <p:cNvPr id="9253" name="Text Box 9"/>
          <p:cNvSpPr txBox="1">
            <a:spLocks noChangeArrowheads="1"/>
          </p:cNvSpPr>
          <p:nvPr/>
        </p:nvSpPr>
        <p:spPr bwMode="auto">
          <a:xfrm>
            <a:off x="5867400" y="2420938"/>
            <a:ext cx="3254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900"/>
              <a:t>BS</a:t>
            </a:r>
            <a:endParaRPr lang="en-US" altLang="en-US"/>
          </a:p>
        </p:txBody>
      </p:sp>
      <p:sp>
        <p:nvSpPr>
          <p:cNvPr id="9254" name="Text Box 10"/>
          <p:cNvSpPr txBox="1">
            <a:spLocks noChangeArrowheads="1"/>
          </p:cNvSpPr>
          <p:nvPr/>
        </p:nvSpPr>
        <p:spPr bwMode="auto">
          <a:xfrm>
            <a:off x="5545138" y="2119313"/>
            <a:ext cx="4968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3" tIns="34286" rIns="68573" bIns="34286" anchor="ctr">
            <a:spAutoFit/>
          </a:bodyPr>
          <a:lstStyle/>
          <a:p>
            <a:pPr algn="ctr"/>
            <a:r>
              <a:rPr lang="en-US" altLang="en-US" sz="1200"/>
              <a:t>AOM</a:t>
            </a:r>
          </a:p>
        </p:txBody>
      </p:sp>
      <p:sp>
        <p:nvSpPr>
          <p:cNvPr id="9255" name="Line 11"/>
          <p:cNvSpPr>
            <a:spLocks noChangeShapeType="1"/>
          </p:cNvSpPr>
          <p:nvPr/>
        </p:nvSpPr>
        <p:spPr bwMode="auto">
          <a:xfrm flipV="1">
            <a:off x="5845175" y="1873250"/>
            <a:ext cx="1939925" cy="149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Line 12"/>
          <p:cNvSpPr>
            <a:spLocks noChangeShapeType="1"/>
          </p:cNvSpPr>
          <p:nvPr/>
        </p:nvSpPr>
        <p:spPr bwMode="auto">
          <a:xfrm>
            <a:off x="5854700" y="2036763"/>
            <a:ext cx="116205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13"/>
          <p:cNvSpPr>
            <a:spLocks noChangeArrowheads="1"/>
          </p:cNvSpPr>
          <p:nvPr/>
        </p:nvSpPr>
        <p:spPr bwMode="auto">
          <a:xfrm rot="-2220286">
            <a:off x="5924550" y="2576513"/>
            <a:ext cx="55563" cy="279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695950" y="782638"/>
            <a:ext cx="701675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050"/>
              <a:t>Ti:S laser</a:t>
            </a:r>
            <a:endParaRPr lang="en-US" altLang="en-US"/>
          </a:p>
        </p:txBody>
      </p:sp>
      <p:sp>
        <p:nvSpPr>
          <p:cNvPr id="9259" name="Line 15"/>
          <p:cNvSpPr>
            <a:spLocks noChangeShapeType="1"/>
          </p:cNvSpPr>
          <p:nvPr/>
        </p:nvSpPr>
        <p:spPr bwMode="auto">
          <a:xfrm>
            <a:off x="4500563" y="989013"/>
            <a:ext cx="1309687" cy="3667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 rot="-277028">
            <a:off x="5205413" y="836613"/>
            <a:ext cx="55562" cy="114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17"/>
          <p:cNvSpPr>
            <a:spLocks noChangeShapeType="1"/>
          </p:cNvSpPr>
          <p:nvPr/>
        </p:nvSpPr>
        <p:spPr bwMode="auto">
          <a:xfrm>
            <a:off x="6381750" y="1001713"/>
            <a:ext cx="538163" cy="1492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Rectangle 18"/>
          <p:cNvSpPr>
            <a:spLocks noChangeArrowheads="1"/>
          </p:cNvSpPr>
          <p:nvPr/>
        </p:nvSpPr>
        <p:spPr bwMode="auto">
          <a:xfrm rot="900000">
            <a:off x="6958013" y="1131888"/>
            <a:ext cx="122237" cy="13017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Line 19"/>
          <p:cNvSpPr>
            <a:spLocks noChangeShapeType="1"/>
          </p:cNvSpPr>
          <p:nvPr/>
        </p:nvSpPr>
        <p:spPr bwMode="auto">
          <a:xfrm rot="900000" flipH="1" flipV="1">
            <a:off x="6853238" y="1009650"/>
            <a:ext cx="2857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Freeform 20"/>
          <p:cNvSpPr>
            <a:spLocks/>
          </p:cNvSpPr>
          <p:nvPr/>
        </p:nvSpPr>
        <p:spPr bwMode="auto">
          <a:xfrm rot="6300000">
            <a:off x="6905625" y="1173163"/>
            <a:ext cx="227013" cy="58737"/>
          </a:xfrm>
          <a:custGeom>
            <a:avLst/>
            <a:gdLst>
              <a:gd name="T0" fmla="*/ 0 w 429"/>
              <a:gd name="T1" fmla="*/ 57732 h 288"/>
              <a:gd name="T2" fmla="*/ 60430 w 429"/>
              <a:gd name="T3" fmla="*/ 12154 h 288"/>
              <a:gd name="T4" fmla="*/ 138354 w 429"/>
              <a:gd name="T5" fmla="*/ 1215 h 288"/>
              <a:gd name="T6" fmla="*/ 189242 w 429"/>
              <a:gd name="T7" fmla="*/ 19447 h 288"/>
              <a:gd name="T8" fmla="*/ 227409 w 429"/>
              <a:gd name="T9" fmla="*/ 5834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9"/>
              <a:gd name="T16" fmla="*/ 0 h 288"/>
              <a:gd name="T17" fmla="*/ 429 w 42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9" h="288">
                <a:moveTo>
                  <a:pt x="0" y="285"/>
                </a:moveTo>
                <a:cubicBezTo>
                  <a:pt x="35" y="195"/>
                  <a:pt x="71" y="106"/>
                  <a:pt x="114" y="60"/>
                </a:cubicBezTo>
                <a:cubicBezTo>
                  <a:pt x="157" y="14"/>
                  <a:pt x="221" y="0"/>
                  <a:pt x="261" y="6"/>
                </a:cubicBezTo>
                <a:cubicBezTo>
                  <a:pt x="301" y="12"/>
                  <a:pt x="329" y="49"/>
                  <a:pt x="357" y="96"/>
                </a:cubicBezTo>
                <a:cubicBezTo>
                  <a:pt x="385" y="143"/>
                  <a:pt x="407" y="215"/>
                  <a:pt x="429" y="288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triangl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21"/>
          <p:cNvSpPr>
            <a:spLocks noChangeShapeType="1"/>
          </p:cNvSpPr>
          <p:nvPr/>
        </p:nvSpPr>
        <p:spPr bwMode="auto">
          <a:xfrm>
            <a:off x="3681413" y="2052638"/>
            <a:ext cx="2032000" cy="4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5667375" y="1922463"/>
            <a:ext cx="255588" cy="2174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68573" tIns="34286" rIns="68573" bIns="34286" anchor="ctr"/>
          <a:lstStyle/>
          <a:p>
            <a:pPr algn="ctr">
              <a:defRPr/>
            </a:pPr>
            <a:endParaRPr lang="en-US" altLang="en-US" sz="1125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207125" y="1697038"/>
            <a:ext cx="938213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891" tIns="34445" rIns="68891" bIns="34445" anchor="ctr">
            <a:spAutoFit/>
          </a:bodyPr>
          <a:lstStyle/>
          <a:p>
            <a:pPr algn="ctr">
              <a:defRPr/>
            </a:pPr>
            <a:r>
              <a:rPr lang="en-US" altLang="en-US" sz="1050"/>
              <a:t>1st order beam</a:t>
            </a:r>
            <a:endParaRPr lang="en-US" altLang="en-US" sz="900"/>
          </a:p>
        </p:txBody>
      </p:sp>
      <p:sp>
        <p:nvSpPr>
          <p:cNvPr id="9268" name="Line 24"/>
          <p:cNvSpPr>
            <a:spLocks noChangeShapeType="1"/>
          </p:cNvSpPr>
          <p:nvPr/>
        </p:nvSpPr>
        <p:spPr bwMode="auto">
          <a:xfrm>
            <a:off x="3695700" y="2052638"/>
            <a:ext cx="3429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269" name="Rectangle 25"/>
          <p:cNvSpPr>
            <a:spLocks noChangeArrowheads="1"/>
          </p:cNvSpPr>
          <p:nvPr/>
        </p:nvSpPr>
        <p:spPr bwMode="auto">
          <a:xfrm rot="-2567624" flipH="1" flipV="1">
            <a:off x="3590925" y="1897063"/>
            <a:ext cx="138113" cy="346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8891" tIns="34445" rIns="68891" bIns="34445">
            <a:spAutoFit/>
          </a:bodyPr>
          <a:lstStyle/>
          <a:p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7178675" y="1068388"/>
            <a:ext cx="446088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891" tIns="34445" rIns="68891" bIns="34445" anchor="ctr">
            <a:spAutoFit/>
          </a:bodyPr>
          <a:lstStyle/>
          <a:p>
            <a:pPr algn="ctr">
              <a:defRPr/>
            </a:pPr>
            <a:r>
              <a:rPr lang="en-US" altLang="en-US" sz="1050"/>
              <a:t>PZT2</a:t>
            </a:r>
            <a:endParaRPr lang="en-US" altLang="en-US"/>
          </a:p>
        </p:txBody>
      </p:sp>
      <p:sp>
        <p:nvSpPr>
          <p:cNvPr id="9271" name="Rectangle 27"/>
          <p:cNvSpPr>
            <a:spLocks noChangeArrowheads="1"/>
          </p:cNvSpPr>
          <p:nvPr/>
        </p:nvSpPr>
        <p:spPr bwMode="auto">
          <a:xfrm>
            <a:off x="7023100" y="1881188"/>
            <a:ext cx="76200" cy="3476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272" name="Rectangle 28"/>
          <p:cNvSpPr>
            <a:spLocks noChangeArrowheads="1"/>
          </p:cNvSpPr>
          <p:nvPr/>
        </p:nvSpPr>
        <p:spPr bwMode="auto">
          <a:xfrm rot="2567624" flipV="1">
            <a:off x="7740650" y="2570163"/>
            <a:ext cx="139700" cy="3476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8891" tIns="34445" rIns="68891" bIns="34445">
            <a:spAutoFit/>
          </a:bodyPr>
          <a:lstStyle/>
          <a:p>
            <a:endParaRPr lang="en-US"/>
          </a:p>
        </p:txBody>
      </p:sp>
      <p:sp>
        <p:nvSpPr>
          <p:cNvPr id="9273" name="Line 29"/>
          <p:cNvSpPr>
            <a:spLocks noChangeShapeType="1"/>
          </p:cNvSpPr>
          <p:nvPr/>
        </p:nvSpPr>
        <p:spPr bwMode="auto">
          <a:xfrm>
            <a:off x="7781925" y="1868488"/>
            <a:ext cx="0" cy="857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Line 30"/>
          <p:cNvSpPr>
            <a:spLocks noChangeShapeType="1"/>
          </p:cNvSpPr>
          <p:nvPr/>
        </p:nvSpPr>
        <p:spPr bwMode="auto">
          <a:xfrm flipH="1">
            <a:off x="5581650" y="2719388"/>
            <a:ext cx="2189163" cy="79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Oval 31"/>
          <p:cNvSpPr>
            <a:spLocks noChangeArrowheads="1"/>
          </p:cNvSpPr>
          <p:nvPr/>
        </p:nvSpPr>
        <p:spPr bwMode="auto">
          <a:xfrm rot="5400000">
            <a:off x="6141244" y="2480469"/>
            <a:ext cx="195263" cy="4857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276" name="Oval 32"/>
          <p:cNvSpPr>
            <a:spLocks noChangeArrowheads="1"/>
          </p:cNvSpPr>
          <p:nvPr/>
        </p:nvSpPr>
        <p:spPr bwMode="auto">
          <a:xfrm rot="5400000">
            <a:off x="7469981" y="2480469"/>
            <a:ext cx="195263" cy="4857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277" name="Text Box 33"/>
          <p:cNvSpPr txBox="1">
            <a:spLocks noChangeArrowheads="1"/>
          </p:cNvSpPr>
          <p:nvPr/>
        </p:nvSpPr>
        <p:spPr bwMode="auto">
          <a:xfrm>
            <a:off x="7435850" y="2840038"/>
            <a:ext cx="3127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900"/>
              <a:t>L1</a:t>
            </a:r>
            <a:endParaRPr lang="en-US" altLang="en-US"/>
          </a:p>
        </p:txBody>
      </p:sp>
      <p:sp>
        <p:nvSpPr>
          <p:cNvPr id="9278" name="Text Box 34"/>
          <p:cNvSpPr txBox="1">
            <a:spLocks noChangeArrowheads="1"/>
          </p:cNvSpPr>
          <p:nvPr/>
        </p:nvSpPr>
        <p:spPr bwMode="auto">
          <a:xfrm>
            <a:off x="6116638" y="2806700"/>
            <a:ext cx="3127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900"/>
              <a:t>L2</a:t>
            </a:r>
            <a:endParaRPr lang="en-US" altLang="en-US"/>
          </a:p>
        </p:txBody>
      </p:sp>
      <p:sp>
        <p:nvSpPr>
          <p:cNvPr id="9279" name="Line 35"/>
          <p:cNvSpPr>
            <a:spLocks noChangeShapeType="1"/>
          </p:cNvSpPr>
          <p:nvPr/>
        </p:nvSpPr>
        <p:spPr bwMode="auto">
          <a:xfrm flipH="1">
            <a:off x="5238750" y="2725738"/>
            <a:ext cx="6286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0" name="Rectangle 36"/>
          <p:cNvSpPr>
            <a:spLocks noChangeArrowheads="1"/>
          </p:cNvSpPr>
          <p:nvPr/>
        </p:nvSpPr>
        <p:spPr bwMode="auto">
          <a:xfrm>
            <a:off x="6724650" y="2640013"/>
            <a:ext cx="285750" cy="1714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Line 37"/>
          <p:cNvSpPr>
            <a:spLocks noChangeShapeType="1"/>
          </p:cNvSpPr>
          <p:nvPr/>
        </p:nvSpPr>
        <p:spPr bwMode="auto">
          <a:xfrm>
            <a:off x="5924550" y="2727325"/>
            <a:ext cx="0" cy="487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Line 38"/>
          <p:cNvSpPr>
            <a:spLocks noChangeShapeType="1"/>
          </p:cNvSpPr>
          <p:nvPr/>
        </p:nvSpPr>
        <p:spPr bwMode="auto">
          <a:xfrm flipH="1" flipV="1">
            <a:off x="6884988" y="2819400"/>
            <a:ext cx="11112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AutoShape 39"/>
          <p:cNvSpPr>
            <a:spLocks noChangeArrowheads="1"/>
          </p:cNvSpPr>
          <p:nvPr/>
        </p:nvSpPr>
        <p:spPr bwMode="auto">
          <a:xfrm rot="-7203869">
            <a:off x="6082507" y="826294"/>
            <a:ext cx="65087" cy="6953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4" name="AutoShape 40"/>
          <p:cNvSpPr>
            <a:spLocks noChangeArrowheads="1"/>
          </p:cNvSpPr>
          <p:nvPr/>
        </p:nvSpPr>
        <p:spPr bwMode="auto">
          <a:xfrm rot="9820919">
            <a:off x="5705475" y="1211263"/>
            <a:ext cx="171450" cy="1714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5" name="Rectangle 41"/>
          <p:cNvSpPr>
            <a:spLocks noChangeArrowheads="1"/>
          </p:cNvSpPr>
          <p:nvPr/>
        </p:nvSpPr>
        <p:spPr bwMode="auto">
          <a:xfrm rot="435792" flipH="1">
            <a:off x="5492750" y="811213"/>
            <a:ext cx="139700" cy="346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68891" tIns="34445" rIns="68891" bIns="34445">
            <a:spAutoFit/>
          </a:bodyPr>
          <a:lstStyle/>
          <a:p>
            <a:endParaRPr lang="en-US"/>
          </a:p>
        </p:txBody>
      </p:sp>
      <p:sp>
        <p:nvSpPr>
          <p:cNvPr id="9286" name="Oval 42"/>
          <p:cNvSpPr>
            <a:spLocks noChangeArrowheads="1"/>
          </p:cNvSpPr>
          <p:nvPr/>
        </p:nvSpPr>
        <p:spPr bwMode="auto">
          <a:xfrm rot="435792" flipH="1">
            <a:off x="5397500" y="723900"/>
            <a:ext cx="196850" cy="487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68891" tIns="34445" rIns="68891" bIns="34445">
            <a:spAutoFit/>
          </a:bodyPr>
          <a:lstStyle/>
          <a:p>
            <a:endParaRPr lang="en-US"/>
          </a:p>
        </p:txBody>
      </p:sp>
      <p:sp>
        <p:nvSpPr>
          <p:cNvPr id="9287" name="Line 43"/>
          <p:cNvSpPr>
            <a:spLocks noChangeShapeType="1"/>
          </p:cNvSpPr>
          <p:nvPr/>
        </p:nvSpPr>
        <p:spPr bwMode="auto">
          <a:xfrm>
            <a:off x="4505325" y="979488"/>
            <a:ext cx="1031875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88" name="Group 44"/>
          <p:cNvGrpSpPr>
            <a:grpSpLocks/>
          </p:cNvGrpSpPr>
          <p:nvPr/>
        </p:nvGrpSpPr>
        <p:grpSpPr bwMode="auto">
          <a:xfrm>
            <a:off x="4879975" y="555625"/>
            <a:ext cx="231775" cy="487363"/>
            <a:chOff x="2556" y="1078"/>
            <a:chExt cx="194" cy="409"/>
          </a:xfrm>
        </p:grpSpPr>
        <p:sp>
          <p:nvSpPr>
            <p:cNvPr id="9369" name="Rectangle 45"/>
            <p:cNvSpPr>
              <a:spLocks noChangeArrowheads="1"/>
            </p:cNvSpPr>
            <p:nvPr/>
          </p:nvSpPr>
          <p:spPr bwMode="auto">
            <a:xfrm rot="1487312">
              <a:off x="2556" y="1118"/>
              <a:ext cx="117" cy="2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68891" tIns="34445" rIns="68891" bIns="34445">
              <a:spAutoFit/>
            </a:bodyPr>
            <a:lstStyle/>
            <a:p>
              <a:endParaRPr lang="en-US"/>
            </a:p>
          </p:txBody>
        </p:sp>
        <p:sp>
          <p:nvSpPr>
            <p:cNvPr id="9370" name="Oval 46"/>
            <p:cNvSpPr>
              <a:spLocks noChangeArrowheads="1"/>
            </p:cNvSpPr>
            <p:nvPr/>
          </p:nvSpPr>
          <p:spPr bwMode="auto">
            <a:xfrm rot="1487312">
              <a:off x="2586" y="1078"/>
              <a:ext cx="164" cy="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68891" tIns="34445" rIns="68891" bIns="34445">
              <a:spAutoFit/>
            </a:bodyPr>
            <a:lstStyle/>
            <a:p>
              <a:endParaRPr lang="en-US"/>
            </a:p>
          </p:txBody>
        </p:sp>
      </p:grpSp>
      <p:sp>
        <p:nvSpPr>
          <p:cNvPr id="9289" name="Line 47"/>
          <p:cNvSpPr>
            <a:spLocks noChangeShapeType="1"/>
          </p:cNvSpPr>
          <p:nvPr/>
        </p:nvSpPr>
        <p:spPr bwMode="auto">
          <a:xfrm flipH="1" flipV="1">
            <a:off x="4965700" y="814388"/>
            <a:ext cx="571500" cy="166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0" name="Line 48"/>
          <p:cNvSpPr>
            <a:spLocks noChangeShapeType="1"/>
          </p:cNvSpPr>
          <p:nvPr/>
        </p:nvSpPr>
        <p:spPr bwMode="auto">
          <a:xfrm flipV="1">
            <a:off x="4972050" y="569913"/>
            <a:ext cx="1157288" cy="2381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Rectangle 49"/>
          <p:cNvSpPr>
            <a:spLocks noChangeArrowheads="1"/>
          </p:cNvSpPr>
          <p:nvPr/>
        </p:nvSpPr>
        <p:spPr bwMode="auto">
          <a:xfrm rot="1862338" flipV="1">
            <a:off x="4457700" y="785813"/>
            <a:ext cx="55563" cy="3476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891" tIns="34445" rIns="68891" bIns="34445">
            <a:spAutoFit/>
          </a:bodyPr>
          <a:lstStyle/>
          <a:p>
            <a:endParaRPr lang="en-US"/>
          </a:p>
        </p:txBody>
      </p:sp>
      <p:sp>
        <p:nvSpPr>
          <p:cNvPr id="9292" name="Line 50"/>
          <p:cNvSpPr>
            <a:spLocks noChangeShapeType="1"/>
          </p:cNvSpPr>
          <p:nvPr/>
        </p:nvSpPr>
        <p:spPr bwMode="auto">
          <a:xfrm flipH="1">
            <a:off x="4038600" y="554038"/>
            <a:ext cx="2114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3" name="Rectangle 51"/>
          <p:cNvSpPr>
            <a:spLocks noChangeArrowheads="1"/>
          </p:cNvSpPr>
          <p:nvPr/>
        </p:nvSpPr>
        <p:spPr bwMode="auto">
          <a:xfrm rot="21104378" flipV="1">
            <a:off x="6129338" y="395288"/>
            <a:ext cx="55562" cy="3476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891" tIns="34445" rIns="68891" bIns="34445">
            <a:spAutoFit/>
          </a:bodyPr>
          <a:lstStyle/>
          <a:p>
            <a:endParaRPr lang="en-US"/>
          </a:p>
        </p:txBody>
      </p:sp>
      <p:sp>
        <p:nvSpPr>
          <p:cNvPr id="9294" name="Rectangle 52"/>
          <p:cNvSpPr>
            <a:spLocks noChangeArrowheads="1"/>
          </p:cNvSpPr>
          <p:nvPr/>
        </p:nvSpPr>
        <p:spPr bwMode="auto">
          <a:xfrm>
            <a:off x="4286250" y="430213"/>
            <a:ext cx="5715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5" name="Line 53"/>
          <p:cNvSpPr>
            <a:spLocks noChangeShapeType="1"/>
          </p:cNvSpPr>
          <p:nvPr/>
        </p:nvSpPr>
        <p:spPr bwMode="auto">
          <a:xfrm flipH="1" flipV="1">
            <a:off x="3662363" y="550863"/>
            <a:ext cx="547687" cy="4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6" name="Rectangle 54"/>
          <p:cNvSpPr>
            <a:spLocks noChangeArrowheads="1"/>
          </p:cNvSpPr>
          <p:nvPr/>
        </p:nvSpPr>
        <p:spPr bwMode="auto">
          <a:xfrm rot="2567624" flipV="1">
            <a:off x="3587750" y="371475"/>
            <a:ext cx="139700" cy="346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8891" tIns="34445" rIns="68891" bIns="34445">
            <a:spAutoFit/>
          </a:bodyPr>
          <a:lstStyle/>
          <a:p>
            <a:endParaRPr lang="en-US"/>
          </a:p>
        </p:txBody>
      </p:sp>
      <p:sp>
        <p:nvSpPr>
          <p:cNvPr id="9297" name="Text Box 55"/>
          <p:cNvSpPr txBox="1">
            <a:spLocks noChangeAspect="1" noChangeArrowheads="1"/>
          </p:cNvSpPr>
          <p:nvPr/>
        </p:nvSpPr>
        <p:spPr bwMode="auto">
          <a:xfrm flipH="1">
            <a:off x="4402138" y="1684338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891" tIns="34445" rIns="68891" bIns="34445">
            <a:spAutoFit/>
          </a:bodyPr>
          <a:lstStyle/>
          <a:p>
            <a:pPr algn="ctr"/>
            <a:r>
              <a:rPr lang="en-US" altLang="en-US" sz="1200"/>
              <a:t>Isolator</a:t>
            </a:r>
          </a:p>
        </p:txBody>
      </p:sp>
      <p:grpSp>
        <p:nvGrpSpPr>
          <p:cNvPr id="9298" name="Group 56"/>
          <p:cNvGrpSpPr>
            <a:grpSpLocks/>
          </p:cNvGrpSpPr>
          <p:nvPr/>
        </p:nvGrpSpPr>
        <p:grpSpPr bwMode="auto">
          <a:xfrm>
            <a:off x="4303713" y="1927225"/>
            <a:ext cx="762000" cy="246063"/>
            <a:chOff x="1039" y="284"/>
            <a:chExt cx="640" cy="207"/>
          </a:xfrm>
        </p:grpSpPr>
        <p:sp>
          <p:nvSpPr>
            <p:cNvPr id="9366" name="AutoShape 57"/>
            <p:cNvSpPr>
              <a:spLocks noChangeAspect="1" noChangeArrowheads="1"/>
            </p:cNvSpPr>
            <p:nvPr/>
          </p:nvSpPr>
          <p:spPr bwMode="auto">
            <a:xfrm rot="5400000">
              <a:off x="1158" y="233"/>
              <a:ext cx="83" cy="322"/>
            </a:xfrm>
            <a:prstGeom prst="can">
              <a:avLst>
                <a:gd name="adj" fmla="val 2500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891" tIns="34445" rIns="68891" bIns="34445" anchor="ctr">
              <a:spAutoFit/>
            </a:bodyPr>
            <a:lstStyle/>
            <a:p>
              <a:endParaRPr lang="en-US"/>
            </a:p>
          </p:txBody>
        </p:sp>
        <p:sp>
          <p:nvSpPr>
            <p:cNvPr id="9367" name="AutoShape 58"/>
            <p:cNvSpPr>
              <a:spLocks noChangeAspect="1" noChangeArrowheads="1"/>
            </p:cNvSpPr>
            <p:nvPr/>
          </p:nvSpPr>
          <p:spPr bwMode="auto">
            <a:xfrm rot="5400000">
              <a:off x="1261" y="185"/>
              <a:ext cx="207" cy="406"/>
            </a:xfrm>
            <a:prstGeom prst="can">
              <a:avLst>
                <a:gd name="adj" fmla="val 3791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891" tIns="34445" rIns="68891" bIns="34445" anchor="ctr">
              <a:spAutoFit/>
            </a:bodyPr>
            <a:lstStyle/>
            <a:p>
              <a:endParaRPr lang="en-US"/>
            </a:p>
          </p:txBody>
        </p:sp>
        <p:sp>
          <p:nvSpPr>
            <p:cNvPr id="9368" name="AutoShape 59"/>
            <p:cNvSpPr>
              <a:spLocks noChangeAspect="1" noChangeArrowheads="1"/>
            </p:cNvSpPr>
            <p:nvPr/>
          </p:nvSpPr>
          <p:spPr bwMode="auto">
            <a:xfrm rot="5400000">
              <a:off x="1476" y="226"/>
              <a:ext cx="83" cy="322"/>
            </a:xfrm>
            <a:prstGeom prst="can">
              <a:avLst>
                <a:gd name="adj" fmla="val 2500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68891" tIns="34445" rIns="68891" bIns="34445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299" name="Rectangle 60"/>
          <p:cNvSpPr>
            <a:spLocks noChangeArrowheads="1"/>
          </p:cNvSpPr>
          <p:nvPr/>
        </p:nvSpPr>
        <p:spPr bwMode="auto">
          <a:xfrm rot="-480000">
            <a:off x="6181725" y="493713"/>
            <a:ext cx="122238" cy="13017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0" name="Line 61"/>
          <p:cNvSpPr>
            <a:spLocks noChangeShapeType="1"/>
          </p:cNvSpPr>
          <p:nvPr/>
        </p:nvSpPr>
        <p:spPr bwMode="auto">
          <a:xfrm rot="21120000" flipV="1">
            <a:off x="5980113" y="38258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6403975" y="241300"/>
            <a:ext cx="446088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891" tIns="34445" rIns="68891" bIns="34445" anchor="ctr">
            <a:spAutoFit/>
          </a:bodyPr>
          <a:lstStyle/>
          <a:p>
            <a:pPr algn="ctr">
              <a:defRPr/>
            </a:pPr>
            <a:r>
              <a:rPr lang="en-US" altLang="en-US" sz="1050"/>
              <a:t>PZT1</a:t>
            </a:r>
            <a:endParaRPr lang="en-US" altLang="en-US"/>
          </a:p>
        </p:txBody>
      </p:sp>
      <p:sp>
        <p:nvSpPr>
          <p:cNvPr id="9302" name="Freeform 63"/>
          <p:cNvSpPr>
            <a:spLocks/>
          </p:cNvSpPr>
          <p:nvPr/>
        </p:nvSpPr>
        <p:spPr bwMode="auto">
          <a:xfrm>
            <a:off x="6324600" y="555625"/>
            <a:ext cx="2057400" cy="2930525"/>
          </a:xfrm>
          <a:custGeom>
            <a:avLst/>
            <a:gdLst>
              <a:gd name="T0" fmla="*/ 2057400 w 1488"/>
              <a:gd name="T1" fmla="*/ 2931319 h 2160"/>
              <a:gd name="T2" fmla="*/ 2057400 w 1488"/>
              <a:gd name="T3" fmla="*/ 0 h 2160"/>
              <a:gd name="T4" fmla="*/ 0 w 1488"/>
              <a:gd name="T5" fmla="*/ 0 h 2160"/>
              <a:gd name="T6" fmla="*/ 0 60000 65536"/>
              <a:gd name="T7" fmla="*/ 0 60000 65536"/>
              <a:gd name="T8" fmla="*/ 0 60000 65536"/>
              <a:gd name="T9" fmla="*/ 0 w 1488"/>
              <a:gd name="T10" fmla="*/ 0 h 2160"/>
              <a:gd name="T11" fmla="*/ 1488 w 1488"/>
              <a:gd name="T12" fmla="*/ 2160 h 2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2160">
                <a:moveTo>
                  <a:pt x="1488" y="2160"/>
                </a:moveTo>
                <a:lnTo>
                  <a:pt x="1488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3" name="Freeform 64"/>
          <p:cNvSpPr>
            <a:spLocks/>
          </p:cNvSpPr>
          <p:nvPr/>
        </p:nvSpPr>
        <p:spPr bwMode="auto">
          <a:xfrm>
            <a:off x="5810250" y="1525588"/>
            <a:ext cx="2571750" cy="400050"/>
          </a:xfrm>
          <a:custGeom>
            <a:avLst/>
            <a:gdLst>
              <a:gd name="T0" fmla="*/ 2571750 w 1488"/>
              <a:gd name="T1" fmla="*/ 0 h 240"/>
              <a:gd name="T2" fmla="*/ 497758 w 1488"/>
              <a:gd name="T3" fmla="*/ 0 h 240"/>
              <a:gd name="T4" fmla="*/ 0 w 1488"/>
              <a:gd name="T5" fmla="*/ 160020 h 240"/>
              <a:gd name="T6" fmla="*/ 0 w 1488"/>
              <a:gd name="T7" fmla="*/ 40005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488"/>
              <a:gd name="T13" fmla="*/ 0 h 240"/>
              <a:gd name="T14" fmla="*/ 1488 w 148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8" h="240">
                <a:moveTo>
                  <a:pt x="1488" y="0"/>
                </a:moveTo>
                <a:lnTo>
                  <a:pt x="288" y="0"/>
                </a:lnTo>
                <a:lnTo>
                  <a:pt x="0" y="96"/>
                </a:lnTo>
                <a:lnTo>
                  <a:pt x="0" y="24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4" name="AutoShape 65"/>
          <p:cNvSpPr>
            <a:spLocks noChangeArrowheads="1"/>
          </p:cNvSpPr>
          <p:nvPr/>
        </p:nvSpPr>
        <p:spPr bwMode="auto">
          <a:xfrm rot="-643443">
            <a:off x="6329363" y="954088"/>
            <a:ext cx="171450" cy="1714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5" name="Rectangle 66"/>
          <p:cNvSpPr>
            <a:spLocks noChangeArrowheads="1"/>
          </p:cNvSpPr>
          <p:nvPr/>
        </p:nvSpPr>
        <p:spPr bwMode="auto">
          <a:xfrm rot="914960" flipV="1">
            <a:off x="6905625" y="990600"/>
            <a:ext cx="55563" cy="3476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891" tIns="34445" rIns="68891" bIns="34445">
            <a:spAutoFit/>
          </a:bodyPr>
          <a:lstStyle/>
          <a:p>
            <a:endParaRPr lang="en-US"/>
          </a:p>
        </p:txBody>
      </p:sp>
      <p:sp>
        <p:nvSpPr>
          <p:cNvPr id="9306" name="Rectangle 67"/>
          <p:cNvSpPr>
            <a:spLocks noChangeArrowheads="1"/>
          </p:cNvSpPr>
          <p:nvPr/>
        </p:nvSpPr>
        <p:spPr bwMode="auto">
          <a:xfrm rot="-3187807">
            <a:off x="7781925" y="1754188"/>
            <a:ext cx="5715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7" name="Line 68"/>
          <p:cNvSpPr>
            <a:spLocks noChangeShapeType="1"/>
          </p:cNvSpPr>
          <p:nvPr/>
        </p:nvSpPr>
        <p:spPr bwMode="auto">
          <a:xfrm>
            <a:off x="7781925" y="2322513"/>
            <a:ext cx="542925" cy="4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8" name="Text Box 69"/>
          <p:cNvSpPr txBox="1">
            <a:spLocks noChangeArrowheads="1"/>
          </p:cNvSpPr>
          <p:nvPr/>
        </p:nvSpPr>
        <p:spPr bwMode="auto">
          <a:xfrm>
            <a:off x="6694488" y="2597150"/>
            <a:ext cx="3603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pPr algn="ctr"/>
            <a:r>
              <a:rPr lang="en-US" altLang="en-US" sz="1200"/>
              <a:t>PM</a:t>
            </a:r>
            <a:endParaRPr lang="en-US" altLang="en-US"/>
          </a:p>
        </p:txBody>
      </p:sp>
      <p:sp>
        <p:nvSpPr>
          <p:cNvPr id="9309" name="Text Box 70"/>
          <p:cNvSpPr txBox="1">
            <a:spLocks noChangeArrowheads="1"/>
          </p:cNvSpPr>
          <p:nvPr/>
        </p:nvSpPr>
        <p:spPr bwMode="auto">
          <a:xfrm>
            <a:off x="7467600" y="2268538"/>
            <a:ext cx="3254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900"/>
              <a:t>BS</a:t>
            </a:r>
            <a:endParaRPr lang="en-US" altLang="en-US"/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7756525" y="2041525"/>
            <a:ext cx="620713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750"/>
              <a:t>To main</a:t>
            </a:r>
          </a:p>
          <a:p>
            <a:pPr>
              <a:defRPr/>
            </a:pPr>
            <a:r>
              <a:rPr lang="en-US" altLang="en-US" sz="750"/>
              <a:t>experiment</a:t>
            </a:r>
            <a:endParaRPr lang="en-US" altLang="en-US"/>
          </a:p>
        </p:txBody>
      </p:sp>
      <p:sp>
        <p:nvSpPr>
          <p:cNvPr id="9311" name="AutoShape 72"/>
          <p:cNvSpPr>
            <a:spLocks noChangeArrowheads="1"/>
          </p:cNvSpPr>
          <p:nvPr/>
        </p:nvSpPr>
        <p:spPr bwMode="auto">
          <a:xfrm flipV="1">
            <a:off x="5649913" y="3663950"/>
            <a:ext cx="228600" cy="688975"/>
          </a:xfrm>
          <a:prstGeom prst="triangle">
            <a:avLst>
              <a:gd name="adj" fmla="val 50000"/>
            </a:avLst>
          </a:prstGeom>
          <a:solidFill>
            <a:srgbClr val="960000"/>
          </a:solidFill>
          <a:ln w="9525">
            <a:noFill/>
            <a:miter lim="800000"/>
            <a:headEnd/>
            <a:tailEnd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12" name="AutoShape 73"/>
          <p:cNvSpPr>
            <a:spLocks noChangeArrowheads="1"/>
          </p:cNvSpPr>
          <p:nvPr/>
        </p:nvSpPr>
        <p:spPr bwMode="auto">
          <a:xfrm flipV="1">
            <a:off x="5192713" y="3671888"/>
            <a:ext cx="228600" cy="6889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13" name="Line 74"/>
          <p:cNvSpPr>
            <a:spLocks noChangeShapeType="1"/>
          </p:cNvSpPr>
          <p:nvPr/>
        </p:nvSpPr>
        <p:spPr bwMode="auto">
          <a:xfrm flipH="1">
            <a:off x="6205538" y="4745038"/>
            <a:ext cx="0" cy="447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4" name="Line 75"/>
          <p:cNvSpPr>
            <a:spLocks noChangeShapeType="1"/>
          </p:cNvSpPr>
          <p:nvPr/>
        </p:nvSpPr>
        <p:spPr bwMode="auto">
          <a:xfrm flipH="1">
            <a:off x="4938713" y="4741863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5" name="AutoShape 76"/>
          <p:cNvSpPr>
            <a:spLocks noChangeArrowheads="1"/>
          </p:cNvSpPr>
          <p:nvPr/>
        </p:nvSpPr>
        <p:spPr bwMode="auto">
          <a:xfrm>
            <a:off x="5157788" y="3216275"/>
            <a:ext cx="742950" cy="685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17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6" name="AutoShape 77"/>
          <p:cNvSpPr>
            <a:spLocks noChangeArrowheads="1"/>
          </p:cNvSpPr>
          <p:nvPr/>
        </p:nvSpPr>
        <p:spPr bwMode="auto">
          <a:xfrm>
            <a:off x="4821238" y="4573588"/>
            <a:ext cx="228600" cy="185737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17" name="Group 78"/>
          <p:cNvGrpSpPr>
            <a:grpSpLocks/>
          </p:cNvGrpSpPr>
          <p:nvPr/>
        </p:nvGrpSpPr>
        <p:grpSpPr bwMode="auto">
          <a:xfrm>
            <a:off x="5454650" y="4576763"/>
            <a:ext cx="228600" cy="193675"/>
            <a:chOff x="1929" y="1982"/>
            <a:chExt cx="272" cy="276"/>
          </a:xfrm>
        </p:grpSpPr>
        <p:sp>
          <p:nvSpPr>
            <p:cNvPr id="9364" name="Freeform 79"/>
            <p:cNvSpPr>
              <a:spLocks/>
            </p:cNvSpPr>
            <p:nvPr/>
          </p:nvSpPr>
          <p:spPr bwMode="auto">
            <a:xfrm>
              <a:off x="1968" y="2064"/>
              <a:ext cx="192" cy="96"/>
            </a:xfrm>
            <a:custGeom>
              <a:avLst/>
              <a:gdLst>
                <a:gd name="T0" fmla="*/ 0 w 1104"/>
                <a:gd name="T1" fmla="*/ 51 h 728"/>
                <a:gd name="T2" fmla="*/ 58 w 1104"/>
                <a:gd name="T3" fmla="*/ 6 h 728"/>
                <a:gd name="T4" fmla="*/ 134 w 1104"/>
                <a:gd name="T5" fmla="*/ 89 h 728"/>
                <a:gd name="T6" fmla="*/ 192 w 1104"/>
                <a:gd name="T7" fmla="*/ 51 h 7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728"/>
                <a:gd name="T14" fmla="*/ 1104 w 1104"/>
                <a:gd name="T15" fmla="*/ 728 h 7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728">
                  <a:moveTo>
                    <a:pt x="0" y="384"/>
                  </a:moveTo>
                  <a:cubicBezTo>
                    <a:pt x="104" y="192"/>
                    <a:pt x="208" y="0"/>
                    <a:pt x="336" y="48"/>
                  </a:cubicBezTo>
                  <a:cubicBezTo>
                    <a:pt x="464" y="96"/>
                    <a:pt x="640" y="616"/>
                    <a:pt x="768" y="672"/>
                  </a:cubicBezTo>
                  <a:cubicBezTo>
                    <a:pt x="896" y="728"/>
                    <a:pt x="1000" y="556"/>
                    <a:pt x="1104" y="38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Oval 80"/>
            <p:cNvSpPr>
              <a:spLocks noChangeArrowheads="1"/>
            </p:cNvSpPr>
            <p:nvPr/>
          </p:nvSpPr>
          <p:spPr bwMode="auto">
            <a:xfrm>
              <a:off x="1929" y="1982"/>
              <a:ext cx="272" cy="2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8" name="Text Box 81"/>
          <p:cNvSpPr txBox="1">
            <a:spLocks noChangeArrowheads="1"/>
          </p:cNvSpPr>
          <p:nvPr/>
        </p:nvSpPr>
        <p:spPr bwMode="auto">
          <a:xfrm>
            <a:off x="5157788" y="4384675"/>
            <a:ext cx="8461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900"/>
              <a:t>f</a:t>
            </a:r>
            <a:r>
              <a:rPr lang="en-US" altLang="en-US" sz="900">
                <a:latin typeface="SubScript VNI"/>
              </a:rPr>
              <a:t>m</a:t>
            </a:r>
            <a:r>
              <a:rPr lang="en-US" altLang="en-US" sz="900"/>
              <a:t>= 10.7MHz</a:t>
            </a:r>
            <a:endParaRPr lang="en-US" altLang="en-US"/>
          </a:p>
        </p:txBody>
      </p:sp>
      <p:pic>
        <p:nvPicPr>
          <p:cNvPr id="9319" name="Picture 82" descr="H:\jonron\Power_Point\CLEO2000\ERROR_SIGNAL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5950" y="5097463"/>
            <a:ext cx="10858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" name="Oval 83"/>
          <p:cNvSpPr>
            <a:spLocks noChangeArrowheads="1"/>
          </p:cNvSpPr>
          <p:nvPr/>
        </p:nvSpPr>
        <p:spPr bwMode="auto">
          <a:xfrm>
            <a:off x="5151438" y="3651250"/>
            <a:ext cx="195262" cy="4873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21" name="Oval 84"/>
          <p:cNvSpPr>
            <a:spLocks noChangeArrowheads="1"/>
          </p:cNvSpPr>
          <p:nvPr/>
        </p:nvSpPr>
        <p:spPr bwMode="auto">
          <a:xfrm>
            <a:off x="5621338" y="3643313"/>
            <a:ext cx="196850" cy="4873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22" name="Line 85"/>
          <p:cNvSpPr>
            <a:spLocks noChangeShapeType="1"/>
          </p:cNvSpPr>
          <p:nvPr/>
        </p:nvSpPr>
        <p:spPr bwMode="auto">
          <a:xfrm>
            <a:off x="5443538" y="3902075"/>
            <a:ext cx="1714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23" name="Line 86"/>
          <p:cNvSpPr>
            <a:spLocks noChangeShapeType="1"/>
          </p:cNvSpPr>
          <p:nvPr/>
        </p:nvSpPr>
        <p:spPr bwMode="auto">
          <a:xfrm>
            <a:off x="5508625" y="3238500"/>
            <a:ext cx="4159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24" name="Rectangle 87"/>
          <p:cNvSpPr>
            <a:spLocks noChangeArrowheads="1"/>
          </p:cNvSpPr>
          <p:nvPr/>
        </p:nvSpPr>
        <p:spPr bwMode="auto">
          <a:xfrm rot="2567624" flipV="1">
            <a:off x="5891213" y="3054350"/>
            <a:ext cx="138112" cy="346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8891" tIns="34445" rIns="68891" bIns="34445">
            <a:spAutoFit/>
          </a:bodyPr>
          <a:lstStyle/>
          <a:p>
            <a:endParaRPr lang="en-US"/>
          </a:p>
        </p:txBody>
      </p:sp>
      <p:sp>
        <p:nvSpPr>
          <p:cNvPr id="9325" name="Freeform 88"/>
          <p:cNvSpPr>
            <a:spLocks/>
          </p:cNvSpPr>
          <p:nvPr/>
        </p:nvSpPr>
        <p:spPr bwMode="auto">
          <a:xfrm rot="5400000">
            <a:off x="5237163" y="3981450"/>
            <a:ext cx="114300" cy="228600"/>
          </a:xfrm>
          <a:custGeom>
            <a:avLst/>
            <a:gdLst>
              <a:gd name="T0" fmla="*/ 0 w 192"/>
              <a:gd name="T1" fmla="*/ 0 h 288"/>
              <a:gd name="T2" fmla="*/ 114300 w 192"/>
              <a:gd name="T3" fmla="*/ 0 h 288"/>
              <a:gd name="T4" fmla="*/ 114300 w 192"/>
              <a:gd name="T5" fmla="*/ 228600 h 288"/>
              <a:gd name="T6" fmla="*/ 0 w 192"/>
              <a:gd name="T7" fmla="*/ 22860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  <a:lnTo>
                  <a:pt x="0" y="288"/>
                </a:lnTo>
              </a:path>
            </a:pathLst>
          </a:custGeom>
          <a:noFill/>
          <a:ln w="635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6" name="Freeform 89"/>
          <p:cNvSpPr>
            <a:spLocks/>
          </p:cNvSpPr>
          <p:nvPr/>
        </p:nvSpPr>
        <p:spPr bwMode="auto">
          <a:xfrm rot="5400000">
            <a:off x="5707063" y="3981450"/>
            <a:ext cx="114300" cy="228600"/>
          </a:xfrm>
          <a:custGeom>
            <a:avLst/>
            <a:gdLst>
              <a:gd name="T0" fmla="*/ 0 w 192"/>
              <a:gd name="T1" fmla="*/ 0 h 288"/>
              <a:gd name="T2" fmla="*/ 114300 w 192"/>
              <a:gd name="T3" fmla="*/ 0 h 288"/>
              <a:gd name="T4" fmla="*/ 114300 w 192"/>
              <a:gd name="T5" fmla="*/ 228600 h 288"/>
              <a:gd name="T6" fmla="*/ 0 w 192"/>
              <a:gd name="T7" fmla="*/ 22860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  <a:lnTo>
                  <a:pt x="0" y="288"/>
                </a:lnTo>
              </a:path>
            </a:pathLst>
          </a:custGeom>
          <a:noFill/>
          <a:ln w="635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7" name="Text Box 90"/>
          <p:cNvSpPr txBox="1">
            <a:spLocks noChangeArrowheads="1"/>
          </p:cNvSpPr>
          <p:nvPr/>
        </p:nvSpPr>
        <p:spPr bwMode="auto">
          <a:xfrm>
            <a:off x="4894263" y="3008313"/>
            <a:ext cx="4921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pPr algn="ctr"/>
            <a:r>
              <a:rPr lang="en-US" altLang="en-US" sz="900"/>
              <a:t>Grating</a:t>
            </a:r>
          </a:p>
        </p:txBody>
      </p:sp>
      <p:sp>
        <p:nvSpPr>
          <p:cNvPr id="9328" name="Rectangle 91"/>
          <p:cNvSpPr>
            <a:spLocks noChangeArrowheads="1"/>
          </p:cNvSpPr>
          <p:nvPr/>
        </p:nvSpPr>
        <p:spPr bwMode="auto">
          <a:xfrm rot="4344611" flipH="1">
            <a:off x="5467350" y="2981325"/>
            <a:ext cx="114300" cy="4000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9" name="AutoShape 92"/>
          <p:cNvSpPr>
            <a:spLocks noChangeArrowheads="1"/>
          </p:cNvSpPr>
          <p:nvPr/>
        </p:nvSpPr>
        <p:spPr bwMode="auto">
          <a:xfrm>
            <a:off x="6072188" y="4587875"/>
            <a:ext cx="228600" cy="185738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0" name="Freeform 93"/>
          <p:cNvSpPr>
            <a:spLocks/>
          </p:cNvSpPr>
          <p:nvPr/>
        </p:nvSpPr>
        <p:spPr bwMode="auto">
          <a:xfrm>
            <a:off x="4929188" y="4203700"/>
            <a:ext cx="360362" cy="346075"/>
          </a:xfrm>
          <a:custGeom>
            <a:avLst/>
            <a:gdLst>
              <a:gd name="T0" fmla="*/ 349851 w 296"/>
              <a:gd name="T1" fmla="*/ 0 h 288"/>
              <a:gd name="T2" fmla="*/ 349851 w 296"/>
              <a:gd name="T3" fmla="*/ 57760 h 288"/>
              <a:gd name="T4" fmla="*/ 291542 w 296"/>
              <a:gd name="T5" fmla="*/ 115521 h 288"/>
              <a:gd name="T6" fmla="*/ 58308 w 296"/>
              <a:gd name="T7" fmla="*/ 173281 h 288"/>
              <a:gd name="T8" fmla="*/ 0 w 296"/>
              <a:gd name="T9" fmla="*/ 346562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88"/>
              <a:gd name="T17" fmla="*/ 296 w 29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88">
                <a:moveTo>
                  <a:pt x="288" y="0"/>
                </a:moveTo>
                <a:cubicBezTo>
                  <a:pt x="292" y="16"/>
                  <a:pt x="296" y="32"/>
                  <a:pt x="288" y="48"/>
                </a:cubicBezTo>
                <a:cubicBezTo>
                  <a:pt x="280" y="64"/>
                  <a:pt x="280" y="80"/>
                  <a:pt x="240" y="96"/>
                </a:cubicBezTo>
                <a:cubicBezTo>
                  <a:pt x="200" y="112"/>
                  <a:pt x="88" y="112"/>
                  <a:pt x="48" y="144"/>
                </a:cubicBezTo>
                <a:cubicBezTo>
                  <a:pt x="8" y="176"/>
                  <a:pt x="4" y="232"/>
                  <a:pt x="0" y="288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31" name="Freeform 94"/>
          <p:cNvSpPr>
            <a:spLocks/>
          </p:cNvSpPr>
          <p:nvPr/>
        </p:nvSpPr>
        <p:spPr bwMode="auto">
          <a:xfrm flipH="1">
            <a:off x="5792788" y="4210050"/>
            <a:ext cx="382587" cy="346075"/>
          </a:xfrm>
          <a:custGeom>
            <a:avLst/>
            <a:gdLst>
              <a:gd name="T0" fmla="*/ 371862 w 296"/>
              <a:gd name="T1" fmla="*/ 0 h 288"/>
              <a:gd name="T2" fmla="*/ 371862 w 296"/>
              <a:gd name="T3" fmla="*/ 57760 h 288"/>
              <a:gd name="T4" fmla="*/ 309885 w 296"/>
              <a:gd name="T5" fmla="*/ 115521 h 288"/>
              <a:gd name="T6" fmla="*/ 61977 w 296"/>
              <a:gd name="T7" fmla="*/ 173281 h 288"/>
              <a:gd name="T8" fmla="*/ 0 w 296"/>
              <a:gd name="T9" fmla="*/ 346562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88"/>
              <a:gd name="T17" fmla="*/ 296 w 29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88">
                <a:moveTo>
                  <a:pt x="288" y="0"/>
                </a:moveTo>
                <a:cubicBezTo>
                  <a:pt x="292" y="16"/>
                  <a:pt x="296" y="32"/>
                  <a:pt x="288" y="48"/>
                </a:cubicBezTo>
                <a:cubicBezTo>
                  <a:pt x="280" y="64"/>
                  <a:pt x="280" y="80"/>
                  <a:pt x="240" y="96"/>
                </a:cubicBezTo>
                <a:cubicBezTo>
                  <a:pt x="200" y="112"/>
                  <a:pt x="88" y="112"/>
                  <a:pt x="48" y="144"/>
                </a:cubicBezTo>
                <a:cubicBezTo>
                  <a:pt x="8" y="176"/>
                  <a:pt x="4" y="232"/>
                  <a:pt x="0" y="288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32" name="Line 95"/>
          <p:cNvSpPr>
            <a:spLocks noChangeShapeType="1"/>
          </p:cNvSpPr>
          <p:nvPr/>
        </p:nvSpPr>
        <p:spPr bwMode="auto">
          <a:xfrm flipV="1">
            <a:off x="5681663" y="4678363"/>
            <a:ext cx="400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33" name="Line 96"/>
          <p:cNvSpPr>
            <a:spLocks noChangeShapeType="1"/>
          </p:cNvSpPr>
          <p:nvPr/>
        </p:nvSpPr>
        <p:spPr bwMode="auto">
          <a:xfrm flipH="1" flipV="1">
            <a:off x="5053013" y="4673600"/>
            <a:ext cx="3984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34" name="Rectangle 97"/>
          <p:cNvSpPr>
            <a:spLocks noChangeArrowheads="1"/>
          </p:cNvSpPr>
          <p:nvPr/>
        </p:nvSpPr>
        <p:spPr bwMode="auto">
          <a:xfrm>
            <a:off x="4781550" y="5694363"/>
            <a:ext cx="139700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35" name="Rectangle 98"/>
          <p:cNvSpPr>
            <a:spLocks noChangeArrowheads="1"/>
          </p:cNvSpPr>
          <p:nvPr/>
        </p:nvSpPr>
        <p:spPr bwMode="auto">
          <a:xfrm>
            <a:off x="6096000" y="5694363"/>
            <a:ext cx="139700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36" name="Rectangle 99"/>
          <p:cNvSpPr>
            <a:spLocks noChangeArrowheads="1"/>
          </p:cNvSpPr>
          <p:nvPr/>
        </p:nvSpPr>
        <p:spPr bwMode="auto">
          <a:xfrm>
            <a:off x="4381500" y="5322888"/>
            <a:ext cx="139700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37" name="Rectangle 100"/>
          <p:cNvSpPr>
            <a:spLocks noChangeArrowheads="1"/>
          </p:cNvSpPr>
          <p:nvPr/>
        </p:nvSpPr>
        <p:spPr bwMode="auto">
          <a:xfrm>
            <a:off x="5684838" y="5322888"/>
            <a:ext cx="171450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38" name="Text Box 101"/>
          <p:cNvSpPr txBox="1">
            <a:spLocks noChangeArrowheads="1"/>
          </p:cNvSpPr>
          <p:nvPr/>
        </p:nvSpPr>
        <p:spPr bwMode="auto">
          <a:xfrm>
            <a:off x="5905500" y="3954463"/>
            <a:ext cx="34448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pPr algn="ctr"/>
            <a:r>
              <a:rPr lang="en-US" altLang="en-US" sz="900"/>
              <a:t>PD1</a:t>
            </a:r>
            <a:endParaRPr lang="en-US" altLang="en-US"/>
          </a:p>
        </p:txBody>
      </p:sp>
      <p:sp>
        <p:nvSpPr>
          <p:cNvPr id="9339" name="Text Box 102"/>
          <p:cNvSpPr txBox="1">
            <a:spLocks noChangeArrowheads="1"/>
          </p:cNvSpPr>
          <p:nvPr/>
        </p:nvSpPr>
        <p:spPr bwMode="auto">
          <a:xfrm>
            <a:off x="4762500" y="3954463"/>
            <a:ext cx="34448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pPr algn="ctr"/>
            <a:r>
              <a:rPr lang="en-US" altLang="en-US" sz="900"/>
              <a:t>PD2</a:t>
            </a:r>
            <a:endParaRPr lang="en-US" altLang="en-US"/>
          </a:p>
        </p:txBody>
      </p:sp>
      <p:grpSp>
        <p:nvGrpSpPr>
          <p:cNvPr id="9340" name="Group 103"/>
          <p:cNvGrpSpPr>
            <a:grpSpLocks/>
          </p:cNvGrpSpPr>
          <p:nvPr/>
        </p:nvGrpSpPr>
        <p:grpSpPr bwMode="auto">
          <a:xfrm flipH="1">
            <a:off x="6972300" y="5313363"/>
            <a:ext cx="688975" cy="481012"/>
            <a:chOff x="798" y="4502"/>
            <a:chExt cx="578" cy="404"/>
          </a:xfrm>
        </p:grpSpPr>
        <p:sp>
          <p:nvSpPr>
            <p:cNvPr id="9361" name="AutoShape 104"/>
            <p:cNvSpPr>
              <a:spLocks noChangeArrowheads="1"/>
            </p:cNvSpPr>
            <p:nvPr/>
          </p:nvSpPr>
          <p:spPr bwMode="auto">
            <a:xfrm rot="-5400000">
              <a:off x="909" y="4439"/>
              <a:ext cx="356" cy="57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891" tIns="34445" rIns="68891" bIns="34445" anchor="ctr">
              <a:spAutoFit/>
            </a:bodyPr>
            <a:lstStyle/>
            <a:p>
              <a:endParaRPr lang="en-US"/>
            </a:p>
          </p:txBody>
        </p:sp>
        <p:sp>
          <p:nvSpPr>
            <p:cNvPr id="9362" name="Text Box 105"/>
            <p:cNvSpPr txBox="1">
              <a:spLocks noChangeArrowheads="1"/>
            </p:cNvSpPr>
            <p:nvPr/>
          </p:nvSpPr>
          <p:spPr bwMode="auto">
            <a:xfrm>
              <a:off x="1111" y="4502"/>
              <a:ext cx="1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891" tIns="34445" rIns="68891" bIns="34445" anchor="ctr">
              <a:spAutoFit/>
            </a:bodyPr>
            <a:lstStyle/>
            <a:p>
              <a:pPr algn="ctr"/>
              <a:r>
                <a:rPr lang="en-US" altLang="en-US" sz="1500"/>
                <a:t>-</a:t>
              </a:r>
              <a:endParaRPr lang="en-US" altLang="en-US"/>
            </a:p>
          </p:txBody>
        </p:sp>
        <p:sp>
          <p:nvSpPr>
            <p:cNvPr id="9363" name="Text Box 106"/>
            <p:cNvSpPr txBox="1">
              <a:spLocks noChangeArrowheads="1"/>
            </p:cNvSpPr>
            <p:nvPr/>
          </p:nvSpPr>
          <p:spPr bwMode="auto">
            <a:xfrm>
              <a:off x="1106" y="4678"/>
              <a:ext cx="191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891" tIns="34445" rIns="68891" bIns="34445" anchor="ctr">
              <a:spAutoFit/>
            </a:bodyPr>
            <a:lstStyle/>
            <a:p>
              <a:pPr algn="ctr"/>
              <a:r>
                <a:rPr lang="en-US" altLang="en-US" sz="1200" b="1"/>
                <a:t>+</a:t>
              </a:r>
              <a:endParaRPr lang="en-US" altLang="en-US"/>
            </a:p>
          </p:txBody>
        </p:sp>
      </p:grpSp>
      <p:sp>
        <p:nvSpPr>
          <p:cNvPr id="9341" name="Line 107"/>
          <p:cNvSpPr>
            <a:spLocks noChangeShapeType="1"/>
          </p:cNvSpPr>
          <p:nvPr/>
        </p:nvSpPr>
        <p:spPr bwMode="auto">
          <a:xfrm>
            <a:off x="5572125" y="4779963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5407025" y="4926013"/>
            <a:ext cx="382588" cy="17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891" tIns="34445" rIns="68891" bIns="34445" anchor="ctr">
            <a:spAutoFit/>
          </a:bodyPr>
          <a:lstStyle/>
          <a:p>
            <a:pPr algn="ctr">
              <a:defRPr/>
            </a:pPr>
            <a:r>
              <a:rPr lang="en-US" altLang="en-US" sz="675"/>
              <a:t>To PM</a:t>
            </a:r>
            <a:endParaRPr lang="en-US" altLang="en-US"/>
          </a:p>
        </p:txBody>
      </p:sp>
      <p:sp>
        <p:nvSpPr>
          <p:cNvPr id="9343" name="Line 109"/>
          <p:cNvSpPr>
            <a:spLocks noChangeShapeType="1"/>
          </p:cNvSpPr>
          <p:nvPr/>
        </p:nvSpPr>
        <p:spPr bwMode="auto">
          <a:xfrm flipH="1">
            <a:off x="5695950" y="3238500"/>
            <a:ext cx="1143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344" name="Picture 110" descr="H:\jonron\Power_Point\CLEO2000\ERROR_SIGNAL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124450"/>
            <a:ext cx="10858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45" name="Rectangle 111"/>
          <p:cNvSpPr>
            <a:spLocks noChangeArrowheads="1"/>
          </p:cNvSpPr>
          <p:nvPr/>
        </p:nvSpPr>
        <p:spPr bwMode="auto">
          <a:xfrm>
            <a:off x="4438650" y="5322888"/>
            <a:ext cx="171450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46" name="Rectangle 112"/>
          <p:cNvSpPr>
            <a:spLocks noChangeArrowheads="1"/>
          </p:cNvSpPr>
          <p:nvPr/>
        </p:nvSpPr>
        <p:spPr bwMode="auto">
          <a:xfrm>
            <a:off x="4833938" y="5684838"/>
            <a:ext cx="139700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68891" tIns="34445" rIns="68891" bIns="34445" anchor="ctr">
            <a:spAutoFit/>
          </a:bodyPr>
          <a:lstStyle/>
          <a:p>
            <a:endParaRPr lang="en-US"/>
          </a:p>
        </p:txBody>
      </p:sp>
      <p:grpSp>
        <p:nvGrpSpPr>
          <p:cNvPr id="9347" name="Group 113"/>
          <p:cNvGrpSpPr>
            <a:grpSpLocks/>
          </p:cNvGrpSpPr>
          <p:nvPr/>
        </p:nvGrpSpPr>
        <p:grpSpPr bwMode="auto">
          <a:xfrm>
            <a:off x="7767638" y="3940175"/>
            <a:ext cx="900112" cy="574675"/>
            <a:chOff x="528" y="3309"/>
            <a:chExt cx="756" cy="483"/>
          </a:xfrm>
        </p:grpSpPr>
        <p:sp>
          <p:nvSpPr>
            <p:cNvPr id="9359" name="Rectangle 114"/>
            <p:cNvSpPr>
              <a:spLocks noChangeArrowheads="1"/>
            </p:cNvSpPr>
            <p:nvPr/>
          </p:nvSpPr>
          <p:spPr bwMode="auto">
            <a:xfrm>
              <a:off x="528" y="3330"/>
              <a:ext cx="756" cy="4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0" name="Text Box 115"/>
            <p:cNvSpPr txBox="1">
              <a:spLocks noChangeArrowheads="1"/>
            </p:cNvSpPr>
            <p:nvPr/>
          </p:nvSpPr>
          <p:spPr bwMode="auto">
            <a:xfrm>
              <a:off x="554" y="3309"/>
              <a:ext cx="7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891" tIns="34445" rIns="68891" bIns="34445" anchor="ctr">
              <a:spAutoFit/>
            </a:bodyPr>
            <a:lstStyle/>
            <a:p>
              <a:pPr algn="ctr"/>
              <a:r>
                <a:rPr lang="en-US" altLang="en-US"/>
                <a:t>Servo2,</a:t>
              </a:r>
              <a:endParaRPr lang="en-US" altLang="en-US" sz="900"/>
            </a:p>
            <a:p>
              <a:pPr algn="ctr"/>
              <a:r>
                <a:rPr lang="en-US" altLang="en-US" sz="900"/>
                <a:t>      </a:t>
              </a:r>
              <a:endParaRPr lang="en-US" altLang="en-US"/>
            </a:p>
          </p:txBody>
        </p:sp>
        <p:graphicFrame>
          <p:nvGraphicFramePr>
            <p:cNvPr id="9246" name="Object 30"/>
            <p:cNvGraphicFramePr>
              <a:graphicFrameLocks noChangeAspect="1"/>
            </p:cNvGraphicFramePr>
            <p:nvPr/>
          </p:nvGraphicFramePr>
          <p:xfrm>
            <a:off x="811" y="3552"/>
            <a:ext cx="17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8" name="Equation" r:id="rId4" imgW="164885" imgH="215619" progId="Equation.3">
                    <p:embed/>
                  </p:oleObj>
                </mc:Choice>
                <mc:Fallback>
                  <p:oleObj name="Equation" r:id="rId4" imgW="164885" imgH="215619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" y="3552"/>
                          <a:ext cx="17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48" name="Group 117"/>
          <p:cNvGrpSpPr>
            <a:grpSpLocks/>
          </p:cNvGrpSpPr>
          <p:nvPr/>
        </p:nvGrpSpPr>
        <p:grpSpPr bwMode="auto">
          <a:xfrm>
            <a:off x="6838950" y="3957638"/>
            <a:ext cx="857250" cy="557212"/>
            <a:chOff x="3504" y="3360"/>
            <a:chExt cx="720" cy="468"/>
          </a:xfrm>
        </p:grpSpPr>
        <p:sp>
          <p:nvSpPr>
            <p:cNvPr id="9358" name="Rectangle 118"/>
            <p:cNvSpPr>
              <a:spLocks noChangeArrowheads="1"/>
            </p:cNvSpPr>
            <p:nvPr/>
          </p:nvSpPr>
          <p:spPr bwMode="auto">
            <a:xfrm>
              <a:off x="3504" y="3360"/>
              <a:ext cx="720" cy="4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/>
                <a:t>Servo1,</a:t>
              </a:r>
            </a:p>
            <a:p>
              <a:pPr algn="ctr"/>
              <a:endParaRPr lang="en-US" altLang="en-US"/>
            </a:p>
          </p:txBody>
        </p:sp>
        <p:graphicFrame>
          <p:nvGraphicFramePr>
            <p:cNvPr id="9247" name="Object 31"/>
            <p:cNvGraphicFramePr>
              <a:graphicFrameLocks noChangeAspect="1"/>
            </p:cNvGraphicFramePr>
            <p:nvPr/>
          </p:nvGraphicFramePr>
          <p:xfrm>
            <a:off x="3792" y="3552"/>
            <a:ext cx="179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9" name="Equation" r:id="rId6" imgW="165028" imgH="228501" progId="Equation.3">
                    <p:embed/>
                  </p:oleObj>
                </mc:Choice>
                <mc:Fallback>
                  <p:oleObj name="Equation" r:id="rId6" imgW="165028" imgH="228501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552"/>
                          <a:ext cx="179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68" name="Text Box 120"/>
          <p:cNvSpPr txBox="1">
            <a:spLocks noChangeArrowheads="1"/>
          </p:cNvSpPr>
          <p:nvPr/>
        </p:nvSpPr>
        <p:spPr bwMode="auto">
          <a:xfrm>
            <a:off x="6667500" y="3100388"/>
            <a:ext cx="592138" cy="415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050"/>
              <a:t>In from</a:t>
            </a:r>
          </a:p>
          <a:p>
            <a:pPr>
              <a:defRPr/>
            </a:pPr>
            <a:r>
              <a:rPr lang="en-US" altLang="en-US" sz="1050"/>
              <a:t>L.O.</a:t>
            </a:r>
            <a:endParaRPr lang="en-US" altLang="en-US"/>
          </a:p>
        </p:txBody>
      </p:sp>
      <p:sp>
        <p:nvSpPr>
          <p:cNvPr id="9350" name="Freeform 121"/>
          <p:cNvSpPr>
            <a:spLocks/>
          </p:cNvSpPr>
          <p:nvPr/>
        </p:nvSpPr>
        <p:spPr bwMode="auto">
          <a:xfrm>
            <a:off x="7175500" y="3486150"/>
            <a:ext cx="1206500" cy="465138"/>
          </a:xfrm>
          <a:custGeom>
            <a:avLst/>
            <a:gdLst>
              <a:gd name="T0" fmla="*/ 1207294 w 336"/>
              <a:gd name="T1" fmla="*/ 0 h 384"/>
              <a:gd name="T2" fmla="*/ 0 w 336"/>
              <a:gd name="T3" fmla="*/ 0 h 384"/>
              <a:gd name="T4" fmla="*/ 0 w 336"/>
              <a:gd name="T5" fmla="*/ 464344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336" y="0"/>
                </a:moveTo>
                <a:lnTo>
                  <a:pt x="0" y="0"/>
                </a:lnTo>
                <a:lnTo>
                  <a:pt x="0" y="384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1" name="Line 122"/>
          <p:cNvSpPr>
            <a:spLocks noChangeShapeType="1"/>
          </p:cNvSpPr>
          <p:nvPr/>
        </p:nvSpPr>
        <p:spPr bwMode="auto">
          <a:xfrm>
            <a:off x="6667500" y="5486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2" name="Freeform 123"/>
          <p:cNvSpPr>
            <a:spLocks/>
          </p:cNvSpPr>
          <p:nvPr/>
        </p:nvSpPr>
        <p:spPr bwMode="auto">
          <a:xfrm>
            <a:off x="5010150" y="5715000"/>
            <a:ext cx="2114550" cy="228600"/>
          </a:xfrm>
          <a:custGeom>
            <a:avLst/>
            <a:gdLst>
              <a:gd name="T0" fmla="*/ 0 w 1776"/>
              <a:gd name="T1" fmla="*/ 91440 h 240"/>
              <a:gd name="T2" fmla="*/ 0 w 1776"/>
              <a:gd name="T3" fmla="*/ 228600 h 240"/>
              <a:gd name="T4" fmla="*/ 1885950 w 1776"/>
              <a:gd name="T5" fmla="*/ 228600 h 240"/>
              <a:gd name="T6" fmla="*/ 1885950 w 1776"/>
              <a:gd name="T7" fmla="*/ 0 h 240"/>
              <a:gd name="T8" fmla="*/ 2114550 w 1776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6"/>
              <a:gd name="T16" fmla="*/ 0 h 240"/>
              <a:gd name="T17" fmla="*/ 1776 w 177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6" h="240">
                <a:moveTo>
                  <a:pt x="0" y="96"/>
                </a:moveTo>
                <a:lnTo>
                  <a:pt x="0" y="240"/>
                </a:lnTo>
                <a:lnTo>
                  <a:pt x="1584" y="240"/>
                </a:lnTo>
                <a:lnTo>
                  <a:pt x="1584" y="0"/>
                </a:lnTo>
                <a:lnTo>
                  <a:pt x="177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3" name="Freeform 124"/>
          <p:cNvSpPr>
            <a:spLocks/>
          </p:cNvSpPr>
          <p:nvPr/>
        </p:nvSpPr>
        <p:spPr bwMode="auto">
          <a:xfrm>
            <a:off x="7515225" y="4514850"/>
            <a:ext cx="638175" cy="1071563"/>
          </a:xfrm>
          <a:custGeom>
            <a:avLst/>
            <a:gdLst>
              <a:gd name="T0" fmla="*/ 0 w 528"/>
              <a:gd name="T1" fmla="*/ 1071563 h 912"/>
              <a:gd name="T2" fmla="*/ 638175 w 528"/>
              <a:gd name="T3" fmla="*/ 1071563 h 912"/>
              <a:gd name="T4" fmla="*/ 638175 w 528"/>
              <a:gd name="T5" fmla="*/ 0 h 912"/>
              <a:gd name="T6" fmla="*/ 0 60000 65536"/>
              <a:gd name="T7" fmla="*/ 0 60000 65536"/>
              <a:gd name="T8" fmla="*/ 0 60000 65536"/>
              <a:gd name="T9" fmla="*/ 0 w 528"/>
              <a:gd name="T10" fmla="*/ 0 h 912"/>
              <a:gd name="T11" fmla="*/ 528 w 52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912">
                <a:moveTo>
                  <a:pt x="0" y="912"/>
                </a:moveTo>
                <a:lnTo>
                  <a:pt x="528" y="912"/>
                </a:lnTo>
                <a:lnTo>
                  <a:pt x="52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4" name="Freeform 125"/>
          <p:cNvSpPr>
            <a:spLocks/>
          </p:cNvSpPr>
          <p:nvPr/>
        </p:nvSpPr>
        <p:spPr bwMode="auto">
          <a:xfrm>
            <a:off x="6838950" y="4514850"/>
            <a:ext cx="400050" cy="971550"/>
          </a:xfrm>
          <a:custGeom>
            <a:avLst/>
            <a:gdLst>
              <a:gd name="T0" fmla="*/ 0 w 336"/>
              <a:gd name="T1" fmla="*/ 971550 h 816"/>
              <a:gd name="T2" fmla="*/ 0 w 336"/>
              <a:gd name="T3" fmla="*/ 514350 h 816"/>
              <a:gd name="T4" fmla="*/ 400050 w 336"/>
              <a:gd name="T5" fmla="*/ 514350 h 816"/>
              <a:gd name="T6" fmla="*/ 400050 w 336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816"/>
              <a:gd name="T14" fmla="*/ 336 w 336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816">
                <a:moveTo>
                  <a:pt x="0" y="816"/>
                </a:moveTo>
                <a:lnTo>
                  <a:pt x="0" y="432"/>
                </a:lnTo>
                <a:lnTo>
                  <a:pt x="336" y="432"/>
                </a:lnTo>
                <a:lnTo>
                  <a:pt x="33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5" name="Freeform 126"/>
          <p:cNvSpPr>
            <a:spLocks/>
          </p:cNvSpPr>
          <p:nvPr/>
        </p:nvSpPr>
        <p:spPr bwMode="auto">
          <a:xfrm>
            <a:off x="8210550" y="1314450"/>
            <a:ext cx="342900" cy="2628900"/>
          </a:xfrm>
          <a:custGeom>
            <a:avLst/>
            <a:gdLst>
              <a:gd name="T0" fmla="*/ 0 w 288"/>
              <a:gd name="T1" fmla="*/ 2628900 h 2208"/>
              <a:gd name="T2" fmla="*/ 0 w 288"/>
              <a:gd name="T3" fmla="*/ 2400300 h 2208"/>
              <a:gd name="T4" fmla="*/ 342900 w 288"/>
              <a:gd name="T5" fmla="*/ 2400300 h 2208"/>
              <a:gd name="T6" fmla="*/ 342900 w 288"/>
              <a:gd name="T7" fmla="*/ 0 h 2208"/>
              <a:gd name="T8" fmla="*/ 228600 w 288"/>
              <a:gd name="T9" fmla="*/ 0 h 2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208"/>
              <a:gd name="T17" fmla="*/ 288 w 288"/>
              <a:gd name="T18" fmla="*/ 2208 h 2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208">
                <a:moveTo>
                  <a:pt x="0" y="2208"/>
                </a:moveTo>
                <a:lnTo>
                  <a:pt x="0" y="2016"/>
                </a:lnTo>
                <a:lnTo>
                  <a:pt x="288" y="2016"/>
                </a:lnTo>
                <a:lnTo>
                  <a:pt x="288" y="0"/>
                </a:lnTo>
                <a:lnTo>
                  <a:pt x="192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6" name="Freeform 127"/>
          <p:cNvSpPr>
            <a:spLocks/>
          </p:cNvSpPr>
          <p:nvPr/>
        </p:nvSpPr>
        <p:spPr bwMode="auto">
          <a:xfrm>
            <a:off x="8343900" y="1123950"/>
            <a:ext cx="114300" cy="347663"/>
          </a:xfrm>
          <a:custGeom>
            <a:avLst/>
            <a:gdLst>
              <a:gd name="T0" fmla="*/ 0 w 96"/>
              <a:gd name="T1" fmla="*/ 346562 h 48"/>
              <a:gd name="T2" fmla="*/ 57150 w 96"/>
              <a:gd name="T3" fmla="*/ 0 h 48"/>
              <a:gd name="T4" fmla="*/ 114300 w 96"/>
              <a:gd name="T5" fmla="*/ 346562 h 48"/>
              <a:gd name="T6" fmla="*/ 0 60000 65536"/>
              <a:gd name="T7" fmla="*/ 0 60000 65536"/>
              <a:gd name="T8" fmla="*/ 0 60000 65536"/>
              <a:gd name="T9" fmla="*/ 0 w 96"/>
              <a:gd name="T10" fmla="*/ 0 h 48"/>
              <a:gd name="T11" fmla="*/ 96 w 9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8" y="40"/>
                  <a:pt x="96" y="48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lIns="68891" tIns="34445" rIns="68891" bIns="34445" anchor="ctr">
            <a:spAutoFit/>
          </a:bodyPr>
          <a:lstStyle/>
          <a:p>
            <a:endParaRPr lang="en-US"/>
          </a:p>
        </p:txBody>
      </p:sp>
      <p:sp>
        <p:nvSpPr>
          <p:cNvPr id="9357" name="Freeform 128"/>
          <p:cNvSpPr>
            <a:spLocks/>
          </p:cNvSpPr>
          <p:nvPr/>
        </p:nvSpPr>
        <p:spPr bwMode="auto">
          <a:xfrm>
            <a:off x="7092950" y="1241425"/>
            <a:ext cx="1231900" cy="73025"/>
          </a:xfrm>
          <a:custGeom>
            <a:avLst/>
            <a:gdLst>
              <a:gd name="T0" fmla="*/ 1232297 w 1035"/>
              <a:gd name="T1" fmla="*/ 72628 h 61"/>
              <a:gd name="T2" fmla="*/ 260747 w 1035"/>
              <a:gd name="T3" fmla="*/ 72628 h 61"/>
              <a:gd name="T4" fmla="*/ 0 w 1035"/>
              <a:gd name="T5" fmla="*/ 0 h 61"/>
              <a:gd name="T6" fmla="*/ 0 60000 65536"/>
              <a:gd name="T7" fmla="*/ 0 60000 65536"/>
              <a:gd name="T8" fmla="*/ 0 60000 65536"/>
              <a:gd name="T9" fmla="*/ 0 w 1035"/>
              <a:gd name="T10" fmla="*/ 0 h 61"/>
              <a:gd name="T11" fmla="*/ 1035 w 1035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5" h="61">
                <a:moveTo>
                  <a:pt x="1035" y="61"/>
                </a:moveTo>
                <a:lnTo>
                  <a:pt x="219" y="61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Line 129"/>
          <p:cNvSpPr>
            <a:spLocks noChangeShapeType="1"/>
          </p:cNvSpPr>
          <p:nvPr/>
        </p:nvSpPr>
        <p:spPr bwMode="auto">
          <a:xfrm>
            <a:off x="1865313" y="1916113"/>
            <a:ext cx="0" cy="3770312"/>
          </a:xfrm>
          <a:prstGeom prst="line">
            <a:avLst/>
          </a:prstGeom>
          <a:noFill/>
          <a:ln w="25400">
            <a:solidFill>
              <a:srgbClr val="FD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Line 130"/>
          <p:cNvSpPr>
            <a:spLocks noChangeShapeType="1"/>
          </p:cNvSpPr>
          <p:nvPr/>
        </p:nvSpPr>
        <p:spPr bwMode="auto">
          <a:xfrm>
            <a:off x="1857375" y="5686425"/>
            <a:ext cx="6913563" cy="0"/>
          </a:xfrm>
          <a:prstGeom prst="line">
            <a:avLst/>
          </a:prstGeom>
          <a:noFill/>
          <a:ln w="25400">
            <a:solidFill>
              <a:srgbClr val="FD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Freeform 131"/>
          <p:cNvSpPr>
            <a:spLocks/>
          </p:cNvSpPr>
          <p:nvPr/>
        </p:nvSpPr>
        <p:spPr bwMode="auto">
          <a:xfrm rot="10786985" flipV="1">
            <a:off x="2516188" y="1527175"/>
            <a:ext cx="198437" cy="346075"/>
          </a:xfrm>
          <a:custGeom>
            <a:avLst/>
            <a:gdLst>
              <a:gd name="T0" fmla="*/ 0 w 528"/>
              <a:gd name="T1" fmla="*/ 333715 h 224"/>
              <a:gd name="T2" fmla="*/ 54119 w 528"/>
              <a:gd name="T3" fmla="*/ 333715 h 224"/>
              <a:gd name="T4" fmla="*/ 72159 w 528"/>
              <a:gd name="T5" fmla="*/ 259556 h 224"/>
              <a:gd name="T6" fmla="*/ 90199 w 528"/>
              <a:gd name="T7" fmla="*/ 37079 h 224"/>
              <a:gd name="T8" fmla="*/ 108238 w 528"/>
              <a:gd name="T9" fmla="*/ 37079 h 224"/>
              <a:gd name="T10" fmla="*/ 126278 w 528"/>
              <a:gd name="T11" fmla="*/ 259556 h 224"/>
              <a:gd name="T12" fmla="*/ 144318 w 528"/>
              <a:gd name="T13" fmla="*/ 333715 h 224"/>
              <a:gd name="T14" fmla="*/ 198437 w 528"/>
              <a:gd name="T15" fmla="*/ 333715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224"/>
              <a:gd name="T26" fmla="*/ 528 w 528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224">
                <a:moveTo>
                  <a:pt x="0" y="216"/>
                </a:moveTo>
                <a:cubicBezTo>
                  <a:pt x="56" y="220"/>
                  <a:pt x="112" y="224"/>
                  <a:pt x="144" y="216"/>
                </a:cubicBezTo>
                <a:cubicBezTo>
                  <a:pt x="176" y="208"/>
                  <a:pt x="176" y="200"/>
                  <a:pt x="192" y="168"/>
                </a:cubicBezTo>
                <a:cubicBezTo>
                  <a:pt x="208" y="136"/>
                  <a:pt x="224" y="48"/>
                  <a:pt x="240" y="24"/>
                </a:cubicBezTo>
                <a:cubicBezTo>
                  <a:pt x="256" y="0"/>
                  <a:pt x="272" y="0"/>
                  <a:pt x="288" y="24"/>
                </a:cubicBezTo>
                <a:cubicBezTo>
                  <a:pt x="304" y="48"/>
                  <a:pt x="320" y="136"/>
                  <a:pt x="336" y="168"/>
                </a:cubicBezTo>
                <a:cubicBezTo>
                  <a:pt x="352" y="200"/>
                  <a:pt x="352" y="208"/>
                  <a:pt x="384" y="216"/>
                </a:cubicBezTo>
                <a:cubicBezTo>
                  <a:pt x="416" y="224"/>
                  <a:pt x="504" y="216"/>
                  <a:pt x="528" y="216"/>
                </a:cubicBezTo>
              </a:path>
            </a:pathLst>
          </a:custGeom>
          <a:noFill/>
          <a:ln w="2540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AutoShape 132"/>
          <p:cNvSpPr>
            <a:spLocks noChangeArrowheads="1"/>
          </p:cNvSpPr>
          <p:nvPr/>
        </p:nvSpPr>
        <p:spPr bwMode="auto">
          <a:xfrm rot="5400000">
            <a:off x="4617244" y="5395119"/>
            <a:ext cx="554038" cy="577850"/>
          </a:xfrm>
          <a:prstGeom prst="can">
            <a:avLst>
              <a:gd name="adj" fmla="val 25031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54277" name="AutoShape 133"/>
          <p:cNvSpPr>
            <a:spLocks noChangeArrowheads="1"/>
          </p:cNvSpPr>
          <p:nvPr/>
        </p:nvSpPr>
        <p:spPr bwMode="auto">
          <a:xfrm>
            <a:off x="4921250" y="5337175"/>
            <a:ext cx="4257675" cy="492125"/>
          </a:xfrm>
          <a:prstGeom prst="cube">
            <a:avLst>
              <a:gd name="adj" fmla="val 25000"/>
            </a:avLst>
          </a:prstGeom>
          <a:solidFill>
            <a:srgbClr val="DDDDDD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54278" name="AutoShape 134"/>
          <p:cNvSpPr>
            <a:spLocks noChangeArrowheads="1"/>
          </p:cNvSpPr>
          <p:nvPr/>
        </p:nvSpPr>
        <p:spPr bwMode="auto">
          <a:xfrm rot="5400000">
            <a:off x="8841581" y="5330032"/>
            <a:ext cx="554037" cy="577850"/>
          </a:xfrm>
          <a:prstGeom prst="can">
            <a:avLst>
              <a:gd name="adj" fmla="val 25032"/>
            </a:avLst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sp>
        <p:nvSpPr>
          <p:cNvPr id="54279" name="Freeform 135"/>
          <p:cNvSpPr>
            <a:spLocks/>
          </p:cNvSpPr>
          <p:nvPr/>
        </p:nvSpPr>
        <p:spPr bwMode="auto">
          <a:xfrm rot="10786985" flipV="1">
            <a:off x="5503863" y="5410200"/>
            <a:ext cx="334962" cy="415925"/>
          </a:xfrm>
          <a:custGeom>
            <a:avLst/>
            <a:gdLst>
              <a:gd name="T0" fmla="*/ 0 w 528"/>
              <a:gd name="T1" fmla="*/ 401071 h 224"/>
              <a:gd name="T2" fmla="*/ 91353 w 528"/>
              <a:gd name="T3" fmla="*/ 401071 h 224"/>
              <a:gd name="T4" fmla="*/ 121804 w 528"/>
              <a:gd name="T5" fmla="*/ 311944 h 224"/>
              <a:gd name="T6" fmla="*/ 152255 w 528"/>
              <a:gd name="T7" fmla="*/ 44563 h 224"/>
              <a:gd name="T8" fmla="*/ 182707 w 528"/>
              <a:gd name="T9" fmla="*/ 44563 h 224"/>
              <a:gd name="T10" fmla="*/ 213158 w 528"/>
              <a:gd name="T11" fmla="*/ 311944 h 224"/>
              <a:gd name="T12" fmla="*/ 243609 w 528"/>
              <a:gd name="T13" fmla="*/ 401071 h 224"/>
              <a:gd name="T14" fmla="*/ 334962 w 528"/>
              <a:gd name="T15" fmla="*/ 401071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224"/>
              <a:gd name="T26" fmla="*/ 528 w 528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224">
                <a:moveTo>
                  <a:pt x="0" y="216"/>
                </a:moveTo>
                <a:cubicBezTo>
                  <a:pt x="56" y="220"/>
                  <a:pt x="112" y="224"/>
                  <a:pt x="144" y="216"/>
                </a:cubicBezTo>
                <a:cubicBezTo>
                  <a:pt x="176" y="208"/>
                  <a:pt x="176" y="200"/>
                  <a:pt x="192" y="168"/>
                </a:cubicBezTo>
                <a:cubicBezTo>
                  <a:pt x="208" y="136"/>
                  <a:pt x="224" y="48"/>
                  <a:pt x="240" y="24"/>
                </a:cubicBezTo>
                <a:cubicBezTo>
                  <a:pt x="256" y="0"/>
                  <a:pt x="272" y="0"/>
                  <a:pt x="288" y="24"/>
                </a:cubicBezTo>
                <a:cubicBezTo>
                  <a:pt x="304" y="48"/>
                  <a:pt x="320" y="136"/>
                  <a:pt x="336" y="168"/>
                </a:cubicBezTo>
                <a:cubicBezTo>
                  <a:pt x="352" y="200"/>
                  <a:pt x="352" y="208"/>
                  <a:pt x="384" y="216"/>
                </a:cubicBezTo>
                <a:cubicBezTo>
                  <a:pt x="416" y="224"/>
                  <a:pt x="504" y="216"/>
                  <a:pt x="528" y="2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Freeform 136"/>
          <p:cNvSpPr>
            <a:spLocks/>
          </p:cNvSpPr>
          <p:nvPr/>
        </p:nvSpPr>
        <p:spPr bwMode="auto">
          <a:xfrm rot="10800000" flipH="1" flipV="1">
            <a:off x="5543550" y="4068763"/>
            <a:ext cx="131763" cy="207962"/>
          </a:xfrm>
          <a:custGeom>
            <a:avLst/>
            <a:gdLst>
              <a:gd name="T0" fmla="*/ 0 w 192"/>
              <a:gd name="T1" fmla="*/ 0 h 288"/>
              <a:gd name="T2" fmla="*/ 131763 w 192"/>
              <a:gd name="T3" fmla="*/ 0 h 288"/>
              <a:gd name="T4" fmla="*/ 131763 w 192"/>
              <a:gd name="T5" fmla="*/ 207962 h 288"/>
              <a:gd name="T6" fmla="*/ 0 w 192"/>
              <a:gd name="T7" fmla="*/ 207962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0" y="0"/>
                </a:moveTo>
                <a:lnTo>
                  <a:pt x="192" y="0"/>
                </a:lnTo>
                <a:lnTo>
                  <a:pt x="192" y="288"/>
                </a:lnTo>
                <a:lnTo>
                  <a:pt x="0" y="288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137"/>
          <p:cNvSpPr>
            <a:spLocks noChangeArrowheads="1"/>
          </p:cNvSpPr>
          <p:nvPr/>
        </p:nvSpPr>
        <p:spPr bwMode="auto">
          <a:xfrm>
            <a:off x="5480050" y="1527175"/>
            <a:ext cx="3411538" cy="10398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4282" name="Rectangle 138"/>
          <p:cNvSpPr>
            <a:spLocks noChangeArrowheads="1"/>
          </p:cNvSpPr>
          <p:nvPr/>
        </p:nvSpPr>
        <p:spPr bwMode="auto">
          <a:xfrm rot="435792" flipH="1">
            <a:off x="6732588" y="1727200"/>
            <a:ext cx="184150" cy="3683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283" name="Oval 139"/>
          <p:cNvSpPr>
            <a:spLocks noChangeArrowheads="1"/>
          </p:cNvSpPr>
          <p:nvPr/>
        </p:nvSpPr>
        <p:spPr bwMode="auto">
          <a:xfrm rot="435792" flipH="1">
            <a:off x="6640513" y="1638300"/>
            <a:ext cx="261937" cy="520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284" name="Rectangle 140"/>
          <p:cNvSpPr>
            <a:spLocks noChangeArrowheads="1"/>
          </p:cNvSpPr>
          <p:nvPr/>
        </p:nvSpPr>
        <p:spPr bwMode="auto">
          <a:xfrm rot="1487312">
            <a:off x="6091238" y="1584325"/>
            <a:ext cx="184150" cy="3683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285" name="Oval 141"/>
          <p:cNvSpPr>
            <a:spLocks noChangeArrowheads="1"/>
          </p:cNvSpPr>
          <p:nvPr/>
        </p:nvSpPr>
        <p:spPr bwMode="auto">
          <a:xfrm rot="1487312">
            <a:off x="6102350" y="1525588"/>
            <a:ext cx="261938" cy="5191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286" name="Line 142"/>
          <p:cNvSpPr>
            <a:spLocks noChangeShapeType="1"/>
          </p:cNvSpPr>
          <p:nvPr/>
        </p:nvSpPr>
        <p:spPr bwMode="auto">
          <a:xfrm rot="961552" flipH="1">
            <a:off x="6202363" y="1809750"/>
            <a:ext cx="249237" cy="63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287" name="AutoShape 143"/>
          <p:cNvSpPr>
            <a:spLocks noChangeArrowheads="1"/>
          </p:cNvSpPr>
          <p:nvPr/>
        </p:nvSpPr>
        <p:spPr bwMode="auto">
          <a:xfrm rot="961552">
            <a:off x="6413500" y="1835150"/>
            <a:ext cx="138113" cy="42863"/>
          </a:xfrm>
          <a:prstGeom prst="parallelogram">
            <a:avLst>
              <a:gd name="adj" fmla="val 80555"/>
            </a:avLst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lIns="91854" tIns="45927" rIns="91854" bIns="45927">
            <a:spAutoFit/>
            <a:flatTx/>
          </a:bodyPr>
          <a:lstStyle/>
          <a:p>
            <a:endParaRPr lang="en-US"/>
          </a:p>
        </p:txBody>
      </p:sp>
      <p:sp>
        <p:nvSpPr>
          <p:cNvPr id="54288" name="Line 144"/>
          <p:cNvSpPr>
            <a:spLocks noChangeShapeType="1"/>
          </p:cNvSpPr>
          <p:nvPr/>
        </p:nvSpPr>
        <p:spPr bwMode="auto">
          <a:xfrm rot="961552" flipH="1">
            <a:off x="6550025" y="1889125"/>
            <a:ext cx="247650" cy="47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289" name="Line 145"/>
          <p:cNvSpPr>
            <a:spLocks noChangeShapeType="1"/>
          </p:cNvSpPr>
          <p:nvPr/>
        </p:nvSpPr>
        <p:spPr bwMode="auto">
          <a:xfrm rot="1564538">
            <a:off x="6115050" y="2024063"/>
            <a:ext cx="1139825" cy="460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146"/>
          <p:cNvSpPr>
            <a:spLocks noChangeShapeType="1"/>
          </p:cNvSpPr>
          <p:nvPr/>
        </p:nvSpPr>
        <p:spPr bwMode="auto">
          <a:xfrm rot="1564538" flipH="1">
            <a:off x="5665788" y="1657350"/>
            <a:ext cx="1069975" cy="54292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47"/>
          <p:cNvSpPr>
            <a:spLocks noChangeShapeType="1"/>
          </p:cNvSpPr>
          <p:nvPr/>
        </p:nvSpPr>
        <p:spPr bwMode="auto">
          <a:xfrm flipV="1">
            <a:off x="7213600" y="2047875"/>
            <a:ext cx="682625" cy="2714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AutoShape 148"/>
          <p:cNvSpPr>
            <a:spLocks noChangeArrowheads="1"/>
          </p:cNvSpPr>
          <p:nvPr/>
        </p:nvSpPr>
        <p:spPr bwMode="auto">
          <a:xfrm rot="10649272">
            <a:off x="7131050" y="2212975"/>
            <a:ext cx="138113" cy="134938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Line 149"/>
          <p:cNvSpPr>
            <a:spLocks noChangeShapeType="1"/>
          </p:cNvSpPr>
          <p:nvPr/>
        </p:nvSpPr>
        <p:spPr bwMode="auto">
          <a:xfrm>
            <a:off x="7899400" y="2054225"/>
            <a:ext cx="407988" cy="22701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AutoShape 150"/>
          <p:cNvSpPr>
            <a:spLocks noChangeArrowheads="1"/>
          </p:cNvSpPr>
          <p:nvPr/>
        </p:nvSpPr>
        <p:spPr bwMode="auto">
          <a:xfrm rot="10950728" flipV="1">
            <a:off x="7821613" y="2020888"/>
            <a:ext cx="138112" cy="136525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Rectangle 151"/>
          <p:cNvSpPr>
            <a:spLocks noChangeArrowheads="1"/>
          </p:cNvSpPr>
          <p:nvPr/>
        </p:nvSpPr>
        <p:spPr bwMode="auto">
          <a:xfrm rot="1157309" flipV="1">
            <a:off x="8235950" y="2103438"/>
            <a:ext cx="185738" cy="3683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296" name="Rectangle 152"/>
          <p:cNvSpPr>
            <a:spLocks noChangeArrowheads="1"/>
          </p:cNvSpPr>
          <p:nvPr/>
        </p:nvSpPr>
        <p:spPr bwMode="auto">
          <a:xfrm rot="1164855" flipV="1">
            <a:off x="8324850" y="2133600"/>
            <a:ext cx="184150" cy="3683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297" name="Line 153"/>
          <p:cNvSpPr>
            <a:spLocks noChangeShapeType="1"/>
          </p:cNvSpPr>
          <p:nvPr/>
        </p:nvSpPr>
        <p:spPr bwMode="auto">
          <a:xfrm>
            <a:off x="8345488" y="2114550"/>
            <a:ext cx="273050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Rectangle 154"/>
          <p:cNvSpPr>
            <a:spLocks noChangeArrowheads="1"/>
          </p:cNvSpPr>
          <p:nvPr/>
        </p:nvSpPr>
        <p:spPr bwMode="auto">
          <a:xfrm rot="19835" flipV="1">
            <a:off x="5494338" y="1739900"/>
            <a:ext cx="185737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299" name="Text Box 155"/>
          <p:cNvSpPr txBox="1">
            <a:spLocks noChangeArrowheads="1"/>
          </p:cNvSpPr>
          <p:nvPr/>
        </p:nvSpPr>
        <p:spPr bwMode="auto">
          <a:xfrm>
            <a:off x="7299325" y="1595438"/>
            <a:ext cx="158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/>
              <a:t>Mode-locked laser</a:t>
            </a:r>
            <a:endParaRPr lang="en-US" altLang="en-US"/>
          </a:p>
        </p:txBody>
      </p:sp>
      <p:sp>
        <p:nvSpPr>
          <p:cNvPr id="54300" name="Rectangle 156"/>
          <p:cNvSpPr>
            <a:spLocks noChangeArrowheads="1"/>
          </p:cNvSpPr>
          <p:nvPr/>
        </p:nvSpPr>
        <p:spPr bwMode="auto">
          <a:xfrm>
            <a:off x="5545138" y="2668588"/>
            <a:ext cx="2303462" cy="6921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4301" name="Text Box 157"/>
          <p:cNvSpPr txBox="1">
            <a:spLocks noChangeArrowheads="1"/>
          </p:cNvSpPr>
          <p:nvPr/>
        </p:nvSpPr>
        <p:spPr bwMode="auto">
          <a:xfrm>
            <a:off x="6680200" y="26447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54302" name="Group 158"/>
          <p:cNvGrpSpPr>
            <a:grpSpLocks/>
          </p:cNvGrpSpPr>
          <p:nvPr/>
        </p:nvGrpSpPr>
        <p:grpSpPr bwMode="auto">
          <a:xfrm rot="48138">
            <a:off x="6159500" y="2584450"/>
            <a:ext cx="838200" cy="712788"/>
            <a:chOff x="3807" y="1670"/>
            <a:chExt cx="613" cy="494"/>
          </a:xfrm>
        </p:grpSpPr>
        <p:sp>
          <p:nvSpPr>
            <p:cNvPr id="54377" name="Rectangle 159"/>
            <p:cNvSpPr>
              <a:spLocks noChangeArrowheads="1"/>
            </p:cNvSpPr>
            <p:nvPr/>
          </p:nvSpPr>
          <p:spPr bwMode="auto">
            <a:xfrm rot="21112734" flipH="1">
              <a:off x="4284" y="1764"/>
              <a:ext cx="136" cy="25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854" tIns="45927" rIns="91854" bIns="45927">
              <a:spAutoFit/>
            </a:bodyPr>
            <a:lstStyle/>
            <a:p>
              <a:endParaRPr lang="en-US"/>
            </a:p>
          </p:txBody>
        </p:sp>
        <p:sp>
          <p:nvSpPr>
            <p:cNvPr id="54378" name="Oval 160"/>
            <p:cNvSpPr>
              <a:spLocks noChangeArrowheads="1"/>
            </p:cNvSpPr>
            <p:nvPr/>
          </p:nvSpPr>
          <p:spPr bwMode="auto">
            <a:xfrm rot="21112734" flipH="1">
              <a:off x="4217" y="1713"/>
              <a:ext cx="191" cy="3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854" tIns="45927" rIns="91854" bIns="45927">
              <a:spAutoFit/>
            </a:bodyPr>
            <a:lstStyle/>
            <a:p>
              <a:endParaRPr lang="en-US"/>
            </a:p>
          </p:txBody>
        </p:sp>
        <p:sp>
          <p:nvSpPr>
            <p:cNvPr id="54379" name="Rectangle 161"/>
            <p:cNvSpPr>
              <a:spLocks noChangeArrowheads="1"/>
            </p:cNvSpPr>
            <p:nvPr/>
          </p:nvSpPr>
          <p:spPr bwMode="auto">
            <a:xfrm rot="564254">
              <a:off x="3807" y="1791"/>
              <a:ext cx="136" cy="25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854" tIns="45927" rIns="91854" bIns="45927">
              <a:spAutoFit/>
            </a:bodyPr>
            <a:lstStyle/>
            <a:p>
              <a:endParaRPr lang="en-US"/>
            </a:p>
          </p:txBody>
        </p:sp>
        <p:sp>
          <p:nvSpPr>
            <p:cNvPr id="54380" name="Oval 162"/>
            <p:cNvSpPr>
              <a:spLocks noChangeArrowheads="1"/>
            </p:cNvSpPr>
            <p:nvPr/>
          </p:nvSpPr>
          <p:spPr bwMode="auto">
            <a:xfrm rot="564254">
              <a:off x="3818" y="1741"/>
              <a:ext cx="191" cy="3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854" tIns="45927" rIns="91854" bIns="45927">
              <a:spAutoFit/>
            </a:bodyPr>
            <a:lstStyle/>
            <a:p>
              <a:endParaRPr lang="en-US"/>
            </a:p>
          </p:txBody>
        </p:sp>
        <p:sp>
          <p:nvSpPr>
            <p:cNvPr id="54381" name="Line 163"/>
            <p:cNvSpPr>
              <a:spLocks noChangeShapeType="1"/>
            </p:cNvSpPr>
            <p:nvPr/>
          </p:nvSpPr>
          <p:spPr bwMode="auto">
            <a:xfrm rot="38494" flipH="1">
              <a:off x="4130" y="1902"/>
              <a:ext cx="213" cy="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lIns="91854" tIns="45927" rIns="91854" bIns="45927">
              <a:spAutoFit/>
            </a:bodyPr>
            <a:lstStyle/>
            <a:p>
              <a:endParaRPr lang="en-US"/>
            </a:p>
          </p:txBody>
        </p:sp>
        <p:sp>
          <p:nvSpPr>
            <p:cNvPr id="54382" name="AutoShape 164"/>
            <p:cNvSpPr>
              <a:spLocks noChangeArrowheads="1"/>
            </p:cNvSpPr>
            <p:nvPr/>
          </p:nvSpPr>
          <p:spPr bwMode="auto">
            <a:xfrm rot="38494">
              <a:off x="4068" y="1670"/>
              <a:ext cx="72" cy="494"/>
            </a:xfrm>
            <a:prstGeom prst="parallelogram">
              <a:avLst>
                <a:gd name="adj" fmla="val 38296"/>
              </a:avLst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lIns="91854" tIns="45927" rIns="91854" bIns="45927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54383" name="Line 165"/>
            <p:cNvSpPr>
              <a:spLocks noChangeShapeType="1"/>
            </p:cNvSpPr>
            <p:nvPr/>
          </p:nvSpPr>
          <p:spPr bwMode="auto">
            <a:xfrm rot="38494" flipH="1">
              <a:off x="3891" y="1917"/>
              <a:ext cx="1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lIns="91854" tIns="45927" rIns="91854" bIns="45927">
              <a:spAutoFit/>
            </a:bodyPr>
            <a:lstStyle/>
            <a:p>
              <a:endParaRPr lang="en-US"/>
            </a:p>
          </p:txBody>
        </p:sp>
      </p:grpSp>
      <p:sp>
        <p:nvSpPr>
          <p:cNvPr id="54303" name="Line 166"/>
          <p:cNvSpPr>
            <a:spLocks noChangeShapeType="1"/>
          </p:cNvSpPr>
          <p:nvPr/>
        </p:nvSpPr>
        <p:spPr bwMode="auto">
          <a:xfrm rot="-1564538">
            <a:off x="6376988" y="2635250"/>
            <a:ext cx="1104900" cy="8509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Line 167"/>
          <p:cNvSpPr>
            <a:spLocks noChangeShapeType="1"/>
          </p:cNvSpPr>
          <p:nvPr/>
        </p:nvSpPr>
        <p:spPr bwMode="auto">
          <a:xfrm rot="1564538" flipH="1">
            <a:off x="5892800" y="2684463"/>
            <a:ext cx="887413" cy="7493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Line 168"/>
          <p:cNvSpPr>
            <a:spLocks noChangeShapeType="1"/>
          </p:cNvSpPr>
          <p:nvPr/>
        </p:nvSpPr>
        <p:spPr bwMode="auto">
          <a:xfrm rot="-1564538">
            <a:off x="5870575" y="2774950"/>
            <a:ext cx="1612900" cy="8318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Rectangle 169"/>
          <p:cNvSpPr>
            <a:spLocks noChangeArrowheads="1"/>
          </p:cNvSpPr>
          <p:nvPr/>
        </p:nvSpPr>
        <p:spPr bwMode="auto">
          <a:xfrm rot="20906862" flipV="1">
            <a:off x="5683250" y="3011488"/>
            <a:ext cx="184150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307" name="Rectangle 170"/>
          <p:cNvSpPr>
            <a:spLocks noChangeArrowheads="1"/>
          </p:cNvSpPr>
          <p:nvPr/>
        </p:nvSpPr>
        <p:spPr bwMode="auto">
          <a:xfrm rot="693138" flipH="1" flipV="1">
            <a:off x="7531100" y="2994025"/>
            <a:ext cx="184150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308" name="Rectangle 171"/>
          <p:cNvSpPr>
            <a:spLocks noChangeArrowheads="1"/>
          </p:cNvSpPr>
          <p:nvPr/>
        </p:nvSpPr>
        <p:spPr bwMode="auto">
          <a:xfrm rot="2414182">
            <a:off x="6467475" y="3084513"/>
            <a:ext cx="65088" cy="207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Text Box 172"/>
          <p:cNvSpPr txBox="1">
            <a:spLocks noChangeArrowheads="1"/>
          </p:cNvSpPr>
          <p:nvPr/>
        </p:nvSpPr>
        <p:spPr bwMode="auto">
          <a:xfrm>
            <a:off x="6992938" y="2705100"/>
            <a:ext cx="946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/>
              <a:t>CW  laser</a:t>
            </a:r>
            <a:endParaRPr lang="en-US" altLang="en-US"/>
          </a:p>
        </p:txBody>
      </p:sp>
      <p:sp>
        <p:nvSpPr>
          <p:cNvPr id="54310" name="Line 173"/>
          <p:cNvSpPr>
            <a:spLocks noChangeShapeType="1"/>
          </p:cNvSpPr>
          <p:nvPr/>
        </p:nvSpPr>
        <p:spPr bwMode="auto">
          <a:xfrm flipH="1">
            <a:off x="3570288" y="3190875"/>
            <a:ext cx="2171700" cy="0"/>
          </a:xfrm>
          <a:prstGeom prst="line">
            <a:avLst/>
          </a:prstGeom>
          <a:noFill/>
          <a:ln w="25400">
            <a:solidFill>
              <a:srgbClr val="FD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Line 174"/>
          <p:cNvSpPr>
            <a:spLocks noChangeShapeType="1"/>
          </p:cNvSpPr>
          <p:nvPr/>
        </p:nvSpPr>
        <p:spPr bwMode="auto">
          <a:xfrm flipH="1">
            <a:off x="3389313" y="1928813"/>
            <a:ext cx="2171700" cy="0"/>
          </a:xfrm>
          <a:prstGeom prst="line">
            <a:avLst/>
          </a:prstGeom>
          <a:noFill/>
          <a:ln w="25400">
            <a:solidFill>
              <a:srgbClr val="FD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Line 175"/>
          <p:cNvSpPr>
            <a:spLocks noChangeShapeType="1"/>
          </p:cNvSpPr>
          <p:nvPr/>
        </p:nvSpPr>
        <p:spPr bwMode="auto">
          <a:xfrm flipH="1">
            <a:off x="1857375" y="1925638"/>
            <a:ext cx="1622425" cy="0"/>
          </a:xfrm>
          <a:prstGeom prst="line">
            <a:avLst/>
          </a:prstGeom>
          <a:noFill/>
          <a:ln w="25400">
            <a:solidFill>
              <a:srgbClr val="FD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Rectangle 176"/>
          <p:cNvSpPr>
            <a:spLocks noChangeArrowheads="1"/>
          </p:cNvSpPr>
          <p:nvPr/>
        </p:nvSpPr>
        <p:spPr bwMode="auto">
          <a:xfrm rot="2567624" flipV="1">
            <a:off x="1731963" y="1709738"/>
            <a:ext cx="184150" cy="3683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314" name="Line 177"/>
          <p:cNvSpPr>
            <a:spLocks noChangeShapeType="1"/>
          </p:cNvSpPr>
          <p:nvPr/>
        </p:nvSpPr>
        <p:spPr bwMode="auto">
          <a:xfrm flipH="1" flipV="1">
            <a:off x="2911475" y="3190875"/>
            <a:ext cx="765175" cy="0"/>
          </a:xfrm>
          <a:prstGeom prst="line">
            <a:avLst/>
          </a:prstGeom>
          <a:noFill/>
          <a:ln w="25400">
            <a:solidFill>
              <a:srgbClr val="FD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Rectangle 178"/>
          <p:cNvSpPr>
            <a:spLocks noChangeArrowheads="1"/>
          </p:cNvSpPr>
          <p:nvPr/>
        </p:nvSpPr>
        <p:spPr bwMode="auto">
          <a:xfrm rot="-2567624">
            <a:off x="1731963" y="5532438"/>
            <a:ext cx="184150" cy="36988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316" name="Line 179"/>
          <p:cNvSpPr>
            <a:spLocks noChangeShapeType="1"/>
          </p:cNvSpPr>
          <p:nvPr/>
        </p:nvSpPr>
        <p:spPr bwMode="auto">
          <a:xfrm>
            <a:off x="2976563" y="3190875"/>
            <a:ext cx="7937" cy="2505075"/>
          </a:xfrm>
          <a:prstGeom prst="line">
            <a:avLst/>
          </a:prstGeom>
          <a:noFill/>
          <a:ln w="25400">
            <a:solidFill>
              <a:srgbClr val="FD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17" name="Group 180"/>
          <p:cNvGrpSpPr>
            <a:grpSpLocks/>
          </p:cNvGrpSpPr>
          <p:nvPr/>
        </p:nvGrpSpPr>
        <p:grpSpPr bwMode="auto">
          <a:xfrm>
            <a:off x="2820988" y="5513388"/>
            <a:ext cx="312737" cy="331787"/>
            <a:chOff x="942" y="3576"/>
            <a:chExt cx="228" cy="230"/>
          </a:xfrm>
        </p:grpSpPr>
        <p:sp>
          <p:nvSpPr>
            <p:cNvPr id="54375" name="Rectangle 181"/>
            <p:cNvSpPr>
              <a:spLocks noChangeArrowheads="1"/>
            </p:cNvSpPr>
            <p:nvPr/>
          </p:nvSpPr>
          <p:spPr bwMode="auto">
            <a:xfrm>
              <a:off x="942" y="3576"/>
              <a:ext cx="228" cy="2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6" name="Line 182"/>
            <p:cNvSpPr>
              <a:spLocks noChangeShapeType="1"/>
            </p:cNvSpPr>
            <p:nvPr/>
          </p:nvSpPr>
          <p:spPr bwMode="auto">
            <a:xfrm>
              <a:off x="942" y="3579"/>
              <a:ext cx="225" cy="2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18" name="Text Box 183"/>
          <p:cNvSpPr txBox="1">
            <a:spLocks noChangeArrowheads="1"/>
          </p:cNvSpPr>
          <p:nvPr/>
        </p:nvSpPr>
        <p:spPr bwMode="auto">
          <a:xfrm>
            <a:off x="2713038" y="5838825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PBS</a:t>
            </a:r>
          </a:p>
        </p:txBody>
      </p:sp>
      <p:sp>
        <p:nvSpPr>
          <p:cNvPr id="54319" name="Oval 184"/>
          <p:cNvSpPr>
            <a:spLocks noChangeArrowheads="1"/>
          </p:cNvSpPr>
          <p:nvPr/>
        </p:nvSpPr>
        <p:spPr bwMode="auto">
          <a:xfrm>
            <a:off x="2952750" y="3468688"/>
            <a:ext cx="65088" cy="68262"/>
          </a:xfrm>
          <a:prstGeom prst="ellipse">
            <a:avLst/>
          </a:prstGeom>
          <a:solidFill>
            <a:srgbClr val="0C0002"/>
          </a:solidFill>
          <a:ln w="19050">
            <a:solidFill>
              <a:srgbClr val="0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0" name="Oval 185"/>
          <p:cNvSpPr>
            <a:spLocks noChangeArrowheads="1"/>
          </p:cNvSpPr>
          <p:nvPr/>
        </p:nvSpPr>
        <p:spPr bwMode="auto">
          <a:xfrm>
            <a:off x="2952750" y="5027613"/>
            <a:ext cx="65088" cy="69850"/>
          </a:xfrm>
          <a:prstGeom prst="ellipse">
            <a:avLst/>
          </a:prstGeom>
          <a:solidFill>
            <a:srgbClr val="0C0002"/>
          </a:solidFill>
          <a:ln w="19050">
            <a:solidFill>
              <a:srgbClr val="0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1" name="Oval 186"/>
          <p:cNvSpPr>
            <a:spLocks noChangeArrowheads="1"/>
          </p:cNvSpPr>
          <p:nvPr/>
        </p:nvSpPr>
        <p:spPr bwMode="auto">
          <a:xfrm>
            <a:off x="3503613" y="5653088"/>
            <a:ext cx="66675" cy="68262"/>
          </a:xfrm>
          <a:prstGeom prst="ellipse">
            <a:avLst/>
          </a:prstGeom>
          <a:solidFill>
            <a:srgbClr val="0C0002"/>
          </a:solidFill>
          <a:ln w="19050">
            <a:solidFill>
              <a:srgbClr val="0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2" name="Line 187"/>
          <p:cNvSpPr>
            <a:spLocks noChangeShapeType="1"/>
          </p:cNvSpPr>
          <p:nvPr/>
        </p:nvSpPr>
        <p:spPr bwMode="auto">
          <a:xfrm>
            <a:off x="1676400" y="4924425"/>
            <a:ext cx="395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3" name="Line 188"/>
          <p:cNvSpPr>
            <a:spLocks noChangeShapeType="1"/>
          </p:cNvSpPr>
          <p:nvPr/>
        </p:nvSpPr>
        <p:spPr bwMode="auto">
          <a:xfrm rot="-5400000">
            <a:off x="2210594" y="5687219"/>
            <a:ext cx="414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4" name="Line 189"/>
          <p:cNvSpPr>
            <a:spLocks noChangeShapeType="1"/>
          </p:cNvSpPr>
          <p:nvPr/>
        </p:nvSpPr>
        <p:spPr bwMode="auto">
          <a:xfrm rot="-5400000">
            <a:off x="3328194" y="5687219"/>
            <a:ext cx="414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sm"/>
            <a:tailEnd type="triangle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5" name="Line 190"/>
          <p:cNvSpPr>
            <a:spLocks noChangeShapeType="1"/>
          </p:cNvSpPr>
          <p:nvPr/>
        </p:nvSpPr>
        <p:spPr bwMode="auto">
          <a:xfrm>
            <a:off x="4162425" y="5686425"/>
            <a:ext cx="0" cy="555625"/>
          </a:xfrm>
          <a:prstGeom prst="line">
            <a:avLst/>
          </a:prstGeom>
          <a:noFill/>
          <a:ln w="25400">
            <a:solidFill>
              <a:srgbClr val="FD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6" name="Text Box 191"/>
          <p:cNvSpPr txBox="1">
            <a:spLocks noChangeArrowheads="1"/>
          </p:cNvSpPr>
          <p:nvPr/>
        </p:nvSpPr>
        <p:spPr bwMode="auto">
          <a:xfrm>
            <a:off x="3700463" y="6186488"/>
            <a:ext cx="135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Error signals</a:t>
            </a:r>
          </a:p>
        </p:txBody>
      </p:sp>
      <p:grpSp>
        <p:nvGrpSpPr>
          <p:cNvPr id="54327" name="Group 192"/>
          <p:cNvGrpSpPr>
            <a:grpSpLocks noChangeAspect="1"/>
          </p:cNvGrpSpPr>
          <p:nvPr/>
        </p:nvGrpSpPr>
        <p:grpSpPr bwMode="auto">
          <a:xfrm>
            <a:off x="3963988" y="3122613"/>
            <a:ext cx="300037" cy="158750"/>
            <a:chOff x="9688" y="6240"/>
            <a:chExt cx="1152" cy="576"/>
          </a:xfrm>
        </p:grpSpPr>
        <p:sp>
          <p:nvSpPr>
            <p:cNvPr id="54373" name="Rectangle 193"/>
            <p:cNvSpPr>
              <a:spLocks noChangeAspect="1" noChangeArrowheads="1"/>
            </p:cNvSpPr>
            <p:nvPr/>
          </p:nvSpPr>
          <p:spPr bwMode="auto">
            <a:xfrm>
              <a:off x="9688" y="6240"/>
              <a:ext cx="1152" cy="5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4" name="AutoShape 194"/>
            <p:cNvSpPr>
              <a:spLocks noChangeAspect="1" noChangeArrowheads="1"/>
            </p:cNvSpPr>
            <p:nvPr/>
          </p:nvSpPr>
          <p:spPr bwMode="auto">
            <a:xfrm>
              <a:off x="9744" y="6288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28" name="Text Box 195"/>
          <p:cNvSpPr txBox="1">
            <a:spLocks noChangeArrowheads="1"/>
          </p:cNvSpPr>
          <p:nvPr/>
        </p:nvSpPr>
        <p:spPr bwMode="auto">
          <a:xfrm>
            <a:off x="3636963" y="3348038"/>
            <a:ext cx="110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f</a:t>
            </a:r>
            <a:r>
              <a:rPr lang="en-US" altLang="en-US" sz="1200">
                <a:latin typeface="SubScript VNI"/>
              </a:rPr>
              <a:t>m</a:t>
            </a:r>
            <a:r>
              <a:rPr lang="en-US" altLang="en-US" sz="1200"/>
              <a:t>= 16.1 MHz</a:t>
            </a:r>
            <a:endParaRPr lang="en-US" altLang="en-US"/>
          </a:p>
        </p:txBody>
      </p:sp>
      <p:sp>
        <p:nvSpPr>
          <p:cNvPr id="54329" name="Text Box 196"/>
          <p:cNvSpPr txBox="1">
            <a:spLocks noChangeArrowheads="1"/>
          </p:cNvSpPr>
          <p:nvPr/>
        </p:nvSpPr>
        <p:spPr bwMode="auto">
          <a:xfrm>
            <a:off x="3775075" y="201295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/>
              <a:t>f</a:t>
            </a:r>
            <a:r>
              <a:rPr lang="en-US" altLang="en-US" sz="1200">
                <a:latin typeface="SubScript VNI"/>
              </a:rPr>
              <a:t>m</a:t>
            </a:r>
            <a:r>
              <a:rPr lang="en-US" altLang="en-US" sz="1200"/>
              <a:t>= 10.7 MHz</a:t>
            </a:r>
            <a:endParaRPr lang="en-US" altLang="en-US"/>
          </a:p>
        </p:txBody>
      </p:sp>
      <p:grpSp>
        <p:nvGrpSpPr>
          <p:cNvPr id="54330" name="Group 197"/>
          <p:cNvGrpSpPr>
            <a:grpSpLocks noChangeAspect="1"/>
          </p:cNvGrpSpPr>
          <p:nvPr/>
        </p:nvGrpSpPr>
        <p:grpSpPr bwMode="auto">
          <a:xfrm>
            <a:off x="4030663" y="1839913"/>
            <a:ext cx="300037" cy="158750"/>
            <a:chOff x="9688" y="6240"/>
            <a:chExt cx="1152" cy="576"/>
          </a:xfrm>
        </p:grpSpPr>
        <p:sp>
          <p:nvSpPr>
            <p:cNvPr id="54371" name="Rectangle 198"/>
            <p:cNvSpPr>
              <a:spLocks noChangeAspect="1" noChangeArrowheads="1"/>
            </p:cNvSpPr>
            <p:nvPr/>
          </p:nvSpPr>
          <p:spPr bwMode="auto">
            <a:xfrm>
              <a:off x="9688" y="6240"/>
              <a:ext cx="1152" cy="5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2" name="AutoShape 199"/>
            <p:cNvSpPr>
              <a:spLocks noChangeAspect="1" noChangeArrowheads="1"/>
            </p:cNvSpPr>
            <p:nvPr/>
          </p:nvSpPr>
          <p:spPr bwMode="auto">
            <a:xfrm>
              <a:off x="9744" y="6288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31" name="Group 200"/>
          <p:cNvGrpSpPr>
            <a:grpSpLocks/>
          </p:cNvGrpSpPr>
          <p:nvPr/>
        </p:nvGrpSpPr>
        <p:grpSpPr bwMode="auto">
          <a:xfrm>
            <a:off x="3832225" y="1457325"/>
            <a:ext cx="658813" cy="276225"/>
            <a:chOff x="1728" y="528"/>
            <a:chExt cx="480" cy="432"/>
          </a:xfrm>
        </p:grpSpPr>
        <p:sp>
          <p:nvSpPr>
            <p:cNvPr id="54367" name="Line 201"/>
            <p:cNvSpPr>
              <a:spLocks noChangeShapeType="1"/>
            </p:cNvSpPr>
            <p:nvPr/>
          </p:nvSpPr>
          <p:spPr bwMode="auto">
            <a:xfrm>
              <a:off x="1728" y="96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8" name="Line 202"/>
            <p:cNvSpPr>
              <a:spLocks noChangeShapeType="1"/>
            </p:cNvSpPr>
            <p:nvPr/>
          </p:nvSpPr>
          <p:spPr bwMode="auto">
            <a:xfrm>
              <a:off x="1968" y="5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9" name="Line 203"/>
            <p:cNvSpPr>
              <a:spLocks noChangeShapeType="1"/>
            </p:cNvSpPr>
            <p:nvPr/>
          </p:nvSpPr>
          <p:spPr bwMode="auto">
            <a:xfrm>
              <a:off x="1872" y="8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0" name="Line 204"/>
            <p:cNvSpPr>
              <a:spLocks noChangeShapeType="1"/>
            </p:cNvSpPr>
            <p:nvPr/>
          </p:nvSpPr>
          <p:spPr bwMode="auto">
            <a:xfrm>
              <a:off x="2064" y="8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32" name="Group 205"/>
          <p:cNvGrpSpPr>
            <a:grpSpLocks/>
          </p:cNvGrpSpPr>
          <p:nvPr/>
        </p:nvGrpSpPr>
        <p:grpSpPr bwMode="auto">
          <a:xfrm>
            <a:off x="3767138" y="2774950"/>
            <a:ext cx="658812" cy="277813"/>
            <a:chOff x="1632" y="2016"/>
            <a:chExt cx="480" cy="432"/>
          </a:xfrm>
        </p:grpSpPr>
        <p:sp>
          <p:nvSpPr>
            <p:cNvPr id="54363" name="Line 206"/>
            <p:cNvSpPr>
              <a:spLocks noChangeShapeType="1"/>
            </p:cNvSpPr>
            <p:nvPr/>
          </p:nvSpPr>
          <p:spPr bwMode="auto">
            <a:xfrm>
              <a:off x="1632" y="244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4" name="Line 207"/>
            <p:cNvSpPr>
              <a:spLocks noChangeShapeType="1"/>
            </p:cNvSpPr>
            <p:nvPr/>
          </p:nvSpPr>
          <p:spPr bwMode="auto">
            <a:xfrm>
              <a:off x="1872" y="2016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5" name="Line 208"/>
            <p:cNvSpPr>
              <a:spLocks noChangeShapeType="1"/>
            </p:cNvSpPr>
            <p:nvPr/>
          </p:nvSpPr>
          <p:spPr bwMode="auto">
            <a:xfrm>
              <a:off x="1728" y="230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6" name="Line 209"/>
            <p:cNvSpPr>
              <a:spLocks noChangeShapeType="1"/>
            </p:cNvSpPr>
            <p:nvPr/>
          </p:nvSpPr>
          <p:spPr bwMode="auto">
            <a:xfrm>
              <a:off x="2016" y="230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33" name="Rectangle 210"/>
          <p:cNvSpPr>
            <a:spLocks noChangeArrowheads="1"/>
          </p:cNvSpPr>
          <p:nvPr/>
        </p:nvSpPr>
        <p:spPr bwMode="auto">
          <a:xfrm rot="2567624" flipV="1">
            <a:off x="2859088" y="2992438"/>
            <a:ext cx="185737" cy="36988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334" name="Line 211"/>
          <p:cNvSpPr>
            <a:spLocks noChangeShapeType="1"/>
          </p:cNvSpPr>
          <p:nvPr/>
        </p:nvSpPr>
        <p:spPr bwMode="auto">
          <a:xfrm>
            <a:off x="7059613" y="3979863"/>
            <a:ext cx="3078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5" name="Line 212"/>
          <p:cNvSpPr>
            <a:spLocks noChangeShapeType="1"/>
          </p:cNvSpPr>
          <p:nvPr/>
        </p:nvSpPr>
        <p:spPr bwMode="auto">
          <a:xfrm>
            <a:off x="7023100" y="4722813"/>
            <a:ext cx="3076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6" name="Line 213"/>
          <p:cNvSpPr>
            <a:spLocks noChangeShapeType="1"/>
          </p:cNvSpPr>
          <p:nvPr/>
        </p:nvSpPr>
        <p:spPr bwMode="auto">
          <a:xfrm>
            <a:off x="7394575" y="3632200"/>
            <a:ext cx="0" cy="347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7" name="Line 214"/>
          <p:cNvSpPr>
            <a:spLocks noChangeShapeType="1"/>
          </p:cNvSpPr>
          <p:nvPr/>
        </p:nvSpPr>
        <p:spPr bwMode="auto">
          <a:xfrm>
            <a:off x="7969250" y="3632200"/>
            <a:ext cx="0" cy="347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8" name="Line 215"/>
          <p:cNvSpPr>
            <a:spLocks noChangeShapeType="1"/>
          </p:cNvSpPr>
          <p:nvPr/>
        </p:nvSpPr>
        <p:spPr bwMode="auto">
          <a:xfrm>
            <a:off x="8545513" y="3632200"/>
            <a:ext cx="0" cy="347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9" name="Line 216"/>
          <p:cNvSpPr>
            <a:spLocks noChangeShapeType="1"/>
          </p:cNvSpPr>
          <p:nvPr/>
        </p:nvSpPr>
        <p:spPr bwMode="auto">
          <a:xfrm>
            <a:off x="9121775" y="3632200"/>
            <a:ext cx="0" cy="347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0" name="Line 217"/>
          <p:cNvSpPr>
            <a:spLocks noChangeShapeType="1"/>
          </p:cNvSpPr>
          <p:nvPr/>
        </p:nvSpPr>
        <p:spPr bwMode="auto">
          <a:xfrm>
            <a:off x="9698038" y="3632200"/>
            <a:ext cx="0" cy="347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1" name="Line 218"/>
          <p:cNvSpPr>
            <a:spLocks noChangeShapeType="1"/>
          </p:cNvSpPr>
          <p:nvPr/>
        </p:nvSpPr>
        <p:spPr bwMode="auto">
          <a:xfrm>
            <a:off x="7923213" y="4360863"/>
            <a:ext cx="3175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2" name="Text Box 219"/>
          <p:cNvSpPr txBox="1">
            <a:spLocks noChangeArrowheads="1"/>
          </p:cNvSpPr>
          <p:nvPr/>
        </p:nvSpPr>
        <p:spPr bwMode="auto">
          <a:xfrm>
            <a:off x="8966200" y="4637088"/>
            <a:ext cx="125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Frequency</a:t>
            </a:r>
            <a:endParaRPr lang="en-US" altLang="en-US"/>
          </a:p>
        </p:txBody>
      </p:sp>
      <p:sp>
        <p:nvSpPr>
          <p:cNvPr id="54343" name="Line 220"/>
          <p:cNvSpPr>
            <a:spLocks noChangeShapeType="1"/>
          </p:cNvSpPr>
          <p:nvPr/>
        </p:nvSpPr>
        <p:spPr bwMode="auto">
          <a:xfrm flipV="1">
            <a:off x="4835525" y="1947863"/>
            <a:ext cx="0" cy="2179637"/>
          </a:xfrm>
          <a:prstGeom prst="line">
            <a:avLst/>
          </a:prstGeom>
          <a:noFill/>
          <a:ln w="28575">
            <a:solidFill>
              <a:srgbClr val="FD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4" name="AutoShape 221"/>
          <p:cNvSpPr>
            <a:spLocks noChangeArrowheads="1"/>
          </p:cNvSpPr>
          <p:nvPr/>
        </p:nvSpPr>
        <p:spPr bwMode="auto">
          <a:xfrm rot="-5400000">
            <a:off x="4860925" y="3890963"/>
            <a:ext cx="414337" cy="49688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5" name="Line 222"/>
          <p:cNvSpPr>
            <a:spLocks noChangeShapeType="1"/>
          </p:cNvSpPr>
          <p:nvPr/>
        </p:nvSpPr>
        <p:spPr bwMode="auto">
          <a:xfrm>
            <a:off x="5319713" y="3878263"/>
            <a:ext cx="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6" name="Line 223"/>
          <p:cNvSpPr>
            <a:spLocks noChangeShapeType="1"/>
          </p:cNvSpPr>
          <p:nvPr/>
        </p:nvSpPr>
        <p:spPr bwMode="auto">
          <a:xfrm>
            <a:off x="5319713" y="4217988"/>
            <a:ext cx="0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7" name="Line 224"/>
          <p:cNvSpPr>
            <a:spLocks noChangeShapeType="1"/>
          </p:cNvSpPr>
          <p:nvPr/>
        </p:nvSpPr>
        <p:spPr bwMode="auto">
          <a:xfrm>
            <a:off x="5314950" y="4178300"/>
            <a:ext cx="261938" cy="0"/>
          </a:xfrm>
          <a:prstGeom prst="line">
            <a:avLst/>
          </a:prstGeom>
          <a:noFill/>
          <a:ln w="19050">
            <a:solidFill>
              <a:srgbClr val="FD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8" name="Freeform 225"/>
          <p:cNvSpPr>
            <a:spLocks/>
          </p:cNvSpPr>
          <p:nvPr/>
        </p:nvSpPr>
        <p:spPr bwMode="auto">
          <a:xfrm>
            <a:off x="5675313" y="4127500"/>
            <a:ext cx="660400" cy="90488"/>
          </a:xfrm>
          <a:custGeom>
            <a:avLst/>
            <a:gdLst>
              <a:gd name="T0" fmla="*/ 0 w 432"/>
              <a:gd name="T1" fmla="*/ 88641 h 392"/>
              <a:gd name="T2" fmla="*/ 146756 w 432"/>
              <a:gd name="T3" fmla="*/ 88641 h 392"/>
              <a:gd name="T4" fmla="*/ 220133 w 432"/>
              <a:gd name="T5" fmla="*/ 88641 h 392"/>
              <a:gd name="T6" fmla="*/ 293511 w 432"/>
              <a:gd name="T7" fmla="*/ 77561 h 392"/>
              <a:gd name="T8" fmla="*/ 293511 w 432"/>
              <a:gd name="T9" fmla="*/ 44321 h 392"/>
              <a:gd name="T10" fmla="*/ 293511 w 432"/>
              <a:gd name="T11" fmla="*/ 11080 h 392"/>
              <a:gd name="T12" fmla="*/ 660400 w 432"/>
              <a:gd name="T13" fmla="*/ 0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"/>
              <a:gd name="T22" fmla="*/ 0 h 392"/>
              <a:gd name="T23" fmla="*/ 432 w 432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" h="392">
                <a:moveTo>
                  <a:pt x="0" y="384"/>
                </a:moveTo>
                <a:cubicBezTo>
                  <a:pt x="36" y="384"/>
                  <a:pt x="72" y="384"/>
                  <a:pt x="96" y="384"/>
                </a:cubicBezTo>
                <a:cubicBezTo>
                  <a:pt x="120" y="384"/>
                  <a:pt x="128" y="392"/>
                  <a:pt x="144" y="384"/>
                </a:cubicBezTo>
                <a:cubicBezTo>
                  <a:pt x="160" y="376"/>
                  <a:pt x="184" y="368"/>
                  <a:pt x="192" y="336"/>
                </a:cubicBezTo>
                <a:cubicBezTo>
                  <a:pt x="200" y="304"/>
                  <a:pt x="192" y="240"/>
                  <a:pt x="192" y="192"/>
                </a:cubicBezTo>
                <a:cubicBezTo>
                  <a:pt x="192" y="144"/>
                  <a:pt x="152" y="80"/>
                  <a:pt x="192" y="48"/>
                </a:cubicBezTo>
                <a:cubicBezTo>
                  <a:pt x="232" y="16"/>
                  <a:pt x="332" y="8"/>
                  <a:pt x="43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9" name="Text Box 226"/>
          <p:cNvSpPr txBox="1">
            <a:spLocks noChangeArrowheads="1"/>
          </p:cNvSpPr>
          <p:nvPr/>
        </p:nvSpPr>
        <p:spPr bwMode="auto">
          <a:xfrm>
            <a:off x="3810000" y="386715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grating</a:t>
            </a:r>
            <a:endParaRPr lang="en-US" altLang="en-US"/>
          </a:p>
        </p:txBody>
      </p:sp>
      <p:sp>
        <p:nvSpPr>
          <p:cNvPr id="54350" name="Text Box 227"/>
          <p:cNvSpPr txBox="1">
            <a:spLocks noChangeArrowheads="1"/>
          </p:cNvSpPr>
          <p:nvPr/>
        </p:nvSpPr>
        <p:spPr bwMode="auto">
          <a:xfrm>
            <a:off x="3602038" y="571182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/>
              <a:t>BS</a:t>
            </a:r>
          </a:p>
        </p:txBody>
      </p:sp>
      <p:sp>
        <p:nvSpPr>
          <p:cNvPr id="54351" name="Rectangle 228"/>
          <p:cNvSpPr>
            <a:spLocks noChangeArrowheads="1"/>
          </p:cNvSpPr>
          <p:nvPr/>
        </p:nvSpPr>
        <p:spPr bwMode="auto">
          <a:xfrm rot="2567624" flipH="1">
            <a:off x="4119563" y="5473700"/>
            <a:ext cx="65087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352" name="Rectangle 229"/>
          <p:cNvSpPr>
            <a:spLocks noChangeArrowheads="1"/>
          </p:cNvSpPr>
          <p:nvPr/>
        </p:nvSpPr>
        <p:spPr bwMode="auto">
          <a:xfrm rot="2567624" flipH="1">
            <a:off x="4822825" y="2990850"/>
            <a:ext cx="66675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353" name="Rectangle 230"/>
          <p:cNvSpPr>
            <a:spLocks noChangeArrowheads="1"/>
          </p:cNvSpPr>
          <p:nvPr/>
        </p:nvSpPr>
        <p:spPr bwMode="auto">
          <a:xfrm rot="2567624" flipH="1">
            <a:off x="4835525" y="1747838"/>
            <a:ext cx="66675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854" tIns="45927" rIns="91854" bIns="45927">
            <a:spAutoFit/>
          </a:bodyPr>
          <a:lstStyle/>
          <a:p>
            <a:endParaRPr lang="en-US"/>
          </a:p>
        </p:txBody>
      </p:sp>
      <p:sp>
        <p:nvSpPr>
          <p:cNvPr id="54354" name="Rectangle 231"/>
          <p:cNvSpPr>
            <a:spLocks noChangeArrowheads="1"/>
          </p:cNvSpPr>
          <p:nvPr/>
        </p:nvSpPr>
        <p:spPr bwMode="auto">
          <a:xfrm rot="21185169" flipH="1">
            <a:off x="4770438" y="3930650"/>
            <a:ext cx="65087" cy="415925"/>
          </a:xfrm>
          <a:prstGeom prst="rect">
            <a:avLst/>
          </a:prstGeom>
          <a:solidFill>
            <a:srgbClr val="0C00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55" name="Text Box 232"/>
          <p:cNvSpPr txBox="1">
            <a:spLocks noChangeArrowheads="1"/>
          </p:cNvSpPr>
          <p:nvPr/>
        </p:nvSpPr>
        <p:spPr bwMode="auto">
          <a:xfrm>
            <a:off x="6389688" y="4538663"/>
            <a:ext cx="757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CW laser</a:t>
            </a:r>
            <a:endParaRPr lang="en-US" altLang="en-US"/>
          </a:p>
        </p:txBody>
      </p:sp>
      <p:sp>
        <p:nvSpPr>
          <p:cNvPr id="54356" name="Text Box 233"/>
          <p:cNvSpPr txBox="1">
            <a:spLocks noChangeArrowheads="1"/>
          </p:cNvSpPr>
          <p:nvPr/>
        </p:nvSpPr>
        <p:spPr bwMode="auto">
          <a:xfrm>
            <a:off x="6335713" y="3770313"/>
            <a:ext cx="849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KLM laser</a:t>
            </a:r>
          </a:p>
        </p:txBody>
      </p:sp>
      <p:sp>
        <p:nvSpPr>
          <p:cNvPr id="54357" name="Text Box 234"/>
          <p:cNvSpPr txBox="1">
            <a:spLocks noChangeArrowheads="1"/>
          </p:cNvSpPr>
          <p:nvPr/>
        </p:nvSpPr>
        <p:spPr bwMode="auto">
          <a:xfrm>
            <a:off x="7834313" y="393065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m</a:t>
            </a:r>
            <a:endParaRPr lang="en-US" altLang="en-US"/>
          </a:p>
        </p:txBody>
      </p:sp>
      <p:sp>
        <p:nvSpPr>
          <p:cNvPr id="54358" name="Text Box 235"/>
          <p:cNvSpPr txBox="1">
            <a:spLocks noChangeArrowheads="1"/>
          </p:cNvSpPr>
          <p:nvPr/>
        </p:nvSpPr>
        <p:spPr bwMode="auto">
          <a:xfrm>
            <a:off x="7192963" y="3930650"/>
            <a:ext cx="59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m-1</a:t>
            </a:r>
            <a:endParaRPr lang="en-US" altLang="en-US"/>
          </a:p>
        </p:txBody>
      </p:sp>
      <p:sp>
        <p:nvSpPr>
          <p:cNvPr id="54359" name="Text Box 236"/>
          <p:cNvSpPr txBox="1">
            <a:spLocks noChangeArrowheads="1"/>
          </p:cNvSpPr>
          <p:nvPr/>
        </p:nvSpPr>
        <p:spPr bwMode="auto">
          <a:xfrm>
            <a:off x="8423275" y="3943350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m+1</a:t>
            </a:r>
            <a:endParaRPr lang="en-US" altLang="en-US"/>
          </a:p>
        </p:txBody>
      </p:sp>
      <p:sp>
        <p:nvSpPr>
          <p:cNvPr id="54360" name="Text Box 241"/>
          <p:cNvSpPr txBox="1">
            <a:spLocks noChangeArrowheads="1"/>
          </p:cNvSpPr>
          <p:nvPr/>
        </p:nvSpPr>
        <p:spPr bwMode="auto">
          <a:xfrm>
            <a:off x="3886200" y="152400"/>
            <a:ext cx="39195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Characterizing the stabilization:</a:t>
            </a:r>
          </a:p>
          <a:p>
            <a:pPr lvl="1"/>
            <a:r>
              <a:rPr lang="en-US" altLang="en-US" sz="2000"/>
              <a:t>-relative stability of the fs comb</a:t>
            </a:r>
            <a:endParaRPr lang="en-US" altLang="en-US"/>
          </a:p>
        </p:txBody>
      </p:sp>
      <p:sp>
        <p:nvSpPr>
          <p:cNvPr id="54361" name="Line 242"/>
          <p:cNvSpPr>
            <a:spLocks noChangeShapeType="1"/>
          </p:cNvSpPr>
          <p:nvPr/>
        </p:nvSpPr>
        <p:spPr bwMode="auto">
          <a:xfrm>
            <a:off x="1524000" y="990600"/>
            <a:ext cx="91440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62" name="Text Box 243"/>
          <p:cNvSpPr txBox="1">
            <a:spLocks noChangeArrowheads="1"/>
          </p:cNvSpPr>
          <p:nvPr/>
        </p:nvSpPr>
        <p:spPr bwMode="auto">
          <a:xfrm>
            <a:off x="7772400" y="4648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n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2" name="Picture 4" descr="C:\jonron\LATEX\phd\ch5\DRIFT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50950"/>
            <a:ext cx="5029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5" descr="C:\jonron\LATEX\phd\ch5\HIST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371600"/>
            <a:ext cx="52578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4" name="Text Box 7"/>
          <p:cNvSpPr txBox="1">
            <a:spLocks noChangeArrowheads="1"/>
          </p:cNvSpPr>
          <p:nvPr/>
        </p:nvSpPr>
        <p:spPr bwMode="auto">
          <a:xfrm>
            <a:off x="2286000" y="1524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000"/>
              <a:t>Counting mode number m = 3,212,199</a:t>
            </a:r>
          </a:p>
          <a:p>
            <a:r>
              <a:rPr lang="en-US" altLang="en-US" sz="2000"/>
              <a:t> of the fs comb.</a:t>
            </a:r>
            <a:endParaRPr lang="en-US" altLang="en-US" sz="2800"/>
          </a:p>
        </p:txBody>
      </p:sp>
      <p:graphicFrame>
        <p:nvGraphicFramePr>
          <p:cNvPr id="10270" name="Object 30"/>
          <p:cNvGraphicFramePr>
            <a:graphicFrameLocks noChangeAspect="1"/>
          </p:cNvGraphicFramePr>
          <p:nvPr/>
        </p:nvGraphicFramePr>
        <p:xfrm>
          <a:off x="7475538" y="228600"/>
          <a:ext cx="282733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5" imgW="1358900" imgH="279400" progId="Equation.3">
                  <p:embed/>
                </p:oleObj>
              </mc:Choice>
              <mc:Fallback>
                <p:oleObj name="Equation" r:id="rId5" imgW="1358900" imgH="2794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228600"/>
                        <a:ext cx="282733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5" name="Rectangle 9"/>
          <p:cNvSpPr>
            <a:spLocks noChangeArrowheads="1"/>
          </p:cNvSpPr>
          <p:nvPr/>
        </p:nvSpPr>
        <p:spPr bwMode="auto">
          <a:xfrm>
            <a:off x="7315200" y="76200"/>
            <a:ext cx="3124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Text Box 11"/>
          <p:cNvSpPr txBox="1">
            <a:spLocks noChangeArrowheads="1"/>
          </p:cNvSpPr>
          <p:nvPr/>
        </p:nvSpPr>
        <p:spPr bwMode="auto">
          <a:xfrm>
            <a:off x="8001000" y="1066800"/>
            <a:ext cx="180181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Histogram</a:t>
            </a:r>
          </a:p>
          <a:p>
            <a:r>
              <a:rPr lang="en-US" altLang="en-US"/>
              <a:t>  </a:t>
            </a:r>
            <a:r>
              <a:rPr lang="en-US" altLang="en-US" sz="1600"/>
              <a:t>bin size = 430 Hz </a:t>
            </a:r>
            <a:endParaRPr lang="en-US" altLang="en-US"/>
          </a:p>
        </p:txBody>
      </p:sp>
      <p:graphicFrame>
        <p:nvGraphicFramePr>
          <p:cNvPr id="10271" name="Object 31"/>
          <p:cNvGraphicFramePr>
            <a:graphicFrameLocks noChangeAspect="1"/>
          </p:cNvGraphicFramePr>
          <p:nvPr/>
        </p:nvGraphicFramePr>
        <p:xfrm>
          <a:off x="5257800" y="5943600"/>
          <a:ext cx="23479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7" imgW="1346200" imgH="457200" progId="Equation.3">
                  <p:embed/>
                </p:oleObj>
              </mc:Choice>
              <mc:Fallback>
                <p:oleObj name="Equation" r:id="rId7" imgW="1346200" imgH="457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943600"/>
                        <a:ext cx="23479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7" name="Rectangle 13"/>
          <p:cNvSpPr>
            <a:spLocks noChangeArrowheads="1"/>
          </p:cNvSpPr>
          <p:nvPr/>
        </p:nvSpPr>
        <p:spPr bwMode="auto">
          <a:xfrm>
            <a:off x="5105400" y="5943600"/>
            <a:ext cx="2514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Text Box 14"/>
          <p:cNvSpPr txBox="1">
            <a:spLocks noChangeArrowheads="1"/>
          </p:cNvSpPr>
          <p:nvPr/>
        </p:nvSpPr>
        <p:spPr bwMode="auto">
          <a:xfrm>
            <a:off x="2895600" y="1143000"/>
            <a:ext cx="2262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Measured frequency</a:t>
            </a:r>
          </a:p>
          <a:p>
            <a:r>
              <a:rPr lang="en-US" altLang="en-US" sz="1600"/>
              <a:t>(gate time = 730 msec)</a:t>
            </a:r>
            <a:endParaRPr lang="en-US" alt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219950" y="1114425"/>
            <a:ext cx="4057650" cy="4424363"/>
            <a:chOff x="7220607" y="1114097"/>
            <a:chExt cx="4056994" cy="4424855"/>
          </a:xfrm>
        </p:grpSpPr>
        <p:sp>
          <p:nvSpPr>
            <p:cNvPr id="14" name="Rectangle 13"/>
            <p:cNvSpPr/>
            <p:nvPr/>
          </p:nvSpPr>
          <p:spPr>
            <a:xfrm>
              <a:off x="7220607" y="1114097"/>
              <a:ext cx="4056994" cy="44248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81" name="TextBox 14"/>
            <p:cNvSpPr txBox="1">
              <a:spLocks noChangeArrowheads="1"/>
            </p:cNvSpPr>
            <p:nvPr/>
          </p:nvSpPr>
          <p:spPr bwMode="auto">
            <a:xfrm>
              <a:off x="7294180" y="1765737"/>
              <a:ext cx="3983421" cy="369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The reference cavity drift of 1.48 kHz/ per second.  The cavity frequency is slowly increasing, indicating that </a:t>
              </a:r>
            </a:p>
            <a:p>
              <a:r>
                <a:rPr lang="en-US"/>
                <a:t>the cavity length is actually shrinking.·</a:t>
              </a:r>
            </a:p>
            <a:p>
              <a:r>
                <a:rPr lang="en-US"/>
                <a:t> </a:t>
              </a:r>
            </a:p>
            <a:p>
              <a:r>
                <a:rPr lang="en-US"/>
                <a:t> Shrinkage due to the optical contact of the end mirrors; the surfaces are slowly pulled in over a period of several years to decades.</a:t>
              </a:r>
            </a:p>
            <a:p>
              <a:endParaRPr lang="en-US"/>
            </a:p>
            <a:p>
              <a:r>
                <a:rPr lang="en-US"/>
                <a:t>The drift rate corresponds to a cavity length change of 2 x 10</a:t>
              </a:r>
              <a:r>
                <a:rPr lang="en-US" baseline="30000"/>
                <a:t>-12</a:t>
              </a:r>
              <a:r>
                <a:rPr lang="en-US"/>
                <a:t> /second or roughly 86 nm per day.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4087813" y="3192463"/>
            <a:ext cx="2492375" cy="1211262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57346" name="Line 4"/>
          <p:cNvSpPr>
            <a:spLocks noChangeShapeType="1"/>
          </p:cNvSpPr>
          <p:nvPr/>
        </p:nvSpPr>
        <p:spPr bwMode="auto">
          <a:xfrm>
            <a:off x="4681538" y="4237038"/>
            <a:ext cx="1209675" cy="238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7" name="Line 5"/>
          <p:cNvSpPr>
            <a:spLocks noChangeShapeType="1"/>
          </p:cNvSpPr>
          <p:nvPr/>
        </p:nvSpPr>
        <p:spPr bwMode="auto">
          <a:xfrm>
            <a:off x="4641850" y="3319463"/>
            <a:ext cx="1211263" cy="238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Line 6"/>
          <p:cNvSpPr>
            <a:spLocks noChangeShapeType="1"/>
          </p:cNvSpPr>
          <p:nvPr/>
        </p:nvSpPr>
        <p:spPr bwMode="auto">
          <a:xfrm>
            <a:off x="4768850" y="3446463"/>
            <a:ext cx="1209675" cy="238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Line 7"/>
          <p:cNvSpPr>
            <a:spLocks noChangeShapeType="1"/>
          </p:cNvSpPr>
          <p:nvPr/>
        </p:nvSpPr>
        <p:spPr bwMode="auto">
          <a:xfrm>
            <a:off x="4705350" y="3571875"/>
            <a:ext cx="1209675" cy="2381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0" name="Line 8"/>
          <p:cNvSpPr>
            <a:spLocks noChangeShapeType="1"/>
          </p:cNvSpPr>
          <p:nvPr/>
        </p:nvSpPr>
        <p:spPr bwMode="auto">
          <a:xfrm>
            <a:off x="4784725" y="3698875"/>
            <a:ext cx="1209675" cy="2381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Line 9"/>
          <p:cNvSpPr>
            <a:spLocks noChangeShapeType="1"/>
          </p:cNvSpPr>
          <p:nvPr/>
        </p:nvSpPr>
        <p:spPr bwMode="auto">
          <a:xfrm>
            <a:off x="4721225" y="3825875"/>
            <a:ext cx="1209675" cy="2381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Line 10"/>
          <p:cNvSpPr>
            <a:spLocks noChangeShapeType="1"/>
          </p:cNvSpPr>
          <p:nvPr/>
        </p:nvSpPr>
        <p:spPr bwMode="auto">
          <a:xfrm>
            <a:off x="4610100" y="3952875"/>
            <a:ext cx="1211263" cy="2381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3" name="Line 11"/>
          <p:cNvSpPr>
            <a:spLocks noChangeShapeType="1"/>
          </p:cNvSpPr>
          <p:nvPr/>
        </p:nvSpPr>
        <p:spPr bwMode="auto">
          <a:xfrm>
            <a:off x="4760913" y="4078288"/>
            <a:ext cx="1209675" cy="238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Line 12 1"/>
          <p:cNvSpPr>
            <a:spLocks noChangeShapeType="1"/>
          </p:cNvSpPr>
          <p:nvPr/>
        </p:nvSpPr>
        <p:spPr bwMode="auto">
          <a:xfrm flipV="1">
            <a:off x="6056313" y="3478213"/>
            <a:ext cx="0" cy="403225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3 1"/>
          <p:cNvSpPr>
            <a:spLocks noChangeShapeType="1"/>
          </p:cNvSpPr>
          <p:nvPr/>
        </p:nvSpPr>
        <p:spPr bwMode="auto">
          <a:xfrm>
            <a:off x="1762125" y="3810000"/>
            <a:ext cx="2752725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13 2"/>
          <p:cNvSpPr>
            <a:spLocks noChangeShapeType="1"/>
          </p:cNvSpPr>
          <p:nvPr/>
        </p:nvSpPr>
        <p:spPr bwMode="auto">
          <a:xfrm>
            <a:off x="6580188" y="3825875"/>
            <a:ext cx="4232275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Line 13 3"/>
          <p:cNvSpPr>
            <a:spLocks noChangeShapeType="1"/>
          </p:cNvSpPr>
          <p:nvPr/>
        </p:nvSpPr>
        <p:spPr bwMode="auto">
          <a:xfrm flipV="1">
            <a:off x="6653213" y="2582863"/>
            <a:ext cx="4152900" cy="121761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Line 12 2"/>
          <p:cNvSpPr>
            <a:spLocks noChangeShapeType="1"/>
          </p:cNvSpPr>
          <p:nvPr/>
        </p:nvSpPr>
        <p:spPr bwMode="auto">
          <a:xfrm flipV="1">
            <a:off x="10806113" y="2582863"/>
            <a:ext cx="0" cy="1214437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7359" name="Picture 19" descr="\documentclass{slides}\pagestyle{empty}&#10;\begin{document}&#10;$e^{i (\omega t - kz)}$&#10;\end{document}&#10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40750" y="4014788"/>
            <a:ext cx="16668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0" name="TextBox 17"/>
          <p:cNvSpPr txBox="1">
            <a:spLocks noChangeArrowheads="1"/>
          </p:cNvSpPr>
          <p:nvPr/>
        </p:nvSpPr>
        <p:spPr bwMode="auto">
          <a:xfrm>
            <a:off x="3800475" y="381000"/>
            <a:ext cx="45942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/>
              <a:t>Travelling wave AO  (Phase modulator)</a:t>
            </a:r>
          </a:p>
          <a:p>
            <a:endParaRPr lang="en-US" altLang="en-US"/>
          </a:p>
        </p:txBody>
      </p:sp>
      <p:sp>
        <p:nvSpPr>
          <p:cNvPr id="57361" name="TextBox 22"/>
          <p:cNvSpPr txBox="1">
            <a:spLocks noChangeArrowheads="1"/>
          </p:cNvSpPr>
          <p:nvPr/>
        </p:nvSpPr>
        <p:spPr bwMode="auto">
          <a:xfrm>
            <a:off x="1379538" y="1074738"/>
            <a:ext cx="8518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Frequency modulator (stabilization)</a:t>
            </a:r>
          </a:p>
          <a:p>
            <a:r>
              <a:rPr lang="en-US" altLang="en-US"/>
              <a:t>Beam deflector</a:t>
            </a:r>
          </a:p>
        </p:txBody>
      </p:sp>
      <p:sp>
        <p:nvSpPr>
          <p:cNvPr id="57362" name="TextBox 24"/>
          <p:cNvSpPr txBox="1">
            <a:spLocks noChangeArrowheads="1"/>
          </p:cNvSpPr>
          <p:nvPr/>
        </p:nvSpPr>
        <p:spPr bwMode="auto">
          <a:xfrm>
            <a:off x="5638800" y="1349375"/>
            <a:ext cx="8518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How to tune frequency without deflecting?</a:t>
            </a:r>
          </a:p>
        </p:txBody>
      </p:sp>
      <p:sp>
        <p:nvSpPr>
          <p:cNvPr id="2" name="Arc 1"/>
          <p:cNvSpPr/>
          <p:nvPr/>
        </p:nvSpPr>
        <p:spPr>
          <a:xfrm>
            <a:off x="8491538" y="1727200"/>
            <a:ext cx="2632075" cy="4327525"/>
          </a:xfrm>
          <a:prstGeom prst="arc">
            <a:avLst>
              <a:gd name="adj1" fmla="val 17526507"/>
              <a:gd name="adj2" fmla="val 20779256"/>
            </a:avLst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74963" y="3490913"/>
            <a:ext cx="641350" cy="61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847975" y="3492500"/>
            <a:ext cx="658813" cy="60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6" name="Line 13 1"/>
          <p:cNvSpPr>
            <a:spLocks noChangeShapeType="1"/>
          </p:cNvSpPr>
          <p:nvPr/>
        </p:nvSpPr>
        <p:spPr bwMode="auto">
          <a:xfrm rot="5400000">
            <a:off x="2466181" y="4568032"/>
            <a:ext cx="154146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2036763" y="1597025"/>
          <a:ext cx="8839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hoto Editor Photo" r:id="rId3" imgW="8590476" imgH="6428571" progId="">
                  <p:embed/>
                </p:oleObj>
              </mc:Choice>
              <mc:Fallback>
                <p:oleObj name="Photo Editor Photo" r:id="rId3" imgW="8590476" imgH="6428571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1597025"/>
                        <a:ext cx="8839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1" name="TextBox 2"/>
          <p:cNvSpPr txBox="1">
            <a:spLocks noChangeArrowheads="1"/>
          </p:cNvSpPr>
          <p:nvPr/>
        </p:nvSpPr>
        <p:spPr bwMode="auto">
          <a:xfrm>
            <a:off x="3800475" y="381000"/>
            <a:ext cx="45942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/>
              <a:t>Travelling wave AO  (Phase modulator)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\documentclass{article}&#10;\usepackage{amsmath}&#10;\usepackage{color}&#10;\pagestyle{empty}&#10;\begin{document}&#10;If a short pulse starts unmodulated through the cavity, after&#10;a round-trip (or perimeter) $P$, it acquires the chirp&#10;(due to dispersion):\textcolor{red}{&#10;$$&#10;\Delta\left( \left . \frac{\partial^2 \varphi(t)}{\partial t^2}\right |_{(t=0)}\right)=&#10;\frac{4 k''_{av}P}{\tau_{G0}^4} \frac{1}{1 + \frac{2 k''_{av}P}{\tau_{G0}^2}}&#10;$$}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8638" y="466725"/>
            <a:ext cx="86931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\documentclass{article}&#10;\usepackage{amsmath}&#10;\usepackage{color}&#10;\pagestyle{empty}&#10;\begin{document}&#10;Let us assume next that the cavity contains an element with a nonlinear&#10;index $n = n_0 + n_2 I$ of length $\ell_{Kerr}$,&#10;the phase induced by self-phase modulation, near the center of the Gaussian pulse,&#10;is:&#10;$$&#10;\Delta  \varphi(t) =&#10;- \left . k_{NL} \cdot \ell_{Kerr} \right |_{(t=0)} =&#10;-\frac{2\pi n_2}{\lambda} \ell_{Kerr}  I&#10;\approx \frac{4 \pi n_2 I_0 \ell_{Kerr}}{\lambda } \frac{t^2}{\tau_{G0}^2}&#10;$$&#10;where we have used a quadratic approximation for the Gaussian near $t = 0$.&#10;Taking the second derivative yields the chirp induced by phase modulation&#10;at the pulse center:\textcolor{red}{&#10;$$&#10;\Delta \left( \frac{\partial^2 \varphi(t) }{\partial t^2}\right)&#10;\approx \frac{8 \pi n_2 I_0 \ell_{Kerr}}{\lambda \tau_{G0}^2}&#10;$$}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682875"/>
            <a:ext cx="8716963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7"/>
          <p:cNvSpPr txBox="1">
            <a:spLocks noChangeArrowheads="1"/>
          </p:cNvSpPr>
          <p:nvPr/>
        </p:nvSpPr>
        <p:spPr bwMode="auto">
          <a:xfrm>
            <a:off x="3800475" y="381000"/>
            <a:ext cx="45942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/>
              <a:t>Standing wave AO  (Amplitude modulator)</a:t>
            </a:r>
          </a:p>
          <a:p>
            <a:endParaRPr lang="en-US" altLang="en-US"/>
          </a:p>
        </p:txBody>
      </p:sp>
      <p:sp>
        <p:nvSpPr>
          <p:cNvPr id="60418" name="TextBox 22"/>
          <p:cNvSpPr txBox="1">
            <a:spLocks noChangeArrowheads="1"/>
          </p:cNvSpPr>
          <p:nvPr/>
        </p:nvSpPr>
        <p:spPr bwMode="auto">
          <a:xfrm>
            <a:off x="1370013" y="1284288"/>
            <a:ext cx="8516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Mode-locker</a:t>
            </a:r>
          </a:p>
        </p:txBody>
      </p:sp>
      <p:sp>
        <p:nvSpPr>
          <p:cNvPr id="60419" name="Rectangle 26"/>
          <p:cNvSpPr>
            <a:spLocks noChangeArrowheads="1"/>
          </p:cNvSpPr>
          <p:nvPr/>
        </p:nvSpPr>
        <p:spPr bwMode="auto">
          <a:xfrm>
            <a:off x="2570163" y="4003675"/>
            <a:ext cx="3000375" cy="145732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3284538" y="52609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236913" y="41560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389313" y="43084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3313113" y="44608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3408363" y="46132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332163" y="47656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198813" y="49180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379788" y="50704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Line 12 1"/>
          <p:cNvSpPr>
            <a:spLocks noChangeShapeType="1"/>
          </p:cNvSpPr>
          <p:nvPr/>
        </p:nvSpPr>
        <p:spPr bwMode="auto">
          <a:xfrm flipV="1">
            <a:off x="4941888" y="4346575"/>
            <a:ext cx="0" cy="485775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3 1"/>
          <p:cNvSpPr>
            <a:spLocks noChangeShapeType="1"/>
          </p:cNvSpPr>
          <p:nvPr/>
        </p:nvSpPr>
        <p:spPr bwMode="auto">
          <a:xfrm>
            <a:off x="-231775" y="4746625"/>
            <a:ext cx="3316288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0430" name="Picture 20" descr="\documentclass{slides}\pagestyle{empty}&#10;\begin{document}&#10;$e^{i (\omega t - kz)}\cos K_a x e^{i \Omega_a t }$&#10;\end{document}&#10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06638" y="3160713"/>
            <a:ext cx="4629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1" name="Line 13 2"/>
          <p:cNvSpPr>
            <a:spLocks noChangeShapeType="1"/>
          </p:cNvSpPr>
          <p:nvPr/>
        </p:nvSpPr>
        <p:spPr bwMode="auto">
          <a:xfrm>
            <a:off x="5570538" y="4765675"/>
            <a:ext cx="5095875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Line 13 3 1"/>
          <p:cNvSpPr>
            <a:spLocks noChangeShapeType="1"/>
          </p:cNvSpPr>
          <p:nvPr/>
        </p:nvSpPr>
        <p:spPr bwMode="auto">
          <a:xfrm flipV="1">
            <a:off x="5657850" y="3270250"/>
            <a:ext cx="5000625" cy="14652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2 2"/>
          <p:cNvSpPr>
            <a:spLocks noChangeShapeType="1"/>
          </p:cNvSpPr>
          <p:nvPr/>
        </p:nvSpPr>
        <p:spPr bwMode="auto">
          <a:xfrm flipV="1">
            <a:off x="10656888" y="3270250"/>
            <a:ext cx="0" cy="1462088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0434" name="Picture 18" descr="\documentclass{slides}\pagestyle{empty}&#10;\begin{document}&#10;$ e^{(i \Omega_a t - K_a x)}$&#10;\end{document}&#10;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59900" y="4021138"/>
            <a:ext cx="20859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5" name="Picture 44" descr="\documentclass{slides}\pagestyle{empty}&#10;\begin{document}&#10;$e^{i (\omega t - kz)}$&#10;\end{document}&#10;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29563" y="4992688"/>
            <a:ext cx="2009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6" name="Line 13 3 2"/>
          <p:cNvSpPr>
            <a:spLocks noChangeShapeType="1"/>
          </p:cNvSpPr>
          <p:nvPr/>
        </p:nvSpPr>
        <p:spPr bwMode="auto">
          <a:xfrm>
            <a:off x="5570538" y="4787900"/>
            <a:ext cx="5000625" cy="14652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198813" y="3916363"/>
            <a:ext cx="1647825" cy="0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189288" y="5497513"/>
            <a:ext cx="1647825" cy="0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2"/>
          <p:cNvSpPr txBox="1">
            <a:spLocks noChangeArrowheads="1"/>
          </p:cNvSpPr>
          <p:nvPr/>
        </p:nvSpPr>
        <p:spPr bwMode="auto">
          <a:xfrm>
            <a:off x="2638425" y="638175"/>
            <a:ext cx="707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BACK TO THE END OF THE AMPLIFICATION CHAIN:</a:t>
            </a:r>
          </a:p>
          <a:p>
            <a:pPr algn="ctr"/>
            <a:r>
              <a:rPr lang="en-US"/>
              <a:t>SHAPING AT THE HIGH POWER LEVEL</a:t>
            </a:r>
          </a:p>
        </p:txBody>
      </p:sp>
      <p:pic>
        <p:nvPicPr>
          <p:cNvPr id="61442" name="Picture 3" descr="\documentclass{article}&#10;\usepackage{amsmath}&#10;\pagestyle{empty}&#10;\begin{document}&#10;An octave-spanning supercontinuum is produced when a femtosecond pulse with a peak power that is slightly above the critical power Pcr for self-focusing is focused inside a medium. Intrapulse self-phase-modulation broadens the pulse spectrum.&#10;&#10;Supercontinuum pulses are conventionally generated in a continuous medium (microstructure fibers).\\&#10;New aproach: Femtosecond superconitnuum generation performed in a medium consisting of several thin fused-silica plates 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16100" y="1457325"/>
            <a:ext cx="87169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550" y="3268663"/>
            <a:ext cx="624681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11125"/>
            <a:ext cx="3736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-46038"/>
            <a:ext cx="61499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-115888"/>
            <a:ext cx="606583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0"/>
            <a:ext cx="6303963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3941763"/>
            <a:ext cx="56388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63" y="111125"/>
            <a:ext cx="3736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913" y="1682750"/>
            <a:ext cx="83439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\documentclass{article}&#10;\usepackage{amsmath}&#10;\usepackage{color}&#10;\pagestyle{empty}&#10;\begin{document}&#10;\textcolor{red}{&#10;$$&#10;\Delta\left( \left . \frac{\partial^2 \varphi(t)}{\partial t^2}\right |_{(t=0)}\right)=&#10;\frac{4 k''_{av}P}{\tau_{G0}^4} \frac{1}{1 + \frac{2 k''_{av}P}{\tau_{G0}^2}}&#10;$$}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24300" y="1808163"/>
            <a:ext cx="4219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\documentclass{article}&#10;\usepackage{amsmath}&#10;\usepackage{color}&#10;\pagestyle{empty}&#10;\begin{document}&#10;\textcolor{red}{&#10;$$&#10;\Delta \left( \frac{\partial^2 \varphi(t) }{\partial t^2}\right)&#10;\approx \frac{8 \pi n_2 I_0 \ell_{Kerr}}{\lambda \tau_{G0}^2}&#10;$$}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033838" y="3017838"/>
            <a:ext cx="31242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177925" y="4043363"/>
            <a:ext cx="353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THEY CANCEL EACH OTHER</a:t>
            </a:r>
          </a:p>
        </p:txBody>
      </p:sp>
      <p:pic>
        <p:nvPicPr>
          <p:cNvPr id="18436" name="Picture 7" descr="\documentclass{article}&#10;\usepackage{amsmath}&#10;\usepackage{color}&#10;\pagestyle{empty}&#10;\begin{document}&#10;\textcolor{blue}{&#10;$$I_0\tau^2_{G0}= -\frac{\lambda k''_{av}}{2\pi{n}_2}\frac{P}{\ell_{Kerr}}\frac{1}{1 + \frac{2 k''_{av}P}{\tau_{G0}^2}}$$}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924300" y="4810125"/>
            <a:ext cx="40433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4602163" y="365125"/>
            <a:ext cx="276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Evolution of a single 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1544638" y="-9525"/>
            <a:ext cx="3089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ea typeface="MS PGothic" pitchFamily="34" charset="-128"/>
              </a:rPr>
              <a:t>How unequally spaced modes</a:t>
            </a:r>
            <a:endParaRPr lang="fr-FR" altLang="en-US" b="1">
              <a:solidFill>
                <a:srgbClr val="1B0696"/>
              </a:solidFill>
              <a:ea typeface="MS PGothic" pitchFamily="34" charset="-128"/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560513" y="307975"/>
            <a:ext cx="3405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ea typeface="MS PGothic" pitchFamily="34" charset="-128"/>
              </a:rPr>
              <a:t>lead to a perfect frequency comb</a:t>
            </a:r>
            <a:endParaRPr lang="fr-FR" altLang="en-US">
              <a:ea typeface="MS PGothic" pitchFamily="34" charset="-12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099300" y="1173163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a typeface="MS PGothic" pitchFamily="34" charset="-128"/>
              </a:rPr>
              <a:t>Phase delay</a:t>
            </a:r>
            <a:endParaRPr lang="fr-FR" altLang="en-US" sz="2000">
              <a:ea typeface="MS PGothic" pitchFamily="34" charset="-128"/>
            </a:endParaRPr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1660525" y="774700"/>
            <a:ext cx="4867275" cy="631825"/>
            <a:chOff x="86" y="488"/>
            <a:chExt cx="3066" cy="398"/>
          </a:xfrm>
        </p:grpSpPr>
        <p:sp>
          <p:nvSpPr>
            <p:cNvPr id="19492" name="Text Box 7"/>
            <p:cNvSpPr txBox="1">
              <a:spLocks noChangeArrowheads="1"/>
            </p:cNvSpPr>
            <p:nvPr/>
          </p:nvSpPr>
          <p:spPr bwMode="auto">
            <a:xfrm>
              <a:off x="86" y="531"/>
              <a:ext cx="9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Group delay</a:t>
              </a:r>
              <a:endParaRPr lang="fr-FR" altLang="en-US" sz="2000">
                <a:ea typeface="MS PGothic" pitchFamily="34" charset="-128"/>
              </a:endParaRPr>
            </a:p>
          </p:txBody>
        </p:sp>
        <p:pic>
          <p:nvPicPr>
            <p:cNvPr id="19493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74" y="488"/>
              <a:ext cx="207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1524000" y="1687513"/>
            <a:ext cx="6832600" cy="582612"/>
            <a:chOff x="0" y="1063"/>
            <a:chExt cx="4304" cy="367"/>
          </a:xfrm>
        </p:grpSpPr>
        <p:sp>
          <p:nvSpPr>
            <p:cNvPr id="19489" name="Text Box 10"/>
            <p:cNvSpPr txBox="1">
              <a:spLocks noChangeArrowheads="1"/>
            </p:cNvSpPr>
            <p:nvPr/>
          </p:nvSpPr>
          <p:spPr bwMode="auto">
            <a:xfrm>
              <a:off x="0" y="1097"/>
              <a:ext cx="10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Cavity modes: </a:t>
              </a:r>
              <a:endParaRPr lang="fr-FR" altLang="en-US" sz="2000">
                <a:ea typeface="MS PGothic" pitchFamily="34" charset="-128"/>
              </a:endParaRPr>
            </a:p>
          </p:txBody>
        </p:sp>
        <p:pic>
          <p:nvPicPr>
            <p:cNvPr id="19490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33" y="1063"/>
              <a:ext cx="55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1" name="Text Box 12"/>
            <p:cNvSpPr txBox="1">
              <a:spLocks noChangeArrowheads="1"/>
            </p:cNvSpPr>
            <p:nvPr/>
          </p:nvSpPr>
          <p:spPr bwMode="auto">
            <a:xfrm>
              <a:off x="1686" y="1068"/>
              <a:ext cx="26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not equally spaced because </a:t>
              </a:r>
              <a:r>
                <a:rPr lang="en-US" altLang="en-US" sz="2000" i="1">
                  <a:ea typeface="MS PGothic" pitchFamily="34" charset="-128"/>
                </a:rPr>
                <a:t>n</a:t>
              </a:r>
              <a:r>
                <a:rPr lang="en-US" altLang="en-US" sz="2000" i="1" baseline="-25000">
                  <a:ea typeface="MS PGothic" pitchFamily="34" charset="-128"/>
                </a:rPr>
                <a:t>av = </a:t>
              </a:r>
              <a:r>
                <a:rPr lang="en-US" altLang="en-US" sz="2000" i="1">
                  <a:ea typeface="MS PGothic" pitchFamily="34" charset="-128"/>
                </a:rPr>
                <a:t>n</a:t>
              </a:r>
              <a:r>
                <a:rPr lang="en-US" altLang="en-US" sz="2000" i="1" baseline="-25000">
                  <a:ea typeface="MS PGothic" pitchFamily="34" charset="-128"/>
                </a:rPr>
                <a:t>av</a:t>
              </a:r>
              <a:r>
                <a:rPr lang="en-US" altLang="en-US" sz="2000" i="1">
                  <a:ea typeface="MS PGothic" pitchFamily="34" charset="-128"/>
                </a:rPr>
                <a:t>(</a:t>
              </a:r>
              <a:r>
                <a:rPr lang="en-US" altLang="en-US" sz="2000" i="1">
                  <a:latin typeface="Symbol" pitchFamily="18" charset="2"/>
                  <a:ea typeface="MS PGothic" pitchFamily="34" charset="-128"/>
                </a:rPr>
                <a:t>w</a:t>
              </a:r>
              <a:r>
                <a:rPr lang="en-US" altLang="en-US" sz="2000" i="1">
                  <a:ea typeface="MS PGothic" pitchFamily="34" charset="-128"/>
                </a:rPr>
                <a:t>)</a:t>
              </a:r>
              <a:endParaRPr lang="fr-FR" altLang="en-US" sz="2000" i="1" baseline="-25000">
                <a:ea typeface="MS PGothic" pitchFamily="34" charset="-128"/>
              </a:endParaRPr>
            </a:p>
          </p:txBody>
        </p:sp>
      </p:grp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524000" y="2336800"/>
            <a:ext cx="913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a typeface="MS PGothic" pitchFamily="34" charset="-128"/>
              </a:rPr>
              <a:t>Unequally spaced modes, is contradictory to the fact that comb teeth are equally spaced.</a:t>
            </a:r>
            <a:endParaRPr lang="fr-FR" altLang="en-US" sz="2000">
              <a:ea typeface="MS PGothic" pitchFamily="34" charset="-128"/>
            </a:endParaRPr>
          </a:p>
        </p:txBody>
      </p:sp>
      <p:pic>
        <p:nvPicPr>
          <p:cNvPr id="60430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524000" y="3171825"/>
            <a:ext cx="33766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31" name="Group 15"/>
          <p:cNvGrpSpPr>
            <a:grpSpLocks/>
          </p:cNvGrpSpPr>
          <p:nvPr/>
        </p:nvGrpSpPr>
        <p:grpSpPr bwMode="auto">
          <a:xfrm>
            <a:off x="5118100" y="3090863"/>
            <a:ext cx="5549900" cy="747712"/>
            <a:chOff x="2264" y="1947"/>
            <a:chExt cx="3496" cy="471"/>
          </a:xfrm>
        </p:grpSpPr>
        <p:sp>
          <p:nvSpPr>
            <p:cNvPr id="19487" name="Text Box 16"/>
            <p:cNvSpPr txBox="1">
              <a:spLocks noChangeArrowheads="1"/>
            </p:cNvSpPr>
            <p:nvPr/>
          </p:nvSpPr>
          <p:spPr bwMode="auto">
            <a:xfrm>
              <a:off x="2264" y="2070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where</a:t>
              </a:r>
              <a:endParaRPr lang="fr-FR" altLang="en-US" sz="2000">
                <a:ea typeface="MS PGothic" pitchFamily="34" charset="-128"/>
              </a:endParaRPr>
            </a:p>
          </p:txBody>
        </p:sp>
        <p:pic>
          <p:nvPicPr>
            <p:cNvPr id="19488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1947"/>
              <a:ext cx="28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34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676400" y="4049713"/>
            <a:ext cx="36004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5692775" y="3736975"/>
            <a:ext cx="2830513" cy="606425"/>
            <a:chOff x="2626" y="2354"/>
            <a:chExt cx="1783" cy="382"/>
          </a:xfrm>
        </p:grpSpPr>
        <p:sp>
          <p:nvSpPr>
            <p:cNvPr id="19485" name="Text Box 20"/>
            <p:cNvSpPr txBox="1">
              <a:spLocks noChangeArrowheads="1"/>
            </p:cNvSpPr>
            <p:nvPr/>
          </p:nvSpPr>
          <p:spPr bwMode="auto">
            <a:xfrm>
              <a:off x="2626" y="2416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where</a:t>
              </a:r>
              <a:endParaRPr lang="fr-FR" altLang="en-US" sz="2000">
                <a:ea typeface="MS PGothic" pitchFamily="34" charset="-128"/>
              </a:endParaRPr>
            </a:p>
          </p:txBody>
        </p:sp>
        <p:pic>
          <p:nvPicPr>
            <p:cNvPr id="19486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306" y="2354"/>
              <a:ext cx="1103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3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524000" y="4921250"/>
            <a:ext cx="50482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1546225" y="5892800"/>
            <a:ext cx="559911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5053013" y="4964113"/>
            <a:ext cx="1509712" cy="493712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5378450" y="452278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ea typeface="MS PGothic" pitchFamily="34" charset="-128"/>
              </a:rPr>
              <a:t>dispersion</a:t>
            </a:r>
            <a:endParaRPr lang="fr-FR" altLang="en-US">
              <a:ea typeface="MS PGothic" pitchFamily="34" charset="-128"/>
            </a:endParaRP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 flipH="1">
            <a:off x="4411663" y="5413375"/>
            <a:ext cx="885825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>
            <a:off x="6096000" y="5413375"/>
            <a:ext cx="261938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6044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8445500" y="6056313"/>
            <a:ext cx="14938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8228013" y="5497513"/>
            <a:ext cx="196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6" name="Line 30"/>
          <p:cNvSpPr>
            <a:spLocks noChangeShapeType="1"/>
          </p:cNvSpPr>
          <p:nvPr/>
        </p:nvSpPr>
        <p:spPr bwMode="auto">
          <a:xfrm flipV="1">
            <a:off x="4746625" y="5597525"/>
            <a:ext cx="3294063" cy="3540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0447" name="Arc 31"/>
          <p:cNvSpPr>
            <a:spLocks/>
          </p:cNvSpPr>
          <p:nvPr/>
        </p:nvSpPr>
        <p:spPr bwMode="auto">
          <a:xfrm flipH="1" flipV="1">
            <a:off x="6096000" y="6372225"/>
            <a:ext cx="2109788" cy="409575"/>
          </a:xfrm>
          <a:custGeom>
            <a:avLst/>
            <a:gdLst>
              <a:gd name="T0" fmla="*/ 0 w 41808"/>
              <a:gd name="T1" fmla="*/ 264934 h 21600"/>
              <a:gd name="T2" fmla="*/ 2109788 w 41808"/>
              <a:gd name="T3" fmla="*/ 409575 h 21600"/>
              <a:gd name="T4" fmla="*/ 1019771 w 41808"/>
              <a:gd name="T5" fmla="*/ 409575 h 21600"/>
              <a:gd name="T6" fmla="*/ 0 60000 65536"/>
              <a:gd name="T7" fmla="*/ 0 60000 65536"/>
              <a:gd name="T8" fmla="*/ 0 60000 65536"/>
              <a:gd name="T9" fmla="*/ 0 w 41808"/>
              <a:gd name="T10" fmla="*/ 0 h 21600"/>
              <a:gd name="T11" fmla="*/ 41808 w 418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08" h="21600" fill="none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</a:path>
              <a:path w="41808" h="21600" stroke="0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  <a:lnTo>
                  <a:pt x="20208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Arc 32"/>
          <p:cNvSpPr>
            <a:spLocks/>
          </p:cNvSpPr>
          <p:nvPr/>
        </p:nvSpPr>
        <p:spPr bwMode="auto">
          <a:xfrm flipH="1" flipV="1">
            <a:off x="4591050" y="1404938"/>
            <a:ext cx="2697163" cy="266700"/>
          </a:xfrm>
          <a:custGeom>
            <a:avLst/>
            <a:gdLst>
              <a:gd name="T0" fmla="*/ 0 w 38719"/>
              <a:gd name="T1" fmla="*/ 104062 h 21600"/>
              <a:gd name="T2" fmla="*/ 2697163 w 38719"/>
              <a:gd name="T3" fmla="*/ 266700 h 21600"/>
              <a:gd name="T4" fmla="*/ 1192508 w 38719"/>
              <a:gd name="T5" fmla="*/ 266700 h 21600"/>
              <a:gd name="T6" fmla="*/ 0 60000 65536"/>
              <a:gd name="T7" fmla="*/ 0 60000 65536"/>
              <a:gd name="T8" fmla="*/ 0 60000 65536"/>
              <a:gd name="T9" fmla="*/ 0 w 38719"/>
              <a:gd name="T10" fmla="*/ 0 h 21600"/>
              <a:gd name="T11" fmla="*/ 38719 w 387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19" h="21600" fill="none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</a:path>
              <a:path w="38719" h="21600" stroke="0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  <a:lnTo>
                  <a:pt x="17119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2043113" y="2805113"/>
            <a:ext cx="667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ea typeface="MS PGothic" pitchFamily="34" charset="-128"/>
              </a:rPr>
              <a:t>A cavity with ONLY Kerr modulation generates the pulse train:</a:t>
            </a:r>
            <a:endParaRPr lang="fr-FR" altLang="en-US" sz="2000">
              <a:ea typeface="MS PGothic" pitchFamily="34" charset="-128"/>
            </a:endParaRPr>
          </a:p>
        </p:txBody>
      </p:sp>
      <p:grpSp>
        <p:nvGrpSpPr>
          <p:cNvPr id="60450" name="Group 34"/>
          <p:cNvGrpSpPr>
            <a:grpSpLocks/>
          </p:cNvGrpSpPr>
          <p:nvPr/>
        </p:nvGrpSpPr>
        <p:grpSpPr bwMode="auto">
          <a:xfrm>
            <a:off x="3352800" y="3706813"/>
            <a:ext cx="798513" cy="430212"/>
            <a:chOff x="1152" y="2335"/>
            <a:chExt cx="503" cy="271"/>
          </a:xfrm>
        </p:grpSpPr>
        <p:sp>
          <p:nvSpPr>
            <p:cNvPr id="19482" name="Text Box 35"/>
            <p:cNvSpPr txBox="1">
              <a:spLocks noChangeArrowheads="1"/>
            </p:cNvSpPr>
            <p:nvPr/>
          </p:nvSpPr>
          <p:spPr bwMode="auto">
            <a:xfrm>
              <a:off x="1201" y="2335"/>
              <a:ext cx="3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MS PGothic" pitchFamily="34" charset="-128"/>
                </a:rPr>
                <a:t>F.T.</a:t>
              </a:r>
              <a:endParaRPr lang="fr-FR" altLang="en-US" sz="2000">
                <a:ea typeface="MS PGothic" pitchFamily="34" charset="-128"/>
              </a:endParaRPr>
            </a:p>
          </p:txBody>
        </p:sp>
        <p:sp>
          <p:nvSpPr>
            <p:cNvPr id="19483" name="Line 36"/>
            <p:cNvSpPr>
              <a:spLocks noChangeShapeType="1"/>
            </p:cNvSpPr>
            <p:nvPr/>
          </p:nvSpPr>
          <p:spPr bwMode="auto">
            <a:xfrm>
              <a:off x="1152" y="2359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37"/>
            <p:cNvSpPr>
              <a:spLocks noChangeShapeType="1"/>
            </p:cNvSpPr>
            <p:nvPr/>
          </p:nvSpPr>
          <p:spPr bwMode="auto">
            <a:xfrm>
              <a:off x="1655" y="2357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8170863" y="532765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8359775" y="6037263"/>
            <a:ext cx="1858963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9" grpId="0"/>
      <p:bldP spid="60441" grpId="0"/>
      <p:bldP spid="60442" grpId="0" animBg="1"/>
      <p:bldP spid="60443" grpId="0" animBg="1"/>
      <p:bldP spid="60446" grpId="0" animBg="1"/>
      <p:bldP spid="60447" grpId="0" animBg="1"/>
      <p:bldP spid="60448" grpId="0" animBg="1"/>
      <p:bldP spid="604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1871663" y="501650"/>
            <a:ext cx="2408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ea typeface="MS PGothic" pitchFamily="34" charset="-128"/>
              </a:rPr>
              <a:t>Two related questions:</a:t>
            </a:r>
            <a:endParaRPr lang="fr-FR" altLang="en-US" b="1">
              <a:solidFill>
                <a:srgbClr val="000099"/>
              </a:solidFill>
              <a:ea typeface="MS PGothic" pitchFamily="34" charset="-128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679575" y="1450975"/>
            <a:ext cx="333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As a pulse circulates in the cavity,</a:t>
            </a:r>
            <a:endParaRPr lang="fr-FR" alt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565275" y="1927225"/>
            <a:ext cx="364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does it evolve towards a steady state?</a:t>
            </a:r>
            <a:endParaRPr lang="fr-FR" altLang="en-US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556375" y="1298575"/>
            <a:ext cx="289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Which mechanism makes the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6613525" y="1660525"/>
            <a:ext cx="306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unequally spaced cavity modes</a:t>
            </a:r>
            <a:endParaRPr lang="fr-FR" altLang="en-US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566025" y="2136775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equidistant?</a:t>
            </a:r>
            <a:endParaRPr lang="fr-FR" altLang="en-US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524000" y="3729038"/>
            <a:ext cx="522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</a:rPr>
              <a:t>Evolution of a single pulse in an ``ideal'' cavity</a:t>
            </a:r>
            <a:endParaRPr lang="fr-FR" altLang="en-US" sz="2000" b="1">
              <a:solidFill>
                <a:srgbClr val="1B0696"/>
              </a:solidFill>
            </a:endParaRP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4057650" y="2760663"/>
            <a:ext cx="0" cy="8588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0489" name="Group 11"/>
          <p:cNvGrpSpPr>
            <a:grpSpLocks/>
          </p:cNvGrpSpPr>
          <p:nvPr/>
        </p:nvGrpSpPr>
        <p:grpSpPr bwMode="auto">
          <a:xfrm>
            <a:off x="6689725" y="2552700"/>
            <a:ext cx="3732213" cy="1935163"/>
            <a:chOff x="3254" y="2460"/>
            <a:chExt cx="2351" cy="1219"/>
          </a:xfrm>
        </p:grpSpPr>
        <p:sp>
          <p:nvSpPr>
            <p:cNvPr id="20501" name="Text Box 12"/>
            <p:cNvSpPr txBox="1">
              <a:spLocks noChangeArrowheads="1"/>
            </p:cNvSpPr>
            <p:nvPr/>
          </p:nvSpPr>
          <p:spPr bwMode="auto">
            <a:xfrm>
              <a:off x="3326" y="3033"/>
              <a:ext cx="2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1B0696"/>
                  </a:solidFill>
                </a:rPr>
                <a:t>How unequally spaced modes </a:t>
              </a:r>
            </a:p>
          </p:txBody>
        </p:sp>
        <p:sp>
          <p:nvSpPr>
            <p:cNvPr id="20502" name="Text Box 13"/>
            <p:cNvSpPr txBox="1">
              <a:spLocks noChangeArrowheads="1"/>
            </p:cNvSpPr>
            <p:nvPr/>
          </p:nvSpPr>
          <p:spPr bwMode="auto">
            <a:xfrm>
              <a:off x="3254" y="3429"/>
              <a:ext cx="23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1B0696"/>
                  </a:solidFill>
                </a:rPr>
                <a:t>lead to a perfect frequency comb</a:t>
              </a:r>
              <a:endParaRPr lang="fr-FR" altLang="en-US" sz="2000" b="1">
                <a:solidFill>
                  <a:srgbClr val="1B0696"/>
                </a:solidFill>
              </a:endParaRPr>
            </a:p>
          </p:txBody>
        </p:sp>
        <p:sp>
          <p:nvSpPr>
            <p:cNvPr id="20503" name="Line 14"/>
            <p:cNvSpPr>
              <a:spLocks noChangeShapeType="1"/>
            </p:cNvSpPr>
            <p:nvPr/>
          </p:nvSpPr>
          <p:spPr bwMode="auto">
            <a:xfrm>
              <a:off x="4320" y="2460"/>
              <a:ext cx="0" cy="5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2513013" y="4929188"/>
            <a:ext cx="2495550" cy="858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91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86038" y="5105400"/>
            <a:ext cx="230346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69200" y="5808663"/>
            <a:ext cx="14938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6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408863" y="4868863"/>
            <a:ext cx="196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7351713" y="469900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7483475" y="5789613"/>
            <a:ext cx="1858963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Arc 21"/>
          <p:cNvSpPr>
            <a:spLocks/>
          </p:cNvSpPr>
          <p:nvPr/>
        </p:nvSpPr>
        <p:spPr bwMode="auto">
          <a:xfrm flipH="1" flipV="1">
            <a:off x="4017963" y="5995988"/>
            <a:ext cx="3125787" cy="365125"/>
          </a:xfrm>
          <a:custGeom>
            <a:avLst/>
            <a:gdLst>
              <a:gd name="T0" fmla="*/ 0 w 21600"/>
              <a:gd name="T1" fmla="*/ 0 h 21600"/>
              <a:gd name="T2" fmla="*/ 3125787 w 21600"/>
              <a:gd name="T3" fmla="*/ 365125 h 21600"/>
              <a:gd name="T4" fmla="*/ 0 w 21600"/>
              <a:gd name="T5" fmla="*/ 3651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mpd="tri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5108575" y="5805488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SAME</a:t>
            </a:r>
            <a:endParaRPr lang="fr-FR" altLang="en-US" sz="2000"/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4327525" y="6415088"/>
            <a:ext cx="161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CONDITION</a:t>
            </a:r>
            <a:endParaRPr lang="fr-FR" altLang="en-US" sz="2000"/>
          </a:p>
        </p:txBody>
      </p:sp>
      <p:sp>
        <p:nvSpPr>
          <p:cNvPr id="20499" name="Text Box 24"/>
          <p:cNvSpPr txBox="1">
            <a:spLocks noChangeArrowheads="1"/>
          </p:cNvSpPr>
          <p:nvPr/>
        </p:nvSpPr>
        <p:spPr bwMode="auto">
          <a:xfrm>
            <a:off x="1984375" y="2419350"/>
            <a:ext cx="393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Balance phase modulation by Kerr effect</a:t>
            </a:r>
          </a:p>
        </p:txBody>
      </p:sp>
      <p:sp>
        <p:nvSpPr>
          <p:cNvPr id="20500" name="Text Box 25"/>
          <p:cNvSpPr txBox="1">
            <a:spLocks noChangeArrowheads="1"/>
          </p:cNvSpPr>
          <p:nvPr/>
        </p:nvSpPr>
        <p:spPr bwMode="auto">
          <a:xfrm>
            <a:off x="1889125" y="2895600"/>
            <a:ext cx="358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and phase modulation   by dispersion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9" grpId="0" animBg="1"/>
      <p:bldP spid="94230" grpId="0"/>
      <p:bldP spid="942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Ippenc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1524000"/>
            <a:ext cx="838835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659188" y="346075"/>
            <a:ext cx="515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/>
              <a:t>5 fs Ti:sapphire laser (2 optical cycles)</a:t>
            </a:r>
            <a:endParaRPr lang="fr-FR" altLang="en-US" sz="2400" b="1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790825" y="6110288"/>
            <a:ext cx="70548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Optics Letters</a:t>
            </a:r>
            <a:r>
              <a:rPr lang="en-US" sz="2000"/>
              <a:t> Vol. 24, </a:t>
            </a:r>
            <a:r>
              <a:rPr lang="en-US" sz="2000">
                <a:hlinkClick r:id="rId3"/>
              </a:rPr>
              <a:t>Issue 6</a:t>
            </a:r>
            <a:r>
              <a:rPr lang="en-US" sz="2000"/>
              <a:t>, pp. 411-413 (1999)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5416550" y="1779588"/>
            <a:ext cx="135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SOLITONS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4826"/>
  <p:tag name="ORIGINALWIDTH" val="2429.696"/>
  <p:tag name="OUTPUTTYPE" val="PNG"/>
  <p:tag name="IGUANATEXVERSION" val="160"/>
  <p:tag name="LATEXADDIN" val="\documentclass{article}&#10;\usepackage{amsmath}&#10;\pagestyle{empty}&#10;\begin{document}&#10;&#10;$U_p = 9.33 \cdot 10^{-14} I_\ell \lambda^2  \rightarrow&#10;I_\ell \approx 2 \cdot  10^{14}$ W/cm$^2$&#10;&#10;\end{document}"/>
  <p:tag name="IGUANATEXSIZE" val="20"/>
  <p:tag name="IGUANATEXCURSOR" val="16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5.9543"/>
  <p:tag name="ORIGINALWIDTH" val="1719.535"/>
  <p:tag name="OUTPUTTYPE" val="PNG"/>
  <p:tag name="IGUANATEXVERSION" val="160"/>
  <p:tag name="LATEXADDIN" val="\documentclass{article}&#10;\usepackage{amsmath}&#10;\usepackage{color}&#10;\pagestyle{empty}&#10;\begin{document}&#10;\textcolor{blue}{&#10;$$I_0\tau^2_{G0}= -\frac{\lambda k''_{av}}{2\pi{n}_2}\frac{P}{\ell_{Kerr}}\frac{1}{1 + \frac{2 k''_{av}P}{\tau_{G0}^2}}$$}&#10;&#10;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988.3765"/>
  <p:tag name="OUTPUTTYPE" val="PNG"/>
  <p:tag name="IGUANATEXVERSION" val="160"/>
  <p:tag name="LATEXADDIN" val="\documentclass{slides}\pagestyle{empty}&#10;\begin{document}&#10;$e^{i (\omega t - kz)}$&#10;\end{document}&#10;"/>
  <p:tag name="IGUANATEXSIZE" val="20"/>
  <p:tag name="IGUANATEXCURSOR" val="7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0.105"/>
  <p:tag name="ORIGINALWIDTH" val="4290.213"/>
  <p:tag name="OUTPUTTYPE" val="PNG"/>
  <p:tag name="IGUANATEXVERSION" val="160"/>
  <p:tag name="LATEXADDIN" val="\documentclass{article}&#10;\usepackage{amsmath}&#10;\pagestyle{empty}&#10;\begin{document}&#10;An octave-spanning supercontinuum is produced when a femtosecond pulse with a peak power that is slightly above the critical power Pcr for self-focusing is focused inside a medium. Intrapulse self-phase-modulation broadens the pulse spectrum.&#10;&#10;Supercontinuum pulses are conventionally generated in a continuous medium (microstructure fibers).\\&#10;New aproach: Femtosecond superconitnuum generation performed in a medium consisting of several thin fused-silica plates &#10;&#10;&#10;\end{document}"/>
  <p:tag name="IGUANATEXSIZE" val="20"/>
  <p:tag name="IGUANATEXCURSOR" val="42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sum_{q=0}^\infty {\cal E}(t  - \tau_q)e^{iq\varphi(t - \tau_q)}e^{i \omega 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43"/>
  <p:tag name="PICTUREFILESIZE" val="188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79"/>
  <p:tag name="PICTUREFILESIZE" val="225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&#10; e^{-i q k_{av}(\Delta \Omega)P}                                   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03"/>
  <p:tag name="PICTUREFILESIZE" val="301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{\cal E}(\Delta \Omega) \left [ \sum_{q=0}^\infty e^{i \Delta \Omega (\tau_q - q \tau_{RT})}&#10;e^{i q \Delta \Omega^2 (\tau_k^2 - k''_{av} P/2)}\right ]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47"/>
  <p:tag name="PICTUREFILESIZE" val="328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 \frac{a \tau_G^2}{4(1 + a^2)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0"/>
  <p:tag name="PICTUREFILESIZE" val="107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varphi(t-\tau_q) = - k_{NL}\ell_{Kerr} \approx &#10;a \left (\frac{t-\tau_q}{\tau_G} \right )^2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55"/>
  <p:tag name="PICTUREFILESIZE" val="224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N \frac{1}{P}\frac{c}{n_{av}}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70"/>
  <p:tag name="PICTUREFILESIZE" val="5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055.118"/>
  <p:tag name="OUTPUTTYPE" val="PNG"/>
  <p:tag name="IGUANATEXVERSION" val="160"/>
  <p:tag name="LATEXADDIN" val="\documentclass{article}&#10;\usepackage{amsmath}&#10;\pagestyle{empty}&#10;\begin{document}&#10;&#10;$I_\ell \times 5 $ fs = 1 J/cm$^2$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P\frac{1}{v_g} = P\frac{n_{av}}{c} + P\frac{\omega}{c}\left . \frac{dn_{av}}{d \Omega} \right |_\omega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56"/>
  <p:tag name="PICTUREFILESIZE" val="167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{G0}^2 =&#10;= \frac{\lambda |k''_{av}|}{2 \pi n_2 I_0} \frac{P}{\ell_{Kerr}}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13"/>
  <p:tag name="PICTUREFILESIZE" val="171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5.339"/>
  <p:tag name="ORIGINALWIDTH" val="4291.713"/>
  <p:tag name="OUTPUTTYPE" val="PNG"/>
  <p:tag name="IGUANATEXVERSION" val="160"/>
  <p:tag name="LATEXADDIN" val="\documentclass{article}&#10;\usepackage{amsmath}&#10;\pagestyle{empty}&#10;\begin{document}&#10;At the femtosecond level,&#10;pulse shaping is dominated by dispersive effects, and we can&#10;neglect the influence of gain and saturable absorption on pulse shaping.&#10;The pulse shaping mechanism is&#10;a combination of self-phase modulation and dispersion at&#10;each round trip. The self-phase modulation results from a&#10;nonlinear index of refraction $n_2I$ ($I$ being the intensity in&#10;W cm$^{-2}$, $n_2$ being the nonlinear index in cm$^2$ W$^{-1}$ of a&#10;nonlinear element of length $\ell$ in the cavity).&#10;It has been shown that the localized elements can be replaced by&#10;their value averaged over the cavity length, if that cavity length is&#10;smaller than a characteristic distance.&#10;&#10;&#10;&#10;\end{document}"/>
  <p:tag name="IGUANATEXSIZE" val="20"/>
  <p:tag name="IGUANATEXCURSOR" val="5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2205"/>
  <p:tag name="ORIGINALWIDTH" val="3972.254"/>
  <p:tag name="OUTPUTTYPE" val="PNG"/>
  <p:tag name="IGUANATEXVERSION" val="160"/>
  <p:tag name="LATEXADDIN" val="\documentclass{article}&#10;\usepackage{amsmath}&#10;\pagestyle{empty}&#10;\begin{document}&#10;&#10;$\tilde{\cal E}(\Omega - \omega)e^{-ik(\Omega)L} \approx \tilde{\cal E}(\Omega - \omega)&#10;e^{-ik''_{av}L \frac{(\Omega-\omega)^2}{2}} \approx \tilde{\cal E}(\Omega - \omega)&#10;\left[ 1 - \frac{i (\Omega- \omega)^2 k''_{av}}{2} L\right]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2.6621"/>
  <p:tag name="ORIGINALWIDTH" val="4287.214"/>
  <p:tag name="OUTPUTTYPE" val="PNG"/>
  <p:tag name="IGUANATEXVERSION" val="160"/>
  <p:tag name="LATEXADDIN" val="\documentclass{article}&#10;\usepackage{amsmath}&#10;\pagestyle{empty}&#10;\begin{document}&#10;After inverse Fourier transformation, the effect of dispersion change the field after a round-trip to:&#10;$$&#10; \left [ 1 + \frac{i k''_{av}L}{2} \frac{\partial^2}{\partial t^2} \right ]\tilde{\cal E}(t)&#10;=\left [ 1 + \frac{i \psi''}{2} \frac{\partial^2}{\partial t^2} \right ]\tilde{\cal E}(t)&#10;$$&#10;&#10;&#10;&#10;\end{document} "/>
  <p:tag name="IGUANATEXSIZE" val="20"/>
  <p:tag name="IGUANATEXCURSOR" val="3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4288.714"/>
  <p:tag name="OUTPUTTYPE" val="PNG"/>
  <p:tag name="IGUANATEXVERSION" val="160"/>
  <p:tag name="LATEXADDIN" val="\documentclass{article}&#10;\usepackage{amsmath}&#10;\pagestyle{empty}&#10;\begin{document}&#10;{where we have defined $\psi(\Omega)$ as the total phase factor through the&#10;cavity, combining the phase shift by mirrors, transparent elements, eventual prism pairs,&#10;The total dispersion for a single passage through the cavity is then the second derivative with&#10;respect to angular frequency $\psi''$.}&#10;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4.4132"/>
  <p:tag name="ORIGINALWIDTH" val="4287.214"/>
  <p:tag name="OUTPUTTYPE" val="PNG"/>
  <p:tag name="IGUANATEXVERSION" val="160"/>
  <p:tag name="LATEXADDIN" val="\documentclass{article}&#10;\usepackage{amsmath}&#10;\pagestyle{empty}&#10;\begin{document}&#10;Let us assume next that the cavity contains an element&#10;with a nonlinear index $n = n_0 + n_2I$ of length $\ell$. The&#10;modified  field after this element is:&#10;$$&#10;\tilde{\cal E}(t,\ell) = \tilde{\cal E}(t,0)e^{- ik_{NL} \ell} \approx \tilde{\cal E}(t,0)\left[ 1 -&#10;i\frac{\omega}{c}\ell \frac{n_2}{\eta_0}|\tilde{\cal E}|^2\right ].$$&#10;&#10;&#10;&#10;\end{document}"/>
  <p:tag name="IGUANATEXSIZE" val="20"/>
  <p:tag name="IGUANATEXCURSOR" val="4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927.634"/>
  <p:tag name="OUTPUTTYPE" val="PNG"/>
  <p:tag name="IGUANATEXVERSION" val="160"/>
  <p:tag name="LATEXADDIN" val="\documentclass{article}&#10;\usepackage{amsmath}&#10;\pagestyle{empty}&#10;\begin{document}&#10;Combine with&#10;$&#10; \left [ 1 + \frac{i k''_{av}L}{2} \frac{\partial^2}{\partial t^2} \right ]\tilde{\cal E}(t)&#10;=\left [ 1 + \frac{i \psi''}{2} \frac{\partial^2}{\partial t^2} \right ]\tilde{\cal E}(t)&#10;$&#10;&#10;&#10;&#10;\end{document} "/>
  <p:tag name="IGUANATEXSIZE" val="20"/>
  <p:tag name="IGUANATEXCURSOR" val="27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975.253"/>
  <p:tag name="OUTPUTTYPE" val="PNG"/>
  <p:tag name="IGUANATEXVERSION" val="160"/>
  <p:tag name="LATEXADDIN" val="\documentclass{article}&#10;\usepackage{amsmath}&#10;\pagestyle{empty}&#10;\begin{document}&#10;Minimum energy/pulse $\approx$ 1 mJ/cm$^2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1571.054"/>
  <p:tag name="OUTPUTTYPE" val="PNG"/>
  <p:tag name="IGUANATEXVERSION" val="160"/>
  <p:tag name="LATEXADDIN" val="\documentclass{article}&#10;\usepackage{amsmath}&#10;\pagestyle{empty}&#10;\begin{document}&#10;&#10;$i\frac{\partial \tilde{\cal E}}{\partial z} = -\frac{\psi''}{2L}\frac{\partial^2 \tilde{\cal E}}{\partial t^2}&#10; + \frac{\omega}{c} \frac{n_2}{\eta_0} \frac{\ell}{L} |\tilde{\cal E}|^2 \tilde{\cal E}$&#10;&#10;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6.873"/>
  <p:tag name="ORIGINALWIDTH" val="4290.213"/>
  <p:tag name="OUTPUTTYPE" val="PNG"/>
  <p:tag name="IGUANATEXVERSION" val="160"/>
  <p:tag name="LATEXADDIN" val="\documentclass{article}&#10;\usepackage{amsmath}&#10;\pagestyle{empty}&#10;\begin{document}&#10;One can use the $k = \omega/c$ vector to normalize the distance $z$.&#10; A natural time unit is $\tau_0 =  \sqrt{-\psi''/kL}$.&#10;The Kerr effect serves to normalize the fields to a characteristic field&#10;${\cal E}_0 = \sqrt{(\eta_0 L)/(n_2 \ell)}$.  In these normalized variables,&#10;the nonlinear Schr\&quot;odinger equation for the field $u = \tilde{\cal E}/{\cal E}_0$ is:&#10;$$&#10;i\frac{\partial u}{\partial z}&#10;=   \frac{1}{2}\frac{\partial^2 u}{\partial t^2}&#10;+   \left | u \right |^2 u&#10;$$&#10;&#10;&#10;&#10;\end{document}"/>
  <p:tag name="IGUANATEXSIZE" val="20"/>
  <p:tag name="IGUANATEXCURSOR" val="30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2023.997"/>
  <p:tag name="OUTPUTTYPE" val="PNG"/>
  <p:tag name="IGUANATEXVERSION" val="160"/>
  <p:tag name="LATEXADDIN" val="\documentclass{article}&#10;\usepackage{amsmath}&#10;\pagestyle{empty}&#10;\begin{document}&#10;\newcommand{\sech}{\mbox{\rm sech}}&#10;Trial solution&#10;$u = A \sech \frac{t}{\tau_s} \exp(-i\beta z)$ 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739.032"/>
  <p:tag name="OUTPUTTYPE" val="PNG"/>
  <p:tag name="IGUANATEXVERSION" val="160"/>
  <p:tag name="LATEXADDIN" val="\documentclass{article}&#10;\usepackage{amsmath}&#10;\pagestyle{empty}&#10;\begin{document}&#10;\newcommand{\sech}{\mbox{\rm sech}}&#10;&#10;$ \beta A \sech \frac{t}{\tau_s} e^{-i\beta z} = A (\frac{1}{\tau_s})^2 e^{-i\beta z} \left [&#10;\frac{1}{2} \sech \frac{t}{\tau_s}  - \sech^3 \frac{t}{\tau_s}  \right ] + A^3 \sech^3 \frac{t}{\tau_s}e^{-i\beta z}$ &#10;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8.4402"/>
  <p:tag name="OUTPUTTYPE" val="PNG"/>
  <p:tag name="IGUANATEXVERSION" val="160"/>
  <p:tag name="LATEXADDIN" val="\documentclass{article}&#10;\usepackage{amsmath}&#10;\pagestyle{empty}&#10;\begin{document}&#10;&#10;$\tau_s = 1/A$&#10;&#10;&#10;\end{document}"/>
  <p:tag name="IGUANATEXSIZE" val="18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07.6865"/>
  <p:tag name="OUTPUTTYPE" val="PNG"/>
  <p:tag name="IGUANATEXVERSION" val="160"/>
  <p:tag name="LATEXADDIN" val="\documentclass{article}&#10;\usepackage{amsmath}&#10;\pagestyle{empty}&#10;\begin{document}&#10;&#10;$\beta  = A^2/2$&#10;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9.288"/>
  <p:tag name="ORIGINALWIDTH" val="4290.964"/>
  <p:tag name="OUTPUTTYPE" val="PNG"/>
  <p:tag name="IGUANATEXVERSION" val="160"/>
  <p:tag name="LATEXADDIN" val="\documentclass{article}&#10;\usepackage{amsmath}&#10;\pagestyle{empty}&#10;\begin{document}&#10;\newcommand{\sech}{\mbox{\rm sech}}&#10;In these normalized units, there is an infinite family of solutions of ``order 1'', defined as the product of&#10;peak amplitude $A$ by pulse duration $\tau_s$ being unity.&#10;In general, for initial conditions of the form $A \sech (t/\tau)$, periodic solutions may be found.&#10;They are labeled n-order solitons if $A \tau = n$ (n integer).&#10;&#10;It should be noted that the correct pulse area is:&#10;$$&#10;\theta_s = \int_{-\infty}^\infty \frac{1}{\tau_s} \sech \frac{t}{\tau_s} dt = \pi.&#10;$$&#10;As in Self-Induced-Transparency (SIT)&#10;the pulse energy is inversely proportional to the pulse duration.&#10;The shorter the pulse duration, the higher the intensity, and the shorter the soliton period.&#10;&#10;&#10;\end{document}"/>
  <p:tag name="IGUANATEXSIZE" val="20"/>
  <p:tag name="IGUANATEXCURSOR" val="62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6.071"/>
  <p:tag name="ORIGINALWIDTH" val="4288.714"/>
  <p:tag name="OUTPUTTYPE" val="PNG"/>
  <p:tag name="IGUANATEXVERSION" val="160"/>
  <p:tag name="LATEXADDIN" val="\documentclass{article}&#10;\usepackage{amsmath}&#10;\pagestyle{empty}&#10;\begin{document}&#10;The medium of negative dispersion is characterized by a wave vector&#10;$k(\Omega)$ averaged over the cavity:&#10;\begin{equation}&#10;k(\Omega) =&#10; k_{av0} + k'_{av}(\Omega - \omega) + k''_{av} \frac{(\Omega - \omega)^2}{2} + \ldots&#10; \label{taylor}&#10; \end{equation}&#10; The transmission of a pulse characterized by its spectral field,&#10; $\tilde{\cal E}(\Omega - \omega)$, through a medium of length $P$ with the average $k$ vector&#10; of Eq.~(\ref{taylor}), is given by:&#10;$$&#10;\tilde{\cal E}(\Omega - \omega)e^{-i k(\Omega)P} \approx \tilde{\cal E}(\Omega - \omega)e^{-i k''_{av} \frac{(\Omega - \omega)^2}{2}P}&#10;\label{dispersion}&#10;$$&#10;&#10;&#10;&#10;&#10;\end{document}"/>
  <p:tag name="IGUANATEXSIZE" val="20"/>
  <p:tag name="IGUANATEXCURSOR" val="6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2023.997"/>
  <p:tag name="OUTPUTTYPE" val="PNG"/>
  <p:tag name="IGUANATEXVERSION" val="160"/>
  <p:tag name="LATEXADDIN" val="\documentclass{article}&#10;\usepackage{amsmath}&#10;\pagestyle{empty}&#10;\begin{document}&#10;\newcommand{\sech}{\mbox{\rm sech}}&#10;Trial solution&#10;$u = A \sech \frac{t}{\tau_s} \exp(-i\beta z)$ 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739.032"/>
  <p:tag name="OUTPUTTYPE" val="PNG"/>
  <p:tag name="IGUANATEXVERSION" val="160"/>
  <p:tag name="LATEXADDIN" val="\documentclass{article}&#10;\usepackage{amsmath}&#10;\pagestyle{empty}&#10;\begin{document}&#10;\newcommand{\sech}{\mbox{\rm sech}}&#10;&#10;$ \beta A \sech \frac{t}{\tau_s} e^{-i\beta z} = A (\frac{1}{\tau_s})^2 e^{-i\beta z} \left [&#10;\frac{1}{2} \sech \frac{t}{\tau_s}  - \sech^3 \frac{t}{\tau_s}  \right ] + A^3 \sech^3 \frac{t}{\tau_s}e^{-i\beta z}$ &#10;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8.4402"/>
  <p:tag name="OUTPUTTYPE" val="PNG"/>
  <p:tag name="IGUANATEXVERSION" val="160"/>
  <p:tag name="LATEXADDIN" val="\documentclass{article}&#10;\usepackage{amsmath}&#10;\pagestyle{empty}&#10;\begin{document}&#10;&#10;$\tau_s = 1/A$&#10;&#10;&#10;\end{document}"/>
  <p:tag name="IGUANATEXSIZE" val="18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07.6865"/>
  <p:tag name="OUTPUTTYPE" val="PNG"/>
  <p:tag name="IGUANATEXVERSION" val="160"/>
  <p:tag name="LATEXADDIN" val="\documentclass{article}&#10;\usepackage{amsmath}&#10;\pagestyle{empty}&#10;\begin{document}&#10;&#10;$\beta  = A^2/2$&#10;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1883.015"/>
  <p:tag name="OUTPUTTYPE" val="PNG"/>
  <p:tag name="IGUANATEXVERSION" val="160"/>
  <p:tag name="LATEXADDIN" val="\documentclass{article}&#10;\usepackage{amsmath}&#10;\pagestyle{empty}&#10;\begin{document}&#10;Soliton order 1: $A \tau_s = 1 = \frac{{\cal E}}{{\cal E}_0}\times  \frac{\tau}{\tau_0}$&#10;&#10; &#10;&#10;&#10;\end{document}"/>
  <p:tag name="IGUANATEXSIZE" val="20"/>
  <p:tag name="IGUANATEXCURSOR" val="17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9583"/>
  <p:tag name="ORIGINALWIDTH" val="2275.216"/>
  <p:tag name="OUTPUTTYPE" val="PNG"/>
  <p:tag name="IGUANATEXVERSION" val="160"/>
  <p:tag name="LATEXADDIN" val="\documentclass{article}&#10;\usepackage{amsmath}&#10;\pagestyle{empty}&#10;\begin{document}&#10;Soliton order 1: $A \tau_s = 1 = \frac{{\cal E}}{{\cal E}_0}\times  \frac{\tau}{\tau_0}$&#10;&#10; $\tau_0 =  \sqrt{-\psi''/kL}$. \ \  \ \  \ \ &#10;${\cal E}_0 = \sqrt{(\eta_0 L)/(n_2 \ell)}$.\\  &#10;&#10;&#10;\end{document}"/>
  <p:tag name="IGUANATEXSIZE" val="20"/>
  <p:tag name="IGUANATEXCURSOR" val="26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9745"/>
  <p:tag name="ORIGINALWIDTH" val="1593.551"/>
  <p:tag name="OUTPUTTYPE" val="PNG"/>
  <p:tag name="IGUANATEXVERSION" val="160"/>
  <p:tag name="LATEXADDIN" val="\documentclass{article}&#10;\usepackage{amsmath}&#10;\usepackage{color}&#10;\pagestyle{empty}&#10;\begin{document}&#10;\textcolor{red}{&#10;$\frac{{\cal E}_0^2}{2 \eta}\tau_0^2 = I_0 \tau_0^2 = - \frac{\psi''}{ n_2  k \ell} = &#10;\frac{\lambda \psi''}{2\pi  n_2   \ell}&#10;$}&#10;&#10;&#10;\end{document}"/>
  <p:tag name="IGUANATEXSIZE" val="20"/>
  <p:tag name="IGUANATEXCURSOR" val="1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3.03"/>
  <p:tag name="ORIGINALWIDTH" val="4289.464"/>
  <p:tag name="OUTPUTTYPE" val="PNG"/>
  <p:tag name="IGUANATEXVERSION" val="160"/>
  <p:tag name="LATEXADDIN" val="\documentclass{article}&#10;\usepackage{amsmath}&#10;\pagestyle{empty}&#10;\begin{document}&#10;In the case of a Gaussian pulse, initially free of phase modulation,&#10;the inverse Fourier transform  is:&#10;$$&#10;\tilde{\cal E}(t)e^{i \omega t} = {\cal E}_0 e^{-(1 + ia)(\frac{t}{\tau_G})^2}e^{i \omega t}&#10;$$&#10;where:&#10;\begin{eqnarray}&#10;a &amp; = &amp; \frac{2 k''_{av}P}{\tau_{G0}^2} \frac{1}{1 + \left (\frac{2 k''_{av}P}{\tau_{G0}^2} \right )^2}   \nonumber \\&#10;\tau_G &amp; = &amp; \tau_{G0} \sqrt{1 + \left ( \frac{2 k''_{av}P}{\tau_{G0}^2} \right )^2 }&#10;\nonumber&#10;\end{eqnarray}&#10;&#10;\end{document}"/>
  <p:tag name="IGUANATEXSIZE" val="20"/>
  <p:tag name="IGUANATEXCURSOR" val="3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3.4045"/>
  <p:tag name="ORIGINALWIDTH" val="4290.213"/>
  <p:tag name="OUTPUTTYPE" val="PNG"/>
  <p:tag name="IGUANATEXVERSION" val="160"/>
  <p:tag name="LATEXADDIN" val="\documentclass{article}&#10;\usepackage{amsmath}&#10;\usepackage{color}&#10;\pagestyle{empty}&#10;\begin{document}&#10;\noindent&#10;We found previously that the dispersion induced phase modulation balances the Kerr phase modulation if:&#10;\textcolor{blue}{&#10;$$I_0\tau^2_{G0}= -\frac{\lambda k''_{av}}{2\pi{n}_2}\frac{P}{\ell_{Kerr}}\frac{1}{1 + \frac{2 k''_{av}P}{\tau_{G0}^2}} \approx  -\frac{\lambda \psi''}{2\pi{n}_2 \ell_{Kerr}}$$}&#10; &#10;&#10;&#10;&#10;\end{document}"/>
  <p:tag name="IGUANATEXSIZE" val="20"/>
  <p:tag name="IGUANATEXCURSOR" val="4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6.086"/>
  <p:tag name="ORIGINALWIDTH" val="4299.962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Instead of the field $\Eca$, it will be convenient for future sections to introduce a&#10;normalized field $\Aca$:&#10;$&#10;\Aca =  \frac{ \Eca\times \sqrt{S}}{\sqrt{2 \eta_0 \hbar \omega}}.&#10;$&#10;With this definition the ``field'' $\Aa$ is in units of s$^{-1/2}$, such that the&#10;``energy'' is $&#10;\int_{-\infty}^\infty |\Aca|^2 dt = N_{ph}&#10;$&#10;is the total photon number in the pulse.  With this new field unit, the nonlinear Schr\&quot;odinger equation&#10;takes the form:&#10;$$&#10;i\frac{\partial \Aca}{\partial z}&#10;=   -\frac{\psi''}{2L}\frac{\partial^2 \Aca}{\partial t^2}&#10;+   K |\Aca|^2 \Aca,&#10;$$&#10;where&#10;$&#10;K =  \frac{\omega}{c}  \frac{\ell}{L} \frac{ 2 \hbar \omega  n_2}{S}&#10;$&#10;&#10;\end{document}"/>
  <p:tag name="IGUANATEXSIZE" val="20"/>
  <p:tag name="IGUANATEXCURSOR" val="8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227.597"/>
  <p:tag name="OUTPUTTYPE" val="PNG"/>
  <p:tag name="IGUANATEXVERSION" val="160"/>
  <p:tag name="LATEXADDIN" val="\documentclass{article}&#10;\usepackage{amsmath}&#10;\pagestyle{empty}&#10;\begin{document}&#10;&#10;$i\frac{\partial \tilde{\cal E}}{\partial z} = k''\frac{\partial^2 \tilde{\cal E}}{\partial t^2}&#10; +K |\tilde{\cal E}|^2 \tilde{\cal E}$&#10;&#10;&#10;\end{document}"/>
  <p:tag name="IGUANATEXSIZE" val="20"/>
  <p:tag name="IGUANATEXCURSOR" val="1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463.817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i\frac{\partial \Aca}{\partial z}&#10;=   -\frac{\psi''}{2L}\frac{\partial^2 \Aca}{\partial t^2}&#10;+   K |\Aca|^2 \Aca,&#10;$&#10;\end{document}"/>
  <p:tag name="IGUANATEXSIZE" val="20"/>
  <p:tag name="IGUANATEXCURSOR" val="35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07.6865"/>
  <p:tag name="OUTPUTTYPE" val="PNG"/>
  <p:tag name="IGUANATEXVERSION" val="160"/>
  <p:tag name="LATEXADDIN" val="\documentclass{article}&#10;\usepackage{amsmath}&#10;\pagestyle{empty}&#10;\begin{document}&#10;&#10;$\beta  = A^2/2$&#10;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8.4402"/>
  <p:tag name="OUTPUTTYPE" val="PNG"/>
  <p:tag name="IGUANATEXVERSION" val="160"/>
  <p:tag name="LATEXADDIN" val="\documentclass{article}&#10;\usepackage{amsmath}&#10;\pagestyle{empty}&#10;\begin{document}&#10;&#10;$\tau_s = 1/A$&#10;&#10;&#10;\end{document}"/>
  <p:tag name="IGUANATEXSIZE" val="18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0.6487"/>
  <p:tag name="ORIGINALWIDTH" val="4278.215"/>
  <p:tag name="OUTPUTTYPE" val="PNG"/>
  <p:tag name="IGUANATEXVERSION" val="160"/>
  <p:tag name="LATEXADDIN" val="\documentclass{article}&#10;\usepackage{amsmath}&#10;\usepackage{color}&#10;\pagestyle{empty}&#10;\begin{document}&#10;If a short pulse starts unmodulated through the cavity, after&#10;a round-trip (or perimeter) $P$, it acquires the chirp&#10;(due to dispersion):\textcolor{red}{&#10;$$&#10;\Delta\left( \left . \frac{\partial^2 \varphi(t)}{\partial t^2}\right |_{(t=0)}\right)=&#10;\frac{4 k''_{av}P}{\tau_{G0}^4} \frac{1}{1 + \frac{2 k''_{av}P}{\tau_{G0}^2}}&#10;$$}&#10;&#10;&#10;&#10;\end{document}"/>
  <p:tag name="IGUANATEXSIZE" val="20"/>
  <p:tag name="IGUANATEXCURSOR" val="42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280.09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Aca = A \sech \frac{t}{\tau_s} \exp(-i\beta z)$&#10;\end{document}"/>
  <p:tag name="IGUANATEXSIZE" val="20"/>
  <p:tag name="IGUANATEXCURSOR" val="30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904.3869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beta = - \psi''/(4 L \tau_s^2)$&#10;\end{document}"/>
  <p:tag name="IGUANATEXSIZE" val="20"/>
  <p:tag name="IGUANATEXCURSOR" val="27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726.6591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$&#10;A \tau_s = \sqrt{\frac{-\psi''}{2L K}}$&#10;\end{document}"/>
  <p:tag name="IGUANATEXSIZE" val="20"/>
  <p:tag name="IGUANATEXCURSOR" val="2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556.805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$\Aca = -A  \sech \left (\frac{t-t_c}{\tau_s} - \frac{\psi'' \Delta \omega}{L\tau_s} z \right )&#10;e^{i \left [ \Delta \omega (t - t_c) + (K A^2/2)z -  (\psi'' \Delta \omega^2/2L)z + \varphi \right ] }&#10;$&#10;\end{document}"/>
  <p:tag name="IGUANATEXSIZE" val="20"/>
  <p:tag name="IGUANATEXCURSOR" val="4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3238.845"/>
  <p:tag name="OUTPUTTYPE" val="PNG"/>
  <p:tag name="IGUANATEXVERSION" val="160"/>
  <p:tag name="LATEXADDIN" val="\documentclass{article}&#10;\usepackage{amsmath}&#10;\pagestyle{empty}&#10;\begin{document}&#10;if there is a frequency drift $\Delta \omega$ of the&#10;soliton,\\ its group delay will be affected because of the dispersion $k''$&#10;&#10;&#10;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38.808"/>
  <p:tag name="OUTPUTTYPE" val="PNG"/>
  <p:tag name="IGUANATEXVERSION" val="160"/>
  <p:tag name="LATEXADDIN" val="\documentclass{article}&#10;\usepackage{amsmath}&#10;\pagestyle{empty}&#10;\begin{document}&#10;nonlinear phase shift $k n_2 I_0 z$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53.806"/>
  <p:tag name="OUTPUTTYPE" val="PNG"/>
  <p:tag name="IGUANATEXVERSION" val="160"/>
  <p:tag name="LATEXADDIN" val="\documentclass{article}&#10;\usepackage{amsmath}&#10;\pagestyle{empty}&#10;\begin{document}&#10;phase shift due to dispersion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712"/>
  <p:tag name="ORIGINALWIDTH" val="3593.551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\Aca = \frac{1}{\tau_s} \sqrt{\frac{\psi''}{KL}}   \sech \left (\frac{t-t_c}{\tau_s} - \frac{\psi'' \Delta \omega}{L\tau_s} z \right )&#10;e^{i \left [ \Delta \omega (t - t_c)-  (\psi'' z/2L) (\frac{1}{\tau_s^2} + \Delta \omega^2) +\varphi \right ] }$&#10;&#10;\end{document}"/>
  <p:tag name="IGUANATEXSIZE" val="20"/>
  <p:tag name="IGUANATEXCURSOR" val="4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0.161"/>
  <p:tag name="ORIGINALWIDTH" val="4290.96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The amplitude $A$ or the pulse duration $\tau_s$ are also linked to the photon number $N_{ph}$:&#10;$$&#10;N_{ph} = \int_{-\infty}^\infty |\Aca|^2 dt = \frac{-\psi''}{2KL} \frac{1}{\tau_s}&#10;\int_{-\infty}^\infty \sech^2 x dx=  \frac{-\psi''}{KL} \frac{1}{\tau_s}.&#10;$$&#10;{which implies the simple expression for the pulse energy&#10;$&#10;{\rm Pulse \ energy} =  \frac{-\psi'' \hbar \omega}{KL \tau_s}&#10;$ \\&#10;Some relations between $N_{ph}$, pulse duration and amplitude &#10;\begin{eqnarray}&#10; \frac{K A^2}{2}     &amp; = &amp;   \frac{-\psi''}{4L \tau_s^2} = \frac{- \psi''^2}{4K^2L^2 \tau_s^2}\times&#10;\frac{K^2 L}{ \psi''} = N_{ph}^2 \frac{K^2L}{4\psi''}&#10;\nonumber  \\&#10;  A    &amp; = &amp; \frac{1}{\tau_s}\sqrt{\frac{-\psi''}{2KL}} = \frac{N_{ph}}{\sqrt{2}}\sqrt{\frac{KL}{-\psi''}}&#10;\nonumber \\&#10;N_{ph} \tau_s   &amp; = &amp; \frac{-\psi''}{KL}    \nonumber \\&#10;\frac{\partial \tau_s}{\partial N_{ph}}    &amp; = &amp; - \frac{ k''}{K N_{ph}^2}&#10;= - \frac{KL}{\psi''} \tau_s^2&#10;\nonumber&#10;\end{eqnarray}&#10;&#10;&#10;\end{document}"/>
  <p:tag name="IGUANATEXSIZE" val="20"/>
  <p:tag name="IGUANATEXCURSOR" val="119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.1983"/>
  <p:tag name="ORIGINALWIDTH" val="4289.464"/>
  <p:tag name="OUTPUTTYPE" val="PNG"/>
  <p:tag name="IGUANATEXVERSION" val="160"/>
  <p:tag name="LATEXADDIN" val="\documentclass{article}&#10;\usepackage{amsmath}&#10;\pagestyle{empty}&#10;\begin{document}&#10;A phase perturbation will have no other effect than to modify the soliton&#10;phase by $\delta \varphi \Delta z$&#10;without affecting any other parameter, such as the soliton shape, position, energy, phase, or frequency.&#10;&#10;&#10;&#10;\end{document}"/>
  <p:tag name="IGUANATEXSIZE" val="18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1.035"/>
  <p:tag name="ORIGINALWIDTH" val="4289.464"/>
  <p:tag name="OUTPUTTYPE" val="PNG"/>
  <p:tag name="IGUANATEXVERSION" val="160"/>
  <p:tag name="LATEXADDIN" val="\documentclass{article}&#10;\usepackage{amsmath}&#10;\usepackage{color}&#10;\pagestyle{empty}&#10;\begin{document}&#10;Let us assume next that the cavity contains an element with a nonlinear&#10;index $n = n_0 + n_2 I$ of length $\ell_{Kerr}$,&#10;the phase induced by self-phase modulation, near the center of the Gaussian pulse,&#10;is:&#10;$$&#10;\Delta  \varphi(t) =&#10;- \left . k_{NL} \cdot \ell_{Kerr} \right |_{(t=0)} =&#10;-\frac{2\pi n_2}{\lambda} \ell_{Kerr}  I&#10;\approx \frac{4 \pi n_2 I_0 \ell_{Kerr}}{\lambda } \frac{t^2}{\tau_{G0}^2}&#10;$$&#10;where we have used a quadratic approximation for the Gaussian near $t = 0$.&#10;Taking the second derivative yields the chirp induced by phase modulation&#10;at the pulse center:\textcolor{red}{&#10;$$&#10;\Delta \left( \frac{\partial^2 \varphi(t) }{\partial t^2}\right)&#10;\approx \frac{8 \pi n_2 I_0 \ell_{Kerr}}{\lambda \tau_{G0}^2}&#10;$$}&#10;&#10;&#10;&#10;\end{document}"/>
  <p:tag name="IGUANATEXSIZE" val="20"/>
  <p:tag name="IGUANATEXCURSOR" val="4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4290.213"/>
  <p:tag name="OUTPUTTYPE" val="PNG"/>
  <p:tag name="IGUANATEXVERSION" val="160"/>
  <p:tag name="LATEXADDIN" val="\documentclass{article}&#10;\usepackage{amsmath}&#10;\pagestyle{empty}&#10;\begin{document}&#10;Soliton position perturbation: an additional change in position: the&#10;leading edge is depleted, the trailing edge enhanced, implying a delay of the soliton.&#10;Similarly to the phase perturbation, no other parameter of the soliton is affected.&#10;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0.9299"/>
  <p:tag name="ORIGINALWIDTH" val="4290.213"/>
  <p:tag name="OUTPUTTYPE" val="PNG"/>
  <p:tag name="IGUANATEXVERSION" val="160"/>
  <p:tag name="LATEXADDIN" val="\documentclass{article}&#10;\usepackage{amsmath}&#10;\pagestyle{empty}&#10;\begin{document}&#10;A perturbation causing an increase in photon number leads to a&#10;depletion of the leading and trailing edges, while the number of photons is increased in the center, implying a pulse compression.&#10;The soliton is a stable entity for the total number of photons.  &#10;&#10;&#10;&#10;\end{document}"/>
  <p:tag name="IGUANATEXSIZE" val="20"/>
  <p:tag name="IGUANATEXCURSOR" val="33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4288.714"/>
  <p:tag name="OUTPUTTYPE" val="PNG"/>
  <p:tag name="IGUANATEXVERSION" val="160"/>
  <p:tag name="LATEXADDIN" val="\documentclass{article}&#10;\usepackage{amsmath}&#10;\pagestyle{empty}&#10;\begin{document}&#10;A change in frequency should result in a change in position, since the group velocity is&#10;frequency dependent.&#10;&#10;&#10;&#10;\end{document}"/>
  <p:tag name="IGUANATEXSIZE" val="20"/>
  <p:tag name="IGUANATEXCURSOR" val="1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228"/>
  <p:tag name="ORIGINALWIDTH" val="1168.35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/>
  <p:tag name="IGUANATEXSIZE" val="18"/>
  <p:tag name="IGUANATEXCURSOR" val="4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3.731"/>
  <p:tag name="ORIGINALWIDTH" val="4290.96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In analyzing the quantum mechanical nonlinear Schr\&quot;odinger equation,&#10;one proceeds in a similar way as for the analysis of the Kerr effect alone,&#10;by decomposing the operator $\Ani$ in a large classical part $u_0(z,t)$&#10;and a perturbation $\delta U$ : $\Ani = u_0 + \delta U$.&#10;We assume next that the  fluctuations $\delta U$ are split into a soliton perturbation $\Delta \Ani$ and a non-soliton (radiation) component $f$:&#10;$\delta U = \Delta \Ani + f$.&#10;%The perturbation $\delta U$ is made of a&#10;%and a small quantum operator $\Delta \Ani(z,t)$.&#10;The zero-order approximation  is:&#10;$$&#10;i\frac{\partial u_0}{\partial z}&#10;=   \frac{1}{2}\frac{\partial^2 u_0}{\partial t^2}&#10;+   u_0^* u_0 u_0.&#10;$$&#10;which has as solution:&#10;$$&#10;u_0(z,t) = A_0 \ \sech( \frac{t}{\tau_s}) \  e^{-iA_0^2 z/2 + i \phi}&#10;$$&#10;with $\tau_s = 1/A_0$ for the first order soliton.&#10;&#10;\end{document}"/>
  <p:tag name="IGUANATEXSIZE" val="18"/>
  <p:tag name="IGUANATEXCURSOR" val="10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2.242"/>
  <p:tag name="ORIGINALWIDTH" val="4291.713"/>
  <p:tag name="OUTPUTTYPE" val="PNG"/>
  <p:tag name="IGUANATEXVERSION" val="160"/>
  <p:tag name="LATEXADDIN" val="\documentclass{article}&#10;\usepackage{amsmath}&#10;\pagestyle{empty}&#10;\begin{document}&#10;A perturbation in the number of photon number propagated unperturbed, but affects the phase through the Kerr effect.&#10;A perturbation in frequency also propagates undisturbed, but results in a pulse center displacement through&#10;the frequency dependence of the group velocity.&#10;&#10;While the photon number perturbation does not change to first order with propagation,&#10;the phase is affected via the Kerr effect.  Similarly, a perturbation&#10;frequency $\Delta \omega$ is stable to first order, but it affects the position&#10;of the soliton center via the the group velocity dispersion (second derivative term in the soliton equation)&#10;&#10;The quantum soliton evolution can be understood directly from the&#10;uncertainty principle.  The number of photons is an invariant in the soliton propagation.&#10;The Kerr effect causes a quantum diffusion in phase, associated with&#10;a squeezing in photon number.&#10;The time-frequency uncertainty implies a&#10;position (soliton center $t_c$) diffusion.&#10;&#10;&#10;&#10;\end{document}"/>
  <p:tag name="IGUANATEXSIZE" val="20"/>
  <p:tag name="IGUANATEXCURSOR" val="9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8.4139"/>
  <p:tag name="ORIGINALWIDTH" val="4290.213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&#10;For some theoricians, this is niot sufficiently ``Sch\&quot;odinger'' like, and they replace the equation by:&#10;$$i\frac{\partial \Ani}{\partial t}&#10;=   \frac{1}{2}\frac{\partial^2 \Ani}{\partial z^2}&#10;+   \Acr \Ani \Ani.$$&#10;&#10;\end{document}"/>
  <p:tag name="IGUANATEXSIZE" val="18"/>
  <p:tag name="IGUANATEXCURSOR" val="51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228"/>
  <p:tag name="ORIGINALWIDTH" val="1168.35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/>
  <p:tag name="IGUANATEXSIZE" val="18"/>
  <p:tag name="IGUANATEXCURSOR" val="4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5.6993"/>
  <p:tag name="ORIGINALWIDTH" val="2076.49"/>
  <p:tag name="OUTPUTTYPE" val="PNG"/>
  <p:tag name="IGUANATEXVERSION" val="160"/>
  <p:tag name="LATEXADDIN" val="\documentclass{article}&#10;\usepackage{amsmath}&#10;\usepackage{color}&#10;\pagestyle{empty}&#10;\begin{document}&#10;\textcolor{red}{&#10;$$&#10;\Delta\left( \left . \frac{\partial^2 \varphi(t)}{\partial t^2}\right |_{(t=0)}\right)=&#10;\frac{4 k''_{av}P}{\tau_{G0}^4} \frac{1}{1 + \frac{2 k''_{av}P}{\tau_{G0}^2}}&#10;$$}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{\cal E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"/>
  <p:tag name="PICTUREFILESIZE" val="219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 = v_gt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1"/>
  <p:tag name="PICTUREFILESIZE" val="114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3"/>
  <p:tag name="PICTUREFILESIZE" val="112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3"/>
  <p:tag name="PICTUREFILESIZE" val="1126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\frac{\partial \tilde{\cal E}}{\partial t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8"/>
  <p:tag name="PICTUREFILESIZE" val="1286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i \hbar \frac{\partial \psi}{\partial t} = H\psi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860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z' &amp;=&amp; z      \nonumber \\&#10;t' &amp;=&amp; t - \frac{z}{v} \nonumber&#10;\end{eqnarray}&#10;\begin{eqnarray}&#10;\tilde{\cal E}(z,t) &amp;\rightarrow&amp; \tilde{\cal E}(z'(z),t'(z,t)) \nonumber \\&#10;\frac{\partial \tilde{\cal E}}{\partial z} &amp;= &amp; \frac{\partial \tilde{\cal E}}{\partial z'}\frac{\partial z'}{\partial z} +&#10;\frac{\partial \tilde{\cal E}}{\partial t'}\frac{\partial t'}{\partial z}  \nonumber \\&#10;&amp;= &amp; \frac{\partial \tilde{\cal E}}{\partial z}-\frac{1}{v}\frac{\partial \tilde{\cal E}}{\partial t'} \nonumber \\&#10;\frac{\partial \tilde{\cal E}}{\partial t} &amp;= &amp;\frac{\partial \tilde{\cal E}}{\partial z'}\frac{\partial z'}{\partial t} +&#10;\frac{\partial \tilde{\cal E}}{\partial t'}\frac{\partial t'}{\partial t} \nonumber \\&#10;&amp;= &amp;\frac{\partial \tilde{\cal E}}{\partial t'}.  \nonumber&#10;\end{eqnarray}&#10;\begin{eqnarray}&#10;\frac{\partial \tilde{\cal E}}{\partial z} +&#10; \frac{1}{v}\frac{\partial \tilde{\cal E}}{\partial t} &amp;=&#10;&amp; \frac{\partial \tilde{\cal E}}{\partial z'} -&#10; \frac{1}{v}\frac{\partial \tilde{\cal E}}{\partial t'} +&#10;\frac{1}{v}\frac{\partial \tilde{\cal E}}{\partial t'} \nonumber \\&#10; &amp;= &amp;\frac{\partial \tilde{\cal E}}{\partial z'} \nonumber&#10;\end{eqnarray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59"/>
  <p:tag name="PICTUREFILESIZE" val="33740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z' &amp;=&amp; z - vt      \nonumber \\&#10;t' &amp;=&amp; t  \nonumber&#10;\end{eqnarray}&#10;\begin{eqnarray}&#10;\tilde{\cal E}(z,t) &amp;\rightarrow&amp; \tilde{\cal E}(z'(z),t'(z,t)) \nonumber \\&#10;\frac{\partial \tilde{\cal E}}{\partial z} &amp;= &amp; \frac{\partial \tilde{\cal E}}{\partial z'}\frac{\partial z'}{\partial z} +&#10;\frac{\partial \tilde{\cal E}}{\partial t'}\frac{\partial t'}{\partial z}  \nonumber \\&#10;&amp;= &amp; \frac{\partial \tilde{\cal E}}{\partial z} \nonumber \\&#10;\frac{\partial \tilde{\cal E}}{\partial t} &amp;= &amp;\frac{\partial \tilde{\cal E}}{\partial z'}\frac{\partial z'}{\partial t} +&#10;\frac{\partial \tilde{\cal E}}{\partial t'}\frac{\partial t'}{\partial t} \nonumber \\&#10;&amp;= &amp;\frac{\partial \tilde{\cal E}}{\partial t'} - v \frac{\partial \tilde{\cal E}}{\partial z'}.  \nonumber&#10;\end{eqnarray}&#10;\begin{eqnarray}&#10;\frac{\partial \tilde{\cal E}}{\partial z} +&#10; \frac{1}{v}\frac{\partial \tilde{\cal E}}{\partial t} &amp;=&#10;&amp; \frac{\partial \tilde{\cal E}}{\partial t'} -&#10; \frac{1}{v}\frac{\partial \tilde{\cal E}}{\partial z'} v +&#10;\frac{1}{v}\frac{\partial \tilde{\cal E}}{\partial z'} \nonumber \\&#10; &amp;= &amp;\frac{1}{v}\frac{\partial \tilde{\cal E}}{\partial t'} \nonumber&#10;\end{eqnarray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67"/>
  <p:tag name="PICTUREFILESIZE" val="3462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.4612"/>
  <p:tag name="ORIGINALWIDTH" val="1537.308"/>
  <p:tag name="OUTPUTTYPE" val="PNG"/>
  <p:tag name="IGUANATEXVERSION" val="160"/>
  <p:tag name="LATEXADDIN" val="\documentclass{article}&#10;\usepackage{amsmath}&#10;\usepackage{color}&#10;\pagestyle{empty}&#10;\begin{document}&#10;\textcolor{red}{&#10;$$&#10;\Delta \left( \frac{\partial^2 \varphi(t) }{\partial t^2}\right)&#10;\approx \frac{8 \pi n_2 I_0 \ell_{Kerr}}{\lambda \tau_{G0}^2}&#10;$$}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3"/>
  <p:tag name="PICTUREFILESIZE" val="1126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\tilde{\cal E}}{\partial t}  &#10;  = i v_g \hbar f(t,z) = H \tilde{\cal E}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11"/>
  <p:tag name="PICTUREFILESIZE" val="232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i \hbar \frac{\partial \psi}{\partial t} = H\psi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860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316.835"/>
  <p:tag name="OUTPUTTYPE" val="PNG"/>
  <p:tag name="IGUANATEXVERSION" val="160"/>
  <p:tag name="LATEXADDIN" val="\documentclass{article}&#10;\usepackage{amsmath}&#10;\pagestyle{empty}&#10;\begin{document}&#10;&#10;$$E(t) = \frac{1}{2}{\cal E}e^{i(\omega t + \alpha \sin \omega_m t)}$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2918.635"/>
  <p:tag name="OUTPUTTYPE" val="PNG"/>
  <p:tag name="IGUANATEXVERSION" val="160"/>
  <p:tag name="LATEXADDIN" val="\documentclass{article}&#10;\usepackage{amsmath}&#10;\pagestyle{empty}&#10;\begin{document}&#10;&#10;$$E(t) \propto J_0(\alpha)e^{i(\omega t}&#10;+ J_1(\alpha)e^{i(\omega t + \omega_mt)} -&#10;J_1(\alpha)e^{i(\omega t - \omega_mt)}&#10;$$&#10;&#10;&#10;\end{document}"/>
  <p:tag name="IGUANATEXSIZE" val="20"/>
  <p:tag name="IGUANATEXCURSOR" val="19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988.3765"/>
  <p:tag name="OUTPUTTYPE" val="PNG"/>
  <p:tag name="IGUANATEXVERSION" val="160"/>
  <p:tag name="LATEXADDIN" val="\documentclass{slides}\pagestyle{empty}&#10;\begin{document}&#10;$e^{i (\omega t - kz)}$&#10;\end{document}&#10;"/>
  <p:tag name="IGUANATEXSIZE" val="20"/>
  <p:tag name="IGUANATEXCURSOR" val="7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2567.679"/>
  <p:tag name="OUTPUTTYPE" val="PNG"/>
  <p:tag name="IGUANATEXVERSION" val="160"/>
  <p:tag name="LATEXADDIN" val="\documentclass{slides}\pagestyle{empty}&#10;\begin{document}&#10;$e^{i (\omega t - kz)}\cos K_a x e^{i \Omega_a t }$&#10;\end{document}&#10;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1316.086"/>
  <p:tag name="OUTPUTTYPE" val="PNG"/>
  <p:tag name="IGUANATEXVERSION" val="160"/>
  <p:tag name="LATEXADDIN" val="\documentclass{slides}\pagestyle{empty}&#10;\begin{document}&#10;$ e^{(i \Omega_a t - K_a x)}$&#10;\end{document}&#10;"/>
  <p:tag name="IGUANATEXSIZE" val="20"/>
  <p:tag name="IGUANATEXCURSOR" val="7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889</Words>
  <Application>Microsoft Office PowerPoint</Application>
  <PresentationFormat>Widescreen</PresentationFormat>
  <Paragraphs>209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MS PGothic</vt:lpstr>
      <vt:lpstr>Arial</vt:lpstr>
      <vt:lpstr>Calibri</vt:lpstr>
      <vt:lpstr>SubScript VNI</vt:lpstr>
      <vt:lpstr>Symbol</vt:lpstr>
      <vt:lpstr>Times New Roman</vt:lpstr>
      <vt:lpstr>Office Theme</vt:lpstr>
      <vt:lpstr>Equation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90</cp:revision>
  <dcterms:created xsi:type="dcterms:W3CDTF">2025-03-01T18:13:33Z</dcterms:created>
  <dcterms:modified xsi:type="dcterms:W3CDTF">2025-03-20T18:53:53Z</dcterms:modified>
</cp:coreProperties>
</file>