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62" r:id="rId4"/>
    <p:sldId id="263" r:id="rId5"/>
    <p:sldId id="264" r:id="rId6"/>
    <p:sldId id="259" r:id="rId7"/>
    <p:sldId id="265" r:id="rId8"/>
    <p:sldId id="258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72" r:id="rId18"/>
    <p:sldId id="273" r:id="rId19"/>
    <p:sldId id="271" r:id="rId20"/>
    <p:sldId id="260" r:id="rId21"/>
    <p:sldId id="277" r:id="rId22"/>
    <p:sldId id="278" r:id="rId23"/>
    <p:sldId id="279" r:id="rId24"/>
    <p:sldId id="289" r:id="rId25"/>
    <p:sldId id="290" r:id="rId26"/>
    <p:sldId id="291" r:id="rId27"/>
    <p:sldId id="294" r:id="rId28"/>
    <p:sldId id="292" r:id="rId29"/>
    <p:sldId id="293" r:id="rId30"/>
    <p:sldId id="295" r:id="rId31"/>
    <p:sldId id="280" r:id="rId32"/>
    <p:sldId id="281" r:id="rId33"/>
    <p:sldId id="261" r:id="rId34"/>
    <p:sldId id="285" r:id="rId35"/>
    <p:sldId id="284" r:id="rId36"/>
    <p:sldId id="282" r:id="rId37"/>
    <p:sldId id="283" r:id="rId38"/>
    <p:sldId id="296" r:id="rId39"/>
    <p:sldId id="287" r:id="rId40"/>
    <p:sldId id="288" r:id="rId41"/>
    <p:sldId id="297" r:id="rId42"/>
    <p:sldId id="301" r:id="rId43"/>
    <p:sldId id="299" r:id="rId44"/>
    <p:sldId id="300" r:id="rId45"/>
    <p:sldId id="298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7F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45D1-4C04-4D21-ADAD-C3D751A7ADBC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46CA-6C5D-4E34-A8DB-44D2AD32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A660-1E8B-49CB-BFB5-37650C65806B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8160-8FE2-4BBD-B7B6-1B2FF21C1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FEE4-79BB-4B59-A283-79FD83C969C0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C1B9-6C02-41D4-9DF7-9135110B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A04A-CD28-4F14-9703-E9096A67403F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0ACA2-8C74-4077-B050-0C53FF7EF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7B5A-A3D5-41EC-B650-4E4FCA0CA6FE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B87CD-A99A-4816-B2BF-1EA593592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55E6-2482-4E2A-A4A5-3A42D8A28D30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4FA8-EAE4-4744-A53D-8637F1B7D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E840-4965-4C78-8C36-9AA9BD278E0D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7E1A-4058-469D-AB82-69B7A6E37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D61B-7006-4FB9-A348-D9005E3AF6EE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A2A2-4EC1-41A9-BA4D-E41344ADE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5BCC-B12E-4F68-A733-FA5F9881D5EA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ACF1-4C70-4B66-84A5-56216BE3E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EA0E-9823-4465-BDB9-E743D26FFAF3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6F8E-B389-4D3E-9F68-765CB141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AA40-2384-4533-A9AC-ED9E678C66C5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9ACB-A75F-4FC5-8918-C55132DA0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DE0E7E-9D65-43DD-82DE-E7AD9879A614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974049-DC95-4BCD-953B-166DB65C6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24.xml"/><Relationship Id="rId7" Type="http://schemas.openxmlformats.org/officeDocument/2006/relationships/image" Target="../media/image4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6.png"/><Relationship Id="rId5" Type="http://schemas.openxmlformats.org/officeDocument/2006/relationships/tags" Target="../tags/tag26.xml"/><Relationship Id="rId10" Type="http://schemas.openxmlformats.org/officeDocument/2006/relationships/image" Target="../media/image45.png"/><Relationship Id="rId4" Type="http://schemas.openxmlformats.org/officeDocument/2006/relationships/tags" Target="../tags/tag25.xml"/><Relationship Id="rId9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.png"/><Relationship Id="rId5" Type="http://schemas.openxmlformats.org/officeDocument/2006/relationships/tags" Target="../tags/tag7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 flipH="1">
            <a:off x="3063875" y="282575"/>
            <a:ext cx="606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AMPLIFYING FREQUENCY COMBS/SHORT PULSES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3325813" y="3379788"/>
            <a:ext cx="42799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Second harmonic compression</a:t>
            </a:r>
          </a:p>
          <a:p>
            <a:endParaRPr lang="en-US"/>
          </a:p>
          <a:p>
            <a:r>
              <a:rPr lang="en-US"/>
              <a:t>Negative Kerr effect</a:t>
            </a:r>
          </a:p>
          <a:p>
            <a:endParaRPr lang="en-US"/>
          </a:p>
          <a:p>
            <a:r>
              <a:rPr lang="en-US"/>
              <a:t>Parametric amplification</a:t>
            </a:r>
          </a:p>
          <a:p>
            <a:endParaRPr lang="en-US"/>
          </a:p>
          <a:p>
            <a:r>
              <a:rPr lang="en-US"/>
              <a:t>Optical Parametric Oscillator</a:t>
            </a:r>
          </a:p>
          <a:p>
            <a:endParaRPr lang="en-US"/>
          </a:p>
          <a:p>
            <a:r>
              <a:rPr lang="en-US"/>
              <a:t>Contrast enhancement (back to PW systems)</a:t>
            </a: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 flipH="1">
            <a:off x="3581400" y="2640013"/>
            <a:ext cx="5027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NON LINEARITIES  FOR PULSE  CONTROL</a:t>
            </a:r>
          </a:p>
        </p:txBody>
      </p:sp>
      <p:sp>
        <p:nvSpPr>
          <p:cNvPr id="45061" name="TextBox 1"/>
          <p:cNvSpPr txBox="1">
            <a:spLocks noChangeArrowheads="1"/>
          </p:cNvSpPr>
          <p:nvPr/>
        </p:nvSpPr>
        <p:spPr bwMode="auto">
          <a:xfrm flipH="1">
            <a:off x="4078288" y="2012950"/>
            <a:ext cx="403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II.  THE NEED TO CONTROL TIMING</a:t>
            </a:r>
          </a:p>
        </p:txBody>
      </p:sp>
      <p:sp>
        <p:nvSpPr>
          <p:cNvPr id="45062" name="TextBox 2"/>
          <p:cNvSpPr txBox="1">
            <a:spLocks noChangeArrowheads="1"/>
          </p:cNvSpPr>
          <p:nvPr/>
        </p:nvSpPr>
        <p:spPr bwMode="auto">
          <a:xfrm flipH="1">
            <a:off x="1919288" y="137160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I.  THE NEED OF MATCHING  COMPRESSOR AND STRETCHER</a:t>
            </a:r>
          </a:p>
        </p:txBody>
      </p:sp>
      <p:sp>
        <p:nvSpPr>
          <p:cNvPr id="45063" name="TextBox 1"/>
          <p:cNvSpPr txBox="1">
            <a:spLocks noChangeArrowheads="1"/>
          </p:cNvSpPr>
          <p:nvPr/>
        </p:nvSpPr>
        <p:spPr bwMode="auto">
          <a:xfrm>
            <a:off x="3705225" y="830263"/>
            <a:ext cx="502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WHY DO WE NEED LINEAR AMPLIFICATION?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1"/>
          <p:cNvSpPr>
            <a:spLocks noChangeArrowheads="1"/>
          </p:cNvSpPr>
          <p:nvPr/>
        </p:nvSpPr>
        <p:spPr bwMode="auto">
          <a:xfrm>
            <a:off x="3343275" y="431800"/>
            <a:ext cx="550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Pulse velocities in uniform, isotropic saturable gain media</a:t>
            </a:r>
          </a:p>
        </p:txBody>
      </p:sp>
      <p:sp>
        <p:nvSpPr>
          <p:cNvPr id="21506" name="Text Box 42"/>
          <p:cNvSpPr txBox="1">
            <a:spLocks noChangeArrowheads="1"/>
          </p:cNvSpPr>
          <p:nvPr/>
        </p:nvSpPr>
        <p:spPr bwMode="auto">
          <a:xfrm>
            <a:off x="2417763" y="1100138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i="1">
                <a:cs typeface="Arial" charset="0"/>
              </a:rPr>
              <a:t>k</a:t>
            </a:r>
            <a:r>
              <a:rPr lang="en-US" altLang="en-US" i="1">
                <a:cs typeface="Arial" charset="0"/>
              </a:rPr>
              <a:t> = k’ – i </a:t>
            </a:r>
            <a:r>
              <a:rPr lang="en-US" altLang="en-US" i="1">
                <a:latin typeface="Symbol" pitchFamily="18" charset="2"/>
                <a:cs typeface="Arial" charset="0"/>
              </a:rPr>
              <a:t>a</a:t>
            </a:r>
          </a:p>
        </p:txBody>
      </p:sp>
      <p:pic>
        <p:nvPicPr>
          <p:cNvPr id="21507" name="Picture 4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53213" y="1041400"/>
            <a:ext cx="83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5"/>
          <p:cNvSpPr txBox="1">
            <a:spLocks noChangeArrowheads="1"/>
          </p:cNvSpPr>
          <p:nvPr/>
        </p:nvSpPr>
        <p:spPr bwMode="auto">
          <a:xfrm>
            <a:off x="4521200" y="11049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Phase velocity</a:t>
            </a:r>
          </a:p>
        </p:txBody>
      </p:sp>
      <p:sp>
        <p:nvSpPr>
          <p:cNvPr id="21509" name="Text Box 46"/>
          <p:cNvSpPr txBox="1">
            <a:spLocks noChangeArrowheads="1"/>
          </p:cNvSpPr>
          <p:nvPr/>
        </p:nvSpPr>
        <p:spPr bwMode="auto">
          <a:xfrm>
            <a:off x="2630488" y="1927225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Group velocity?  </a:t>
            </a:r>
          </a:p>
        </p:txBody>
      </p:sp>
      <p:grpSp>
        <p:nvGrpSpPr>
          <p:cNvPr id="21510" name="Group 50"/>
          <p:cNvGrpSpPr>
            <a:grpSpLocks/>
          </p:cNvGrpSpPr>
          <p:nvPr/>
        </p:nvGrpSpPr>
        <p:grpSpPr bwMode="auto">
          <a:xfrm>
            <a:off x="4703763" y="1898650"/>
            <a:ext cx="3127375" cy="635000"/>
            <a:chOff x="2208" y="1095"/>
            <a:chExt cx="1970" cy="400"/>
          </a:xfrm>
        </p:grpSpPr>
        <p:sp>
          <p:nvSpPr>
            <p:cNvPr id="21517" name="Text Box 47"/>
            <p:cNvSpPr txBox="1">
              <a:spLocks noChangeArrowheads="1"/>
            </p:cNvSpPr>
            <p:nvPr/>
          </p:nvSpPr>
          <p:spPr bwMode="auto">
            <a:xfrm>
              <a:off x="2208" y="1118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cs typeface="Arial" charset="0"/>
                </a:rPr>
                <a:t>Usually described as </a:t>
              </a:r>
            </a:p>
          </p:txBody>
        </p:sp>
        <p:pic>
          <p:nvPicPr>
            <p:cNvPr id="21518" name="Picture 49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54" y="1095"/>
              <a:ext cx="624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1" name="Text Box 52"/>
          <p:cNvSpPr txBox="1">
            <a:spLocks noChangeArrowheads="1"/>
          </p:cNvSpPr>
          <p:nvPr/>
        </p:nvSpPr>
        <p:spPr bwMode="auto">
          <a:xfrm>
            <a:off x="2136775" y="4003675"/>
            <a:ext cx="3959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cs typeface="Arial" charset="0"/>
              </a:rPr>
              <a:t>Basov – Soviet Physics JETP 23:16-22 (1966)</a:t>
            </a:r>
          </a:p>
        </p:txBody>
      </p:sp>
      <p:sp>
        <p:nvSpPr>
          <p:cNvPr id="21512" name="Text Box 53"/>
          <p:cNvSpPr txBox="1">
            <a:spLocks noChangeArrowheads="1"/>
          </p:cNvSpPr>
          <p:nvPr/>
        </p:nvSpPr>
        <p:spPr bwMode="auto">
          <a:xfrm>
            <a:off x="3911600" y="2536825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i="1">
                <a:cs typeface="Arial" charset="0"/>
              </a:rPr>
              <a:t>Wrong!</a:t>
            </a:r>
          </a:p>
        </p:txBody>
      </p:sp>
      <p:sp>
        <p:nvSpPr>
          <p:cNvPr id="21513" name="Text Box 54"/>
          <p:cNvSpPr txBox="1">
            <a:spLocks noChangeArrowheads="1"/>
          </p:cNvSpPr>
          <p:nvPr/>
        </p:nvSpPr>
        <p:spPr bwMode="auto">
          <a:xfrm>
            <a:off x="3240088" y="3025775"/>
            <a:ext cx="535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Numerous “slow light” papers dedicated to this concept!</a:t>
            </a:r>
          </a:p>
        </p:txBody>
      </p:sp>
      <p:sp>
        <p:nvSpPr>
          <p:cNvPr id="21514" name="Text Box 55"/>
          <p:cNvSpPr txBox="1">
            <a:spLocks noChangeArrowheads="1"/>
          </p:cNvSpPr>
          <p:nvPr/>
        </p:nvSpPr>
        <p:spPr bwMode="auto">
          <a:xfrm>
            <a:off x="6389688" y="4010025"/>
            <a:ext cx="421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Superluminal pulse velocity in an amplifier.</a:t>
            </a:r>
          </a:p>
        </p:txBody>
      </p:sp>
      <p:sp>
        <p:nvSpPr>
          <p:cNvPr id="21515" name="Text Box 56"/>
          <p:cNvSpPr txBox="1">
            <a:spLocks noChangeArrowheads="1"/>
          </p:cNvSpPr>
          <p:nvPr/>
        </p:nvSpPr>
        <p:spPr bwMode="auto">
          <a:xfrm>
            <a:off x="2295525" y="4732338"/>
            <a:ext cx="661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Pulse generated by Q-switching: exponential rise.</a:t>
            </a:r>
          </a:p>
          <a:p>
            <a:r>
              <a:rPr lang="en-US" altLang="en-US">
                <a:cs typeface="Arial" charset="0"/>
              </a:rPr>
              <a:t>Pulse front amplified, pulse tail not because of saturation or depletion.</a:t>
            </a:r>
          </a:p>
        </p:txBody>
      </p:sp>
      <p:sp>
        <p:nvSpPr>
          <p:cNvPr id="21516" name="Text Box 57"/>
          <p:cNvSpPr txBox="1">
            <a:spLocks noChangeArrowheads="1"/>
          </p:cNvSpPr>
          <p:nvPr/>
        </p:nvSpPr>
        <p:spPr bwMode="auto">
          <a:xfrm>
            <a:off x="8308975" y="2293938"/>
            <a:ext cx="232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(even with complex k!)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0913" y="4732338"/>
            <a:ext cx="6681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1749425"/>
            <a:ext cx="8450262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3850" y="0"/>
            <a:ext cx="90043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06613"/>
            <a:ext cx="597535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411788"/>
            <a:ext cx="91440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8775" y="317500"/>
            <a:ext cx="694372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375" y="3627438"/>
            <a:ext cx="56816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7350" y="523875"/>
            <a:ext cx="31099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5" descr="Basov_ske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463" y="2693988"/>
            <a:ext cx="326707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\documentclass{article}&#10;\usepackage{amsmath}&#10;\pagestyle{empty}&#10;\begin{document}&#10;&#10;VELOCITIES $&gt;$ c APPLY ALSO TO FIBER LASERS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4663" y="504825"/>
            <a:ext cx="61626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387600" y="1600200"/>
            <a:ext cx="3708400" cy="3594100"/>
          </a:xfrm>
          <a:prstGeom prst="ellipse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2298700" y="1587500"/>
            <a:ext cx="3517900" cy="2235200"/>
          </a:xfrm>
          <a:prstGeom prst="arc">
            <a:avLst>
              <a:gd name="adj1" fmla="val 15767144"/>
              <a:gd name="adj2" fmla="val 20384458"/>
            </a:avLst>
          </a:prstGeom>
          <a:ln w="73025">
            <a:solidFill>
              <a:srgbClr val="27F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rc 6"/>
          <p:cNvSpPr/>
          <p:nvPr/>
        </p:nvSpPr>
        <p:spPr>
          <a:xfrm flipV="1">
            <a:off x="2298700" y="2959100"/>
            <a:ext cx="3517900" cy="2235200"/>
          </a:xfrm>
          <a:prstGeom prst="arc">
            <a:avLst>
              <a:gd name="adj1" fmla="val 15767144"/>
              <a:gd name="adj2" fmla="val 20384458"/>
            </a:avLst>
          </a:prstGeom>
          <a:ln w="76200">
            <a:solidFill>
              <a:srgbClr val="27F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3300" y="3375025"/>
            <a:ext cx="2286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2608263"/>
            <a:ext cx="1779588" cy="1724025"/>
          </a:xfrm>
          <a:prstGeom prst="ellipse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61288" y="3346450"/>
            <a:ext cx="2286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\documentclass{article}&#10;\usepackage{amsmath}&#10;\pagestyle{empty}&#10;\begin{document}&#10;&#10;VELOCITIES $&gt;$ c APPLY ALSO TO FIBER LASERS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4663" y="504825"/>
            <a:ext cx="61626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387600" y="1600200"/>
            <a:ext cx="3708400" cy="3594100"/>
          </a:xfrm>
          <a:prstGeom prst="ellipse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2298700" y="1587500"/>
            <a:ext cx="3517900" cy="2235200"/>
          </a:xfrm>
          <a:prstGeom prst="arc">
            <a:avLst>
              <a:gd name="adj1" fmla="val 15767144"/>
              <a:gd name="adj2" fmla="val 20384458"/>
            </a:avLst>
          </a:prstGeom>
          <a:ln w="73025">
            <a:solidFill>
              <a:srgbClr val="27F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3300" y="3375025"/>
            <a:ext cx="2286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2608263"/>
            <a:ext cx="1779588" cy="1724025"/>
          </a:xfrm>
          <a:prstGeom prst="ellipse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73975" y="3028950"/>
            <a:ext cx="2286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\documentclass{article}&#10;\usepackage{amsmath}&#10;\pagestyle{empty}&#10;\begin{document}&#10;&#10;VELOCITIES $&gt;$ c APPLY ALSO TO FIBER LASERS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4663" y="504825"/>
            <a:ext cx="61626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387600" y="1600200"/>
            <a:ext cx="3708400" cy="3594100"/>
          </a:xfrm>
          <a:prstGeom prst="ellipse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rc 6"/>
          <p:cNvSpPr/>
          <p:nvPr/>
        </p:nvSpPr>
        <p:spPr>
          <a:xfrm flipV="1">
            <a:off x="2298700" y="2959100"/>
            <a:ext cx="3517900" cy="2235200"/>
          </a:xfrm>
          <a:prstGeom prst="arc">
            <a:avLst>
              <a:gd name="adj1" fmla="val 15767144"/>
              <a:gd name="adj2" fmla="val 20384458"/>
            </a:avLst>
          </a:prstGeom>
          <a:ln w="76200">
            <a:solidFill>
              <a:srgbClr val="27F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3300" y="3375025"/>
            <a:ext cx="2286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2608263"/>
            <a:ext cx="1779588" cy="1724025"/>
          </a:xfrm>
          <a:prstGeom prst="ellipse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46988" y="3765550"/>
            <a:ext cx="2286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A picture containing text, map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138" y="1787525"/>
            <a:ext cx="865505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787775" y="165100"/>
            <a:ext cx="461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Example of pulse velocity &gt;&gt; </a:t>
            </a:r>
            <a:r>
              <a:rPr lang="en-US" altLang="en-US" b="1" i="1">
                <a:solidFill>
                  <a:srgbClr val="0033CC"/>
                </a:solidFill>
              </a:rPr>
              <a:t>c</a:t>
            </a:r>
            <a:r>
              <a:rPr lang="en-US" altLang="en-US" b="1">
                <a:solidFill>
                  <a:srgbClr val="0033CC"/>
                </a:solidFill>
              </a:rPr>
              <a:t> in a fiber laser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5613" y="2903538"/>
            <a:ext cx="4662487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830888" y="0"/>
          <a:ext cx="5211762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aph" r:id="rId4" imgW="6379485" imgH="4881388" progId="Origin50.Graph">
                  <p:embed/>
                </p:oleObj>
              </mc:Choice>
              <mc:Fallback>
                <p:oleObj name="Graph" r:id="rId4" imgW="6379485" imgH="4881388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0"/>
                        <a:ext cx="5211762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879600" y="1008063"/>
            <a:ext cx="3151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Beat note frequency vs displacement in the delay 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68500"/>
            <a:ext cx="91440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75" y="184150"/>
            <a:ext cx="56816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2749550"/>
            <a:ext cx="45608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3948113" y="525463"/>
            <a:ext cx="429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WHY DO WE NEED LINEAR AMPLIFICATION?</a:t>
            </a: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 flipH="1">
            <a:off x="2032000" y="1066800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I.  THE NEED OF MATCHING  COMPRESSOR AND STRETCHER</a:t>
            </a: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5075" y="1989138"/>
            <a:ext cx="639762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\documentclass{article}&#10;\usepackage{amsmath}&#10;\pagestyle{empty}&#10;\begin{document}&#10;$$\left.\frac{d^2\Psi}{d\Omega^2}\right|_{\omega_\ell} = -&#10;\frac{\lambda_\ell}{2 \pi c^2} \left( \frac{m\lambda_\ell}{d}&#10;\right )^2 \frac{L}{\cos^2 \beta'(\lambda_\ell)}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3088" y="1989138"/>
            <a:ext cx="41751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 flipH="1">
            <a:off x="4056063" y="282575"/>
            <a:ext cx="466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NON LINEARITIES  FOR PULSE  CONTROL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325813" y="2205038"/>
            <a:ext cx="42799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  <a:cs typeface="Arial" charset="0"/>
              </a:rPr>
              <a:t>Second harmonic compression</a:t>
            </a:r>
          </a:p>
          <a:p>
            <a:endParaRPr lang="en-US" b="1">
              <a:solidFill>
                <a:schemeClr val="hlink"/>
              </a:solidFill>
              <a:cs typeface="Arial" charset="0"/>
            </a:endParaRPr>
          </a:p>
          <a:p>
            <a:r>
              <a:rPr lang="en-US">
                <a:cs typeface="Arial" charset="0"/>
              </a:rPr>
              <a:t>Negative Kerr effect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Parametric amplification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Optical Parametric Oscillator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Contrast enhancement (back to PW systems)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3"/>
          <p:cNvSpPr txBox="1">
            <a:spLocks noChangeArrowheads="1"/>
          </p:cNvSpPr>
          <p:nvPr/>
        </p:nvSpPr>
        <p:spPr bwMode="auto">
          <a:xfrm>
            <a:off x="3452813" y="915988"/>
            <a:ext cx="5280025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LONG CRYSTALS = HIGHER CONVERSION</a:t>
            </a:r>
          </a:p>
          <a:p>
            <a:pPr eaLnBrk="0" hangingPunct="0"/>
            <a:endParaRPr lang="en-US">
              <a:cs typeface="Arial" charset="0"/>
            </a:endParaRPr>
          </a:p>
          <a:p>
            <a:pPr eaLnBrk="0" hangingPunct="0"/>
            <a:r>
              <a:rPr lang="en-US">
                <a:cs typeface="Arial" charset="0"/>
              </a:rPr>
              <a:t>LONG CRYSTALS = NARROWER BANDWIDTH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925638" y="361950"/>
            <a:ext cx="8397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CC"/>
                </a:solidFill>
                <a:cs typeface="Arial" charset="0"/>
              </a:rPr>
              <a:t>Tuning the crystal length for optimum short pulse compression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993900" y="1943100"/>
            <a:ext cx="8256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Arial" charset="0"/>
              </a:rPr>
              <a:t>The obvious solution for short pulses: short crystals?  Not always!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268663" y="2549525"/>
            <a:ext cx="5653087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Arial" charset="0"/>
              </a:rPr>
              <a:t>One can use long crystals to compress pulses down</a:t>
            </a:r>
          </a:p>
          <a:p>
            <a:pPr eaLnBrk="0" hangingPunct="0"/>
            <a:r>
              <a:rPr lang="en-US" sz="2000">
                <a:cs typeface="Arial" charset="0"/>
              </a:rPr>
              <a:t>                          to femtoseconds.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4067175" y="4554538"/>
            <a:ext cx="405606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Arial" charset="0"/>
              </a:rPr>
              <a:t>Where does one get the bandwidth?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498850" y="3419475"/>
            <a:ext cx="51816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cs typeface="Arial" charset="0"/>
              </a:rPr>
              <a:t>THE GENERATED PULSES ARE SHORTER THAN</a:t>
            </a:r>
          </a:p>
          <a:p>
            <a:pPr eaLnBrk="0" hangingPunct="0"/>
            <a:r>
              <a:rPr lang="en-US" sz="1600">
                <a:cs typeface="Arial" charset="0"/>
              </a:rPr>
              <a:t>THE FUNDAMENTAL, AND THAN THE INVERSE</a:t>
            </a:r>
          </a:p>
          <a:p>
            <a:pPr eaLnBrk="0" hangingPunct="0"/>
            <a:r>
              <a:rPr lang="en-US" sz="1600">
                <a:cs typeface="Arial" charset="0"/>
              </a:rPr>
              <a:t>BANDWIDTH OF THE SECOND HARMONIC PROCESS.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3548063" y="5387975"/>
            <a:ext cx="5095875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cs typeface="Arial" charset="0"/>
              </a:rPr>
              <a:t>From the amplitude modulation of the pump,</a:t>
            </a:r>
          </a:p>
          <a:p>
            <a:pPr algn="ctr" eaLnBrk="0" hangingPunct="0"/>
            <a:r>
              <a:rPr lang="en-US" sz="2000">
                <a:cs typeface="Arial" charset="0"/>
              </a:rPr>
              <a:t>as the pump is depleted at a faster rate than</a:t>
            </a:r>
          </a:p>
          <a:p>
            <a:pPr algn="ctr" eaLnBrk="0" hangingPunct="0"/>
            <a:r>
              <a:rPr lang="en-US" sz="2000">
                <a:cs typeface="Arial" charset="0"/>
              </a:rPr>
              <a:t>the pump risetime.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1"/>
          <p:cNvSpPr txBox="1">
            <a:spLocks noChangeArrowheads="1"/>
          </p:cNvSpPr>
          <p:nvPr/>
        </p:nvSpPr>
        <p:spPr bwMode="auto">
          <a:xfrm>
            <a:off x="3076575" y="1063625"/>
            <a:ext cx="6591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Motion of pulses in the frame of reference of the second harmonic</a:t>
            </a:r>
          </a:p>
        </p:txBody>
      </p:sp>
      <p:sp>
        <p:nvSpPr>
          <p:cNvPr id="34818" name="Text Box 12"/>
          <p:cNvSpPr txBox="1">
            <a:spLocks noChangeArrowheads="1"/>
          </p:cNvSpPr>
          <p:nvPr/>
        </p:nvSpPr>
        <p:spPr bwMode="auto">
          <a:xfrm>
            <a:off x="3930650" y="1708150"/>
            <a:ext cx="48831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Weak pulses: the second harmonic broadens as the </a:t>
            </a:r>
          </a:p>
          <a:p>
            <a:pPr eaLnBrk="0" hangingPunct="0"/>
            <a:r>
              <a:rPr lang="en-US">
                <a:cs typeface="Arial" charset="0"/>
              </a:rPr>
              <a:t>overlap of the two fundamental pulses increases</a:t>
            </a:r>
          </a:p>
        </p:txBody>
      </p:sp>
      <p:pic>
        <p:nvPicPr>
          <p:cNvPr id="34819" name="Picture 13" descr="SCH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5" y="3155950"/>
            <a:ext cx="6858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1947863" y="5440363"/>
            <a:ext cx="8780462" cy="28892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34821" name="Text Box 15"/>
          <p:cNvSpPr txBox="1">
            <a:spLocks noChangeArrowheads="1"/>
          </p:cNvSpPr>
          <p:nvPr/>
        </p:nvSpPr>
        <p:spPr bwMode="auto">
          <a:xfrm>
            <a:off x="4749800" y="311150"/>
            <a:ext cx="24812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  <a:cs typeface="Arial" charset="0"/>
              </a:rPr>
              <a:t>Compression in SHG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2"/>
          <p:cNvGrpSpPr>
            <a:grpSpLocks/>
          </p:cNvGrpSpPr>
          <p:nvPr/>
        </p:nvGrpSpPr>
        <p:grpSpPr bwMode="auto">
          <a:xfrm>
            <a:off x="2455863" y="515938"/>
            <a:ext cx="7546975" cy="5232400"/>
            <a:chOff x="521" y="1189"/>
            <a:chExt cx="4754" cy="3296"/>
          </a:xfrm>
        </p:grpSpPr>
        <p:pic>
          <p:nvPicPr>
            <p:cNvPr id="35846" name="Picture 3" descr="SCHEM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" y="1449"/>
              <a:ext cx="4320" cy="3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7" name="Rectangle 4"/>
            <p:cNvSpPr>
              <a:spLocks noChangeArrowheads="1"/>
            </p:cNvSpPr>
            <p:nvPr/>
          </p:nvSpPr>
          <p:spPr bwMode="auto">
            <a:xfrm>
              <a:off x="521" y="1189"/>
              <a:ext cx="4754" cy="174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2895600" y="1000125"/>
            <a:ext cx="6591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Motion of pulses in the frame of reference of the second harmonic</a:t>
            </a: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4854575" y="350838"/>
            <a:ext cx="24812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  <a:cs typeface="Arial" charset="0"/>
              </a:rPr>
              <a:t>Compression in SHG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273675" y="1700213"/>
            <a:ext cx="1835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Arial" charset="0"/>
              </a:rPr>
              <a:t>Strong pulses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1962150" y="5938838"/>
            <a:ext cx="8458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Arial" charset="0"/>
              </a:rPr>
              <a:t>The trick: sum frequency group velocity between that of fundamental o and fundamental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4556125" y="1154113"/>
            <a:ext cx="301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/>
              <a:t>Time dependent SHG</a:t>
            </a:r>
          </a:p>
        </p:txBody>
      </p:sp>
      <p:pic>
        <p:nvPicPr>
          <p:cNvPr id="4813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075" y="2182813"/>
            <a:ext cx="870426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028f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438" y="536575"/>
            <a:ext cx="91440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2028f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8238" y="1214438"/>
            <a:ext cx="7296150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2532063" y="55563"/>
            <a:ext cx="68564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565400" y="68263"/>
            <a:ext cx="6837363" cy="0"/>
          </a:xfrm>
          <a:prstGeom prst="line">
            <a:avLst/>
          </a:prstGeom>
          <a:noFill/>
          <a:ln w="12700">
            <a:solidFill>
              <a:srgbClr val="618FF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665413" y="161925"/>
            <a:ext cx="6591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>
                <a:cs typeface="Arial" charset="0"/>
              </a:rPr>
              <a:t>Motion of pulses in the frame of reference of the second harmonic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492500" y="587375"/>
            <a:ext cx="48831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cs typeface="Arial" charset="0"/>
              </a:rPr>
              <a:t>Weak pulses: the second harmonic broadens as the </a:t>
            </a:r>
          </a:p>
          <a:p>
            <a:pPr eaLnBrk="0" hangingPunct="0"/>
            <a:r>
              <a:rPr lang="en-US" altLang="en-US">
                <a:cs typeface="Arial" charset="0"/>
              </a:rPr>
              <a:t>overlap of the two fundamental pulses increases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170238" y="6216650"/>
            <a:ext cx="58102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cs typeface="Arial" charset="0"/>
              </a:rPr>
              <a:t>Intense pulses: the overlap of the fundamental pulses remains</a:t>
            </a:r>
          </a:p>
          <a:p>
            <a:pPr eaLnBrk="0" hangingPunct="0"/>
            <a:r>
              <a:rPr lang="en-US" altLang="en-US">
                <a:cs typeface="Arial" charset="0"/>
              </a:rPr>
              <a:t>small, because of their depletion through efficient SHG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jcdiels\plscomp\encyclo\2028fg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0" y="1646238"/>
            <a:ext cx="9144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jcdiels\plscomp\encyclo\2028fg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9638" y="631825"/>
            <a:ext cx="783272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jcdiels\plscomp\encyclo\329fg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777240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760663" y="366713"/>
            <a:ext cx="482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/>
              <a:t>Adjusting group velocities through energy tilt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36725" y="3608388"/>
            <a:ext cx="1450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/>
              <a:t>fundamental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V="1">
            <a:off x="2895600" y="288131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2590800" y="4024313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584325" y="5970588"/>
            <a:ext cx="195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/>
              <a:t>Second harmonic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2514600" y="3186113"/>
            <a:ext cx="18288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2819400" y="5091113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508125" y="2309813"/>
            <a:ext cx="14763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600"/>
              <a:t>With energy tilt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279525" y="4291013"/>
            <a:ext cx="8524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600"/>
              <a:t>Without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600"/>
              <a:t>energy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600"/>
              <a:t>tilt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8223250" y="976313"/>
            <a:ext cx="19304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600"/>
              <a:t>The lateral walkoff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600"/>
              <a:t>can be used to adjust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600"/>
              <a:t>the relative velocities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600"/>
              <a:t>of the fundamental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600"/>
              <a:t>and SHG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461963"/>
            <a:ext cx="87153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3844925" y="206375"/>
            <a:ext cx="453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cs typeface="Arial" charset="0"/>
              </a:rPr>
              <a:t>GRATING PAIR NEGATIVE DISPERSON</a:t>
            </a:r>
          </a:p>
        </p:txBody>
      </p:sp>
      <p:pic>
        <p:nvPicPr>
          <p:cNvPr id="14339" name="Picture 1" descr="\documentclass{article}&#10;\usepackage{amsmath}&#10;\pagestyle{empty}&#10;\begin{document}&#10;$$\left.\frac{d^2\Psi}{d\Omega^2}\right|_{\omega_\ell} = -&#10;\frac{\lambda_\ell}{2 \pi c^2} \left( \frac{m\lambda_\ell}{d}&#10;\right )^2 \frac{L}{\cos^2 \beta'(\lambda_\ell)}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5288" y="742950"/>
            <a:ext cx="41751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2" descr="D:\jcdiels\plscomp\encyclo\ti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5363" y="1543050"/>
            <a:ext cx="64008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2144713" y="228600"/>
            <a:ext cx="753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/>
              <a:t>Adjusting group velocities through energy tilt and noncolinear geometry</a:t>
            </a: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7116763" y="3851275"/>
            <a:ext cx="3465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/>
              <a:t>Type II SHG of 800 nm in BBO</a:t>
            </a: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6948488" y="4835525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>
                <a:latin typeface="Symbol" pitchFamily="18" charset="2"/>
              </a:rPr>
              <a:t>q = 2</a:t>
            </a:r>
            <a:r>
              <a:rPr lang="en-US" altLang="en-US" sz="2000" baseline="30000">
                <a:latin typeface="Symbol" pitchFamily="18" charset="2"/>
              </a:rPr>
              <a:t>o</a:t>
            </a:r>
            <a:endParaRPr lang="en-US" altLang="en-US" sz="2000">
              <a:latin typeface="Symbol" pitchFamily="18" charset="2"/>
            </a:endParaRPr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6948488" y="5673725"/>
            <a:ext cx="1125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>
                <a:latin typeface="Symbol" pitchFamily="18" charset="2"/>
              </a:rPr>
              <a:t>b = 3.22</a:t>
            </a:r>
            <a:r>
              <a:rPr lang="en-US" altLang="en-US" sz="2000" baseline="30000">
                <a:latin typeface="Symbol" pitchFamily="18" charset="2"/>
              </a:rPr>
              <a:t>o</a:t>
            </a:r>
            <a:endParaRPr lang="en-US" altLang="en-US" sz="2000">
              <a:latin typeface="Symbol" pitchFamily="18" charset="2"/>
            </a:endParaRPr>
          </a:p>
        </p:txBody>
      </p:sp>
      <p:sp>
        <p:nvSpPr>
          <p:cNvPr id="54281" name="Text Box 7"/>
          <p:cNvSpPr txBox="1">
            <a:spLocks noChangeArrowheads="1"/>
          </p:cNvSpPr>
          <p:nvPr/>
        </p:nvSpPr>
        <p:spPr bwMode="auto">
          <a:xfrm>
            <a:off x="2605088" y="6130925"/>
            <a:ext cx="2081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/>
              <a:t>“Pre-tilt” </a:t>
            </a:r>
            <a:r>
              <a:rPr lang="en-US" altLang="en-US" sz="2000">
                <a:latin typeface="Symbol" pitchFamily="18" charset="2"/>
              </a:rPr>
              <a:t>g = 0.62</a:t>
            </a:r>
            <a:r>
              <a:rPr lang="en-US" altLang="en-US" sz="2000" baseline="30000">
                <a:latin typeface="Symbol" pitchFamily="18" charset="2"/>
              </a:rPr>
              <a:t>o</a:t>
            </a:r>
            <a:endParaRPr lang="en-US" altLang="en-US" sz="2000"/>
          </a:p>
        </p:txBody>
      </p:sp>
      <p:sp>
        <p:nvSpPr>
          <p:cNvPr id="54282" name="Text Box 8"/>
          <p:cNvSpPr txBox="1">
            <a:spLocks noChangeArrowheads="1"/>
          </p:cNvSpPr>
          <p:nvPr/>
        </p:nvSpPr>
        <p:spPr bwMode="auto">
          <a:xfrm>
            <a:off x="6034088" y="6289675"/>
            <a:ext cx="239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/>
              <a:t>SF10 prism: a/b = 0.2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40020O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850" y="971550"/>
            <a:ext cx="6858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4806950" y="655638"/>
            <a:ext cx="2578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  <a:cs typeface="Arial" charset="0"/>
              </a:rPr>
              <a:t>Find the angles?   SNLO</a:t>
            </a:r>
          </a:p>
        </p:txBody>
      </p:sp>
      <p:pic>
        <p:nvPicPr>
          <p:cNvPr id="37890" name="Picture 3" descr="KDP-O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2550" y="2173288"/>
            <a:ext cx="6415088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4805363" y="1573213"/>
            <a:ext cx="2882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CHIRP AMPLIFICATION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 flipH="1">
            <a:off x="4056063" y="282575"/>
            <a:ext cx="466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NON LINEARITIES  FOR PULSE  CONTROL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3325813" y="2205038"/>
            <a:ext cx="42799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Second harmonic compression</a:t>
            </a:r>
          </a:p>
          <a:p>
            <a:endParaRPr lang="en-US">
              <a:cs typeface="Arial" charset="0"/>
            </a:endParaRPr>
          </a:p>
          <a:p>
            <a:r>
              <a:rPr lang="en-US" b="1">
                <a:solidFill>
                  <a:schemeClr val="hlink"/>
                </a:solidFill>
                <a:cs typeface="Arial" charset="0"/>
              </a:rPr>
              <a:t>Negative Kerr effect</a:t>
            </a:r>
          </a:p>
          <a:p>
            <a:endParaRPr lang="en-US" b="1">
              <a:solidFill>
                <a:schemeClr val="hlink"/>
              </a:solidFill>
              <a:cs typeface="Arial" charset="0"/>
            </a:endParaRPr>
          </a:p>
          <a:p>
            <a:r>
              <a:rPr lang="en-US">
                <a:cs typeface="Arial" charset="0"/>
              </a:rPr>
              <a:t>Parametric amplification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Optical Parametric Oscillator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Contrast enhancement (back to PW systems)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963" y="1201738"/>
            <a:ext cx="66548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4014788" y="358775"/>
            <a:ext cx="500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Next simplest case: SHG weak pulse vs frequency</a:t>
            </a:r>
          </a:p>
        </p:txBody>
      </p:sp>
      <p:pic>
        <p:nvPicPr>
          <p:cNvPr id="41986" name="Picture 1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746625" y="1128713"/>
            <a:ext cx="990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633913" y="1587500"/>
            <a:ext cx="4267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179638" y="3201988"/>
            <a:ext cx="744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12"/>
          <p:cNvSpPr txBox="1">
            <a:spLocks noChangeArrowheads="1"/>
          </p:cNvSpPr>
          <p:nvPr/>
        </p:nvSpPr>
        <p:spPr bwMode="auto">
          <a:xfrm>
            <a:off x="2011363" y="4619625"/>
            <a:ext cx="3681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The solution is of the form:</a:t>
            </a:r>
          </a:p>
        </p:txBody>
      </p:sp>
      <p:sp>
        <p:nvSpPr>
          <p:cNvPr id="41990" name="Text Box 15"/>
          <p:cNvSpPr txBox="1">
            <a:spLocks noChangeArrowheads="1"/>
          </p:cNvSpPr>
          <p:nvPr/>
        </p:nvSpPr>
        <p:spPr bwMode="auto">
          <a:xfrm>
            <a:off x="1925638" y="2403475"/>
            <a:ext cx="1138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Integration:</a:t>
            </a:r>
          </a:p>
        </p:txBody>
      </p:sp>
      <p:pic>
        <p:nvPicPr>
          <p:cNvPr id="41991" name="Picture 1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306763" y="2330450"/>
            <a:ext cx="7112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970088" y="3878263"/>
            <a:ext cx="782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011363" y="833438"/>
          <a:ext cx="26225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1361520" imgH="916200" progId="Acrobat.Document.11">
                  <p:embed/>
                </p:oleObj>
              </mc:Choice>
              <mc:Fallback>
                <p:oleObj name="Acrobat Document" r:id="rId3" imgW="1361520" imgH="916200" progId="Acrobat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833438"/>
                        <a:ext cx="2622550" cy="1762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/>
          <p:cNvSpPr/>
          <p:nvPr/>
        </p:nvSpPr>
        <p:spPr bwMode="auto">
          <a:xfrm>
            <a:off x="2455863" y="1220788"/>
            <a:ext cx="1965325" cy="1827212"/>
          </a:xfrm>
          <a:custGeom>
            <a:avLst/>
            <a:gdLst>
              <a:gd name="connsiteX0" fmla="*/ 0 w 1965278"/>
              <a:gd name="connsiteY0" fmla="*/ 580889 h 1826752"/>
              <a:gd name="connsiteX1" fmla="*/ 145576 w 1965278"/>
              <a:gd name="connsiteY1" fmla="*/ 503552 h 1826752"/>
              <a:gd name="connsiteX2" fmla="*/ 377588 w 1965278"/>
              <a:gd name="connsiteY2" fmla="*/ 94119 h 1826752"/>
              <a:gd name="connsiteX3" fmla="*/ 600502 w 1965278"/>
              <a:gd name="connsiteY3" fmla="*/ 85021 h 1826752"/>
              <a:gd name="connsiteX4" fmla="*/ 964442 w 1965278"/>
              <a:gd name="connsiteY4" fmla="*/ 1040364 h 1826752"/>
              <a:gd name="connsiteX5" fmla="*/ 1305636 w 1965278"/>
              <a:gd name="connsiteY5" fmla="*/ 1818286 h 1826752"/>
              <a:gd name="connsiteX6" fmla="*/ 1719618 w 1965278"/>
              <a:gd name="connsiteY6" fmla="*/ 1413403 h 1826752"/>
              <a:gd name="connsiteX7" fmla="*/ 1965278 w 1965278"/>
              <a:gd name="connsiteY7" fmla="*/ 785606 h 182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5278" h="1826752">
                <a:moveTo>
                  <a:pt x="0" y="580889"/>
                </a:moveTo>
                <a:cubicBezTo>
                  <a:pt x="41322" y="582784"/>
                  <a:pt x="82645" y="584680"/>
                  <a:pt x="145576" y="503552"/>
                </a:cubicBezTo>
                <a:cubicBezTo>
                  <a:pt x="208507" y="422424"/>
                  <a:pt x="301767" y="163874"/>
                  <a:pt x="377588" y="94119"/>
                </a:cubicBezTo>
                <a:cubicBezTo>
                  <a:pt x="453409" y="24364"/>
                  <a:pt x="502693" y="-72686"/>
                  <a:pt x="600502" y="85021"/>
                </a:cubicBezTo>
                <a:cubicBezTo>
                  <a:pt x="698311" y="242728"/>
                  <a:pt x="846920" y="751487"/>
                  <a:pt x="964442" y="1040364"/>
                </a:cubicBezTo>
                <a:cubicBezTo>
                  <a:pt x="1081964" y="1329241"/>
                  <a:pt x="1179773" y="1756113"/>
                  <a:pt x="1305636" y="1818286"/>
                </a:cubicBezTo>
                <a:cubicBezTo>
                  <a:pt x="1431499" y="1880459"/>
                  <a:pt x="1609678" y="1585516"/>
                  <a:pt x="1719618" y="1413403"/>
                </a:cubicBezTo>
                <a:cubicBezTo>
                  <a:pt x="1829558" y="1241290"/>
                  <a:pt x="1897418" y="1013448"/>
                  <a:pt x="1965278" y="785606"/>
                </a:cubicBezTo>
              </a:path>
            </a:pathLst>
          </a:custGeom>
          <a:ln>
            <a:headEnd type="none" w="med" len="med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cs typeface="Times New Roman" panose="02020603050405020304" pitchFamily="18" charset="0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059363" y="1260475"/>
            <a:ext cx="3643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Second harmonic intensity versus </a:t>
            </a:r>
            <a:r>
              <a:rPr lang="en-US" altLang="en-US" sz="1400">
                <a:latin typeface="Symbol" pitchFamily="18" charset="2"/>
              </a:rPr>
              <a:t>D</a:t>
            </a:r>
            <a:r>
              <a:rPr lang="en-US" altLang="en-US" sz="1400"/>
              <a:t>k</a:t>
            </a:r>
          </a:p>
          <a:p>
            <a:r>
              <a:rPr lang="en-US" altLang="en-US" sz="1400"/>
              <a:t>What does it mean?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76913" y="2660650"/>
          <a:ext cx="4441825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5" imgW="1927669" imgH="1539216" progId="Acrobat.Document.11">
                  <p:embed/>
                </p:oleObj>
              </mc:Choice>
              <mc:Fallback>
                <p:oleObj name="Acrobat Document" r:id="rId5" imgW="1927669" imgH="1539216" progId="Acrobat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2660650"/>
                        <a:ext cx="4441825" cy="354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084888" y="2117725"/>
            <a:ext cx="369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Depletion of fundamental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857750" y="6230938"/>
            <a:ext cx="4573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OPTICS LETTERS / Vol. 17, No. 1 / January 1, 1992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3201988" y="3430588"/>
            <a:ext cx="227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Depletion of fundamental</a:t>
            </a: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3281363" y="4889500"/>
            <a:ext cx="192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Nonlinear phase 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 flipH="1">
            <a:off x="4056063" y="282575"/>
            <a:ext cx="466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NON LINEARITIES  FOR PULSE  CONTROL</a:t>
            </a: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3325813" y="2205038"/>
            <a:ext cx="42799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Second harmonic compression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Negative Kerr effect</a:t>
            </a:r>
          </a:p>
          <a:p>
            <a:endParaRPr lang="en-US">
              <a:cs typeface="Arial" charset="0"/>
            </a:endParaRPr>
          </a:p>
          <a:p>
            <a:r>
              <a:rPr lang="en-US" b="1">
                <a:solidFill>
                  <a:schemeClr val="hlink"/>
                </a:solidFill>
                <a:cs typeface="Arial" charset="0"/>
              </a:rPr>
              <a:t>Parametric amplification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Optical Parametric Oscillator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Contrast enhancement (back to PW systems)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4057650" y="2503488"/>
            <a:ext cx="489743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cs typeface="Arial" charset="0"/>
              </a:rPr>
              <a:t>Convert the spectrum piece by piece</a:t>
            </a:r>
          </a:p>
        </p:txBody>
      </p:sp>
      <p:sp>
        <p:nvSpPr>
          <p:cNvPr id="46085" name="Line 3"/>
          <p:cNvSpPr>
            <a:spLocks noChangeShapeType="1"/>
          </p:cNvSpPr>
          <p:nvPr/>
        </p:nvSpPr>
        <p:spPr bwMode="auto">
          <a:xfrm flipV="1">
            <a:off x="3194050" y="5768975"/>
            <a:ext cx="493713" cy="2698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4"/>
          <p:cNvSpPr>
            <a:spLocks noChangeShapeType="1"/>
          </p:cNvSpPr>
          <p:nvPr/>
        </p:nvSpPr>
        <p:spPr bwMode="auto">
          <a:xfrm flipV="1">
            <a:off x="3697288" y="5662613"/>
            <a:ext cx="257175" cy="9366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5"/>
          <p:cNvSpPr>
            <a:spLocks noChangeShapeType="1"/>
          </p:cNvSpPr>
          <p:nvPr/>
        </p:nvSpPr>
        <p:spPr bwMode="auto">
          <a:xfrm flipV="1">
            <a:off x="3705225" y="5695950"/>
            <a:ext cx="238125" cy="55563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 flipV="1">
            <a:off x="3970338" y="4772025"/>
            <a:ext cx="852487" cy="90963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7"/>
          <p:cNvSpPr>
            <a:spLocks noChangeShapeType="1"/>
          </p:cNvSpPr>
          <p:nvPr/>
        </p:nvSpPr>
        <p:spPr bwMode="auto">
          <a:xfrm flipV="1">
            <a:off x="4841875" y="4629150"/>
            <a:ext cx="385763" cy="138113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8"/>
          <p:cNvSpPr>
            <a:spLocks noChangeShapeType="1"/>
          </p:cNvSpPr>
          <p:nvPr/>
        </p:nvSpPr>
        <p:spPr bwMode="auto">
          <a:xfrm>
            <a:off x="5222875" y="4629150"/>
            <a:ext cx="140811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 flipV="1">
            <a:off x="3979863" y="4425950"/>
            <a:ext cx="914400" cy="1216025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10"/>
          <p:cNvSpPr>
            <a:spLocks noChangeShapeType="1"/>
          </p:cNvSpPr>
          <p:nvPr/>
        </p:nvSpPr>
        <p:spPr bwMode="auto">
          <a:xfrm flipV="1">
            <a:off x="4899025" y="4414838"/>
            <a:ext cx="47625" cy="1428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Line 11"/>
          <p:cNvSpPr>
            <a:spLocks noChangeShapeType="1"/>
          </p:cNvSpPr>
          <p:nvPr/>
        </p:nvSpPr>
        <p:spPr bwMode="auto">
          <a:xfrm>
            <a:off x="4972050" y="4405313"/>
            <a:ext cx="1660525" cy="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AutoShape 12"/>
          <p:cNvSpPr>
            <a:spLocks noChangeArrowheads="1"/>
          </p:cNvSpPr>
          <p:nvPr/>
        </p:nvSpPr>
        <p:spPr bwMode="auto">
          <a:xfrm rot="-1179608" flipH="1" flipV="1">
            <a:off x="3606800" y="5551488"/>
            <a:ext cx="468313" cy="40005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0" hangingPunct="0"/>
            <a:endParaRPr lang="en-US" sz="1600"/>
          </a:p>
        </p:txBody>
      </p:sp>
      <p:sp>
        <p:nvSpPr>
          <p:cNvPr id="46095" name="AutoShape 13"/>
          <p:cNvSpPr>
            <a:spLocks noChangeArrowheads="1"/>
          </p:cNvSpPr>
          <p:nvPr/>
        </p:nvSpPr>
        <p:spPr bwMode="auto">
          <a:xfrm rot="-1179608">
            <a:off x="4721225" y="4344988"/>
            <a:ext cx="523875" cy="458787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600"/>
          </a:p>
        </p:txBody>
      </p:sp>
      <p:sp>
        <p:nvSpPr>
          <p:cNvPr id="46096" name="Line 14"/>
          <p:cNvSpPr>
            <a:spLocks noChangeShapeType="1"/>
          </p:cNvSpPr>
          <p:nvPr/>
        </p:nvSpPr>
        <p:spPr bwMode="auto">
          <a:xfrm flipV="1">
            <a:off x="6516688" y="3937000"/>
            <a:ext cx="0" cy="1087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Line 15"/>
          <p:cNvSpPr>
            <a:spLocks noChangeShapeType="1"/>
          </p:cNvSpPr>
          <p:nvPr/>
        </p:nvSpPr>
        <p:spPr bwMode="auto">
          <a:xfrm flipV="1">
            <a:off x="6407150" y="3948113"/>
            <a:ext cx="33338" cy="1076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Line 16"/>
          <p:cNvSpPr>
            <a:spLocks noChangeShapeType="1"/>
          </p:cNvSpPr>
          <p:nvPr/>
        </p:nvSpPr>
        <p:spPr bwMode="auto">
          <a:xfrm flipV="1">
            <a:off x="6292850" y="3948113"/>
            <a:ext cx="52388" cy="1076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 flipV="1">
            <a:off x="6188075" y="3948113"/>
            <a:ext cx="66675" cy="1076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18"/>
          <p:cNvSpPr>
            <a:spLocks noChangeShapeType="1"/>
          </p:cNvSpPr>
          <p:nvPr/>
        </p:nvSpPr>
        <p:spPr bwMode="auto">
          <a:xfrm flipV="1">
            <a:off x="6078538" y="3948113"/>
            <a:ext cx="85725" cy="1076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19"/>
          <p:cNvSpPr>
            <a:spLocks noChangeShapeType="1"/>
          </p:cNvSpPr>
          <p:nvPr/>
        </p:nvSpPr>
        <p:spPr bwMode="auto">
          <a:xfrm flipH="1">
            <a:off x="6075363" y="5024438"/>
            <a:ext cx="438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Line 20"/>
          <p:cNvSpPr>
            <a:spLocks noChangeShapeType="1"/>
          </p:cNvSpPr>
          <p:nvPr/>
        </p:nvSpPr>
        <p:spPr bwMode="auto">
          <a:xfrm>
            <a:off x="6161088" y="3948113"/>
            <a:ext cx="357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Line 21"/>
          <p:cNvSpPr>
            <a:spLocks noChangeShapeType="1"/>
          </p:cNvSpPr>
          <p:nvPr/>
        </p:nvSpPr>
        <p:spPr bwMode="auto">
          <a:xfrm>
            <a:off x="6802438" y="3754438"/>
            <a:ext cx="0" cy="1471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Text Box 22"/>
          <p:cNvSpPr txBox="1">
            <a:spLocks noChangeArrowheads="1"/>
          </p:cNvSpPr>
          <p:nvPr/>
        </p:nvSpPr>
        <p:spPr bwMode="auto">
          <a:xfrm>
            <a:off x="7288213" y="3868738"/>
            <a:ext cx="2135187" cy="1006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cs typeface="Arial" charset="0"/>
              </a:rPr>
              <a:t>Periodically poled</a:t>
            </a:r>
          </a:p>
          <a:p>
            <a:pPr eaLnBrk="0" hangingPunct="0"/>
            <a:r>
              <a:rPr lang="en-US" altLang="en-US" sz="2000" b="1">
                <a:cs typeface="Arial" charset="0"/>
              </a:rPr>
              <a:t>crystal of period</a:t>
            </a:r>
          </a:p>
          <a:p>
            <a:pPr eaLnBrk="0" hangingPunct="0"/>
            <a:r>
              <a:rPr lang="en-US" altLang="en-US" sz="2000" b="1">
                <a:cs typeface="Arial" charset="0"/>
              </a:rPr>
              <a:t>changing with x.</a:t>
            </a:r>
          </a:p>
        </p:txBody>
      </p:sp>
      <p:sp>
        <p:nvSpPr>
          <p:cNvPr id="46105" name="Text Box 23"/>
          <p:cNvSpPr txBox="1">
            <a:spLocks noChangeArrowheads="1"/>
          </p:cNvSpPr>
          <p:nvPr/>
        </p:nvSpPr>
        <p:spPr bwMode="auto">
          <a:xfrm>
            <a:off x="6508750" y="3690938"/>
            <a:ext cx="285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cs typeface="Arial" charset="0"/>
              </a:rPr>
              <a:t>x</a:t>
            </a:r>
          </a:p>
        </p:txBody>
      </p:sp>
      <p:sp>
        <p:nvSpPr>
          <p:cNvPr id="46106" name="Text Box 24"/>
          <p:cNvSpPr txBox="1">
            <a:spLocks noChangeArrowheads="1"/>
          </p:cNvSpPr>
          <p:nvPr/>
        </p:nvSpPr>
        <p:spPr bwMode="auto">
          <a:xfrm>
            <a:off x="4378325" y="346075"/>
            <a:ext cx="463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99"/>
                </a:solidFill>
              </a:rPr>
              <a:t>SHG in periodically poled crystals</a:t>
            </a:r>
          </a:p>
        </p:txBody>
      </p:sp>
      <p:sp>
        <p:nvSpPr>
          <p:cNvPr id="46107" name="Text Box 26"/>
          <p:cNvSpPr txBox="1">
            <a:spLocks noChangeArrowheads="1"/>
          </p:cNvSpPr>
          <p:nvPr/>
        </p:nvSpPr>
        <p:spPr bwMode="auto">
          <a:xfrm>
            <a:off x="4100513" y="1069975"/>
            <a:ext cx="54864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cs typeface="Arial" charset="0"/>
              </a:rPr>
              <a:t>Other solution to the narrow bandwidth </a:t>
            </a:r>
          </a:p>
          <a:p>
            <a:pPr algn="ctr" eaLnBrk="0" hangingPunct="0"/>
            <a:r>
              <a:rPr lang="en-US" altLang="en-US" sz="2400" b="1">
                <a:cs typeface="Arial" charset="0"/>
              </a:rPr>
              <a:t>of Periodically Poled crystals:</a:t>
            </a:r>
          </a:p>
        </p:txBody>
      </p:sp>
      <p:sp>
        <p:nvSpPr>
          <p:cNvPr id="46108" name="Line 6"/>
          <p:cNvSpPr>
            <a:spLocks noChangeShapeType="1"/>
          </p:cNvSpPr>
          <p:nvPr/>
        </p:nvSpPr>
        <p:spPr bwMode="auto">
          <a:xfrm flipV="1">
            <a:off x="3970338" y="4772025"/>
            <a:ext cx="852487" cy="90963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Line 7"/>
          <p:cNvSpPr>
            <a:spLocks noChangeShapeType="1"/>
          </p:cNvSpPr>
          <p:nvPr/>
        </p:nvSpPr>
        <p:spPr bwMode="auto">
          <a:xfrm flipV="1">
            <a:off x="4841875" y="4629150"/>
            <a:ext cx="385763" cy="1381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AutoShape 13"/>
          <p:cNvSpPr>
            <a:spLocks noChangeArrowheads="1"/>
          </p:cNvSpPr>
          <p:nvPr/>
        </p:nvSpPr>
        <p:spPr bwMode="auto">
          <a:xfrm rot="-1179608">
            <a:off x="4721225" y="4344988"/>
            <a:ext cx="523875" cy="458787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600"/>
          </a:p>
        </p:txBody>
      </p:sp>
      <p:sp>
        <p:nvSpPr>
          <p:cNvPr id="46111" name="Line 6"/>
          <p:cNvSpPr>
            <a:spLocks noChangeShapeType="1"/>
          </p:cNvSpPr>
          <p:nvPr/>
        </p:nvSpPr>
        <p:spPr bwMode="auto">
          <a:xfrm flipV="1">
            <a:off x="3970338" y="4772025"/>
            <a:ext cx="852487" cy="9096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8"/>
          <p:cNvSpPr txBox="1">
            <a:spLocks noChangeArrowheads="1"/>
          </p:cNvSpPr>
          <p:nvPr/>
        </p:nvSpPr>
        <p:spPr bwMode="auto">
          <a:xfrm>
            <a:off x="3844925" y="206375"/>
            <a:ext cx="440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cs typeface="Arial" charset="0"/>
              </a:rPr>
              <a:t>GRATING PAIR POSITIVE DISPERSON</a:t>
            </a:r>
          </a:p>
        </p:txBody>
      </p:sp>
      <p:pic>
        <p:nvPicPr>
          <p:cNvPr id="15362" name="Picture 4" descr="\documentclass{article}&#10;\usepackage{amsmath}&#10;\pagestyle{empty}&#10;\begin{document}&#10;$$\left.\frac{d^2\Psi}{d\Omega^2}\right|_{\omega_\ell} = -&#10;\frac{\lambda_\ell}{2 \pi c^2} \left( \frac{m\lambda_\ell}{d}&#10;\right )^2 \frac{L}{\cos^2 \beta'(\lambda_\ell)}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06425" y="804863"/>
            <a:ext cx="41751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2" descr="\documentclass{article}&#10;\usepackage{amsmath}&#10;\pagestyle{empty}&#10;\begin{document}&#10;&#10;Replace $L$ by $L-4f$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535613" y="1095375"/>
            <a:ext cx="22939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 2" descr="\documentclass{article}&#10;\usepackage{amsmath}&#10;\pagestyle{empty}&#10;\begin{document}&#10;If $f = \frac{L}{2}$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92125" y="2063750"/>
            <a:ext cx="9064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\documentclass{article}&#10;\usepackage{amsmath}&#10;\pagestyle{empty}&#10;\begin{document}&#10;$$\left.\frac{d^2\Psi}{d\Omega^2}\right|_{\omega_\ell} = +&#10;\frac{\lambda_\ell}{2 \pi c^2} \left( \frac{m\lambda_\ell}{d}&#10;\right )^2 \frac{L}{\cos^2 \beta'(\lambda_\ell)}$$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919288" y="1882775"/>
            <a:ext cx="41751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\documentclass{article}&#10;\usepackage{amsmath}&#10;\pagestyle{empty}&#10;\begin{document}&#10;&#10;Perfect match stretcher-compressor.&#10;&#10;\end{document}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864350" y="2103438"/>
            <a:ext cx="394493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Group 9"/>
          <p:cNvGrpSpPr>
            <a:grpSpLocks/>
          </p:cNvGrpSpPr>
          <p:nvPr/>
        </p:nvGrpSpPr>
        <p:grpSpPr bwMode="auto">
          <a:xfrm>
            <a:off x="2495550" y="3362325"/>
            <a:ext cx="7200900" cy="1981200"/>
            <a:chOff x="2495550" y="3362846"/>
            <a:chExt cx="7200900" cy="1981200"/>
          </a:xfrm>
        </p:grpSpPr>
        <p:pic>
          <p:nvPicPr>
            <p:cNvPr id="15371" name="Picture 5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495550" y="3362846"/>
              <a:ext cx="72009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232400" y="4496321"/>
              <a:ext cx="815975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5368" name="Picture 10" descr="\documentclass{article}&#10;\usepackage{amsmath}&#10;\pagestyle{empty}&#10;\begin{document}&#10;&#10;$f$&#10;&#10;&#10;\end{document}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133975" y="4087813"/>
            <a:ext cx="1968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4" descr="\documentclass{article}&#10;\usepackage{amsmath}&#10;\pagestyle{empty}&#10;\begin{document}&#10;&#10;$f$&#10;&#10;&#10;\end{document}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607175" y="4087813"/>
            <a:ext cx="2524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\documentclass{article}&#10;\usepackage{amsmath}&#10;\pagestyle{empty}&#10;\begin{document}&#10;&#10;But... $L=2f$ implies gratings and lenses on top  of each others.&#10;&#10;&#10;\end{document}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116013" y="5672138"/>
            <a:ext cx="70310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3740150" y="2509838"/>
            <a:ext cx="489743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cs typeface="Arial" charset="0"/>
              </a:rPr>
              <a:t>Convert the spectrum piece by piece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4052888" y="352425"/>
            <a:ext cx="4633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99"/>
                </a:solidFill>
              </a:rPr>
              <a:t>SHG in periodically poled crystals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3783013" y="1076325"/>
            <a:ext cx="54864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cs typeface="Arial" charset="0"/>
              </a:rPr>
              <a:t>Other solution to the narrow bandwidth </a:t>
            </a:r>
          </a:p>
          <a:p>
            <a:pPr algn="ctr" eaLnBrk="0" hangingPunct="0"/>
            <a:r>
              <a:rPr lang="en-US" altLang="en-US" sz="2400" b="1">
                <a:cs typeface="Arial" charset="0"/>
              </a:rPr>
              <a:t>of Periodically Poled crystals: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5254625" y="3508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99"/>
                </a:solidFill>
              </a:rPr>
              <a:t>SHG in crystals</a:t>
            </a:r>
          </a:p>
        </p:txBody>
      </p:sp>
      <p:grpSp>
        <p:nvGrpSpPr>
          <p:cNvPr id="66589" name="Group 29"/>
          <p:cNvGrpSpPr>
            <a:grpSpLocks/>
          </p:cNvGrpSpPr>
          <p:nvPr/>
        </p:nvGrpSpPr>
        <p:grpSpPr bwMode="auto">
          <a:xfrm>
            <a:off x="2876550" y="3697288"/>
            <a:ext cx="6229350" cy="2260600"/>
            <a:chOff x="672" y="2325"/>
            <a:chExt cx="3924" cy="1424"/>
          </a:xfrm>
        </p:grpSpPr>
        <p:sp>
          <p:nvSpPr>
            <p:cNvPr id="47113" name="Line 3"/>
            <p:cNvSpPr>
              <a:spLocks noChangeShapeType="1"/>
            </p:cNvSpPr>
            <p:nvPr/>
          </p:nvSpPr>
          <p:spPr bwMode="auto">
            <a:xfrm flipV="1">
              <a:off x="672" y="3634"/>
              <a:ext cx="311" cy="17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Line 4"/>
            <p:cNvSpPr>
              <a:spLocks noChangeShapeType="1"/>
            </p:cNvSpPr>
            <p:nvPr/>
          </p:nvSpPr>
          <p:spPr bwMode="auto">
            <a:xfrm flipV="1">
              <a:off x="989" y="3567"/>
              <a:ext cx="162" cy="5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Line 5"/>
            <p:cNvSpPr>
              <a:spLocks noChangeShapeType="1"/>
            </p:cNvSpPr>
            <p:nvPr/>
          </p:nvSpPr>
          <p:spPr bwMode="auto">
            <a:xfrm flipV="1">
              <a:off x="994" y="3588"/>
              <a:ext cx="150" cy="35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Line 6"/>
            <p:cNvSpPr>
              <a:spLocks noChangeShapeType="1"/>
            </p:cNvSpPr>
            <p:nvPr/>
          </p:nvSpPr>
          <p:spPr bwMode="auto">
            <a:xfrm flipV="1">
              <a:off x="1161" y="3006"/>
              <a:ext cx="537" cy="573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Line 7"/>
            <p:cNvSpPr>
              <a:spLocks noChangeShapeType="1"/>
            </p:cNvSpPr>
            <p:nvPr/>
          </p:nvSpPr>
          <p:spPr bwMode="auto">
            <a:xfrm flipV="1">
              <a:off x="1710" y="2916"/>
              <a:ext cx="243" cy="87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Line 8"/>
            <p:cNvSpPr>
              <a:spLocks noChangeShapeType="1"/>
            </p:cNvSpPr>
            <p:nvPr/>
          </p:nvSpPr>
          <p:spPr bwMode="auto">
            <a:xfrm>
              <a:off x="1950" y="2916"/>
              <a:ext cx="887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Line 9"/>
            <p:cNvSpPr>
              <a:spLocks noChangeShapeType="1"/>
            </p:cNvSpPr>
            <p:nvPr/>
          </p:nvSpPr>
          <p:spPr bwMode="auto">
            <a:xfrm flipV="1">
              <a:off x="1167" y="2788"/>
              <a:ext cx="576" cy="766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Line 10"/>
            <p:cNvSpPr>
              <a:spLocks noChangeShapeType="1"/>
            </p:cNvSpPr>
            <p:nvPr/>
          </p:nvSpPr>
          <p:spPr bwMode="auto">
            <a:xfrm flipV="1">
              <a:off x="1746" y="2781"/>
              <a:ext cx="30" cy="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Line 11"/>
            <p:cNvSpPr>
              <a:spLocks noChangeShapeType="1"/>
            </p:cNvSpPr>
            <p:nvPr/>
          </p:nvSpPr>
          <p:spPr bwMode="auto">
            <a:xfrm>
              <a:off x="1792" y="2775"/>
              <a:ext cx="1046" cy="0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AutoShape 12"/>
            <p:cNvSpPr>
              <a:spLocks noChangeArrowheads="1"/>
            </p:cNvSpPr>
            <p:nvPr/>
          </p:nvSpPr>
          <p:spPr bwMode="auto">
            <a:xfrm rot="-1179608" flipH="1" flipV="1">
              <a:off x="932" y="3497"/>
              <a:ext cx="295" cy="252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eaLnBrk="0" hangingPunct="0"/>
              <a:endParaRPr lang="en-US" sz="1600"/>
            </a:p>
          </p:txBody>
        </p:sp>
        <p:sp>
          <p:nvSpPr>
            <p:cNvPr id="47123" name="AutoShape 13"/>
            <p:cNvSpPr>
              <a:spLocks noChangeArrowheads="1"/>
            </p:cNvSpPr>
            <p:nvPr/>
          </p:nvSpPr>
          <p:spPr bwMode="auto">
            <a:xfrm rot="-1179608">
              <a:off x="1634" y="2737"/>
              <a:ext cx="330" cy="289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600"/>
            </a:p>
          </p:txBody>
        </p:sp>
        <p:sp>
          <p:nvSpPr>
            <p:cNvPr id="47124" name="Line 14"/>
            <p:cNvSpPr>
              <a:spLocks noChangeShapeType="1"/>
            </p:cNvSpPr>
            <p:nvPr/>
          </p:nvSpPr>
          <p:spPr bwMode="auto">
            <a:xfrm flipV="1">
              <a:off x="2765" y="2480"/>
              <a:ext cx="0" cy="6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Line 15"/>
            <p:cNvSpPr>
              <a:spLocks noChangeShapeType="1"/>
            </p:cNvSpPr>
            <p:nvPr/>
          </p:nvSpPr>
          <p:spPr bwMode="auto">
            <a:xfrm flipV="1">
              <a:off x="2696" y="2487"/>
              <a:ext cx="21" cy="6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Line 16"/>
            <p:cNvSpPr>
              <a:spLocks noChangeShapeType="1"/>
            </p:cNvSpPr>
            <p:nvPr/>
          </p:nvSpPr>
          <p:spPr bwMode="auto">
            <a:xfrm flipV="1">
              <a:off x="2624" y="2487"/>
              <a:ext cx="33" cy="6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Line 17"/>
            <p:cNvSpPr>
              <a:spLocks noChangeShapeType="1"/>
            </p:cNvSpPr>
            <p:nvPr/>
          </p:nvSpPr>
          <p:spPr bwMode="auto">
            <a:xfrm flipV="1">
              <a:off x="2558" y="2487"/>
              <a:ext cx="42" cy="6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8" name="Line 18"/>
            <p:cNvSpPr>
              <a:spLocks noChangeShapeType="1"/>
            </p:cNvSpPr>
            <p:nvPr/>
          </p:nvSpPr>
          <p:spPr bwMode="auto">
            <a:xfrm flipV="1">
              <a:off x="2489" y="2487"/>
              <a:ext cx="54" cy="6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Line 19"/>
            <p:cNvSpPr>
              <a:spLocks noChangeShapeType="1"/>
            </p:cNvSpPr>
            <p:nvPr/>
          </p:nvSpPr>
          <p:spPr bwMode="auto">
            <a:xfrm flipH="1">
              <a:off x="2487" y="3165"/>
              <a:ext cx="2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0" name="Line 20"/>
            <p:cNvSpPr>
              <a:spLocks noChangeShapeType="1"/>
            </p:cNvSpPr>
            <p:nvPr/>
          </p:nvSpPr>
          <p:spPr bwMode="auto">
            <a:xfrm>
              <a:off x="2541" y="2487"/>
              <a:ext cx="2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1" name="Line 21"/>
            <p:cNvSpPr>
              <a:spLocks noChangeShapeType="1"/>
            </p:cNvSpPr>
            <p:nvPr/>
          </p:nvSpPr>
          <p:spPr bwMode="auto">
            <a:xfrm>
              <a:off x="2945" y="2365"/>
              <a:ext cx="0" cy="9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2" name="Text Box 22"/>
            <p:cNvSpPr txBox="1">
              <a:spLocks noChangeArrowheads="1"/>
            </p:cNvSpPr>
            <p:nvPr/>
          </p:nvSpPr>
          <p:spPr bwMode="auto">
            <a:xfrm>
              <a:off x="3251" y="2437"/>
              <a:ext cx="1345" cy="6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>
                  <a:cs typeface="Arial" charset="0"/>
                </a:rPr>
                <a:t>Periodically poled</a:t>
              </a:r>
            </a:p>
            <a:p>
              <a:pPr eaLnBrk="0" hangingPunct="0"/>
              <a:r>
                <a:rPr lang="en-US" altLang="en-US" sz="2000" b="1">
                  <a:cs typeface="Arial" charset="0"/>
                </a:rPr>
                <a:t>crystal of period</a:t>
              </a:r>
            </a:p>
            <a:p>
              <a:pPr eaLnBrk="0" hangingPunct="0"/>
              <a:r>
                <a:rPr lang="en-US" altLang="en-US" sz="2000" b="1">
                  <a:cs typeface="Arial" charset="0"/>
                </a:rPr>
                <a:t>changing with x.</a:t>
              </a:r>
            </a:p>
          </p:txBody>
        </p:sp>
        <p:sp>
          <p:nvSpPr>
            <p:cNvPr id="47133" name="Text Box 23"/>
            <p:cNvSpPr txBox="1">
              <a:spLocks noChangeArrowheads="1"/>
            </p:cNvSpPr>
            <p:nvPr/>
          </p:nvSpPr>
          <p:spPr bwMode="auto">
            <a:xfrm>
              <a:off x="2760" y="2325"/>
              <a:ext cx="180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>
                  <a:cs typeface="Arial" charset="0"/>
                </a:rPr>
                <a:t>x</a:t>
              </a:r>
            </a:p>
          </p:txBody>
        </p:sp>
        <p:sp>
          <p:nvSpPr>
            <p:cNvPr id="47134" name="Line 27"/>
            <p:cNvSpPr>
              <a:spLocks noChangeShapeType="1"/>
            </p:cNvSpPr>
            <p:nvPr/>
          </p:nvSpPr>
          <p:spPr bwMode="auto">
            <a:xfrm>
              <a:off x="1986" y="2916"/>
              <a:ext cx="887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6611" name="Picture 51" descr="SHG-for-ultrabroadb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1150" y="2963863"/>
            <a:ext cx="6489700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6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5" grpId="0"/>
      <p:bldP spid="6658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46" y="2121278"/>
            <a:ext cx="8373482" cy="3690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3131" y="788276"/>
            <a:ext cx="10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FOPA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50"/>
          <p:cNvGrpSpPr>
            <a:grpSpLocks/>
          </p:cNvGrpSpPr>
          <p:nvPr/>
        </p:nvGrpSpPr>
        <p:grpSpPr bwMode="auto">
          <a:xfrm>
            <a:off x="1897063" y="4075113"/>
            <a:ext cx="1341437" cy="347662"/>
            <a:chOff x="397" y="2601"/>
            <a:chExt cx="845" cy="219"/>
          </a:xfrm>
        </p:grpSpPr>
        <p:sp>
          <p:nvSpPr>
            <p:cNvPr id="44136" name="Rectangle 151"/>
            <p:cNvSpPr>
              <a:spLocks noChangeArrowheads="1"/>
            </p:cNvSpPr>
            <p:nvPr/>
          </p:nvSpPr>
          <p:spPr bwMode="auto">
            <a:xfrm>
              <a:off x="397" y="2612"/>
              <a:ext cx="820" cy="2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4137" name="Rectangle 152"/>
            <p:cNvSpPr>
              <a:spLocks noChangeArrowheads="1"/>
            </p:cNvSpPr>
            <p:nvPr/>
          </p:nvSpPr>
          <p:spPr bwMode="auto">
            <a:xfrm>
              <a:off x="422" y="2601"/>
              <a:ext cx="82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altLang="en-US" b="0">
                  <a:cs typeface="Arial" charset="0"/>
                </a:rPr>
                <a:t>Laser source</a:t>
              </a:r>
            </a:p>
          </p:txBody>
        </p:sp>
      </p:grpSp>
      <p:sp>
        <p:nvSpPr>
          <p:cNvPr id="44034" name="Line 153"/>
          <p:cNvSpPr>
            <a:spLocks noChangeShapeType="1"/>
          </p:cNvSpPr>
          <p:nvPr/>
        </p:nvSpPr>
        <p:spPr bwMode="auto">
          <a:xfrm>
            <a:off x="3203575" y="4238625"/>
            <a:ext cx="9461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Line 154"/>
          <p:cNvSpPr>
            <a:spLocks noChangeShapeType="1"/>
          </p:cNvSpPr>
          <p:nvPr/>
        </p:nvSpPr>
        <p:spPr bwMode="auto">
          <a:xfrm rot="-5400000">
            <a:off x="3698875" y="3819525"/>
            <a:ext cx="879475" cy="9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155"/>
          <p:cNvSpPr>
            <a:spLocks noChangeArrowheads="1"/>
          </p:cNvSpPr>
          <p:nvPr/>
        </p:nvSpPr>
        <p:spPr bwMode="auto">
          <a:xfrm>
            <a:off x="2951163" y="3292475"/>
            <a:ext cx="717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altLang="en-US" sz="1600" b="0">
                <a:cs typeface="Arial" charset="0"/>
              </a:rPr>
              <a:t>grating</a:t>
            </a:r>
          </a:p>
        </p:txBody>
      </p:sp>
      <p:sp>
        <p:nvSpPr>
          <p:cNvPr id="44037" name="Line 156"/>
          <p:cNvSpPr>
            <a:spLocks noChangeShapeType="1"/>
          </p:cNvSpPr>
          <p:nvPr/>
        </p:nvSpPr>
        <p:spPr bwMode="auto">
          <a:xfrm>
            <a:off x="4195763" y="4089400"/>
            <a:ext cx="154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4038" name="Line 157"/>
          <p:cNvSpPr>
            <a:spLocks noChangeShapeType="1"/>
          </p:cNvSpPr>
          <p:nvPr/>
        </p:nvSpPr>
        <p:spPr bwMode="auto">
          <a:xfrm rot="1248943" flipV="1">
            <a:off x="4195763" y="3016250"/>
            <a:ext cx="1476375" cy="62071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158"/>
          <p:cNvSpPr>
            <a:spLocks noChangeShapeType="1"/>
          </p:cNvSpPr>
          <p:nvPr/>
        </p:nvSpPr>
        <p:spPr bwMode="auto">
          <a:xfrm rot="1248943" flipV="1">
            <a:off x="4151313" y="3394075"/>
            <a:ext cx="1590675" cy="276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159"/>
          <p:cNvSpPr>
            <a:spLocks noChangeShapeType="1"/>
          </p:cNvSpPr>
          <p:nvPr/>
        </p:nvSpPr>
        <p:spPr bwMode="auto">
          <a:xfrm rot="1248943" flipV="1">
            <a:off x="4167188" y="3262313"/>
            <a:ext cx="1557337" cy="3905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160"/>
          <p:cNvSpPr>
            <a:spLocks noChangeShapeType="1"/>
          </p:cNvSpPr>
          <p:nvPr/>
        </p:nvSpPr>
        <p:spPr bwMode="auto">
          <a:xfrm rot="1248943" flipV="1">
            <a:off x="4244975" y="2843213"/>
            <a:ext cx="1403350" cy="776287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2" name="Group 161"/>
          <p:cNvGrpSpPr>
            <a:grpSpLocks/>
          </p:cNvGrpSpPr>
          <p:nvPr/>
        </p:nvGrpSpPr>
        <p:grpSpPr bwMode="auto">
          <a:xfrm rot="334613" flipH="1">
            <a:off x="3746500" y="3055938"/>
            <a:ext cx="679450" cy="677862"/>
            <a:chOff x="3119" y="2976"/>
            <a:chExt cx="428" cy="427"/>
          </a:xfrm>
        </p:grpSpPr>
        <p:sp>
          <p:nvSpPr>
            <p:cNvPr id="44081" name="Line 162"/>
            <p:cNvSpPr>
              <a:spLocks noChangeShapeType="1"/>
            </p:cNvSpPr>
            <p:nvPr/>
          </p:nvSpPr>
          <p:spPr bwMode="auto">
            <a:xfrm flipH="1" flipV="1">
              <a:off x="3119" y="2976"/>
              <a:ext cx="428" cy="4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82" name="Group 163"/>
            <p:cNvGrpSpPr>
              <a:grpSpLocks/>
            </p:cNvGrpSpPr>
            <p:nvPr/>
          </p:nvGrpSpPr>
          <p:grpSpPr bwMode="auto">
            <a:xfrm>
              <a:off x="3523" y="3379"/>
              <a:ext cx="24" cy="24"/>
              <a:chOff x="3523" y="3379"/>
              <a:chExt cx="24" cy="24"/>
            </a:xfrm>
          </p:grpSpPr>
          <p:sp>
            <p:nvSpPr>
              <p:cNvPr id="44134" name="Line 164"/>
              <p:cNvSpPr>
                <a:spLocks noChangeShapeType="1"/>
              </p:cNvSpPr>
              <p:nvPr/>
            </p:nvSpPr>
            <p:spPr bwMode="auto">
              <a:xfrm flipH="1">
                <a:off x="3523" y="3403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5" name="Line 165"/>
              <p:cNvSpPr>
                <a:spLocks noChangeShapeType="1"/>
              </p:cNvSpPr>
              <p:nvPr/>
            </p:nvSpPr>
            <p:spPr bwMode="auto">
              <a:xfrm flipV="1">
                <a:off x="3523" y="3379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83" name="Group 166"/>
            <p:cNvGrpSpPr>
              <a:grpSpLocks/>
            </p:cNvGrpSpPr>
            <p:nvPr/>
          </p:nvGrpSpPr>
          <p:grpSpPr bwMode="auto">
            <a:xfrm>
              <a:off x="3500" y="3356"/>
              <a:ext cx="24" cy="23"/>
              <a:chOff x="3500" y="3356"/>
              <a:chExt cx="24" cy="23"/>
            </a:xfrm>
          </p:grpSpPr>
          <p:sp>
            <p:nvSpPr>
              <p:cNvPr id="44132" name="Line 167"/>
              <p:cNvSpPr>
                <a:spLocks noChangeShapeType="1"/>
              </p:cNvSpPr>
              <p:nvPr/>
            </p:nvSpPr>
            <p:spPr bwMode="auto">
              <a:xfrm flipH="1">
                <a:off x="3500" y="3379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3" name="Line 168"/>
              <p:cNvSpPr>
                <a:spLocks noChangeShapeType="1"/>
              </p:cNvSpPr>
              <p:nvPr/>
            </p:nvSpPr>
            <p:spPr bwMode="auto">
              <a:xfrm flipV="1">
                <a:off x="3500" y="3356"/>
                <a:ext cx="0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84" name="Group 169"/>
            <p:cNvGrpSpPr>
              <a:grpSpLocks/>
            </p:cNvGrpSpPr>
            <p:nvPr/>
          </p:nvGrpSpPr>
          <p:grpSpPr bwMode="auto">
            <a:xfrm>
              <a:off x="3476" y="3332"/>
              <a:ext cx="24" cy="24"/>
              <a:chOff x="3476" y="3332"/>
              <a:chExt cx="24" cy="24"/>
            </a:xfrm>
          </p:grpSpPr>
          <p:sp>
            <p:nvSpPr>
              <p:cNvPr id="44130" name="Line 170"/>
              <p:cNvSpPr>
                <a:spLocks noChangeShapeType="1"/>
              </p:cNvSpPr>
              <p:nvPr/>
            </p:nvSpPr>
            <p:spPr bwMode="auto">
              <a:xfrm flipH="1">
                <a:off x="3476" y="3356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1" name="Line 171"/>
              <p:cNvSpPr>
                <a:spLocks noChangeShapeType="1"/>
              </p:cNvSpPr>
              <p:nvPr/>
            </p:nvSpPr>
            <p:spPr bwMode="auto">
              <a:xfrm flipV="1">
                <a:off x="3476" y="3332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85" name="Group 172"/>
            <p:cNvGrpSpPr>
              <a:grpSpLocks/>
            </p:cNvGrpSpPr>
            <p:nvPr/>
          </p:nvGrpSpPr>
          <p:grpSpPr bwMode="auto">
            <a:xfrm>
              <a:off x="3452" y="3308"/>
              <a:ext cx="24" cy="24"/>
              <a:chOff x="3452" y="3308"/>
              <a:chExt cx="24" cy="24"/>
            </a:xfrm>
          </p:grpSpPr>
          <p:sp>
            <p:nvSpPr>
              <p:cNvPr id="44128" name="Line 173"/>
              <p:cNvSpPr>
                <a:spLocks noChangeShapeType="1"/>
              </p:cNvSpPr>
              <p:nvPr/>
            </p:nvSpPr>
            <p:spPr bwMode="auto">
              <a:xfrm flipH="1">
                <a:off x="3452" y="3332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Line 174"/>
              <p:cNvSpPr>
                <a:spLocks noChangeShapeType="1"/>
              </p:cNvSpPr>
              <p:nvPr/>
            </p:nvSpPr>
            <p:spPr bwMode="auto">
              <a:xfrm flipV="1">
                <a:off x="3452" y="3308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86" name="Group 175"/>
            <p:cNvGrpSpPr>
              <a:grpSpLocks/>
            </p:cNvGrpSpPr>
            <p:nvPr/>
          </p:nvGrpSpPr>
          <p:grpSpPr bwMode="auto">
            <a:xfrm>
              <a:off x="3428" y="3285"/>
              <a:ext cx="24" cy="23"/>
              <a:chOff x="3428" y="3285"/>
              <a:chExt cx="24" cy="23"/>
            </a:xfrm>
          </p:grpSpPr>
          <p:sp>
            <p:nvSpPr>
              <p:cNvPr id="44126" name="Line 176"/>
              <p:cNvSpPr>
                <a:spLocks noChangeShapeType="1"/>
              </p:cNvSpPr>
              <p:nvPr/>
            </p:nvSpPr>
            <p:spPr bwMode="auto">
              <a:xfrm flipH="1">
                <a:off x="3429" y="3308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7" name="Line 177"/>
              <p:cNvSpPr>
                <a:spLocks noChangeShapeType="1"/>
              </p:cNvSpPr>
              <p:nvPr/>
            </p:nvSpPr>
            <p:spPr bwMode="auto">
              <a:xfrm flipV="1">
                <a:off x="3428" y="3285"/>
                <a:ext cx="0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87" name="Group 178"/>
            <p:cNvGrpSpPr>
              <a:grpSpLocks/>
            </p:cNvGrpSpPr>
            <p:nvPr/>
          </p:nvGrpSpPr>
          <p:grpSpPr bwMode="auto">
            <a:xfrm>
              <a:off x="3404" y="3261"/>
              <a:ext cx="24" cy="24"/>
              <a:chOff x="3404" y="3261"/>
              <a:chExt cx="24" cy="24"/>
            </a:xfrm>
          </p:grpSpPr>
          <p:sp>
            <p:nvSpPr>
              <p:cNvPr id="44124" name="Line 179"/>
              <p:cNvSpPr>
                <a:spLocks noChangeShapeType="1"/>
              </p:cNvSpPr>
              <p:nvPr/>
            </p:nvSpPr>
            <p:spPr bwMode="auto">
              <a:xfrm flipH="1">
                <a:off x="3404" y="3285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5" name="Line 180"/>
              <p:cNvSpPr>
                <a:spLocks noChangeShapeType="1"/>
              </p:cNvSpPr>
              <p:nvPr/>
            </p:nvSpPr>
            <p:spPr bwMode="auto">
              <a:xfrm flipV="1">
                <a:off x="3404" y="3261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88" name="Group 181"/>
            <p:cNvGrpSpPr>
              <a:grpSpLocks/>
            </p:cNvGrpSpPr>
            <p:nvPr/>
          </p:nvGrpSpPr>
          <p:grpSpPr bwMode="auto">
            <a:xfrm>
              <a:off x="3380" y="3237"/>
              <a:ext cx="24" cy="24"/>
              <a:chOff x="3380" y="3237"/>
              <a:chExt cx="24" cy="24"/>
            </a:xfrm>
          </p:grpSpPr>
          <p:sp>
            <p:nvSpPr>
              <p:cNvPr id="44122" name="Line 182"/>
              <p:cNvSpPr>
                <a:spLocks noChangeShapeType="1"/>
              </p:cNvSpPr>
              <p:nvPr/>
            </p:nvSpPr>
            <p:spPr bwMode="auto">
              <a:xfrm flipH="1">
                <a:off x="3380" y="3261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3" name="Line 183"/>
              <p:cNvSpPr>
                <a:spLocks noChangeShapeType="1"/>
              </p:cNvSpPr>
              <p:nvPr/>
            </p:nvSpPr>
            <p:spPr bwMode="auto">
              <a:xfrm flipV="1">
                <a:off x="3380" y="3237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89" name="Group 184"/>
            <p:cNvGrpSpPr>
              <a:grpSpLocks/>
            </p:cNvGrpSpPr>
            <p:nvPr/>
          </p:nvGrpSpPr>
          <p:grpSpPr bwMode="auto">
            <a:xfrm>
              <a:off x="3357" y="3214"/>
              <a:ext cx="24" cy="23"/>
              <a:chOff x="3357" y="3214"/>
              <a:chExt cx="24" cy="23"/>
            </a:xfrm>
          </p:grpSpPr>
          <p:sp>
            <p:nvSpPr>
              <p:cNvPr id="44120" name="Line 185"/>
              <p:cNvSpPr>
                <a:spLocks noChangeShapeType="1"/>
              </p:cNvSpPr>
              <p:nvPr/>
            </p:nvSpPr>
            <p:spPr bwMode="auto">
              <a:xfrm flipH="1">
                <a:off x="3358" y="3237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Line 186"/>
              <p:cNvSpPr>
                <a:spLocks noChangeShapeType="1"/>
              </p:cNvSpPr>
              <p:nvPr/>
            </p:nvSpPr>
            <p:spPr bwMode="auto">
              <a:xfrm flipV="1">
                <a:off x="3357" y="3214"/>
                <a:ext cx="0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90" name="Group 187"/>
            <p:cNvGrpSpPr>
              <a:grpSpLocks/>
            </p:cNvGrpSpPr>
            <p:nvPr/>
          </p:nvGrpSpPr>
          <p:grpSpPr bwMode="auto">
            <a:xfrm>
              <a:off x="3333" y="3190"/>
              <a:ext cx="24" cy="24"/>
              <a:chOff x="3333" y="3190"/>
              <a:chExt cx="24" cy="24"/>
            </a:xfrm>
          </p:grpSpPr>
          <p:sp>
            <p:nvSpPr>
              <p:cNvPr id="44118" name="Line 188"/>
              <p:cNvSpPr>
                <a:spLocks noChangeShapeType="1"/>
              </p:cNvSpPr>
              <p:nvPr/>
            </p:nvSpPr>
            <p:spPr bwMode="auto">
              <a:xfrm flipH="1">
                <a:off x="3333" y="3214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9" name="Line 189"/>
              <p:cNvSpPr>
                <a:spLocks noChangeShapeType="1"/>
              </p:cNvSpPr>
              <p:nvPr/>
            </p:nvSpPr>
            <p:spPr bwMode="auto">
              <a:xfrm flipV="1">
                <a:off x="3333" y="3190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91" name="Group 190"/>
            <p:cNvGrpSpPr>
              <a:grpSpLocks/>
            </p:cNvGrpSpPr>
            <p:nvPr/>
          </p:nvGrpSpPr>
          <p:grpSpPr bwMode="auto">
            <a:xfrm>
              <a:off x="3309" y="3166"/>
              <a:ext cx="24" cy="24"/>
              <a:chOff x="3309" y="3166"/>
              <a:chExt cx="24" cy="24"/>
            </a:xfrm>
          </p:grpSpPr>
          <p:sp>
            <p:nvSpPr>
              <p:cNvPr id="44116" name="Line 191"/>
              <p:cNvSpPr>
                <a:spLocks noChangeShapeType="1"/>
              </p:cNvSpPr>
              <p:nvPr/>
            </p:nvSpPr>
            <p:spPr bwMode="auto">
              <a:xfrm flipH="1">
                <a:off x="3309" y="3190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7" name="Line 192"/>
              <p:cNvSpPr>
                <a:spLocks noChangeShapeType="1"/>
              </p:cNvSpPr>
              <p:nvPr/>
            </p:nvSpPr>
            <p:spPr bwMode="auto">
              <a:xfrm flipV="1">
                <a:off x="3309" y="3166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92" name="Group 193"/>
            <p:cNvGrpSpPr>
              <a:grpSpLocks/>
            </p:cNvGrpSpPr>
            <p:nvPr/>
          </p:nvGrpSpPr>
          <p:grpSpPr bwMode="auto">
            <a:xfrm>
              <a:off x="3286" y="3142"/>
              <a:ext cx="24" cy="24"/>
              <a:chOff x="3286" y="3142"/>
              <a:chExt cx="24" cy="24"/>
            </a:xfrm>
          </p:grpSpPr>
          <p:sp>
            <p:nvSpPr>
              <p:cNvPr id="44114" name="Line 194"/>
              <p:cNvSpPr>
                <a:spLocks noChangeShapeType="1"/>
              </p:cNvSpPr>
              <p:nvPr/>
            </p:nvSpPr>
            <p:spPr bwMode="auto">
              <a:xfrm flipH="1">
                <a:off x="3287" y="3166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5" name="Line 195"/>
              <p:cNvSpPr>
                <a:spLocks noChangeShapeType="1"/>
              </p:cNvSpPr>
              <p:nvPr/>
            </p:nvSpPr>
            <p:spPr bwMode="auto">
              <a:xfrm flipV="1">
                <a:off x="3286" y="3142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93" name="Group 196"/>
            <p:cNvGrpSpPr>
              <a:grpSpLocks/>
            </p:cNvGrpSpPr>
            <p:nvPr/>
          </p:nvGrpSpPr>
          <p:grpSpPr bwMode="auto">
            <a:xfrm>
              <a:off x="3262" y="3118"/>
              <a:ext cx="24" cy="24"/>
              <a:chOff x="3262" y="3118"/>
              <a:chExt cx="24" cy="24"/>
            </a:xfrm>
          </p:grpSpPr>
          <p:sp>
            <p:nvSpPr>
              <p:cNvPr id="44112" name="Line 197"/>
              <p:cNvSpPr>
                <a:spLocks noChangeShapeType="1"/>
              </p:cNvSpPr>
              <p:nvPr/>
            </p:nvSpPr>
            <p:spPr bwMode="auto">
              <a:xfrm flipH="1">
                <a:off x="3262" y="3142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3" name="Line 198"/>
              <p:cNvSpPr>
                <a:spLocks noChangeShapeType="1"/>
              </p:cNvSpPr>
              <p:nvPr/>
            </p:nvSpPr>
            <p:spPr bwMode="auto">
              <a:xfrm flipV="1">
                <a:off x="3262" y="3118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94" name="Group 199"/>
            <p:cNvGrpSpPr>
              <a:grpSpLocks/>
            </p:cNvGrpSpPr>
            <p:nvPr/>
          </p:nvGrpSpPr>
          <p:grpSpPr bwMode="auto">
            <a:xfrm>
              <a:off x="3238" y="3094"/>
              <a:ext cx="24" cy="24"/>
              <a:chOff x="3238" y="3094"/>
              <a:chExt cx="24" cy="24"/>
            </a:xfrm>
          </p:grpSpPr>
          <p:sp>
            <p:nvSpPr>
              <p:cNvPr id="44110" name="Line 200"/>
              <p:cNvSpPr>
                <a:spLocks noChangeShapeType="1"/>
              </p:cNvSpPr>
              <p:nvPr/>
            </p:nvSpPr>
            <p:spPr bwMode="auto">
              <a:xfrm flipH="1">
                <a:off x="3238" y="3118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1" name="Line 201"/>
              <p:cNvSpPr>
                <a:spLocks noChangeShapeType="1"/>
              </p:cNvSpPr>
              <p:nvPr/>
            </p:nvSpPr>
            <p:spPr bwMode="auto">
              <a:xfrm flipV="1">
                <a:off x="3238" y="3094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95" name="Group 202"/>
            <p:cNvGrpSpPr>
              <a:grpSpLocks/>
            </p:cNvGrpSpPr>
            <p:nvPr/>
          </p:nvGrpSpPr>
          <p:grpSpPr bwMode="auto">
            <a:xfrm>
              <a:off x="3215" y="3071"/>
              <a:ext cx="24" cy="23"/>
              <a:chOff x="3215" y="3071"/>
              <a:chExt cx="24" cy="23"/>
            </a:xfrm>
          </p:grpSpPr>
          <p:sp>
            <p:nvSpPr>
              <p:cNvPr id="44108" name="Line 203"/>
              <p:cNvSpPr>
                <a:spLocks noChangeShapeType="1"/>
              </p:cNvSpPr>
              <p:nvPr/>
            </p:nvSpPr>
            <p:spPr bwMode="auto">
              <a:xfrm flipH="1">
                <a:off x="3215" y="3094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9" name="Line 204"/>
              <p:cNvSpPr>
                <a:spLocks noChangeShapeType="1"/>
              </p:cNvSpPr>
              <p:nvPr/>
            </p:nvSpPr>
            <p:spPr bwMode="auto">
              <a:xfrm flipV="1">
                <a:off x="3215" y="3071"/>
                <a:ext cx="0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96" name="Group 205"/>
            <p:cNvGrpSpPr>
              <a:grpSpLocks/>
            </p:cNvGrpSpPr>
            <p:nvPr/>
          </p:nvGrpSpPr>
          <p:grpSpPr bwMode="auto">
            <a:xfrm>
              <a:off x="3191" y="3047"/>
              <a:ext cx="24" cy="24"/>
              <a:chOff x="3191" y="3047"/>
              <a:chExt cx="24" cy="24"/>
            </a:xfrm>
          </p:grpSpPr>
          <p:sp>
            <p:nvSpPr>
              <p:cNvPr id="44106" name="Line 206"/>
              <p:cNvSpPr>
                <a:spLocks noChangeShapeType="1"/>
              </p:cNvSpPr>
              <p:nvPr/>
            </p:nvSpPr>
            <p:spPr bwMode="auto">
              <a:xfrm flipH="1">
                <a:off x="3191" y="3071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7" name="Line 207"/>
              <p:cNvSpPr>
                <a:spLocks noChangeShapeType="1"/>
              </p:cNvSpPr>
              <p:nvPr/>
            </p:nvSpPr>
            <p:spPr bwMode="auto">
              <a:xfrm flipV="1">
                <a:off x="3191" y="3047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97" name="Group 208"/>
            <p:cNvGrpSpPr>
              <a:grpSpLocks/>
            </p:cNvGrpSpPr>
            <p:nvPr/>
          </p:nvGrpSpPr>
          <p:grpSpPr bwMode="auto">
            <a:xfrm>
              <a:off x="3167" y="3023"/>
              <a:ext cx="24" cy="24"/>
              <a:chOff x="3167" y="3023"/>
              <a:chExt cx="24" cy="24"/>
            </a:xfrm>
          </p:grpSpPr>
          <p:sp>
            <p:nvSpPr>
              <p:cNvPr id="44104" name="Line 209"/>
              <p:cNvSpPr>
                <a:spLocks noChangeShapeType="1"/>
              </p:cNvSpPr>
              <p:nvPr/>
            </p:nvSpPr>
            <p:spPr bwMode="auto">
              <a:xfrm flipH="1">
                <a:off x="3167" y="3047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5" name="Line 210"/>
              <p:cNvSpPr>
                <a:spLocks noChangeShapeType="1"/>
              </p:cNvSpPr>
              <p:nvPr/>
            </p:nvSpPr>
            <p:spPr bwMode="auto">
              <a:xfrm flipV="1">
                <a:off x="3167" y="3023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98" name="Group 211"/>
            <p:cNvGrpSpPr>
              <a:grpSpLocks/>
            </p:cNvGrpSpPr>
            <p:nvPr/>
          </p:nvGrpSpPr>
          <p:grpSpPr bwMode="auto">
            <a:xfrm>
              <a:off x="3143" y="3000"/>
              <a:ext cx="24" cy="23"/>
              <a:chOff x="3143" y="3000"/>
              <a:chExt cx="24" cy="23"/>
            </a:xfrm>
          </p:grpSpPr>
          <p:sp>
            <p:nvSpPr>
              <p:cNvPr id="44102" name="Line 212"/>
              <p:cNvSpPr>
                <a:spLocks noChangeShapeType="1"/>
              </p:cNvSpPr>
              <p:nvPr/>
            </p:nvSpPr>
            <p:spPr bwMode="auto">
              <a:xfrm flipH="1">
                <a:off x="3144" y="3023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3" name="Line 213"/>
              <p:cNvSpPr>
                <a:spLocks noChangeShapeType="1"/>
              </p:cNvSpPr>
              <p:nvPr/>
            </p:nvSpPr>
            <p:spPr bwMode="auto">
              <a:xfrm flipV="1">
                <a:off x="3143" y="3000"/>
                <a:ext cx="0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99" name="Group 214"/>
            <p:cNvGrpSpPr>
              <a:grpSpLocks/>
            </p:cNvGrpSpPr>
            <p:nvPr/>
          </p:nvGrpSpPr>
          <p:grpSpPr bwMode="auto">
            <a:xfrm>
              <a:off x="3119" y="2976"/>
              <a:ext cx="24" cy="24"/>
              <a:chOff x="3119" y="2976"/>
              <a:chExt cx="24" cy="24"/>
            </a:xfrm>
          </p:grpSpPr>
          <p:sp>
            <p:nvSpPr>
              <p:cNvPr id="44100" name="Line 215"/>
              <p:cNvSpPr>
                <a:spLocks noChangeShapeType="1"/>
              </p:cNvSpPr>
              <p:nvPr/>
            </p:nvSpPr>
            <p:spPr bwMode="auto">
              <a:xfrm flipH="1">
                <a:off x="3119" y="3000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1" name="Line 216"/>
              <p:cNvSpPr>
                <a:spLocks noChangeShapeType="1"/>
              </p:cNvSpPr>
              <p:nvPr/>
            </p:nvSpPr>
            <p:spPr bwMode="auto">
              <a:xfrm flipV="1">
                <a:off x="3119" y="2976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043" name="Oval 217"/>
          <p:cNvSpPr>
            <a:spLocks noChangeArrowheads="1"/>
          </p:cNvSpPr>
          <p:nvPr/>
        </p:nvSpPr>
        <p:spPr bwMode="auto">
          <a:xfrm>
            <a:off x="5743575" y="2846388"/>
            <a:ext cx="88900" cy="1131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4044" name="Line 218"/>
          <p:cNvSpPr>
            <a:spLocks noChangeShapeType="1"/>
          </p:cNvSpPr>
          <p:nvPr/>
        </p:nvSpPr>
        <p:spPr bwMode="auto">
          <a:xfrm flipV="1">
            <a:off x="5840413" y="3679825"/>
            <a:ext cx="1446212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219"/>
          <p:cNvSpPr>
            <a:spLocks noChangeShapeType="1"/>
          </p:cNvSpPr>
          <p:nvPr/>
        </p:nvSpPr>
        <p:spPr bwMode="auto">
          <a:xfrm flipV="1">
            <a:off x="5832475" y="3316288"/>
            <a:ext cx="1311275" cy="1587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220"/>
          <p:cNvSpPr>
            <a:spLocks noChangeShapeType="1"/>
          </p:cNvSpPr>
          <p:nvPr/>
        </p:nvSpPr>
        <p:spPr bwMode="auto">
          <a:xfrm flipV="1">
            <a:off x="5832475" y="3570288"/>
            <a:ext cx="1368425" cy="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4397" name="Rectangle 221"/>
          <p:cNvSpPr>
            <a:spLocks noChangeArrowheads="1"/>
          </p:cNvSpPr>
          <p:nvPr/>
        </p:nvSpPr>
        <p:spPr bwMode="auto">
          <a:xfrm flipV="1">
            <a:off x="7145338" y="2955925"/>
            <a:ext cx="588962" cy="78898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6980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  <p:sp>
        <p:nvSpPr>
          <p:cNvPr id="44048" name="Line 222"/>
          <p:cNvSpPr>
            <a:spLocks noChangeShapeType="1"/>
          </p:cNvSpPr>
          <p:nvPr/>
        </p:nvSpPr>
        <p:spPr bwMode="auto">
          <a:xfrm flipV="1">
            <a:off x="5832475" y="3128963"/>
            <a:ext cx="1308100" cy="1587"/>
          </a:xfrm>
          <a:prstGeom prst="line">
            <a:avLst/>
          </a:prstGeom>
          <a:noFill/>
          <a:ln w="22225">
            <a:solidFill>
              <a:srgbClr val="99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Arc 223"/>
          <p:cNvSpPr>
            <a:spLocks/>
          </p:cNvSpPr>
          <p:nvPr/>
        </p:nvSpPr>
        <p:spPr bwMode="auto">
          <a:xfrm>
            <a:off x="7302500" y="2960688"/>
            <a:ext cx="428625" cy="1182687"/>
          </a:xfrm>
          <a:custGeom>
            <a:avLst/>
            <a:gdLst>
              <a:gd name="T0" fmla="*/ 202479 w 20591"/>
              <a:gd name="T1" fmla="*/ 0 h 19286"/>
              <a:gd name="T2" fmla="*/ 428625 w 20591"/>
              <a:gd name="T3" fmla="*/ 782612 h 19286"/>
              <a:gd name="T4" fmla="*/ 0 w 20591"/>
              <a:gd name="T5" fmla="*/ 1182687 h 19286"/>
              <a:gd name="T6" fmla="*/ 0 60000 65536"/>
              <a:gd name="T7" fmla="*/ 0 60000 65536"/>
              <a:gd name="T8" fmla="*/ 0 60000 65536"/>
              <a:gd name="T9" fmla="*/ 0 w 20591"/>
              <a:gd name="T10" fmla="*/ 0 h 19286"/>
              <a:gd name="T11" fmla="*/ 20591 w 20591"/>
              <a:gd name="T12" fmla="*/ 19286 h 19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91" h="19286" fill="none" extrusionOk="0">
                <a:moveTo>
                  <a:pt x="9726" y="0"/>
                </a:moveTo>
                <a:cubicBezTo>
                  <a:pt x="14918" y="2618"/>
                  <a:pt x="18835" y="7219"/>
                  <a:pt x="20591" y="12761"/>
                </a:cubicBezTo>
              </a:path>
              <a:path w="20591" h="19286" stroke="0" extrusionOk="0">
                <a:moveTo>
                  <a:pt x="9726" y="0"/>
                </a:moveTo>
                <a:cubicBezTo>
                  <a:pt x="14918" y="2618"/>
                  <a:pt x="18835" y="7219"/>
                  <a:pt x="20591" y="12761"/>
                </a:cubicBezTo>
                <a:lnTo>
                  <a:pt x="0" y="1928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Arc 224"/>
          <p:cNvSpPr>
            <a:spLocks/>
          </p:cNvSpPr>
          <p:nvPr/>
        </p:nvSpPr>
        <p:spPr bwMode="auto">
          <a:xfrm flipV="1">
            <a:off x="7140575" y="2309813"/>
            <a:ext cx="614363" cy="825500"/>
          </a:xfrm>
          <a:custGeom>
            <a:avLst/>
            <a:gdLst>
              <a:gd name="T0" fmla="*/ 0 w 11547"/>
              <a:gd name="T1" fmla="*/ 0 h 21600"/>
              <a:gd name="T2" fmla="*/ 614363 w 11547"/>
              <a:gd name="T3" fmla="*/ 127838 h 21600"/>
              <a:gd name="T4" fmla="*/ 0 w 11547"/>
              <a:gd name="T5" fmla="*/ 825500 h 21600"/>
              <a:gd name="T6" fmla="*/ 0 60000 65536"/>
              <a:gd name="T7" fmla="*/ 0 60000 65536"/>
              <a:gd name="T8" fmla="*/ 0 60000 65536"/>
              <a:gd name="T9" fmla="*/ 0 w 11547"/>
              <a:gd name="T10" fmla="*/ 0 h 21600"/>
              <a:gd name="T11" fmla="*/ 11547 w 11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47" h="21600" fill="none" extrusionOk="0">
                <a:moveTo>
                  <a:pt x="0" y="0"/>
                </a:moveTo>
                <a:cubicBezTo>
                  <a:pt x="4087" y="0"/>
                  <a:pt x="8091" y="1160"/>
                  <a:pt x="11546" y="3345"/>
                </a:cubicBezTo>
              </a:path>
              <a:path w="11547" h="21600" stroke="0" extrusionOk="0">
                <a:moveTo>
                  <a:pt x="0" y="0"/>
                </a:moveTo>
                <a:cubicBezTo>
                  <a:pt x="4087" y="0"/>
                  <a:pt x="8091" y="1160"/>
                  <a:pt x="11546" y="3345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Arc 225"/>
          <p:cNvSpPr>
            <a:spLocks/>
          </p:cNvSpPr>
          <p:nvPr/>
        </p:nvSpPr>
        <p:spPr bwMode="auto">
          <a:xfrm flipV="1">
            <a:off x="7146925" y="2722563"/>
            <a:ext cx="600075" cy="596900"/>
          </a:xfrm>
          <a:custGeom>
            <a:avLst/>
            <a:gdLst>
              <a:gd name="T0" fmla="*/ 0 w 9186"/>
              <a:gd name="T1" fmla="*/ 0 h 21600"/>
              <a:gd name="T2" fmla="*/ 600075 w 9186"/>
              <a:gd name="T3" fmla="*/ 56678 h 21600"/>
              <a:gd name="T4" fmla="*/ 0 w 9186"/>
              <a:gd name="T5" fmla="*/ 596900 h 21600"/>
              <a:gd name="T6" fmla="*/ 0 60000 65536"/>
              <a:gd name="T7" fmla="*/ 0 60000 65536"/>
              <a:gd name="T8" fmla="*/ 0 60000 65536"/>
              <a:gd name="T9" fmla="*/ 0 w 9186"/>
              <a:gd name="T10" fmla="*/ 0 h 21600"/>
              <a:gd name="T11" fmla="*/ 9186 w 91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86" h="21600" fill="none" extrusionOk="0">
                <a:moveTo>
                  <a:pt x="0" y="0"/>
                </a:moveTo>
                <a:cubicBezTo>
                  <a:pt x="3175" y="0"/>
                  <a:pt x="6312" y="700"/>
                  <a:pt x="9186" y="2050"/>
                </a:cubicBezTo>
              </a:path>
              <a:path w="9186" h="21600" stroke="0" extrusionOk="0">
                <a:moveTo>
                  <a:pt x="0" y="0"/>
                </a:moveTo>
                <a:cubicBezTo>
                  <a:pt x="3175" y="0"/>
                  <a:pt x="6312" y="700"/>
                  <a:pt x="9186" y="205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Arc 226"/>
          <p:cNvSpPr>
            <a:spLocks/>
          </p:cNvSpPr>
          <p:nvPr/>
        </p:nvSpPr>
        <p:spPr bwMode="auto">
          <a:xfrm flipV="1">
            <a:off x="7153275" y="2709863"/>
            <a:ext cx="563563" cy="863600"/>
          </a:xfrm>
          <a:custGeom>
            <a:avLst/>
            <a:gdLst>
              <a:gd name="T0" fmla="*/ 0 w 7183"/>
              <a:gd name="T1" fmla="*/ 0 h 21600"/>
              <a:gd name="T2" fmla="*/ 563563 w 7183"/>
              <a:gd name="T3" fmla="*/ 49137 h 21600"/>
              <a:gd name="T4" fmla="*/ 0 w 7183"/>
              <a:gd name="T5" fmla="*/ 863600 h 21600"/>
              <a:gd name="T6" fmla="*/ 0 60000 65536"/>
              <a:gd name="T7" fmla="*/ 0 60000 65536"/>
              <a:gd name="T8" fmla="*/ 0 60000 65536"/>
              <a:gd name="T9" fmla="*/ 0 w 7183"/>
              <a:gd name="T10" fmla="*/ 0 h 21600"/>
              <a:gd name="T11" fmla="*/ 7183 w 718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83" h="21600" fill="none" extrusionOk="0">
                <a:moveTo>
                  <a:pt x="0" y="0"/>
                </a:moveTo>
                <a:cubicBezTo>
                  <a:pt x="2446" y="0"/>
                  <a:pt x="4875" y="415"/>
                  <a:pt x="7182" y="1229"/>
                </a:cubicBezTo>
              </a:path>
              <a:path w="7183" h="21600" stroke="0" extrusionOk="0">
                <a:moveTo>
                  <a:pt x="0" y="0"/>
                </a:moveTo>
                <a:cubicBezTo>
                  <a:pt x="2446" y="0"/>
                  <a:pt x="4875" y="415"/>
                  <a:pt x="7182" y="1229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Arc 227"/>
          <p:cNvSpPr>
            <a:spLocks/>
          </p:cNvSpPr>
          <p:nvPr/>
        </p:nvSpPr>
        <p:spPr bwMode="auto">
          <a:xfrm flipV="1">
            <a:off x="7146925" y="3141663"/>
            <a:ext cx="569913" cy="546100"/>
          </a:xfrm>
          <a:custGeom>
            <a:avLst/>
            <a:gdLst>
              <a:gd name="T0" fmla="*/ 0 w 4845"/>
              <a:gd name="T1" fmla="*/ 0 h 21600"/>
              <a:gd name="T2" fmla="*/ 569913 w 4845"/>
              <a:gd name="T3" fmla="*/ 13905 h 21600"/>
              <a:gd name="T4" fmla="*/ 0 w 4845"/>
              <a:gd name="T5" fmla="*/ 546100 h 21600"/>
              <a:gd name="T6" fmla="*/ 0 60000 65536"/>
              <a:gd name="T7" fmla="*/ 0 60000 65536"/>
              <a:gd name="T8" fmla="*/ 0 60000 65536"/>
              <a:gd name="T9" fmla="*/ 0 w 4845"/>
              <a:gd name="T10" fmla="*/ 0 h 21600"/>
              <a:gd name="T11" fmla="*/ 4845 w 48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45" h="21600" fill="none" extrusionOk="0">
                <a:moveTo>
                  <a:pt x="0" y="0"/>
                </a:moveTo>
                <a:cubicBezTo>
                  <a:pt x="1630" y="0"/>
                  <a:pt x="3255" y="184"/>
                  <a:pt x="4844" y="550"/>
                </a:cubicBezTo>
              </a:path>
              <a:path w="4845" h="21600" stroke="0" extrusionOk="0">
                <a:moveTo>
                  <a:pt x="0" y="0"/>
                </a:moveTo>
                <a:cubicBezTo>
                  <a:pt x="1630" y="0"/>
                  <a:pt x="3255" y="184"/>
                  <a:pt x="4844" y="55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Line 228"/>
          <p:cNvSpPr>
            <a:spLocks noChangeShapeType="1"/>
          </p:cNvSpPr>
          <p:nvPr/>
        </p:nvSpPr>
        <p:spPr bwMode="auto">
          <a:xfrm rot="20346068" flipV="1">
            <a:off x="7631113" y="2728913"/>
            <a:ext cx="1722437" cy="1587"/>
          </a:xfrm>
          <a:prstGeom prst="line">
            <a:avLst/>
          </a:prstGeom>
          <a:noFill/>
          <a:ln w="22225">
            <a:solidFill>
              <a:srgbClr val="99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29"/>
          <p:cNvSpPr>
            <a:spLocks noChangeShapeType="1"/>
          </p:cNvSpPr>
          <p:nvPr/>
        </p:nvSpPr>
        <p:spPr bwMode="auto">
          <a:xfrm rot="20892011" flipV="1">
            <a:off x="7683500" y="3116263"/>
            <a:ext cx="1520825" cy="1587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Line 230"/>
          <p:cNvSpPr>
            <a:spLocks noChangeShapeType="1"/>
          </p:cNvSpPr>
          <p:nvPr/>
        </p:nvSpPr>
        <p:spPr bwMode="auto">
          <a:xfrm rot="20980410" flipV="1">
            <a:off x="7645400" y="3411538"/>
            <a:ext cx="1343025" cy="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31"/>
          <p:cNvSpPr>
            <a:spLocks noChangeShapeType="1"/>
          </p:cNvSpPr>
          <p:nvPr/>
        </p:nvSpPr>
        <p:spPr bwMode="auto">
          <a:xfrm rot="21403798" flipV="1">
            <a:off x="7678738" y="3638550"/>
            <a:ext cx="1331912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32"/>
          <p:cNvSpPr>
            <a:spLocks noChangeShapeType="1"/>
          </p:cNvSpPr>
          <p:nvPr/>
        </p:nvSpPr>
        <p:spPr bwMode="auto">
          <a:xfrm flipV="1">
            <a:off x="7143750" y="3629025"/>
            <a:ext cx="585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9" name="Line 233"/>
          <p:cNvSpPr>
            <a:spLocks noChangeShapeType="1"/>
          </p:cNvSpPr>
          <p:nvPr/>
        </p:nvSpPr>
        <p:spPr bwMode="auto">
          <a:xfrm flipV="1">
            <a:off x="7140575" y="3467100"/>
            <a:ext cx="585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0" name="Line 234"/>
          <p:cNvSpPr>
            <a:spLocks noChangeShapeType="1"/>
          </p:cNvSpPr>
          <p:nvPr/>
        </p:nvSpPr>
        <p:spPr bwMode="auto">
          <a:xfrm flipV="1">
            <a:off x="7146925" y="3178175"/>
            <a:ext cx="585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1" name="Line 235"/>
          <p:cNvSpPr>
            <a:spLocks noChangeShapeType="1"/>
          </p:cNvSpPr>
          <p:nvPr/>
        </p:nvSpPr>
        <p:spPr bwMode="auto">
          <a:xfrm>
            <a:off x="7056438" y="3182938"/>
            <a:ext cx="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4062" name="Picture 2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08763" y="3201988"/>
            <a:ext cx="4000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3" name="Picture 2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334250" y="3894138"/>
            <a:ext cx="11588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4" name="Freeform 238"/>
          <p:cNvSpPr>
            <a:spLocks/>
          </p:cNvSpPr>
          <p:nvPr/>
        </p:nvSpPr>
        <p:spPr bwMode="auto">
          <a:xfrm>
            <a:off x="6007100" y="2936875"/>
            <a:ext cx="406400" cy="901700"/>
          </a:xfrm>
          <a:custGeom>
            <a:avLst/>
            <a:gdLst>
              <a:gd name="T0" fmla="*/ 406400 w 256"/>
              <a:gd name="T1" fmla="*/ 0 h 568"/>
              <a:gd name="T2" fmla="*/ 266700 w 256"/>
              <a:gd name="T3" fmla="*/ 469900 h 568"/>
              <a:gd name="T4" fmla="*/ 0 w 256"/>
              <a:gd name="T5" fmla="*/ 901700 h 568"/>
              <a:gd name="T6" fmla="*/ 0 60000 65536"/>
              <a:gd name="T7" fmla="*/ 0 60000 65536"/>
              <a:gd name="T8" fmla="*/ 0 60000 65536"/>
              <a:gd name="T9" fmla="*/ 0 w 256"/>
              <a:gd name="T10" fmla="*/ 0 h 568"/>
              <a:gd name="T11" fmla="*/ 256 w 256"/>
              <a:gd name="T12" fmla="*/ 568 h 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568">
                <a:moveTo>
                  <a:pt x="256" y="0"/>
                </a:moveTo>
                <a:cubicBezTo>
                  <a:pt x="233" y="100"/>
                  <a:pt x="211" y="201"/>
                  <a:pt x="168" y="296"/>
                </a:cubicBezTo>
                <a:cubicBezTo>
                  <a:pt x="125" y="391"/>
                  <a:pt x="28" y="523"/>
                  <a:pt x="0" y="56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5" name="Text Box 239"/>
          <p:cNvSpPr txBox="1">
            <a:spLocks noChangeArrowheads="1"/>
          </p:cNvSpPr>
          <p:nvPr/>
        </p:nvSpPr>
        <p:spPr bwMode="auto">
          <a:xfrm>
            <a:off x="6067425" y="2427288"/>
            <a:ext cx="66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0"/>
              <a:t>energy</a:t>
            </a:r>
          </a:p>
          <a:p>
            <a:r>
              <a:rPr lang="en-US" altLang="en-US" sz="1400" b="0"/>
              <a:t>front</a:t>
            </a:r>
          </a:p>
        </p:txBody>
      </p:sp>
      <p:sp>
        <p:nvSpPr>
          <p:cNvPr id="44066" name="Line 240"/>
          <p:cNvSpPr>
            <a:spLocks noChangeShapeType="1"/>
          </p:cNvSpPr>
          <p:nvPr/>
        </p:nvSpPr>
        <p:spPr bwMode="auto">
          <a:xfrm>
            <a:off x="6530975" y="3076575"/>
            <a:ext cx="0" cy="8001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7" name="Text Box 241"/>
          <p:cNvSpPr txBox="1">
            <a:spLocks noChangeArrowheads="1"/>
          </p:cNvSpPr>
          <p:nvPr/>
        </p:nvSpPr>
        <p:spPr bwMode="auto">
          <a:xfrm>
            <a:off x="6078538" y="3951288"/>
            <a:ext cx="904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0"/>
              <a:t>wavefront</a:t>
            </a:r>
          </a:p>
        </p:txBody>
      </p:sp>
      <p:sp>
        <p:nvSpPr>
          <p:cNvPr id="44068" name="Text Box 242"/>
          <p:cNvSpPr txBox="1">
            <a:spLocks noChangeArrowheads="1"/>
          </p:cNvSpPr>
          <p:nvPr/>
        </p:nvSpPr>
        <p:spPr bwMode="auto">
          <a:xfrm>
            <a:off x="4797425" y="3762375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0"/>
              <a:t>f</a:t>
            </a:r>
          </a:p>
        </p:txBody>
      </p:sp>
      <p:sp>
        <p:nvSpPr>
          <p:cNvPr id="44069" name="Line 243"/>
          <p:cNvSpPr>
            <a:spLocks noChangeShapeType="1"/>
          </p:cNvSpPr>
          <p:nvPr/>
        </p:nvSpPr>
        <p:spPr bwMode="auto">
          <a:xfrm>
            <a:off x="5781675" y="4800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4070" name="Text Box 244"/>
          <p:cNvSpPr txBox="1">
            <a:spLocks noChangeArrowheads="1"/>
          </p:cNvSpPr>
          <p:nvPr/>
        </p:nvSpPr>
        <p:spPr bwMode="auto">
          <a:xfrm>
            <a:off x="6530975" y="4498975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0"/>
              <a:t>f</a:t>
            </a:r>
          </a:p>
        </p:txBody>
      </p:sp>
      <p:sp>
        <p:nvSpPr>
          <p:cNvPr id="44071" name="Line 245"/>
          <p:cNvSpPr>
            <a:spLocks noChangeShapeType="1"/>
          </p:cNvSpPr>
          <p:nvPr/>
        </p:nvSpPr>
        <p:spPr bwMode="auto">
          <a:xfrm>
            <a:off x="5778500" y="396557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2" name="Line 246"/>
          <p:cNvSpPr>
            <a:spLocks noChangeShapeType="1"/>
          </p:cNvSpPr>
          <p:nvPr/>
        </p:nvSpPr>
        <p:spPr bwMode="auto">
          <a:xfrm>
            <a:off x="7391400" y="424497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3" name="Line 247"/>
          <p:cNvSpPr>
            <a:spLocks noChangeShapeType="1"/>
          </p:cNvSpPr>
          <p:nvPr/>
        </p:nvSpPr>
        <p:spPr bwMode="auto">
          <a:xfrm flipV="1">
            <a:off x="3886200" y="4181475"/>
            <a:ext cx="3556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4" name="Text Box 248"/>
          <p:cNvSpPr txBox="1">
            <a:spLocks noChangeArrowheads="1"/>
          </p:cNvSpPr>
          <p:nvPr/>
        </p:nvSpPr>
        <p:spPr bwMode="auto">
          <a:xfrm>
            <a:off x="4648200" y="18542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altLang="en-US" b="0"/>
              <a:t>B. E. Schmidt </a:t>
            </a:r>
            <a:r>
              <a:rPr lang="da-DK" altLang="en-US" b="0" i="1"/>
              <a:t>et al. </a:t>
            </a:r>
            <a:r>
              <a:rPr lang="da-DK" altLang="en-US" b="0"/>
              <a:t>Nat. Commun. </a:t>
            </a:r>
            <a:r>
              <a:rPr lang="da-DK" altLang="en-US"/>
              <a:t>5</a:t>
            </a:r>
            <a:r>
              <a:rPr lang="da-DK" altLang="en-US" b="0"/>
              <a:t>, 3643 (2014)</a:t>
            </a:r>
            <a:endParaRPr lang="en-US" altLang="en-US" b="0"/>
          </a:p>
        </p:txBody>
      </p:sp>
      <p:sp>
        <p:nvSpPr>
          <p:cNvPr id="44076" name="Text Box 250"/>
          <p:cNvSpPr txBox="1">
            <a:spLocks noChangeArrowheads="1"/>
          </p:cNvSpPr>
          <p:nvPr/>
        </p:nvSpPr>
        <p:spPr bwMode="auto">
          <a:xfrm>
            <a:off x="1411288" y="1166745"/>
            <a:ext cx="3797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dirty="0"/>
              <a:t>FOPA:</a:t>
            </a:r>
            <a:r>
              <a:rPr lang="en-US" altLang="en-US" b="0" dirty="0"/>
              <a:t> </a:t>
            </a:r>
            <a:r>
              <a:rPr lang="en-US" altLang="en-US" dirty="0"/>
              <a:t>Frequency domain optical </a:t>
            </a:r>
          </a:p>
          <a:p>
            <a:pPr algn="ctr"/>
            <a:r>
              <a:rPr lang="en-US" altLang="en-US" dirty="0"/>
              <a:t>parametric amplification (Faux-pas)</a:t>
            </a:r>
            <a:r>
              <a:rPr lang="en-US" altLang="en-US" b="0" dirty="0"/>
              <a:t> </a:t>
            </a:r>
          </a:p>
        </p:txBody>
      </p:sp>
      <p:sp>
        <p:nvSpPr>
          <p:cNvPr id="44077" name="Text Box 251"/>
          <p:cNvSpPr txBox="1">
            <a:spLocks noChangeArrowheads="1"/>
          </p:cNvSpPr>
          <p:nvPr/>
        </p:nvSpPr>
        <p:spPr bwMode="auto">
          <a:xfrm>
            <a:off x="2011363" y="5676900"/>
            <a:ext cx="743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0"/>
              <a:t>Interplay of temporal and spatial chirp, resulting in changes in wavefront shape</a:t>
            </a:r>
          </a:p>
          <a:p>
            <a:r>
              <a:rPr lang="en-US" altLang="en-US" b="0"/>
              <a:t>group delays and central wavelength.</a:t>
            </a:r>
          </a:p>
        </p:txBody>
      </p:sp>
      <p:sp>
        <p:nvSpPr>
          <p:cNvPr id="107" name="Text Box 248"/>
          <p:cNvSpPr txBox="1">
            <a:spLocks noChangeArrowheads="1"/>
          </p:cNvSpPr>
          <p:nvPr/>
        </p:nvSpPr>
        <p:spPr bwMode="auto">
          <a:xfrm>
            <a:off x="3142615" y="315278"/>
            <a:ext cx="6139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Other solution: use many crystals for each wavelength range</a:t>
            </a:r>
          </a:p>
        </p:txBody>
      </p:sp>
    </p:spTree>
    <p:extLst>
      <p:ext uri="{BB962C8B-B14F-4D97-AF65-F5344CB8AC3E}">
        <p14:creationId xmlns:p14="http://schemas.microsoft.com/office/powerpoint/2010/main" val="28853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\documentclass{article}&#10;\usepackage{amsmath}&#10;\pagestyle{empty}&#10;\begin{document}&#10;\noindent&#10;Solution 1:\\The grating-lens configuration does no need to be&#10;symmetrical, neither do the lenses need to have the same focal distance.&#10;Let $\Delta$ be the distance from the left grating to the left lens of focal distance $f$, and $\Delta '$ the&#10;distance from the right grating to the right lens of focal distance $f'$, the overall dispersion is given by:&#10;\begin{equation}&#10;\fbox{$\displaystyle&#10;\left.\frac{d^2\Psi}{d\Omega^2}\right|_{\omega_\ell} =&#10;-\frac{\omega_\ell}{c}&#10;  \left(\left.\frac{d\alpha}{d\Omega}\right|_{\omega_\ell}\right)^2&#10;    \left(\Delta + M^2 \Delta' \right) $}&#10;\label{GL3}&#10;\end{equation}&#10;where a magnification factor $M = f'/f$ has been introduced.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36725" y="1536700"/>
            <a:ext cx="871855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\documentclass{article}&#10;\usepackage{amsmath}&#10;\pagestyle{empty}&#10;\begin{document}&#10;&#10;But... $L=2f$ implies gratings and lenses on top  of each others.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81275" y="836613"/>
            <a:ext cx="70294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\documentclass{article}&#10;\usepackage{amsmath}&#10;\pagestyle{empty}&#10;\begin{document}&#10;\noindent&#10;Solution 2:\\The $L$ need not be the same in the&#10;stretcher and compressor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736725" y="5157788"/>
            <a:ext cx="67135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8" y="2182813"/>
            <a:ext cx="73056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788" y="0"/>
            <a:ext cx="9750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 flipH="1">
            <a:off x="4138613" y="366713"/>
            <a:ext cx="4035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II.  THE NEED TO CONTROL TIMING</a:t>
            </a:r>
          </a:p>
        </p:txBody>
      </p:sp>
      <p:pic>
        <p:nvPicPr>
          <p:cNvPr id="19458" name="Picture 3" descr="\documentclass{article}&#10;\usepackage{amsmath}&#10;\pagestyle{empty}&#10;\begin{document}&#10;&#10;Why?  When it s important?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6388" y="1055688"/>
            <a:ext cx="31480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3167063" y="863600"/>
            <a:ext cx="5857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GROUP VELOCITY APPLIES ONLY TO LINEAR DIELECTRICS</a:t>
            </a:r>
          </a:p>
        </p:txBody>
      </p:sp>
      <p:grpSp>
        <p:nvGrpSpPr>
          <p:cNvPr id="20482" name="Group 44"/>
          <p:cNvGrpSpPr>
            <a:grpSpLocks/>
          </p:cNvGrpSpPr>
          <p:nvPr/>
        </p:nvGrpSpPr>
        <p:grpSpPr bwMode="auto">
          <a:xfrm>
            <a:off x="3656013" y="1943100"/>
            <a:ext cx="749300" cy="587375"/>
            <a:chOff x="754" y="1544"/>
            <a:chExt cx="2019" cy="1177"/>
          </a:xfrm>
        </p:grpSpPr>
        <p:sp>
          <p:nvSpPr>
            <p:cNvPr id="20527" name="Arc 45"/>
            <p:cNvSpPr>
              <a:spLocks/>
            </p:cNvSpPr>
            <p:nvPr/>
          </p:nvSpPr>
          <p:spPr bwMode="auto">
            <a:xfrm flipH="1">
              <a:off x="1540" y="1544"/>
              <a:ext cx="429" cy="666"/>
            </a:xfrm>
            <a:custGeom>
              <a:avLst/>
              <a:gdLst>
                <a:gd name="T0" fmla="*/ 0 w 26307"/>
                <a:gd name="T1" fmla="*/ 0 h 21600"/>
                <a:gd name="T2" fmla="*/ 0 w 26307"/>
                <a:gd name="T3" fmla="*/ 0 h 21600"/>
                <a:gd name="T4" fmla="*/ 0 w 26307"/>
                <a:gd name="T5" fmla="*/ 0 h 21600"/>
                <a:gd name="T6" fmla="*/ 0 60000 65536"/>
                <a:gd name="T7" fmla="*/ 0 60000 65536"/>
                <a:gd name="T8" fmla="*/ 0 60000 65536"/>
                <a:gd name="T9" fmla="*/ 0 w 26307"/>
                <a:gd name="T10" fmla="*/ 0 h 21600"/>
                <a:gd name="T11" fmla="*/ 26307 w 263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07" h="21600" fill="none" extrusionOk="0">
                  <a:moveTo>
                    <a:pt x="-1" y="4519"/>
                  </a:moveTo>
                  <a:cubicBezTo>
                    <a:pt x="3784" y="1589"/>
                    <a:pt x="8435" y="0"/>
                    <a:pt x="13222" y="0"/>
                  </a:cubicBezTo>
                  <a:cubicBezTo>
                    <a:pt x="17949" y="0"/>
                    <a:pt x="22545" y="1550"/>
                    <a:pt x="26306" y="4414"/>
                  </a:cubicBezTo>
                </a:path>
                <a:path w="26307" h="21600" stroke="0" extrusionOk="0">
                  <a:moveTo>
                    <a:pt x="-1" y="4519"/>
                  </a:moveTo>
                  <a:cubicBezTo>
                    <a:pt x="3784" y="1589"/>
                    <a:pt x="8435" y="0"/>
                    <a:pt x="13222" y="0"/>
                  </a:cubicBezTo>
                  <a:cubicBezTo>
                    <a:pt x="17949" y="0"/>
                    <a:pt x="22545" y="1550"/>
                    <a:pt x="26306" y="4414"/>
                  </a:cubicBezTo>
                  <a:lnTo>
                    <a:pt x="13222" y="21600"/>
                  </a:lnTo>
                  <a:lnTo>
                    <a:pt x="-1" y="45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Freeform 46"/>
            <p:cNvSpPr>
              <a:spLocks/>
            </p:cNvSpPr>
            <p:nvPr/>
          </p:nvSpPr>
          <p:spPr bwMode="auto">
            <a:xfrm>
              <a:off x="754" y="1664"/>
              <a:ext cx="800" cy="1043"/>
            </a:xfrm>
            <a:custGeom>
              <a:avLst/>
              <a:gdLst>
                <a:gd name="T0" fmla="*/ 800 w 800"/>
                <a:gd name="T1" fmla="*/ 0 h 992"/>
                <a:gd name="T2" fmla="*/ 698 w 800"/>
                <a:gd name="T3" fmla="*/ 165 h 992"/>
                <a:gd name="T4" fmla="*/ 493 w 800"/>
                <a:gd name="T5" fmla="*/ 593 h 992"/>
                <a:gd name="T6" fmla="*/ 339 w 800"/>
                <a:gd name="T7" fmla="*/ 922 h 992"/>
                <a:gd name="T8" fmla="*/ 224 w 800"/>
                <a:gd name="T9" fmla="*/ 1120 h 992"/>
                <a:gd name="T10" fmla="*/ 0 w 800"/>
                <a:gd name="T11" fmla="*/ 1274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992"/>
                <a:gd name="T20" fmla="*/ 800 w 800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992">
                  <a:moveTo>
                    <a:pt x="800" y="0"/>
                  </a:moveTo>
                  <a:cubicBezTo>
                    <a:pt x="774" y="25"/>
                    <a:pt x="749" y="51"/>
                    <a:pt x="698" y="128"/>
                  </a:cubicBezTo>
                  <a:cubicBezTo>
                    <a:pt x="647" y="205"/>
                    <a:pt x="553" y="363"/>
                    <a:pt x="493" y="461"/>
                  </a:cubicBezTo>
                  <a:cubicBezTo>
                    <a:pt x="433" y="559"/>
                    <a:pt x="384" y="649"/>
                    <a:pt x="339" y="717"/>
                  </a:cubicBezTo>
                  <a:cubicBezTo>
                    <a:pt x="294" y="785"/>
                    <a:pt x="280" y="825"/>
                    <a:pt x="224" y="871"/>
                  </a:cubicBezTo>
                  <a:cubicBezTo>
                    <a:pt x="168" y="917"/>
                    <a:pt x="37" y="972"/>
                    <a:pt x="0" y="992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47"/>
            <p:cNvSpPr>
              <a:spLocks/>
            </p:cNvSpPr>
            <p:nvPr/>
          </p:nvSpPr>
          <p:spPr bwMode="auto">
            <a:xfrm flipH="1">
              <a:off x="1973" y="1688"/>
              <a:ext cx="800" cy="1033"/>
            </a:xfrm>
            <a:custGeom>
              <a:avLst/>
              <a:gdLst>
                <a:gd name="T0" fmla="*/ 800 w 800"/>
                <a:gd name="T1" fmla="*/ 0 h 992"/>
                <a:gd name="T2" fmla="*/ 698 w 800"/>
                <a:gd name="T3" fmla="*/ 156 h 992"/>
                <a:gd name="T4" fmla="*/ 493 w 800"/>
                <a:gd name="T5" fmla="*/ 565 h 992"/>
                <a:gd name="T6" fmla="*/ 339 w 800"/>
                <a:gd name="T7" fmla="*/ 878 h 992"/>
                <a:gd name="T8" fmla="*/ 224 w 800"/>
                <a:gd name="T9" fmla="*/ 1066 h 992"/>
                <a:gd name="T10" fmla="*/ 0 w 800"/>
                <a:gd name="T11" fmla="*/ 1214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992"/>
                <a:gd name="T20" fmla="*/ 800 w 800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992">
                  <a:moveTo>
                    <a:pt x="800" y="0"/>
                  </a:moveTo>
                  <a:cubicBezTo>
                    <a:pt x="774" y="25"/>
                    <a:pt x="749" y="51"/>
                    <a:pt x="698" y="128"/>
                  </a:cubicBezTo>
                  <a:cubicBezTo>
                    <a:pt x="647" y="205"/>
                    <a:pt x="553" y="363"/>
                    <a:pt x="493" y="461"/>
                  </a:cubicBezTo>
                  <a:cubicBezTo>
                    <a:pt x="433" y="559"/>
                    <a:pt x="384" y="649"/>
                    <a:pt x="339" y="717"/>
                  </a:cubicBezTo>
                  <a:cubicBezTo>
                    <a:pt x="294" y="785"/>
                    <a:pt x="280" y="825"/>
                    <a:pt x="224" y="871"/>
                  </a:cubicBezTo>
                  <a:cubicBezTo>
                    <a:pt x="168" y="917"/>
                    <a:pt x="37" y="972"/>
                    <a:pt x="0" y="992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3" name="Freeform 7"/>
          <p:cNvSpPr>
            <a:spLocks/>
          </p:cNvSpPr>
          <p:nvPr/>
        </p:nvSpPr>
        <p:spPr bwMode="auto">
          <a:xfrm>
            <a:off x="2735263" y="2513013"/>
            <a:ext cx="925512" cy="73025"/>
          </a:xfrm>
          <a:custGeom>
            <a:avLst/>
            <a:gdLst>
              <a:gd name="T0" fmla="*/ 2147483647 w 583"/>
              <a:gd name="T1" fmla="*/ 0 h 46"/>
              <a:gd name="T2" fmla="*/ 2147483647 w 583"/>
              <a:gd name="T3" fmla="*/ 2147483647 h 46"/>
              <a:gd name="T4" fmla="*/ 2147483647 w 583"/>
              <a:gd name="T5" fmla="*/ 2147483647 h 46"/>
              <a:gd name="T6" fmla="*/ 2147483647 w 583"/>
              <a:gd name="T7" fmla="*/ 2147483647 h 46"/>
              <a:gd name="T8" fmla="*/ 2147483647 w 583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3"/>
              <a:gd name="T16" fmla="*/ 0 h 46"/>
              <a:gd name="T17" fmla="*/ 583 w 583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3" h="46">
                <a:moveTo>
                  <a:pt x="583" y="0"/>
                </a:moveTo>
                <a:cubicBezTo>
                  <a:pt x="575" y="5"/>
                  <a:pt x="568" y="10"/>
                  <a:pt x="550" y="15"/>
                </a:cubicBezTo>
                <a:cubicBezTo>
                  <a:pt x="532" y="20"/>
                  <a:pt x="555" y="27"/>
                  <a:pt x="474" y="32"/>
                </a:cubicBezTo>
                <a:cubicBezTo>
                  <a:pt x="393" y="37"/>
                  <a:pt x="130" y="42"/>
                  <a:pt x="65" y="44"/>
                </a:cubicBezTo>
                <a:cubicBezTo>
                  <a:pt x="0" y="46"/>
                  <a:pt x="40" y="44"/>
                  <a:pt x="81" y="4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>
            <a:off x="2803525" y="2597150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Freeform 9"/>
          <p:cNvSpPr>
            <a:spLocks/>
          </p:cNvSpPr>
          <p:nvPr/>
        </p:nvSpPr>
        <p:spPr bwMode="auto">
          <a:xfrm>
            <a:off x="4383088" y="2513013"/>
            <a:ext cx="1598612" cy="76200"/>
          </a:xfrm>
          <a:custGeom>
            <a:avLst/>
            <a:gdLst>
              <a:gd name="T0" fmla="*/ 0 w 1007"/>
              <a:gd name="T1" fmla="*/ 0 h 48"/>
              <a:gd name="T2" fmla="*/ 2147483647 w 1007"/>
              <a:gd name="T3" fmla="*/ 2147483647 h 48"/>
              <a:gd name="T4" fmla="*/ 2147483647 w 1007"/>
              <a:gd name="T5" fmla="*/ 2147483647 h 48"/>
              <a:gd name="T6" fmla="*/ 2147483647 w 1007"/>
              <a:gd name="T7" fmla="*/ 2147483647 h 48"/>
              <a:gd name="T8" fmla="*/ 2147483647 w 1007"/>
              <a:gd name="T9" fmla="*/ 2147483647 h 48"/>
              <a:gd name="T10" fmla="*/ 2147483647 w 1007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7"/>
              <a:gd name="T19" fmla="*/ 0 h 48"/>
              <a:gd name="T20" fmla="*/ 1007 w 1007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7" h="48">
                <a:moveTo>
                  <a:pt x="0" y="0"/>
                </a:moveTo>
                <a:cubicBezTo>
                  <a:pt x="6" y="6"/>
                  <a:pt x="13" y="12"/>
                  <a:pt x="19" y="15"/>
                </a:cubicBezTo>
                <a:cubicBezTo>
                  <a:pt x="25" y="18"/>
                  <a:pt x="9" y="19"/>
                  <a:pt x="37" y="21"/>
                </a:cubicBezTo>
                <a:cubicBezTo>
                  <a:pt x="65" y="23"/>
                  <a:pt x="47" y="25"/>
                  <a:pt x="190" y="29"/>
                </a:cubicBezTo>
                <a:cubicBezTo>
                  <a:pt x="333" y="33"/>
                  <a:pt x="779" y="42"/>
                  <a:pt x="893" y="45"/>
                </a:cubicBezTo>
                <a:cubicBezTo>
                  <a:pt x="1007" y="48"/>
                  <a:pt x="880" y="45"/>
                  <a:pt x="877" y="4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 flipH="1">
            <a:off x="1819275" y="2733675"/>
            <a:ext cx="407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1697038" y="2825750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time</a:t>
            </a: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1727200" y="1412875"/>
            <a:ext cx="1706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Saturable absorber</a:t>
            </a:r>
          </a:p>
        </p:txBody>
      </p:sp>
      <p:grpSp>
        <p:nvGrpSpPr>
          <p:cNvPr id="20489" name="Group 44"/>
          <p:cNvGrpSpPr>
            <a:grpSpLocks/>
          </p:cNvGrpSpPr>
          <p:nvPr/>
        </p:nvGrpSpPr>
        <p:grpSpPr bwMode="auto">
          <a:xfrm>
            <a:off x="8054975" y="1981200"/>
            <a:ext cx="749300" cy="587375"/>
            <a:chOff x="754" y="1544"/>
            <a:chExt cx="2019" cy="1177"/>
          </a:xfrm>
        </p:grpSpPr>
        <p:sp>
          <p:nvSpPr>
            <p:cNvPr id="20524" name="Arc 45"/>
            <p:cNvSpPr>
              <a:spLocks/>
            </p:cNvSpPr>
            <p:nvPr/>
          </p:nvSpPr>
          <p:spPr bwMode="auto">
            <a:xfrm flipH="1">
              <a:off x="1540" y="1544"/>
              <a:ext cx="429" cy="666"/>
            </a:xfrm>
            <a:custGeom>
              <a:avLst/>
              <a:gdLst>
                <a:gd name="T0" fmla="*/ 0 w 26307"/>
                <a:gd name="T1" fmla="*/ 0 h 21600"/>
                <a:gd name="T2" fmla="*/ 0 w 26307"/>
                <a:gd name="T3" fmla="*/ 0 h 21600"/>
                <a:gd name="T4" fmla="*/ 0 w 26307"/>
                <a:gd name="T5" fmla="*/ 0 h 21600"/>
                <a:gd name="T6" fmla="*/ 0 60000 65536"/>
                <a:gd name="T7" fmla="*/ 0 60000 65536"/>
                <a:gd name="T8" fmla="*/ 0 60000 65536"/>
                <a:gd name="T9" fmla="*/ 0 w 26307"/>
                <a:gd name="T10" fmla="*/ 0 h 21600"/>
                <a:gd name="T11" fmla="*/ 26307 w 263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07" h="21600" fill="none" extrusionOk="0">
                  <a:moveTo>
                    <a:pt x="-1" y="4519"/>
                  </a:moveTo>
                  <a:cubicBezTo>
                    <a:pt x="3784" y="1589"/>
                    <a:pt x="8435" y="0"/>
                    <a:pt x="13222" y="0"/>
                  </a:cubicBezTo>
                  <a:cubicBezTo>
                    <a:pt x="17949" y="0"/>
                    <a:pt x="22545" y="1550"/>
                    <a:pt x="26306" y="4414"/>
                  </a:cubicBezTo>
                </a:path>
                <a:path w="26307" h="21600" stroke="0" extrusionOk="0">
                  <a:moveTo>
                    <a:pt x="-1" y="4519"/>
                  </a:moveTo>
                  <a:cubicBezTo>
                    <a:pt x="3784" y="1589"/>
                    <a:pt x="8435" y="0"/>
                    <a:pt x="13222" y="0"/>
                  </a:cubicBezTo>
                  <a:cubicBezTo>
                    <a:pt x="17949" y="0"/>
                    <a:pt x="22545" y="1550"/>
                    <a:pt x="26306" y="4414"/>
                  </a:cubicBezTo>
                  <a:lnTo>
                    <a:pt x="13222" y="21600"/>
                  </a:lnTo>
                  <a:lnTo>
                    <a:pt x="-1" y="45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Freeform 46"/>
            <p:cNvSpPr>
              <a:spLocks/>
            </p:cNvSpPr>
            <p:nvPr/>
          </p:nvSpPr>
          <p:spPr bwMode="auto">
            <a:xfrm>
              <a:off x="754" y="1664"/>
              <a:ext cx="800" cy="1043"/>
            </a:xfrm>
            <a:custGeom>
              <a:avLst/>
              <a:gdLst>
                <a:gd name="T0" fmla="*/ 800 w 800"/>
                <a:gd name="T1" fmla="*/ 0 h 992"/>
                <a:gd name="T2" fmla="*/ 698 w 800"/>
                <a:gd name="T3" fmla="*/ 165 h 992"/>
                <a:gd name="T4" fmla="*/ 493 w 800"/>
                <a:gd name="T5" fmla="*/ 593 h 992"/>
                <a:gd name="T6" fmla="*/ 339 w 800"/>
                <a:gd name="T7" fmla="*/ 922 h 992"/>
                <a:gd name="T8" fmla="*/ 224 w 800"/>
                <a:gd name="T9" fmla="*/ 1120 h 992"/>
                <a:gd name="T10" fmla="*/ 0 w 800"/>
                <a:gd name="T11" fmla="*/ 1274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992"/>
                <a:gd name="T20" fmla="*/ 800 w 800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992">
                  <a:moveTo>
                    <a:pt x="800" y="0"/>
                  </a:moveTo>
                  <a:cubicBezTo>
                    <a:pt x="774" y="25"/>
                    <a:pt x="749" y="51"/>
                    <a:pt x="698" y="128"/>
                  </a:cubicBezTo>
                  <a:cubicBezTo>
                    <a:pt x="647" y="205"/>
                    <a:pt x="553" y="363"/>
                    <a:pt x="493" y="461"/>
                  </a:cubicBezTo>
                  <a:cubicBezTo>
                    <a:pt x="433" y="559"/>
                    <a:pt x="384" y="649"/>
                    <a:pt x="339" y="717"/>
                  </a:cubicBezTo>
                  <a:cubicBezTo>
                    <a:pt x="294" y="785"/>
                    <a:pt x="280" y="825"/>
                    <a:pt x="224" y="871"/>
                  </a:cubicBezTo>
                  <a:cubicBezTo>
                    <a:pt x="168" y="917"/>
                    <a:pt x="37" y="972"/>
                    <a:pt x="0" y="992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47"/>
            <p:cNvSpPr>
              <a:spLocks/>
            </p:cNvSpPr>
            <p:nvPr/>
          </p:nvSpPr>
          <p:spPr bwMode="auto">
            <a:xfrm flipH="1">
              <a:off x="1973" y="1688"/>
              <a:ext cx="800" cy="1033"/>
            </a:xfrm>
            <a:custGeom>
              <a:avLst/>
              <a:gdLst>
                <a:gd name="T0" fmla="*/ 800 w 800"/>
                <a:gd name="T1" fmla="*/ 0 h 992"/>
                <a:gd name="T2" fmla="*/ 698 w 800"/>
                <a:gd name="T3" fmla="*/ 156 h 992"/>
                <a:gd name="T4" fmla="*/ 493 w 800"/>
                <a:gd name="T5" fmla="*/ 565 h 992"/>
                <a:gd name="T6" fmla="*/ 339 w 800"/>
                <a:gd name="T7" fmla="*/ 878 h 992"/>
                <a:gd name="T8" fmla="*/ 224 w 800"/>
                <a:gd name="T9" fmla="*/ 1066 h 992"/>
                <a:gd name="T10" fmla="*/ 0 w 800"/>
                <a:gd name="T11" fmla="*/ 1214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992"/>
                <a:gd name="T20" fmla="*/ 800 w 800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992">
                  <a:moveTo>
                    <a:pt x="800" y="0"/>
                  </a:moveTo>
                  <a:cubicBezTo>
                    <a:pt x="774" y="25"/>
                    <a:pt x="749" y="51"/>
                    <a:pt x="698" y="128"/>
                  </a:cubicBezTo>
                  <a:cubicBezTo>
                    <a:pt x="647" y="205"/>
                    <a:pt x="553" y="363"/>
                    <a:pt x="493" y="461"/>
                  </a:cubicBezTo>
                  <a:cubicBezTo>
                    <a:pt x="433" y="559"/>
                    <a:pt x="384" y="649"/>
                    <a:pt x="339" y="717"/>
                  </a:cubicBezTo>
                  <a:cubicBezTo>
                    <a:pt x="294" y="785"/>
                    <a:pt x="280" y="825"/>
                    <a:pt x="224" y="871"/>
                  </a:cubicBezTo>
                  <a:cubicBezTo>
                    <a:pt x="168" y="917"/>
                    <a:pt x="37" y="972"/>
                    <a:pt x="0" y="992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0" name="Freeform 17"/>
          <p:cNvSpPr>
            <a:spLocks/>
          </p:cNvSpPr>
          <p:nvPr/>
        </p:nvSpPr>
        <p:spPr bwMode="auto">
          <a:xfrm>
            <a:off x="7134225" y="2551113"/>
            <a:ext cx="925513" cy="73025"/>
          </a:xfrm>
          <a:custGeom>
            <a:avLst/>
            <a:gdLst>
              <a:gd name="T0" fmla="*/ 2147483647 w 583"/>
              <a:gd name="T1" fmla="*/ 0 h 46"/>
              <a:gd name="T2" fmla="*/ 2147483647 w 583"/>
              <a:gd name="T3" fmla="*/ 2147483647 h 46"/>
              <a:gd name="T4" fmla="*/ 2147483647 w 583"/>
              <a:gd name="T5" fmla="*/ 2147483647 h 46"/>
              <a:gd name="T6" fmla="*/ 2147483647 w 583"/>
              <a:gd name="T7" fmla="*/ 2147483647 h 46"/>
              <a:gd name="T8" fmla="*/ 2147483647 w 583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3"/>
              <a:gd name="T16" fmla="*/ 0 h 46"/>
              <a:gd name="T17" fmla="*/ 583 w 583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3" h="46">
                <a:moveTo>
                  <a:pt x="583" y="0"/>
                </a:moveTo>
                <a:cubicBezTo>
                  <a:pt x="575" y="5"/>
                  <a:pt x="568" y="10"/>
                  <a:pt x="550" y="15"/>
                </a:cubicBezTo>
                <a:cubicBezTo>
                  <a:pt x="532" y="20"/>
                  <a:pt x="555" y="27"/>
                  <a:pt x="474" y="32"/>
                </a:cubicBezTo>
                <a:cubicBezTo>
                  <a:pt x="393" y="37"/>
                  <a:pt x="130" y="42"/>
                  <a:pt x="65" y="44"/>
                </a:cubicBezTo>
                <a:cubicBezTo>
                  <a:pt x="0" y="46"/>
                  <a:pt x="40" y="44"/>
                  <a:pt x="81" y="4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8"/>
          <p:cNvSpPr>
            <a:spLocks noChangeShapeType="1"/>
          </p:cNvSpPr>
          <p:nvPr/>
        </p:nvSpPr>
        <p:spPr bwMode="auto">
          <a:xfrm>
            <a:off x="7202488" y="2635250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Freeform 19"/>
          <p:cNvSpPr>
            <a:spLocks/>
          </p:cNvSpPr>
          <p:nvPr/>
        </p:nvSpPr>
        <p:spPr bwMode="auto">
          <a:xfrm>
            <a:off x="8782050" y="2551113"/>
            <a:ext cx="1598613" cy="76200"/>
          </a:xfrm>
          <a:custGeom>
            <a:avLst/>
            <a:gdLst>
              <a:gd name="T0" fmla="*/ 0 w 1007"/>
              <a:gd name="T1" fmla="*/ 0 h 48"/>
              <a:gd name="T2" fmla="*/ 2147483647 w 1007"/>
              <a:gd name="T3" fmla="*/ 2147483647 h 48"/>
              <a:gd name="T4" fmla="*/ 2147483647 w 1007"/>
              <a:gd name="T5" fmla="*/ 2147483647 h 48"/>
              <a:gd name="T6" fmla="*/ 2147483647 w 1007"/>
              <a:gd name="T7" fmla="*/ 2147483647 h 48"/>
              <a:gd name="T8" fmla="*/ 2147483647 w 1007"/>
              <a:gd name="T9" fmla="*/ 2147483647 h 48"/>
              <a:gd name="T10" fmla="*/ 2147483647 w 1007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7"/>
              <a:gd name="T19" fmla="*/ 0 h 48"/>
              <a:gd name="T20" fmla="*/ 1007 w 1007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7" h="48">
                <a:moveTo>
                  <a:pt x="0" y="0"/>
                </a:moveTo>
                <a:cubicBezTo>
                  <a:pt x="6" y="6"/>
                  <a:pt x="13" y="12"/>
                  <a:pt x="19" y="15"/>
                </a:cubicBezTo>
                <a:cubicBezTo>
                  <a:pt x="25" y="18"/>
                  <a:pt x="9" y="19"/>
                  <a:pt x="37" y="21"/>
                </a:cubicBezTo>
                <a:cubicBezTo>
                  <a:pt x="65" y="23"/>
                  <a:pt x="47" y="25"/>
                  <a:pt x="190" y="29"/>
                </a:cubicBezTo>
                <a:cubicBezTo>
                  <a:pt x="333" y="33"/>
                  <a:pt x="779" y="42"/>
                  <a:pt x="893" y="45"/>
                </a:cubicBezTo>
                <a:cubicBezTo>
                  <a:pt x="1007" y="48"/>
                  <a:pt x="880" y="45"/>
                  <a:pt x="877" y="4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20"/>
          <p:cNvSpPr>
            <a:spLocks noChangeShapeType="1"/>
          </p:cNvSpPr>
          <p:nvPr/>
        </p:nvSpPr>
        <p:spPr bwMode="auto">
          <a:xfrm flipH="1">
            <a:off x="6218238" y="2771775"/>
            <a:ext cx="407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Text Box 21"/>
          <p:cNvSpPr txBox="1">
            <a:spLocks noChangeArrowheads="1"/>
          </p:cNvSpPr>
          <p:nvPr/>
        </p:nvSpPr>
        <p:spPr bwMode="auto">
          <a:xfrm>
            <a:off x="6096000" y="2863850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time</a:t>
            </a:r>
          </a:p>
        </p:txBody>
      </p:sp>
      <p:grpSp>
        <p:nvGrpSpPr>
          <p:cNvPr id="20495" name="Group 44"/>
          <p:cNvGrpSpPr>
            <a:grpSpLocks/>
          </p:cNvGrpSpPr>
          <p:nvPr/>
        </p:nvGrpSpPr>
        <p:grpSpPr bwMode="auto">
          <a:xfrm>
            <a:off x="7745413" y="2038350"/>
            <a:ext cx="749300" cy="587375"/>
            <a:chOff x="754" y="1544"/>
            <a:chExt cx="2019" cy="1177"/>
          </a:xfrm>
        </p:grpSpPr>
        <p:sp>
          <p:nvSpPr>
            <p:cNvPr id="20521" name="Arc 45"/>
            <p:cNvSpPr>
              <a:spLocks/>
            </p:cNvSpPr>
            <p:nvPr/>
          </p:nvSpPr>
          <p:spPr bwMode="auto">
            <a:xfrm flipH="1">
              <a:off x="1540" y="1544"/>
              <a:ext cx="429" cy="666"/>
            </a:xfrm>
            <a:custGeom>
              <a:avLst/>
              <a:gdLst>
                <a:gd name="T0" fmla="*/ 0 w 26307"/>
                <a:gd name="T1" fmla="*/ 0 h 21600"/>
                <a:gd name="T2" fmla="*/ 0 w 26307"/>
                <a:gd name="T3" fmla="*/ 0 h 21600"/>
                <a:gd name="T4" fmla="*/ 0 w 26307"/>
                <a:gd name="T5" fmla="*/ 0 h 21600"/>
                <a:gd name="T6" fmla="*/ 0 60000 65536"/>
                <a:gd name="T7" fmla="*/ 0 60000 65536"/>
                <a:gd name="T8" fmla="*/ 0 60000 65536"/>
                <a:gd name="T9" fmla="*/ 0 w 26307"/>
                <a:gd name="T10" fmla="*/ 0 h 21600"/>
                <a:gd name="T11" fmla="*/ 26307 w 263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07" h="21600" fill="none" extrusionOk="0">
                  <a:moveTo>
                    <a:pt x="-1" y="4519"/>
                  </a:moveTo>
                  <a:cubicBezTo>
                    <a:pt x="3784" y="1589"/>
                    <a:pt x="8435" y="0"/>
                    <a:pt x="13222" y="0"/>
                  </a:cubicBezTo>
                  <a:cubicBezTo>
                    <a:pt x="17949" y="0"/>
                    <a:pt x="22545" y="1550"/>
                    <a:pt x="26306" y="4414"/>
                  </a:cubicBezTo>
                </a:path>
                <a:path w="26307" h="21600" stroke="0" extrusionOk="0">
                  <a:moveTo>
                    <a:pt x="-1" y="4519"/>
                  </a:moveTo>
                  <a:cubicBezTo>
                    <a:pt x="3784" y="1589"/>
                    <a:pt x="8435" y="0"/>
                    <a:pt x="13222" y="0"/>
                  </a:cubicBezTo>
                  <a:cubicBezTo>
                    <a:pt x="17949" y="0"/>
                    <a:pt x="22545" y="1550"/>
                    <a:pt x="26306" y="4414"/>
                  </a:cubicBezTo>
                  <a:lnTo>
                    <a:pt x="13222" y="21600"/>
                  </a:lnTo>
                  <a:lnTo>
                    <a:pt x="-1" y="451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Freeform 46"/>
            <p:cNvSpPr>
              <a:spLocks/>
            </p:cNvSpPr>
            <p:nvPr/>
          </p:nvSpPr>
          <p:spPr bwMode="auto">
            <a:xfrm>
              <a:off x="754" y="1664"/>
              <a:ext cx="800" cy="1043"/>
            </a:xfrm>
            <a:custGeom>
              <a:avLst/>
              <a:gdLst>
                <a:gd name="T0" fmla="*/ 800 w 800"/>
                <a:gd name="T1" fmla="*/ 0 h 992"/>
                <a:gd name="T2" fmla="*/ 698 w 800"/>
                <a:gd name="T3" fmla="*/ 165 h 992"/>
                <a:gd name="T4" fmla="*/ 493 w 800"/>
                <a:gd name="T5" fmla="*/ 593 h 992"/>
                <a:gd name="T6" fmla="*/ 339 w 800"/>
                <a:gd name="T7" fmla="*/ 922 h 992"/>
                <a:gd name="T8" fmla="*/ 224 w 800"/>
                <a:gd name="T9" fmla="*/ 1120 h 992"/>
                <a:gd name="T10" fmla="*/ 0 w 800"/>
                <a:gd name="T11" fmla="*/ 1274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992"/>
                <a:gd name="T20" fmla="*/ 800 w 800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992">
                  <a:moveTo>
                    <a:pt x="800" y="0"/>
                  </a:moveTo>
                  <a:cubicBezTo>
                    <a:pt x="774" y="25"/>
                    <a:pt x="749" y="51"/>
                    <a:pt x="698" y="128"/>
                  </a:cubicBezTo>
                  <a:cubicBezTo>
                    <a:pt x="647" y="205"/>
                    <a:pt x="553" y="363"/>
                    <a:pt x="493" y="461"/>
                  </a:cubicBezTo>
                  <a:cubicBezTo>
                    <a:pt x="433" y="559"/>
                    <a:pt x="384" y="649"/>
                    <a:pt x="339" y="717"/>
                  </a:cubicBezTo>
                  <a:cubicBezTo>
                    <a:pt x="294" y="785"/>
                    <a:pt x="280" y="825"/>
                    <a:pt x="224" y="871"/>
                  </a:cubicBezTo>
                  <a:cubicBezTo>
                    <a:pt x="168" y="917"/>
                    <a:pt x="37" y="972"/>
                    <a:pt x="0" y="992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47"/>
            <p:cNvSpPr>
              <a:spLocks/>
            </p:cNvSpPr>
            <p:nvPr/>
          </p:nvSpPr>
          <p:spPr bwMode="auto">
            <a:xfrm flipH="1">
              <a:off x="1973" y="1688"/>
              <a:ext cx="800" cy="1033"/>
            </a:xfrm>
            <a:custGeom>
              <a:avLst/>
              <a:gdLst>
                <a:gd name="T0" fmla="*/ 800 w 800"/>
                <a:gd name="T1" fmla="*/ 0 h 992"/>
                <a:gd name="T2" fmla="*/ 698 w 800"/>
                <a:gd name="T3" fmla="*/ 156 h 992"/>
                <a:gd name="T4" fmla="*/ 493 w 800"/>
                <a:gd name="T5" fmla="*/ 565 h 992"/>
                <a:gd name="T6" fmla="*/ 339 w 800"/>
                <a:gd name="T7" fmla="*/ 878 h 992"/>
                <a:gd name="T8" fmla="*/ 224 w 800"/>
                <a:gd name="T9" fmla="*/ 1066 h 992"/>
                <a:gd name="T10" fmla="*/ 0 w 800"/>
                <a:gd name="T11" fmla="*/ 1214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992"/>
                <a:gd name="T20" fmla="*/ 800 w 800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992">
                  <a:moveTo>
                    <a:pt x="800" y="0"/>
                  </a:moveTo>
                  <a:cubicBezTo>
                    <a:pt x="774" y="25"/>
                    <a:pt x="749" y="51"/>
                    <a:pt x="698" y="128"/>
                  </a:cubicBezTo>
                  <a:cubicBezTo>
                    <a:pt x="647" y="205"/>
                    <a:pt x="553" y="363"/>
                    <a:pt x="493" y="461"/>
                  </a:cubicBezTo>
                  <a:cubicBezTo>
                    <a:pt x="433" y="559"/>
                    <a:pt x="384" y="649"/>
                    <a:pt x="339" y="717"/>
                  </a:cubicBezTo>
                  <a:cubicBezTo>
                    <a:pt x="294" y="785"/>
                    <a:pt x="280" y="825"/>
                    <a:pt x="224" y="871"/>
                  </a:cubicBezTo>
                  <a:cubicBezTo>
                    <a:pt x="168" y="917"/>
                    <a:pt x="37" y="972"/>
                    <a:pt x="0" y="992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6" name="Text Box 26"/>
          <p:cNvSpPr txBox="1">
            <a:spLocks noChangeArrowheads="1"/>
          </p:cNvSpPr>
          <p:nvPr/>
        </p:nvSpPr>
        <p:spPr bwMode="auto">
          <a:xfrm>
            <a:off x="1854200" y="3603625"/>
            <a:ext cx="1355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Saturable gain</a:t>
            </a:r>
          </a:p>
        </p:txBody>
      </p:sp>
      <p:grpSp>
        <p:nvGrpSpPr>
          <p:cNvPr id="20497" name="Group 44"/>
          <p:cNvGrpSpPr>
            <a:grpSpLocks/>
          </p:cNvGrpSpPr>
          <p:nvPr/>
        </p:nvGrpSpPr>
        <p:grpSpPr bwMode="auto">
          <a:xfrm>
            <a:off x="3640138" y="4108450"/>
            <a:ext cx="749300" cy="587375"/>
            <a:chOff x="754" y="1544"/>
            <a:chExt cx="2019" cy="1177"/>
          </a:xfrm>
        </p:grpSpPr>
        <p:sp>
          <p:nvSpPr>
            <p:cNvPr id="20518" name="Arc 45"/>
            <p:cNvSpPr>
              <a:spLocks/>
            </p:cNvSpPr>
            <p:nvPr/>
          </p:nvSpPr>
          <p:spPr bwMode="auto">
            <a:xfrm flipH="1">
              <a:off x="1540" y="1544"/>
              <a:ext cx="429" cy="666"/>
            </a:xfrm>
            <a:custGeom>
              <a:avLst/>
              <a:gdLst>
                <a:gd name="T0" fmla="*/ 0 w 26307"/>
                <a:gd name="T1" fmla="*/ 0 h 21600"/>
                <a:gd name="T2" fmla="*/ 0 w 26307"/>
                <a:gd name="T3" fmla="*/ 0 h 21600"/>
                <a:gd name="T4" fmla="*/ 0 w 26307"/>
                <a:gd name="T5" fmla="*/ 0 h 21600"/>
                <a:gd name="T6" fmla="*/ 0 60000 65536"/>
                <a:gd name="T7" fmla="*/ 0 60000 65536"/>
                <a:gd name="T8" fmla="*/ 0 60000 65536"/>
                <a:gd name="T9" fmla="*/ 0 w 26307"/>
                <a:gd name="T10" fmla="*/ 0 h 21600"/>
                <a:gd name="T11" fmla="*/ 26307 w 263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07" h="21600" fill="none" extrusionOk="0">
                  <a:moveTo>
                    <a:pt x="-1" y="4519"/>
                  </a:moveTo>
                  <a:cubicBezTo>
                    <a:pt x="3784" y="1589"/>
                    <a:pt x="8435" y="0"/>
                    <a:pt x="13222" y="0"/>
                  </a:cubicBezTo>
                  <a:cubicBezTo>
                    <a:pt x="17949" y="0"/>
                    <a:pt x="22545" y="1550"/>
                    <a:pt x="26306" y="4414"/>
                  </a:cubicBezTo>
                </a:path>
                <a:path w="26307" h="21600" stroke="0" extrusionOk="0">
                  <a:moveTo>
                    <a:pt x="-1" y="4519"/>
                  </a:moveTo>
                  <a:cubicBezTo>
                    <a:pt x="3784" y="1589"/>
                    <a:pt x="8435" y="0"/>
                    <a:pt x="13222" y="0"/>
                  </a:cubicBezTo>
                  <a:cubicBezTo>
                    <a:pt x="17949" y="0"/>
                    <a:pt x="22545" y="1550"/>
                    <a:pt x="26306" y="4414"/>
                  </a:cubicBezTo>
                  <a:lnTo>
                    <a:pt x="13222" y="21600"/>
                  </a:lnTo>
                  <a:lnTo>
                    <a:pt x="-1" y="45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Freeform 46"/>
            <p:cNvSpPr>
              <a:spLocks/>
            </p:cNvSpPr>
            <p:nvPr/>
          </p:nvSpPr>
          <p:spPr bwMode="auto">
            <a:xfrm>
              <a:off x="754" y="1664"/>
              <a:ext cx="800" cy="1043"/>
            </a:xfrm>
            <a:custGeom>
              <a:avLst/>
              <a:gdLst>
                <a:gd name="T0" fmla="*/ 800 w 800"/>
                <a:gd name="T1" fmla="*/ 0 h 992"/>
                <a:gd name="T2" fmla="*/ 698 w 800"/>
                <a:gd name="T3" fmla="*/ 165 h 992"/>
                <a:gd name="T4" fmla="*/ 493 w 800"/>
                <a:gd name="T5" fmla="*/ 593 h 992"/>
                <a:gd name="T6" fmla="*/ 339 w 800"/>
                <a:gd name="T7" fmla="*/ 922 h 992"/>
                <a:gd name="T8" fmla="*/ 224 w 800"/>
                <a:gd name="T9" fmla="*/ 1120 h 992"/>
                <a:gd name="T10" fmla="*/ 0 w 800"/>
                <a:gd name="T11" fmla="*/ 1274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992"/>
                <a:gd name="T20" fmla="*/ 800 w 800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992">
                  <a:moveTo>
                    <a:pt x="800" y="0"/>
                  </a:moveTo>
                  <a:cubicBezTo>
                    <a:pt x="774" y="25"/>
                    <a:pt x="749" y="51"/>
                    <a:pt x="698" y="128"/>
                  </a:cubicBezTo>
                  <a:cubicBezTo>
                    <a:pt x="647" y="205"/>
                    <a:pt x="553" y="363"/>
                    <a:pt x="493" y="461"/>
                  </a:cubicBezTo>
                  <a:cubicBezTo>
                    <a:pt x="433" y="559"/>
                    <a:pt x="384" y="649"/>
                    <a:pt x="339" y="717"/>
                  </a:cubicBezTo>
                  <a:cubicBezTo>
                    <a:pt x="294" y="785"/>
                    <a:pt x="280" y="825"/>
                    <a:pt x="224" y="871"/>
                  </a:cubicBezTo>
                  <a:cubicBezTo>
                    <a:pt x="168" y="917"/>
                    <a:pt x="37" y="972"/>
                    <a:pt x="0" y="992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47"/>
            <p:cNvSpPr>
              <a:spLocks/>
            </p:cNvSpPr>
            <p:nvPr/>
          </p:nvSpPr>
          <p:spPr bwMode="auto">
            <a:xfrm flipH="1">
              <a:off x="1973" y="1688"/>
              <a:ext cx="800" cy="1033"/>
            </a:xfrm>
            <a:custGeom>
              <a:avLst/>
              <a:gdLst>
                <a:gd name="T0" fmla="*/ 800 w 800"/>
                <a:gd name="T1" fmla="*/ 0 h 992"/>
                <a:gd name="T2" fmla="*/ 698 w 800"/>
                <a:gd name="T3" fmla="*/ 156 h 992"/>
                <a:gd name="T4" fmla="*/ 493 w 800"/>
                <a:gd name="T5" fmla="*/ 565 h 992"/>
                <a:gd name="T6" fmla="*/ 339 w 800"/>
                <a:gd name="T7" fmla="*/ 878 h 992"/>
                <a:gd name="T8" fmla="*/ 224 w 800"/>
                <a:gd name="T9" fmla="*/ 1066 h 992"/>
                <a:gd name="T10" fmla="*/ 0 w 800"/>
                <a:gd name="T11" fmla="*/ 1214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992"/>
                <a:gd name="T20" fmla="*/ 800 w 800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992">
                  <a:moveTo>
                    <a:pt x="800" y="0"/>
                  </a:moveTo>
                  <a:cubicBezTo>
                    <a:pt x="774" y="25"/>
                    <a:pt x="749" y="51"/>
                    <a:pt x="698" y="128"/>
                  </a:cubicBezTo>
                  <a:cubicBezTo>
                    <a:pt x="647" y="205"/>
                    <a:pt x="553" y="363"/>
                    <a:pt x="493" y="461"/>
                  </a:cubicBezTo>
                  <a:cubicBezTo>
                    <a:pt x="433" y="559"/>
                    <a:pt x="384" y="649"/>
                    <a:pt x="339" y="717"/>
                  </a:cubicBezTo>
                  <a:cubicBezTo>
                    <a:pt x="294" y="785"/>
                    <a:pt x="280" y="825"/>
                    <a:pt x="224" y="871"/>
                  </a:cubicBezTo>
                  <a:cubicBezTo>
                    <a:pt x="168" y="917"/>
                    <a:pt x="37" y="972"/>
                    <a:pt x="0" y="992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8" name="Freeform 31"/>
          <p:cNvSpPr>
            <a:spLocks/>
          </p:cNvSpPr>
          <p:nvPr/>
        </p:nvSpPr>
        <p:spPr bwMode="auto">
          <a:xfrm>
            <a:off x="2719388" y="4678363"/>
            <a:ext cx="925512" cy="73025"/>
          </a:xfrm>
          <a:custGeom>
            <a:avLst/>
            <a:gdLst>
              <a:gd name="T0" fmla="*/ 2147483647 w 583"/>
              <a:gd name="T1" fmla="*/ 0 h 46"/>
              <a:gd name="T2" fmla="*/ 2147483647 w 583"/>
              <a:gd name="T3" fmla="*/ 2147483647 h 46"/>
              <a:gd name="T4" fmla="*/ 2147483647 w 583"/>
              <a:gd name="T5" fmla="*/ 2147483647 h 46"/>
              <a:gd name="T6" fmla="*/ 2147483647 w 583"/>
              <a:gd name="T7" fmla="*/ 2147483647 h 46"/>
              <a:gd name="T8" fmla="*/ 2147483647 w 583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3"/>
              <a:gd name="T16" fmla="*/ 0 h 46"/>
              <a:gd name="T17" fmla="*/ 583 w 583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3" h="46">
                <a:moveTo>
                  <a:pt x="583" y="0"/>
                </a:moveTo>
                <a:cubicBezTo>
                  <a:pt x="575" y="5"/>
                  <a:pt x="568" y="10"/>
                  <a:pt x="550" y="15"/>
                </a:cubicBezTo>
                <a:cubicBezTo>
                  <a:pt x="532" y="20"/>
                  <a:pt x="555" y="27"/>
                  <a:pt x="474" y="32"/>
                </a:cubicBezTo>
                <a:cubicBezTo>
                  <a:pt x="393" y="37"/>
                  <a:pt x="130" y="42"/>
                  <a:pt x="65" y="44"/>
                </a:cubicBezTo>
                <a:cubicBezTo>
                  <a:pt x="0" y="46"/>
                  <a:pt x="40" y="44"/>
                  <a:pt x="81" y="4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32"/>
          <p:cNvSpPr>
            <a:spLocks noChangeShapeType="1"/>
          </p:cNvSpPr>
          <p:nvPr/>
        </p:nvSpPr>
        <p:spPr bwMode="auto">
          <a:xfrm>
            <a:off x="2787650" y="4762500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33"/>
          <p:cNvSpPr>
            <a:spLocks/>
          </p:cNvSpPr>
          <p:nvPr/>
        </p:nvSpPr>
        <p:spPr bwMode="auto">
          <a:xfrm>
            <a:off x="4367213" y="4678363"/>
            <a:ext cx="1598612" cy="76200"/>
          </a:xfrm>
          <a:custGeom>
            <a:avLst/>
            <a:gdLst>
              <a:gd name="T0" fmla="*/ 0 w 1007"/>
              <a:gd name="T1" fmla="*/ 0 h 48"/>
              <a:gd name="T2" fmla="*/ 2147483647 w 1007"/>
              <a:gd name="T3" fmla="*/ 2147483647 h 48"/>
              <a:gd name="T4" fmla="*/ 2147483647 w 1007"/>
              <a:gd name="T5" fmla="*/ 2147483647 h 48"/>
              <a:gd name="T6" fmla="*/ 2147483647 w 1007"/>
              <a:gd name="T7" fmla="*/ 2147483647 h 48"/>
              <a:gd name="T8" fmla="*/ 2147483647 w 1007"/>
              <a:gd name="T9" fmla="*/ 2147483647 h 48"/>
              <a:gd name="T10" fmla="*/ 2147483647 w 1007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7"/>
              <a:gd name="T19" fmla="*/ 0 h 48"/>
              <a:gd name="T20" fmla="*/ 1007 w 1007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7" h="48">
                <a:moveTo>
                  <a:pt x="0" y="0"/>
                </a:moveTo>
                <a:cubicBezTo>
                  <a:pt x="6" y="6"/>
                  <a:pt x="13" y="12"/>
                  <a:pt x="19" y="15"/>
                </a:cubicBezTo>
                <a:cubicBezTo>
                  <a:pt x="25" y="18"/>
                  <a:pt x="9" y="19"/>
                  <a:pt x="37" y="21"/>
                </a:cubicBezTo>
                <a:cubicBezTo>
                  <a:pt x="65" y="23"/>
                  <a:pt x="47" y="25"/>
                  <a:pt x="190" y="29"/>
                </a:cubicBezTo>
                <a:cubicBezTo>
                  <a:pt x="333" y="33"/>
                  <a:pt x="779" y="42"/>
                  <a:pt x="893" y="45"/>
                </a:cubicBezTo>
                <a:cubicBezTo>
                  <a:pt x="1007" y="48"/>
                  <a:pt x="880" y="45"/>
                  <a:pt x="877" y="4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34"/>
          <p:cNvSpPr>
            <a:spLocks noChangeShapeType="1"/>
          </p:cNvSpPr>
          <p:nvPr/>
        </p:nvSpPr>
        <p:spPr bwMode="auto">
          <a:xfrm flipH="1">
            <a:off x="1803400" y="4899025"/>
            <a:ext cx="407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Text Box 35"/>
          <p:cNvSpPr txBox="1">
            <a:spLocks noChangeArrowheads="1"/>
          </p:cNvSpPr>
          <p:nvPr/>
        </p:nvSpPr>
        <p:spPr bwMode="auto">
          <a:xfrm>
            <a:off x="1681163" y="4991100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time</a:t>
            </a:r>
          </a:p>
        </p:txBody>
      </p:sp>
      <p:grpSp>
        <p:nvGrpSpPr>
          <p:cNvPr id="20503" name="Group 44"/>
          <p:cNvGrpSpPr>
            <a:grpSpLocks/>
          </p:cNvGrpSpPr>
          <p:nvPr/>
        </p:nvGrpSpPr>
        <p:grpSpPr bwMode="auto">
          <a:xfrm>
            <a:off x="7932738" y="4108450"/>
            <a:ext cx="749300" cy="587375"/>
            <a:chOff x="754" y="1544"/>
            <a:chExt cx="2019" cy="1177"/>
          </a:xfrm>
        </p:grpSpPr>
        <p:sp>
          <p:nvSpPr>
            <p:cNvPr id="20515" name="Arc 45"/>
            <p:cNvSpPr>
              <a:spLocks/>
            </p:cNvSpPr>
            <p:nvPr/>
          </p:nvSpPr>
          <p:spPr bwMode="auto">
            <a:xfrm flipH="1">
              <a:off x="1540" y="1544"/>
              <a:ext cx="429" cy="666"/>
            </a:xfrm>
            <a:custGeom>
              <a:avLst/>
              <a:gdLst>
                <a:gd name="T0" fmla="*/ 0 w 26307"/>
                <a:gd name="T1" fmla="*/ 0 h 21600"/>
                <a:gd name="T2" fmla="*/ 0 w 26307"/>
                <a:gd name="T3" fmla="*/ 0 h 21600"/>
                <a:gd name="T4" fmla="*/ 0 w 26307"/>
                <a:gd name="T5" fmla="*/ 0 h 21600"/>
                <a:gd name="T6" fmla="*/ 0 60000 65536"/>
                <a:gd name="T7" fmla="*/ 0 60000 65536"/>
                <a:gd name="T8" fmla="*/ 0 60000 65536"/>
                <a:gd name="T9" fmla="*/ 0 w 26307"/>
                <a:gd name="T10" fmla="*/ 0 h 21600"/>
                <a:gd name="T11" fmla="*/ 26307 w 263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07" h="21600" fill="none" extrusionOk="0">
                  <a:moveTo>
                    <a:pt x="-1" y="4519"/>
                  </a:moveTo>
                  <a:cubicBezTo>
                    <a:pt x="3784" y="1589"/>
                    <a:pt x="8435" y="0"/>
                    <a:pt x="13222" y="0"/>
                  </a:cubicBezTo>
                  <a:cubicBezTo>
                    <a:pt x="17949" y="0"/>
                    <a:pt x="22545" y="1550"/>
                    <a:pt x="26306" y="4414"/>
                  </a:cubicBezTo>
                </a:path>
                <a:path w="26307" h="21600" stroke="0" extrusionOk="0">
                  <a:moveTo>
                    <a:pt x="-1" y="4519"/>
                  </a:moveTo>
                  <a:cubicBezTo>
                    <a:pt x="3784" y="1589"/>
                    <a:pt x="8435" y="0"/>
                    <a:pt x="13222" y="0"/>
                  </a:cubicBezTo>
                  <a:cubicBezTo>
                    <a:pt x="17949" y="0"/>
                    <a:pt x="22545" y="1550"/>
                    <a:pt x="26306" y="4414"/>
                  </a:cubicBezTo>
                  <a:lnTo>
                    <a:pt x="13222" y="21600"/>
                  </a:lnTo>
                  <a:lnTo>
                    <a:pt x="-1" y="45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Freeform 46"/>
            <p:cNvSpPr>
              <a:spLocks/>
            </p:cNvSpPr>
            <p:nvPr/>
          </p:nvSpPr>
          <p:spPr bwMode="auto">
            <a:xfrm>
              <a:off x="754" y="1664"/>
              <a:ext cx="800" cy="1043"/>
            </a:xfrm>
            <a:custGeom>
              <a:avLst/>
              <a:gdLst>
                <a:gd name="T0" fmla="*/ 800 w 800"/>
                <a:gd name="T1" fmla="*/ 0 h 992"/>
                <a:gd name="T2" fmla="*/ 698 w 800"/>
                <a:gd name="T3" fmla="*/ 165 h 992"/>
                <a:gd name="T4" fmla="*/ 493 w 800"/>
                <a:gd name="T5" fmla="*/ 593 h 992"/>
                <a:gd name="T6" fmla="*/ 339 w 800"/>
                <a:gd name="T7" fmla="*/ 922 h 992"/>
                <a:gd name="T8" fmla="*/ 224 w 800"/>
                <a:gd name="T9" fmla="*/ 1120 h 992"/>
                <a:gd name="T10" fmla="*/ 0 w 800"/>
                <a:gd name="T11" fmla="*/ 1274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992"/>
                <a:gd name="T20" fmla="*/ 800 w 800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992">
                  <a:moveTo>
                    <a:pt x="800" y="0"/>
                  </a:moveTo>
                  <a:cubicBezTo>
                    <a:pt x="774" y="25"/>
                    <a:pt x="749" y="51"/>
                    <a:pt x="698" y="128"/>
                  </a:cubicBezTo>
                  <a:cubicBezTo>
                    <a:pt x="647" y="205"/>
                    <a:pt x="553" y="363"/>
                    <a:pt x="493" y="461"/>
                  </a:cubicBezTo>
                  <a:cubicBezTo>
                    <a:pt x="433" y="559"/>
                    <a:pt x="384" y="649"/>
                    <a:pt x="339" y="717"/>
                  </a:cubicBezTo>
                  <a:cubicBezTo>
                    <a:pt x="294" y="785"/>
                    <a:pt x="280" y="825"/>
                    <a:pt x="224" y="871"/>
                  </a:cubicBezTo>
                  <a:cubicBezTo>
                    <a:pt x="168" y="917"/>
                    <a:pt x="37" y="972"/>
                    <a:pt x="0" y="992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47"/>
            <p:cNvSpPr>
              <a:spLocks/>
            </p:cNvSpPr>
            <p:nvPr/>
          </p:nvSpPr>
          <p:spPr bwMode="auto">
            <a:xfrm flipH="1">
              <a:off x="1973" y="1688"/>
              <a:ext cx="800" cy="1033"/>
            </a:xfrm>
            <a:custGeom>
              <a:avLst/>
              <a:gdLst>
                <a:gd name="T0" fmla="*/ 800 w 800"/>
                <a:gd name="T1" fmla="*/ 0 h 992"/>
                <a:gd name="T2" fmla="*/ 698 w 800"/>
                <a:gd name="T3" fmla="*/ 156 h 992"/>
                <a:gd name="T4" fmla="*/ 493 w 800"/>
                <a:gd name="T5" fmla="*/ 565 h 992"/>
                <a:gd name="T6" fmla="*/ 339 w 800"/>
                <a:gd name="T7" fmla="*/ 878 h 992"/>
                <a:gd name="T8" fmla="*/ 224 w 800"/>
                <a:gd name="T9" fmla="*/ 1066 h 992"/>
                <a:gd name="T10" fmla="*/ 0 w 800"/>
                <a:gd name="T11" fmla="*/ 1214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992"/>
                <a:gd name="T20" fmla="*/ 800 w 800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992">
                  <a:moveTo>
                    <a:pt x="800" y="0"/>
                  </a:moveTo>
                  <a:cubicBezTo>
                    <a:pt x="774" y="25"/>
                    <a:pt x="749" y="51"/>
                    <a:pt x="698" y="128"/>
                  </a:cubicBezTo>
                  <a:cubicBezTo>
                    <a:pt x="647" y="205"/>
                    <a:pt x="553" y="363"/>
                    <a:pt x="493" y="461"/>
                  </a:cubicBezTo>
                  <a:cubicBezTo>
                    <a:pt x="433" y="559"/>
                    <a:pt x="384" y="649"/>
                    <a:pt x="339" y="717"/>
                  </a:cubicBezTo>
                  <a:cubicBezTo>
                    <a:pt x="294" y="785"/>
                    <a:pt x="280" y="825"/>
                    <a:pt x="224" y="871"/>
                  </a:cubicBezTo>
                  <a:cubicBezTo>
                    <a:pt x="168" y="917"/>
                    <a:pt x="37" y="972"/>
                    <a:pt x="0" y="992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4" name="Freeform 40"/>
          <p:cNvSpPr>
            <a:spLocks/>
          </p:cNvSpPr>
          <p:nvPr/>
        </p:nvSpPr>
        <p:spPr bwMode="auto">
          <a:xfrm>
            <a:off x="7011988" y="4678363"/>
            <a:ext cx="925512" cy="73025"/>
          </a:xfrm>
          <a:custGeom>
            <a:avLst/>
            <a:gdLst>
              <a:gd name="T0" fmla="*/ 2147483647 w 583"/>
              <a:gd name="T1" fmla="*/ 0 h 46"/>
              <a:gd name="T2" fmla="*/ 2147483647 w 583"/>
              <a:gd name="T3" fmla="*/ 2147483647 h 46"/>
              <a:gd name="T4" fmla="*/ 2147483647 w 583"/>
              <a:gd name="T5" fmla="*/ 2147483647 h 46"/>
              <a:gd name="T6" fmla="*/ 2147483647 w 583"/>
              <a:gd name="T7" fmla="*/ 2147483647 h 46"/>
              <a:gd name="T8" fmla="*/ 2147483647 w 583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3"/>
              <a:gd name="T16" fmla="*/ 0 h 46"/>
              <a:gd name="T17" fmla="*/ 583 w 583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3" h="46">
                <a:moveTo>
                  <a:pt x="583" y="0"/>
                </a:moveTo>
                <a:cubicBezTo>
                  <a:pt x="575" y="5"/>
                  <a:pt x="568" y="10"/>
                  <a:pt x="550" y="15"/>
                </a:cubicBezTo>
                <a:cubicBezTo>
                  <a:pt x="532" y="20"/>
                  <a:pt x="555" y="27"/>
                  <a:pt x="474" y="32"/>
                </a:cubicBezTo>
                <a:cubicBezTo>
                  <a:pt x="393" y="37"/>
                  <a:pt x="130" y="42"/>
                  <a:pt x="65" y="44"/>
                </a:cubicBezTo>
                <a:cubicBezTo>
                  <a:pt x="0" y="46"/>
                  <a:pt x="40" y="44"/>
                  <a:pt x="81" y="4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41"/>
          <p:cNvSpPr>
            <a:spLocks noChangeShapeType="1"/>
          </p:cNvSpPr>
          <p:nvPr/>
        </p:nvSpPr>
        <p:spPr bwMode="auto">
          <a:xfrm>
            <a:off x="7080250" y="4762500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Freeform 42"/>
          <p:cNvSpPr>
            <a:spLocks/>
          </p:cNvSpPr>
          <p:nvPr/>
        </p:nvSpPr>
        <p:spPr bwMode="auto">
          <a:xfrm>
            <a:off x="8659813" y="4678363"/>
            <a:ext cx="1598612" cy="76200"/>
          </a:xfrm>
          <a:custGeom>
            <a:avLst/>
            <a:gdLst>
              <a:gd name="T0" fmla="*/ 0 w 1007"/>
              <a:gd name="T1" fmla="*/ 0 h 48"/>
              <a:gd name="T2" fmla="*/ 2147483647 w 1007"/>
              <a:gd name="T3" fmla="*/ 2147483647 h 48"/>
              <a:gd name="T4" fmla="*/ 2147483647 w 1007"/>
              <a:gd name="T5" fmla="*/ 2147483647 h 48"/>
              <a:gd name="T6" fmla="*/ 2147483647 w 1007"/>
              <a:gd name="T7" fmla="*/ 2147483647 h 48"/>
              <a:gd name="T8" fmla="*/ 2147483647 w 1007"/>
              <a:gd name="T9" fmla="*/ 2147483647 h 48"/>
              <a:gd name="T10" fmla="*/ 2147483647 w 1007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7"/>
              <a:gd name="T19" fmla="*/ 0 h 48"/>
              <a:gd name="T20" fmla="*/ 1007 w 1007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7" h="48">
                <a:moveTo>
                  <a:pt x="0" y="0"/>
                </a:moveTo>
                <a:cubicBezTo>
                  <a:pt x="6" y="6"/>
                  <a:pt x="13" y="12"/>
                  <a:pt x="19" y="15"/>
                </a:cubicBezTo>
                <a:cubicBezTo>
                  <a:pt x="25" y="18"/>
                  <a:pt x="9" y="19"/>
                  <a:pt x="37" y="21"/>
                </a:cubicBezTo>
                <a:cubicBezTo>
                  <a:pt x="65" y="23"/>
                  <a:pt x="47" y="25"/>
                  <a:pt x="190" y="29"/>
                </a:cubicBezTo>
                <a:cubicBezTo>
                  <a:pt x="333" y="33"/>
                  <a:pt x="779" y="42"/>
                  <a:pt x="893" y="45"/>
                </a:cubicBezTo>
                <a:cubicBezTo>
                  <a:pt x="1007" y="48"/>
                  <a:pt x="880" y="45"/>
                  <a:pt x="877" y="4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43"/>
          <p:cNvSpPr>
            <a:spLocks noChangeShapeType="1"/>
          </p:cNvSpPr>
          <p:nvPr/>
        </p:nvSpPr>
        <p:spPr bwMode="auto">
          <a:xfrm flipH="1">
            <a:off x="6096000" y="4899025"/>
            <a:ext cx="407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Text Box 44"/>
          <p:cNvSpPr txBox="1">
            <a:spLocks noChangeArrowheads="1"/>
          </p:cNvSpPr>
          <p:nvPr/>
        </p:nvSpPr>
        <p:spPr bwMode="auto">
          <a:xfrm>
            <a:off x="5973763" y="4991100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time</a:t>
            </a:r>
          </a:p>
        </p:txBody>
      </p:sp>
      <p:grpSp>
        <p:nvGrpSpPr>
          <p:cNvPr id="20509" name="Group 44"/>
          <p:cNvGrpSpPr>
            <a:grpSpLocks/>
          </p:cNvGrpSpPr>
          <p:nvPr/>
        </p:nvGrpSpPr>
        <p:grpSpPr bwMode="auto">
          <a:xfrm>
            <a:off x="9213850" y="3813175"/>
            <a:ext cx="500063" cy="895350"/>
            <a:chOff x="754" y="1544"/>
            <a:chExt cx="2019" cy="1177"/>
          </a:xfrm>
        </p:grpSpPr>
        <p:sp>
          <p:nvSpPr>
            <p:cNvPr id="20512" name="Arc 45"/>
            <p:cNvSpPr>
              <a:spLocks/>
            </p:cNvSpPr>
            <p:nvPr/>
          </p:nvSpPr>
          <p:spPr bwMode="auto">
            <a:xfrm flipH="1">
              <a:off x="1540" y="1544"/>
              <a:ext cx="429" cy="666"/>
            </a:xfrm>
            <a:custGeom>
              <a:avLst/>
              <a:gdLst>
                <a:gd name="T0" fmla="*/ 0 w 26307"/>
                <a:gd name="T1" fmla="*/ 0 h 21600"/>
                <a:gd name="T2" fmla="*/ 0 w 26307"/>
                <a:gd name="T3" fmla="*/ 0 h 21600"/>
                <a:gd name="T4" fmla="*/ 0 w 26307"/>
                <a:gd name="T5" fmla="*/ 0 h 21600"/>
                <a:gd name="T6" fmla="*/ 0 60000 65536"/>
                <a:gd name="T7" fmla="*/ 0 60000 65536"/>
                <a:gd name="T8" fmla="*/ 0 60000 65536"/>
                <a:gd name="T9" fmla="*/ 0 w 26307"/>
                <a:gd name="T10" fmla="*/ 0 h 21600"/>
                <a:gd name="T11" fmla="*/ 26307 w 263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07" h="21600" fill="none" extrusionOk="0">
                  <a:moveTo>
                    <a:pt x="-1" y="4519"/>
                  </a:moveTo>
                  <a:cubicBezTo>
                    <a:pt x="3784" y="1589"/>
                    <a:pt x="8435" y="0"/>
                    <a:pt x="13222" y="0"/>
                  </a:cubicBezTo>
                  <a:cubicBezTo>
                    <a:pt x="17949" y="0"/>
                    <a:pt x="22545" y="1550"/>
                    <a:pt x="26306" y="4414"/>
                  </a:cubicBezTo>
                </a:path>
                <a:path w="26307" h="21600" stroke="0" extrusionOk="0">
                  <a:moveTo>
                    <a:pt x="-1" y="4519"/>
                  </a:moveTo>
                  <a:cubicBezTo>
                    <a:pt x="3784" y="1589"/>
                    <a:pt x="8435" y="0"/>
                    <a:pt x="13222" y="0"/>
                  </a:cubicBezTo>
                  <a:cubicBezTo>
                    <a:pt x="17949" y="0"/>
                    <a:pt x="22545" y="1550"/>
                    <a:pt x="26306" y="4414"/>
                  </a:cubicBezTo>
                  <a:lnTo>
                    <a:pt x="13222" y="21600"/>
                  </a:lnTo>
                  <a:lnTo>
                    <a:pt x="-1" y="451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Freeform 46"/>
            <p:cNvSpPr>
              <a:spLocks/>
            </p:cNvSpPr>
            <p:nvPr/>
          </p:nvSpPr>
          <p:spPr bwMode="auto">
            <a:xfrm>
              <a:off x="754" y="1664"/>
              <a:ext cx="800" cy="1043"/>
            </a:xfrm>
            <a:custGeom>
              <a:avLst/>
              <a:gdLst>
                <a:gd name="T0" fmla="*/ 800 w 800"/>
                <a:gd name="T1" fmla="*/ 0 h 992"/>
                <a:gd name="T2" fmla="*/ 698 w 800"/>
                <a:gd name="T3" fmla="*/ 165 h 992"/>
                <a:gd name="T4" fmla="*/ 493 w 800"/>
                <a:gd name="T5" fmla="*/ 593 h 992"/>
                <a:gd name="T6" fmla="*/ 339 w 800"/>
                <a:gd name="T7" fmla="*/ 922 h 992"/>
                <a:gd name="T8" fmla="*/ 224 w 800"/>
                <a:gd name="T9" fmla="*/ 1120 h 992"/>
                <a:gd name="T10" fmla="*/ 0 w 800"/>
                <a:gd name="T11" fmla="*/ 1274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992"/>
                <a:gd name="T20" fmla="*/ 800 w 800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992">
                  <a:moveTo>
                    <a:pt x="800" y="0"/>
                  </a:moveTo>
                  <a:cubicBezTo>
                    <a:pt x="774" y="25"/>
                    <a:pt x="749" y="51"/>
                    <a:pt x="698" y="128"/>
                  </a:cubicBezTo>
                  <a:cubicBezTo>
                    <a:pt x="647" y="205"/>
                    <a:pt x="553" y="363"/>
                    <a:pt x="493" y="461"/>
                  </a:cubicBezTo>
                  <a:cubicBezTo>
                    <a:pt x="433" y="559"/>
                    <a:pt x="384" y="649"/>
                    <a:pt x="339" y="717"/>
                  </a:cubicBezTo>
                  <a:cubicBezTo>
                    <a:pt x="294" y="785"/>
                    <a:pt x="280" y="825"/>
                    <a:pt x="224" y="871"/>
                  </a:cubicBezTo>
                  <a:cubicBezTo>
                    <a:pt x="168" y="917"/>
                    <a:pt x="37" y="972"/>
                    <a:pt x="0" y="992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47"/>
            <p:cNvSpPr>
              <a:spLocks/>
            </p:cNvSpPr>
            <p:nvPr/>
          </p:nvSpPr>
          <p:spPr bwMode="auto">
            <a:xfrm flipH="1">
              <a:off x="1973" y="1688"/>
              <a:ext cx="800" cy="1033"/>
            </a:xfrm>
            <a:custGeom>
              <a:avLst/>
              <a:gdLst>
                <a:gd name="T0" fmla="*/ 800 w 800"/>
                <a:gd name="T1" fmla="*/ 0 h 992"/>
                <a:gd name="T2" fmla="*/ 698 w 800"/>
                <a:gd name="T3" fmla="*/ 156 h 992"/>
                <a:gd name="T4" fmla="*/ 493 w 800"/>
                <a:gd name="T5" fmla="*/ 565 h 992"/>
                <a:gd name="T6" fmla="*/ 339 w 800"/>
                <a:gd name="T7" fmla="*/ 878 h 992"/>
                <a:gd name="T8" fmla="*/ 224 w 800"/>
                <a:gd name="T9" fmla="*/ 1066 h 992"/>
                <a:gd name="T10" fmla="*/ 0 w 800"/>
                <a:gd name="T11" fmla="*/ 1214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992"/>
                <a:gd name="T20" fmla="*/ 800 w 800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992">
                  <a:moveTo>
                    <a:pt x="800" y="0"/>
                  </a:moveTo>
                  <a:cubicBezTo>
                    <a:pt x="774" y="25"/>
                    <a:pt x="749" y="51"/>
                    <a:pt x="698" y="128"/>
                  </a:cubicBezTo>
                  <a:cubicBezTo>
                    <a:pt x="647" y="205"/>
                    <a:pt x="553" y="363"/>
                    <a:pt x="493" y="461"/>
                  </a:cubicBezTo>
                  <a:cubicBezTo>
                    <a:pt x="433" y="559"/>
                    <a:pt x="384" y="649"/>
                    <a:pt x="339" y="717"/>
                  </a:cubicBezTo>
                  <a:cubicBezTo>
                    <a:pt x="294" y="785"/>
                    <a:pt x="280" y="825"/>
                    <a:pt x="224" y="871"/>
                  </a:cubicBezTo>
                  <a:cubicBezTo>
                    <a:pt x="168" y="917"/>
                    <a:pt x="37" y="972"/>
                    <a:pt x="0" y="992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0" name="Freeform 49"/>
          <p:cNvSpPr>
            <a:spLocks/>
          </p:cNvSpPr>
          <p:nvPr/>
        </p:nvSpPr>
        <p:spPr bwMode="auto">
          <a:xfrm>
            <a:off x="3403600" y="5384800"/>
            <a:ext cx="1211263" cy="1381125"/>
          </a:xfrm>
          <a:custGeom>
            <a:avLst/>
            <a:gdLst>
              <a:gd name="T0" fmla="*/ 2147483647 w 763"/>
              <a:gd name="T1" fmla="*/ 0 h 870"/>
              <a:gd name="T2" fmla="*/ 2147483647 w 763"/>
              <a:gd name="T3" fmla="*/ 2147483647 h 870"/>
              <a:gd name="T4" fmla="*/ 2147483647 w 763"/>
              <a:gd name="T5" fmla="*/ 2147483647 h 870"/>
              <a:gd name="T6" fmla="*/ 0 w 763"/>
              <a:gd name="T7" fmla="*/ 2147483647 h 870"/>
              <a:gd name="T8" fmla="*/ 0 60000 65536"/>
              <a:gd name="T9" fmla="*/ 0 60000 65536"/>
              <a:gd name="T10" fmla="*/ 0 60000 65536"/>
              <a:gd name="T11" fmla="*/ 0 60000 65536"/>
              <a:gd name="T12" fmla="*/ 0 w 763"/>
              <a:gd name="T13" fmla="*/ 0 h 870"/>
              <a:gd name="T14" fmla="*/ 763 w 763"/>
              <a:gd name="T15" fmla="*/ 870 h 8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3" h="870">
                <a:moveTo>
                  <a:pt x="64" y="0"/>
                </a:moveTo>
                <a:cubicBezTo>
                  <a:pt x="335" y="106"/>
                  <a:pt x="607" y="212"/>
                  <a:pt x="685" y="326"/>
                </a:cubicBezTo>
                <a:cubicBezTo>
                  <a:pt x="763" y="440"/>
                  <a:pt x="645" y="594"/>
                  <a:pt x="531" y="685"/>
                </a:cubicBezTo>
                <a:cubicBezTo>
                  <a:pt x="417" y="776"/>
                  <a:pt x="89" y="841"/>
                  <a:pt x="0" y="87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Freeform 50"/>
          <p:cNvSpPr>
            <a:spLocks/>
          </p:cNvSpPr>
          <p:nvPr/>
        </p:nvSpPr>
        <p:spPr bwMode="auto">
          <a:xfrm>
            <a:off x="3433763" y="5405438"/>
            <a:ext cx="706437" cy="1330325"/>
          </a:xfrm>
          <a:custGeom>
            <a:avLst/>
            <a:gdLst>
              <a:gd name="T0" fmla="*/ 2147483647 w 445"/>
              <a:gd name="T1" fmla="*/ 0 h 838"/>
              <a:gd name="T2" fmla="*/ 2147483647 w 445"/>
              <a:gd name="T3" fmla="*/ 2147483647 h 838"/>
              <a:gd name="T4" fmla="*/ 2147483647 w 445"/>
              <a:gd name="T5" fmla="*/ 2147483647 h 838"/>
              <a:gd name="T6" fmla="*/ 0 w 445"/>
              <a:gd name="T7" fmla="*/ 2147483647 h 838"/>
              <a:gd name="T8" fmla="*/ 0 60000 65536"/>
              <a:gd name="T9" fmla="*/ 0 60000 65536"/>
              <a:gd name="T10" fmla="*/ 0 60000 65536"/>
              <a:gd name="T11" fmla="*/ 0 60000 65536"/>
              <a:gd name="T12" fmla="*/ 0 w 445"/>
              <a:gd name="T13" fmla="*/ 0 h 838"/>
              <a:gd name="T14" fmla="*/ 445 w 445"/>
              <a:gd name="T15" fmla="*/ 838 h 8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5" h="838">
                <a:moveTo>
                  <a:pt x="39" y="0"/>
                </a:moveTo>
                <a:cubicBezTo>
                  <a:pt x="133" y="89"/>
                  <a:pt x="228" y="178"/>
                  <a:pt x="288" y="249"/>
                </a:cubicBezTo>
                <a:cubicBezTo>
                  <a:pt x="348" y="320"/>
                  <a:pt x="445" y="331"/>
                  <a:pt x="397" y="429"/>
                </a:cubicBezTo>
                <a:cubicBezTo>
                  <a:pt x="349" y="527"/>
                  <a:pt x="66" y="770"/>
                  <a:pt x="0" y="8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6.4567"/>
  <p:tag name="ORIGINALWIDTH" val="2054.743"/>
  <p:tag name="OUTPUTTYPE" val="PNG"/>
  <p:tag name="IGUANATEXVERSION" val="160"/>
  <p:tag name="LATEXADDIN" val="\documentclass{article}&#10;\usepackage{amsmath}&#10;\pagestyle{empty}&#10;\begin{document}&#10;$$\left.\frac{d^2\Psi}{d\Omega^2}\right|_{\omega_\ell} = -&#10;\frac{\lambda_\ell}{2 \pi c^2} \left( \frac{m\lambda_\ell}{d}&#10;\right )^2 \frac{L}{\cos^2 \beta'(\lambda_\ell)}$$&#10;&#10;&#10;&#10;\end{document}"/>
  <p:tag name="IGUANATEXSIZE" val="20"/>
  <p:tag name="IGUANATEXCURSOR" val="25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460.067"/>
  <p:tag name="OUTPUTTYPE" val="PNG"/>
  <p:tag name="IGUANATEXVERSION" val="160"/>
  <p:tag name="LATEXADDIN" val="\documentclass{article}&#10;\usepackage{amsmath}&#10;\pagestyle{empty}&#10;\begin{document}&#10;&#10;But... $L=2f$ implies gratings and lenses on top  of each others.&#10;&#10;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2.051"/>
  <p:tag name="ORIGINALWIDTH" val="4290.213"/>
  <p:tag name="OUTPUTTYPE" val="PNG"/>
  <p:tag name="IGUANATEXVERSION" val="160"/>
  <p:tag name="LATEXADDIN" val="\documentclass{article}&#10;\usepackage{amsmath}&#10;\pagestyle{empty}&#10;\begin{document}&#10;\noindent&#10;Solution 1:\\The grating-lens configuration does no need to be&#10;symmetrical, neither do the lenses need to have the same focal distance.&#10;Let $\Delta$ be the distance from the left grating to the left lens of focal distance $f$, and $\Delta '$ the&#10;distance from the right grating to the right lens of focal distance $f'$, the overall dispersion is given by:&#10;\begin{equation}&#10;\fbox{$\displaystyle&#10;\left.\frac{d^2\Psi}{d\Omega^2}\right|_{\omega_\ell} =&#10;-\frac{\omega_\ell}{c}&#10;  \left(\left.\frac{d\alpha}{d\Omega}\right|_{\omega_\ell}\right)^2&#10;    \left(\Delta + M^2 \Delta' \right) $}&#10;\label{GL3}&#10;\end{equation}&#10;where a magnification factor $M = f'/f$ has been introduced.&#10;&#10;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460.067"/>
  <p:tag name="OUTPUTTYPE" val="PNG"/>
  <p:tag name="IGUANATEXVERSION" val="160"/>
  <p:tag name="LATEXADDIN" val="\documentclass{article}&#10;\usepackage{amsmath}&#10;\pagestyle{empty}&#10;\begin{document}&#10;&#10;But... $L=2f$ implies gratings and lenses on top  of each others.&#10;&#10;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3304.087"/>
  <p:tag name="OUTPUTTYPE" val="PNG"/>
  <p:tag name="IGUANATEXVERSION" val="160"/>
  <p:tag name="LATEXADDIN" val="\documentclass{article}&#10;\usepackage{amsmath}&#10;\pagestyle{empty}&#10;\begin{document}&#10;\noindent&#10;Solution 2:\\The $L$ need not be the same in the&#10;stretcher and compressor&#10;\end{document}"/>
  <p:tag name="IGUANATEXSIZE" val="20"/>
  <p:tag name="IGUANATEXCURSOR" val="16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549.306"/>
  <p:tag name="OUTPUTTYPE" val="PNG"/>
  <p:tag name="IGUANATEXVERSION" val="160"/>
  <p:tag name="LATEXADDIN" val="\documentclass{article}&#10;\usepackage{amsmath}&#10;\pagestyle{empty}&#10;\begin{document}&#10;&#10;Why?  When it s important?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v_p = \frac{\omega}{k'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3"/>
  <p:tag name="PICTUREFILESIZE" val="228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1}{v_g} = \frac{dk'}{\omega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9"/>
  <p:tag name="PICTUREFILESIZE" val="350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v}{c} = 1 + \frac{c\tau_p}{2}(\alpha - \gamma)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5"/>
  <p:tag name="PICTUREFILESIZE" val="571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3033.371"/>
  <p:tag name="OUTPUTTYPE" val="PNG"/>
  <p:tag name="IGUANATEXVERSION" val="160"/>
  <p:tag name="LATEXADDIN" val="\documentclass{article}&#10;\usepackage{amsmath}&#10;\pagestyle{empty}&#10;\begin{document}&#10;&#10;VELOCITIES $&gt;$ c APPLY ALSO TO FIBER LASERS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3033.371"/>
  <p:tag name="OUTPUTTYPE" val="PNG"/>
  <p:tag name="IGUANATEXVERSION" val="160"/>
  <p:tag name="LATEXADDIN" val="\documentclass{article}&#10;\usepackage{amsmath}&#10;\pagestyle{empty}&#10;\begin{document}&#10;&#10;VELOCITIES $&gt;$ c APPLY ALSO TO FIBER LASERS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6.4567"/>
  <p:tag name="ORIGINALWIDTH" val="2054.743"/>
  <p:tag name="OUTPUTTYPE" val="PNG"/>
  <p:tag name="IGUANATEXVERSION" val="160"/>
  <p:tag name="LATEXADDIN" val="\documentclass{article}&#10;\usepackage{amsmath}&#10;\pagestyle{empty}&#10;\begin{document}&#10;$$\left.\frac{d^2\Psi}{d\Omega^2}\right|_{\omega_\ell} = -&#10;\frac{\lambda_\ell}{2 \pi c^2} \left( \frac{m\lambda_\ell}{d}&#10;\right )^2 \frac{L}{\cos^2 \beta'(\lambda_\ell)}$$&#10;&#10;&#10;&#10;\end{document}"/>
  <p:tag name="IGUANATEXSIZE" val="20"/>
  <p:tag name="IGUANATEXCURSOR" val="25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3033.371"/>
  <p:tag name="OUTPUTTYPE" val="PNG"/>
  <p:tag name="IGUANATEXVERSION" val="160"/>
  <p:tag name="LATEXADDIN" val="\documentclass{article}&#10;\usepackage{amsmath}&#10;\pagestyle{empty}&#10;\begin{document}&#10;&#10;VELOCITIES $&gt;$ c APPLY ALSO TO FIBER LASERS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center}&#10;\begin{eqnarray}&#10; \left[ \frac{\partial}{\partial z}&#10;+ \left( \frac{1}{v_o} - \frac{1}{v_2} \right)&#10;\frac{\partial}{\partial t}\right] \tilde{{\cal E}}_o  &amp;=&amp;&#10;-i\chi^{(2)} \frac{\omega_1^2}{4c^2k_o}\tilde{{\cal E}}^*_e \tilde{{\cal E}}_2 e^{i\Delta&#10;k \; z}&#10;\nonumber \\&#10; \left[ \frac{\partial}{\partial z}&#10;+ \left( \frac{1}{v_e} - \frac{1}{v_2} \right)&#10;\frac{\partial}{\partial t}\right] \tilde{{\cal E}}_e  &amp;=&amp;&#10;-i\chi^{(2)} \frac{\omega_1^2}{4c^2k_e}\tilde{{\cal E}}^*_o \tilde{{\cal E}}_2 e^{i\Delta&#10;k \; z}&#10;\nonumber \\&#10; \frac{\partial}{\partial z} \tilde{{\cal E}}_2  &amp;=&amp;&#10;-i\chi^{(2)} \frac{\omega_1^2}{c^2k_2}\tilde{{\cal E}}_e \tilde{{\cal E}}_0 e^{-i\Delta k&#10;\; z},  \nonumber&#10;\end{eqnarray} &#10;\end{center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493"/>
  <p:tag name="PICTUREFILESIZE" val="992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 \frac{\partial}{\partial z} \tilde{\cal E}_1&#10;=0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9"/>
  <p:tag name="PICTUREFILESIZE" val="1963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ft( \frac{\partial}{\partial z}&#10;+\frac{1}{v_2}\frac{\partial}{\partial t}\right)\tilde{\cal E}_2&#10; = -i\chi^{(2)} \frac{\omega_2^2}{4c^2k_2}\tilde{\cal E}^2_1&#10;e^{-i\Delta k z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8"/>
  <p:tag name="PICTUREFILESIZE" val="1116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ilde{\cal E}_2(\Omega,L)=&#10;-i\frac{\chi^{(2)}\omega_2^2}{4c^2k_2}\int\tilde{\cal E}_1(\Omega')&#10;\tilde{\cal E}_1(\Omega-\Omega') d\Omega'\int_0^L&#10;e^{i\left[(v_2^{-1}-v_1^{-1})\Omega -\Delta k\right]z} dz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93"/>
  <p:tag name="PICTUREFILESIZE" val="1836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ilde{\cal E}_2\left(t-\frac{L}{v_2},L\right) =&#10;-i\frac{\chi^{(2)}\omega_2^2}{4c^2k_2}\int_0^L \tilde{\cal E}_1^2 \left[&#10;t-\frac{z}{v_2} +\left(\frac{1}{v_2}-\frac{1}{v_1}\right)z&#10;\right]e^{-i\Delta k z} dz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80"/>
  <p:tag name="PICTUREFILESIZE" val="1945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  &amp;&amp;\!\!\!\!\!\!\!\!\!\! \tilde{\cal E}_2(\Omega,L) =  \nonumber\\&#10;    &amp;&amp; -i\frac{\chi^{(2)}\omega_2^2 L}{4c^2k_2}&#10;   {\rm sinc}\left\{ \left[ \left( \frac{1}{v_2}-\frac{1}{v_1}\right)&#10;    \Omega - \Delta k  \right]\frac{L}{2}\right\}&#10;    \int \tilde{\cal E}_1(\Omega')\tilde{\cal E}_1(\Omega-\Omega') d\Omega' \nonumber\\&#10;     \nonumber&#10;\end{eqnarray}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08"/>
  <p:tag name="PICTUREFILESIZE" val="4508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1"/>
  <p:tag name="PICTUREFILESIZE" val="20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ll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9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6.4567"/>
  <p:tag name="ORIGINALWIDTH" val="2054.743"/>
  <p:tag name="OUTPUTTYPE" val="PNG"/>
  <p:tag name="IGUANATEXVERSION" val="160"/>
  <p:tag name="LATEXADDIN" val="\documentclass{article}&#10;\usepackage{amsmath}&#10;\pagestyle{empty}&#10;\begin{document}&#10;$$\left.\frac{d^2\Psi}{d\Omega^2}\right|_{\omega_\ell} = -&#10;\frac{\lambda_\ell}{2 \pi c^2} \left( \frac{m\lambda_\ell}{d}&#10;\right )^2 \frac{L}{\cos^2 \beta'(\lambda_\ell)}$$&#10;&#10;&#10;&#10;\end{document}"/>
  <p:tag name="IGUANATEXSIZE" val="20"/>
  <p:tag name="IGUANATEXCURSOR" val="25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128.609"/>
  <p:tag name="OUTPUTTYPE" val="PNG"/>
  <p:tag name="IGUANATEXVERSION" val="160"/>
  <p:tag name="LATEXADDIN" val="\documentclass{article}&#10;\usepackage{amsmath}&#10;\pagestyle{empty}&#10;\begin{document}&#10;&#10;Replace $L$ by $L-4f$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446.1942"/>
  <p:tag name="OUTPUTTYPE" val="PNG"/>
  <p:tag name="IGUANATEXVERSION" val="160"/>
  <p:tag name="LATEXADDIN" val="\documentclass{article}&#10;\usepackage{amsmath}&#10;\pagestyle{empty}&#10;\begin{document}&#10;If $f = \frac{L}{2}$&#10;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6.4567"/>
  <p:tag name="ORIGINALWIDTH" val="2054.743"/>
  <p:tag name="OUTPUTTYPE" val="PNG"/>
  <p:tag name="IGUANATEXVERSION" val="160"/>
  <p:tag name="LATEXADDIN" val="\documentclass{article}&#10;\usepackage{amsmath}&#10;\pagestyle{empty}&#10;\begin{document}&#10;$$\left.\frac{d^2\Psi}{d\Omega^2}\right|_{\omega_\ell} = +&#10;\frac{\lambda_\ell}{2 \pi c^2} \left( \frac{m\lambda_\ell}{d}&#10;\right )^2 \frac{L}{\cos^2 \beta'(\lambda_\ell)}$$&#10;&#10;&#10;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940.757"/>
  <p:tag name="OUTPUTTYPE" val="PNG"/>
  <p:tag name="IGUANATEXVERSION" val="160"/>
  <p:tag name="LATEXADDIN" val="\documentclass{article}&#10;\usepackage{amsmath}&#10;\pagestyle{empty}&#10;\begin{document}&#10;&#10;Perfect match stretcher-compressor.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2.99213"/>
  <p:tag name="OUTPUTTYPE" val="PNG"/>
  <p:tag name="IGUANATEXVERSION" val="160"/>
  <p:tag name="LATEXADDIN" val="\documentclass{article}&#10;\usepackage{amsmath}&#10;\pagestyle{empty}&#10;\begin{document}&#10;&#10;$f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2.99213"/>
  <p:tag name="OUTPUTTYPE" val="PNG"/>
  <p:tag name="IGUANATEXVERSION" val="160"/>
  <p:tag name="LATEXADDIN" val="\documentclass{article}&#10;\usepackage{amsmath}&#10;\pagestyle{empty}&#10;\begin{document}&#10;&#10;$f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733</Words>
  <Application>Microsoft Office PowerPoint</Application>
  <PresentationFormat>Widescreen</PresentationFormat>
  <Paragraphs>158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Symbol</vt:lpstr>
      <vt:lpstr>Times New Roman</vt:lpstr>
      <vt:lpstr>Office Theme</vt:lpstr>
      <vt:lpstr>Graph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21</cp:revision>
  <dcterms:created xsi:type="dcterms:W3CDTF">2025-03-23T02:13:20Z</dcterms:created>
  <dcterms:modified xsi:type="dcterms:W3CDTF">2025-03-24T21:20:33Z</dcterms:modified>
</cp:coreProperties>
</file>