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2" r:id="rId2"/>
    <p:sldId id="261" r:id="rId3"/>
    <p:sldId id="286" r:id="rId4"/>
    <p:sldId id="285" r:id="rId5"/>
    <p:sldId id="284" r:id="rId6"/>
    <p:sldId id="282" r:id="rId7"/>
    <p:sldId id="283" r:id="rId8"/>
    <p:sldId id="296" r:id="rId9"/>
    <p:sldId id="287" r:id="rId10"/>
    <p:sldId id="288" r:id="rId11"/>
    <p:sldId id="297" r:id="rId12"/>
    <p:sldId id="301" r:id="rId13"/>
    <p:sldId id="299" r:id="rId14"/>
    <p:sldId id="300" r:id="rId15"/>
    <p:sldId id="298" r:id="rId16"/>
    <p:sldId id="303" r:id="rId17"/>
    <p:sldId id="304" r:id="rId18"/>
    <p:sldId id="305" r:id="rId19"/>
    <p:sldId id="306" r:id="rId20"/>
    <p:sldId id="308" r:id="rId21"/>
    <p:sldId id="310" r:id="rId22"/>
    <p:sldId id="311" r:id="rId23"/>
    <p:sldId id="312" r:id="rId24"/>
    <p:sldId id="313" r:id="rId25"/>
    <p:sldId id="324" r:id="rId26"/>
    <p:sldId id="314" r:id="rId27"/>
    <p:sldId id="316" r:id="rId28"/>
    <p:sldId id="307" r:id="rId29"/>
    <p:sldId id="319" r:id="rId30"/>
    <p:sldId id="320" r:id="rId31"/>
    <p:sldId id="325" r:id="rId32"/>
    <p:sldId id="329" r:id="rId33"/>
    <p:sldId id="326" r:id="rId34"/>
    <p:sldId id="333" r:id="rId35"/>
    <p:sldId id="315" r:id="rId36"/>
    <p:sldId id="328" r:id="rId37"/>
    <p:sldId id="327" r:id="rId38"/>
    <p:sldId id="318" r:id="rId39"/>
    <p:sldId id="330" r:id="rId40"/>
    <p:sldId id="332" r:id="rId41"/>
    <p:sldId id="331" r:id="rId42"/>
    <p:sldId id="321" r:id="rId43"/>
    <p:sldId id="322" r:id="rId44"/>
    <p:sldId id="323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27F9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-91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0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BAF170-65A3-4001-83A2-B40DD8762782}" type="datetimeFigureOut">
              <a:rPr lang="en-US"/>
              <a:pPr/>
              <a:t>3/26/2025</a:t>
            </a:fld>
            <a:endParaRPr lang="en-US"/>
          </a:p>
        </p:txBody>
      </p:sp>
      <p:sp>
        <p:nvSpPr>
          <p:cNvPr id="3789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FEA724-9548-4018-A562-D8E7D44394E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EC3027A-D5B0-4AF2-9DD9-B8890196F6E0}" type="slidenum">
              <a:rPr lang="en-US" sz="1200">
                <a:latin typeface="Arial" charset="0"/>
                <a:cs typeface="Arial" charset="0"/>
              </a:rPr>
              <a:pPr algn="r"/>
              <a:t>21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B351021-F27C-418F-82F1-555CE7FF6AE5}" type="slidenum">
              <a:rPr lang="en-US" sz="1200">
                <a:latin typeface="Arial" charset="0"/>
                <a:cs typeface="Arial" charset="0"/>
              </a:rPr>
              <a:pPr algn="r"/>
              <a:t>23</a:t>
            </a:fld>
            <a:endParaRPr lang="en-US" sz="1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B0D8E-4774-47A2-A497-C200B9208DC7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F1F2E-CCC1-4C03-A70D-9BFEE12BC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3C9E8-10F8-47EF-AFFF-084C6FA3AAF6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186A2-0936-422D-95C2-E99A7BB56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0841C-30CA-43B5-930B-2A3A32322659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3C6D1-4D53-4C28-84BD-DC174EE9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05DF7-343A-4E0B-91DA-93F393968283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20CFD-24A3-4887-9B57-34BB3DA9D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4EAF-2A6C-4242-BE90-60DB8EBC0D63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7AE8D-75B5-49CF-9C92-86FB4B393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1F8E0-DD30-40E7-8498-92F4CB2DBDFE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25CB9-509D-43EF-AC46-113E09D44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CD96-3A29-42F9-9CC0-C291E0544DFE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BF36B-05A4-4AF9-A736-EA5E9854E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2736D-9841-4E00-98C9-2770A0DC9041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39034-0B17-4B68-AAB7-5E40A7279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22406-BE42-4AE2-AA4A-9A4EC3D4E9F4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AFD0-2309-4850-B13F-E2C963CED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AAA4-421E-40D9-9D14-65D965E73F9E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42DE9-6C21-4CC2-BA43-1ED6814D6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5853E-EB06-4C63-9137-D0C531B540DA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D14DA-1E48-498D-94B5-D80155D14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3E8DC1-FA1A-4BD7-BA6F-6FF677929AED}" type="datetimeFigureOut">
              <a:rPr lang="en-US"/>
              <a:pPr>
                <a:defRPr/>
              </a:pPr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DED0BAF-8401-4C51-B67D-3FB6FBBA7A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Arial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1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28.jpeg"/><Relationship Id="rId9" Type="http://schemas.openxmlformats.org/officeDocument/2006/relationships/oleObject" Target="../embeddings/oleObject10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5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5" Type="http://schemas.openxmlformats.org/officeDocument/2006/relationships/tags" Target="../tags/tag7.xml"/><Relationship Id="rId10" Type="http://schemas.openxmlformats.org/officeDocument/2006/relationships/image" Target="../media/image7.png"/><Relationship Id="rId4" Type="http://schemas.openxmlformats.org/officeDocument/2006/relationships/tags" Target="../tags/tag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\documentclass{article}&#10;\usepackage{amsmath}&#10;\pagestyle{empty}&#10;\begin{document}&#10;&#10;\subsection*{\underline{Topics covered}}&#10;\underline{\bf  {\em  MANIPULATION OF LASER BEAMS}} \\&#10;Polarization - in Pump-probe experiments time resolved fluorescence  \\&#10;How good can you maintain polarization? \\&#10;Faraday rotation - isolators Magnetic field detection \\&#10;Spectral interferometry  -- How to make a movie of a plasma \\&#10;&#10;&#10;\noindent&#10;\underline{\bf  {\em  Standard solid state lasers}} \\&#10;Vanadate - Nd YAG glass Yb YAG  LISAF   LICAF \\&#10;Multilevel coherent interactions \\&#10;Application to Raman transitions \\&#10;Brillouin scattering \\&#10;Is there anything such as backward Raman scattering? \\&#10;Lab Demo \\&#10;&#10;&#10;\noindent&#10;\underline{\bf  {\em  BIG SYSTEMS}} \\&#10;Short pulse amplification from GW to TW to PW \\&#10;Contrast enhancement \\&#10;&#10;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28888" y="227013"/>
            <a:ext cx="7602537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406650" y="650875"/>
            <a:ext cx="8188325" cy="9461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36788" y="4835525"/>
            <a:ext cx="8188325" cy="11398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/>
          <p:cNvSpPr txBox="1">
            <a:spLocks noChangeArrowheads="1"/>
          </p:cNvSpPr>
          <p:nvPr/>
        </p:nvSpPr>
        <p:spPr bwMode="auto">
          <a:xfrm>
            <a:off x="3740150" y="2509838"/>
            <a:ext cx="48974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cs typeface="Arial" charset="0"/>
              </a:rPr>
              <a:t>Convert the spectrum piece by piece</a:t>
            </a:r>
          </a:p>
        </p:txBody>
      </p:sp>
      <p:sp>
        <p:nvSpPr>
          <p:cNvPr id="66584" name="Text Box 24"/>
          <p:cNvSpPr txBox="1">
            <a:spLocks noChangeArrowheads="1"/>
          </p:cNvSpPr>
          <p:nvPr/>
        </p:nvSpPr>
        <p:spPr bwMode="auto">
          <a:xfrm>
            <a:off x="4052888" y="352425"/>
            <a:ext cx="4633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99"/>
                </a:solidFill>
              </a:rPr>
              <a:t>SHG in periodically poled crystals</a:t>
            </a:r>
          </a:p>
        </p:txBody>
      </p:sp>
      <p:sp>
        <p:nvSpPr>
          <p:cNvPr id="66585" name="Text Box 25"/>
          <p:cNvSpPr txBox="1">
            <a:spLocks noChangeArrowheads="1"/>
          </p:cNvSpPr>
          <p:nvPr/>
        </p:nvSpPr>
        <p:spPr bwMode="auto">
          <a:xfrm>
            <a:off x="3783013" y="1076325"/>
            <a:ext cx="5486400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>
                <a:cs typeface="Arial" charset="0"/>
              </a:rPr>
              <a:t>Other solution to the narrow bandwidth </a:t>
            </a:r>
          </a:p>
          <a:p>
            <a:pPr algn="ctr" eaLnBrk="0" hangingPunct="0"/>
            <a:r>
              <a:rPr lang="en-US" altLang="en-US" sz="2400" b="1">
                <a:cs typeface="Arial" charset="0"/>
              </a:rPr>
              <a:t>of Periodically Poled crystals:</a:t>
            </a:r>
          </a:p>
        </p:txBody>
      </p:sp>
      <p:sp>
        <p:nvSpPr>
          <p:cNvPr id="66586" name="Text Box 26"/>
          <p:cNvSpPr txBox="1">
            <a:spLocks noChangeArrowheads="1"/>
          </p:cNvSpPr>
          <p:nvPr/>
        </p:nvSpPr>
        <p:spPr bwMode="auto">
          <a:xfrm>
            <a:off x="5254625" y="350838"/>
            <a:ext cx="223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99"/>
                </a:solidFill>
              </a:rPr>
              <a:t>SHG in crystals</a:t>
            </a:r>
          </a:p>
        </p:txBody>
      </p:sp>
      <p:grpSp>
        <p:nvGrpSpPr>
          <p:cNvPr id="66589" name="Group 29"/>
          <p:cNvGrpSpPr>
            <a:grpSpLocks/>
          </p:cNvGrpSpPr>
          <p:nvPr/>
        </p:nvGrpSpPr>
        <p:grpSpPr bwMode="auto">
          <a:xfrm>
            <a:off x="2876550" y="3697288"/>
            <a:ext cx="6229350" cy="2260600"/>
            <a:chOff x="672" y="2325"/>
            <a:chExt cx="3924" cy="1424"/>
          </a:xfrm>
        </p:grpSpPr>
        <p:sp>
          <p:nvSpPr>
            <p:cNvPr id="23559" name="Line 3"/>
            <p:cNvSpPr>
              <a:spLocks noChangeShapeType="1"/>
            </p:cNvSpPr>
            <p:nvPr/>
          </p:nvSpPr>
          <p:spPr bwMode="auto">
            <a:xfrm flipV="1">
              <a:off x="672" y="3634"/>
              <a:ext cx="311" cy="17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0" name="Line 4"/>
            <p:cNvSpPr>
              <a:spLocks noChangeShapeType="1"/>
            </p:cNvSpPr>
            <p:nvPr/>
          </p:nvSpPr>
          <p:spPr bwMode="auto">
            <a:xfrm flipV="1">
              <a:off x="989" y="3567"/>
              <a:ext cx="162" cy="59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1" name="Line 5"/>
            <p:cNvSpPr>
              <a:spLocks noChangeShapeType="1"/>
            </p:cNvSpPr>
            <p:nvPr/>
          </p:nvSpPr>
          <p:spPr bwMode="auto">
            <a:xfrm flipV="1">
              <a:off x="994" y="3588"/>
              <a:ext cx="150" cy="35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2" name="Line 6"/>
            <p:cNvSpPr>
              <a:spLocks noChangeShapeType="1"/>
            </p:cNvSpPr>
            <p:nvPr/>
          </p:nvSpPr>
          <p:spPr bwMode="auto">
            <a:xfrm flipV="1">
              <a:off x="1161" y="3006"/>
              <a:ext cx="537" cy="573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Line 7"/>
            <p:cNvSpPr>
              <a:spLocks noChangeShapeType="1"/>
            </p:cNvSpPr>
            <p:nvPr/>
          </p:nvSpPr>
          <p:spPr bwMode="auto">
            <a:xfrm flipV="1">
              <a:off x="1710" y="2916"/>
              <a:ext cx="243" cy="87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Line 8"/>
            <p:cNvSpPr>
              <a:spLocks noChangeShapeType="1"/>
            </p:cNvSpPr>
            <p:nvPr/>
          </p:nvSpPr>
          <p:spPr bwMode="auto">
            <a:xfrm>
              <a:off x="1950" y="2916"/>
              <a:ext cx="887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Line 9"/>
            <p:cNvSpPr>
              <a:spLocks noChangeShapeType="1"/>
            </p:cNvSpPr>
            <p:nvPr/>
          </p:nvSpPr>
          <p:spPr bwMode="auto">
            <a:xfrm flipV="1">
              <a:off x="1167" y="2788"/>
              <a:ext cx="576" cy="766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Line 10"/>
            <p:cNvSpPr>
              <a:spLocks noChangeShapeType="1"/>
            </p:cNvSpPr>
            <p:nvPr/>
          </p:nvSpPr>
          <p:spPr bwMode="auto">
            <a:xfrm flipV="1">
              <a:off x="1746" y="2781"/>
              <a:ext cx="30" cy="9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Line 11"/>
            <p:cNvSpPr>
              <a:spLocks noChangeShapeType="1"/>
            </p:cNvSpPr>
            <p:nvPr/>
          </p:nvSpPr>
          <p:spPr bwMode="auto">
            <a:xfrm>
              <a:off x="1792" y="2775"/>
              <a:ext cx="1046" cy="0"/>
            </a:xfrm>
            <a:prstGeom prst="line">
              <a:avLst/>
            </a:prstGeom>
            <a:noFill/>
            <a:ln w="508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AutoShape 12"/>
            <p:cNvSpPr>
              <a:spLocks noChangeArrowheads="1"/>
            </p:cNvSpPr>
            <p:nvPr/>
          </p:nvSpPr>
          <p:spPr bwMode="auto">
            <a:xfrm rot="-1179608" flipH="1" flipV="1">
              <a:off x="932" y="3497"/>
              <a:ext cx="295" cy="252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1600"/>
            </a:p>
          </p:txBody>
        </p:sp>
        <p:sp>
          <p:nvSpPr>
            <p:cNvPr id="23569" name="AutoShape 13"/>
            <p:cNvSpPr>
              <a:spLocks noChangeArrowheads="1"/>
            </p:cNvSpPr>
            <p:nvPr/>
          </p:nvSpPr>
          <p:spPr bwMode="auto">
            <a:xfrm rot="-1179608">
              <a:off x="1634" y="2737"/>
              <a:ext cx="330" cy="289"/>
            </a:xfrm>
            <a:prstGeom prst="triangle">
              <a:avLst>
                <a:gd name="adj" fmla="val 50000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/>
            </a:p>
          </p:txBody>
        </p:sp>
        <p:sp>
          <p:nvSpPr>
            <p:cNvPr id="23570" name="Line 14"/>
            <p:cNvSpPr>
              <a:spLocks noChangeShapeType="1"/>
            </p:cNvSpPr>
            <p:nvPr/>
          </p:nvSpPr>
          <p:spPr bwMode="auto">
            <a:xfrm flipV="1">
              <a:off x="2765" y="2480"/>
              <a:ext cx="0" cy="6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Line 15"/>
            <p:cNvSpPr>
              <a:spLocks noChangeShapeType="1"/>
            </p:cNvSpPr>
            <p:nvPr/>
          </p:nvSpPr>
          <p:spPr bwMode="auto">
            <a:xfrm flipV="1">
              <a:off x="2696" y="2487"/>
              <a:ext cx="21" cy="6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Line 16"/>
            <p:cNvSpPr>
              <a:spLocks noChangeShapeType="1"/>
            </p:cNvSpPr>
            <p:nvPr/>
          </p:nvSpPr>
          <p:spPr bwMode="auto">
            <a:xfrm flipV="1">
              <a:off x="2624" y="2487"/>
              <a:ext cx="33" cy="6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Line 17"/>
            <p:cNvSpPr>
              <a:spLocks noChangeShapeType="1"/>
            </p:cNvSpPr>
            <p:nvPr/>
          </p:nvSpPr>
          <p:spPr bwMode="auto">
            <a:xfrm flipV="1">
              <a:off x="2558" y="2487"/>
              <a:ext cx="42" cy="6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Line 18"/>
            <p:cNvSpPr>
              <a:spLocks noChangeShapeType="1"/>
            </p:cNvSpPr>
            <p:nvPr/>
          </p:nvSpPr>
          <p:spPr bwMode="auto">
            <a:xfrm flipV="1">
              <a:off x="2489" y="2487"/>
              <a:ext cx="54" cy="67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Line 19"/>
            <p:cNvSpPr>
              <a:spLocks noChangeShapeType="1"/>
            </p:cNvSpPr>
            <p:nvPr/>
          </p:nvSpPr>
          <p:spPr bwMode="auto">
            <a:xfrm flipH="1">
              <a:off x="2487" y="3165"/>
              <a:ext cx="27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6" name="Line 20"/>
            <p:cNvSpPr>
              <a:spLocks noChangeShapeType="1"/>
            </p:cNvSpPr>
            <p:nvPr/>
          </p:nvSpPr>
          <p:spPr bwMode="auto">
            <a:xfrm>
              <a:off x="2541" y="2487"/>
              <a:ext cx="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7" name="Line 21"/>
            <p:cNvSpPr>
              <a:spLocks noChangeShapeType="1"/>
            </p:cNvSpPr>
            <p:nvPr/>
          </p:nvSpPr>
          <p:spPr bwMode="auto">
            <a:xfrm>
              <a:off x="2945" y="2365"/>
              <a:ext cx="0" cy="9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8" name="Text Box 22"/>
            <p:cNvSpPr txBox="1">
              <a:spLocks noChangeArrowheads="1"/>
            </p:cNvSpPr>
            <p:nvPr/>
          </p:nvSpPr>
          <p:spPr bwMode="auto">
            <a:xfrm>
              <a:off x="3251" y="2437"/>
              <a:ext cx="1345" cy="63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2000" b="1">
                  <a:cs typeface="Arial" charset="0"/>
                </a:rPr>
                <a:t>Periodically poled</a:t>
              </a:r>
            </a:p>
            <a:p>
              <a:pPr eaLnBrk="0" hangingPunct="0"/>
              <a:r>
                <a:rPr lang="en-US" altLang="en-US" sz="2000" b="1">
                  <a:cs typeface="Arial" charset="0"/>
                </a:rPr>
                <a:t>crystal of period</a:t>
              </a:r>
            </a:p>
            <a:p>
              <a:pPr eaLnBrk="0" hangingPunct="0"/>
              <a:r>
                <a:rPr lang="en-US" altLang="en-US" sz="2000" b="1">
                  <a:cs typeface="Arial" charset="0"/>
                </a:rPr>
                <a:t>changing with x.</a:t>
              </a:r>
            </a:p>
          </p:txBody>
        </p:sp>
        <p:sp>
          <p:nvSpPr>
            <p:cNvPr id="23579" name="Text Box 23"/>
            <p:cNvSpPr txBox="1">
              <a:spLocks noChangeArrowheads="1"/>
            </p:cNvSpPr>
            <p:nvPr/>
          </p:nvSpPr>
          <p:spPr bwMode="auto">
            <a:xfrm>
              <a:off x="2760" y="2325"/>
              <a:ext cx="180" cy="21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600">
                  <a:cs typeface="Arial" charset="0"/>
                </a:rPr>
                <a:t>x</a:t>
              </a:r>
            </a:p>
          </p:txBody>
        </p:sp>
        <p:sp>
          <p:nvSpPr>
            <p:cNvPr id="23580" name="Line 27"/>
            <p:cNvSpPr>
              <a:spLocks noChangeShapeType="1"/>
            </p:cNvSpPr>
            <p:nvPr/>
          </p:nvSpPr>
          <p:spPr bwMode="auto">
            <a:xfrm>
              <a:off x="1986" y="2916"/>
              <a:ext cx="887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6611" name="Picture 51" descr="SHG-for-ultrabroadba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1150" y="2963863"/>
            <a:ext cx="6489700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6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6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6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85" grpId="0"/>
      <p:bldP spid="665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7213" y="2120900"/>
            <a:ext cx="8372475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5213350" y="788988"/>
            <a:ext cx="1050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/>
              <a:t>FOPA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1" name="Group 150"/>
          <p:cNvGrpSpPr>
            <a:grpSpLocks/>
          </p:cNvGrpSpPr>
          <p:nvPr/>
        </p:nvGrpSpPr>
        <p:grpSpPr bwMode="auto">
          <a:xfrm>
            <a:off x="1897063" y="4075113"/>
            <a:ext cx="1341437" cy="347662"/>
            <a:chOff x="397" y="2601"/>
            <a:chExt cx="845" cy="219"/>
          </a:xfrm>
        </p:grpSpPr>
        <p:sp>
          <p:nvSpPr>
            <p:cNvPr id="25701" name="Rectangle 151"/>
            <p:cNvSpPr>
              <a:spLocks noChangeArrowheads="1"/>
            </p:cNvSpPr>
            <p:nvPr/>
          </p:nvSpPr>
          <p:spPr bwMode="auto">
            <a:xfrm>
              <a:off x="397" y="2612"/>
              <a:ext cx="820" cy="208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02" name="Rectangle 152"/>
            <p:cNvSpPr>
              <a:spLocks noChangeArrowheads="1"/>
            </p:cNvSpPr>
            <p:nvPr/>
          </p:nvSpPr>
          <p:spPr bwMode="auto">
            <a:xfrm>
              <a:off x="422" y="2601"/>
              <a:ext cx="820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9850" tIns="34925" rIns="69850" bIns="34925">
              <a:spAutoFit/>
            </a:bodyPr>
            <a:lstStyle/>
            <a:p>
              <a:pPr defTabSz="514350"/>
              <a:r>
                <a:rPr lang="en-US" altLang="en-US">
                  <a:cs typeface="Arial" charset="0"/>
                </a:rPr>
                <a:t>Laser source</a:t>
              </a:r>
            </a:p>
          </p:txBody>
        </p:sp>
      </p:grpSp>
      <p:sp>
        <p:nvSpPr>
          <p:cNvPr id="25602" name="Line 153"/>
          <p:cNvSpPr>
            <a:spLocks noChangeShapeType="1"/>
          </p:cNvSpPr>
          <p:nvPr/>
        </p:nvSpPr>
        <p:spPr bwMode="auto">
          <a:xfrm>
            <a:off x="3203575" y="4238625"/>
            <a:ext cx="94615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Line 154"/>
          <p:cNvSpPr>
            <a:spLocks noChangeShapeType="1"/>
          </p:cNvSpPr>
          <p:nvPr/>
        </p:nvSpPr>
        <p:spPr bwMode="auto">
          <a:xfrm rot="-5400000">
            <a:off x="3698875" y="3819525"/>
            <a:ext cx="879475" cy="95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155"/>
          <p:cNvSpPr>
            <a:spLocks noChangeArrowheads="1"/>
          </p:cNvSpPr>
          <p:nvPr/>
        </p:nvSpPr>
        <p:spPr bwMode="auto">
          <a:xfrm>
            <a:off x="2951163" y="3292475"/>
            <a:ext cx="7175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850" tIns="34925" rIns="69850" bIns="34925">
            <a:spAutoFit/>
          </a:bodyPr>
          <a:lstStyle/>
          <a:p>
            <a:pPr defTabSz="514350"/>
            <a:r>
              <a:rPr lang="en-US" altLang="en-US" sz="1600">
                <a:cs typeface="Arial" charset="0"/>
              </a:rPr>
              <a:t>grating</a:t>
            </a:r>
          </a:p>
        </p:txBody>
      </p:sp>
      <p:sp>
        <p:nvSpPr>
          <p:cNvPr id="25605" name="Line 156"/>
          <p:cNvSpPr>
            <a:spLocks noChangeShapeType="1"/>
          </p:cNvSpPr>
          <p:nvPr/>
        </p:nvSpPr>
        <p:spPr bwMode="auto">
          <a:xfrm>
            <a:off x="4195763" y="4089400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157"/>
          <p:cNvSpPr>
            <a:spLocks noChangeShapeType="1"/>
          </p:cNvSpPr>
          <p:nvPr/>
        </p:nvSpPr>
        <p:spPr bwMode="auto">
          <a:xfrm rot="1248943" flipV="1">
            <a:off x="4195763" y="3016250"/>
            <a:ext cx="1476375" cy="620713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158"/>
          <p:cNvSpPr>
            <a:spLocks noChangeShapeType="1"/>
          </p:cNvSpPr>
          <p:nvPr/>
        </p:nvSpPr>
        <p:spPr bwMode="auto">
          <a:xfrm rot="1248943" flipV="1">
            <a:off x="4151313" y="3394075"/>
            <a:ext cx="1590675" cy="2762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Line 159"/>
          <p:cNvSpPr>
            <a:spLocks noChangeShapeType="1"/>
          </p:cNvSpPr>
          <p:nvPr/>
        </p:nvSpPr>
        <p:spPr bwMode="auto">
          <a:xfrm rot="1248943" flipV="1">
            <a:off x="4167188" y="3262313"/>
            <a:ext cx="1557337" cy="3905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Line 160"/>
          <p:cNvSpPr>
            <a:spLocks noChangeShapeType="1"/>
          </p:cNvSpPr>
          <p:nvPr/>
        </p:nvSpPr>
        <p:spPr bwMode="auto">
          <a:xfrm rot="1248943" flipV="1">
            <a:off x="4244975" y="2843213"/>
            <a:ext cx="1403350" cy="776287"/>
          </a:xfrm>
          <a:prstGeom prst="line">
            <a:avLst/>
          </a:prstGeom>
          <a:noFill/>
          <a:ln w="19050">
            <a:solidFill>
              <a:srgbClr val="9900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610" name="Group 161"/>
          <p:cNvGrpSpPr>
            <a:grpSpLocks/>
          </p:cNvGrpSpPr>
          <p:nvPr/>
        </p:nvGrpSpPr>
        <p:grpSpPr bwMode="auto">
          <a:xfrm rot="334613" flipH="1">
            <a:off x="3746500" y="3055938"/>
            <a:ext cx="679450" cy="677862"/>
            <a:chOff x="3119" y="2976"/>
            <a:chExt cx="428" cy="427"/>
          </a:xfrm>
        </p:grpSpPr>
        <p:sp>
          <p:nvSpPr>
            <p:cNvPr id="25646" name="Line 162"/>
            <p:cNvSpPr>
              <a:spLocks noChangeShapeType="1"/>
            </p:cNvSpPr>
            <p:nvPr/>
          </p:nvSpPr>
          <p:spPr bwMode="auto">
            <a:xfrm flipH="1" flipV="1">
              <a:off x="3119" y="2976"/>
              <a:ext cx="428" cy="4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47" name="Group 163"/>
            <p:cNvGrpSpPr>
              <a:grpSpLocks/>
            </p:cNvGrpSpPr>
            <p:nvPr/>
          </p:nvGrpSpPr>
          <p:grpSpPr bwMode="auto">
            <a:xfrm>
              <a:off x="3523" y="3379"/>
              <a:ext cx="24" cy="24"/>
              <a:chOff x="3523" y="3379"/>
              <a:chExt cx="24" cy="24"/>
            </a:xfrm>
          </p:grpSpPr>
          <p:sp>
            <p:nvSpPr>
              <p:cNvPr id="25699" name="Line 164"/>
              <p:cNvSpPr>
                <a:spLocks noChangeShapeType="1"/>
              </p:cNvSpPr>
              <p:nvPr/>
            </p:nvSpPr>
            <p:spPr bwMode="auto">
              <a:xfrm flipH="1">
                <a:off x="3523" y="3403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0" name="Line 165"/>
              <p:cNvSpPr>
                <a:spLocks noChangeShapeType="1"/>
              </p:cNvSpPr>
              <p:nvPr/>
            </p:nvSpPr>
            <p:spPr bwMode="auto">
              <a:xfrm flipV="1">
                <a:off x="3523" y="3379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48" name="Group 166"/>
            <p:cNvGrpSpPr>
              <a:grpSpLocks/>
            </p:cNvGrpSpPr>
            <p:nvPr/>
          </p:nvGrpSpPr>
          <p:grpSpPr bwMode="auto">
            <a:xfrm>
              <a:off x="3500" y="3356"/>
              <a:ext cx="24" cy="23"/>
              <a:chOff x="3500" y="3356"/>
              <a:chExt cx="24" cy="23"/>
            </a:xfrm>
          </p:grpSpPr>
          <p:sp>
            <p:nvSpPr>
              <p:cNvPr id="25697" name="Line 167"/>
              <p:cNvSpPr>
                <a:spLocks noChangeShapeType="1"/>
              </p:cNvSpPr>
              <p:nvPr/>
            </p:nvSpPr>
            <p:spPr bwMode="auto">
              <a:xfrm flipH="1">
                <a:off x="3500" y="3379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8" name="Line 168"/>
              <p:cNvSpPr>
                <a:spLocks noChangeShapeType="1"/>
              </p:cNvSpPr>
              <p:nvPr/>
            </p:nvSpPr>
            <p:spPr bwMode="auto">
              <a:xfrm flipV="1">
                <a:off x="3500" y="3356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49" name="Group 169"/>
            <p:cNvGrpSpPr>
              <a:grpSpLocks/>
            </p:cNvGrpSpPr>
            <p:nvPr/>
          </p:nvGrpSpPr>
          <p:grpSpPr bwMode="auto">
            <a:xfrm>
              <a:off x="3476" y="3332"/>
              <a:ext cx="24" cy="24"/>
              <a:chOff x="3476" y="3332"/>
              <a:chExt cx="24" cy="24"/>
            </a:xfrm>
          </p:grpSpPr>
          <p:sp>
            <p:nvSpPr>
              <p:cNvPr id="25695" name="Line 170"/>
              <p:cNvSpPr>
                <a:spLocks noChangeShapeType="1"/>
              </p:cNvSpPr>
              <p:nvPr/>
            </p:nvSpPr>
            <p:spPr bwMode="auto">
              <a:xfrm flipH="1">
                <a:off x="3476" y="3356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6" name="Line 171"/>
              <p:cNvSpPr>
                <a:spLocks noChangeShapeType="1"/>
              </p:cNvSpPr>
              <p:nvPr/>
            </p:nvSpPr>
            <p:spPr bwMode="auto">
              <a:xfrm flipV="1">
                <a:off x="3476" y="3332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0" name="Group 172"/>
            <p:cNvGrpSpPr>
              <a:grpSpLocks/>
            </p:cNvGrpSpPr>
            <p:nvPr/>
          </p:nvGrpSpPr>
          <p:grpSpPr bwMode="auto">
            <a:xfrm>
              <a:off x="3452" y="3308"/>
              <a:ext cx="24" cy="24"/>
              <a:chOff x="3452" y="3308"/>
              <a:chExt cx="24" cy="24"/>
            </a:xfrm>
          </p:grpSpPr>
          <p:sp>
            <p:nvSpPr>
              <p:cNvPr id="25693" name="Line 173"/>
              <p:cNvSpPr>
                <a:spLocks noChangeShapeType="1"/>
              </p:cNvSpPr>
              <p:nvPr/>
            </p:nvSpPr>
            <p:spPr bwMode="auto">
              <a:xfrm flipH="1">
                <a:off x="3452" y="3332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4" name="Line 174"/>
              <p:cNvSpPr>
                <a:spLocks noChangeShapeType="1"/>
              </p:cNvSpPr>
              <p:nvPr/>
            </p:nvSpPr>
            <p:spPr bwMode="auto">
              <a:xfrm flipV="1">
                <a:off x="3452" y="3308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1" name="Group 175"/>
            <p:cNvGrpSpPr>
              <a:grpSpLocks/>
            </p:cNvGrpSpPr>
            <p:nvPr/>
          </p:nvGrpSpPr>
          <p:grpSpPr bwMode="auto">
            <a:xfrm>
              <a:off x="3428" y="3285"/>
              <a:ext cx="24" cy="23"/>
              <a:chOff x="3428" y="3285"/>
              <a:chExt cx="24" cy="23"/>
            </a:xfrm>
          </p:grpSpPr>
          <p:sp>
            <p:nvSpPr>
              <p:cNvPr id="25691" name="Line 176"/>
              <p:cNvSpPr>
                <a:spLocks noChangeShapeType="1"/>
              </p:cNvSpPr>
              <p:nvPr/>
            </p:nvSpPr>
            <p:spPr bwMode="auto">
              <a:xfrm flipH="1">
                <a:off x="3429" y="3308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2" name="Line 177"/>
              <p:cNvSpPr>
                <a:spLocks noChangeShapeType="1"/>
              </p:cNvSpPr>
              <p:nvPr/>
            </p:nvSpPr>
            <p:spPr bwMode="auto">
              <a:xfrm flipV="1">
                <a:off x="3428" y="3285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2" name="Group 178"/>
            <p:cNvGrpSpPr>
              <a:grpSpLocks/>
            </p:cNvGrpSpPr>
            <p:nvPr/>
          </p:nvGrpSpPr>
          <p:grpSpPr bwMode="auto">
            <a:xfrm>
              <a:off x="3404" y="3261"/>
              <a:ext cx="24" cy="24"/>
              <a:chOff x="3404" y="3261"/>
              <a:chExt cx="24" cy="24"/>
            </a:xfrm>
          </p:grpSpPr>
          <p:sp>
            <p:nvSpPr>
              <p:cNvPr id="25689" name="Line 179"/>
              <p:cNvSpPr>
                <a:spLocks noChangeShapeType="1"/>
              </p:cNvSpPr>
              <p:nvPr/>
            </p:nvSpPr>
            <p:spPr bwMode="auto">
              <a:xfrm flipH="1">
                <a:off x="3404" y="3285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0" name="Line 180"/>
              <p:cNvSpPr>
                <a:spLocks noChangeShapeType="1"/>
              </p:cNvSpPr>
              <p:nvPr/>
            </p:nvSpPr>
            <p:spPr bwMode="auto">
              <a:xfrm flipV="1">
                <a:off x="3404" y="3261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3" name="Group 181"/>
            <p:cNvGrpSpPr>
              <a:grpSpLocks/>
            </p:cNvGrpSpPr>
            <p:nvPr/>
          </p:nvGrpSpPr>
          <p:grpSpPr bwMode="auto">
            <a:xfrm>
              <a:off x="3380" y="3237"/>
              <a:ext cx="24" cy="24"/>
              <a:chOff x="3380" y="3237"/>
              <a:chExt cx="24" cy="24"/>
            </a:xfrm>
          </p:grpSpPr>
          <p:sp>
            <p:nvSpPr>
              <p:cNvPr id="25687" name="Line 182"/>
              <p:cNvSpPr>
                <a:spLocks noChangeShapeType="1"/>
              </p:cNvSpPr>
              <p:nvPr/>
            </p:nvSpPr>
            <p:spPr bwMode="auto">
              <a:xfrm flipH="1">
                <a:off x="3380" y="3261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8" name="Line 183"/>
              <p:cNvSpPr>
                <a:spLocks noChangeShapeType="1"/>
              </p:cNvSpPr>
              <p:nvPr/>
            </p:nvSpPr>
            <p:spPr bwMode="auto">
              <a:xfrm flipV="1">
                <a:off x="3380" y="3237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4" name="Group 184"/>
            <p:cNvGrpSpPr>
              <a:grpSpLocks/>
            </p:cNvGrpSpPr>
            <p:nvPr/>
          </p:nvGrpSpPr>
          <p:grpSpPr bwMode="auto">
            <a:xfrm>
              <a:off x="3357" y="3214"/>
              <a:ext cx="24" cy="23"/>
              <a:chOff x="3357" y="3214"/>
              <a:chExt cx="24" cy="23"/>
            </a:xfrm>
          </p:grpSpPr>
          <p:sp>
            <p:nvSpPr>
              <p:cNvPr id="25685" name="Line 185"/>
              <p:cNvSpPr>
                <a:spLocks noChangeShapeType="1"/>
              </p:cNvSpPr>
              <p:nvPr/>
            </p:nvSpPr>
            <p:spPr bwMode="auto">
              <a:xfrm flipH="1">
                <a:off x="3358" y="3237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6" name="Line 186"/>
              <p:cNvSpPr>
                <a:spLocks noChangeShapeType="1"/>
              </p:cNvSpPr>
              <p:nvPr/>
            </p:nvSpPr>
            <p:spPr bwMode="auto">
              <a:xfrm flipV="1">
                <a:off x="3357" y="3214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5" name="Group 187"/>
            <p:cNvGrpSpPr>
              <a:grpSpLocks/>
            </p:cNvGrpSpPr>
            <p:nvPr/>
          </p:nvGrpSpPr>
          <p:grpSpPr bwMode="auto">
            <a:xfrm>
              <a:off x="3333" y="3190"/>
              <a:ext cx="24" cy="24"/>
              <a:chOff x="3333" y="3190"/>
              <a:chExt cx="24" cy="24"/>
            </a:xfrm>
          </p:grpSpPr>
          <p:sp>
            <p:nvSpPr>
              <p:cNvPr id="25683" name="Line 188"/>
              <p:cNvSpPr>
                <a:spLocks noChangeShapeType="1"/>
              </p:cNvSpPr>
              <p:nvPr/>
            </p:nvSpPr>
            <p:spPr bwMode="auto">
              <a:xfrm flipH="1">
                <a:off x="3333" y="3214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4" name="Line 189"/>
              <p:cNvSpPr>
                <a:spLocks noChangeShapeType="1"/>
              </p:cNvSpPr>
              <p:nvPr/>
            </p:nvSpPr>
            <p:spPr bwMode="auto">
              <a:xfrm flipV="1">
                <a:off x="3333" y="3190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6" name="Group 190"/>
            <p:cNvGrpSpPr>
              <a:grpSpLocks/>
            </p:cNvGrpSpPr>
            <p:nvPr/>
          </p:nvGrpSpPr>
          <p:grpSpPr bwMode="auto">
            <a:xfrm>
              <a:off x="3309" y="3166"/>
              <a:ext cx="24" cy="24"/>
              <a:chOff x="3309" y="3166"/>
              <a:chExt cx="24" cy="24"/>
            </a:xfrm>
          </p:grpSpPr>
          <p:sp>
            <p:nvSpPr>
              <p:cNvPr id="25681" name="Line 191"/>
              <p:cNvSpPr>
                <a:spLocks noChangeShapeType="1"/>
              </p:cNvSpPr>
              <p:nvPr/>
            </p:nvSpPr>
            <p:spPr bwMode="auto">
              <a:xfrm flipH="1">
                <a:off x="3309" y="3190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2" name="Line 192"/>
              <p:cNvSpPr>
                <a:spLocks noChangeShapeType="1"/>
              </p:cNvSpPr>
              <p:nvPr/>
            </p:nvSpPr>
            <p:spPr bwMode="auto">
              <a:xfrm flipV="1">
                <a:off x="3309" y="3166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7" name="Group 193"/>
            <p:cNvGrpSpPr>
              <a:grpSpLocks/>
            </p:cNvGrpSpPr>
            <p:nvPr/>
          </p:nvGrpSpPr>
          <p:grpSpPr bwMode="auto">
            <a:xfrm>
              <a:off x="3286" y="3142"/>
              <a:ext cx="24" cy="24"/>
              <a:chOff x="3286" y="3142"/>
              <a:chExt cx="24" cy="24"/>
            </a:xfrm>
          </p:grpSpPr>
          <p:sp>
            <p:nvSpPr>
              <p:cNvPr id="25679" name="Line 194"/>
              <p:cNvSpPr>
                <a:spLocks noChangeShapeType="1"/>
              </p:cNvSpPr>
              <p:nvPr/>
            </p:nvSpPr>
            <p:spPr bwMode="auto">
              <a:xfrm flipH="1">
                <a:off x="3287" y="3166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0" name="Line 195"/>
              <p:cNvSpPr>
                <a:spLocks noChangeShapeType="1"/>
              </p:cNvSpPr>
              <p:nvPr/>
            </p:nvSpPr>
            <p:spPr bwMode="auto">
              <a:xfrm flipV="1">
                <a:off x="3286" y="3142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8" name="Group 196"/>
            <p:cNvGrpSpPr>
              <a:grpSpLocks/>
            </p:cNvGrpSpPr>
            <p:nvPr/>
          </p:nvGrpSpPr>
          <p:grpSpPr bwMode="auto">
            <a:xfrm>
              <a:off x="3262" y="3118"/>
              <a:ext cx="24" cy="24"/>
              <a:chOff x="3262" y="3118"/>
              <a:chExt cx="24" cy="24"/>
            </a:xfrm>
          </p:grpSpPr>
          <p:sp>
            <p:nvSpPr>
              <p:cNvPr id="25677" name="Line 197"/>
              <p:cNvSpPr>
                <a:spLocks noChangeShapeType="1"/>
              </p:cNvSpPr>
              <p:nvPr/>
            </p:nvSpPr>
            <p:spPr bwMode="auto">
              <a:xfrm flipH="1">
                <a:off x="3262" y="3142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8" name="Line 198"/>
              <p:cNvSpPr>
                <a:spLocks noChangeShapeType="1"/>
              </p:cNvSpPr>
              <p:nvPr/>
            </p:nvSpPr>
            <p:spPr bwMode="auto">
              <a:xfrm flipV="1">
                <a:off x="3262" y="3118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59" name="Group 199"/>
            <p:cNvGrpSpPr>
              <a:grpSpLocks/>
            </p:cNvGrpSpPr>
            <p:nvPr/>
          </p:nvGrpSpPr>
          <p:grpSpPr bwMode="auto">
            <a:xfrm>
              <a:off x="3238" y="3094"/>
              <a:ext cx="24" cy="24"/>
              <a:chOff x="3238" y="3094"/>
              <a:chExt cx="24" cy="24"/>
            </a:xfrm>
          </p:grpSpPr>
          <p:sp>
            <p:nvSpPr>
              <p:cNvPr id="25675" name="Line 200"/>
              <p:cNvSpPr>
                <a:spLocks noChangeShapeType="1"/>
              </p:cNvSpPr>
              <p:nvPr/>
            </p:nvSpPr>
            <p:spPr bwMode="auto">
              <a:xfrm flipH="1">
                <a:off x="3238" y="3118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6" name="Line 201"/>
              <p:cNvSpPr>
                <a:spLocks noChangeShapeType="1"/>
              </p:cNvSpPr>
              <p:nvPr/>
            </p:nvSpPr>
            <p:spPr bwMode="auto">
              <a:xfrm flipV="1">
                <a:off x="3238" y="3094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60" name="Group 202"/>
            <p:cNvGrpSpPr>
              <a:grpSpLocks/>
            </p:cNvGrpSpPr>
            <p:nvPr/>
          </p:nvGrpSpPr>
          <p:grpSpPr bwMode="auto">
            <a:xfrm>
              <a:off x="3215" y="3071"/>
              <a:ext cx="24" cy="23"/>
              <a:chOff x="3215" y="3071"/>
              <a:chExt cx="24" cy="23"/>
            </a:xfrm>
          </p:grpSpPr>
          <p:sp>
            <p:nvSpPr>
              <p:cNvPr id="25673" name="Line 203"/>
              <p:cNvSpPr>
                <a:spLocks noChangeShapeType="1"/>
              </p:cNvSpPr>
              <p:nvPr/>
            </p:nvSpPr>
            <p:spPr bwMode="auto">
              <a:xfrm flipH="1">
                <a:off x="3215" y="3094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4" name="Line 204"/>
              <p:cNvSpPr>
                <a:spLocks noChangeShapeType="1"/>
              </p:cNvSpPr>
              <p:nvPr/>
            </p:nvSpPr>
            <p:spPr bwMode="auto">
              <a:xfrm flipV="1">
                <a:off x="3215" y="3071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61" name="Group 205"/>
            <p:cNvGrpSpPr>
              <a:grpSpLocks/>
            </p:cNvGrpSpPr>
            <p:nvPr/>
          </p:nvGrpSpPr>
          <p:grpSpPr bwMode="auto">
            <a:xfrm>
              <a:off x="3191" y="3047"/>
              <a:ext cx="24" cy="24"/>
              <a:chOff x="3191" y="3047"/>
              <a:chExt cx="24" cy="24"/>
            </a:xfrm>
          </p:grpSpPr>
          <p:sp>
            <p:nvSpPr>
              <p:cNvPr id="25671" name="Line 206"/>
              <p:cNvSpPr>
                <a:spLocks noChangeShapeType="1"/>
              </p:cNvSpPr>
              <p:nvPr/>
            </p:nvSpPr>
            <p:spPr bwMode="auto">
              <a:xfrm flipH="1">
                <a:off x="3191" y="3071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2" name="Line 207"/>
              <p:cNvSpPr>
                <a:spLocks noChangeShapeType="1"/>
              </p:cNvSpPr>
              <p:nvPr/>
            </p:nvSpPr>
            <p:spPr bwMode="auto">
              <a:xfrm flipV="1">
                <a:off x="3191" y="3047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62" name="Group 208"/>
            <p:cNvGrpSpPr>
              <a:grpSpLocks/>
            </p:cNvGrpSpPr>
            <p:nvPr/>
          </p:nvGrpSpPr>
          <p:grpSpPr bwMode="auto">
            <a:xfrm>
              <a:off x="3167" y="3023"/>
              <a:ext cx="24" cy="24"/>
              <a:chOff x="3167" y="3023"/>
              <a:chExt cx="24" cy="24"/>
            </a:xfrm>
          </p:grpSpPr>
          <p:sp>
            <p:nvSpPr>
              <p:cNvPr id="25669" name="Line 209"/>
              <p:cNvSpPr>
                <a:spLocks noChangeShapeType="1"/>
              </p:cNvSpPr>
              <p:nvPr/>
            </p:nvSpPr>
            <p:spPr bwMode="auto">
              <a:xfrm flipH="1">
                <a:off x="3167" y="3047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0" name="Line 210"/>
              <p:cNvSpPr>
                <a:spLocks noChangeShapeType="1"/>
              </p:cNvSpPr>
              <p:nvPr/>
            </p:nvSpPr>
            <p:spPr bwMode="auto">
              <a:xfrm flipV="1">
                <a:off x="3167" y="3023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63" name="Group 211"/>
            <p:cNvGrpSpPr>
              <a:grpSpLocks/>
            </p:cNvGrpSpPr>
            <p:nvPr/>
          </p:nvGrpSpPr>
          <p:grpSpPr bwMode="auto">
            <a:xfrm>
              <a:off x="3143" y="3000"/>
              <a:ext cx="24" cy="23"/>
              <a:chOff x="3143" y="3000"/>
              <a:chExt cx="24" cy="23"/>
            </a:xfrm>
          </p:grpSpPr>
          <p:sp>
            <p:nvSpPr>
              <p:cNvPr id="25667" name="Line 212"/>
              <p:cNvSpPr>
                <a:spLocks noChangeShapeType="1"/>
              </p:cNvSpPr>
              <p:nvPr/>
            </p:nvSpPr>
            <p:spPr bwMode="auto">
              <a:xfrm flipH="1">
                <a:off x="3144" y="3023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8" name="Line 213"/>
              <p:cNvSpPr>
                <a:spLocks noChangeShapeType="1"/>
              </p:cNvSpPr>
              <p:nvPr/>
            </p:nvSpPr>
            <p:spPr bwMode="auto">
              <a:xfrm flipV="1">
                <a:off x="3143" y="3000"/>
                <a:ext cx="0" cy="2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664" name="Group 214"/>
            <p:cNvGrpSpPr>
              <a:grpSpLocks/>
            </p:cNvGrpSpPr>
            <p:nvPr/>
          </p:nvGrpSpPr>
          <p:grpSpPr bwMode="auto">
            <a:xfrm>
              <a:off x="3119" y="2976"/>
              <a:ext cx="24" cy="24"/>
              <a:chOff x="3119" y="2976"/>
              <a:chExt cx="24" cy="24"/>
            </a:xfrm>
          </p:grpSpPr>
          <p:sp>
            <p:nvSpPr>
              <p:cNvPr id="25665" name="Line 215"/>
              <p:cNvSpPr>
                <a:spLocks noChangeShapeType="1"/>
              </p:cNvSpPr>
              <p:nvPr/>
            </p:nvSpPr>
            <p:spPr bwMode="auto">
              <a:xfrm flipH="1">
                <a:off x="3119" y="3000"/>
                <a:ext cx="2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6" name="Line 216"/>
              <p:cNvSpPr>
                <a:spLocks noChangeShapeType="1"/>
              </p:cNvSpPr>
              <p:nvPr/>
            </p:nvSpPr>
            <p:spPr bwMode="auto">
              <a:xfrm flipV="1">
                <a:off x="3119" y="2976"/>
                <a:ext cx="0" cy="2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611" name="Oval 217"/>
          <p:cNvSpPr>
            <a:spLocks noChangeArrowheads="1"/>
          </p:cNvSpPr>
          <p:nvPr/>
        </p:nvSpPr>
        <p:spPr bwMode="auto">
          <a:xfrm>
            <a:off x="5743575" y="2846388"/>
            <a:ext cx="88900" cy="11318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Line 218"/>
          <p:cNvSpPr>
            <a:spLocks noChangeShapeType="1"/>
          </p:cNvSpPr>
          <p:nvPr/>
        </p:nvSpPr>
        <p:spPr bwMode="auto">
          <a:xfrm flipV="1">
            <a:off x="5840413" y="3679825"/>
            <a:ext cx="1446212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Line 219"/>
          <p:cNvSpPr>
            <a:spLocks noChangeShapeType="1"/>
          </p:cNvSpPr>
          <p:nvPr/>
        </p:nvSpPr>
        <p:spPr bwMode="auto">
          <a:xfrm flipV="1">
            <a:off x="5832475" y="3316288"/>
            <a:ext cx="1311275" cy="1587"/>
          </a:xfrm>
          <a:prstGeom prst="line">
            <a:avLst/>
          </a:prstGeom>
          <a:noFill/>
          <a:ln w="22225">
            <a:solidFill>
              <a:srgbClr val="00006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Line 220"/>
          <p:cNvSpPr>
            <a:spLocks noChangeShapeType="1"/>
          </p:cNvSpPr>
          <p:nvPr/>
        </p:nvSpPr>
        <p:spPr bwMode="auto">
          <a:xfrm flipV="1">
            <a:off x="5832475" y="3570288"/>
            <a:ext cx="1368425" cy="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4397" name="Rectangle 221"/>
          <p:cNvSpPr>
            <a:spLocks noChangeArrowheads="1"/>
          </p:cNvSpPr>
          <p:nvPr/>
        </p:nvSpPr>
        <p:spPr bwMode="auto">
          <a:xfrm flipV="1">
            <a:off x="7145338" y="2955925"/>
            <a:ext cx="588962" cy="788988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shade val="69804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69804"/>
                  <a:invGamma/>
                </a:schemeClr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616" name="Line 222"/>
          <p:cNvSpPr>
            <a:spLocks noChangeShapeType="1"/>
          </p:cNvSpPr>
          <p:nvPr/>
        </p:nvSpPr>
        <p:spPr bwMode="auto">
          <a:xfrm flipV="1">
            <a:off x="5832475" y="3128963"/>
            <a:ext cx="1308100" cy="1587"/>
          </a:xfrm>
          <a:prstGeom prst="line">
            <a:avLst/>
          </a:prstGeom>
          <a:noFill/>
          <a:ln w="22225">
            <a:solidFill>
              <a:srgbClr val="9900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Arc 223"/>
          <p:cNvSpPr>
            <a:spLocks/>
          </p:cNvSpPr>
          <p:nvPr/>
        </p:nvSpPr>
        <p:spPr bwMode="auto">
          <a:xfrm>
            <a:off x="7302500" y="2960688"/>
            <a:ext cx="428625" cy="1182687"/>
          </a:xfrm>
          <a:custGeom>
            <a:avLst/>
            <a:gdLst>
              <a:gd name="T0" fmla="*/ 4214830 w 20591"/>
              <a:gd name="T1" fmla="*/ 0 h 19286"/>
              <a:gd name="T2" fmla="*/ 8922314 w 20591"/>
              <a:gd name="T3" fmla="*/ 47992583 h 19286"/>
              <a:gd name="T4" fmla="*/ 0 w 20591"/>
              <a:gd name="T5" fmla="*/ 72526629 h 19286"/>
              <a:gd name="T6" fmla="*/ 0 60000 65536"/>
              <a:gd name="T7" fmla="*/ 0 60000 65536"/>
              <a:gd name="T8" fmla="*/ 0 60000 65536"/>
              <a:gd name="T9" fmla="*/ 0 w 20591"/>
              <a:gd name="T10" fmla="*/ 0 h 19286"/>
              <a:gd name="T11" fmla="*/ 20591 w 20591"/>
              <a:gd name="T12" fmla="*/ 19286 h 19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591" h="19286" fill="none" extrusionOk="0">
                <a:moveTo>
                  <a:pt x="9726" y="0"/>
                </a:moveTo>
                <a:cubicBezTo>
                  <a:pt x="14918" y="2618"/>
                  <a:pt x="18835" y="7219"/>
                  <a:pt x="20591" y="12761"/>
                </a:cubicBezTo>
              </a:path>
              <a:path w="20591" h="19286" stroke="0" extrusionOk="0">
                <a:moveTo>
                  <a:pt x="9726" y="0"/>
                </a:moveTo>
                <a:cubicBezTo>
                  <a:pt x="14918" y="2618"/>
                  <a:pt x="18835" y="7219"/>
                  <a:pt x="20591" y="12761"/>
                </a:cubicBezTo>
                <a:lnTo>
                  <a:pt x="0" y="1928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Arc 224"/>
          <p:cNvSpPr>
            <a:spLocks/>
          </p:cNvSpPr>
          <p:nvPr/>
        </p:nvSpPr>
        <p:spPr bwMode="auto">
          <a:xfrm flipV="1">
            <a:off x="7140575" y="2309813"/>
            <a:ext cx="614363" cy="825500"/>
          </a:xfrm>
          <a:custGeom>
            <a:avLst/>
            <a:gdLst>
              <a:gd name="T0" fmla="*/ 0 w 11547"/>
              <a:gd name="T1" fmla="*/ 0 h 21600"/>
              <a:gd name="T2" fmla="*/ 32687445 w 11547"/>
              <a:gd name="T3" fmla="*/ 4885660 h 21600"/>
              <a:gd name="T4" fmla="*/ 0 w 11547"/>
              <a:gd name="T5" fmla="*/ 31548621 h 21600"/>
              <a:gd name="T6" fmla="*/ 0 60000 65536"/>
              <a:gd name="T7" fmla="*/ 0 60000 65536"/>
              <a:gd name="T8" fmla="*/ 0 60000 65536"/>
              <a:gd name="T9" fmla="*/ 0 w 11547"/>
              <a:gd name="T10" fmla="*/ 0 h 21600"/>
              <a:gd name="T11" fmla="*/ 11547 w 115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47" h="21600" fill="none" extrusionOk="0">
                <a:moveTo>
                  <a:pt x="0" y="0"/>
                </a:moveTo>
                <a:cubicBezTo>
                  <a:pt x="4087" y="0"/>
                  <a:pt x="8091" y="1160"/>
                  <a:pt x="11546" y="3345"/>
                </a:cubicBezTo>
              </a:path>
              <a:path w="11547" h="21600" stroke="0" extrusionOk="0">
                <a:moveTo>
                  <a:pt x="0" y="0"/>
                </a:moveTo>
                <a:cubicBezTo>
                  <a:pt x="4087" y="0"/>
                  <a:pt x="8091" y="1160"/>
                  <a:pt x="11546" y="3345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9900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9" name="Arc 225"/>
          <p:cNvSpPr>
            <a:spLocks/>
          </p:cNvSpPr>
          <p:nvPr/>
        </p:nvSpPr>
        <p:spPr bwMode="auto">
          <a:xfrm flipV="1">
            <a:off x="7146925" y="2722563"/>
            <a:ext cx="600075" cy="596900"/>
          </a:xfrm>
          <a:custGeom>
            <a:avLst/>
            <a:gdLst>
              <a:gd name="T0" fmla="*/ 0 w 9186"/>
              <a:gd name="T1" fmla="*/ 0 h 21600"/>
              <a:gd name="T2" fmla="*/ 39199870 w 9186"/>
              <a:gd name="T3" fmla="*/ 1566254 h 21600"/>
              <a:gd name="T4" fmla="*/ 0 w 9186"/>
              <a:gd name="T5" fmla="*/ 16494890 h 21600"/>
              <a:gd name="T6" fmla="*/ 0 60000 65536"/>
              <a:gd name="T7" fmla="*/ 0 60000 65536"/>
              <a:gd name="T8" fmla="*/ 0 60000 65536"/>
              <a:gd name="T9" fmla="*/ 0 w 9186"/>
              <a:gd name="T10" fmla="*/ 0 h 21600"/>
              <a:gd name="T11" fmla="*/ 9186 w 91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186" h="21600" fill="none" extrusionOk="0">
                <a:moveTo>
                  <a:pt x="0" y="0"/>
                </a:moveTo>
                <a:cubicBezTo>
                  <a:pt x="3175" y="0"/>
                  <a:pt x="6312" y="700"/>
                  <a:pt x="9186" y="2050"/>
                </a:cubicBezTo>
              </a:path>
              <a:path w="9186" h="21600" stroke="0" extrusionOk="0">
                <a:moveTo>
                  <a:pt x="0" y="0"/>
                </a:moveTo>
                <a:cubicBezTo>
                  <a:pt x="3175" y="0"/>
                  <a:pt x="6312" y="700"/>
                  <a:pt x="9186" y="205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00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Arc 226"/>
          <p:cNvSpPr>
            <a:spLocks/>
          </p:cNvSpPr>
          <p:nvPr/>
        </p:nvSpPr>
        <p:spPr bwMode="auto">
          <a:xfrm flipV="1">
            <a:off x="7153275" y="2709863"/>
            <a:ext cx="563563" cy="863600"/>
          </a:xfrm>
          <a:custGeom>
            <a:avLst/>
            <a:gdLst>
              <a:gd name="T0" fmla="*/ 0 w 7183"/>
              <a:gd name="T1" fmla="*/ 0 h 21600"/>
              <a:gd name="T2" fmla="*/ 44215970 w 7183"/>
              <a:gd name="T3" fmla="*/ 1964570 h 21600"/>
              <a:gd name="T4" fmla="*/ 0 w 7183"/>
              <a:gd name="T5" fmla="*/ 34528005 h 21600"/>
              <a:gd name="T6" fmla="*/ 0 60000 65536"/>
              <a:gd name="T7" fmla="*/ 0 60000 65536"/>
              <a:gd name="T8" fmla="*/ 0 60000 65536"/>
              <a:gd name="T9" fmla="*/ 0 w 7183"/>
              <a:gd name="T10" fmla="*/ 0 h 21600"/>
              <a:gd name="T11" fmla="*/ 7183 w 718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183" h="21600" fill="none" extrusionOk="0">
                <a:moveTo>
                  <a:pt x="0" y="0"/>
                </a:moveTo>
                <a:cubicBezTo>
                  <a:pt x="2446" y="0"/>
                  <a:pt x="4875" y="415"/>
                  <a:pt x="7182" y="1229"/>
                </a:cubicBezTo>
              </a:path>
              <a:path w="7183" h="21600" stroke="0" extrusionOk="0">
                <a:moveTo>
                  <a:pt x="0" y="0"/>
                </a:moveTo>
                <a:cubicBezTo>
                  <a:pt x="2446" y="0"/>
                  <a:pt x="4875" y="415"/>
                  <a:pt x="7182" y="1229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1" name="Arc 227"/>
          <p:cNvSpPr>
            <a:spLocks/>
          </p:cNvSpPr>
          <p:nvPr/>
        </p:nvSpPr>
        <p:spPr bwMode="auto">
          <a:xfrm flipV="1">
            <a:off x="7146925" y="3141663"/>
            <a:ext cx="569913" cy="546100"/>
          </a:xfrm>
          <a:custGeom>
            <a:avLst/>
            <a:gdLst>
              <a:gd name="T0" fmla="*/ 0 w 4845"/>
              <a:gd name="T1" fmla="*/ 0 h 21600"/>
              <a:gd name="T2" fmla="*/ 67038357 w 4845"/>
              <a:gd name="T3" fmla="*/ 351552 h 21600"/>
              <a:gd name="T4" fmla="*/ 0 w 4845"/>
              <a:gd name="T5" fmla="*/ 13806724 h 21600"/>
              <a:gd name="T6" fmla="*/ 0 60000 65536"/>
              <a:gd name="T7" fmla="*/ 0 60000 65536"/>
              <a:gd name="T8" fmla="*/ 0 60000 65536"/>
              <a:gd name="T9" fmla="*/ 0 w 4845"/>
              <a:gd name="T10" fmla="*/ 0 h 21600"/>
              <a:gd name="T11" fmla="*/ 4845 w 48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45" h="21600" fill="none" extrusionOk="0">
                <a:moveTo>
                  <a:pt x="0" y="0"/>
                </a:moveTo>
                <a:cubicBezTo>
                  <a:pt x="1630" y="0"/>
                  <a:pt x="3255" y="184"/>
                  <a:pt x="4844" y="550"/>
                </a:cubicBezTo>
              </a:path>
              <a:path w="4845" h="21600" stroke="0" extrusionOk="0">
                <a:moveTo>
                  <a:pt x="0" y="0"/>
                </a:moveTo>
                <a:cubicBezTo>
                  <a:pt x="1630" y="0"/>
                  <a:pt x="3255" y="184"/>
                  <a:pt x="4844" y="550"/>
                </a:cubicBezTo>
                <a:lnTo>
                  <a:pt x="0" y="21600"/>
                </a:lnTo>
                <a:close/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Line 228"/>
          <p:cNvSpPr>
            <a:spLocks noChangeShapeType="1"/>
          </p:cNvSpPr>
          <p:nvPr/>
        </p:nvSpPr>
        <p:spPr bwMode="auto">
          <a:xfrm rot="20346068" flipV="1">
            <a:off x="7631113" y="2728913"/>
            <a:ext cx="1722437" cy="1587"/>
          </a:xfrm>
          <a:prstGeom prst="line">
            <a:avLst/>
          </a:prstGeom>
          <a:noFill/>
          <a:ln w="22225">
            <a:solidFill>
              <a:srgbClr val="9900CC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Line 229"/>
          <p:cNvSpPr>
            <a:spLocks noChangeShapeType="1"/>
          </p:cNvSpPr>
          <p:nvPr/>
        </p:nvSpPr>
        <p:spPr bwMode="auto">
          <a:xfrm rot="20892011" flipV="1">
            <a:off x="7683500" y="3116263"/>
            <a:ext cx="1520825" cy="1587"/>
          </a:xfrm>
          <a:prstGeom prst="line">
            <a:avLst/>
          </a:prstGeom>
          <a:noFill/>
          <a:ln w="22225">
            <a:solidFill>
              <a:srgbClr val="00006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Line 230"/>
          <p:cNvSpPr>
            <a:spLocks noChangeShapeType="1"/>
          </p:cNvSpPr>
          <p:nvPr/>
        </p:nvSpPr>
        <p:spPr bwMode="auto">
          <a:xfrm rot="20980410" flipV="1">
            <a:off x="7645400" y="3411538"/>
            <a:ext cx="1343025" cy="0"/>
          </a:xfrm>
          <a:prstGeom prst="line">
            <a:avLst/>
          </a:prstGeom>
          <a:noFill/>
          <a:ln w="22225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5" name="Line 231"/>
          <p:cNvSpPr>
            <a:spLocks noChangeShapeType="1"/>
          </p:cNvSpPr>
          <p:nvPr/>
        </p:nvSpPr>
        <p:spPr bwMode="auto">
          <a:xfrm rot="21403798" flipV="1">
            <a:off x="7678738" y="3638550"/>
            <a:ext cx="1331912" cy="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Line 232"/>
          <p:cNvSpPr>
            <a:spLocks noChangeShapeType="1"/>
          </p:cNvSpPr>
          <p:nvPr/>
        </p:nvSpPr>
        <p:spPr bwMode="auto">
          <a:xfrm flipV="1">
            <a:off x="7143750" y="3629025"/>
            <a:ext cx="585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7" name="Line 233"/>
          <p:cNvSpPr>
            <a:spLocks noChangeShapeType="1"/>
          </p:cNvSpPr>
          <p:nvPr/>
        </p:nvSpPr>
        <p:spPr bwMode="auto">
          <a:xfrm flipV="1">
            <a:off x="7140575" y="3467100"/>
            <a:ext cx="585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8" name="Line 234"/>
          <p:cNvSpPr>
            <a:spLocks noChangeShapeType="1"/>
          </p:cNvSpPr>
          <p:nvPr/>
        </p:nvSpPr>
        <p:spPr bwMode="auto">
          <a:xfrm flipV="1">
            <a:off x="7146925" y="3178175"/>
            <a:ext cx="585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29" name="Line 235"/>
          <p:cNvSpPr>
            <a:spLocks noChangeShapeType="1"/>
          </p:cNvSpPr>
          <p:nvPr/>
        </p:nvSpPr>
        <p:spPr bwMode="auto">
          <a:xfrm>
            <a:off x="7056438" y="3182938"/>
            <a:ext cx="0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5630" name="Picture 23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608763" y="3201988"/>
            <a:ext cx="4000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31" name="Picture 23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334250" y="3894138"/>
            <a:ext cx="115888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2" name="Freeform 238"/>
          <p:cNvSpPr>
            <a:spLocks/>
          </p:cNvSpPr>
          <p:nvPr/>
        </p:nvSpPr>
        <p:spPr bwMode="auto">
          <a:xfrm>
            <a:off x="6007100" y="2936875"/>
            <a:ext cx="406400" cy="901700"/>
          </a:xfrm>
          <a:custGeom>
            <a:avLst/>
            <a:gdLst>
              <a:gd name="T0" fmla="*/ 645159891 w 256"/>
              <a:gd name="T1" fmla="*/ 0 h 568"/>
              <a:gd name="T2" fmla="*/ 423386247 w 256"/>
              <a:gd name="T3" fmla="*/ 745966128 h 568"/>
              <a:gd name="T4" fmla="*/ 0 w 256"/>
              <a:gd name="T5" fmla="*/ 1431448532 h 568"/>
              <a:gd name="T6" fmla="*/ 0 60000 65536"/>
              <a:gd name="T7" fmla="*/ 0 60000 65536"/>
              <a:gd name="T8" fmla="*/ 0 60000 65536"/>
              <a:gd name="T9" fmla="*/ 0 w 256"/>
              <a:gd name="T10" fmla="*/ 0 h 568"/>
              <a:gd name="T11" fmla="*/ 256 w 256"/>
              <a:gd name="T12" fmla="*/ 568 h 5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6" h="568">
                <a:moveTo>
                  <a:pt x="256" y="0"/>
                </a:moveTo>
                <a:cubicBezTo>
                  <a:pt x="233" y="100"/>
                  <a:pt x="211" y="201"/>
                  <a:pt x="168" y="296"/>
                </a:cubicBezTo>
                <a:cubicBezTo>
                  <a:pt x="125" y="391"/>
                  <a:pt x="28" y="523"/>
                  <a:pt x="0" y="56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3" name="Text Box 239"/>
          <p:cNvSpPr txBox="1">
            <a:spLocks noChangeArrowheads="1"/>
          </p:cNvSpPr>
          <p:nvPr/>
        </p:nvSpPr>
        <p:spPr bwMode="auto">
          <a:xfrm>
            <a:off x="6067425" y="2427288"/>
            <a:ext cx="669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energy</a:t>
            </a:r>
          </a:p>
          <a:p>
            <a:r>
              <a:rPr lang="en-US" altLang="en-US" sz="1400"/>
              <a:t>front</a:t>
            </a:r>
          </a:p>
        </p:txBody>
      </p:sp>
      <p:sp>
        <p:nvSpPr>
          <p:cNvPr id="25634" name="Line 240"/>
          <p:cNvSpPr>
            <a:spLocks noChangeShapeType="1"/>
          </p:cNvSpPr>
          <p:nvPr/>
        </p:nvSpPr>
        <p:spPr bwMode="auto">
          <a:xfrm>
            <a:off x="6530975" y="3076575"/>
            <a:ext cx="0" cy="8001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35" name="Text Box 241"/>
          <p:cNvSpPr txBox="1">
            <a:spLocks noChangeArrowheads="1"/>
          </p:cNvSpPr>
          <p:nvPr/>
        </p:nvSpPr>
        <p:spPr bwMode="auto">
          <a:xfrm>
            <a:off x="6078538" y="3951288"/>
            <a:ext cx="904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400"/>
              <a:t>wavefront</a:t>
            </a:r>
          </a:p>
        </p:txBody>
      </p:sp>
      <p:sp>
        <p:nvSpPr>
          <p:cNvPr id="25636" name="Text Box 242"/>
          <p:cNvSpPr txBox="1">
            <a:spLocks noChangeArrowheads="1"/>
          </p:cNvSpPr>
          <p:nvPr/>
        </p:nvSpPr>
        <p:spPr bwMode="auto">
          <a:xfrm>
            <a:off x="4797425" y="3762375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f</a:t>
            </a:r>
          </a:p>
        </p:txBody>
      </p:sp>
      <p:sp>
        <p:nvSpPr>
          <p:cNvPr id="25637" name="Line 243"/>
          <p:cNvSpPr>
            <a:spLocks noChangeShapeType="1"/>
          </p:cNvSpPr>
          <p:nvPr/>
        </p:nvSpPr>
        <p:spPr bwMode="auto">
          <a:xfrm>
            <a:off x="5781675" y="48006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5638" name="Text Box 244"/>
          <p:cNvSpPr txBox="1">
            <a:spLocks noChangeArrowheads="1"/>
          </p:cNvSpPr>
          <p:nvPr/>
        </p:nvSpPr>
        <p:spPr bwMode="auto">
          <a:xfrm>
            <a:off x="6530975" y="4498975"/>
            <a:ext cx="26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f</a:t>
            </a:r>
          </a:p>
        </p:txBody>
      </p:sp>
      <p:sp>
        <p:nvSpPr>
          <p:cNvPr id="25639" name="Line 245"/>
          <p:cNvSpPr>
            <a:spLocks noChangeShapeType="1"/>
          </p:cNvSpPr>
          <p:nvPr/>
        </p:nvSpPr>
        <p:spPr bwMode="auto">
          <a:xfrm>
            <a:off x="5778500" y="3965575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0" name="Line 246"/>
          <p:cNvSpPr>
            <a:spLocks noChangeShapeType="1"/>
          </p:cNvSpPr>
          <p:nvPr/>
        </p:nvSpPr>
        <p:spPr bwMode="auto">
          <a:xfrm>
            <a:off x="7391400" y="4244975"/>
            <a:ext cx="0" cy="12573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1" name="Line 247"/>
          <p:cNvSpPr>
            <a:spLocks noChangeShapeType="1"/>
          </p:cNvSpPr>
          <p:nvPr/>
        </p:nvSpPr>
        <p:spPr bwMode="auto">
          <a:xfrm flipV="1">
            <a:off x="3886200" y="4181475"/>
            <a:ext cx="355600" cy="35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42" name="Text Box 248"/>
          <p:cNvSpPr txBox="1">
            <a:spLocks noChangeArrowheads="1"/>
          </p:cNvSpPr>
          <p:nvPr/>
        </p:nvSpPr>
        <p:spPr bwMode="auto">
          <a:xfrm>
            <a:off x="4648200" y="1854200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a-DK" altLang="en-US"/>
              <a:t>B. E. Schmidt </a:t>
            </a:r>
            <a:r>
              <a:rPr lang="da-DK" altLang="en-US" i="1"/>
              <a:t>et al. </a:t>
            </a:r>
            <a:r>
              <a:rPr lang="da-DK" altLang="en-US"/>
              <a:t>Nat. Commun. 5, 3643 (2014)</a:t>
            </a:r>
            <a:endParaRPr lang="en-US" altLang="en-US"/>
          </a:p>
        </p:txBody>
      </p:sp>
      <p:sp>
        <p:nvSpPr>
          <p:cNvPr id="25643" name="Text Box 250"/>
          <p:cNvSpPr txBox="1">
            <a:spLocks noChangeArrowheads="1"/>
          </p:cNvSpPr>
          <p:nvPr/>
        </p:nvSpPr>
        <p:spPr bwMode="auto">
          <a:xfrm>
            <a:off x="1411288" y="1166813"/>
            <a:ext cx="3797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FOPA: Frequency domain optical </a:t>
            </a:r>
          </a:p>
          <a:p>
            <a:pPr algn="ctr"/>
            <a:r>
              <a:rPr lang="en-US" altLang="en-US"/>
              <a:t>parametric amplification (Faux-pas) </a:t>
            </a:r>
          </a:p>
        </p:txBody>
      </p:sp>
      <p:sp>
        <p:nvSpPr>
          <p:cNvPr id="25644" name="Text Box 251"/>
          <p:cNvSpPr txBox="1">
            <a:spLocks noChangeArrowheads="1"/>
          </p:cNvSpPr>
          <p:nvPr/>
        </p:nvSpPr>
        <p:spPr bwMode="auto">
          <a:xfrm>
            <a:off x="2011363" y="5676900"/>
            <a:ext cx="7435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Interplay of temporal and spatial chirp, resulting in changes in wavefront shape</a:t>
            </a:r>
          </a:p>
          <a:p>
            <a:r>
              <a:rPr lang="en-US" altLang="en-US"/>
              <a:t>group delays and central wavelength.</a:t>
            </a:r>
          </a:p>
        </p:txBody>
      </p:sp>
      <p:sp>
        <p:nvSpPr>
          <p:cNvPr id="25645" name="Text Box 248"/>
          <p:cNvSpPr txBox="1">
            <a:spLocks noChangeArrowheads="1"/>
          </p:cNvSpPr>
          <p:nvPr/>
        </p:nvSpPr>
        <p:spPr bwMode="auto">
          <a:xfrm>
            <a:off x="3143250" y="315913"/>
            <a:ext cx="61388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/>
              <a:t>Other solution: use many crystals for each wavelength 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787775" y="130175"/>
          <a:ext cx="4616450" cy="2349500"/>
        </p:xfrm>
        <a:graphic>
          <a:graphicData uri="http://schemas.openxmlformats.org/presentationml/2006/ole">
            <p:oleObj spid="_x0000_s3075" name="Acrobat Document" r:id="rId4" imgW="2595600" imgH="1314720" progId="Acrobat.Document.11">
              <p:embed/>
            </p:oleObj>
          </a:graphicData>
        </a:graphic>
      </p:graphicFrame>
      <p:pic>
        <p:nvPicPr>
          <p:cNvPr id="3076" name="Picture 6" descr="\documentclass{article}&#10;\usepackage{amsmath}&#10;\pagestyle{empty}&#10;\begin{document}&#10;A collimated Gaussian beam of 2 mm diameter FWHM, 800 nm, is incident on a pair of gratings of 1700 grooves/mm,&#10;at an angle of incidence of 30 degrees (see Fig.). The spacing between the gratings is L = 10 cm.&#10;The diffracted beam is incident on 4 crystals of lithium niobate each of height $\Delta y$ = 2 mm, and 5 mm length.&#10;&#10;\subsection*{Dispersion of a pair of gratings}&#10;Assuming a Gaussian pulse of $\tau_g$ = 40 fs duration, calculate the duration and chirp of the pulse entering&#10;    each crystal (you are sampling a fraction of the spectrum of the pulse diffracted by the gratings).&#10;    You can make abstraction of the spatial problem for this question, assuming infinite plane waves and gratings.&#10;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728788" y="2786063"/>
            <a:ext cx="8734425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\documentclass{article}&#10;\usepackage{amsmath}&#10;\pagestyle{empty}&#10;\begin{document}&#10;There are two approaches possible:&#10;\begin{enumerate}&#10;\item [(a)]  see which wavelength correspond to each crystal boundaries.&#10;That defines the spectrum.  The inverse of the spectrum gives the pulse duration&#10;\item [(b)] Calculate the second order dispersion of the pair of gratings.&#10;That give the pulse broadening and chirp introduced by the pair of gratings.&#10;\end{enumerate}&#10;&#10;The second approach (b) does not give the spectral broadening corresponding to&#10;the filtering resulting from selecting a portion $\Delta y$ of the spectrum.&#10;&#10;For the approach (a), the grating formula gives the diffraction angle in first order:&#10;\begin{equation}&#10;\sin \beta = \frac{\lambda}{d} - 0.5 = 0.8 \times 1.7 - 0.5 = 0.86,&#10;\end{equation}&#10;and $\beta = 59$ degrees&#10;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23925" y="679450"/>
            <a:ext cx="8718550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7862888" y="4024313"/>
          <a:ext cx="4157662" cy="2116137"/>
        </p:xfrm>
        <a:graphic>
          <a:graphicData uri="http://schemas.openxmlformats.org/presentationml/2006/ole">
            <p:oleObj spid="_x0000_s28675" name="Acrobat Document" r:id="rId5" imgW="2595600" imgH="1314720" progId="Acrobat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&#10;&#10;\documentclass{article}&#10;\usepackage{amsmath}&#10;\pagestyle{empty}&#10;\begin{document}&#10;&#10;The grating formula gives the diffraction angle in first order:&#10;$$&#10;\sin \beta = \frac{\lambda}{d} - 0.5 = 0.8 \times 1.7 - 0.5 = 0.86,&#10;$$&#10;and $\beta = 59$ degrees.&#10;&#10;Taking the derivative of the grating formula,&#10;$$&#10;\Delta \beta = \frac{\lambda}{d \cos \beta} = \frac{\Delta y}{L},&#10;$$&#10;from which we get:&#10;$$&#10;\Delta \lambda = \frac{\Delta y}{L}d \cos \beta = 0.006 \mu{\rm m}.&#10;$$&#10;The frequency corresponding to 800 nm is $c/\lambda = 0.375 {\rm fs}^{-1}$.&#10;The bandwidth of the signal limited by $\Delta y$ is:&#10;$$&#10;\Delta \nu = \nu \times \frac{\Delta \lambda}{\lambda} = 0.0028 {\rm fs}^{-1}&#10;$$&#10;which, if we consider the time bandwidth product of Gaussian pulses,&#10;corresponds to a 143 fs pulse duration.&#10;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19288" y="385763"/>
            <a:ext cx="87376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7810500" y="1574800"/>
          <a:ext cx="4157663" cy="2116138"/>
        </p:xfrm>
        <a:graphic>
          <a:graphicData uri="http://schemas.openxmlformats.org/presentationml/2006/ole">
            <p:oleObj spid="_x0000_s29699" name="Acrobat Document" r:id="rId5" imgW="2595600" imgH="1314720" progId="Acrobat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\documentclass{article}&#10;\usepackage{amsmath}&#10;\pagestyle{empty}&#10;\begin{document}&#10;&#10;\subsection*{Wavefront tilt}&#10;Calculate the tilt in wavefront at the end of each crystal, given the dispersion of lithium niobate.&#10;For this question you need to calculate the spatial extension of the spectrum&#10;at the entrance of each crystal.  The next step is to calculate the optical path&#10;    difference between the rays at the upper and lower parts of the crystal.&#10;    To calculate the dispersion, use Sellmeier's formula for extraordinary ray in lithium niobate:&#10;    $$n_e = \sqrt{1+A_e\frac{\lambda^2.}{\lambda^2-B_e }+&#10;    C_e\frac{\lambda^2.}{\lambda^2-D_e} + E_e \frac{\lambda^2.}{\lambda^2-F_e}}, $$ with&#10;    \begin{flushleft}&#10;    $A_e$ = 2.2454;\\&#10;$B_e$ = 0.01242;\\&#10;$C_e$ = 1.3005;\\&#10;$D_e$ = 0.05313;\\&#10;$E_e$ = 6.8972;\\&#10;$F_e$ = 331.33;&#10;\end{flushleft}&#10;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1413" y="519113"/>
            <a:ext cx="87217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\documentclass{article}&#10;\usepackage{amsmath}&#10;\pagestyle{empty}&#10;\begin{document}&#10;Let us take the example of one crystal, spanning the wavelength range from&#10;$\lambda = 800$ nm to 806 nm.&#10;At 800 nm, $n_e = 2.16673$; at 806 nm, 2.16609.  The difference is 0.000641.&#10;The optical path difference is&#10;\begin{equation}&#10;\Delta \ell =  \Delta n \ell = 3.2 \mu{\rm m}&#10;\end{equation}&#10;That corresponds to 0.00064 radian or 2.3 minutes of arc.   Not a big angle:&#10;corresponds to 0.6 mm/m.&#10;&#10;&#10;&#10;&#10;\end{document}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81125" y="622300"/>
            <a:ext cx="942975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47" name="Object 3"/>
          <p:cNvGraphicFramePr>
            <a:graphicFrameLocks noChangeAspect="1"/>
          </p:cNvGraphicFramePr>
          <p:nvPr/>
        </p:nvGraphicFramePr>
        <p:xfrm>
          <a:off x="3678238" y="3300413"/>
          <a:ext cx="4157662" cy="2116137"/>
        </p:xfrm>
        <a:graphic>
          <a:graphicData uri="http://schemas.openxmlformats.org/presentationml/2006/ole">
            <p:oleObj spid="_x0000_s31747" name="Acrobat Document" r:id="rId5" imgW="2595600" imgH="1314720" progId="Acrobat.Document.11">
              <p:embed/>
            </p:oleObj>
          </a:graphicData>
        </a:graphic>
      </p:graphicFrame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096000" y="5019675"/>
            <a:ext cx="654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5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\documentclass{article}&#10;\usepackage{amsmath}&#10;\pagestyle{empty}&#10;\begin{document}&#10;&#10;&#10;    \subsection*{Spatial diffraction of a monochromatic beam}&#10; Taking into account that the incident beam is a Gaussian of 2 mm diameter FWHM with its beam waist&#10; at the first grating,  calculate the size of&#10; the diffracted beam incident on the crystals, in the case of cw radiation at 800 nm.&#10;You can use the Fraunhofer approximation to calculate the diffraction by the first grating&#10;onto the second one (10 cm away), diffraction of the beam at the second grating, and propagation of 20 cm in air to the&#10;crystal plane.&#10;&#10;\subsubsection*{Solution}&#10;With 2 mm FWHM, we have for a gaussian beam the $1/e^2$ width is $w_0 = FWHM/\sqrt{2 \ln 2}$ = 2 mm/1.177 = 1.7 mm.&#10;The Rayleigh range is $z_0 =  11$ m.&#10;For a monochromatic beam, the diffraction over a distance of (10 + 20) = 30 cm.&#10;$$&#10;w = w_0 \sqrt{1 + \frac{z^2}{z_0^2}} = = 1.7 \sqrt{1 + (0.3/11)^2} = 1.7 {\rm mm}&#10;$$&#10;&#10;Beam diffraction negligible compared to the grating diffraction,&#10;and the size of the size of the crystals.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57325" y="112713"/>
            <a:ext cx="8720138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\documentclass{article}&#10;\usepackage{amsmath}&#10;\pagestyle{empty}&#10;\begin{document}&#10;&#10;&#10;\subsection*{ Blaze angle}&#10; Give the groove geometry that will provide maximum diffraction efficiency at 800 nm for&#10; this particular geometry.  From there calculate a blaze angle and wavelength for Littrow configuration.&#10;&#10;&#10;\space{1cm}&#10;$\alpha = 30$ deg, and $\beta \approx 60$ deg.   The facets of the&#10;grating should therefore be at 45 deg.&#10;&#10;Littrow configuration should be normal to these facets, i.e. 45 deg.&#10;The grating equation gives:&#10;$2 \sin \alpha = \lambda/d$.  Hence $\lambda = 2 d \sin \alpha = (2 \sin \alpha )/1.7$ = 832 nm.&#10;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77925" y="2101850"/>
            <a:ext cx="100790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\documentclass{article}&#10;\usepackage{amsmath}&#10;\pagestyle{empty}&#10;\begin{document}&#10;&#10;\noindent&#10;\underline{\bf  {\em  Optical Parametric Oscillator (OPO); PPLN}} \\&#10;Optical Parametric Chirped Pulse Amplification (OPCPA) \\&#10;PPLN \\&#10;\underline{\bf  {\em  LASER INDUCED PLASMA}} \\&#10;Electron plasma \\&#10;Plasma mirrors \\&#10;Making gratings in air without plasma \\&#10;Z-pinch diagnostic \\&#10;\underline{\bf  {\em  LASER COOLING}} \\&#10;\underline{\bf  {\em  FIBER LASERS}} \\&#10;\underline{\bf  {\em  Integrated optics lasers}} \\&#10;\underline{\bf  {\em  SENSOR APPLICATIONS}} \\&#10;Intracavity sensing \\&#10;quantum limit of noise \\&#10;Squeezing \\&#10;Gravitational waves detection \\&#10;Lab demo \\&#10;\underline{\bf  {\em  THZ radiation}} \\&#10;X-Ray generation \\&#10;Attosecond pulses&#10;&#10;&#10;&#10;&#10;\end{document}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55863" y="342900"/>
            <a:ext cx="58547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47900" y="168275"/>
            <a:ext cx="8186738" cy="9779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0275" y="5292725"/>
            <a:ext cx="8186738" cy="6572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omplete_fo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8675" y="1800225"/>
            <a:ext cx="7994650" cy="3524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7000" y="989013"/>
            <a:ext cx="6043613" cy="5697537"/>
          </a:xfrm>
          <a:prstGeom prst="rect">
            <a:avLst/>
          </a:prstGeom>
        </p:spPr>
        <p:txBody>
          <a:bodyPr/>
          <a:lstStyle/>
          <a:p>
            <a:pPr marL="457200" indent="-457200">
              <a:defRPr/>
            </a:pPr>
            <a:endParaRPr lang="de-DE" sz="14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2400" kern="0" dirty="0">
                <a:latin typeface="+mn-lt"/>
                <a:cs typeface="+mn-cs"/>
              </a:rPr>
              <a:t>Parallel synthesis</a:t>
            </a: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Pro: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Shorter „beam path“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Simple narrow bandwidth mirrors</a:t>
            </a:r>
          </a:p>
          <a:p>
            <a:pPr>
              <a:defRPr/>
            </a:pPr>
            <a:endParaRPr lang="de-DE" sz="12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Contra: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Interferometric stability needed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Very sensitive </a:t>
            </a:r>
            <a:r>
              <a:rPr lang="de-DE" sz="1600" kern="0" dirty="0">
                <a:latin typeface="+mn-lt"/>
                <a:cs typeface="+mn-cs"/>
                <a:sym typeface="Wingdings" panose="05000000000000000000" pitchFamily="2" charset="2"/>
              </a:rPr>
              <a:t> high rep.rate</a:t>
            </a:r>
            <a:endParaRPr lang="de-DE" sz="1600" kern="0" dirty="0">
              <a:latin typeface="+mn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Arial" charset="0"/>
                <a:cs typeface="+mn-cs"/>
              </a:rPr>
              <a:t>Broad bandwidth mirrors after beam combination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de-DE" sz="12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Similar principle: frequency domain OPA</a:t>
            </a:r>
          </a:p>
          <a:p>
            <a:pPr marL="342900" indent="-342900"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 marL="342900" indent="-342900">
              <a:defRPr/>
            </a:pPr>
            <a:endParaRPr lang="de-DE" sz="2400" kern="0" dirty="0">
              <a:latin typeface="+mn-lt"/>
              <a:cs typeface="+mn-cs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0" y="0"/>
            <a:ext cx="1219200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de-DE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Synthesizer principles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6170613" y="989013"/>
            <a:ext cx="6032500" cy="5697537"/>
          </a:xfrm>
          <a:prstGeom prst="rect">
            <a:avLst/>
          </a:prstGeom>
        </p:spPr>
        <p:txBody>
          <a:bodyPr/>
          <a:lstStyle/>
          <a:p>
            <a:pPr marL="457200" indent="-457200">
              <a:defRPr/>
            </a:pPr>
            <a:endParaRPr lang="de-DE" sz="1400" kern="0" dirty="0">
              <a:latin typeface="+mn-lt"/>
              <a:cs typeface="+mn-cs"/>
            </a:endParaRPr>
          </a:p>
          <a:p>
            <a:pPr algn="ctr">
              <a:defRPr/>
            </a:pPr>
            <a:r>
              <a:rPr lang="de-DE" sz="2400" kern="0" dirty="0">
                <a:latin typeface="+mn-lt"/>
                <a:cs typeface="+mn-cs"/>
              </a:rPr>
              <a:t>Serial synthesis</a:t>
            </a: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endParaRPr lang="de-DE" sz="24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Pro: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No special requirements on stability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Insensitive</a:t>
            </a:r>
          </a:p>
          <a:p>
            <a:pPr>
              <a:defRPr/>
            </a:pPr>
            <a:endParaRPr lang="de-DE" sz="1600" kern="0" dirty="0">
              <a:latin typeface="+mn-lt"/>
              <a:cs typeface="+mn-cs"/>
            </a:endParaRPr>
          </a:p>
          <a:p>
            <a:pPr>
              <a:defRPr/>
            </a:pPr>
            <a:r>
              <a:rPr lang="de-DE" sz="1600" kern="0" dirty="0">
                <a:latin typeface="+mn-lt"/>
                <a:cs typeface="+mn-cs"/>
              </a:rPr>
              <a:t>Contra: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Longer „beam path“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1600" kern="0" dirty="0">
                <a:latin typeface="+mn-lt"/>
                <a:cs typeface="+mn-cs"/>
              </a:rPr>
              <a:t>Broad bandwidth mirrors</a:t>
            </a:r>
          </a:p>
        </p:txBody>
      </p:sp>
      <p:grpSp>
        <p:nvGrpSpPr>
          <p:cNvPr id="41989" name="Group 64"/>
          <p:cNvGrpSpPr>
            <a:grpSpLocks/>
          </p:cNvGrpSpPr>
          <p:nvPr/>
        </p:nvGrpSpPr>
        <p:grpSpPr bwMode="auto">
          <a:xfrm>
            <a:off x="6862763" y="2422525"/>
            <a:ext cx="4191000" cy="412750"/>
            <a:chOff x="5146913" y="2422259"/>
            <a:chExt cx="3143143" cy="413357"/>
          </a:xfrm>
        </p:grpSpPr>
        <p:sp>
          <p:nvSpPr>
            <p:cNvPr id="59" name="Rounded Rectangle 58"/>
            <p:cNvSpPr/>
            <p:nvPr/>
          </p:nvSpPr>
          <p:spPr>
            <a:xfrm>
              <a:off x="5608860" y="2436568"/>
              <a:ext cx="276216" cy="319556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6037470" y="2430209"/>
              <a:ext cx="276216" cy="317967"/>
            </a:xfrm>
            <a:prstGeom prst="roundRect">
              <a:avLst/>
            </a:prstGeom>
            <a:solidFill>
              <a:srgbClr val="0099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1" name="Oval 60"/>
            <p:cNvSpPr/>
            <p:nvPr/>
          </p:nvSpPr>
          <p:spPr>
            <a:xfrm>
              <a:off x="6438697" y="2675043"/>
              <a:ext cx="160729" cy="15898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2" name="Oval 61"/>
            <p:cNvSpPr/>
            <p:nvPr/>
          </p:nvSpPr>
          <p:spPr>
            <a:xfrm>
              <a:off x="6651812" y="2675043"/>
              <a:ext cx="160729" cy="1605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3" name="Oval 62"/>
            <p:cNvSpPr/>
            <p:nvPr/>
          </p:nvSpPr>
          <p:spPr>
            <a:xfrm>
              <a:off x="6856592" y="2675043"/>
              <a:ext cx="158347" cy="16057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147095" y="2422259"/>
              <a:ext cx="276216" cy="317967"/>
            </a:xfrm>
            <a:prstGeom prst="roundRect">
              <a:avLst/>
            </a:prstGeom>
            <a:solidFill>
              <a:srgbClr val="000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 flipV="1">
              <a:off x="5146913" y="2581242"/>
              <a:ext cx="3143143" cy="6359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Oval 65"/>
          <p:cNvSpPr/>
          <p:nvPr/>
        </p:nvSpPr>
        <p:spPr>
          <a:xfrm>
            <a:off x="4411663" y="1065213"/>
            <a:ext cx="2312987" cy="503237"/>
          </a:xfrm>
          <a:custGeom>
            <a:avLst/>
            <a:gdLst>
              <a:gd name="connsiteX0" fmla="*/ 0 w 1670103"/>
              <a:gd name="connsiteY0" fmla="*/ 462449 h 924897"/>
              <a:gd name="connsiteX1" fmla="*/ 835052 w 1670103"/>
              <a:gd name="connsiteY1" fmla="*/ 0 h 924897"/>
              <a:gd name="connsiteX2" fmla="*/ 1670104 w 1670103"/>
              <a:gd name="connsiteY2" fmla="*/ 462449 h 924897"/>
              <a:gd name="connsiteX3" fmla="*/ 835052 w 1670103"/>
              <a:gd name="connsiteY3" fmla="*/ 924898 h 924897"/>
              <a:gd name="connsiteX4" fmla="*/ 0 w 1670103"/>
              <a:gd name="connsiteY4" fmla="*/ 462449 h 924897"/>
              <a:gd name="connsiteX0" fmla="*/ 0 w 1670104"/>
              <a:gd name="connsiteY0" fmla="*/ 462449 h 924898"/>
              <a:gd name="connsiteX1" fmla="*/ 835052 w 1670104"/>
              <a:gd name="connsiteY1" fmla="*/ 0 h 924898"/>
              <a:gd name="connsiteX2" fmla="*/ 1670104 w 1670104"/>
              <a:gd name="connsiteY2" fmla="*/ 462449 h 924898"/>
              <a:gd name="connsiteX3" fmla="*/ 835052 w 1670104"/>
              <a:gd name="connsiteY3" fmla="*/ 924898 h 924898"/>
              <a:gd name="connsiteX4" fmla="*/ 0 w 1670104"/>
              <a:gd name="connsiteY4" fmla="*/ 462449 h 924898"/>
              <a:gd name="connsiteX0" fmla="*/ 13 w 1670117"/>
              <a:gd name="connsiteY0" fmla="*/ 462449 h 1181837"/>
              <a:gd name="connsiteX1" fmla="*/ 835065 w 1670117"/>
              <a:gd name="connsiteY1" fmla="*/ 0 h 1181837"/>
              <a:gd name="connsiteX2" fmla="*/ 1670117 w 1670117"/>
              <a:gd name="connsiteY2" fmla="*/ 462449 h 1181837"/>
              <a:gd name="connsiteX3" fmla="*/ 819951 w 1670117"/>
              <a:gd name="connsiteY3" fmla="*/ 1181837 h 1181837"/>
              <a:gd name="connsiteX4" fmla="*/ 13 w 1670117"/>
              <a:gd name="connsiteY4" fmla="*/ 462449 h 1181837"/>
              <a:gd name="connsiteX0" fmla="*/ 0 w 1670104"/>
              <a:gd name="connsiteY0" fmla="*/ 462449 h 462449"/>
              <a:gd name="connsiteX1" fmla="*/ 835052 w 1670104"/>
              <a:gd name="connsiteY1" fmla="*/ 0 h 462449"/>
              <a:gd name="connsiteX2" fmla="*/ 1670104 w 1670104"/>
              <a:gd name="connsiteY2" fmla="*/ 462449 h 462449"/>
              <a:gd name="connsiteX3" fmla="*/ 0 w 1670104"/>
              <a:gd name="connsiteY3" fmla="*/ 462449 h 462449"/>
              <a:gd name="connsiteX0" fmla="*/ 0 w 1670104"/>
              <a:gd name="connsiteY0" fmla="*/ 462449 h 493874"/>
              <a:gd name="connsiteX1" fmla="*/ 835052 w 1670104"/>
              <a:gd name="connsiteY1" fmla="*/ 0 h 493874"/>
              <a:gd name="connsiteX2" fmla="*/ 1670104 w 1670104"/>
              <a:gd name="connsiteY2" fmla="*/ 462449 h 493874"/>
              <a:gd name="connsiteX3" fmla="*/ 0 w 1670104"/>
              <a:gd name="connsiteY3" fmla="*/ 462449 h 493874"/>
              <a:gd name="connsiteX0" fmla="*/ 0 w 1670104"/>
              <a:gd name="connsiteY0" fmla="*/ 462449 h 493874"/>
              <a:gd name="connsiteX1" fmla="*/ 835052 w 1670104"/>
              <a:gd name="connsiteY1" fmla="*/ 0 h 493874"/>
              <a:gd name="connsiteX2" fmla="*/ 1670104 w 1670104"/>
              <a:gd name="connsiteY2" fmla="*/ 462449 h 493874"/>
              <a:gd name="connsiteX3" fmla="*/ 0 w 1670104"/>
              <a:gd name="connsiteY3" fmla="*/ 462449 h 493874"/>
              <a:gd name="connsiteX0" fmla="*/ 0 w 1670104"/>
              <a:gd name="connsiteY0" fmla="*/ 462449 h 462449"/>
              <a:gd name="connsiteX1" fmla="*/ 835052 w 1670104"/>
              <a:gd name="connsiteY1" fmla="*/ 0 h 462449"/>
              <a:gd name="connsiteX2" fmla="*/ 1670104 w 1670104"/>
              <a:gd name="connsiteY2" fmla="*/ 462449 h 462449"/>
              <a:gd name="connsiteX3" fmla="*/ 0 w 1670104"/>
              <a:gd name="connsiteY3" fmla="*/ 462449 h 462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0104" h="462449">
                <a:moveTo>
                  <a:pt x="0" y="462449"/>
                </a:moveTo>
                <a:cubicBezTo>
                  <a:pt x="2519" y="265476"/>
                  <a:pt x="373866" y="0"/>
                  <a:pt x="835052" y="0"/>
                </a:cubicBezTo>
                <a:cubicBezTo>
                  <a:pt x="1296238" y="0"/>
                  <a:pt x="1670104" y="207045"/>
                  <a:pt x="1670104" y="462449"/>
                </a:cubicBezTo>
                <a:cubicBezTo>
                  <a:pt x="19524" y="448840"/>
                  <a:pt x="1605237" y="456397"/>
                  <a:pt x="0" y="46244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grpSp>
        <p:nvGrpSpPr>
          <p:cNvPr id="41998" name="Group 78"/>
          <p:cNvGrpSpPr>
            <a:grpSpLocks/>
          </p:cNvGrpSpPr>
          <p:nvPr/>
        </p:nvGrpSpPr>
        <p:grpSpPr bwMode="auto">
          <a:xfrm>
            <a:off x="4025900" y="942975"/>
            <a:ext cx="3017838" cy="942975"/>
            <a:chOff x="7161401" y="2922048"/>
            <a:chExt cx="2263675" cy="943875"/>
          </a:xfrm>
        </p:grpSpPr>
        <p:sp>
          <p:nvSpPr>
            <p:cNvPr id="68" name="Oval 65"/>
            <p:cNvSpPr/>
            <p:nvPr/>
          </p:nvSpPr>
          <p:spPr>
            <a:xfrm>
              <a:off x="7494820" y="3136566"/>
              <a:ext cx="570384" cy="424267"/>
            </a:xfrm>
            <a:custGeom>
              <a:avLst/>
              <a:gdLst>
                <a:gd name="connsiteX0" fmla="*/ 0 w 1670103"/>
                <a:gd name="connsiteY0" fmla="*/ 462449 h 924897"/>
                <a:gd name="connsiteX1" fmla="*/ 835052 w 1670103"/>
                <a:gd name="connsiteY1" fmla="*/ 0 h 924897"/>
                <a:gd name="connsiteX2" fmla="*/ 1670104 w 1670103"/>
                <a:gd name="connsiteY2" fmla="*/ 462449 h 924897"/>
                <a:gd name="connsiteX3" fmla="*/ 835052 w 1670103"/>
                <a:gd name="connsiteY3" fmla="*/ 924898 h 924897"/>
                <a:gd name="connsiteX4" fmla="*/ 0 w 1670103"/>
                <a:gd name="connsiteY4" fmla="*/ 462449 h 924897"/>
                <a:gd name="connsiteX0" fmla="*/ 0 w 1670104"/>
                <a:gd name="connsiteY0" fmla="*/ 462449 h 924898"/>
                <a:gd name="connsiteX1" fmla="*/ 835052 w 1670104"/>
                <a:gd name="connsiteY1" fmla="*/ 0 h 924898"/>
                <a:gd name="connsiteX2" fmla="*/ 1670104 w 1670104"/>
                <a:gd name="connsiteY2" fmla="*/ 462449 h 924898"/>
                <a:gd name="connsiteX3" fmla="*/ 835052 w 1670104"/>
                <a:gd name="connsiteY3" fmla="*/ 924898 h 924898"/>
                <a:gd name="connsiteX4" fmla="*/ 0 w 1670104"/>
                <a:gd name="connsiteY4" fmla="*/ 462449 h 924898"/>
                <a:gd name="connsiteX0" fmla="*/ 13 w 1670117"/>
                <a:gd name="connsiteY0" fmla="*/ 462449 h 1181837"/>
                <a:gd name="connsiteX1" fmla="*/ 835065 w 1670117"/>
                <a:gd name="connsiteY1" fmla="*/ 0 h 1181837"/>
                <a:gd name="connsiteX2" fmla="*/ 1670117 w 1670117"/>
                <a:gd name="connsiteY2" fmla="*/ 462449 h 1181837"/>
                <a:gd name="connsiteX3" fmla="*/ 819951 w 1670117"/>
                <a:gd name="connsiteY3" fmla="*/ 1181837 h 1181837"/>
                <a:gd name="connsiteX4" fmla="*/ 13 w 1670117"/>
                <a:gd name="connsiteY4" fmla="*/ 462449 h 1181837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5271 w 1715375"/>
                <a:gd name="connsiteY0" fmla="*/ 507497 h 507497"/>
                <a:gd name="connsiteX1" fmla="*/ 498694 w 1715375"/>
                <a:gd name="connsiteY1" fmla="*/ 70031 h 507497"/>
                <a:gd name="connsiteX2" fmla="*/ 880323 w 1715375"/>
                <a:gd name="connsiteY2" fmla="*/ 45048 h 507497"/>
                <a:gd name="connsiteX3" fmla="*/ 1715375 w 1715375"/>
                <a:gd name="connsiteY3" fmla="*/ 507497 h 507497"/>
                <a:gd name="connsiteX4" fmla="*/ 45271 w 1715375"/>
                <a:gd name="connsiteY4" fmla="*/ 507497 h 507497"/>
                <a:gd name="connsiteX0" fmla="*/ 45386 w 1715490"/>
                <a:gd name="connsiteY0" fmla="*/ 509903 h 509903"/>
                <a:gd name="connsiteX1" fmla="*/ 498809 w 1715490"/>
                <a:gd name="connsiteY1" fmla="*/ 72437 h 509903"/>
                <a:gd name="connsiteX2" fmla="*/ 880438 w 1715490"/>
                <a:gd name="connsiteY2" fmla="*/ 47454 h 509903"/>
                <a:gd name="connsiteX3" fmla="*/ 1715490 w 1715490"/>
                <a:gd name="connsiteY3" fmla="*/ 509903 h 509903"/>
                <a:gd name="connsiteX4" fmla="*/ 45386 w 1715490"/>
                <a:gd name="connsiteY4" fmla="*/ 509903 h 509903"/>
                <a:gd name="connsiteX0" fmla="*/ 46759 w 1716863"/>
                <a:gd name="connsiteY0" fmla="*/ 509903 h 509903"/>
                <a:gd name="connsiteX1" fmla="*/ 500182 w 1716863"/>
                <a:gd name="connsiteY1" fmla="*/ 72437 h 509903"/>
                <a:gd name="connsiteX2" fmla="*/ 881811 w 1716863"/>
                <a:gd name="connsiteY2" fmla="*/ 47454 h 509903"/>
                <a:gd name="connsiteX3" fmla="*/ 1716863 w 1716863"/>
                <a:gd name="connsiteY3" fmla="*/ 509903 h 509903"/>
                <a:gd name="connsiteX4" fmla="*/ 46759 w 1716863"/>
                <a:gd name="connsiteY4" fmla="*/ 509903 h 509903"/>
                <a:gd name="connsiteX0" fmla="*/ 47802 w 1717906"/>
                <a:gd name="connsiteY0" fmla="*/ 500933 h 500933"/>
                <a:gd name="connsiteX1" fmla="*/ 501225 w 1717906"/>
                <a:gd name="connsiteY1" fmla="*/ 63467 h 500933"/>
                <a:gd name="connsiteX2" fmla="*/ 882854 w 1717906"/>
                <a:gd name="connsiteY2" fmla="*/ 38484 h 500933"/>
                <a:gd name="connsiteX3" fmla="*/ 1717906 w 1717906"/>
                <a:gd name="connsiteY3" fmla="*/ 500933 h 500933"/>
                <a:gd name="connsiteX4" fmla="*/ 47802 w 1717906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472197 h 472197"/>
                <a:gd name="connsiteX1" fmla="*/ 453682 w 1670363"/>
                <a:gd name="connsiteY1" fmla="*/ 34731 h 472197"/>
                <a:gd name="connsiteX2" fmla="*/ 835311 w 1670363"/>
                <a:gd name="connsiteY2" fmla="*/ 9748 h 472197"/>
                <a:gd name="connsiteX3" fmla="*/ 1670363 w 1670363"/>
                <a:gd name="connsiteY3" fmla="*/ 472197 h 472197"/>
                <a:gd name="connsiteX4" fmla="*/ 259 w 1670363"/>
                <a:gd name="connsiteY4" fmla="*/ 472197 h 472197"/>
                <a:gd name="connsiteX0" fmla="*/ 259 w 1674386"/>
                <a:gd name="connsiteY0" fmla="*/ 472197 h 504298"/>
                <a:gd name="connsiteX1" fmla="*/ 453682 w 1674386"/>
                <a:gd name="connsiteY1" fmla="*/ 34731 h 504298"/>
                <a:gd name="connsiteX2" fmla="*/ 835311 w 1674386"/>
                <a:gd name="connsiteY2" fmla="*/ 9748 h 504298"/>
                <a:gd name="connsiteX3" fmla="*/ 1670363 w 1674386"/>
                <a:gd name="connsiteY3" fmla="*/ 472197 h 504298"/>
                <a:gd name="connsiteX4" fmla="*/ 461241 w 1674386"/>
                <a:gd name="connsiteY4" fmla="*/ 465482 h 504298"/>
                <a:gd name="connsiteX5" fmla="*/ 259 w 1674386"/>
                <a:gd name="connsiteY5" fmla="*/ 472197 h 504298"/>
                <a:gd name="connsiteX0" fmla="*/ 259 w 835316"/>
                <a:gd name="connsiteY0" fmla="*/ 500441 h 530696"/>
                <a:gd name="connsiteX1" fmla="*/ 453682 w 835316"/>
                <a:gd name="connsiteY1" fmla="*/ 62975 h 530696"/>
                <a:gd name="connsiteX2" fmla="*/ 835311 w 835316"/>
                <a:gd name="connsiteY2" fmla="*/ 37992 h 530696"/>
                <a:gd name="connsiteX3" fmla="*/ 461241 w 835316"/>
                <a:gd name="connsiteY3" fmla="*/ 493726 h 530696"/>
                <a:gd name="connsiteX4" fmla="*/ 259 w 835316"/>
                <a:gd name="connsiteY4" fmla="*/ 500441 h 530696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496484"/>
                <a:gd name="connsiteY0" fmla="*/ 437466 h 467721"/>
                <a:gd name="connsiteX1" fmla="*/ 453617 w 496484"/>
                <a:gd name="connsiteY1" fmla="*/ 0 h 467721"/>
                <a:gd name="connsiteX2" fmla="*/ 461176 w 496484"/>
                <a:gd name="connsiteY2" fmla="*/ 430751 h 467721"/>
                <a:gd name="connsiteX3" fmla="*/ 194 w 496484"/>
                <a:gd name="connsiteY3" fmla="*/ 437466 h 467721"/>
                <a:gd name="connsiteX0" fmla="*/ 194 w 461176"/>
                <a:gd name="connsiteY0" fmla="*/ 437466 h 467721"/>
                <a:gd name="connsiteX1" fmla="*/ 453617 w 461176"/>
                <a:gd name="connsiteY1" fmla="*/ 0 h 467721"/>
                <a:gd name="connsiteX2" fmla="*/ 461176 w 461176"/>
                <a:gd name="connsiteY2" fmla="*/ 430751 h 467721"/>
                <a:gd name="connsiteX3" fmla="*/ 194 w 461176"/>
                <a:gd name="connsiteY3" fmla="*/ 437466 h 467721"/>
                <a:gd name="connsiteX0" fmla="*/ 194 w 461176"/>
                <a:gd name="connsiteY0" fmla="*/ 437466 h 437466"/>
                <a:gd name="connsiteX1" fmla="*/ 453617 w 461176"/>
                <a:gd name="connsiteY1" fmla="*/ 0 h 437466"/>
                <a:gd name="connsiteX2" fmla="*/ 461176 w 461176"/>
                <a:gd name="connsiteY2" fmla="*/ 430751 h 437466"/>
                <a:gd name="connsiteX3" fmla="*/ 194 w 461176"/>
                <a:gd name="connsiteY3" fmla="*/ 437466 h 437466"/>
                <a:gd name="connsiteX0" fmla="*/ 194 w 458480"/>
                <a:gd name="connsiteY0" fmla="*/ 437466 h 438308"/>
                <a:gd name="connsiteX1" fmla="*/ 453617 w 458480"/>
                <a:gd name="connsiteY1" fmla="*/ 0 h 438308"/>
                <a:gd name="connsiteX2" fmla="*/ 453619 w 458480"/>
                <a:gd name="connsiteY2" fmla="*/ 438308 h 438308"/>
                <a:gd name="connsiteX3" fmla="*/ 194 w 458480"/>
                <a:gd name="connsiteY3" fmla="*/ 437466 h 438308"/>
                <a:gd name="connsiteX0" fmla="*/ 194 w 468733"/>
                <a:gd name="connsiteY0" fmla="*/ 437466 h 438308"/>
                <a:gd name="connsiteX1" fmla="*/ 453617 w 468733"/>
                <a:gd name="connsiteY1" fmla="*/ 0 h 438308"/>
                <a:gd name="connsiteX2" fmla="*/ 468733 w 468733"/>
                <a:gd name="connsiteY2" fmla="*/ 438308 h 438308"/>
                <a:gd name="connsiteX3" fmla="*/ 194 w 468733"/>
                <a:gd name="connsiteY3" fmla="*/ 437466 h 438308"/>
                <a:gd name="connsiteX0" fmla="*/ 187 w 473587"/>
                <a:gd name="connsiteY0" fmla="*/ 437466 h 438308"/>
                <a:gd name="connsiteX1" fmla="*/ 468724 w 473587"/>
                <a:gd name="connsiteY1" fmla="*/ 0 h 438308"/>
                <a:gd name="connsiteX2" fmla="*/ 468726 w 473587"/>
                <a:gd name="connsiteY2" fmla="*/ 438308 h 438308"/>
                <a:gd name="connsiteX3" fmla="*/ 187 w 473587"/>
                <a:gd name="connsiteY3" fmla="*/ 437466 h 438308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68726"/>
                <a:gd name="connsiteY0" fmla="*/ 437466 h 437466"/>
                <a:gd name="connsiteX1" fmla="*/ 468724 w 468726"/>
                <a:gd name="connsiteY1" fmla="*/ 0 h 437466"/>
                <a:gd name="connsiteX2" fmla="*/ 468726 w 468726"/>
                <a:gd name="connsiteY2" fmla="*/ 415637 h 437466"/>
                <a:gd name="connsiteX3" fmla="*/ 187 w 468726"/>
                <a:gd name="connsiteY3" fmla="*/ 437466 h 437466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71048"/>
                <a:gd name="connsiteY0" fmla="*/ 437466 h 438308"/>
                <a:gd name="connsiteX1" fmla="*/ 468724 w 471048"/>
                <a:gd name="connsiteY1" fmla="*/ 0 h 438308"/>
                <a:gd name="connsiteX2" fmla="*/ 468726 w 471048"/>
                <a:gd name="connsiteY2" fmla="*/ 438308 h 438308"/>
                <a:gd name="connsiteX3" fmla="*/ 187 w 471048"/>
                <a:gd name="connsiteY3" fmla="*/ 437466 h 438308"/>
                <a:gd name="connsiteX0" fmla="*/ 187 w 471048"/>
                <a:gd name="connsiteY0" fmla="*/ 417090 h 417932"/>
                <a:gd name="connsiteX1" fmla="*/ 468724 w 471048"/>
                <a:gd name="connsiteY1" fmla="*/ 0 h 417932"/>
                <a:gd name="connsiteX2" fmla="*/ 468726 w 471048"/>
                <a:gd name="connsiteY2" fmla="*/ 417932 h 417932"/>
                <a:gd name="connsiteX3" fmla="*/ 187 w 471048"/>
                <a:gd name="connsiteY3" fmla="*/ 417090 h 417932"/>
                <a:gd name="connsiteX0" fmla="*/ 187 w 471048"/>
                <a:gd name="connsiteY0" fmla="*/ 417090 h 417090"/>
                <a:gd name="connsiteX1" fmla="*/ 468724 w 471048"/>
                <a:gd name="connsiteY1" fmla="*/ 0 h 417090"/>
                <a:gd name="connsiteX2" fmla="*/ 468726 w 471048"/>
                <a:gd name="connsiteY2" fmla="*/ 400103 h 417090"/>
                <a:gd name="connsiteX3" fmla="*/ 187 w 471048"/>
                <a:gd name="connsiteY3" fmla="*/ 417090 h 417090"/>
                <a:gd name="connsiteX0" fmla="*/ 188 w 468502"/>
                <a:gd name="connsiteY0" fmla="*/ 396714 h 400103"/>
                <a:gd name="connsiteX1" fmla="*/ 466178 w 468502"/>
                <a:gd name="connsiteY1" fmla="*/ 0 h 400103"/>
                <a:gd name="connsiteX2" fmla="*/ 466180 w 468502"/>
                <a:gd name="connsiteY2" fmla="*/ 400103 h 400103"/>
                <a:gd name="connsiteX3" fmla="*/ 188 w 468502"/>
                <a:gd name="connsiteY3" fmla="*/ 396714 h 400103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02" h="404355">
                  <a:moveTo>
                    <a:pt x="188" y="404355"/>
                  </a:moveTo>
                  <a:cubicBezTo>
                    <a:pt x="-9888" y="186601"/>
                    <a:pt x="389348" y="1119"/>
                    <a:pt x="466178" y="0"/>
                  </a:cubicBezTo>
                  <a:cubicBezTo>
                    <a:pt x="459881" y="391846"/>
                    <a:pt x="473737" y="47582"/>
                    <a:pt x="466180" y="400103"/>
                  </a:cubicBezTo>
                  <a:lnTo>
                    <a:pt x="188" y="404355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70" name="Oval 65"/>
            <p:cNvSpPr/>
            <p:nvPr/>
          </p:nvSpPr>
          <p:spPr>
            <a:xfrm flipH="1">
              <a:off x="8576049" y="3131798"/>
              <a:ext cx="568003" cy="421090"/>
            </a:xfrm>
            <a:custGeom>
              <a:avLst/>
              <a:gdLst>
                <a:gd name="connsiteX0" fmla="*/ 0 w 1670103"/>
                <a:gd name="connsiteY0" fmla="*/ 462449 h 924897"/>
                <a:gd name="connsiteX1" fmla="*/ 835052 w 1670103"/>
                <a:gd name="connsiteY1" fmla="*/ 0 h 924897"/>
                <a:gd name="connsiteX2" fmla="*/ 1670104 w 1670103"/>
                <a:gd name="connsiteY2" fmla="*/ 462449 h 924897"/>
                <a:gd name="connsiteX3" fmla="*/ 835052 w 1670103"/>
                <a:gd name="connsiteY3" fmla="*/ 924898 h 924897"/>
                <a:gd name="connsiteX4" fmla="*/ 0 w 1670103"/>
                <a:gd name="connsiteY4" fmla="*/ 462449 h 924897"/>
                <a:gd name="connsiteX0" fmla="*/ 0 w 1670104"/>
                <a:gd name="connsiteY0" fmla="*/ 462449 h 924898"/>
                <a:gd name="connsiteX1" fmla="*/ 835052 w 1670104"/>
                <a:gd name="connsiteY1" fmla="*/ 0 h 924898"/>
                <a:gd name="connsiteX2" fmla="*/ 1670104 w 1670104"/>
                <a:gd name="connsiteY2" fmla="*/ 462449 h 924898"/>
                <a:gd name="connsiteX3" fmla="*/ 835052 w 1670104"/>
                <a:gd name="connsiteY3" fmla="*/ 924898 h 924898"/>
                <a:gd name="connsiteX4" fmla="*/ 0 w 1670104"/>
                <a:gd name="connsiteY4" fmla="*/ 462449 h 924898"/>
                <a:gd name="connsiteX0" fmla="*/ 13 w 1670117"/>
                <a:gd name="connsiteY0" fmla="*/ 462449 h 1181837"/>
                <a:gd name="connsiteX1" fmla="*/ 835065 w 1670117"/>
                <a:gd name="connsiteY1" fmla="*/ 0 h 1181837"/>
                <a:gd name="connsiteX2" fmla="*/ 1670117 w 1670117"/>
                <a:gd name="connsiteY2" fmla="*/ 462449 h 1181837"/>
                <a:gd name="connsiteX3" fmla="*/ 819951 w 1670117"/>
                <a:gd name="connsiteY3" fmla="*/ 1181837 h 1181837"/>
                <a:gd name="connsiteX4" fmla="*/ 13 w 1670117"/>
                <a:gd name="connsiteY4" fmla="*/ 462449 h 1181837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93874"/>
                <a:gd name="connsiteX1" fmla="*/ 835052 w 1670104"/>
                <a:gd name="connsiteY1" fmla="*/ 0 h 493874"/>
                <a:gd name="connsiteX2" fmla="*/ 1670104 w 1670104"/>
                <a:gd name="connsiteY2" fmla="*/ 462449 h 493874"/>
                <a:gd name="connsiteX3" fmla="*/ 0 w 1670104"/>
                <a:gd name="connsiteY3" fmla="*/ 462449 h 493874"/>
                <a:gd name="connsiteX0" fmla="*/ 0 w 1670104"/>
                <a:gd name="connsiteY0" fmla="*/ 462449 h 462449"/>
                <a:gd name="connsiteX1" fmla="*/ 835052 w 1670104"/>
                <a:gd name="connsiteY1" fmla="*/ 0 h 462449"/>
                <a:gd name="connsiteX2" fmla="*/ 1670104 w 1670104"/>
                <a:gd name="connsiteY2" fmla="*/ 462449 h 462449"/>
                <a:gd name="connsiteX3" fmla="*/ 0 w 1670104"/>
                <a:gd name="connsiteY3" fmla="*/ 462449 h 462449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3784 w 1713888"/>
                <a:gd name="connsiteY0" fmla="*/ 492950 h 492950"/>
                <a:gd name="connsiteX1" fmla="*/ 519878 w 1713888"/>
                <a:gd name="connsiteY1" fmla="*/ 93269 h 492950"/>
                <a:gd name="connsiteX2" fmla="*/ 878836 w 1713888"/>
                <a:gd name="connsiteY2" fmla="*/ 30501 h 492950"/>
                <a:gd name="connsiteX3" fmla="*/ 1713888 w 1713888"/>
                <a:gd name="connsiteY3" fmla="*/ 492950 h 492950"/>
                <a:gd name="connsiteX4" fmla="*/ 43784 w 1713888"/>
                <a:gd name="connsiteY4" fmla="*/ 492950 h 492950"/>
                <a:gd name="connsiteX0" fmla="*/ 45271 w 1715375"/>
                <a:gd name="connsiteY0" fmla="*/ 507497 h 507497"/>
                <a:gd name="connsiteX1" fmla="*/ 498694 w 1715375"/>
                <a:gd name="connsiteY1" fmla="*/ 70031 h 507497"/>
                <a:gd name="connsiteX2" fmla="*/ 880323 w 1715375"/>
                <a:gd name="connsiteY2" fmla="*/ 45048 h 507497"/>
                <a:gd name="connsiteX3" fmla="*/ 1715375 w 1715375"/>
                <a:gd name="connsiteY3" fmla="*/ 507497 h 507497"/>
                <a:gd name="connsiteX4" fmla="*/ 45271 w 1715375"/>
                <a:gd name="connsiteY4" fmla="*/ 507497 h 507497"/>
                <a:gd name="connsiteX0" fmla="*/ 45386 w 1715490"/>
                <a:gd name="connsiteY0" fmla="*/ 509903 h 509903"/>
                <a:gd name="connsiteX1" fmla="*/ 498809 w 1715490"/>
                <a:gd name="connsiteY1" fmla="*/ 72437 h 509903"/>
                <a:gd name="connsiteX2" fmla="*/ 880438 w 1715490"/>
                <a:gd name="connsiteY2" fmla="*/ 47454 h 509903"/>
                <a:gd name="connsiteX3" fmla="*/ 1715490 w 1715490"/>
                <a:gd name="connsiteY3" fmla="*/ 509903 h 509903"/>
                <a:gd name="connsiteX4" fmla="*/ 45386 w 1715490"/>
                <a:gd name="connsiteY4" fmla="*/ 509903 h 509903"/>
                <a:gd name="connsiteX0" fmla="*/ 46759 w 1716863"/>
                <a:gd name="connsiteY0" fmla="*/ 509903 h 509903"/>
                <a:gd name="connsiteX1" fmla="*/ 500182 w 1716863"/>
                <a:gd name="connsiteY1" fmla="*/ 72437 h 509903"/>
                <a:gd name="connsiteX2" fmla="*/ 881811 w 1716863"/>
                <a:gd name="connsiteY2" fmla="*/ 47454 h 509903"/>
                <a:gd name="connsiteX3" fmla="*/ 1716863 w 1716863"/>
                <a:gd name="connsiteY3" fmla="*/ 509903 h 509903"/>
                <a:gd name="connsiteX4" fmla="*/ 46759 w 1716863"/>
                <a:gd name="connsiteY4" fmla="*/ 509903 h 509903"/>
                <a:gd name="connsiteX0" fmla="*/ 47802 w 1717906"/>
                <a:gd name="connsiteY0" fmla="*/ 500933 h 500933"/>
                <a:gd name="connsiteX1" fmla="*/ 501225 w 1717906"/>
                <a:gd name="connsiteY1" fmla="*/ 63467 h 500933"/>
                <a:gd name="connsiteX2" fmla="*/ 882854 w 1717906"/>
                <a:gd name="connsiteY2" fmla="*/ 38484 h 500933"/>
                <a:gd name="connsiteX3" fmla="*/ 1717906 w 1717906"/>
                <a:gd name="connsiteY3" fmla="*/ 500933 h 500933"/>
                <a:gd name="connsiteX4" fmla="*/ 47802 w 1717906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500933 h 500933"/>
                <a:gd name="connsiteX1" fmla="*/ 453682 w 1670363"/>
                <a:gd name="connsiteY1" fmla="*/ 63467 h 500933"/>
                <a:gd name="connsiteX2" fmla="*/ 835311 w 1670363"/>
                <a:gd name="connsiteY2" fmla="*/ 38484 h 500933"/>
                <a:gd name="connsiteX3" fmla="*/ 1670363 w 1670363"/>
                <a:gd name="connsiteY3" fmla="*/ 500933 h 500933"/>
                <a:gd name="connsiteX4" fmla="*/ 259 w 1670363"/>
                <a:gd name="connsiteY4" fmla="*/ 500933 h 500933"/>
                <a:gd name="connsiteX0" fmla="*/ 259 w 1670363"/>
                <a:gd name="connsiteY0" fmla="*/ 472197 h 472197"/>
                <a:gd name="connsiteX1" fmla="*/ 453682 w 1670363"/>
                <a:gd name="connsiteY1" fmla="*/ 34731 h 472197"/>
                <a:gd name="connsiteX2" fmla="*/ 835311 w 1670363"/>
                <a:gd name="connsiteY2" fmla="*/ 9748 h 472197"/>
                <a:gd name="connsiteX3" fmla="*/ 1670363 w 1670363"/>
                <a:gd name="connsiteY3" fmla="*/ 472197 h 472197"/>
                <a:gd name="connsiteX4" fmla="*/ 259 w 1670363"/>
                <a:gd name="connsiteY4" fmla="*/ 472197 h 472197"/>
                <a:gd name="connsiteX0" fmla="*/ 259 w 1674386"/>
                <a:gd name="connsiteY0" fmla="*/ 472197 h 504298"/>
                <a:gd name="connsiteX1" fmla="*/ 453682 w 1674386"/>
                <a:gd name="connsiteY1" fmla="*/ 34731 h 504298"/>
                <a:gd name="connsiteX2" fmla="*/ 835311 w 1674386"/>
                <a:gd name="connsiteY2" fmla="*/ 9748 h 504298"/>
                <a:gd name="connsiteX3" fmla="*/ 1670363 w 1674386"/>
                <a:gd name="connsiteY3" fmla="*/ 472197 h 504298"/>
                <a:gd name="connsiteX4" fmla="*/ 461241 w 1674386"/>
                <a:gd name="connsiteY4" fmla="*/ 465482 h 504298"/>
                <a:gd name="connsiteX5" fmla="*/ 259 w 1674386"/>
                <a:gd name="connsiteY5" fmla="*/ 472197 h 504298"/>
                <a:gd name="connsiteX0" fmla="*/ 259 w 835316"/>
                <a:gd name="connsiteY0" fmla="*/ 500441 h 530696"/>
                <a:gd name="connsiteX1" fmla="*/ 453682 w 835316"/>
                <a:gd name="connsiteY1" fmla="*/ 62975 h 530696"/>
                <a:gd name="connsiteX2" fmla="*/ 835311 w 835316"/>
                <a:gd name="connsiteY2" fmla="*/ 37992 h 530696"/>
                <a:gd name="connsiteX3" fmla="*/ 461241 w 835316"/>
                <a:gd name="connsiteY3" fmla="*/ 493726 h 530696"/>
                <a:gd name="connsiteX4" fmla="*/ 259 w 835316"/>
                <a:gd name="connsiteY4" fmla="*/ 500441 h 530696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514664"/>
                <a:gd name="connsiteY0" fmla="*/ 437469 h 467724"/>
                <a:gd name="connsiteX1" fmla="*/ 453617 w 514664"/>
                <a:gd name="connsiteY1" fmla="*/ 3 h 467724"/>
                <a:gd name="connsiteX2" fmla="*/ 461176 w 514664"/>
                <a:gd name="connsiteY2" fmla="*/ 430754 h 467724"/>
                <a:gd name="connsiteX3" fmla="*/ 194 w 514664"/>
                <a:gd name="connsiteY3" fmla="*/ 437469 h 467724"/>
                <a:gd name="connsiteX0" fmla="*/ 194 w 496484"/>
                <a:gd name="connsiteY0" fmla="*/ 437466 h 467721"/>
                <a:gd name="connsiteX1" fmla="*/ 453617 w 496484"/>
                <a:gd name="connsiteY1" fmla="*/ 0 h 467721"/>
                <a:gd name="connsiteX2" fmla="*/ 461176 w 496484"/>
                <a:gd name="connsiteY2" fmla="*/ 430751 h 467721"/>
                <a:gd name="connsiteX3" fmla="*/ 194 w 496484"/>
                <a:gd name="connsiteY3" fmla="*/ 437466 h 467721"/>
                <a:gd name="connsiteX0" fmla="*/ 194 w 461176"/>
                <a:gd name="connsiteY0" fmla="*/ 437466 h 467721"/>
                <a:gd name="connsiteX1" fmla="*/ 453617 w 461176"/>
                <a:gd name="connsiteY1" fmla="*/ 0 h 467721"/>
                <a:gd name="connsiteX2" fmla="*/ 461176 w 461176"/>
                <a:gd name="connsiteY2" fmla="*/ 430751 h 467721"/>
                <a:gd name="connsiteX3" fmla="*/ 194 w 461176"/>
                <a:gd name="connsiteY3" fmla="*/ 437466 h 467721"/>
                <a:gd name="connsiteX0" fmla="*/ 194 w 461176"/>
                <a:gd name="connsiteY0" fmla="*/ 437466 h 437466"/>
                <a:gd name="connsiteX1" fmla="*/ 453617 w 461176"/>
                <a:gd name="connsiteY1" fmla="*/ 0 h 437466"/>
                <a:gd name="connsiteX2" fmla="*/ 461176 w 461176"/>
                <a:gd name="connsiteY2" fmla="*/ 430751 h 437466"/>
                <a:gd name="connsiteX3" fmla="*/ 194 w 461176"/>
                <a:gd name="connsiteY3" fmla="*/ 437466 h 437466"/>
                <a:gd name="connsiteX0" fmla="*/ 194 w 458480"/>
                <a:gd name="connsiteY0" fmla="*/ 437466 h 438308"/>
                <a:gd name="connsiteX1" fmla="*/ 453617 w 458480"/>
                <a:gd name="connsiteY1" fmla="*/ 0 h 438308"/>
                <a:gd name="connsiteX2" fmla="*/ 453619 w 458480"/>
                <a:gd name="connsiteY2" fmla="*/ 438308 h 438308"/>
                <a:gd name="connsiteX3" fmla="*/ 194 w 458480"/>
                <a:gd name="connsiteY3" fmla="*/ 437466 h 438308"/>
                <a:gd name="connsiteX0" fmla="*/ 194 w 468733"/>
                <a:gd name="connsiteY0" fmla="*/ 437466 h 438308"/>
                <a:gd name="connsiteX1" fmla="*/ 453617 w 468733"/>
                <a:gd name="connsiteY1" fmla="*/ 0 h 438308"/>
                <a:gd name="connsiteX2" fmla="*/ 468733 w 468733"/>
                <a:gd name="connsiteY2" fmla="*/ 438308 h 438308"/>
                <a:gd name="connsiteX3" fmla="*/ 194 w 468733"/>
                <a:gd name="connsiteY3" fmla="*/ 437466 h 438308"/>
                <a:gd name="connsiteX0" fmla="*/ 187 w 473587"/>
                <a:gd name="connsiteY0" fmla="*/ 437466 h 438308"/>
                <a:gd name="connsiteX1" fmla="*/ 468724 w 473587"/>
                <a:gd name="connsiteY1" fmla="*/ 0 h 438308"/>
                <a:gd name="connsiteX2" fmla="*/ 468726 w 473587"/>
                <a:gd name="connsiteY2" fmla="*/ 438308 h 438308"/>
                <a:gd name="connsiteX3" fmla="*/ 187 w 473587"/>
                <a:gd name="connsiteY3" fmla="*/ 437466 h 438308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68726"/>
                <a:gd name="connsiteY0" fmla="*/ 437466 h 437466"/>
                <a:gd name="connsiteX1" fmla="*/ 468724 w 468726"/>
                <a:gd name="connsiteY1" fmla="*/ 0 h 437466"/>
                <a:gd name="connsiteX2" fmla="*/ 468726 w 468726"/>
                <a:gd name="connsiteY2" fmla="*/ 415637 h 437466"/>
                <a:gd name="connsiteX3" fmla="*/ 187 w 468726"/>
                <a:gd name="connsiteY3" fmla="*/ 437466 h 437466"/>
                <a:gd name="connsiteX0" fmla="*/ 187 w 468726"/>
                <a:gd name="connsiteY0" fmla="*/ 437466 h 438308"/>
                <a:gd name="connsiteX1" fmla="*/ 468724 w 468726"/>
                <a:gd name="connsiteY1" fmla="*/ 0 h 438308"/>
                <a:gd name="connsiteX2" fmla="*/ 468726 w 468726"/>
                <a:gd name="connsiteY2" fmla="*/ 438308 h 438308"/>
                <a:gd name="connsiteX3" fmla="*/ 187 w 468726"/>
                <a:gd name="connsiteY3" fmla="*/ 437466 h 438308"/>
                <a:gd name="connsiteX0" fmla="*/ 187 w 471048"/>
                <a:gd name="connsiteY0" fmla="*/ 437466 h 438308"/>
                <a:gd name="connsiteX1" fmla="*/ 468724 w 471048"/>
                <a:gd name="connsiteY1" fmla="*/ 0 h 438308"/>
                <a:gd name="connsiteX2" fmla="*/ 468726 w 471048"/>
                <a:gd name="connsiteY2" fmla="*/ 438308 h 438308"/>
                <a:gd name="connsiteX3" fmla="*/ 187 w 471048"/>
                <a:gd name="connsiteY3" fmla="*/ 437466 h 438308"/>
                <a:gd name="connsiteX0" fmla="*/ 187 w 471048"/>
                <a:gd name="connsiteY0" fmla="*/ 417090 h 417932"/>
                <a:gd name="connsiteX1" fmla="*/ 468724 w 471048"/>
                <a:gd name="connsiteY1" fmla="*/ 0 h 417932"/>
                <a:gd name="connsiteX2" fmla="*/ 468726 w 471048"/>
                <a:gd name="connsiteY2" fmla="*/ 417932 h 417932"/>
                <a:gd name="connsiteX3" fmla="*/ 187 w 471048"/>
                <a:gd name="connsiteY3" fmla="*/ 417090 h 417932"/>
                <a:gd name="connsiteX0" fmla="*/ 187 w 471048"/>
                <a:gd name="connsiteY0" fmla="*/ 417090 h 417090"/>
                <a:gd name="connsiteX1" fmla="*/ 468724 w 471048"/>
                <a:gd name="connsiteY1" fmla="*/ 0 h 417090"/>
                <a:gd name="connsiteX2" fmla="*/ 468726 w 471048"/>
                <a:gd name="connsiteY2" fmla="*/ 400103 h 417090"/>
                <a:gd name="connsiteX3" fmla="*/ 187 w 471048"/>
                <a:gd name="connsiteY3" fmla="*/ 417090 h 417090"/>
                <a:gd name="connsiteX0" fmla="*/ 188 w 468502"/>
                <a:gd name="connsiteY0" fmla="*/ 396714 h 400103"/>
                <a:gd name="connsiteX1" fmla="*/ 466178 w 468502"/>
                <a:gd name="connsiteY1" fmla="*/ 0 h 400103"/>
                <a:gd name="connsiteX2" fmla="*/ 466180 w 468502"/>
                <a:gd name="connsiteY2" fmla="*/ 400103 h 400103"/>
                <a:gd name="connsiteX3" fmla="*/ 188 w 468502"/>
                <a:gd name="connsiteY3" fmla="*/ 396714 h 400103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  <a:gd name="connsiteX0" fmla="*/ 188 w 468502"/>
                <a:gd name="connsiteY0" fmla="*/ 404355 h 404355"/>
                <a:gd name="connsiteX1" fmla="*/ 466178 w 468502"/>
                <a:gd name="connsiteY1" fmla="*/ 0 h 404355"/>
                <a:gd name="connsiteX2" fmla="*/ 466180 w 468502"/>
                <a:gd name="connsiteY2" fmla="*/ 400103 h 404355"/>
                <a:gd name="connsiteX3" fmla="*/ 188 w 468502"/>
                <a:gd name="connsiteY3" fmla="*/ 404355 h 404355"/>
                <a:gd name="connsiteX0" fmla="*/ 216 w 468530"/>
                <a:gd name="connsiteY0" fmla="*/ 404405 h 404405"/>
                <a:gd name="connsiteX1" fmla="*/ 466206 w 468530"/>
                <a:gd name="connsiteY1" fmla="*/ 50 h 404405"/>
                <a:gd name="connsiteX2" fmla="*/ 466208 w 468530"/>
                <a:gd name="connsiteY2" fmla="*/ 400153 h 404405"/>
                <a:gd name="connsiteX3" fmla="*/ 216 w 468530"/>
                <a:gd name="connsiteY3" fmla="*/ 404405 h 40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30" h="404405">
                  <a:moveTo>
                    <a:pt x="216" y="404405"/>
                  </a:moveTo>
                  <a:cubicBezTo>
                    <a:pt x="-9860" y="186651"/>
                    <a:pt x="334498" y="-3546"/>
                    <a:pt x="466206" y="50"/>
                  </a:cubicBezTo>
                  <a:cubicBezTo>
                    <a:pt x="459909" y="391896"/>
                    <a:pt x="473765" y="47632"/>
                    <a:pt x="466208" y="400153"/>
                  </a:cubicBezTo>
                  <a:lnTo>
                    <a:pt x="216" y="404405"/>
                  </a:lnTo>
                  <a:close/>
                </a:path>
              </a:pathLst>
            </a:cu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8084257" y="3104785"/>
              <a:ext cx="470358" cy="448102"/>
            </a:xfrm>
            <a:custGeom>
              <a:avLst/>
              <a:gdLst>
                <a:gd name="connsiteX0" fmla="*/ 0 w 471209"/>
                <a:gd name="connsiteY0" fmla="*/ 448285 h 448285"/>
                <a:gd name="connsiteX1" fmla="*/ 468662 w 471209"/>
                <a:gd name="connsiteY1" fmla="*/ 438097 h 448285"/>
                <a:gd name="connsiteX2" fmla="*/ 471209 w 471209"/>
                <a:gd name="connsiteY2" fmla="*/ 22923 h 448285"/>
                <a:gd name="connsiteX3" fmla="*/ 259801 w 471209"/>
                <a:gd name="connsiteY3" fmla="*/ 0 h 448285"/>
                <a:gd name="connsiteX4" fmla="*/ 2547 w 471209"/>
                <a:gd name="connsiteY4" fmla="*/ 25470 h 448285"/>
                <a:gd name="connsiteX5" fmla="*/ 0 w 471209"/>
                <a:gd name="connsiteY5" fmla="*/ 448285 h 448285"/>
                <a:gd name="connsiteX0" fmla="*/ 0 w 471209"/>
                <a:gd name="connsiteY0" fmla="*/ 465176 h 465176"/>
                <a:gd name="connsiteX1" fmla="*/ 468662 w 471209"/>
                <a:gd name="connsiteY1" fmla="*/ 454988 h 465176"/>
                <a:gd name="connsiteX2" fmla="*/ 471209 w 471209"/>
                <a:gd name="connsiteY2" fmla="*/ 39814 h 465176"/>
                <a:gd name="connsiteX3" fmla="*/ 259801 w 471209"/>
                <a:gd name="connsiteY3" fmla="*/ 16891 h 465176"/>
                <a:gd name="connsiteX4" fmla="*/ 2547 w 471209"/>
                <a:gd name="connsiteY4" fmla="*/ 42361 h 465176"/>
                <a:gd name="connsiteX5" fmla="*/ 0 w 471209"/>
                <a:gd name="connsiteY5" fmla="*/ 465176 h 465176"/>
                <a:gd name="connsiteX0" fmla="*/ 0 w 471209"/>
                <a:gd name="connsiteY0" fmla="*/ 465176 h 465176"/>
                <a:gd name="connsiteX1" fmla="*/ 468662 w 471209"/>
                <a:gd name="connsiteY1" fmla="*/ 454988 h 465176"/>
                <a:gd name="connsiteX2" fmla="*/ 471209 w 471209"/>
                <a:gd name="connsiteY2" fmla="*/ 39814 h 465176"/>
                <a:gd name="connsiteX3" fmla="*/ 259801 w 471209"/>
                <a:gd name="connsiteY3" fmla="*/ 16891 h 465176"/>
                <a:gd name="connsiteX4" fmla="*/ 2547 w 471209"/>
                <a:gd name="connsiteY4" fmla="*/ 42361 h 465176"/>
                <a:gd name="connsiteX5" fmla="*/ 0 w 471209"/>
                <a:gd name="connsiteY5" fmla="*/ 465176 h 465176"/>
                <a:gd name="connsiteX0" fmla="*/ 0 w 471209"/>
                <a:gd name="connsiteY0" fmla="*/ 465176 h 465176"/>
                <a:gd name="connsiteX1" fmla="*/ 468662 w 471209"/>
                <a:gd name="connsiteY1" fmla="*/ 454988 h 465176"/>
                <a:gd name="connsiteX2" fmla="*/ 471209 w 471209"/>
                <a:gd name="connsiteY2" fmla="*/ 39814 h 465176"/>
                <a:gd name="connsiteX3" fmla="*/ 259801 w 471209"/>
                <a:gd name="connsiteY3" fmla="*/ 16891 h 465176"/>
                <a:gd name="connsiteX4" fmla="*/ 2547 w 471209"/>
                <a:gd name="connsiteY4" fmla="*/ 42361 h 465176"/>
                <a:gd name="connsiteX5" fmla="*/ 0 w 471209"/>
                <a:gd name="connsiteY5" fmla="*/ 465176 h 465176"/>
                <a:gd name="connsiteX0" fmla="*/ 0 w 471209"/>
                <a:gd name="connsiteY0" fmla="*/ 448345 h 448345"/>
                <a:gd name="connsiteX1" fmla="*/ 468662 w 471209"/>
                <a:gd name="connsiteY1" fmla="*/ 438157 h 448345"/>
                <a:gd name="connsiteX2" fmla="*/ 471209 w 471209"/>
                <a:gd name="connsiteY2" fmla="*/ 22983 h 448345"/>
                <a:gd name="connsiteX3" fmla="*/ 259801 w 471209"/>
                <a:gd name="connsiteY3" fmla="*/ 60 h 448345"/>
                <a:gd name="connsiteX4" fmla="*/ 2547 w 471209"/>
                <a:gd name="connsiteY4" fmla="*/ 25530 h 448345"/>
                <a:gd name="connsiteX5" fmla="*/ 0 w 471209"/>
                <a:gd name="connsiteY5" fmla="*/ 448345 h 44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1209" h="448345">
                  <a:moveTo>
                    <a:pt x="0" y="448345"/>
                  </a:moveTo>
                  <a:lnTo>
                    <a:pt x="468662" y="438157"/>
                  </a:lnTo>
                  <a:lnTo>
                    <a:pt x="471209" y="22983"/>
                  </a:lnTo>
                  <a:cubicBezTo>
                    <a:pt x="398192" y="909"/>
                    <a:pt x="337911" y="-364"/>
                    <a:pt x="259801" y="60"/>
                  </a:cubicBezTo>
                  <a:cubicBezTo>
                    <a:pt x="181691" y="484"/>
                    <a:pt x="106977" y="4305"/>
                    <a:pt x="2547" y="25530"/>
                  </a:cubicBezTo>
                  <a:lnTo>
                    <a:pt x="0" y="448345"/>
                  </a:lnTo>
                  <a:close/>
                </a:path>
              </a:pathLst>
            </a:cu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V="1">
              <a:off x="7423373" y="3552888"/>
              <a:ext cx="1977888" cy="1112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7456715" y="2998321"/>
              <a:ext cx="0" cy="56568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4" name="TextBox 76"/>
            <p:cNvSpPr txBox="1">
              <a:spLocks noChangeArrowheads="1"/>
            </p:cNvSpPr>
            <p:nvPr/>
          </p:nvSpPr>
          <p:spPr bwMode="auto">
            <a:xfrm>
              <a:off x="9113772" y="3496591"/>
              <a:ext cx="31130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Symbol" pitchFamily="18" charset="2"/>
                  <a:cs typeface="Arial" charset="0"/>
                </a:rPr>
                <a:t>l</a:t>
              </a:r>
              <a:endParaRPr lang="hu-HU" b="1">
                <a:latin typeface="Symbol" pitchFamily="18" charset="2"/>
                <a:cs typeface="Arial" charset="0"/>
              </a:endParaRPr>
            </a:p>
          </p:txBody>
        </p:sp>
        <p:sp>
          <p:nvSpPr>
            <p:cNvPr id="42005" name="TextBox 77"/>
            <p:cNvSpPr txBox="1">
              <a:spLocks noChangeArrowheads="1"/>
            </p:cNvSpPr>
            <p:nvPr/>
          </p:nvSpPr>
          <p:spPr bwMode="auto">
            <a:xfrm>
              <a:off x="7161401" y="2922048"/>
              <a:ext cx="3337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" charset="0"/>
                  <a:cs typeface="Arial" charset="0"/>
                </a:rPr>
                <a:t>I</a:t>
              </a:r>
              <a:r>
                <a:rPr lang="en-US" b="1" baseline="-25000">
                  <a:latin typeface="Symbol" pitchFamily="18" charset="2"/>
                  <a:cs typeface="Arial" charset="0"/>
                </a:rPr>
                <a:t>l</a:t>
              </a:r>
              <a:endParaRPr lang="hu-HU" b="1" baseline="-25000">
                <a:latin typeface="Symbol" pitchFamily="18" charset="2"/>
                <a:cs typeface="Arial" charset="0"/>
              </a:endParaRPr>
            </a:p>
          </p:txBody>
        </p:sp>
      </p:grpSp>
      <p:grpSp>
        <p:nvGrpSpPr>
          <p:cNvPr id="42006" name="Group 55"/>
          <p:cNvGrpSpPr>
            <a:grpSpLocks/>
          </p:cNvGrpSpPr>
          <p:nvPr/>
        </p:nvGrpSpPr>
        <p:grpSpPr bwMode="auto">
          <a:xfrm>
            <a:off x="392113" y="2055813"/>
            <a:ext cx="4781550" cy="1109662"/>
            <a:chOff x="1216681" y="1942155"/>
            <a:chExt cx="3586256" cy="1109305"/>
          </a:xfrm>
        </p:grpSpPr>
        <p:sp>
          <p:nvSpPr>
            <p:cNvPr id="50" name="Rectangle 49"/>
            <p:cNvSpPr/>
            <p:nvPr/>
          </p:nvSpPr>
          <p:spPr>
            <a:xfrm rot="2700000">
              <a:off x="4066526" y="1715318"/>
              <a:ext cx="57132" cy="5488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9" name="Rectangle 48"/>
            <p:cNvSpPr/>
            <p:nvPr/>
          </p:nvSpPr>
          <p:spPr>
            <a:xfrm rot="2700000">
              <a:off x="2619879" y="1699448"/>
              <a:ext cx="57132" cy="5488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6" name="Rectangle 45"/>
            <p:cNvSpPr/>
            <p:nvPr/>
          </p:nvSpPr>
          <p:spPr>
            <a:xfrm rot="2700000">
              <a:off x="2656789" y="2743687"/>
              <a:ext cx="57132" cy="5488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574029" y="3002264"/>
              <a:ext cx="1528802" cy="0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>
            <a:xfrm>
              <a:off x="1610788" y="2386512"/>
              <a:ext cx="276232" cy="318984"/>
            </a:xfrm>
            <a:prstGeom prst="round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510924" y="2388098"/>
              <a:ext cx="273851" cy="317398"/>
            </a:xfrm>
            <a:prstGeom prst="roundRect">
              <a:avLst/>
            </a:prstGeom>
            <a:solidFill>
              <a:srgbClr val="009900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964715" y="2388098"/>
              <a:ext cx="276232" cy="317398"/>
            </a:xfrm>
            <a:prstGeom prst="roundRect">
              <a:avLst/>
            </a:prstGeom>
            <a:solidFill>
              <a:srgbClr val="0000F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1751285" y="1942155"/>
              <a:ext cx="0" cy="1058521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 rot="2700000">
              <a:off x="1751891" y="2748448"/>
              <a:ext cx="57132" cy="5488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10788" y="2991154"/>
              <a:ext cx="1039443" cy="11109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Oval 2"/>
            <p:cNvSpPr/>
            <p:nvPr/>
          </p:nvSpPr>
          <p:spPr>
            <a:xfrm>
              <a:off x="3093155" y="2484905"/>
              <a:ext cx="158357" cy="1602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8" name="Oval 7"/>
            <p:cNvSpPr/>
            <p:nvPr/>
          </p:nvSpPr>
          <p:spPr>
            <a:xfrm>
              <a:off x="3306282" y="2486492"/>
              <a:ext cx="158358" cy="1586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9" name="Oval 8"/>
            <p:cNvSpPr/>
            <p:nvPr/>
          </p:nvSpPr>
          <p:spPr>
            <a:xfrm>
              <a:off x="3508694" y="2486492"/>
              <a:ext cx="160739" cy="1586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216681" y="3003850"/>
              <a:ext cx="542939" cy="4761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650231" y="1943741"/>
              <a:ext cx="0" cy="1058522"/>
            </a:xfrm>
            <a:prstGeom prst="straightConnector1">
              <a:avLst/>
            </a:prstGeom>
            <a:ln w="50800">
              <a:solidFill>
                <a:srgbClr val="00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4094496" y="1973895"/>
              <a:ext cx="8335" cy="1017260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4042107" y="1997699"/>
              <a:ext cx="760830" cy="9522"/>
            </a:xfrm>
            <a:prstGeom prst="straightConnector1">
              <a:avLst/>
            </a:prstGeom>
            <a:ln w="50800"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 rot="2700000">
              <a:off x="4098079" y="2739918"/>
              <a:ext cx="57132" cy="550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8" name="Rectangle 47"/>
            <p:cNvSpPr/>
            <p:nvPr/>
          </p:nvSpPr>
          <p:spPr>
            <a:xfrm rot="2700000">
              <a:off x="1705455" y="1699448"/>
              <a:ext cx="57132" cy="5488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2649040" y="1997699"/>
              <a:ext cx="1469270" cy="1587"/>
            </a:xfrm>
            <a:prstGeom prst="straightConnector1">
              <a:avLst/>
            </a:prstGeom>
            <a:ln w="50800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1748904" y="1997699"/>
              <a:ext cx="958478" cy="1587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6373813" y="6396038"/>
            <a:ext cx="4851400" cy="46196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+mn-lt"/>
                <a:cs typeface="+mn-cs"/>
              </a:rPr>
              <a:t>D. Herrmann </a:t>
            </a:r>
            <a:r>
              <a:rPr lang="en-US" sz="1200" i="1" dirty="0">
                <a:latin typeface="+mn-lt"/>
                <a:cs typeface="+mn-cs"/>
              </a:rPr>
              <a:t>et al.</a:t>
            </a:r>
            <a:r>
              <a:rPr lang="en-US" sz="1200" dirty="0">
                <a:latin typeface="+mn-lt"/>
                <a:cs typeface="+mn-cs"/>
              </a:rPr>
              <a:t>, </a:t>
            </a:r>
            <a:r>
              <a:rPr lang="en-US" sz="1200" i="1" dirty="0">
                <a:latin typeface="+mn-lt"/>
                <a:cs typeface="+mn-cs"/>
              </a:rPr>
              <a:t>Opt. Exp.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en-US" sz="1200" b="1" dirty="0">
                <a:latin typeface="+mn-lt"/>
                <a:cs typeface="+mn-cs"/>
              </a:rPr>
              <a:t>18</a:t>
            </a:r>
            <a:r>
              <a:rPr lang="en-US" sz="1200" dirty="0">
                <a:latin typeface="+mn-lt"/>
                <a:cs typeface="+mn-cs"/>
              </a:rPr>
              <a:t>, p. 18752 (2010)</a:t>
            </a:r>
          </a:p>
          <a:p>
            <a:pPr marL="0" lvl="1">
              <a:defRPr/>
            </a:pPr>
            <a:r>
              <a:rPr lang="en-US" sz="1200" dirty="0">
                <a:latin typeface="+mn-lt"/>
                <a:cs typeface="+mn-cs"/>
              </a:rPr>
              <a:t>A. </a:t>
            </a:r>
            <a:r>
              <a:rPr lang="en-US" sz="1200" dirty="0" err="1">
                <a:latin typeface="+mn-lt"/>
                <a:cs typeface="+mn-cs"/>
              </a:rPr>
              <a:t>Harth</a:t>
            </a:r>
            <a:r>
              <a:rPr lang="en-US" sz="1200" dirty="0">
                <a:latin typeface="+mn-lt"/>
                <a:cs typeface="+mn-cs"/>
              </a:rPr>
              <a:t> </a:t>
            </a:r>
            <a:r>
              <a:rPr lang="da-DK" sz="1200" i="1" dirty="0">
                <a:latin typeface="+mn-lt"/>
                <a:cs typeface="+mn-cs"/>
              </a:rPr>
              <a:t>et al. </a:t>
            </a:r>
            <a:r>
              <a:rPr lang="da-DK" sz="1200" dirty="0">
                <a:latin typeface="+mn-lt"/>
                <a:cs typeface="+mn-cs"/>
              </a:rPr>
              <a:t>Opt. Express </a:t>
            </a:r>
            <a:r>
              <a:rPr lang="da-DK" sz="1200" b="1" dirty="0">
                <a:latin typeface="+mn-lt"/>
                <a:cs typeface="+mn-cs"/>
              </a:rPr>
              <a:t>20</a:t>
            </a:r>
            <a:r>
              <a:rPr lang="da-DK" sz="1200" dirty="0">
                <a:latin typeface="+mn-lt"/>
                <a:cs typeface="+mn-cs"/>
              </a:rPr>
              <a:t>, 3076 (2012)</a:t>
            </a:r>
          </a:p>
        </p:txBody>
      </p:sp>
      <p:sp>
        <p:nvSpPr>
          <p:cNvPr id="42029" name="TextBox 44"/>
          <p:cNvSpPr txBox="1">
            <a:spLocks noChangeArrowheads="1"/>
          </p:cNvSpPr>
          <p:nvPr/>
        </p:nvSpPr>
        <p:spPr bwMode="auto">
          <a:xfrm>
            <a:off x="392113" y="6207125"/>
            <a:ext cx="53990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r>
              <a:rPr lang="da-DK" sz="1200">
                <a:latin typeface="Arial" charset="0"/>
                <a:cs typeface="Arial" charset="0"/>
              </a:rPr>
              <a:t>S.-W. Huang </a:t>
            </a:r>
            <a:r>
              <a:rPr lang="da-DK" sz="1200" i="1">
                <a:latin typeface="Arial" charset="0"/>
                <a:cs typeface="Arial" charset="0"/>
              </a:rPr>
              <a:t>et al.</a:t>
            </a:r>
            <a:r>
              <a:rPr lang="en-US" sz="1200">
                <a:latin typeface="Arial" charset="0"/>
                <a:cs typeface="Arial" charset="0"/>
              </a:rPr>
              <a:t> </a:t>
            </a:r>
            <a:r>
              <a:rPr lang="da-DK" sz="1200">
                <a:latin typeface="Arial" charset="0"/>
                <a:cs typeface="Arial" charset="0"/>
              </a:rPr>
              <a:t>Nat. Photon </a:t>
            </a:r>
            <a:r>
              <a:rPr lang="da-DK" sz="1200" b="1">
                <a:latin typeface="Arial" charset="0"/>
                <a:cs typeface="Arial" charset="0"/>
              </a:rPr>
              <a:t>5</a:t>
            </a:r>
            <a:r>
              <a:rPr lang="da-DK" sz="1200">
                <a:latin typeface="Arial" charset="0"/>
                <a:cs typeface="Arial" charset="0"/>
              </a:rPr>
              <a:t>, 475 (2011)</a:t>
            </a:r>
            <a:endParaRPr lang="en-US" sz="1200">
              <a:latin typeface="Arial" charset="0"/>
              <a:cs typeface="Arial" charset="0"/>
            </a:endParaRPr>
          </a:p>
          <a:p>
            <a:pPr fontAlgn="t"/>
            <a:r>
              <a:rPr lang="da-DK" sz="1200">
                <a:latin typeface="Arial" charset="0"/>
                <a:cs typeface="Arial" charset="0"/>
              </a:rPr>
              <a:t>C. Manzoni </a:t>
            </a:r>
            <a:r>
              <a:rPr lang="da-DK" sz="1200" i="1">
                <a:latin typeface="Arial" charset="0"/>
                <a:cs typeface="Arial" charset="0"/>
              </a:rPr>
              <a:t>et al. </a:t>
            </a:r>
            <a:r>
              <a:rPr lang="da-DK" sz="1200">
                <a:latin typeface="Arial" charset="0"/>
                <a:cs typeface="Arial" charset="0"/>
              </a:rPr>
              <a:t>Opt. Lett. </a:t>
            </a:r>
            <a:r>
              <a:rPr lang="da-DK" sz="1200" b="1">
                <a:latin typeface="Arial" charset="0"/>
                <a:cs typeface="Arial" charset="0"/>
              </a:rPr>
              <a:t>37</a:t>
            </a:r>
            <a:r>
              <a:rPr lang="da-DK" sz="1200">
                <a:latin typeface="Arial" charset="0"/>
                <a:cs typeface="Arial" charset="0"/>
              </a:rPr>
              <a:t>, 1880 (2012)</a:t>
            </a:r>
          </a:p>
          <a:p>
            <a:pPr marL="0" lvl="1" fontAlgn="t"/>
            <a:r>
              <a:rPr lang="da-DK" sz="1200">
                <a:latin typeface="Arial" charset="0"/>
                <a:cs typeface="Arial" charset="0"/>
              </a:rPr>
              <a:t>B. E. Schmidt </a:t>
            </a:r>
            <a:r>
              <a:rPr lang="da-DK" sz="1200" i="1">
                <a:latin typeface="Arial" charset="0"/>
                <a:cs typeface="Arial" charset="0"/>
              </a:rPr>
              <a:t>et al. </a:t>
            </a:r>
            <a:r>
              <a:rPr lang="da-DK" sz="1200">
                <a:latin typeface="Arial" charset="0"/>
                <a:cs typeface="Arial" charset="0"/>
              </a:rPr>
              <a:t>Nat. Commun. </a:t>
            </a:r>
            <a:r>
              <a:rPr lang="da-DK" sz="1200" b="1">
                <a:latin typeface="Arial" charset="0"/>
                <a:cs typeface="Arial" charset="0"/>
              </a:rPr>
              <a:t>5</a:t>
            </a:r>
            <a:r>
              <a:rPr lang="da-DK" sz="1200">
                <a:latin typeface="Arial" charset="0"/>
                <a:cs typeface="Arial" charset="0"/>
              </a:rPr>
              <a:t>, 3643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1_0001_LAP Weis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Grafik 22" descr="LWS-20 upgrad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95375"/>
            <a:ext cx="11063288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15888"/>
            <a:ext cx="11469688" cy="5810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Setup of the &lt;5 fs LWS-20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2550" y="3708400"/>
            <a:ext cx="1041400" cy="4254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1064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nm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+mn-cs"/>
            </a:endParaRPr>
          </a:p>
          <a:p>
            <a:pPr algn="r"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10 </a:t>
            </a:r>
            <a:r>
              <a:rPr lang="de-DE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nJ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cs typeface="+mn-cs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2427288" y="4016375"/>
            <a:ext cx="671512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2413000" y="4398963"/>
            <a:ext cx="881063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3" name="Rechteck 32"/>
          <p:cNvSpPr/>
          <p:nvPr/>
        </p:nvSpPr>
        <p:spPr>
          <a:xfrm>
            <a:off x="2436813" y="4878388"/>
            <a:ext cx="673100" cy="155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1212850" y="3427413"/>
            <a:ext cx="0" cy="7254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042" name="Gruppieren 53"/>
          <p:cNvGrpSpPr>
            <a:grpSpLocks/>
          </p:cNvGrpSpPr>
          <p:nvPr/>
        </p:nvGrpSpPr>
        <p:grpSpPr bwMode="auto">
          <a:xfrm>
            <a:off x="5494338" y="6254750"/>
            <a:ext cx="1085850" cy="555625"/>
            <a:chOff x="4121063" y="6255525"/>
            <a:chExt cx="814295" cy="555476"/>
          </a:xfrm>
        </p:grpSpPr>
        <p:grpSp>
          <p:nvGrpSpPr>
            <p:cNvPr id="44043" name="Gruppieren 38"/>
            <p:cNvGrpSpPr>
              <a:grpSpLocks/>
            </p:cNvGrpSpPr>
            <p:nvPr/>
          </p:nvGrpSpPr>
          <p:grpSpPr bwMode="auto">
            <a:xfrm>
              <a:off x="4316278" y="6255525"/>
              <a:ext cx="619080" cy="555476"/>
              <a:chOff x="4188091" y="5537676"/>
              <a:chExt cx="619080" cy="555476"/>
            </a:xfrm>
          </p:grpSpPr>
          <p:sp>
            <p:nvSpPr>
              <p:cNvPr id="37" name="Abgerundetes Rechteck 36"/>
              <p:cNvSpPr/>
              <p:nvPr/>
            </p:nvSpPr>
            <p:spPr>
              <a:xfrm>
                <a:off x="4255974" y="5537676"/>
                <a:ext cx="478577" cy="555476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045" name="Textfeld 37"/>
              <p:cNvSpPr txBox="1">
                <a:spLocks noChangeArrowheads="1"/>
              </p:cNvSpPr>
              <p:nvPr/>
            </p:nvSpPr>
            <p:spPr bwMode="auto">
              <a:xfrm>
                <a:off x="4188091" y="5614587"/>
                <a:ext cx="619080" cy="424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200">
                    <a:latin typeface="Arial" charset="0"/>
                    <a:cs typeface="Arial" charset="0"/>
                  </a:rPr>
                  <a:t>Phase</a:t>
                </a:r>
              </a:p>
              <a:p>
                <a:pPr algn="ctr"/>
                <a:r>
                  <a:rPr lang="de-DE" sz="1200">
                    <a:latin typeface="Arial" charset="0"/>
                    <a:cs typeface="Arial" charset="0"/>
                  </a:rPr>
                  <a:t>meter</a:t>
                </a:r>
              </a:p>
            </p:txBody>
          </p:sp>
        </p:grpSp>
        <p:sp>
          <p:nvSpPr>
            <p:cNvPr id="40" name="Rechteck 39"/>
            <p:cNvSpPr/>
            <p:nvPr/>
          </p:nvSpPr>
          <p:spPr>
            <a:xfrm>
              <a:off x="4121063" y="6290441"/>
              <a:ext cx="294051" cy="126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cxnSp>
          <p:nvCxnSpPr>
            <p:cNvPr id="43" name="Gerade Verbindung 42"/>
            <p:cNvCxnSpPr/>
            <p:nvPr/>
          </p:nvCxnSpPr>
          <p:spPr>
            <a:xfrm>
              <a:off x="4124634" y="6279332"/>
              <a:ext cx="29048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>
              <a:off x="4127015" y="6426929"/>
              <a:ext cx="266670" cy="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hteck 62"/>
          <p:cNvSpPr/>
          <p:nvPr/>
        </p:nvSpPr>
        <p:spPr>
          <a:xfrm>
            <a:off x="7040563" y="5295900"/>
            <a:ext cx="528637" cy="119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4" name="Textfeld 63"/>
          <p:cNvSpPr txBox="1"/>
          <p:nvPr/>
        </p:nvSpPr>
        <p:spPr>
          <a:xfrm>
            <a:off x="6889750" y="5245100"/>
            <a:ext cx="1098550" cy="2397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60-80 mJ</a:t>
            </a:r>
          </a:p>
        </p:txBody>
      </p:sp>
      <p:sp>
        <p:nvSpPr>
          <p:cNvPr id="66" name="Rechteck 65"/>
          <p:cNvSpPr/>
          <p:nvPr/>
        </p:nvSpPr>
        <p:spPr>
          <a:xfrm>
            <a:off x="6040438" y="5099050"/>
            <a:ext cx="576262" cy="149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5" name="Textfeld 64"/>
          <p:cNvSpPr txBox="1"/>
          <p:nvPr/>
        </p:nvSpPr>
        <p:spPr>
          <a:xfrm>
            <a:off x="5772150" y="5083175"/>
            <a:ext cx="1219200" cy="239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85-130 mJ</a:t>
            </a:r>
          </a:p>
        </p:txBody>
      </p:sp>
      <p:sp>
        <p:nvSpPr>
          <p:cNvPr id="67" name="Rechteck 66"/>
          <p:cNvSpPr/>
          <p:nvPr/>
        </p:nvSpPr>
        <p:spPr>
          <a:xfrm>
            <a:off x="1046163" y="3602038"/>
            <a:ext cx="1162050" cy="515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Fiber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amplifier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Rechteck 67"/>
          <p:cNvSpPr/>
          <p:nvPr/>
        </p:nvSpPr>
        <p:spPr>
          <a:xfrm>
            <a:off x="2297113" y="3963988"/>
            <a:ext cx="947737" cy="1136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1200" dirty="0">
                <a:solidFill>
                  <a:srgbClr val="008000"/>
                </a:solidFill>
              </a:rPr>
              <a:t>0.5 J</a:t>
            </a:r>
          </a:p>
          <a:p>
            <a:pPr>
              <a:defRPr/>
            </a:pPr>
            <a:r>
              <a:rPr lang="de-DE" sz="1200" dirty="0">
                <a:solidFill>
                  <a:srgbClr val="008000"/>
                </a:solidFill>
              </a:rPr>
              <a:t>532 nm</a:t>
            </a:r>
          </a:p>
          <a:p>
            <a:pPr>
              <a:defRPr/>
            </a:pPr>
            <a:r>
              <a:rPr lang="de-DE" sz="1200" dirty="0">
                <a:solidFill>
                  <a:srgbClr val="008000"/>
                </a:solidFill>
              </a:rPr>
              <a:t>80 ps</a:t>
            </a:r>
          </a:p>
          <a:p>
            <a:pPr>
              <a:defRPr/>
            </a:pPr>
            <a:r>
              <a:rPr lang="de-DE" sz="1200" dirty="0">
                <a:solidFill>
                  <a:srgbClr val="0000FF"/>
                </a:solidFill>
              </a:rPr>
              <a:t>0.35 J</a:t>
            </a:r>
          </a:p>
          <a:p>
            <a:pPr>
              <a:defRPr/>
            </a:pPr>
            <a:r>
              <a:rPr lang="de-DE" sz="1200" dirty="0">
                <a:solidFill>
                  <a:srgbClr val="0000FF"/>
                </a:solidFill>
              </a:rPr>
              <a:t>355 </a:t>
            </a:r>
            <a:r>
              <a:rPr lang="de-DE" sz="1200" dirty="0" err="1">
                <a:solidFill>
                  <a:srgbClr val="0000FF"/>
                </a:solidFill>
              </a:rPr>
              <a:t>nm</a:t>
            </a:r>
            <a:endParaRPr lang="de-DE" sz="1200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de-DE" sz="1200" dirty="0">
                <a:solidFill>
                  <a:srgbClr val="0000FF"/>
                </a:solidFill>
              </a:rPr>
              <a:t>80 ps</a:t>
            </a:r>
          </a:p>
        </p:txBody>
      </p:sp>
      <p:grpSp>
        <p:nvGrpSpPr>
          <p:cNvPr id="44055" name="Group 59"/>
          <p:cNvGrpSpPr>
            <a:grpSpLocks/>
          </p:cNvGrpSpPr>
          <p:nvPr/>
        </p:nvGrpSpPr>
        <p:grpSpPr bwMode="auto">
          <a:xfrm>
            <a:off x="1830388" y="1368425"/>
            <a:ext cx="3440112" cy="338138"/>
            <a:chOff x="1773280" y="1360264"/>
            <a:chExt cx="2579552" cy="338554"/>
          </a:xfrm>
        </p:grpSpPr>
        <p:sp>
          <p:nvSpPr>
            <p:cNvPr id="61" name="Rectangle 60"/>
            <p:cNvSpPr/>
            <p:nvPr/>
          </p:nvSpPr>
          <p:spPr>
            <a:xfrm>
              <a:off x="1843512" y="1428611"/>
              <a:ext cx="2403377" cy="211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773280" y="1360264"/>
              <a:ext cx="257955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+mn-cs"/>
                </a:rPr>
                <a:t>Femtopower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+mn-cs"/>
                </a:rPr>
                <a:t> Compact Pro</a:t>
              </a:r>
              <a:endPara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52" name="Rechteck 5"/>
          <p:cNvSpPr/>
          <p:nvPr/>
        </p:nvSpPr>
        <p:spPr>
          <a:xfrm>
            <a:off x="141288" y="1174750"/>
            <a:ext cx="9436100" cy="142716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69" name="Rechteck 5"/>
          <p:cNvSpPr/>
          <p:nvPr/>
        </p:nvSpPr>
        <p:spPr>
          <a:xfrm>
            <a:off x="3111500" y="2725738"/>
            <a:ext cx="2038350" cy="1427162"/>
          </a:xfrm>
          <a:prstGeom prst="rect">
            <a:avLst/>
          </a:prstGeom>
          <a:solidFill>
            <a:srgbClr val="33CC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0" name="Rechteck 14"/>
          <p:cNvSpPr/>
          <p:nvPr/>
        </p:nvSpPr>
        <p:spPr>
          <a:xfrm>
            <a:off x="2779713" y="5110163"/>
            <a:ext cx="1390650" cy="350837"/>
          </a:xfrm>
          <a:prstGeom prst="rect">
            <a:avLst/>
          </a:prstGeom>
          <a:solidFill>
            <a:srgbClr val="33CC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72" name="Rechteck 18"/>
          <p:cNvSpPr/>
          <p:nvPr/>
        </p:nvSpPr>
        <p:spPr>
          <a:xfrm>
            <a:off x="2787650" y="5705475"/>
            <a:ext cx="1338263" cy="677863"/>
          </a:xfrm>
          <a:prstGeom prst="rect">
            <a:avLst/>
          </a:prstGeom>
          <a:solidFill>
            <a:srgbClr val="33CC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3" name="Rechteck 27"/>
          <p:cNvSpPr/>
          <p:nvPr/>
        </p:nvSpPr>
        <p:spPr>
          <a:xfrm>
            <a:off x="4513263" y="5113338"/>
            <a:ext cx="1368425" cy="336550"/>
          </a:xfrm>
          <a:prstGeom prst="rect">
            <a:avLst/>
          </a:prstGeom>
          <a:solidFill>
            <a:srgbClr val="33CC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3" name="Rechteck 28"/>
          <p:cNvSpPr/>
          <p:nvPr/>
        </p:nvSpPr>
        <p:spPr>
          <a:xfrm>
            <a:off x="1525588" y="5127625"/>
            <a:ext cx="1123950" cy="320675"/>
          </a:xfrm>
          <a:prstGeom prst="rect">
            <a:avLst/>
          </a:prstGeom>
          <a:solidFill>
            <a:srgbClr val="33CC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4" name="Rechteck 7"/>
          <p:cNvSpPr/>
          <p:nvPr/>
        </p:nvSpPr>
        <p:spPr>
          <a:xfrm>
            <a:off x="5797550" y="2630488"/>
            <a:ext cx="1096963" cy="549275"/>
          </a:xfrm>
          <a:prstGeom prst="rect">
            <a:avLst/>
          </a:prstGeom>
          <a:solidFill>
            <a:srgbClr val="33CC3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105" name="Rechteck 8"/>
          <p:cNvSpPr/>
          <p:nvPr/>
        </p:nvSpPr>
        <p:spPr>
          <a:xfrm>
            <a:off x="7632700" y="3332163"/>
            <a:ext cx="901700" cy="623887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6" name="Rechteck 10"/>
          <p:cNvSpPr/>
          <p:nvPr/>
        </p:nvSpPr>
        <p:spPr>
          <a:xfrm>
            <a:off x="9385300" y="3987800"/>
            <a:ext cx="901700" cy="677863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7" name="Rechteck 11"/>
          <p:cNvSpPr/>
          <p:nvPr/>
        </p:nvSpPr>
        <p:spPr>
          <a:xfrm>
            <a:off x="7994650" y="5048250"/>
            <a:ext cx="901700" cy="847725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8" name="Rechteck 12"/>
          <p:cNvSpPr/>
          <p:nvPr/>
        </p:nvSpPr>
        <p:spPr>
          <a:xfrm>
            <a:off x="6199188" y="5045075"/>
            <a:ext cx="1250950" cy="1119188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TextBox 9"/>
          <p:cNvSpPr txBox="1"/>
          <p:nvPr/>
        </p:nvSpPr>
        <p:spPr>
          <a:xfrm>
            <a:off x="2439988" y="4395788"/>
            <a:ext cx="3821112" cy="369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Dispersion management</a:t>
            </a:r>
            <a:endParaRPr lang="en-US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263" y="1258888"/>
            <a:ext cx="4537075" cy="369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Front end &amp; hollow-core fiber</a:t>
            </a:r>
            <a:endParaRPr lang="en-US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002338" y="4668838"/>
            <a:ext cx="4283075" cy="369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Noncollinear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OPCPA stages</a:t>
            </a:r>
            <a:endParaRPr lang="en-US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+mn-cs"/>
            </a:endParaRPr>
          </a:p>
        </p:txBody>
      </p:sp>
      <p:grpSp>
        <p:nvGrpSpPr>
          <p:cNvPr id="110" name="Group 124"/>
          <p:cNvGrpSpPr>
            <a:grpSpLocks/>
          </p:cNvGrpSpPr>
          <p:nvPr/>
        </p:nvGrpSpPr>
        <p:grpSpPr bwMode="auto">
          <a:xfrm>
            <a:off x="9520238" y="1276350"/>
            <a:ext cx="2754312" cy="1217613"/>
            <a:chOff x="-1900" y="935"/>
            <a:chExt cx="1967" cy="1378"/>
          </a:xfrm>
        </p:grpSpPr>
        <p:pic>
          <p:nvPicPr>
            <p:cNvPr id="44073" name="Picture 121" descr="DSC_0066smal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1837" y="935"/>
              <a:ext cx="1842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74" name="Text Box 122"/>
            <p:cNvSpPr txBox="1">
              <a:spLocks noChangeArrowheads="1"/>
            </p:cNvSpPr>
            <p:nvPr/>
          </p:nvSpPr>
          <p:spPr bwMode="auto">
            <a:xfrm>
              <a:off x="-1900" y="1895"/>
              <a:ext cx="1967" cy="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DE" b="1">
                  <a:solidFill>
                    <a:schemeClr val="bg1"/>
                  </a:solidFill>
                  <a:latin typeface="Arial" charset="0"/>
                  <a:cs typeface="Arial" charset="0"/>
                </a:rPr>
                <a:t>Ti:Sa Front End</a:t>
              </a:r>
              <a:endParaRPr lang="en-US" b="1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3" name="Group 120"/>
          <p:cNvGrpSpPr>
            <a:grpSpLocks/>
          </p:cNvGrpSpPr>
          <p:nvPr/>
        </p:nvGrpSpPr>
        <p:grpSpPr bwMode="auto">
          <a:xfrm>
            <a:off x="9405938" y="2520950"/>
            <a:ext cx="2697162" cy="1400175"/>
            <a:chOff x="5760" y="1202"/>
            <a:chExt cx="2231" cy="1545"/>
          </a:xfrm>
        </p:grpSpPr>
        <p:pic>
          <p:nvPicPr>
            <p:cNvPr id="44076" name="Picture 86" descr="DSC_0102sm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60" y="1253"/>
              <a:ext cx="2231" cy="1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77" name="Text Box 118"/>
            <p:cNvSpPr txBox="1">
              <a:spLocks noChangeArrowheads="1"/>
            </p:cNvSpPr>
            <p:nvPr/>
          </p:nvSpPr>
          <p:spPr bwMode="auto">
            <a:xfrm>
              <a:off x="5854" y="1202"/>
              <a:ext cx="213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>
                  <a:solidFill>
                    <a:schemeClr val="bg1"/>
                  </a:solidFill>
                  <a:latin typeface="Arial" charset="0"/>
                  <a:cs typeface="Arial" charset="0"/>
                </a:rPr>
                <a:t>Grism stetcher</a:t>
              </a:r>
              <a:endParaRPr lang="en-US" b="1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6" name="Group 54"/>
          <p:cNvGrpSpPr>
            <a:grpSpLocks/>
          </p:cNvGrpSpPr>
          <p:nvPr/>
        </p:nvGrpSpPr>
        <p:grpSpPr bwMode="auto">
          <a:xfrm>
            <a:off x="9385300" y="5387975"/>
            <a:ext cx="2801938" cy="1466850"/>
            <a:chOff x="2762" y="595"/>
            <a:chExt cx="2677" cy="2066"/>
          </a:xfrm>
        </p:grpSpPr>
        <p:pic>
          <p:nvPicPr>
            <p:cNvPr id="44079" name="Picture 55" descr="DSC_0098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789" y="618"/>
              <a:ext cx="2569" cy="2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" name="Text Box 56"/>
            <p:cNvSpPr txBox="1">
              <a:spLocks noChangeArrowheads="1"/>
            </p:cNvSpPr>
            <p:nvPr/>
          </p:nvSpPr>
          <p:spPr bwMode="auto">
            <a:xfrm>
              <a:off x="2762" y="595"/>
              <a:ext cx="2677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BBO-based OPA stage</a:t>
              </a:r>
              <a:endPara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  <p:sp>
        <p:nvSpPr>
          <p:cNvPr id="119" name="Rechteck 5"/>
          <p:cNvSpPr/>
          <p:nvPr/>
        </p:nvSpPr>
        <p:spPr>
          <a:xfrm>
            <a:off x="141288" y="2878138"/>
            <a:ext cx="2398712" cy="2249487"/>
          </a:xfrm>
          <a:prstGeom prst="rect">
            <a:avLst/>
          </a:prstGeom>
          <a:solidFill>
            <a:schemeClr val="tx1">
              <a:lumMod val="95000"/>
              <a:lumOff val="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0" name="TextBox 119"/>
          <p:cNvSpPr txBox="1"/>
          <p:nvPr/>
        </p:nvSpPr>
        <p:spPr>
          <a:xfrm>
            <a:off x="163513" y="4464050"/>
            <a:ext cx="229870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80 </a:t>
            </a:r>
            <a:r>
              <a:rPr lang="en-US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ps</a:t>
            </a:r>
            <a:r>
              <a:rPr lang="en-US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  <a:r>
              <a:rPr lang="en-US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Nd:YAG</a:t>
            </a:r>
            <a:r>
              <a:rPr lang="en-US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en-US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pump laser</a:t>
            </a:r>
          </a:p>
        </p:txBody>
      </p:sp>
      <p:grpSp>
        <p:nvGrpSpPr>
          <p:cNvPr id="121" name="Group 51"/>
          <p:cNvGrpSpPr>
            <a:grpSpLocks/>
          </p:cNvGrpSpPr>
          <p:nvPr/>
        </p:nvGrpSpPr>
        <p:grpSpPr bwMode="auto">
          <a:xfrm>
            <a:off x="10285413" y="4038600"/>
            <a:ext cx="2092325" cy="1135063"/>
            <a:chOff x="644" y="3100"/>
            <a:chExt cx="1845" cy="1220"/>
          </a:xfrm>
        </p:grpSpPr>
        <p:pic>
          <p:nvPicPr>
            <p:cNvPr id="44084" name="Picture 52" descr="DSC_0126"/>
            <p:cNvPicPr>
              <a:picLocks noChangeAspect="1" noChangeArrowheads="1"/>
            </p:cNvPicPr>
            <p:nvPr/>
          </p:nvPicPr>
          <p:blipFill>
            <a:blip r:embed="rId7"/>
            <a:srcRect l="26044" t="29385"/>
            <a:stretch>
              <a:fillRect/>
            </a:stretch>
          </p:blipFill>
          <p:spPr bwMode="auto">
            <a:xfrm>
              <a:off x="644" y="3151"/>
              <a:ext cx="1828" cy="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" name="Text Box 53"/>
            <p:cNvSpPr txBox="1">
              <a:spLocks noChangeArrowheads="1"/>
            </p:cNvSpPr>
            <p:nvPr/>
          </p:nvSpPr>
          <p:spPr bwMode="auto">
            <a:xfrm>
              <a:off x="644" y="3100"/>
              <a:ext cx="1845" cy="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+mn-cs"/>
                </a:rPr>
                <a:t>Bulk compr.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9" grpId="0" animBg="1"/>
      <p:bldP spid="70" grpId="0" animBg="1"/>
      <p:bldP spid="72" grpId="0" animBg="1"/>
      <p:bldP spid="73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" grpId="0" animBg="1"/>
      <p:bldP spid="11" grpId="0" animBg="1"/>
      <p:bldP spid="109" grpId="0" animBg="1"/>
      <p:bldP spid="119" grpId="0" animBg="1"/>
      <p:bldP spid="1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55" descr="DSC_0098"/>
          <p:cNvPicPr>
            <a:picLocks noChangeAspect="1" noChangeArrowheads="1"/>
          </p:cNvPicPr>
          <p:nvPr/>
        </p:nvPicPr>
        <p:blipFill>
          <a:blip r:embed="rId4"/>
          <a:srcRect l="9035" t="37917" r="47935"/>
          <a:stretch>
            <a:fillRect/>
          </a:stretch>
        </p:blipFill>
        <p:spPr bwMode="auto">
          <a:xfrm>
            <a:off x="9329738" y="5289550"/>
            <a:ext cx="184467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6662738" y="5305425"/>
            <a:ext cx="1941512" cy="1454150"/>
            <a:chOff x="3021" y="1393"/>
            <a:chExt cx="1163" cy="1285"/>
          </a:xfrm>
        </p:grpSpPr>
        <p:pic>
          <p:nvPicPr>
            <p:cNvPr id="45060" name="Picture 55" descr="DSC_0098"/>
            <p:cNvPicPr>
              <a:picLocks noChangeAspect="1" noChangeArrowheads="1"/>
            </p:cNvPicPr>
            <p:nvPr/>
          </p:nvPicPr>
          <p:blipFill>
            <a:blip r:embed="rId4"/>
            <a:srcRect l="9035" t="37917" r="47935"/>
            <a:stretch>
              <a:fillRect/>
            </a:stretch>
          </p:blipFill>
          <p:spPr bwMode="auto">
            <a:xfrm>
              <a:off x="3021" y="1393"/>
              <a:ext cx="1105" cy="1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 Box 56"/>
            <p:cNvSpPr txBox="1">
              <a:spLocks noChangeArrowheads="1"/>
            </p:cNvSpPr>
            <p:nvPr/>
          </p:nvSpPr>
          <p:spPr bwMode="auto">
            <a:xfrm>
              <a:off x="3573" y="2270"/>
              <a:ext cx="611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265113"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66FF33"/>
                  </a:solidFill>
                  <a:latin typeface="Arial" charset="0"/>
                  <a:cs typeface="+mn-cs"/>
                </a:rPr>
                <a:t>532 nm</a:t>
              </a:r>
            </a:p>
            <a:p>
              <a:pPr algn="ctr" defTabSz="265113"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66FF33"/>
                  </a:solidFill>
                  <a:latin typeface="Arial" charset="0"/>
                  <a:cs typeface="+mn-cs"/>
                </a:rPr>
                <a:t>400 mJ</a:t>
              </a:r>
            </a:p>
          </p:txBody>
        </p:sp>
      </p:grp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57150" y="115888"/>
            <a:ext cx="11260138" cy="5810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 Principle of optical parametric synthesizer</a:t>
            </a:r>
            <a:endParaRPr lang="en-US" sz="3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89388" y="5410200"/>
            <a:ext cx="1679575" cy="1146175"/>
            <a:chOff x="2787650" y="3000375"/>
            <a:chExt cx="1258887" cy="1146175"/>
          </a:xfrm>
        </p:grpSpPr>
        <p:pic>
          <p:nvPicPr>
            <p:cNvPr id="45064" name="Picture 45" descr="DSC_010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87650" y="3000375"/>
              <a:ext cx="1258887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5" name="Line 47"/>
            <p:cNvSpPr>
              <a:spLocks noChangeShapeType="1"/>
            </p:cNvSpPr>
            <p:nvPr/>
          </p:nvSpPr>
          <p:spPr bwMode="auto">
            <a:xfrm flipV="1">
              <a:off x="2862263" y="3194050"/>
              <a:ext cx="1128712" cy="373062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48"/>
            <p:cNvSpPr txBox="1">
              <a:spLocks noChangeArrowheads="1"/>
            </p:cNvSpPr>
            <p:nvPr/>
          </p:nvSpPr>
          <p:spPr bwMode="auto">
            <a:xfrm>
              <a:off x="3439390" y="3608388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  <a:latin typeface="Arial" charset="0"/>
                  <a:cs typeface="+mn-cs"/>
                </a:rPr>
                <a:t>355 nm</a:t>
              </a:r>
            </a:p>
            <a:p>
              <a:pPr algn="ctr" defTabSz="265113"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70C0"/>
                  </a:solidFill>
                  <a:latin typeface="Arial" charset="0"/>
                  <a:cs typeface="+mn-cs"/>
                </a:rPr>
                <a:t>19 mJ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096963" y="5407025"/>
            <a:ext cx="1677987" cy="1146175"/>
            <a:chOff x="821888" y="5407025"/>
            <a:chExt cx="1258887" cy="1146175"/>
          </a:xfrm>
        </p:grpSpPr>
        <p:pic>
          <p:nvPicPr>
            <p:cNvPr id="45068" name="Picture 45" descr="DSC_010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21888" y="5407025"/>
              <a:ext cx="1258887" cy="1146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069" name="Line 47"/>
            <p:cNvSpPr>
              <a:spLocks noChangeShapeType="1"/>
            </p:cNvSpPr>
            <p:nvPr/>
          </p:nvSpPr>
          <p:spPr bwMode="auto">
            <a:xfrm flipV="1">
              <a:off x="896500" y="5600700"/>
              <a:ext cx="1128712" cy="373062"/>
            </a:xfrm>
            <a:prstGeom prst="line">
              <a:avLst/>
            </a:prstGeom>
            <a:noFill/>
            <a:ln w="508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1446640" y="6021388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27ED2C"/>
                  </a:solidFill>
                  <a:latin typeface="Arial" charset="0"/>
                  <a:cs typeface="+mn-cs"/>
                </a:rPr>
                <a:t>532 nm</a:t>
              </a:r>
            </a:p>
            <a:p>
              <a:pPr algn="ctr" defTabSz="265113">
                <a:defRPr/>
              </a:pPr>
              <a:r>
                <a:rPr lang="de-DE" sz="1200" b="1" dirty="0">
                  <a:ln w="3175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27ED2C"/>
                  </a:solidFill>
                  <a:latin typeface="Arial" charset="0"/>
                  <a:cs typeface="+mn-cs"/>
                </a:rPr>
                <a:t>19 mJ</a:t>
              </a:r>
            </a:p>
          </p:txBody>
        </p:sp>
      </p:grpSp>
      <p:sp>
        <p:nvSpPr>
          <p:cNvPr id="45071" name="Text Box 49"/>
          <p:cNvSpPr txBox="1">
            <a:spLocks noChangeArrowheads="1"/>
          </p:cNvSpPr>
          <p:nvPr/>
        </p:nvSpPr>
        <p:spPr bwMode="auto">
          <a:xfrm>
            <a:off x="455613" y="5387975"/>
            <a:ext cx="64293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6481" tIns="13241" rIns="26481" bIns="13241">
            <a:spAutoFit/>
          </a:bodyPr>
          <a:lstStyle/>
          <a:p>
            <a:pPr algn="ctr" defTabSz="265113"/>
            <a:r>
              <a:rPr lang="de-DE" sz="1200" b="1">
                <a:solidFill>
                  <a:srgbClr val="FF0000"/>
                </a:solidFill>
                <a:latin typeface="Arial" charset="0"/>
                <a:cs typeface="Arial" charset="0"/>
              </a:rPr>
              <a:t>1.8 µJ</a:t>
            </a:r>
          </a:p>
          <a:p>
            <a:pPr algn="ctr" defTabSz="265113"/>
            <a:r>
              <a:rPr lang="de-DE" sz="1200" b="1">
                <a:solidFill>
                  <a:srgbClr val="FF0000"/>
                </a:solidFill>
                <a:latin typeface="Arial" charset="0"/>
                <a:cs typeface="Arial" charset="0"/>
              </a:rPr>
              <a:t>Seed</a:t>
            </a:r>
          </a:p>
        </p:txBody>
      </p:sp>
      <p:sp>
        <p:nvSpPr>
          <p:cNvPr id="45072" name="Line 22"/>
          <p:cNvSpPr>
            <a:spLocks noChangeShapeType="1"/>
          </p:cNvSpPr>
          <p:nvPr/>
        </p:nvSpPr>
        <p:spPr bwMode="auto">
          <a:xfrm flipV="1">
            <a:off x="534988" y="5791200"/>
            <a:ext cx="1400175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5073" name="Object 17"/>
          <p:cNvGraphicFramePr>
            <a:graphicFrameLocks noChangeAspect="1"/>
          </p:cNvGraphicFramePr>
          <p:nvPr/>
        </p:nvGraphicFramePr>
        <p:xfrm>
          <a:off x="1055688" y="615950"/>
          <a:ext cx="9942512" cy="4994275"/>
        </p:xfrm>
        <a:graphic>
          <a:graphicData uri="http://schemas.openxmlformats.org/presentationml/2006/ole">
            <p:oleObj spid="_x0000_s45073" name="Graph" r:id="rId6" imgW="4152900" imgH="2905125" progId="Origin50.Graph">
              <p:embed/>
            </p:oleObj>
          </a:graphicData>
        </a:graphic>
      </p:graphicFrame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385300" y="5597525"/>
            <a:ext cx="1766888" cy="1022350"/>
            <a:chOff x="2862263" y="3194050"/>
            <a:chExt cx="1325851" cy="1022006"/>
          </a:xfrm>
        </p:grpSpPr>
        <p:sp>
          <p:nvSpPr>
            <p:cNvPr id="45075" name="Line 47"/>
            <p:cNvSpPr>
              <a:spLocks noChangeShapeType="1"/>
            </p:cNvSpPr>
            <p:nvPr/>
          </p:nvSpPr>
          <p:spPr bwMode="auto">
            <a:xfrm flipV="1">
              <a:off x="2862263" y="3194050"/>
              <a:ext cx="1128712" cy="373062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 Box 48"/>
            <p:cNvSpPr txBox="1">
              <a:spLocks noChangeArrowheads="1"/>
            </p:cNvSpPr>
            <p:nvPr/>
          </p:nvSpPr>
          <p:spPr bwMode="auto">
            <a:xfrm>
              <a:off x="3605644" y="3819984"/>
              <a:ext cx="582470" cy="396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>
                <a:defRPr/>
              </a:pPr>
              <a:r>
                <a:rPr lang="de-DE" sz="1200" b="1" dirty="0">
                  <a:ln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66FF"/>
                  </a:solidFill>
                  <a:latin typeface="Arial" charset="0"/>
                  <a:cs typeface="+mn-cs"/>
                </a:rPr>
                <a:t>355 nm</a:t>
              </a:r>
            </a:p>
            <a:p>
              <a:pPr algn="ctr" defTabSz="265113">
                <a:defRPr/>
              </a:pPr>
              <a:r>
                <a:rPr lang="de-DE" sz="1200" b="1" dirty="0">
                  <a:ln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rgbClr val="0066FF"/>
                  </a:solidFill>
                  <a:latin typeface="Arial" charset="0"/>
                  <a:cs typeface="+mn-cs"/>
                </a:rPr>
                <a:t>300 mJ</a:t>
              </a:r>
            </a:p>
          </p:txBody>
        </p:sp>
      </p:grpSp>
      <p:sp>
        <p:nvSpPr>
          <p:cNvPr id="33" name="Line 47"/>
          <p:cNvSpPr>
            <a:spLocks noChangeShapeType="1"/>
          </p:cNvSpPr>
          <p:nvPr/>
        </p:nvSpPr>
        <p:spPr bwMode="auto">
          <a:xfrm flipV="1">
            <a:off x="6738938" y="5600700"/>
            <a:ext cx="1504950" cy="373063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1928813" y="5410200"/>
            <a:ext cx="2898775" cy="381000"/>
            <a:chOff x="1446641" y="5410200"/>
            <a:chExt cx="2174802" cy="380999"/>
          </a:xfrm>
        </p:grpSpPr>
        <p:sp>
          <p:nvSpPr>
            <p:cNvPr id="45079" name="Line 22"/>
            <p:cNvSpPr>
              <a:spLocks noChangeShapeType="1"/>
            </p:cNvSpPr>
            <p:nvPr/>
          </p:nvSpPr>
          <p:spPr bwMode="auto">
            <a:xfrm>
              <a:off x="1446641" y="5791199"/>
              <a:ext cx="2174802" cy="0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0" name="Text Box 49"/>
            <p:cNvSpPr txBox="1">
              <a:spLocks noChangeArrowheads="1"/>
            </p:cNvSpPr>
            <p:nvPr/>
          </p:nvSpPr>
          <p:spPr bwMode="auto">
            <a:xfrm>
              <a:off x="2268455" y="5410200"/>
              <a:ext cx="531174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/>
              <a:r>
                <a:rPr lang="de-DE" sz="12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1,3 mJ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4857750" y="5408613"/>
            <a:ext cx="2654300" cy="382587"/>
            <a:chOff x="3643740" y="5409271"/>
            <a:chExt cx="1990163" cy="381928"/>
          </a:xfrm>
        </p:grpSpPr>
        <p:sp>
          <p:nvSpPr>
            <p:cNvPr id="45082" name="Line 22"/>
            <p:cNvSpPr>
              <a:spLocks noChangeShapeType="1"/>
            </p:cNvSpPr>
            <p:nvPr/>
          </p:nvSpPr>
          <p:spPr bwMode="auto">
            <a:xfrm>
              <a:off x="3643740" y="5791199"/>
              <a:ext cx="1990163" cy="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3" name="Text Box 49"/>
            <p:cNvSpPr txBox="1">
              <a:spLocks noChangeArrowheads="1"/>
            </p:cNvSpPr>
            <p:nvPr/>
          </p:nvSpPr>
          <p:spPr bwMode="auto">
            <a:xfrm>
              <a:off x="4403208" y="5409271"/>
              <a:ext cx="531175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/>
              <a:r>
                <a:rPr lang="de-DE" sz="12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1,5 mJ</a:t>
              </a: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7493000" y="5375275"/>
            <a:ext cx="2630488" cy="415925"/>
            <a:chOff x="5619543" y="5374613"/>
            <a:chExt cx="1973825" cy="416585"/>
          </a:xfrm>
        </p:grpSpPr>
        <p:sp>
          <p:nvSpPr>
            <p:cNvPr id="45085" name="Line 22"/>
            <p:cNvSpPr>
              <a:spLocks noChangeShapeType="1"/>
            </p:cNvSpPr>
            <p:nvPr/>
          </p:nvSpPr>
          <p:spPr bwMode="auto">
            <a:xfrm>
              <a:off x="5619543" y="5791197"/>
              <a:ext cx="1973825" cy="1"/>
            </a:xfrm>
            <a:prstGeom prst="line">
              <a:avLst/>
            </a:prstGeom>
            <a:noFill/>
            <a:ln w="44450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Text Box 49"/>
            <p:cNvSpPr txBox="1">
              <a:spLocks noChangeArrowheads="1"/>
            </p:cNvSpPr>
            <p:nvPr/>
          </p:nvSpPr>
          <p:spPr bwMode="auto">
            <a:xfrm>
              <a:off x="6385641" y="5374613"/>
              <a:ext cx="487894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/>
              <a:r>
                <a:rPr lang="de-DE" sz="12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67 mJ</a:t>
              </a:r>
            </a:p>
          </p:txBody>
        </p:sp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10147300" y="5364163"/>
            <a:ext cx="1835150" cy="427037"/>
            <a:chOff x="7610268" y="5363893"/>
            <a:chExt cx="1376862" cy="427305"/>
          </a:xfrm>
        </p:grpSpPr>
        <p:sp>
          <p:nvSpPr>
            <p:cNvPr id="45088" name="Line 22"/>
            <p:cNvSpPr>
              <a:spLocks noChangeShapeType="1"/>
            </p:cNvSpPr>
            <p:nvPr/>
          </p:nvSpPr>
          <p:spPr bwMode="auto">
            <a:xfrm>
              <a:off x="7610268" y="5791197"/>
              <a:ext cx="1278621" cy="1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9" name="Text Box 49"/>
            <p:cNvSpPr txBox="1">
              <a:spLocks noChangeArrowheads="1"/>
            </p:cNvSpPr>
            <p:nvPr/>
          </p:nvSpPr>
          <p:spPr bwMode="auto">
            <a:xfrm>
              <a:off x="8414277" y="5363893"/>
              <a:ext cx="572853" cy="21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26481" tIns="13241" rIns="26481" bIns="13241">
              <a:spAutoFit/>
            </a:bodyPr>
            <a:lstStyle/>
            <a:p>
              <a:pPr algn="ctr" defTabSz="265113"/>
              <a:r>
                <a:rPr lang="de-DE" sz="12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101 mJ</a:t>
              </a:r>
            </a:p>
          </p:txBody>
        </p:sp>
      </p:grpSp>
      <p:graphicFrame>
        <p:nvGraphicFramePr>
          <p:cNvPr id="16" name="Object 34"/>
          <p:cNvGraphicFramePr>
            <a:graphicFrameLocks noChangeAspect="1"/>
          </p:cNvGraphicFramePr>
          <p:nvPr/>
        </p:nvGraphicFramePr>
        <p:xfrm>
          <a:off x="1055688" y="615950"/>
          <a:ext cx="9942512" cy="4994275"/>
        </p:xfrm>
        <a:graphic>
          <a:graphicData uri="http://schemas.openxmlformats.org/presentationml/2006/ole">
            <p:oleObj spid="_x0000_s45090" name="Graph" r:id="rId7" imgW="4152900" imgH="2905125" progId="Origin50.Graph">
              <p:embed/>
            </p:oleObj>
          </a:graphicData>
        </a:graphic>
      </p:graphicFrame>
      <p:graphicFrame>
        <p:nvGraphicFramePr>
          <p:cNvPr id="3" name="Object 35"/>
          <p:cNvGraphicFramePr>
            <a:graphicFrameLocks noChangeAspect="1"/>
          </p:cNvGraphicFramePr>
          <p:nvPr/>
        </p:nvGraphicFramePr>
        <p:xfrm>
          <a:off x="1055688" y="615950"/>
          <a:ext cx="9942512" cy="4994275"/>
        </p:xfrm>
        <a:graphic>
          <a:graphicData uri="http://schemas.openxmlformats.org/presentationml/2006/ole">
            <p:oleObj spid="_x0000_s45091" name="Graph" r:id="rId8" imgW="4152900" imgH="2905125" progId="Origin50.Graph">
              <p:embed/>
            </p:oleObj>
          </a:graphicData>
        </a:graphic>
      </p:graphicFrame>
      <p:graphicFrame>
        <p:nvGraphicFramePr>
          <p:cNvPr id="8" name="Object 36"/>
          <p:cNvGraphicFramePr>
            <a:graphicFrameLocks noChangeAspect="1"/>
          </p:cNvGraphicFramePr>
          <p:nvPr/>
        </p:nvGraphicFramePr>
        <p:xfrm>
          <a:off x="1055688" y="615950"/>
          <a:ext cx="9942512" cy="4994275"/>
        </p:xfrm>
        <a:graphic>
          <a:graphicData uri="http://schemas.openxmlformats.org/presentationml/2006/ole">
            <p:oleObj spid="_x0000_s45092" name="Graph" r:id="rId9" imgW="4152900" imgH="2905125" progId="Origin50.Graph">
              <p:embed/>
            </p:oleObj>
          </a:graphicData>
        </a:graphic>
      </p:graphicFrame>
      <p:graphicFrame>
        <p:nvGraphicFramePr>
          <p:cNvPr id="14" name="Object 37"/>
          <p:cNvGraphicFramePr>
            <a:graphicFrameLocks noChangeAspect="1"/>
          </p:cNvGraphicFramePr>
          <p:nvPr/>
        </p:nvGraphicFramePr>
        <p:xfrm>
          <a:off x="1055688" y="615950"/>
          <a:ext cx="9942512" cy="4994275"/>
        </p:xfrm>
        <a:graphic>
          <a:graphicData uri="http://schemas.openxmlformats.org/presentationml/2006/ole">
            <p:oleObj spid="_x0000_s45093" name="Graph" r:id="rId10" imgW="4152900" imgH="2905125" progId="Origin50.Graph">
              <p:embed/>
            </p:oleObj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rcRect l="15489" t="14317" r="7178" b="29593"/>
          <a:stretch>
            <a:fillRect/>
          </a:stretch>
        </p:blipFill>
        <p:spPr bwMode="auto">
          <a:xfrm>
            <a:off x="9647238" y="1943100"/>
            <a:ext cx="2544762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2"/>
          <a:srcRect t="9924" b="5077"/>
          <a:stretch>
            <a:fillRect/>
          </a:stretch>
        </p:blipFill>
        <p:spPr bwMode="auto">
          <a:xfrm>
            <a:off x="0" y="895350"/>
            <a:ext cx="121920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5770563" y="2063750"/>
            <a:ext cx="78105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853238" y="2063750"/>
            <a:ext cx="6731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09" name="TextBox 8"/>
          <p:cNvSpPr txBox="1">
            <a:spLocks noChangeArrowheads="1"/>
          </p:cNvSpPr>
          <p:nvPr/>
        </p:nvSpPr>
        <p:spPr bwMode="auto">
          <a:xfrm>
            <a:off x="7421563" y="1400175"/>
            <a:ext cx="1390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Arial" charset="0"/>
                <a:cs typeface="Arial" charset="0"/>
              </a:rPr>
              <a:t>FWHM: </a:t>
            </a:r>
          </a:p>
          <a:p>
            <a:r>
              <a:rPr lang="de-DE" b="1">
                <a:latin typeface="Arial" charset="0"/>
                <a:cs typeface="Arial" charset="0"/>
              </a:rPr>
              <a:t>  4.5 fs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5888"/>
            <a:ext cx="11469688" cy="581025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+mn-cs"/>
              </a:rPr>
              <a:t>Compression</a:t>
            </a:r>
            <a:endParaRPr lang="en-US" sz="36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-82550" y="5775325"/>
            <a:ext cx="3640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Arial" charset="0"/>
                <a:cs typeface="Arial" charset="0"/>
              </a:rPr>
              <a:t>Dazscope evaluation</a:t>
            </a:r>
            <a:endParaRPr lang="de-DE" b="1">
              <a:latin typeface="Arial" charset="0"/>
              <a:cs typeface="Arial" charset="0"/>
            </a:endParaRPr>
          </a:p>
        </p:txBody>
      </p:sp>
      <p:sp>
        <p:nvSpPr>
          <p:cNvPr id="73" name="Rectangle 72"/>
          <p:cNvSpPr>
            <a:spLocks noChangeArrowheads="1"/>
          </p:cNvSpPr>
          <p:nvPr/>
        </p:nvSpPr>
        <p:spPr bwMode="auto">
          <a:xfrm>
            <a:off x="77788" y="6062663"/>
            <a:ext cx="578961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FWHM Fourier limit:        4.5 fs</a:t>
            </a:r>
          </a:p>
          <a:p>
            <a:r>
              <a:rPr lang="en-US" sz="1600">
                <a:latin typeface="Arial" charset="0"/>
                <a:cs typeface="Arial" charset="0"/>
              </a:rPr>
              <a:t>FWHM pulse duration:    4.5 fs</a:t>
            </a:r>
          </a:p>
          <a:p>
            <a:r>
              <a:rPr lang="en-US" sz="1600">
                <a:latin typeface="Arial" charset="0"/>
                <a:cs typeface="Arial" charset="0"/>
              </a:rPr>
              <a:t>SHG AC and FROG shows also this duration!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202488" y="6478588"/>
            <a:ext cx="47672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Best FWHM Fourier limit:        3.9 fs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737100" y="3062288"/>
            <a:ext cx="1663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BIG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max born ampif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5075" y="714375"/>
            <a:ext cx="6267450" cy="4191000"/>
          </a:xfrm>
          <a:prstGeom prst="rect">
            <a:avLst/>
          </a:prstGeom>
          <a:noFill/>
        </p:spPr>
      </p:pic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774950" y="247650"/>
            <a:ext cx="742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double-CPA multi-terawatt Ti:sapphire laser of the Max Born Institute (Berlin)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max born syst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735013"/>
            <a:ext cx="4857750" cy="4979987"/>
          </a:xfrm>
          <a:prstGeom prst="rect">
            <a:avLst/>
          </a:prstGeom>
          <a:noFill/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774950" y="247650"/>
            <a:ext cx="7429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double-CPA multi-terawatt Ti:sapphire laser of the Max Born Institute (Berlin)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4737100" y="3062288"/>
            <a:ext cx="278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EVEN BIGGER SYSTEMS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Thal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-25400"/>
            <a:ext cx="7475537" cy="6883400"/>
          </a:xfrm>
          <a:prstGeom prst="rect">
            <a:avLst/>
          </a:prstGeom>
          <a:noFill/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0" y="0"/>
            <a:ext cx="5018088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10 PetaWatt lasers for extreme light applications</a:t>
            </a:r>
          </a:p>
          <a:p>
            <a:pPr algn="ctr"/>
            <a:r>
              <a:rPr lang="en-US"/>
              <a:t>Olivier Chalus</a:t>
            </a:r>
          </a:p>
          <a:p>
            <a:pPr algn="ctr"/>
            <a:r>
              <a:rPr lang="en-US"/>
              <a:t>Thales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 flipH="1">
            <a:off x="3063875" y="282575"/>
            <a:ext cx="606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hlink"/>
                </a:solidFill>
              </a:rPr>
              <a:t>AMPLIFYING FREQUENCY COMBS/SHORT PULSES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3325813" y="3379788"/>
            <a:ext cx="42799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Second harmonic compression</a:t>
            </a:r>
          </a:p>
          <a:p>
            <a:endParaRPr lang="en-US"/>
          </a:p>
          <a:p>
            <a:r>
              <a:rPr lang="en-US"/>
              <a:t>Negative Kerr effect</a:t>
            </a:r>
          </a:p>
          <a:p>
            <a:endParaRPr lang="en-US"/>
          </a:p>
          <a:p>
            <a:r>
              <a:rPr lang="en-US"/>
              <a:t>Parametric amplification</a:t>
            </a:r>
          </a:p>
          <a:p>
            <a:endParaRPr lang="en-US"/>
          </a:p>
          <a:p>
            <a:r>
              <a:rPr lang="en-US"/>
              <a:t>Optical Parametric Oscillator</a:t>
            </a:r>
          </a:p>
          <a:p>
            <a:endParaRPr lang="en-US"/>
          </a:p>
          <a:p>
            <a:r>
              <a:rPr lang="en-US"/>
              <a:t>Contrast enhancement (back to PW systems)</a:t>
            </a: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 flipH="1">
            <a:off x="3581400" y="2640013"/>
            <a:ext cx="5027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hlink"/>
                </a:solidFill>
              </a:rPr>
              <a:t>NON LINEARITIES  FOR PULSE  CONTROL</a:t>
            </a: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 flipH="1">
            <a:off x="4078288" y="2012950"/>
            <a:ext cx="4035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II.  THE NEED TO CONTROL TIMING</a:t>
            </a:r>
          </a:p>
        </p:txBody>
      </p:sp>
      <p:sp>
        <p:nvSpPr>
          <p:cNvPr id="15365" name="TextBox 2"/>
          <p:cNvSpPr txBox="1">
            <a:spLocks noChangeArrowheads="1"/>
          </p:cNvSpPr>
          <p:nvPr/>
        </p:nvSpPr>
        <p:spPr bwMode="auto">
          <a:xfrm flipH="1">
            <a:off x="1919288" y="1371600"/>
            <a:ext cx="835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I.  THE NEED OF MATCHING  COMPRESSOR AND STRETCHER</a:t>
            </a: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3705225" y="830263"/>
            <a:ext cx="5029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WHY DO WE NEED LINEAR AMPLIFICATION?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ELI-budge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4975" y="0"/>
            <a:ext cx="9217025" cy="5133975"/>
          </a:xfrm>
          <a:prstGeom prst="rect">
            <a:avLst/>
          </a:prstGeom>
          <a:noFill/>
        </p:spPr>
      </p:pic>
      <p:sp>
        <p:nvSpPr>
          <p:cNvPr id="54275" name="Arc 3"/>
          <p:cNvSpPr>
            <a:spLocks/>
          </p:cNvSpPr>
          <p:nvPr/>
        </p:nvSpPr>
        <p:spPr bwMode="auto">
          <a:xfrm flipH="1">
            <a:off x="695325" y="1504950"/>
            <a:ext cx="2333625" cy="9493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93663" y="2651125"/>
            <a:ext cx="29114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“Fraction” awarded to Thales: 130 Meu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20663" y="3773488"/>
            <a:ext cx="27463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Budget for the US “ELI” in Michigan: 10 Meu?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overal_archite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2813" y="1454150"/>
            <a:ext cx="6199187" cy="3365500"/>
          </a:xfrm>
          <a:prstGeom prst="rect">
            <a:avLst/>
          </a:prstGeom>
          <a:noFill/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5916613" y="1476375"/>
            <a:ext cx="1671637" cy="11747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7354888" y="628650"/>
            <a:ext cx="29289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Roumanian ELI monster:</a:t>
            </a:r>
          </a:p>
        </p:txBody>
      </p:sp>
      <p:grpSp>
        <p:nvGrpSpPr>
          <p:cNvPr id="59397" name="Group 5"/>
          <p:cNvGrpSpPr>
            <a:grpSpLocks/>
          </p:cNvGrpSpPr>
          <p:nvPr/>
        </p:nvGrpSpPr>
        <p:grpSpPr bwMode="auto">
          <a:xfrm>
            <a:off x="0" y="658813"/>
            <a:ext cx="5757863" cy="4573587"/>
            <a:chOff x="0" y="415"/>
            <a:chExt cx="3618" cy="2881"/>
          </a:xfrm>
        </p:grpSpPr>
        <p:pic>
          <p:nvPicPr>
            <p:cNvPr id="59398" name="Picture 6" descr="front_en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68"/>
              <a:ext cx="3618" cy="2228"/>
            </a:xfrm>
            <a:prstGeom prst="rect">
              <a:avLst/>
            </a:prstGeom>
            <a:noFill/>
          </p:spPr>
        </p:pic>
        <p:sp>
          <p:nvSpPr>
            <p:cNvPr id="59399" name="Text Box 7"/>
            <p:cNvSpPr txBox="1">
              <a:spLocks noChangeArrowheads="1"/>
            </p:cNvSpPr>
            <p:nvPr/>
          </p:nvSpPr>
          <p:spPr bwMode="auto">
            <a:xfrm>
              <a:off x="1364" y="415"/>
              <a:ext cx="140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The OPCPA front end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Ti-sapphi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500" y="1312863"/>
            <a:ext cx="8645525" cy="4232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power amplifi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2100" y="1323975"/>
            <a:ext cx="7485063" cy="421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front e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0" y="1428750"/>
            <a:ext cx="8570913" cy="4752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OPCP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752475"/>
            <a:ext cx="8656638" cy="3981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power amplifier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8775" y="1943100"/>
            <a:ext cx="8599488" cy="418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power amplifier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5050" y="1619250"/>
            <a:ext cx="8313738" cy="361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mplifier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5475" y="1771650"/>
            <a:ext cx="8399463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amplifier 3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2075" y="911225"/>
            <a:ext cx="7131050" cy="5035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 flipH="1">
            <a:off x="4056063" y="282575"/>
            <a:ext cx="4662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NON LINEARITIES  FOR PULSE  CONTROL</a:t>
            </a:r>
          </a:p>
        </p:txBody>
      </p:sp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3325813" y="2205038"/>
            <a:ext cx="42799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Second harmonic compression</a:t>
            </a:r>
          </a:p>
          <a:p>
            <a:endParaRPr lang="en-US">
              <a:cs typeface="Arial" charset="0"/>
            </a:endParaRPr>
          </a:p>
          <a:p>
            <a:r>
              <a:rPr lang="en-US" b="1">
                <a:solidFill>
                  <a:schemeClr val="hlink"/>
                </a:solidFill>
                <a:cs typeface="Arial" charset="0"/>
              </a:rPr>
              <a:t>Negative Kerr effect</a:t>
            </a:r>
          </a:p>
          <a:p>
            <a:endParaRPr lang="en-US" b="1">
              <a:solidFill>
                <a:schemeClr val="hlink"/>
              </a:solidFill>
              <a:cs typeface="Arial" charset="0"/>
            </a:endParaRPr>
          </a:p>
          <a:p>
            <a:r>
              <a:rPr lang="en-US">
                <a:cs typeface="Arial" charset="0"/>
              </a:rPr>
              <a:t>Parametric amplification</a:t>
            </a:r>
          </a:p>
          <a:p>
            <a:endParaRPr lang="en-US">
              <a:cs typeface="Arial" charset="0"/>
            </a:endParaRPr>
          </a:p>
          <a:p>
            <a:r>
              <a:rPr lang="en-US">
                <a:cs typeface="Arial" charset="0"/>
              </a:rPr>
              <a:t>Optical Parametric Oscillator</a:t>
            </a:r>
          </a:p>
          <a:p>
            <a:endParaRPr lang="en-US">
              <a:cs typeface="Arial" charset="0"/>
            </a:endParaRPr>
          </a:p>
          <a:p>
            <a:r>
              <a:rPr lang="en-US">
                <a:cs typeface="Arial" charset="0"/>
              </a:rPr>
              <a:t>Contrast enhancement (back to PW systems)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grating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4225" y="1641475"/>
            <a:ext cx="7927975" cy="4035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tabil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2125" y="1438275"/>
            <a:ext cx="9018588" cy="3981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overal_archite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2813" y="1454150"/>
            <a:ext cx="6199187" cy="3365500"/>
          </a:xfrm>
          <a:prstGeom prst="rect">
            <a:avLst/>
          </a:prstGeom>
          <a:noFill/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5916613" y="1476375"/>
            <a:ext cx="1671637" cy="11747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7354888" y="628650"/>
            <a:ext cx="29289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The Roumanian ELI monster: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0" y="658813"/>
            <a:ext cx="5757863" cy="4573587"/>
            <a:chOff x="0" y="415"/>
            <a:chExt cx="3618" cy="2881"/>
          </a:xfrm>
        </p:grpSpPr>
        <p:pic>
          <p:nvPicPr>
            <p:cNvPr id="55302" name="Picture 6" descr="front_en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068"/>
              <a:ext cx="3618" cy="2228"/>
            </a:xfrm>
            <a:prstGeom prst="rect">
              <a:avLst/>
            </a:prstGeom>
            <a:noFill/>
          </p:spPr>
        </p:pic>
        <p:sp>
          <p:nvSpPr>
            <p:cNvPr id="55303" name="Text Box 7"/>
            <p:cNvSpPr txBox="1">
              <a:spLocks noChangeArrowheads="1"/>
            </p:cNvSpPr>
            <p:nvPr/>
          </p:nvSpPr>
          <p:spPr bwMode="auto">
            <a:xfrm>
              <a:off x="1364" y="415"/>
              <a:ext cx="140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The OPCPA front end</a:t>
              </a:r>
            </a:p>
          </p:txBody>
        </p:sp>
      </p:grpSp>
      <p:sp>
        <p:nvSpPr>
          <p:cNvPr id="55304" name="Oval 8"/>
          <p:cNvSpPr>
            <a:spLocks noChangeArrowheads="1"/>
          </p:cNvSpPr>
          <p:nvPr/>
        </p:nvSpPr>
        <p:spPr bwMode="auto">
          <a:xfrm>
            <a:off x="2598738" y="3565525"/>
            <a:ext cx="3317875" cy="485775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667125" y="285750"/>
            <a:ext cx="48498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Question from the audience: “What the heck is an XPW?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846263" y="623888"/>
            <a:ext cx="87550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/>
              <a:t>Highly efficient nonlinear filter for femtosecond pulse contrast enhancement and pulse shortening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60588" y="1057275"/>
            <a:ext cx="82089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Highly efficient nonlinear filter for femtosecond pulse contrast enhancement and pulse shortening</a:t>
            </a:r>
          </a:p>
        </p:txBody>
      </p:sp>
      <p:pic>
        <p:nvPicPr>
          <p:cNvPr id="56325" name="Picture 5" descr="XPW-setu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2179638"/>
            <a:ext cx="6394450" cy="1087437"/>
          </a:xfrm>
          <a:prstGeom prst="rect">
            <a:avLst/>
          </a:prstGeom>
          <a:noFill/>
        </p:spPr>
      </p:pic>
      <p:grpSp>
        <p:nvGrpSpPr>
          <p:cNvPr id="56326" name="Group 6"/>
          <p:cNvGrpSpPr>
            <a:grpSpLocks/>
          </p:cNvGrpSpPr>
          <p:nvPr/>
        </p:nvGrpSpPr>
        <p:grpSpPr bwMode="auto">
          <a:xfrm>
            <a:off x="2473325" y="2749550"/>
            <a:ext cx="1106488" cy="1319213"/>
            <a:chOff x="1554" y="1732"/>
            <a:chExt cx="695" cy="831"/>
          </a:xfrm>
        </p:grpSpPr>
        <p:sp>
          <p:nvSpPr>
            <p:cNvPr id="56327" name="Text Box 7"/>
            <p:cNvSpPr txBox="1">
              <a:spLocks noChangeArrowheads="1"/>
            </p:cNvSpPr>
            <p:nvPr/>
          </p:nvSpPr>
          <p:spPr bwMode="auto">
            <a:xfrm>
              <a:off x="1554" y="2103"/>
              <a:ext cx="530" cy="4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/>
                <a:t>Filter the square profile</a:t>
              </a:r>
            </a:p>
          </p:txBody>
        </p:sp>
        <p:sp>
          <p:nvSpPr>
            <p:cNvPr id="56328" name="Line 8"/>
            <p:cNvSpPr>
              <a:spLocks noChangeShapeType="1"/>
            </p:cNvSpPr>
            <p:nvPr/>
          </p:nvSpPr>
          <p:spPr bwMode="auto">
            <a:xfrm flipV="1">
              <a:off x="1833" y="1732"/>
              <a:ext cx="416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3990975" y="3409950"/>
            <a:ext cx="1363663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400"/>
              <a:t>The amplifier output profile is relay imaged in this plane</a:t>
            </a:r>
          </a:p>
        </p:txBody>
      </p:sp>
      <p:sp>
        <p:nvSpPr>
          <p:cNvPr id="56330" name="Line 10"/>
          <p:cNvSpPr>
            <a:spLocks noChangeShapeType="1"/>
          </p:cNvSpPr>
          <p:nvPr/>
        </p:nvSpPr>
        <p:spPr bwMode="auto">
          <a:xfrm flipH="1" flipV="1">
            <a:off x="4273550" y="2871788"/>
            <a:ext cx="217488" cy="63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5942013" y="2917825"/>
            <a:ext cx="852487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/>
              <a:t>Analyzer (cross polarized with the input)</a:t>
            </a:r>
          </a:p>
        </p:txBody>
      </p:sp>
      <p:pic>
        <p:nvPicPr>
          <p:cNvPr id="56332" name="Picture 12" descr="equa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0" y="1654175"/>
            <a:ext cx="5207000" cy="2663825"/>
          </a:xfrm>
          <a:prstGeom prst="rect">
            <a:avLst/>
          </a:prstGeom>
          <a:noFill/>
        </p:spPr>
      </p:pic>
      <p:pic>
        <p:nvPicPr>
          <p:cNvPr id="56333" name="Picture 13" descr="Jullien05resul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763" y="4049713"/>
            <a:ext cx="3090862" cy="2808287"/>
          </a:xfrm>
          <a:prstGeom prst="rect">
            <a:avLst/>
          </a:prstGeom>
          <a:noFill/>
        </p:spPr>
      </p:pic>
      <p:pic>
        <p:nvPicPr>
          <p:cNvPr id="56334" name="Picture 14" descr="livier_ChalusXP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12025" y="4329113"/>
            <a:ext cx="4624388" cy="2528887"/>
          </a:xfrm>
          <a:prstGeom prst="rect">
            <a:avLst/>
          </a:prstGeom>
          <a:noFill/>
        </p:spPr>
      </p:pic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593725" y="1527175"/>
            <a:ext cx="109966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XPW device composed of a pair of crossed polarizers, focusing and collimating lenses with a 2 m focal length, and a BaF2 crystal</a:t>
            </a:r>
          </a:p>
        </p:txBody>
      </p:sp>
      <p:grpSp>
        <p:nvGrpSpPr>
          <p:cNvPr id="56336" name="Group 16"/>
          <p:cNvGrpSpPr>
            <a:grpSpLocks/>
          </p:cNvGrpSpPr>
          <p:nvPr/>
        </p:nvGrpSpPr>
        <p:grpSpPr bwMode="auto">
          <a:xfrm>
            <a:off x="3990975" y="2871788"/>
            <a:ext cx="1363663" cy="1481137"/>
            <a:chOff x="2508" y="1809"/>
            <a:chExt cx="857" cy="933"/>
          </a:xfrm>
        </p:grpSpPr>
        <p:sp>
          <p:nvSpPr>
            <p:cNvPr id="56337" name="Text Box 17"/>
            <p:cNvSpPr txBox="1">
              <a:spLocks noChangeArrowheads="1"/>
            </p:cNvSpPr>
            <p:nvPr/>
          </p:nvSpPr>
          <p:spPr bwMode="auto">
            <a:xfrm>
              <a:off x="2508" y="2148"/>
              <a:ext cx="857" cy="59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400"/>
                <a:t>The amplifier output profile is relay imaged in this plane</a:t>
              </a:r>
            </a:p>
          </p:txBody>
        </p:sp>
        <p:sp>
          <p:nvSpPr>
            <p:cNvPr id="56338" name="Line 18"/>
            <p:cNvSpPr>
              <a:spLocks noChangeShapeType="1"/>
            </p:cNvSpPr>
            <p:nvPr/>
          </p:nvSpPr>
          <p:spPr bwMode="auto">
            <a:xfrm flipH="1" flipV="1">
              <a:off x="2685" y="1809"/>
              <a:ext cx="137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56339" name="Picture 19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016375" y="5359400"/>
            <a:ext cx="2198688" cy="43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6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6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56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  <p:bldP spid="56324" grpId="0"/>
      <p:bldP spid="56331" grpId="0"/>
      <p:bldP spid="5633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ontr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334963"/>
            <a:ext cx="10941050" cy="6523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6963" y="1201738"/>
            <a:ext cx="66548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4014788" y="358775"/>
            <a:ext cx="500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b="1"/>
              <a:t>Next simplest case: SHG weak pulse vs frequency</a:t>
            </a:r>
          </a:p>
        </p:txBody>
      </p:sp>
      <p:pic>
        <p:nvPicPr>
          <p:cNvPr id="18434" name="Picture 13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746625" y="1128713"/>
            <a:ext cx="990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14" descr="TP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4633913" y="1587500"/>
            <a:ext cx="4267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8" descr="TP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179638" y="3201988"/>
            <a:ext cx="7442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12"/>
          <p:cNvSpPr txBox="1">
            <a:spLocks noChangeArrowheads="1"/>
          </p:cNvSpPr>
          <p:nvPr/>
        </p:nvSpPr>
        <p:spPr bwMode="auto">
          <a:xfrm>
            <a:off x="2011363" y="4619625"/>
            <a:ext cx="36814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/>
              <a:t>The solution is of the form:</a:t>
            </a:r>
          </a:p>
        </p:txBody>
      </p:sp>
      <p:sp>
        <p:nvSpPr>
          <p:cNvPr id="18438" name="Text Box 15"/>
          <p:cNvSpPr txBox="1">
            <a:spLocks noChangeArrowheads="1"/>
          </p:cNvSpPr>
          <p:nvPr/>
        </p:nvSpPr>
        <p:spPr bwMode="auto">
          <a:xfrm>
            <a:off x="1925638" y="2403475"/>
            <a:ext cx="1138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Integration:</a:t>
            </a:r>
          </a:p>
        </p:txBody>
      </p:sp>
      <p:pic>
        <p:nvPicPr>
          <p:cNvPr id="18439" name="Picture 17" descr="TP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306763" y="2330450"/>
            <a:ext cx="7112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0" descr="TP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1970088" y="3878263"/>
            <a:ext cx="7823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62" name="Object 14"/>
          <p:cNvGraphicFramePr>
            <a:graphicFrameLocks noChangeAspect="1"/>
          </p:cNvGraphicFramePr>
          <p:nvPr/>
        </p:nvGraphicFramePr>
        <p:xfrm>
          <a:off x="2011363" y="833438"/>
          <a:ext cx="2622550" cy="1762125"/>
        </p:xfrm>
        <a:graphic>
          <a:graphicData uri="http://schemas.openxmlformats.org/presentationml/2006/ole">
            <p:oleObj spid="_x0000_s2062" name="Acrobat Document" r:id="rId3" imgW="1361520" imgH="916200" progId="Acrobat.Document.11">
              <p:embed/>
            </p:oleObj>
          </a:graphicData>
        </a:graphic>
      </p:graphicFrame>
      <p:sp>
        <p:nvSpPr>
          <p:cNvPr id="4" name="Freeform 3"/>
          <p:cNvSpPr/>
          <p:nvPr/>
        </p:nvSpPr>
        <p:spPr bwMode="auto">
          <a:xfrm>
            <a:off x="2455863" y="1220788"/>
            <a:ext cx="1965325" cy="1827212"/>
          </a:xfrm>
          <a:custGeom>
            <a:avLst/>
            <a:gdLst>
              <a:gd name="connsiteX0" fmla="*/ 0 w 1965278"/>
              <a:gd name="connsiteY0" fmla="*/ 580889 h 1826752"/>
              <a:gd name="connsiteX1" fmla="*/ 145576 w 1965278"/>
              <a:gd name="connsiteY1" fmla="*/ 503552 h 1826752"/>
              <a:gd name="connsiteX2" fmla="*/ 377588 w 1965278"/>
              <a:gd name="connsiteY2" fmla="*/ 94119 h 1826752"/>
              <a:gd name="connsiteX3" fmla="*/ 600502 w 1965278"/>
              <a:gd name="connsiteY3" fmla="*/ 85021 h 1826752"/>
              <a:gd name="connsiteX4" fmla="*/ 964442 w 1965278"/>
              <a:gd name="connsiteY4" fmla="*/ 1040364 h 1826752"/>
              <a:gd name="connsiteX5" fmla="*/ 1305636 w 1965278"/>
              <a:gd name="connsiteY5" fmla="*/ 1818286 h 1826752"/>
              <a:gd name="connsiteX6" fmla="*/ 1719618 w 1965278"/>
              <a:gd name="connsiteY6" fmla="*/ 1413403 h 1826752"/>
              <a:gd name="connsiteX7" fmla="*/ 1965278 w 1965278"/>
              <a:gd name="connsiteY7" fmla="*/ 785606 h 1826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5278" h="1826752">
                <a:moveTo>
                  <a:pt x="0" y="580889"/>
                </a:moveTo>
                <a:cubicBezTo>
                  <a:pt x="41322" y="582784"/>
                  <a:pt x="82645" y="584680"/>
                  <a:pt x="145576" y="503552"/>
                </a:cubicBezTo>
                <a:cubicBezTo>
                  <a:pt x="208507" y="422424"/>
                  <a:pt x="301767" y="163874"/>
                  <a:pt x="377588" y="94119"/>
                </a:cubicBezTo>
                <a:cubicBezTo>
                  <a:pt x="453409" y="24364"/>
                  <a:pt x="502693" y="-72686"/>
                  <a:pt x="600502" y="85021"/>
                </a:cubicBezTo>
                <a:cubicBezTo>
                  <a:pt x="698311" y="242728"/>
                  <a:pt x="846920" y="751487"/>
                  <a:pt x="964442" y="1040364"/>
                </a:cubicBezTo>
                <a:cubicBezTo>
                  <a:pt x="1081964" y="1329241"/>
                  <a:pt x="1179773" y="1756113"/>
                  <a:pt x="1305636" y="1818286"/>
                </a:cubicBezTo>
                <a:cubicBezTo>
                  <a:pt x="1431499" y="1880459"/>
                  <a:pt x="1609678" y="1585516"/>
                  <a:pt x="1719618" y="1413403"/>
                </a:cubicBezTo>
                <a:cubicBezTo>
                  <a:pt x="1829558" y="1241290"/>
                  <a:pt x="1897418" y="1013448"/>
                  <a:pt x="1965278" y="785606"/>
                </a:cubicBezTo>
              </a:path>
            </a:pathLst>
          </a:custGeom>
          <a:ln>
            <a:headEnd type="none" w="med" len="med"/>
            <a:tailEnd type="non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cs typeface="Times New Roman" panose="02020603050405020304" pitchFamily="18" charset="0"/>
            </a:endParaRPr>
          </a:p>
        </p:txBody>
      </p:sp>
      <p:sp>
        <p:nvSpPr>
          <p:cNvPr id="2065" name="TextBox 4"/>
          <p:cNvSpPr txBox="1">
            <a:spLocks noChangeArrowheads="1"/>
          </p:cNvSpPr>
          <p:nvPr/>
        </p:nvSpPr>
        <p:spPr bwMode="auto">
          <a:xfrm>
            <a:off x="5059363" y="1260475"/>
            <a:ext cx="36433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/>
              <a:t>Second harmonic intensity versus </a:t>
            </a:r>
            <a:r>
              <a:rPr lang="en-US" altLang="en-US" sz="1400">
                <a:latin typeface="Symbol" pitchFamily="18" charset="2"/>
              </a:rPr>
              <a:t>D</a:t>
            </a:r>
            <a:r>
              <a:rPr lang="en-US" altLang="en-US" sz="1400"/>
              <a:t>k</a:t>
            </a:r>
          </a:p>
          <a:p>
            <a:r>
              <a:rPr lang="en-US" altLang="en-US" sz="1400"/>
              <a:t>What does it mean?</a:t>
            </a:r>
          </a:p>
        </p:txBody>
      </p:sp>
      <p:graphicFrame>
        <p:nvGraphicFramePr>
          <p:cNvPr id="2063" name="Object 15"/>
          <p:cNvGraphicFramePr>
            <a:graphicFrameLocks noChangeAspect="1"/>
          </p:cNvGraphicFramePr>
          <p:nvPr/>
        </p:nvGraphicFramePr>
        <p:xfrm>
          <a:off x="5776913" y="2660650"/>
          <a:ext cx="4441825" cy="3546475"/>
        </p:xfrm>
        <a:graphic>
          <a:graphicData uri="http://schemas.openxmlformats.org/presentationml/2006/ole">
            <p:oleObj spid="_x0000_s2063" name="Acrobat Document" r:id="rId4" imgW="1927669" imgH="1539216" progId="Acrobat.Document.11">
              <p:embed/>
            </p:oleObj>
          </a:graphicData>
        </a:graphic>
      </p:graphicFrame>
      <p:sp>
        <p:nvSpPr>
          <p:cNvPr id="2066" name="Text Box 7"/>
          <p:cNvSpPr txBox="1">
            <a:spLocks noChangeArrowheads="1"/>
          </p:cNvSpPr>
          <p:nvPr/>
        </p:nvSpPr>
        <p:spPr bwMode="auto">
          <a:xfrm>
            <a:off x="6084888" y="2117725"/>
            <a:ext cx="369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/>
              <a:t>Depletion of fundamental</a:t>
            </a:r>
          </a:p>
        </p:txBody>
      </p:sp>
      <p:sp>
        <p:nvSpPr>
          <p:cNvPr id="2067" name="Text Box 8"/>
          <p:cNvSpPr txBox="1">
            <a:spLocks noChangeArrowheads="1"/>
          </p:cNvSpPr>
          <p:nvPr/>
        </p:nvSpPr>
        <p:spPr bwMode="auto">
          <a:xfrm>
            <a:off x="4857750" y="6230938"/>
            <a:ext cx="4573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/>
              <a:t>OPTICS LETTERS / Vol. 17, No. 1 / January 1, 1992</a:t>
            </a:r>
          </a:p>
        </p:txBody>
      </p:sp>
      <p:sp>
        <p:nvSpPr>
          <p:cNvPr id="2068" name="Text Box 9"/>
          <p:cNvSpPr txBox="1">
            <a:spLocks noChangeArrowheads="1"/>
          </p:cNvSpPr>
          <p:nvPr/>
        </p:nvSpPr>
        <p:spPr bwMode="auto">
          <a:xfrm>
            <a:off x="3201988" y="3430588"/>
            <a:ext cx="2278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/>
              <a:t>Depletion of fundamental</a:t>
            </a:r>
          </a:p>
        </p:txBody>
      </p:sp>
      <p:sp>
        <p:nvSpPr>
          <p:cNvPr id="2069" name="Text Box 10"/>
          <p:cNvSpPr txBox="1">
            <a:spLocks noChangeArrowheads="1"/>
          </p:cNvSpPr>
          <p:nvPr/>
        </p:nvSpPr>
        <p:spPr bwMode="auto">
          <a:xfrm>
            <a:off x="3281363" y="4889500"/>
            <a:ext cx="1927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600"/>
              <a:t>Nonlinear phase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 flipH="1">
            <a:off x="4056063" y="282575"/>
            <a:ext cx="4662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NON LINEARITIES  FOR PULSE  CONTROL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325813" y="2205038"/>
            <a:ext cx="42799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cs typeface="Arial" charset="0"/>
              </a:rPr>
              <a:t>Second harmonic compression</a:t>
            </a:r>
          </a:p>
          <a:p>
            <a:endParaRPr lang="en-US">
              <a:cs typeface="Arial" charset="0"/>
            </a:endParaRPr>
          </a:p>
          <a:p>
            <a:r>
              <a:rPr lang="en-US">
                <a:cs typeface="Arial" charset="0"/>
              </a:rPr>
              <a:t>Negative Kerr effect</a:t>
            </a:r>
          </a:p>
          <a:p>
            <a:endParaRPr lang="en-US">
              <a:cs typeface="Arial" charset="0"/>
            </a:endParaRPr>
          </a:p>
          <a:p>
            <a:r>
              <a:rPr lang="en-US" b="1">
                <a:solidFill>
                  <a:schemeClr val="hlink"/>
                </a:solidFill>
                <a:cs typeface="Arial" charset="0"/>
              </a:rPr>
              <a:t>Parametric amplification</a:t>
            </a:r>
          </a:p>
          <a:p>
            <a:endParaRPr lang="en-US">
              <a:cs typeface="Arial" charset="0"/>
            </a:endParaRPr>
          </a:p>
          <a:p>
            <a:r>
              <a:rPr lang="en-US">
                <a:cs typeface="Arial" charset="0"/>
              </a:rPr>
              <a:t>Optical Parametric Oscillator</a:t>
            </a:r>
          </a:p>
          <a:p>
            <a:endParaRPr lang="en-US">
              <a:cs typeface="Arial" charset="0"/>
            </a:endParaRPr>
          </a:p>
          <a:p>
            <a:r>
              <a:rPr lang="en-US">
                <a:cs typeface="Arial" charset="0"/>
              </a:rPr>
              <a:t>Contrast enhancement (back to PW systems)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/>
          <p:cNvSpPr txBox="1">
            <a:spLocks noChangeArrowheads="1"/>
          </p:cNvSpPr>
          <p:nvPr/>
        </p:nvSpPr>
        <p:spPr bwMode="auto">
          <a:xfrm>
            <a:off x="4057650" y="2503488"/>
            <a:ext cx="4897438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 b="1">
                <a:cs typeface="Arial" charset="0"/>
              </a:rPr>
              <a:t>Convert the spectrum piece by piece</a:t>
            </a:r>
          </a:p>
        </p:txBody>
      </p:sp>
      <p:sp>
        <p:nvSpPr>
          <p:cNvPr id="22530" name="Line 3"/>
          <p:cNvSpPr>
            <a:spLocks noChangeShapeType="1"/>
          </p:cNvSpPr>
          <p:nvPr/>
        </p:nvSpPr>
        <p:spPr bwMode="auto">
          <a:xfrm flipV="1">
            <a:off x="3194050" y="5768975"/>
            <a:ext cx="493713" cy="269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 flipV="1">
            <a:off x="3697288" y="5662613"/>
            <a:ext cx="257175" cy="93662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3705225" y="5695950"/>
            <a:ext cx="238125" cy="55563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3970338" y="4772025"/>
            <a:ext cx="852487" cy="9096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 flipV="1">
            <a:off x="4841875" y="4629150"/>
            <a:ext cx="385763" cy="138113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5222875" y="4629150"/>
            <a:ext cx="1408113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Line 9"/>
          <p:cNvSpPr>
            <a:spLocks noChangeShapeType="1"/>
          </p:cNvSpPr>
          <p:nvPr/>
        </p:nvSpPr>
        <p:spPr bwMode="auto">
          <a:xfrm flipV="1">
            <a:off x="3979863" y="4425950"/>
            <a:ext cx="914400" cy="1216025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4899025" y="4414838"/>
            <a:ext cx="47625" cy="14287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1"/>
          <p:cNvSpPr>
            <a:spLocks noChangeShapeType="1"/>
          </p:cNvSpPr>
          <p:nvPr/>
        </p:nvSpPr>
        <p:spPr bwMode="auto">
          <a:xfrm>
            <a:off x="4972050" y="4405313"/>
            <a:ext cx="1660525" cy="0"/>
          </a:xfrm>
          <a:prstGeom prst="line">
            <a:avLst/>
          </a:prstGeom>
          <a:noFill/>
          <a:ln w="508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AutoShape 12"/>
          <p:cNvSpPr>
            <a:spLocks noChangeArrowheads="1"/>
          </p:cNvSpPr>
          <p:nvPr/>
        </p:nvSpPr>
        <p:spPr bwMode="auto">
          <a:xfrm rot="-1179608" flipH="1" flipV="1">
            <a:off x="3606800" y="5551488"/>
            <a:ext cx="468313" cy="400050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0" hangingPunct="0"/>
            <a:endParaRPr lang="en-US" sz="1600"/>
          </a:p>
        </p:txBody>
      </p:sp>
      <p:sp>
        <p:nvSpPr>
          <p:cNvPr id="22540" name="AutoShape 13"/>
          <p:cNvSpPr>
            <a:spLocks noChangeArrowheads="1"/>
          </p:cNvSpPr>
          <p:nvPr/>
        </p:nvSpPr>
        <p:spPr bwMode="auto">
          <a:xfrm rot="-1179608">
            <a:off x="4721225" y="4344988"/>
            <a:ext cx="523875" cy="458787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/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6516688" y="3937000"/>
            <a:ext cx="0" cy="10874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Line 15"/>
          <p:cNvSpPr>
            <a:spLocks noChangeShapeType="1"/>
          </p:cNvSpPr>
          <p:nvPr/>
        </p:nvSpPr>
        <p:spPr bwMode="auto">
          <a:xfrm flipV="1">
            <a:off x="6407150" y="3948113"/>
            <a:ext cx="33338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292850" y="3948113"/>
            <a:ext cx="52388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Line 17"/>
          <p:cNvSpPr>
            <a:spLocks noChangeShapeType="1"/>
          </p:cNvSpPr>
          <p:nvPr/>
        </p:nvSpPr>
        <p:spPr bwMode="auto">
          <a:xfrm flipV="1">
            <a:off x="6188075" y="3948113"/>
            <a:ext cx="66675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078538" y="3948113"/>
            <a:ext cx="85725" cy="1076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Line 19"/>
          <p:cNvSpPr>
            <a:spLocks noChangeShapeType="1"/>
          </p:cNvSpPr>
          <p:nvPr/>
        </p:nvSpPr>
        <p:spPr bwMode="auto">
          <a:xfrm flipH="1">
            <a:off x="6075363" y="5024438"/>
            <a:ext cx="438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>
            <a:off x="6161088" y="3948113"/>
            <a:ext cx="357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Line 21"/>
          <p:cNvSpPr>
            <a:spLocks noChangeShapeType="1"/>
          </p:cNvSpPr>
          <p:nvPr/>
        </p:nvSpPr>
        <p:spPr bwMode="auto">
          <a:xfrm>
            <a:off x="6802438" y="3754438"/>
            <a:ext cx="0" cy="14716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arrow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7288213" y="3868738"/>
            <a:ext cx="2135187" cy="1006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000" b="1">
                <a:cs typeface="Arial" charset="0"/>
              </a:rPr>
              <a:t>Periodically poled</a:t>
            </a:r>
          </a:p>
          <a:p>
            <a:pPr eaLnBrk="0" hangingPunct="0"/>
            <a:r>
              <a:rPr lang="en-US" altLang="en-US" sz="2000" b="1">
                <a:cs typeface="Arial" charset="0"/>
              </a:rPr>
              <a:t>crystal of period</a:t>
            </a:r>
          </a:p>
          <a:p>
            <a:pPr eaLnBrk="0" hangingPunct="0"/>
            <a:r>
              <a:rPr lang="en-US" altLang="en-US" sz="2000" b="1">
                <a:cs typeface="Arial" charset="0"/>
              </a:rPr>
              <a:t>changing with x.</a:t>
            </a:r>
          </a:p>
        </p:txBody>
      </p:sp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6508750" y="3690938"/>
            <a:ext cx="2857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600">
                <a:cs typeface="Arial" charset="0"/>
              </a:rPr>
              <a:t>x</a:t>
            </a:r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78325" y="346075"/>
            <a:ext cx="4633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99"/>
                </a:solidFill>
              </a:rPr>
              <a:t>SHG in periodically poled crystals</a:t>
            </a:r>
          </a:p>
        </p:txBody>
      </p:sp>
      <p:sp>
        <p:nvSpPr>
          <p:cNvPr id="22552" name="Text Box 26"/>
          <p:cNvSpPr txBox="1">
            <a:spLocks noChangeArrowheads="1"/>
          </p:cNvSpPr>
          <p:nvPr/>
        </p:nvSpPr>
        <p:spPr bwMode="auto">
          <a:xfrm>
            <a:off x="4100513" y="1069975"/>
            <a:ext cx="5486400" cy="822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2400" b="1">
                <a:cs typeface="Arial" charset="0"/>
              </a:rPr>
              <a:t>Other solution to the narrow bandwidth </a:t>
            </a:r>
          </a:p>
          <a:p>
            <a:pPr algn="ctr" eaLnBrk="0" hangingPunct="0"/>
            <a:r>
              <a:rPr lang="en-US" altLang="en-US" sz="2400" b="1">
                <a:cs typeface="Arial" charset="0"/>
              </a:rPr>
              <a:t>of Periodically Poled crystals:</a:t>
            </a:r>
          </a:p>
        </p:txBody>
      </p:sp>
      <p:sp>
        <p:nvSpPr>
          <p:cNvPr id="22553" name="Line 6"/>
          <p:cNvSpPr>
            <a:spLocks noChangeShapeType="1"/>
          </p:cNvSpPr>
          <p:nvPr/>
        </p:nvSpPr>
        <p:spPr bwMode="auto">
          <a:xfrm flipV="1">
            <a:off x="3970338" y="4772025"/>
            <a:ext cx="852487" cy="9096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Line 7"/>
          <p:cNvSpPr>
            <a:spLocks noChangeShapeType="1"/>
          </p:cNvSpPr>
          <p:nvPr/>
        </p:nvSpPr>
        <p:spPr bwMode="auto">
          <a:xfrm flipV="1">
            <a:off x="4841875" y="4629150"/>
            <a:ext cx="385763" cy="13811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AutoShape 13"/>
          <p:cNvSpPr>
            <a:spLocks noChangeArrowheads="1"/>
          </p:cNvSpPr>
          <p:nvPr/>
        </p:nvSpPr>
        <p:spPr bwMode="auto">
          <a:xfrm rot="-1179608">
            <a:off x="4721225" y="4344988"/>
            <a:ext cx="523875" cy="458787"/>
          </a:xfrm>
          <a:prstGeom prst="triangle">
            <a:avLst>
              <a:gd name="adj" fmla="val 5000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/>
          </a:p>
        </p:txBody>
      </p:sp>
      <p:sp>
        <p:nvSpPr>
          <p:cNvPr id="22556" name="Line 6"/>
          <p:cNvSpPr>
            <a:spLocks noChangeShapeType="1"/>
          </p:cNvSpPr>
          <p:nvPr/>
        </p:nvSpPr>
        <p:spPr bwMode="auto">
          <a:xfrm flipV="1">
            <a:off x="3970338" y="4772025"/>
            <a:ext cx="852487" cy="90963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25.909"/>
  <p:tag name="ORIGINALWIDTH" val="3741.282"/>
  <p:tag name="OUTPUTTYPE" val="PNG"/>
  <p:tag name="IGUANATEXVERSION" val="160"/>
  <p:tag name="LATEXADDIN" val="\documentclass{article}&#10;\usepackage{amsmath}&#10;\pagestyle{empty}&#10;\begin{document}&#10;&#10;\subsection*{\underline{Topics covered}}&#10;\underline{\bf  {\em  MANIPULATION OF LASER BEAMS}} \\&#10;Polarization - in Pump-probe experiments time resolved fluorescence  \\&#10;How good can you maintain polarization? \\&#10;Faraday rotation - isolators Magnetic field detection \\&#10;Spectral interferometry  -- How to make a movie of a plasma \\&#10;&#10;&#10;\noindent&#10;\underline{\bf  {\em  Standard solid state lasers}} \\&#10;Vanadate - Nd YAG glass Yb YAG  LISAF   LICAF \\&#10;Multilevel coherent interactions \\&#10;Application to Raman transitions \\&#10;Brillouin scattering \\&#10;Is there anything such as backward Raman scattering? \\&#10;Lab Demo \\&#10;&#10;&#10;\noindent&#10;\underline{\bf  {\em  BIG SYSTEMS}} \\&#10;Short pulse amplification from GW to TW to PW \\&#10;Contrast enhancement \\&#10;&#10;&#10;&#10;&#10;\end{document}"/>
  <p:tag name="IGUANATEXSIZE" val="20"/>
  <p:tag name="IGUANATEXCURSOR" val="816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38.283"/>
  <p:tag name="ORIGINALWIDTH" val="4299.212"/>
  <p:tag name="OUTPUTTYPE" val="PNG"/>
  <p:tag name="IGUANATEXVERSION" val="160"/>
  <p:tag name="LATEXADDIN" val="\documentclass{article}&#10;\usepackage{amsmath}&#10;\pagestyle{empty}&#10;\begin{document}&#10;A collimated Gaussian beam of 2 mm diameter FWHM, 800 nm, is incident on a pair of gratings of 1700 grooves/mm,&#10;at an angle of incidence of 30 degrees (see Fig.). The spacing between the gratings is L = 10 cm.&#10;The diffracted beam is incident on 4 crystals of lithium niobate each of height $\Delta y$ = 2 mm, and 5 mm length.&#10;&#10;\subsection*{Dispersion of a pair of gratings}&#10;Assuming a Gaussian pulse of $\tau_g$ = 40 fs duration, calculate the duration and chirp of the pulse entering&#10;    each crystal (you are sampling a fraction of the spectrum of the pulse diffracted by the gratings).&#10;    You can make abstraction of the spatial problem for this question, assuming infinite plane waves and gratings.&#10;&#10;&#10;&#10;\end{document}"/>
  <p:tag name="IGUANATEXSIZE" val="20"/>
  <p:tag name="IGUANATEXCURSOR" val="240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7.244"/>
  <p:tag name="ORIGINALWIDTH" val="4290.213"/>
  <p:tag name="OUTPUTTYPE" val="PNG"/>
  <p:tag name="IGUANATEXVERSION" val="160"/>
  <p:tag name="LATEXADDIN" val="\documentclass{article}&#10;\usepackage{amsmath}&#10;\pagestyle{empty}&#10;\begin{document}&#10;There are two approaches possible:&#10;\begin{enumerate}&#10;\item [(a)]  see which wavelength correspond to each crystal boundaries.&#10;That defines the spectrum.  The inverse of the spectrum gives the pulse duration&#10;\item [(b)] Calculate the second order dispersion of the pair of gratings.&#10;That give the pulse broadening and chirp introduced by the pair of gratings.&#10;\end{enumerate}&#10;&#10;The second approach (b) does not give the spectral broadening corresponding to&#10;the filtering resulting from selecting a portion $\Delta y$ of the spectrum.&#10;&#10;For the approach (a), the grating formula gives the diffraction angle in first order:&#10;\begin{equation}&#10;\sin \beta = \frac{\lambda}{d} - 0.5 = 0.8 \times 1.7 - 0.5 = 0.86,&#10;\end{equation}&#10;and $\beta = 59$ degrees&#10;&#10;&#10;&#10;\end{document}"/>
  <p:tag name="IGUANATEXSIZE" val="20"/>
  <p:tag name="IGUANATEXCURSOR" val="823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5.875"/>
  <p:tag name="ORIGINALWIDTH" val="4299.962"/>
  <p:tag name="OUTPUTTYPE" val="PNG"/>
  <p:tag name="IGUANATEXVERSION" val="160"/>
  <p:tag name="LATEXADDIN" val="&#10;&#10;\documentclass{article}&#10;\usepackage{amsmath}&#10;\pagestyle{empty}&#10;\begin{document}&#10;&#10;The grating formula gives the diffraction angle in first order:&#10;$$&#10;\sin \beta = \frac{\lambda}{d} - 0.5 = 0.8 \times 1.7 - 0.5 = 0.86,&#10;$$&#10;and $\beta = 59$ degrees.&#10;&#10;Taking the derivative of the grating formula,&#10;$$&#10;\Delta \beta = \frac{\lambda}{d \cos \beta} = \frac{\Delta y}{L},&#10;$$&#10;from which we get:&#10;$$&#10;\Delta \lambda = \frac{\Delta y}{L}d \cos \beta = 0.006 \mu{\rm m}.&#10;$$&#10;The frequency corresponding to 800 nm is $c/\lambda = 0.375 {\rm fs}^{-1}$.&#10;The bandwidth of the signal limited by $\Delta y$ is:&#10;$$&#10;\Delta \nu = \nu \times \frac{\Delta \lambda}{\lambda} = 0.0028 {\rm fs}^{-1}&#10;$$&#10;which, if we consider the time bandwidth product of Gaussian pulses,&#10;corresponds to a 143 fs pulse duration.&#10;&#10;&#10;&#10;\end{document}"/>
  <p:tag name="IGUANATEXSIZE" val="20"/>
  <p:tag name="IGUANATEXCURSOR" val="782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63.892"/>
  <p:tag name="ORIGINALWIDTH" val="4291.713"/>
  <p:tag name="OUTPUTTYPE" val="PNG"/>
  <p:tag name="IGUANATEXVERSION" val="160"/>
  <p:tag name="LATEXADDIN" val="\documentclass{article}&#10;\usepackage{amsmath}&#10;\pagestyle{empty}&#10;\begin{document}&#10;&#10;\subsection*{Wavefront tilt}&#10;Calculate the tilt in wavefront at the end of each crystal, given the dispersion of lithium niobate.&#10;For this question you need to calculate the spatial extension of the spectrum&#10;at the entrance of each crystal.  The next step is to calculate the optical path&#10;    difference between the rays at the upper and lower parts of the crystal.&#10;    To calculate the dispersion, use Sellmeier's formula for extraordinary ray in lithium niobate:&#10;    $$n_e = \sqrt{1+A_e\frac{\lambda^2.}{\lambda^2-B_e }+&#10;    C_e\frac{\lambda^2.}{\lambda^2-D_e} + E_e \frac{\lambda^2.}{\lambda^2-F_e}}, $$ with&#10;    \begin{flushleft}&#10;    $A_e$ = 2.2454;\\&#10;$B_e$ = 0.01242;\\&#10;$C_e$ = 1.3005;\\&#10;$D_e$ = 0.05313;\\&#10;$E_e$ = 6.8972;\\&#10;$F_e$ = 331.33;&#10;\end{flushleft}&#10;&#10;&#10;&#10;\end{document}"/>
  <p:tag name="IGUANATEXSIZE" val="20"/>
  <p:tag name="IGUANATEXCURSOR" val="843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15.111"/>
  <p:tag name="ORIGINALWIDTH" val="4288.714"/>
  <p:tag name="OUTPUTTYPE" val="PNG"/>
  <p:tag name="IGUANATEXVERSION" val="160"/>
  <p:tag name="LATEXADDIN" val="\documentclass{article}&#10;\usepackage{amsmath}&#10;\pagestyle{empty}&#10;\begin{document}&#10;Let us take the example of one crystal, spanning the wavelength range from&#10;$\lambda = 800$ nm to 806 nm.&#10;At 800 nm, $n_e = 2.16673$; at 806 nm, 2.16609.  The difference is 0.000641.&#10;The optical path difference is&#10;\begin{equation}&#10;\Delta \ell =  \Delta n \ell = 3.2 \mu{\rm m}&#10;\end{equation}&#10;That corresponds to 0.00064 radian or 2.3 minutes of arc.   Not a big angle:&#10;corresponds to 0.6 mm/m.&#10;&#10;&#10;&#10;&#10;\end{document}"/>
  <p:tag name="IGUANATEXSIZE" val="20"/>
  <p:tag name="IGUANATEXCURSOR" val="473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1.897"/>
  <p:tag name="ORIGINALWIDTH" val="4290.964"/>
  <p:tag name="OUTPUTTYPE" val="PNG"/>
  <p:tag name="IGUANATEXVERSION" val="160"/>
  <p:tag name="LATEXADDIN" val="\documentclass{article}&#10;\usepackage{amsmath}&#10;\pagestyle{empty}&#10;\begin{document}&#10;&#10;&#10;    \subsection*{Spatial diffraction of a monochromatic beam}&#10; Taking into account that the incident beam is a Gaussian of 2 mm diameter FWHM with its beam waist&#10; at the first grating,  calculate the size of&#10; the diffracted beam incident on the crystals, in the case of cw radiation at 800 nm.&#10;You can use the Fraunhofer approximation to calculate the diffraction by the first grating&#10;onto the second one (10 cm away), diffraction of the beam at the second grating, and propagation of 20 cm in air to the&#10;crystal plane.&#10;&#10;\subsubsection*{Solution}&#10;With 2 mm FWHM, we have for a gaussian beam the $1/e^2$ width is $w_0 = FWHM/\sqrt{2 \ln 2}$ = 2 mm/1.177 = 1.7 mm.&#10;The Rayleigh range is $z_0 =  11$ m.&#10;For a monochromatic beam, the diffraction over a distance of (10 + 20) = 30 cm.&#10;$$&#10;w = w_0 \sqrt{1 + \frac{z^2}{z_0^2}} = = 1.7 \sqrt{1 + (0.3/11)^2} = 1.7 {\rm mm}&#10;$$&#10;&#10;Beam diffraction negligible compared to the grating diffraction,&#10;and the size of the size of the crystals.&#10;&#10;&#10;\end{document}"/>
  <p:tag name="IGUANATEXSIZE" val="20"/>
  <p:tag name="IGUANATEXCURSOR" val="864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9.078"/>
  <p:tag name="ORIGINALWIDTH" val="4290.213"/>
  <p:tag name="OUTPUTTYPE" val="PNG"/>
  <p:tag name="IGUANATEXVERSION" val="160"/>
  <p:tag name="LATEXADDIN" val="\documentclass{article}&#10;\usepackage{amsmath}&#10;\pagestyle{empty}&#10;\begin{document}&#10;&#10;&#10;\subsection*{ Blaze angle}&#10; Give the groove geometry that will provide maximum diffraction efficiency at 800 nm for&#10; this particular geometry.  From there calculate a blaze angle and wavelength for Littrow configuration.&#10;&#10;&#10;\space{1cm}&#10;$\alpha = 30$ deg, and $\beta \approx 60$ deg.   The facets of the&#10;grating should therefore be at 45 deg.&#10;&#10;Littrow configuration should be normal to these facets, i.e. 45 deg.&#10;The grating equation gives:&#10;$2 \sin \alpha = \lambda/d$.  Hence $\lambda = 2 d \sin \alpha = (2 \sin \alpha )/1.7$ = 832 nm.&#10;&#10;&#10;&#10;\end{document}"/>
  <p:tag name="IGUANATEXSIZE" val="20"/>
  <p:tag name="IGUANATEXCURSOR" val="619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eta = (\gamma_\perp)^2 A_0^4L^2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66"/>
  <p:tag name="PICTUREFILESIZE" val="31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56.13"/>
  <p:tag name="ORIGINALWIDTH" val="3201.35"/>
  <p:tag name="OUTPUTTYPE" val="PNG"/>
  <p:tag name="IGUANATEXVERSION" val="160"/>
  <p:tag name="LATEXADDIN" val="\documentclass{article}&#10;\usepackage{amsmath}&#10;\pagestyle{empty}&#10;\begin{document}&#10;&#10;\noindent&#10;\underline{\bf  {\em  Optical Parametric Oscillator (OPO); PPLN}} \\&#10;Optical Parametric Chirped Pulse Amplification (OPCPA) \\&#10;PPLN \\&#10;\underline{\bf  {\em  LASER INDUCED PLASMA}} \\&#10;Electron plasma \\&#10;Plasma mirrors \\&#10;Making gratings in air without plasma \\&#10;Z-pinch diagnostic \\&#10;\underline{\bf  {\em  LASER COOLING}} \\&#10;\underline{\bf  {\em  FIBER LASERS}} \\&#10;\underline{\bf  {\em  Integrated optics lasers}} \\&#10;\underline{\bf  {\em  SENSOR APPLICATIONS}} \\&#10;Intracavity sensing \\&#10;quantum limit of noise \\&#10;Squeezing \\&#10;Gravitational waves detection \\&#10;Lab demo \\&#10;\underline{\bf  {\em  THZ radiation}} \\&#10;X-Ray generation \\&#10;Attosecond pulses&#10;&#10;&#10;&#10;&#10;\end{document}"/>
  <p:tag name="IGUANATEXSIZE" val="18"/>
  <p:tag name="IGUANATEXCURSOR" val="226"/>
  <p:tag name="TRANSPARENCY" val="True"/>
  <p:tag name="FILENAME" val=""/>
  <p:tag name="LATEXENGINEID" val="0"/>
  <p:tag name="TEMPFOLDER" val="c:\temp\"/>
  <p:tag name="LATEXFORMHEIGHT" val="320"/>
  <p:tag name="LATEXFORMWIDTH" val="38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&#10; \frac{\partial}{\partial z} \tilde{\cal E}_1&#10;=0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9"/>
  <p:tag name="PICTUREFILESIZE" val="196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left( \frac{\partial}{\partial z}&#10;+\frac{1}{v_2}\frac{\partial}{\partial t}\right)\tilde{\cal E}_2&#10; = -i\chi^{(2)} \frac{\omega_2^2}{4c^2k_2}\tilde{\cal E}^2_1&#10;e^{-i\Delta k z}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168"/>
  <p:tag name="PICTUREFILESIZE" val="11164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\cal E}_2(\Omega,L)=&#10;-i\frac{\chi^{(2)}\omega_2^2}{4c^2k_2}\int\tilde{\cal E}_1(\Omega')&#10;\tilde{\cal E}_1(\Omega-\Omega') d\Omega'\int_0^L&#10;e^{i\left[(v_2^{-1}-v_1^{-1})\Omega -\Delta k\right]z} dz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93"/>
  <p:tag name="PICTUREFILESIZE" val="1836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tilde{\cal E}_2\left(t-\frac{L}{v_2},L\right) =&#10;-i\frac{\chi^{(2)}\omega_2^2}{4c^2k_2}\int_0^L \tilde{\cal E}_1^2 \left[&#10;t-\frac{z}{v_2} +\left(\frac{1}{v_2}-\frac{1}{v_1}\right)z&#10;\right]e^{-i\Delta k z} dz$&#10;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280"/>
  <p:tag name="PICTUREFILESIZE" val="1945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eqnarray}&#10;   &amp;&amp;\!\!\!\!\!\!\!\!\!\! \tilde{\cal E}_2(\Omega,L) =  \nonumber\\&#10;    &amp;&amp; -i\frac{\chi^{(2)}\omega_2^2 L}{4c^2k_2}&#10;   {\rm sinc}\left\{ \left[ \left( \frac{1}{v_2}-\frac{1}{v_1}\right)&#10;    \Omega - \Delta k  \right]\frac{L}{2}\right\}&#10;    \int \tilde{\cal E}_1(\Omega')\tilde{\cal E}_1(\Omega-\Omega') d\Omega' \nonumber\\&#10;     \nonumber&#10;\end{eqnarray}\end{document}&#10;"/>
  <p:tag name="FILENAME" val="TP_tmp"/>
  <p:tag name="FORMAT" val="bmpmono"/>
  <p:tag name="RES" val="1200"/>
  <p:tag name="BLEND" val="0"/>
  <p:tag name="TRANSPARENT" val="0"/>
  <p:tag name="TBUG" val="0"/>
  <p:tag name="ALLOWFS" val="0"/>
  <p:tag name="ORIGWIDTH" val="308"/>
  <p:tag name="PICTUREFILESIZE" val="4508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Delta 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0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ell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9"/>
  <p:tag name="PICTUREFILESIZE" val="9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604</Words>
  <Application>Microsoft Office PowerPoint</Application>
  <PresentationFormat>Custom</PresentationFormat>
  <Paragraphs>177</Paragraphs>
  <Slides>44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Times New Roman</vt:lpstr>
      <vt:lpstr>Arial</vt:lpstr>
      <vt:lpstr>Calibri</vt:lpstr>
      <vt:lpstr>Symbol</vt:lpstr>
      <vt:lpstr>Wingdings</vt:lpstr>
      <vt:lpstr>Office Theme</vt:lpstr>
      <vt:lpstr>Acrobat Document</vt:lpstr>
      <vt:lpstr>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jcdiel</dc:creator>
  <cp:lastModifiedBy>jdiels</cp:lastModifiedBy>
  <cp:revision>30</cp:revision>
  <dcterms:created xsi:type="dcterms:W3CDTF">2025-03-23T02:13:20Z</dcterms:created>
  <dcterms:modified xsi:type="dcterms:W3CDTF">2025-03-26T17:21:16Z</dcterms:modified>
</cp:coreProperties>
</file>