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5" r:id="rId2"/>
    <p:sldId id="326" r:id="rId3"/>
    <p:sldId id="327" r:id="rId4"/>
    <p:sldId id="334" r:id="rId5"/>
    <p:sldId id="33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5ED80F-E278-45BF-AB41-C8A991271DA1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C5CC0F-FFF6-43F1-BF37-5ECDB04B1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0700-F8E4-4975-9A52-382D7B1935F9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272C-8F31-47F8-9615-6A5235EC0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394C-E1EE-4199-98F1-D1FFC9E98F24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7D07-3B62-4538-B4EF-2F8405736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EF616-EB97-4038-94CB-2F95948DA07B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E202-2265-4851-970F-B73BEB684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BC1F-B2E0-4653-BF0D-52F64E34EB9E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49A01-0886-4310-8DF6-AF46B12C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03E9-E364-44B5-BC79-DFA8B9ABF56E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5023-8BAD-41CE-A028-299A6CC5E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FB56-EAB8-482D-BA37-27D02D85B653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9CAF-EF91-4BD4-8D5E-A636E8FE3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61320-613C-45EC-9E03-64AFDB200028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59BB-0577-4B52-801A-092E425BF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72A80-2523-475D-ABCC-2FC89B5AD966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B77A-FCD5-4E46-946D-4AF2E7244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1BC9-8715-4071-BF89-3D35B812A944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F4E7-4DB1-4882-9BC8-443B86E2D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334B-531E-4D66-81C7-A540918CFE21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17F3-2863-4CB3-8AEF-AD340F613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885A-707B-4845-8C19-5FA92E8F97FE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EA1C-4A79-4BF2-8EBE-B05F2CFC4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81284-1744-4740-9B81-FC3BCC12A377}" type="datetimeFigureOut">
              <a:rPr lang="en-US"/>
              <a:pPr>
                <a:defRPr/>
              </a:pPr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860DC-A10B-45CE-A90D-9DDD32A97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33564" y="2540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Single pulse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14514" y="577850"/>
            <a:ext cx="312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CEP of few cycle pulse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1" y="992188"/>
            <a:ext cx="281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53026" y="1590675"/>
            <a:ext cx="5719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…so short pulses that we do not even know what </a:t>
            </a:r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 baseline="-25000"/>
              <a:t>0</a:t>
            </a:r>
            <a:r>
              <a:rPr lang="en-US" altLang="en-US"/>
              <a:t> is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25664" y="2162175"/>
            <a:ext cx="6438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do not know what CEP is, but we know how to control it.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01901" y="2663825"/>
            <a:ext cx="631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Propagation through glass of thickness </a:t>
            </a:r>
            <a:r>
              <a:rPr lang="en-US" altLang="en-US" i="1"/>
              <a:t>d</a:t>
            </a:r>
            <a:r>
              <a:rPr lang="en-US" altLang="en-US"/>
              <a:t>, the group delay is: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52639" y="3708400"/>
            <a:ext cx="614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</a:t>
            </a:r>
            <a:r>
              <a:rPr lang="en-US" altLang="en-US">
                <a:latin typeface="Symbol" panose="05050102010706020507" pitchFamily="18" charset="2"/>
              </a:rPr>
              <a:t>D(</a:t>
            </a:r>
            <a:r>
              <a:rPr lang="en-US" altLang="en-US"/>
              <a:t>CEP) = 2</a:t>
            </a:r>
            <a:r>
              <a:rPr lang="en-US" altLang="en-US">
                <a:latin typeface="Symbol" panose="05050102010706020507" pitchFamily="18" charset="2"/>
              </a:rPr>
              <a:t>p, </a:t>
            </a:r>
            <a:r>
              <a:rPr lang="en-US" altLang="en-US"/>
              <a:t> (group minus phase) delay = </a:t>
            </a:r>
            <a:r>
              <a:rPr lang="en-US" altLang="en-US" i="1"/>
              <a:t>T =  </a:t>
            </a:r>
            <a:r>
              <a:rPr lang="en-US" altLang="en-US" i="1">
                <a:latin typeface="Symbol" panose="05050102010706020507" pitchFamily="18" charset="2"/>
              </a:rPr>
              <a:t>l</a:t>
            </a:r>
            <a:r>
              <a:rPr lang="en-US" altLang="en-US" i="1" baseline="-25000">
                <a:latin typeface="Symbol" panose="05050102010706020507" pitchFamily="18" charset="2"/>
              </a:rPr>
              <a:t>0</a:t>
            </a:r>
            <a:r>
              <a:rPr lang="en-US" altLang="en-US" i="1">
                <a:latin typeface="Symbol" panose="05050102010706020507" pitchFamily="18" charset="2"/>
              </a:rPr>
              <a:t> </a:t>
            </a:r>
            <a:r>
              <a:rPr lang="en-US" altLang="en-US" i="1"/>
              <a:t>/c:</a:t>
            </a:r>
          </a:p>
        </p:txBody>
      </p:sp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464" y="4144963"/>
            <a:ext cx="9525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401889" y="4975225"/>
            <a:ext cx="6392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are still assuming that we can define a carrier frequency, 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386014" y="55594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428876" y="5397500"/>
            <a:ext cx="338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hence make the decomposition:</a:t>
            </a:r>
          </a:p>
        </p:txBody>
      </p:sp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1" y="5945188"/>
            <a:ext cx="281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1" y="3084513"/>
            <a:ext cx="43529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9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926771" y="2795588"/>
            <a:ext cx="9144000" cy="4062412"/>
            <a:chOff x="0" y="361"/>
            <a:chExt cx="5760" cy="2559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361"/>
              <a:ext cx="5760" cy="2450"/>
              <a:chOff x="0" y="1261"/>
              <a:chExt cx="5760" cy="2882"/>
            </a:xfrm>
          </p:grpSpPr>
          <p:pic>
            <p:nvPicPr>
              <p:cNvPr id="25" name="Picture 23" descr="analytic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261"/>
                <a:ext cx="5760" cy="28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0" y="1261"/>
                <a:ext cx="5760" cy="4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0" y="2584"/>
              <a:ext cx="5760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5" name="Text Box 26"/>
            <p:cNvSpPr txBox="1">
              <a:spLocks noChangeArrowheads="1"/>
            </p:cNvSpPr>
            <p:nvPr/>
          </p:nvSpPr>
          <p:spPr bwMode="auto">
            <a:xfrm>
              <a:off x="2294" y="2628"/>
              <a:ext cx="6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Time (fs)</a:t>
              </a:r>
            </a:p>
          </p:txBody>
        </p:sp>
        <p:sp>
          <p:nvSpPr>
            <p:cNvPr id="6" name="Line 27"/>
            <p:cNvSpPr>
              <a:spLocks noChangeShapeType="1"/>
            </p:cNvSpPr>
            <p:nvPr/>
          </p:nvSpPr>
          <p:spPr bwMode="auto">
            <a:xfrm flipV="1">
              <a:off x="1488" y="2424"/>
              <a:ext cx="0" cy="14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 flipV="1">
              <a:off x="2232" y="2432"/>
              <a:ext cx="0" cy="14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 flipV="1">
              <a:off x="2980" y="2420"/>
              <a:ext cx="0" cy="14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 flipV="1">
              <a:off x="3720" y="2428"/>
              <a:ext cx="0" cy="14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1394" y="257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0</a:t>
              </a: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106" y="257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20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2850" y="257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40</a:t>
              </a: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3590" y="2572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60</a:t>
              </a:r>
            </a:p>
          </p:txBody>
        </p: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0" y="678"/>
              <a:ext cx="732" cy="2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566" y="19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0</a:t>
              </a: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 rot="-5400000">
              <a:off x="-94" y="1731"/>
              <a:ext cx="9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Electric field</a:t>
              </a:r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756" y="2063"/>
              <a:ext cx="24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755" y="1809"/>
              <a:ext cx="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750" y="2315"/>
              <a:ext cx="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>
              <a:off x="753" y="1558"/>
              <a:ext cx="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>
              <a:off x="751" y="1299"/>
              <a:ext cx="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>
              <a:off x="750" y="1048"/>
              <a:ext cx="6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3956" y="1518"/>
              <a:ext cx="0" cy="113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1490" y="962"/>
              <a:ext cx="0" cy="154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007734" y="2540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Single pulse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988684" y="577850"/>
            <a:ext cx="438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CEP of few cycle pulse: example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271" y="174625"/>
            <a:ext cx="281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214234" y="1089025"/>
            <a:ext cx="1712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FREQUENCY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8329159" y="1096963"/>
            <a:ext cx="80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TIME</a:t>
            </a:r>
          </a:p>
        </p:txBody>
      </p:sp>
      <p:grpSp>
        <p:nvGrpSpPr>
          <p:cNvPr id="33" name="Group 12"/>
          <p:cNvGrpSpPr>
            <a:grpSpLocks/>
          </p:cNvGrpSpPr>
          <p:nvPr/>
        </p:nvGrpSpPr>
        <p:grpSpPr bwMode="auto">
          <a:xfrm>
            <a:off x="2855459" y="1393825"/>
            <a:ext cx="2816225" cy="1465263"/>
            <a:chOff x="585" y="1390"/>
            <a:chExt cx="1774" cy="923"/>
          </a:xfrm>
        </p:grpSpPr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585" y="1390"/>
              <a:ext cx="0" cy="905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585" y="2313"/>
              <a:ext cx="177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Line 13"/>
          <p:cNvSpPr>
            <a:spLocks noChangeShapeType="1"/>
          </p:cNvSpPr>
          <p:nvPr/>
        </p:nvSpPr>
        <p:spPr bwMode="auto">
          <a:xfrm flipV="1">
            <a:off x="2869746" y="2017713"/>
            <a:ext cx="0" cy="841375"/>
          </a:xfrm>
          <a:prstGeom prst="line">
            <a:avLst/>
          </a:prstGeom>
          <a:noFill/>
          <a:ln w="25400" cap="rnd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 rot="16200000" flipV="1">
            <a:off x="3765097" y="1141412"/>
            <a:ext cx="0" cy="1762125"/>
          </a:xfrm>
          <a:prstGeom prst="line">
            <a:avLst/>
          </a:prstGeom>
          <a:noFill/>
          <a:ln w="25400" cap="rnd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4647746" y="2020888"/>
            <a:ext cx="0" cy="841375"/>
          </a:xfrm>
          <a:prstGeom prst="line">
            <a:avLst/>
          </a:prstGeom>
          <a:noFill/>
          <a:ln w="25400" cap="rnd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390696" y="2852738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latin typeface="Symbol" panose="05050102010706020507" pitchFamily="18" charset="2"/>
              </a:rPr>
              <a:t>W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2469696" y="1246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</a:t>
            </a: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3753984" y="1782763"/>
            <a:ext cx="0" cy="11414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3580946" y="2830513"/>
            <a:ext cx="48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 baseline="-25000">
                <a:latin typeface="Symbol" panose="05050102010706020507" pitchFamily="18" charset="2"/>
              </a:rPr>
              <a:t>0 </a:t>
            </a:r>
            <a:endParaRPr lang="en-US" altLang="en-US">
              <a:latin typeface="Symbol" panose="05050102010706020507" pitchFamily="18" charset="2"/>
            </a:endParaRPr>
          </a:p>
        </p:txBody>
      </p:sp>
      <p:pic>
        <p:nvPicPr>
          <p:cNvPr id="43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09" y="1885950"/>
            <a:ext cx="3297237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5173209" y="1416050"/>
            <a:ext cx="3052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anose="05050102010706020507" pitchFamily="18" charset="2"/>
              </a:rPr>
              <a:t>w</a:t>
            </a:r>
            <a:r>
              <a:rPr lang="en-US" altLang="en-US" baseline="-25000">
                <a:latin typeface="Symbol" panose="05050102010706020507" pitchFamily="18" charset="2"/>
              </a:rPr>
              <a:t>0 </a:t>
            </a:r>
            <a:r>
              <a:rPr lang="en-US" altLang="en-US">
                <a:latin typeface="Symbol" panose="05050102010706020507" pitchFamily="18" charset="2"/>
              </a:rPr>
              <a:t>= 0.75p 10</a:t>
            </a:r>
            <a:r>
              <a:rPr lang="en-US" altLang="en-US" baseline="30000">
                <a:latin typeface="Symbol" panose="05050102010706020507" pitchFamily="18" charset="2"/>
              </a:rPr>
              <a:t>15</a:t>
            </a:r>
            <a:r>
              <a:rPr lang="en-US" altLang="en-US"/>
              <a:t>s</a:t>
            </a:r>
            <a:r>
              <a:rPr lang="en-US" altLang="en-US" baseline="30000"/>
              <a:t>-1</a:t>
            </a:r>
            <a:r>
              <a:rPr lang="en-US" altLang="en-US"/>
              <a:t>  (800 nm)</a:t>
            </a:r>
            <a:endParaRPr lang="en-US" altLang="en-US">
              <a:latin typeface="Symbol" panose="05050102010706020507" pitchFamily="18" charset="2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7335384" y="3883025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13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m of BK7</a:t>
            </a:r>
          </a:p>
        </p:txBody>
      </p:sp>
    </p:spTree>
    <p:extLst>
      <p:ext uri="{BB962C8B-B14F-4D97-AF65-F5344CB8AC3E}">
        <p14:creationId xmlns:p14="http://schemas.microsoft.com/office/powerpoint/2010/main" val="20016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98171" y="1651000"/>
            <a:ext cx="9144000" cy="5207000"/>
            <a:chOff x="0" y="520"/>
            <a:chExt cx="5760" cy="3280"/>
          </a:xfrm>
        </p:grpSpPr>
        <p:pic>
          <p:nvPicPr>
            <p:cNvPr id="3" name="Picture 3" descr="stackedplotM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"/>
              <a:ext cx="5760" cy="3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948" y="1274"/>
              <a:ext cx="4701" cy="1617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528" y="1274"/>
              <a:ext cx="1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945" y="1235"/>
              <a:ext cx="0" cy="2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28" y="2681"/>
              <a:ext cx="11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17826" y="365126"/>
            <a:ext cx="8960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CEP  of a single cycle </a:t>
            </a:r>
            <a:r>
              <a:rPr lang="en-US" altLang="en-US" sz="2400" b="1" dirty="0" err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sinc</a:t>
            </a:r>
            <a:r>
              <a:rPr lang="en-US" altLang="en-US" sz="2400" b="1" dirty="0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: the traditional (wrong) approach</a:t>
            </a:r>
            <a:endParaRPr lang="fr-FR" altLang="en-US" sz="2400" b="1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834" y="900113"/>
            <a:ext cx="3297237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21" y="1962150"/>
            <a:ext cx="479266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8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814231" y="230120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Single pulse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81" y="782570"/>
            <a:ext cx="312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000099"/>
                </a:solidFill>
                <a:ea typeface="ＭＳ Ｐゴシック" panose="020B0600070205080204" pitchFamily="34" charset="-128"/>
              </a:rPr>
              <a:t>CEP of few cycle pulse</a:t>
            </a:r>
            <a:endParaRPr lang="fr-FR" altLang="en-US" sz="2400" b="1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268" y="1196908"/>
            <a:ext cx="281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4855881" y="1142933"/>
            <a:ext cx="2919412" cy="484187"/>
            <a:chOff x="1921" y="1086"/>
            <a:chExt cx="1839" cy="30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014" y="1098"/>
              <a:ext cx="1746" cy="29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V="1">
              <a:off x="1921" y="1086"/>
              <a:ext cx="1746" cy="29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06" y="1755708"/>
            <a:ext cx="6151562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833281" y="2979670"/>
            <a:ext cx="565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have to return to Maxwell's propagation equation:</a:t>
            </a:r>
          </a:p>
        </p:txBody>
      </p:sp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593" y="2905058"/>
            <a:ext cx="30845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18" y="3500370"/>
            <a:ext cx="4962525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784068" y="3544820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frequency</a:t>
            </a:r>
          </a:p>
        </p:txBody>
      </p:sp>
      <p:pic>
        <p:nvPicPr>
          <p:cNvPr id="14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968" y="5076758"/>
            <a:ext cx="2027238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31" y="1122295"/>
            <a:ext cx="29622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018" y="5653020"/>
            <a:ext cx="48355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87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tackedplotM2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781" y="1922463"/>
            <a:ext cx="8839200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14231" y="25400"/>
            <a:ext cx="173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Single pulse</a:t>
            </a:r>
            <a:endParaRPr lang="fr-FR" altLang="en-US" sz="2400" b="1">
              <a:solidFill>
                <a:srgbClr val="00009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636681" y="19050"/>
            <a:ext cx="355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CEP  of a single cycle sinc</a:t>
            </a:r>
            <a:endParaRPr lang="fr-FR" altLang="en-US" sz="2400" b="1">
              <a:solidFill>
                <a:srgbClr val="00009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31781" y="3244850"/>
            <a:ext cx="20193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943" y="447675"/>
            <a:ext cx="29622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58655" y="1216025"/>
            <a:ext cx="938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Definition of CEP: difference between 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phase  </a:t>
            </a:r>
            <a:r>
              <a:rPr lang="en-US" altLang="en-US" sz="2400" b="1" i="1">
                <a:solidFill>
                  <a:srgbClr val="000099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US" altLang="en-US" sz="2400" b="1" i="1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(t)</a:t>
            </a: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at peak of amplitude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5493" y="1978025"/>
            <a:ext cx="4770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and phase  </a:t>
            </a:r>
            <a:r>
              <a:rPr lang="en-US" altLang="en-US" sz="2400" b="1" i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(t)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at peak of real field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752693" y="2574925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CEP = 0.319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316381" y="3070225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CEP = 0.613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776881" y="3768725"/>
            <a:ext cx="1228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CEP = 1.012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364381" y="4327525"/>
            <a:ext cx="1233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CEP = 1.321</a:t>
            </a:r>
          </a:p>
        </p:txBody>
      </p:sp>
    </p:spTree>
    <p:extLst>
      <p:ext uri="{BB962C8B-B14F-4D97-AF65-F5344CB8AC3E}">
        <p14:creationId xmlns:p14="http://schemas.microsoft.com/office/powerpoint/2010/main" val="7088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194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jcdiel</dc:creator>
  <cp:lastModifiedBy>jcdiel</cp:lastModifiedBy>
  <cp:revision>50</cp:revision>
  <dcterms:created xsi:type="dcterms:W3CDTF">2023-11-07T19:36:11Z</dcterms:created>
  <dcterms:modified xsi:type="dcterms:W3CDTF">2024-09-21T03:59:25Z</dcterms:modified>
</cp:coreProperties>
</file>