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25" r:id="rId2"/>
    <p:sldId id="326" r:id="rId3"/>
    <p:sldId id="327" r:id="rId4"/>
    <p:sldId id="334" r:id="rId5"/>
    <p:sldId id="330" r:id="rId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4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35ED80F-E278-45BF-AB41-C8A991271DA1}" type="datetimeFigureOut">
              <a:rPr lang="en-US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1C5CC0F-FFF6-43F1-BF37-5ECDB04B1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50700-F8E4-4975-9A52-382D7B1935F9}" type="datetimeFigureOut">
              <a:rPr lang="en-US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9272C-8F31-47F8-9615-6A5235EC0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E394C-E1EE-4199-98F1-D1FFC9E98F24}" type="datetimeFigureOut">
              <a:rPr lang="en-US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17D07-3B62-4538-B4EF-2F8405736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EF616-EB97-4038-94CB-2F95948DA07B}" type="datetimeFigureOut">
              <a:rPr lang="en-US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7E202-2265-4851-970F-B73BEB684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9BC1F-B2E0-4653-BF0D-52F64E34EB9E}" type="datetimeFigureOut">
              <a:rPr lang="en-US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49A01-0886-4310-8DF6-AF46B12CE5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903E9-E364-44B5-BC79-DFA8B9ABF56E}" type="datetimeFigureOut">
              <a:rPr lang="en-US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45023-8BAD-41CE-A028-299A6CC5E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AFB56-EAB8-482D-BA37-27D02D85B653}" type="datetimeFigureOut">
              <a:rPr lang="en-US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49CAF-EF91-4BD4-8D5E-A636E8FE3E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61320-613C-45EC-9E03-64AFDB200028}" type="datetimeFigureOut">
              <a:rPr lang="en-US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759BB-0577-4B52-801A-092E425BF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72A80-2523-475D-ABCC-2FC89B5AD966}" type="datetimeFigureOut">
              <a:rPr lang="en-US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AB77A-FCD5-4E46-946D-4AF2E72440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F1BC9-8715-4071-BF89-3D35B812A944}" type="datetimeFigureOut">
              <a:rPr lang="en-US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1F4E7-4DB1-4882-9BC8-443B86E2D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9334B-531E-4D66-81C7-A540918CFE21}" type="datetimeFigureOut">
              <a:rPr lang="en-US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A17F3-2863-4CB3-8AEF-AD340F6138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4885A-707B-4845-8C19-5FA92E8F97FE}" type="datetimeFigureOut">
              <a:rPr lang="en-US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2EA1C-4A79-4BF2-8EBE-B05F2CFC4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481284-1744-4740-9B81-FC3BCC12A377}" type="datetimeFigureOut">
              <a:rPr lang="en-US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F860DC-A10B-45CE-A90D-9DDD32A97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833564" y="25400"/>
            <a:ext cx="1733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>
                <a:solidFill>
                  <a:srgbClr val="000099"/>
                </a:solidFill>
                <a:ea typeface="ＭＳ Ｐゴシック" panose="020B0600070205080204" pitchFamily="34" charset="-128"/>
              </a:rPr>
              <a:t>Single pulse</a:t>
            </a:r>
            <a:endParaRPr lang="fr-FR" altLang="en-US" sz="2400" b="1">
              <a:solidFill>
                <a:srgbClr val="000099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814514" y="577850"/>
            <a:ext cx="3128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>
                <a:solidFill>
                  <a:srgbClr val="000099"/>
                </a:solidFill>
                <a:ea typeface="ＭＳ Ｐゴシック" panose="020B0600070205080204" pitchFamily="34" charset="-128"/>
              </a:rPr>
              <a:t>CEP of few cycle pulse</a:t>
            </a:r>
            <a:endParaRPr lang="fr-FR" altLang="en-US" sz="2400" b="1">
              <a:solidFill>
                <a:srgbClr val="000099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601" y="992188"/>
            <a:ext cx="2816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153026" y="1590675"/>
            <a:ext cx="5719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…so short pulses that we do not even know what </a:t>
            </a:r>
            <a:r>
              <a:rPr lang="en-US" altLang="en-US">
                <a:latin typeface="Symbol" panose="05050102010706020507" pitchFamily="18" charset="2"/>
              </a:rPr>
              <a:t>w</a:t>
            </a:r>
            <a:r>
              <a:rPr lang="en-US" altLang="en-US" baseline="-25000"/>
              <a:t>0</a:t>
            </a:r>
            <a:r>
              <a:rPr lang="en-US" altLang="en-US"/>
              <a:t> is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125664" y="2162175"/>
            <a:ext cx="6438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We do not know what CEP is, but we know how to control it.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501901" y="2663825"/>
            <a:ext cx="6310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Propagation through glass of thickness </a:t>
            </a:r>
            <a:r>
              <a:rPr lang="en-US" altLang="en-US" i="1"/>
              <a:t>d</a:t>
            </a:r>
            <a:r>
              <a:rPr lang="en-US" altLang="en-US"/>
              <a:t>, the group delay is:</a:t>
            </a:r>
            <a:endParaRPr lang="en-US" altLang="en-US">
              <a:latin typeface="Symbol" panose="05050102010706020507" pitchFamily="18" charset="2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2052639" y="3708400"/>
            <a:ext cx="6140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For </a:t>
            </a:r>
            <a:r>
              <a:rPr lang="en-US" altLang="en-US">
                <a:latin typeface="Symbol" panose="05050102010706020507" pitchFamily="18" charset="2"/>
              </a:rPr>
              <a:t>D(</a:t>
            </a:r>
            <a:r>
              <a:rPr lang="en-US" altLang="en-US"/>
              <a:t>CEP) = 2</a:t>
            </a:r>
            <a:r>
              <a:rPr lang="en-US" altLang="en-US">
                <a:latin typeface="Symbol" panose="05050102010706020507" pitchFamily="18" charset="2"/>
              </a:rPr>
              <a:t>p, </a:t>
            </a:r>
            <a:r>
              <a:rPr lang="en-US" altLang="en-US"/>
              <a:t> (group minus phase) delay = </a:t>
            </a:r>
            <a:r>
              <a:rPr lang="en-US" altLang="en-US" i="1"/>
              <a:t>T =  </a:t>
            </a:r>
            <a:r>
              <a:rPr lang="en-US" altLang="en-US" i="1">
                <a:latin typeface="Symbol" panose="05050102010706020507" pitchFamily="18" charset="2"/>
              </a:rPr>
              <a:t>l</a:t>
            </a:r>
            <a:r>
              <a:rPr lang="en-US" altLang="en-US" i="1" baseline="-25000">
                <a:latin typeface="Symbol" panose="05050102010706020507" pitchFamily="18" charset="2"/>
              </a:rPr>
              <a:t>0</a:t>
            </a:r>
            <a:r>
              <a:rPr lang="en-US" altLang="en-US" i="1">
                <a:latin typeface="Symbol" panose="05050102010706020507" pitchFamily="18" charset="2"/>
              </a:rPr>
              <a:t> </a:t>
            </a:r>
            <a:r>
              <a:rPr lang="en-US" altLang="en-US" i="1"/>
              <a:t>/c:</a:t>
            </a:r>
          </a:p>
        </p:txBody>
      </p:sp>
      <p:pic>
        <p:nvPicPr>
          <p:cNvPr id="10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9464" y="4144963"/>
            <a:ext cx="95250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2401889" y="4975225"/>
            <a:ext cx="6392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We are still assuming that we can define a carrier frequency, </a:t>
            </a: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2386014" y="5559425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2428876" y="5397500"/>
            <a:ext cx="3387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hence make the decomposition:</a:t>
            </a:r>
          </a:p>
        </p:txBody>
      </p:sp>
      <p:pic>
        <p:nvPicPr>
          <p:cNvPr id="14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601" y="5945188"/>
            <a:ext cx="2816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1" y="3084513"/>
            <a:ext cx="4352925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1932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926771" y="2795588"/>
            <a:ext cx="9144000" cy="4062412"/>
            <a:chOff x="0" y="361"/>
            <a:chExt cx="5760" cy="2559"/>
          </a:xfrm>
        </p:grpSpPr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0" y="361"/>
              <a:ext cx="5760" cy="2450"/>
              <a:chOff x="0" y="1261"/>
              <a:chExt cx="5760" cy="2882"/>
            </a:xfrm>
          </p:grpSpPr>
          <p:pic>
            <p:nvPicPr>
              <p:cNvPr id="25" name="Picture 23" descr="analytic1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261"/>
                <a:ext cx="5760" cy="28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0" y="1261"/>
                <a:ext cx="5760" cy="42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" name="Rectangle 25"/>
            <p:cNvSpPr>
              <a:spLocks noChangeArrowheads="1"/>
            </p:cNvSpPr>
            <p:nvPr/>
          </p:nvSpPr>
          <p:spPr bwMode="auto">
            <a:xfrm>
              <a:off x="0" y="2584"/>
              <a:ext cx="5760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sp>
          <p:nvSpPr>
            <p:cNvPr id="5" name="Text Box 26"/>
            <p:cNvSpPr txBox="1">
              <a:spLocks noChangeArrowheads="1"/>
            </p:cNvSpPr>
            <p:nvPr/>
          </p:nvSpPr>
          <p:spPr bwMode="auto">
            <a:xfrm>
              <a:off x="2294" y="2628"/>
              <a:ext cx="6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rnd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Time (fs)</a:t>
              </a:r>
            </a:p>
          </p:txBody>
        </p:sp>
        <p:sp>
          <p:nvSpPr>
            <p:cNvPr id="6" name="Line 27"/>
            <p:cNvSpPr>
              <a:spLocks noChangeShapeType="1"/>
            </p:cNvSpPr>
            <p:nvPr/>
          </p:nvSpPr>
          <p:spPr bwMode="auto">
            <a:xfrm flipV="1">
              <a:off x="1488" y="2424"/>
              <a:ext cx="0" cy="144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28"/>
            <p:cNvSpPr>
              <a:spLocks noChangeShapeType="1"/>
            </p:cNvSpPr>
            <p:nvPr/>
          </p:nvSpPr>
          <p:spPr bwMode="auto">
            <a:xfrm flipV="1">
              <a:off x="2232" y="2432"/>
              <a:ext cx="0" cy="144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29"/>
            <p:cNvSpPr>
              <a:spLocks noChangeShapeType="1"/>
            </p:cNvSpPr>
            <p:nvPr/>
          </p:nvSpPr>
          <p:spPr bwMode="auto">
            <a:xfrm flipV="1">
              <a:off x="2980" y="2420"/>
              <a:ext cx="0" cy="144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30"/>
            <p:cNvSpPr>
              <a:spLocks noChangeShapeType="1"/>
            </p:cNvSpPr>
            <p:nvPr/>
          </p:nvSpPr>
          <p:spPr bwMode="auto">
            <a:xfrm flipV="1">
              <a:off x="3720" y="2428"/>
              <a:ext cx="0" cy="144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 Box 31"/>
            <p:cNvSpPr txBox="1">
              <a:spLocks noChangeArrowheads="1"/>
            </p:cNvSpPr>
            <p:nvPr/>
          </p:nvSpPr>
          <p:spPr bwMode="auto">
            <a:xfrm>
              <a:off x="1394" y="257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rnd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0</a:t>
              </a:r>
            </a:p>
          </p:txBody>
        </p:sp>
        <p:sp>
          <p:nvSpPr>
            <p:cNvPr id="11" name="Text Box 32"/>
            <p:cNvSpPr txBox="1">
              <a:spLocks noChangeArrowheads="1"/>
            </p:cNvSpPr>
            <p:nvPr/>
          </p:nvSpPr>
          <p:spPr bwMode="auto">
            <a:xfrm>
              <a:off x="2106" y="2572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rnd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20</a:t>
              </a:r>
            </a:p>
          </p:txBody>
        </p:sp>
        <p:sp>
          <p:nvSpPr>
            <p:cNvPr id="12" name="Text Box 33"/>
            <p:cNvSpPr txBox="1">
              <a:spLocks noChangeArrowheads="1"/>
            </p:cNvSpPr>
            <p:nvPr/>
          </p:nvSpPr>
          <p:spPr bwMode="auto">
            <a:xfrm>
              <a:off x="2850" y="2572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rnd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40</a:t>
              </a:r>
            </a:p>
          </p:txBody>
        </p:sp>
        <p:sp>
          <p:nvSpPr>
            <p:cNvPr id="13" name="Text Box 34"/>
            <p:cNvSpPr txBox="1">
              <a:spLocks noChangeArrowheads="1"/>
            </p:cNvSpPr>
            <p:nvPr/>
          </p:nvSpPr>
          <p:spPr bwMode="auto">
            <a:xfrm>
              <a:off x="3590" y="2572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rnd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60</a:t>
              </a:r>
            </a:p>
          </p:txBody>
        </p:sp>
        <p:sp>
          <p:nvSpPr>
            <p:cNvPr id="14" name="Rectangle 35"/>
            <p:cNvSpPr>
              <a:spLocks noChangeArrowheads="1"/>
            </p:cNvSpPr>
            <p:nvPr/>
          </p:nvSpPr>
          <p:spPr bwMode="auto">
            <a:xfrm>
              <a:off x="0" y="678"/>
              <a:ext cx="732" cy="22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sp>
          <p:nvSpPr>
            <p:cNvPr id="15" name="Text Box 36"/>
            <p:cNvSpPr txBox="1">
              <a:spLocks noChangeArrowheads="1"/>
            </p:cNvSpPr>
            <p:nvPr/>
          </p:nvSpPr>
          <p:spPr bwMode="auto">
            <a:xfrm>
              <a:off x="566" y="194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rnd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0</a:t>
              </a:r>
            </a:p>
          </p:txBody>
        </p:sp>
        <p:sp>
          <p:nvSpPr>
            <p:cNvPr id="16" name="Text Box 37"/>
            <p:cNvSpPr txBox="1">
              <a:spLocks noChangeArrowheads="1"/>
            </p:cNvSpPr>
            <p:nvPr/>
          </p:nvSpPr>
          <p:spPr bwMode="auto">
            <a:xfrm rot="-5400000">
              <a:off x="-94" y="1731"/>
              <a:ext cx="94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rnd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Electric field</a:t>
              </a:r>
            </a:p>
          </p:txBody>
        </p:sp>
        <p:sp>
          <p:nvSpPr>
            <p:cNvPr id="17" name="Line 38"/>
            <p:cNvSpPr>
              <a:spLocks noChangeShapeType="1"/>
            </p:cNvSpPr>
            <p:nvPr/>
          </p:nvSpPr>
          <p:spPr bwMode="auto">
            <a:xfrm>
              <a:off x="756" y="2063"/>
              <a:ext cx="243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9"/>
            <p:cNvSpPr>
              <a:spLocks noChangeShapeType="1"/>
            </p:cNvSpPr>
            <p:nvPr/>
          </p:nvSpPr>
          <p:spPr bwMode="auto">
            <a:xfrm>
              <a:off x="755" y="1809"/>
              <a:ext cx="60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40"/>
            <p:cNvSpPr>
              <a:spLocks noChangeShapeType="1"/>
            </p:cNvSpPr>
            <p:nvPr/>
          </p:nvSpPr>
          <p:spPr bwMode="auto">
            <a:xfrm>
              <a:off x="750" y="2315"/>
              <a:ext cx="60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41"/>
            <p:cNvSpPr>
              <a:spLocks noChangeShapeType="1"/>
            </p:cNvSpPr>
            <p:nvPr/>
          </p:nvSpPr>
          <p:spPr bwMode="auto">
            <a:xfrm>
              <a:off x="753" y="1558"/>
              <a:ext cx="60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42"/>
            <p:cNvSpPr>
              <a:spLocks noChangeShapeType="1"/>
            </p:cNvSpPr>
            <p:nvPr/>
          </p:nvSpPr>
          <p:spPr bwMode="auto">
            <a:xfrm>
              <a:off x="751" y="1299"/>
              <a:ext cx="60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43"/>
            <p:cNvSpPr>
              <a:spLocks noChangeShapeType="1"/>
            </p:cNvSpPr>
            <p:nvPr/>
          </p:nvSpPr>
          <p:spPr bwMode="auto">
            <a:xfrm>
              <a:off x="750" y="1048"/>
              <a:ext cx="60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44"/>
            <p:cNvSpPr>
              <a:spLocks noChangeShapeType="1"/>
            </p:cNvSpPr>
            <p:nvPr/>
          </p:nvSpPr>
          <p:spPr bwMode="auto">
            <a:xfrm>
              <a:off x="3956" y="1518"/>
              <a:ext cx="0" cy="113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45"/>
            <p:cNvSpPr>
              <a:spLocks noChangeShapeType="1"/>
            </p:cNvSpPr>
            <p:nvPr/>
          </p:nvSpPr>
          <p:spPr bwMode="auto">
            <a:xfrm>
              <a:off x="1490" y="962"/>
              <a:ext cx="0" cy="154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2007734" y="25400"/>
            <a:ext cx="1733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>
                <a:solidFill>
                  <a:srgbClr val="000099"/>
                </a:solidFill>
                <a:ea typeface="ＭＳ Ｐゴシック" panose="020B0600070205080204" pitchFamily="34" charset="-128"/>
              </a:rPr>
              <a:t>Single pulse</a:t>
            </a:r>
            <a:endParaRPr lang="fr-FR" altLang="en-US" sz="2400" b="1">
              <a:solidFill>
                <a:srgbClr val="000099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1988684" y="577850"/>
            <a:ext cx="4389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>
                <a:solidFill>
                  <a:srgbClr val="000099"/>
                </a:solidFill>
                <a:ea typeface="ＭＳ Ｐゴシック" panose="020B0600070205080204" pitchFamily="34" charset="-128"/>
              </a:rPr>
              <a:t>CEP of few cycle pulse: example</a:t>
            </a:r>
            <a:endParaRPr lang="fr-FR" altLang="en-US" sz="2400" b="1">
              <a:solidFill>
                <a:srgbClr val="000099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3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271" y="174625"/>
            <a:ext cx="2816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3214234" y="1089025"/>
            <a:ext cx="1712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FREQUENCY</a:t>
            </a:r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8329159" y="1096963"/>
            <a:ext cx="804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TIME</a:t>
            </a:r>
          </a:p>
        </p:txBody>
      </p:sp>
      <p:grpSp>
        <p:nvGrpSpPr>
          <p:cNvPr id="33" name="Group 12"/>
          <p:cNvGrpSpPr>
            <a:grpSpLocks/>
          </p:cNvGrpSpPr>
          <p:nvPr/>
        </p:nvGrpSpPr>
        <p:grpSpPr bwMode="auto">
          <a:xfrm>
            <a:off x="2855459" y="1393825"/>
            <a:ext cx="2816225" cy="1465263"/>
            <a:chOff x="585" y="1390"/>
            <a:chExt cx="1774" cy="923"/>
          </a:xfrm>
        </p:grpSpPr>
        <p:sp>
          <p:nvSpPr>
            <p:cNvPr id="34" name="Line 10"/>
            <p:cNvSpPr>
              <a:spLocks noChangeShapeType="1"/>
            </p:cNvSpPr>
            <p:nvPr/>
          </p:nvSpPr>
          <p:spPr bwMode="auto">
            <a:xfrm flipV="1">
              <a:off x="585" y="1390"/>
              <a:ext cx="0" cy="905"/>
            </a:xfrm>
            <a:prstGeom prst="line">
              <a:avLst/>
            </a:prstGeom>
            <a:noFill/>
            <a:ln w="19050" cap="rnd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11"/>
            <p:cNvSpPr>
              <a:spLocks noChangeShapeType="1"/>
            </p:cNvSpPr>
            <p:nvPr/>
          </p:nvSpPr>
          <p:spPr bwMode="auto">
            <a:xfrm>
              <a:off x="585" y="2313"/>
              <a:ext cx="1774" cy="0"/>
            </a:xfrm>
            <a:prstGeom prst="line">
              <a:avLst/>
            </a:prstGeom>
            <a:noFill/>
            <a:ln w="19050" cap="rnd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" name="Line 13"/>
          <p:cNvSpPr>
            <a:spLocks noChangeShapeType="1"/>
          </p:cNvSpPr>
          <p:nvPr/>
        </p:nvSpPr>
        <p:spPr bwMode="auto">
          <a:xfrm flipV="1">
            <a:off x="2869746" y="2017713"/>
            <a:ext cx="0" cy="841375"/>
          </a:xfrm>
          <a:prstGeom prst="line">
            <a:avLst/>
          </a:prstGeom>
          <a:noFill/>
          <a:ln w="25400" cap="rnd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14"/>
          <p:cNvSpPr>
            <a:spLocks noChangeShapeType="1"/>
          </p:cNvSpPr>
          <p:nvPr/>
        </p:nvSpPr>
        <p:spPr bwMode="auto">
          <a:xfrm rot="16200000" flipV="1">
            <a:off x="3765097" y="1141412"/>
            <a:ext cx="0" cy="1762125"/>
          </a:xfrm>
          <a:prstGeom prst="line">
            <a:avLst/>
          </a:prstGeom>
          <a:noFill/>
          <a:ln w="25400" cap="rnd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15"/>
          <p:cNvSpPr>
            <a:spLocks noChangeShapeType="1"/>
          </p:cNvSpPr>
          <p:nvPr/>
        </p:nvSpPr>
        <p:spPr bwMode="auto">
          <a:xfrm flipV="1">
            <a:off x="4647746" y="2020888"/>
            <a:ext cx="0" cy="841375"/>
          </a:xfrm>
          <a:prstGeom prst="line">
            <a:avLst/>
          </a:prstGeom>
          <a:noFill/>
          <a:ln w="25400" cap="rnd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5390696" y="2852738"/>
            <a:ext cx="379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latin typeface="Symbol" panose="05050102010706020507" pitchFamily="18" charset="2"/>
              </a:rPr>
              <a:t>W</a:t>
            </a:r>
          </a:p>
        </p:txBody>
      </p:sp>
      <p:sp>
        <p:nvSpPr>
          <p:cNvPr id="40" name="Text Box 17"/>
          <p:cNvSpPr txBox="1">
            <a:spLocks noChangeArrowheads="1"/>
          </p:cNvSpPr>
          <p:nvPr/>
        </p:nvSpPr>
        <p:spPr bwMode="auto">
          <a:xfrm>
            <a:off x="2469696" y="124618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E</a:t>
            </a:r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>
            <a:off x="3753984" y="1782763"/>
            <a:ext cx="0" cy="1141412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Text Box 19"/>
          <p:cNvSpPr txBox="1">
            <a:spLocks noChangeArrowheads="1"/>
          </p:cNvSpPr>
          <p:nvPr/>
        </p:nvSpPr>
        <p:spPr bwMode="auto">
          <a:xfrm>
            <a:off x="3580946" y="2830513"/>
            <a:ext cx="482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Symbol" panose="05050102010706020507" pitchFamily="18" charset="2"/>
              </a:rPr>
              <a:t>w</a:t>
            </a:r>
            <a:r>
              <a:rPr lang="en-US" altLang="en-US" baseline="-25000">
                <a:latin typeface="Symbol" panose="05050102010706020507" pitchFamily="18" charset="2"/>
              </a:rPr>
              <a:t>0 </a:t>
            </a:r>
            <a:endParaRPr lang="en-US" altLang="en-US">
              <a:latin typeface="Symbol" panose="05050102010706020507" pitchFamily="18" charset="2"/>
            </a:endParaRPr>
          </a:p>
        </p:txBody>
      </p:sp>
      <p:pic>
        <p:nvPicPr>
          <p:cNvPr id="43" name="Picture 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709" y="1885950"/>
            <a:ext cx="3297237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Text Box 46"/>
          <p:cNvSpPr txBox="1">
            <a:spLocks noChangeArrowheads="1"/>
          </p:cNvSpPr>
          <p:nvPr/>
        </p:nvSpPr>
        <p:spPr bwMode="auto">
          <a:xfrm>
            <a:off x="5173209" y="1416050"/>
            <a:ext cx="30527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Symbol" panose="05050102010706020507" pitchFamily="18" charset="2"/>
              </a:rPr>
              <a:t>w</a:t>
            </a:r>
            <a:r>
              <a:rPr lang="en-US" altLang="en-US" baseline="-25000">
                <a:latin typeface="Symbol" panose="05050102010706020507" pitchFamily="18" charset="2"/>
              </a:rPr>
              <a:t>0 </a:t>
            </a:r>
            <a:r>
              <a:rPr lang="en-US" altLang="en-US">
                <a:latin typeface="Symbol" panose="05050102010706020507" pitchFamily="18" charset="2"/>
              </a:rPr>
              <a:t>= 0.75p 10</a:t>
            </a:r>
            <a:r>
              <a:rPr lang="en-US" altLang="en-US" baseline="30000">
                <a:latin typeface="Symbol" panose="05050102010706020507" pitchFamily="18" charset="2"/>
              </a:rPr>
              <a:t>15</a:t>
            </a:r>
            <a:r>
              <a:rPr lang="en-US" altLang="en-US"/>
              <a:t>s</a:t>
            </a:r>
            <a:r>
              <a:rPr lang="en-US" altLang="en-US" baseline="30000"/>
              <a:t>-1</a:t>
            </a:r>
            <a:r>
              <a:rPr lang="en-US" altLang="en-US"/>
              <a:t>  (800 nm)</a:t>
            </a:r>
            <a:endParaRPr lang="en-US" altLang="en-US">
              <a:latin typeface="Symbol" panose="05050102010706020507" pitchFamily="18" charset="2"/>
            </a:endParaRPr>
          </a:p>
        </p:txBody>
      </p:sp>
      <p:sp>
        <p:nvSpPr>
          <p:cNvPr id="45" name="Text Box 47"/>
          <p:cNvSpPr txBox="1">
            <a:spLocks noChangeArrowheads="1"/>
          </p:cNvSpPr>
          <p:nvPr/>
        </p:nvSpPr>
        <p:spPr bwMode="auto">
          <a:xfrm>
            <a:off x="7335384" y="3883025"/>
            <a:ext cx="1663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13 </a:t>
            </a:r>
            <a:r>
              <a:rPr lang="en-US" altLang="en-US">
                <a:latin typeface="Symbol" panose="05050102010706020507" pitchFamily="18" charset="2"/>
              </a:rPr>
              <a:t>m</a:t>
            </a:r>
            <a:r>
              <a:rPr lang="en-US" altLang="en-US"/>
              <a:t>m of BK7</a:t>
            </a:r>
          </a:p>
        </p:txBody>
      </p:sp>
    </p:spTree>
    <p:extLst>
      <p:ext uri="{BB962C8B-B14F-4D97-AF65-F5344CB8AC3E}">
        <p14:creationId xmlns:p14="http://schemas.microsoft.com/office/powerpoint/2010/main" val="200165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4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698171" y="1651000"/>
            <a:ext cx="9144000" cy="5207000"/>
            <a:chOff x="0" y="520"/>
            <a:chExt cx="5760" cy="3280"/>
          </a:xfrm>
        </p:grpSpPr>
        <p:pic>
          <p:nvPicPr>
            <p:cNvPr id="3" name="Picture 3" descr="stackedplotM1.pd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0"/>
              <a:ext cx="5760" cy="3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Line 3"/>
            <p:cNvSpPr>
              <a:spLocks noChangeShapeType="1"/>
            </p:cNvSpPr>
            <p:nvPr/>
          </p:nvSpPr>
          <p:spPr bwMode="auto">
            <a:xfrm>
              <a:off x="948" y="1274"/>
              <a:ext cx="4701" cy="1617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528" y="1274"/>
              <a:ext cx="1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945" y="1235"/>
              <a:ext cx="0" cy="20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4328" y="2681"/>
              <a:ext cx="11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117826" y="365126"/>
            <a:ext cx="89603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dirty="0">
                <a:solidFill>
                  <a:srgbClr val="000099"/>
                </a:solidFill>
                <a:ea typeface="ＭＳ Ｐゴシック" panose="020B0600070205080204" pitchFamily="34" charset="-128"/>
              </a:rPr>
              <a:t>CEP  of a single cycle </a:t>
            </a:r>
            <a:r>
              <a:rPr lang="en-US" altLang="en-US" sz="2400" b="1" dirty="0" err="1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sinc</a:t>
            </a:r>
            <a:r>
              <a:rPr lang="en-US" altLang="en-US" sz="2400" b="1" dirty="0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: the traditional (wrong) approach</a:t>
            </a:r>
            <a:endParaRPr lang="fr-FR" altLang="en-US" sz="2400" b="1" dirty="0">
              <a:solidFill>
                <a:srgbClr val="000099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1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834" y="900113"/>
            <a:ext cx="3297237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121" y="1962150"/>
            <a:ext cx="4792663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186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1814231" y="230120"/>
            <a:ext cx="1733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>
                <a:solidFill>
                  <a:srgbClr val="000099"/>
                </a:solidFill>
                <a:ea typeface="ＭＳ Ｐゴシック" panose="020B0600070205080204" pitchFamily="34" charset="-128"/>
              </a:rPr>
              <a:t>Single pulse</a:t>
            </a:r>
            <a:endParaRPr lang="fr-FR" altLang="en-US" sz="2400" b="1">
              <a:solidFill>
                <a:srgbClr val="000099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795181" y="782570"/>
            <a:ext cx="3128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>
                <a:solidFill>
                  <a:srgbClr val="000099"/>
                </a:solidFill>
                <a:ea typeface="ＭＳ Ｐゴシック" panose="020B0600070205080204" pitchFamily="34" charset="-128"/>
              </a:rPr>
              <a:t>CEP of few cycle pulse</a:t>
            </a:r>
            <a:endParaRPr lang="fr-FR" altLang="en-US" sz="2400" b="1">
              <a:solidFill>
                <a:srgbClr val="000099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268" y="1196908"/>
            <a:ext cx="2816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4855881" y="1142933"/>
            <a:ext cx="2919412" cy="484187"/>
            <a:chOff x="1921" y="1086"/>
            <a:chExt cx="1839" cy="305"/>
          </a:xfrm>
        </p:grpSpPr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2014" y="1098"/>
              <a:ext cx="1746" cy="293"/>
            </a:xfrm>
            <a:prstGeom prst="line">
              <a:avLst/>
            </a:prstGeom>
            <a:noFill/>
            <a:ln w="28575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12"/>
            <p:cNvSpPr>
              <a:spLocks noChangeShapeType="1"/>
            </p:cNvSpPr>
            <p:nvPr/>
          </p:nvSpPr>
          <p:spPr bwMode="auto">
            <a:xfrm flipV="1">
              <a:off x="1921" y="1086"/>
              <a:ext cx="1746" cy="293"/>
            </a:xfrm>
            <a:prstGeom prst="line">
              <a:avLst/>
            </a:prstGeom>
            <a:noFill/>
            <a:ln w="28575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9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806" y="1755708"/>
            <a:ext cx="6151562" cy="1090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833281" y="2979670"/>
            <a:ext cx="5659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We have to return to Maxwell's propagation equation:</a:t>
            </a:r>
          </a:p>
        </p:txBody>
      </p:sp>
      <p:pic>
        <p:nvPicPr>
          <p:cNvPr id="11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593" y="2905058"/>
            <a:ext cx="3084513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118" y="3500370"/>
            <a:ext cx="4962525" cy="135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1784068" y="3544820"/>
            <a:ext cx="147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In frequency</a:t>
            </a:r>
          </a:p>
        </p:txBody>
      </p:sp>
      <p:pic>
        <p:nvPicPr>
          <p:cNvPr id="14" name="Picture 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1968" y="5076758"/>
            <a:ext cx="2027238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131" y="1122295"/>
            <a:ext cx="296227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5018" y="5653020"/>
            <a:ext cx="4835525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787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stackedplotM2.pd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781" y="1922463"/>
            <a:ext cx="8839200" cy="493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814231" y="25400"/>
            <a:ext cx="1733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99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Single pulse</a:t>
            </a:r>
            <a:endParaRPr lang="fr-FR" altLang="en-US" sz="2400" b="1">
              <a:solidFill>
                <a:srgbClr val="000099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636681" y="19050"/>
            <a:ext cx="3551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99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CEP  of a single cycle sinc</a:t>
            </a:r>
            <a:endParaRPr lang="fr-FR" altLang="en-US" sz="2400" b="1">
              <a:solidFill>
                <a:srgbClr val="000099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531781" y="3244850"/>
            <a:ext cx="20193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943" y="447675"/>
            <a:ext cx="2962275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658655" y="1216025"/>
            <a:ext cx="9383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Definition of CEP: difference between </a:t>
            </a:r>
            <a:r>
              <a:rPr lang="en-US" altLang="en-US" sz="2400" b="1">
                <a:solidFill>
                  <a:srgbClr val="000099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phase  </a:t>
            </a:r>
            <a:r>
              <a:rPr lang="en-US" altLang="en-US" sz="2400" b="1" i="1">
                <a:solidFill>
                  <a:srgbClr val="000099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f</a:t>
            </a:r>
            <a:r>
              <a:rPr lang="en-US" altLang="en-US" sz="2400" b="1" i="1">
                <a:solidFill>
                  <a:srgbClr val="000099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(t)</a:t>
            </a:r>
            <a:r>
              <a:rPr lang="en-US" altLang="en-US" sz="2400" b="1">
                <a:solidFill>
                  <a:srgbClr val="000099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at peak of amplitude 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565493" y="1978025"/>
            <a:ext cx="4770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and phase  </a:t>
            </a:r>
            <a:r>
              <a:rPr lang="en-US" altLang="en-US" sz="2400" b="1" i="1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f</a:t>
            </a:r>
            <a:r>
              <a:rPr lang="en-US" altLang="en-US" sz="2400" b="1" i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(t)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at peak of real field 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752693" y="2574925"/>
            <a:ext cx="1228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latin typeface="Times New Roman" panose="02020603050405020304" pitchFamily="18" charset="0"/>
                <a:cs typeface="Arial" panose="020B0604020202020204" pitchFamily="34" charset="0"/>
              </a:rPr>
              <a:t>CEP = 0.319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6316381" y="3070225"/>
            <a:ext cx="1228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latin typeface="Times New Roman" panose="02020603050405020304" pitchFamily="18" charset="0"/>
                <a:cs typeface="Arial" panose="020B0604020202020204" pitchFamily="34" charset="0"/>
              </a:rPr>
              <a:t>CEP = 0.613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7776881" y="3768725"/>
            <a:ext cx="1228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latin typeface="Times New Roman" panose="02020603050405020304" pitchFamily="18" charset="0"/>
                <a:cs typeface="Arial" panose="020B0604020202020204" pitchFamily="34" charset="0"/>
              </a:rPr>
              <a:t>CEP = 1.012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9364381" y="4327525"/>
            <a:ext cx="12334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latin typeface="Times New Roman" panose="02020603050405020304" pitchFamily="18" charset="0"/>
                <a:cs typeface="Arial" panose="020B0604020202020204" pitchFamily="34" charset="0"/>
              </a:rPr>
              <a:t>CEP = 1.321</a:t>
            </a:r>
          </a:p>
        </p:txBody>
      </p:sp>
    </p:spTree>
    <p:extLst>
      <p:ext uri="{BB962C8B-B14F-4D97-AF65-F5344CB8AC3E}">
        <p14:creationId xmlns:p14="http://schemas.microsoft.com/office/powerpoint/2010/main" val="7088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194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ＭＳ Ｐゴシック</vt:lpstr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jcdiel</dc:creator>
  <cp:lastModifiedBy>jcdiel</cp:lastModifiedBy>
  <cp:revision>50</cp:revision>
  <dcterms:created xsi:type="dcterms:W3CDTF">2023-11-07T19:36:11Z</dcterms:created>
  <dcterms:modified xsi:type="dcterms:W3CDTF">2024-09-21T03:59:25Z</dcterms:modified>
</cp:coreProperties>
</file>