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1" r:id="rId3"/>
    <p:sldId id="304" r:id="rId4"/>
    <p:sldId id="305" r:id="rId5"/>
    <p:sldId id="323" r:id="rId6"/>
    <p:sldId id="272" r:id="rId7"/>
    <p:sldId id="333" r:id="rId8"/>
    <p:sldId id="318" r:id="rId9"/>
    <p:sldId id="311" r:id="rId10"/>
    <p:sldId id="320" r:id="rId11"/>
    <p:sldId id="334" r:id="rId12"/>
    <p:sldId id="336" r:id="rId13"/>
    <p:sldId id="321" r:id="rId14"/>
    <p:sldId id="340" r:id="rId15"/>
    <p:sldId id="316" r:id="rId16"/>
    <p:sldId id="342" r:id="rId17"/>
    <p:sldId id="325" r:id="rId18"/>
    <p:sldId id="326" r:id="rId19"/>
    <p:sldId id="327" r:id="rId20"/>
    <p:sldId id="329" r:id="rId21"/>
    <p:sldId id="328" r:id="rId22"/>
    <p:sldId id="338" r:id="rId23"/>
    <p:sldId id="339" r:id="rId24"/>
    <p:sldId id="33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000"/>
    <a:srgbClr val="728BFF"/>
    <a:srgbClr val="82B8F9"/>
    <a:srgbClr val="4B33D9"/>
    <a:srgbClr val="6AFF6A"/>
    <a:srgbClr val="B584FF"/>
    <a:srgbClr val="8BFF4C"/>
    <a:srgbClr val="C794FF"/>
    <a:srgbClr val="FFA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3" autoAdjust="0"/>
    <p:restoredTop sz="89630" autoAdjust="0"/>
  </p:normalViewPr>
  <p:slideViewPr>
    <p:cSldViewPr snapToObjects="1">
      <p:cViewPr varScale="1">
        <p:scale>
          <a:sx n="54" d="100"/>
          <a:sy n="54" d="100"/>
        </p:scale>
        <p:origin x="17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08"/>
    </p:cViewPr>
  </p:sorterViewPr>
  <p:notesViewPr>
    <p:cSldViewPr snapToObjects="1">
      <p:cViewPr varScale="1">
        <p:scale>
          <a:sx n="74" d="100"/>
          <a:sy n="74" d="100"/>
        </p:scale>
        <p:origin x="-256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AEE04-C7D2-1C43-B37C-271661622AC9}" type="datetimeFigureOut">
              <a:rPr lang="en-US" smtClean="0">
                <a:latin typeface="Times New Roman"/>
              </a:rPr>
              <a:pPr/>
              <a:t>4/8/2025</a:t>
            </a:fld>
            <a:endParaRPr lang="en-US" dirty="0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9A66-B1A1-A841-8CBE-DEC963665A6F}" type="slidenum">
              <a:rPr lang="en-US" smtClean="0">
                <a:latin typeface="Times New Roman"/>
              </a:rPr>
              <a:pPr/>
              <a:t>‹#›</a:t>
            </a:fld>
            <a:endParaRPr lang="en-US" dirty="0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/>
              </a:defRPr>
            </a:lvl1pPr>
          </a:lstStyle>
          <a:p>
            <a:fld id="{E6AE0BB2-CFD8-EC43-8527-D676EA2C81EA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/>
              </a:defRPr>
            </a:lvl1pPr>
          </a:lstStyle>
          <a:p>
            <a:fld id="{5D17FD2A-8971-774C-96AA-4B6021FCD5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Times New Roman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3A1E9B-AFF6-434B-885C-A2750F07108A}" type="slidenum">
              <a:rPr lang="en-US">
                <a:latin typeface="Times New Roman" charset="0"/>
                <a:ea typeface="Arial" charset="0"/>
                <a:cs typeface="Arial" charset="0"/>
              </a:rPr>
              <a:pPr/>
              <a:t>3</a:t>
            </a:fld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Heavy</a:t>
            </a:r>
            <a:r>
              <a:rPr lang="en-US" baseline="0" dirty="0" smtClean="0"/>
              <a:t> water in list as backup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version water cell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r>
              <a:rPr lang="en-US" dirty="0" smtClean="0"/>
              <a:t>Heavy</a:t>
            </a:r>
            <a:r>
              <a:rPr lang="en-US" baseline="0" dirty="0" smtClean="0"/>
              <a:t> water in list as backup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version water cell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What’s important in this setup:1) Interaction length: timing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What’s important in this setup:2) beam </a:t>
            </a:r>
            <a:r>
              <a:rPr lang="en-US" dirty="0" err="1" smtClean="0"/>
              <a:t>sizecontrol</a:t>
            </a:r>
            <a:endParaRPr lang="en-US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Seed taking away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Brillouin</a:t>
            </a:r>
            <a:r>
              <a:rPr lang="en-US" baseline="0" dirty="0" smtClean="0"/>
              <a:t> scattering from pump</a:t>
            </a:r>
            <a:endParaRPr lang="en-US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7FD2A-8971-774C-96AA-4B6021FCD51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9A0A21-81C7-754F-B647-B49284A38BEF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1634C4-EF12-BE4A-807F-D2666FD26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93837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9A0A21-81C7-754F-B647-B49284A38BEF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1634C4-EF12-BE4A-807F-D2666FD26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9A0A21-81C7-754F-B647-B49284A38BEF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1634C4-EF12-BE4A-807F-D2666FD26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9A0A21-81C7-754F-B647-B49284A38BEF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1634C4-EF12-BE4A-807F-D2666FD26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9A0A21-81C7-754F-B647-B49284A38BEF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1634C4-EF12-BE4A-807F-D2666FD26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9A0A21-81C7-754F-B647-B49284A38BEF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1634C4-EF12-BE4A-807F-D2666FD26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9A0A21-81C7-754F-B647-B49284A38BEF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1634C4-EF12-BE4A-807F-D2666FD26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9A0A21-81C7-754F-B647-B49284A38BEF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1634C4-EF12-BE4A-807F-D2666FD26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1F9A0A21-81C7-754F-B647-B49284A38BEF}" type="datetimeFigureOut">
              <a:rPr lang="en-US" smtClean="0"/>
              <a:pPr/>
              <a:t>4/8/2025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fld id="{891634C4-EF12-BE4A-807F-D2666FD266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772400" y="579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/>
                <a:cs typeface="Times New Roman"/>
              </a:rPr>
              <a:t>add text</a:t>
            </a:r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9A0A21-81C7-754F-B647-B49284A38BEF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1634C4-EF12-BE4A-807F-D2666FD26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9A0A21-81C7-754F-B647-B49284A38BEF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1634C4-EF12-BE4A-807F-D2666FD26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8113" y="28575"/>
            <a:ext cx="5721350" cy="7334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3"/>
          <p:cNvSpPr txBox="1">
            <a:spLocks noChangeArrowheads="1"/>
          </p:cNvSpPr>
          <p:nvPr userDrawn="1"/>
        </p:nvSpPr>
        <p:spPr bwMode="auto">
          <a:xfrm>
            <a:off x="914400" y="914400"/>
            <a:ext cx="7315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anchor="ctr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0000"/>
              </a:lnSpc>
            </a:pPr>
            <a:endParaRPr lang="en-US" sz="3700" dirty="0">
              <a:solidFill>
                <a:srgbClr val="000090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399463" y="0"/>
            <a:ext cx="74453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0" y="0"/>
            <a:ext cx="2505075" cy="762000"/>
          </a:xfrm>
          <a:prstGeom prst="rect">
            <a:avLst/>
          </a:prstGeom>
          <a:solidFill>
            <a:srgbClr val="CCFFC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000">
                <a:solidFill>
                  <a:srgbClr val="FF0000"/>
                </a:solidFill>
                <a:latin typeface="Calibri" pitchFamily="34" charset="0"/>
                <a:ea typeface="Arial" charset="0"/>
                <a:cs typeface="Arial" charset="0"/>
              </a:rPr>
              <a:t>Institution</a:t>
            </a:r>
          </a:p>
          <a:p>
            <a:pPr algn="ctr"/>
            <a:r>
              <a:rPr lang="en-US" sz="1000">
                <a:solidFill>
                  <a:srgbClr val="FF0000"/>
                </a:solidFill>
                <a:latin typeface="Calibri" pitchFamily="34" charset="0"/>
                <a:ea typeface="Arial" charset="0"/>
                <a:cs typeface="Arial" charset="0"/>
              </a:rPr>
              <a:t>logo</a:t>
            </a:r>
          </a:p>
        </p:txBody>
      </p:sp>
      <p:pic>
        <p:nvPicPr>
          <p:cNvPr id="23" name="Picture 10"/>
          <p:cNvPicPr>
            <a:picLocks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678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"/>
          <p:cNvSpPr>
            <a:spLocks noChangeArrowheads="1"/>
          </p:cNvSpPr>
          <p:nvPr userDrawn="1"/>
        </p:nvSpPr>
        <p:spPr bwMode="auto">
          <a:xfrm>
            <a:off x="0" y="6376988"/>
            <a:ext cx="9144000" cy="4730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34" charset="0"/>
              <a:ea typeface="Arial" charset="0"/>
              <a:cs typeface="Arial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 userDrawn="1"/>
        </p:nvSpPr>
        <p:spPr bwMode="auto">
          <a:xfrm>
            <a:off x="1260475" y="6607175"/>
            <a:ext cx="66214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0000"/>
                </a:solidFill>
                <a:ea typeface="Arial" charset="0"/>
                <a:cs typeface="Arial" charset="0"/>
              </a:rPr>
              <a:t>FOR OFFICIAL USE ONLY – </a:t>
            </a:r>
            <a:r>
              <a:rPr lang="en-US" sz="1000" b="1" dirty="0">
                <a:solidFill>
                  <a:srgbClr val="FF3300"/>
                </a:solidFill>
                <a:ea typeface="Arial" charset="0"/>
                <a:cs typeface="Arial" charset="0"/>
              </a:rPr>
              <a:t>Freedom of Information Act (FOIA) Exemption (Title 5 USC § 552(b)(5) and/or </a:t>
            </a:r>
            <a:r>
              <a:rPr lang="en-US" sz="1000" b="1" dirty="0">
                <a:solidFill>
                  <a:srgbClr val="FF3300"/>
                </a:solidFill>
              </a:rPr>
              <a:t>(b)(3))</a:t>
            </a:r>
            <a:endParaRPr lang="en-US" sz="1000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 userDrawn="1"/>
        </p:nvSpPr>
        <p:spPr bwMode="auto">
          <a:xfrm>
            <a:off x="2133600" y="6376988"/>
            <a:ext cx="4641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Calibri" pitchFamily="34" charset="0"/>
                <a:ea typeface="Arial" charset="0"/>
                <a:cs typeface="Arial" charset="0"/>
              </a:rPr>
              <a:t>ARO MURI “</a:t>
            </a:r>
            <a:r>
              <a:rPr lang="en-US" sz="1200" i="1" u="sng">
                <a:latin typeface="Calibri" pitchFamily="34" charset="0"/>
                <a:ea typeface="Arial" charset="0"/>
                <a:cs typeface="Arial" charset="0"/>
              </a:rPr>
              <a:t>Light Filamentation Science”  Contract # </a:t>
            </a:r>
            <a:r>
              <a:rPr lang="en-US" sz="1200" i="1">
                <a:latin typeface="Calibri" pitchFamily="34" charset="0"/>
                <a:ea typeface="Arial" charset="0"/>
                <a:cs typeface="Arial" charset="0"/>
              </a:rPr>
              <a:t>W911NF1110297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12" Type="http://schemas.openxmlformats.org/officeDocument/2006/relationships/image" Target="../media/image12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png"/><Relationship Id="rId5" Type="http://schemas.openxmlformats.org/officeDocument/2006/relationships/image" Target="../media/image7.wmf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779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Development of sub-ns GW peak power </a:t>
            </a:r>
            <a:r>
              <a:rPr lang="en-US" dirty="0" err="1" smtClean="0"/>
              <a:t>Nd:YAG</a:t>
            </a:r>
            <a:r>
              <a:rPr lang="en-US" dirty="0" smtClean="0"/>
              <a:t> laser system at 266nm </a:t>
            </a:r>
            <a:br>
              <a:rPr lang="en-US" dirty="0" smtClean="0"/>
            </a:br>
            <a:r>
              <a:rPr lang="en-US" dirty="0" smtClean="0"/>
              <a:t>for UV filament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5562600" cy="2133600"/>
          </a:xfrm>
        </p:spPr>
        <p:txBody>
          <a:bodyPr>
            <a:noAutofit/>
          </a:bodyPr>
          <a:lstStyle/>
          <a:p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Xiaozhen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Xu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Chengyong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Feng</a:t>
            </a:r>
            <a:endParaRPr lang="en-US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Jean-Claude Diels  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Department of Physics and Astronomy &amp;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Center for High Tech Materials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University of New Mexico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667001" y="0"/>
            <a:ext cx="5791199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High energy SBS compression results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14600"/>
            <a:ext cx="730739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内容占位符 2"/>
          <p:cNvSpPr txBox="1">
            <a:spLocks/>
          </p:cNvSpPr>
          <p:nvPr/>
        </p:nvSpPr>
        <p:spPr>
          <a:xfrm>
            <a:off x="1219200" y="1143000"/>
            <a:ext cx="5638800" cy="1676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10ns pulse has been compressed to 670ps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000" baseline="0" dirty="0" smtClean="0">
                <a:latin typeface="Times New Roman" pitchFamily="18" charset="0"/>
                <a:cs typeface="Times New Roman" pitchFamily="18" charset="0"/>
              </a:rPr>
              <a:t>Overall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 efficiency of 73.5% has been achieved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Peak power has been increased 11 times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" y="5486400"/>
            <a:ext cx="8458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XiaozhenXu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ChengyongFeng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, and Jean-Claude M. Diels. High energy pulse compression through two-pulse interaction mediated by stimulated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brillouin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scattering in liquid </a:t>
            </a:r>
            <a:r>
              <a:rPr lang="en-US" altLang="zh-CN" sz="1400" dirty="0" err="1" smtClean="0">
                <a:latin typeface="Times New Roman" pitchFamily="18" charset="0"/>
                <a:cs typeface="Times New Roman" pitchFamily="18" charset="0"/>
              </a:rPr>
              <a:t>uorocarbon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. In CLEO: 2013, page CM3L.4. Optical Society of America, 2013.</a:t>
            </a:r>
            <a:endParaRPr lang="zh-CN" alt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667001" y="0"/>
            <a:ext cx="5791199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UV laser system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174" y="914400"/>
            <a:ext cx="711547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图片 12" descr="Dual 1.6KV full output_input40_60_50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5" y="4347241"/>
            <a:ext cx="1809782" cy="180000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>
            <a:off x="1857356" y="3242566"/>
            <a:ext cx="2143140" cy="71438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71934" y="374263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10ns pulse width, 1J energy @1064nm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2857488" y="2599624"/>
            <a:ext cx="1285884" cy="121444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71934" y="373380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670ps pulse width, 730mJ energy @1064nm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rot="16200000" flipH="1">
            <a:off x="3071803" y="2881987"/>
            <a:ext cx="1071570" cy="928694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stokes1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92" y="4371524"/>
            <a:ext cx="1810345" cy="180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71935" y="373380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670ps pulse width, 3.7J energy @1064nm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357554" y="4242698"/>
            <a:ext cx="3060000" cy="2160000"/>
            <a:chOff x="1011934" y="3269264"/>
            <a:chExt cx="3060000" cy="2160000"/>
          </a:xfrm>
        </p:grpSpPr>
        <p:pic>
          <p:nvPicPr>
            <p:cNvPr id="8" name="图片 7" descr="outputStokes2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1934" y="3269264"/>
              <a:ext cx="3060000" cy="2160000"/>
            </a:xfrm>
            <a:prstGeom prst="rect">
              <a:avLst/>
            </a:prstGeom>
          </p:spPr>
        </p:pic>
        <p:cxnSp>
          <p:nvCxnSpPr>
            <p:cNvPr id="9" name="直接箭头连接符 8"/>
            <p:cNvCxnSpPr/>
            <p:nvPr/>
          </p:nvCxnSpPr>
          <p:spPr>
            <a:xfrm>
              <a:off x="2000232" y="4714884"/>
              <a:ext cx="214314" cy="1588"/>
            </a:xfrm>
            <a:prstGeom prst="straightConnector1">
              <a:avLst/>
            </a:prstGeom>
            <a:ln w="19050"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/>
            <p:nvPr/>
          </p:nvCxnSpPr>
          <p:spPr>
            <a:xfrm>
              <a:off x="2571736" y="4214818"/>
              <a:ext cx="214314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643174" y="410046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FWHM:</a:t>
              </a:r>
            </a:p>
            <a:p>
              <a:pPr algn="ctr"/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670ps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28728" y="445765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FWHM:</a:t>
              </a:r>
            </a:p>
            <a:p>
              <a:pPr algn="ctr"/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10ns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图片 22" descr="SHG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8324" y="3733800"/>
            <a:ext cx="3160076" cy="2377440"/>
          </a:xfrm>
          <a:prstGeom prst="rect">
            <a:avLst/>
          </a:prstGeom>
        </p:spPr>
      </p:pic>
      <p:pic>
        <p:nvPicPr>
          <p:cNvPr id="24" name="图片 23" descr="FHG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3733800"/>
            <a:ext cx="3160076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  <p:bldP spid="17" grpId="1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667001" y="0"/>
            <a:ext cx="5791199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UV laser system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174" y="914400"/>
            <a:ext cx="7115470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图片 22" descr="SHG.png"/>
          <p:cNvPicPr>
            <a:picLocks noChangeAspect="1"/>
          </p:cNvPicPr>
          <p:nvPr/>
        </p:nvPicPr>
        <p:blipFill>
          <a:blip r:embed="rId4">
            <a:lum bright="65000"/>
          </a:blip>
          <a:stretch>
            <a:fillRect/>
          </a:stretch>
        </p:blipFill>
        <p:spPr>
          <a:xfrm>
            <a:off x="3071802" y="3733800"/>
            <a:ext cx="3110311" cy="2340000"/>
          </a:xfrm>
          <a:prstGeom prst="rect">
            <a:avLst/>
          </a:prstGeom>
        </p:spPr>
      </p:pic>
      <p:pic>
        <p:nvPicPr>
          <p:cNvPr id="24" name="图片 23" descr="FHG.png"/>
          <p:cNvPicPr>
            <a:picLocks noChangeAspect="1"/>
          </p:cNvPicPr>
          <p:nvPr/>
        </p:nvPicPr>
        <p:blipFill>
          <a:blip r:embed="rId5">
            <a:lum bright="65000"/>
          </a:blip>
          <a:stretch>
            <a:fillRect/>
          </a:stretch>
        </p:blipFill>
        <p:spPr>
          <a:xfrm>
            <a:off x="5962283" y="3733800"/>
            <a:ext cx="3110311" cy="234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048000" y="45720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UV peak power @ 500-600MW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67002" y="5156775"/>
            <a:ext cx="6248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latin typeface="Times New Roman"/>
                <a:cs typeface="Times New Roman"/>
              </a:rPr>
              <a:t>New KDP crystal 50*50*10mm could push this close to 1GW </a:t>
            </a:r>
            <a:endParaRPr lang="zh-CN" altLang="en-US" b="1" dirty="0" smtClean="0">
              <a:latin typeface="Times New Roman"/>
              <a:cs typeface="Times New Roman"/>
            </a:endParaRPr>
          </a:p>
          <a:p>
            <a:endParaRPr lang="zh-CN" alt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667001" y="0"/>
            <a:ext cx="5791199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Current UV source limitation:</a:t>
            </a:r>
            <a:br>
              <a:rPr lang="en-US" sz="3200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Aberration from amplifier cell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4" name="图片 3" descr="Final_set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85200"/>
            <a:ext cx="5367225" cy="25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1160" y="1466671"/>
            <a:ext cx="3672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smtClean="0">
                <a:latin typeface="Times New Roman"/>
                <a:cs typeface="Times New Roman"/>
              </a:rPr>
              <a:t>Generator-Amplifier setup gains the advantage of high energy capacity but also looses the phase conjugation property</a:t>
            </a:r>
            <a:endParaRPr lang="zh-CN" altLang="en-US" dirty="0">
              <a:latin typeface="Times New Roman"/>
              <a:cs typeface="Times New Roman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>
          <a:xfrm>
            <a:off x="838200" y="3962400"/>
            <a:ext cx="6248400" cy="563873"/>
          </a:xfrm>
          <a:prstGeom prst="rect">
            <a:avLst/>
          </a:prstGeom>
          <a:solidFill>
            <a:srgbClr val="82B8F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8"/>
          <p:cNvSpPr/>
          <p:nvPr/>
        </p:nvSpPr>
        <p:spPr>
          <a:xfrm>
            <a:off x="838200" y="5181600"/>
            <a:ext cx="6248400" cy="56692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57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10"/>
          <p:cNvCxnSpPr/>
          <p:nvPr/>
        </p:nvCxnSpPr>
        <p:spPr>
          <a:xfrm>
            <a:off x="228600" y="4265612"/>
            <a:ext cx="7315200" cy="1588"/>
          </a:xfrm>
          <a:prstGeom prst="line">
            <a:avLst/>
          </a:prstGeom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13"/>
          <p:cNvSpPr/>
          <p:nvPr/>
        </p:nvSpPr>
        <p:spPr>
          <a:xfrm rot="152504">
            <a:off x="229148" y="5487647"/>
            <a:ext cx="7320440" cy="98609"/>
          </a:xfrm>
          <a:custGeom>
            <a:avLst/>
            <a:gdLst>
              <a:gd name="connsiteX0" fmla="*/ 0 w 7281333"/>
              <a:gd name="connsiteY0" fmla="*/ 76201 h 127001"/>
              <a:gd name="connsiteX1" fmla="*/ 3691467 w 7281333"/>
              <a:gd name="connsiteY1" fmla="*/ 8467 h 127001"/>
              <a:gd name="connsiteX2" fmla="*/ 7281333 w 7281333"/>
              <a:gd name="connsiteY2" fmla="*/ 127001 h 12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1333" h="127001">
                <a:moveTo>
                  <a:pt x="0" y="76201"/>
                </a:moveTo>
                <a:cubicBezTo>
                  <a:pt x="1238956" y="38100"/>
                  <a:pt x="2477912" y="0"/>
                  <a:pt x="3691467" y="8467"/>
                </a:cubicBezTo>
                <a:cubicBezTo>
                  <a:pt x="4905022" y="16934"/>
                  <a:pt x="6093177" y="71967"/>
                  <a:pt x="7281333" y="127001"/>
                </a:cubicBezTo>
              </a:path>
            </a:pathLst>
          </a:custGeom>
          <a:ln w="285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0" descr="cool.bmp"/>
          <p:cNvPicPr>
            <a:picLocks/>
          </p:cNvPicPr>
          <p:nvPr/>
        </p:nvPicPr>
        <p:blipFill>
          <a:blip r:embed="rId4"/>
          <a:srcRect l="23333" t="11689" r="33333" b="31237"/>
          <a:stretch>
            <a:fillRect/>
          </a:stretch>
        </p:blipFill>
        <p:spPr>
          <a:xfrm>
            <a:off x="7514274" y="3747261"/>
            <a:ext cx="1197157" cy="1281939"/>
          </a:xfrm>
          <a:prstGeom prst="rect">
            <a:avLst/>
          </a:prstGeom>
        </p:spPr>
      </p:pic>
      <p:pic>
        <p:nvPicPr>
          <p:cNvPr id="14" name="Picture 11" descr="1hrlater.bmp"/>
          <p:cNvPicPr>
            <a:picLocks noChangeAspect="1"/>
          </p:cNvPicPr>
          <p:nvPr/>
        </p:nvPicPr>
        <p:blipFill>
          <a:blip r:embed="rId5"/>
          <a:srcRect l="23333" t="13307" r="32500" b="46667"/>
          <a:stretch>
            <a:fillRect/>
          </a:stretch>
        </p:blipFill>
        <p:spPr>
          <a:xfrm>
            <a:off x="7489643" y="5067471"/>
            <a:ext cx="1273357" cy="9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667001" y="0"/>
            <a:ext cx="5791199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Current UV source limitation :</a:t>
            </a:r>
            <a:r>
              <a:rPr lang="en-US" sz="3200" dirty="0" smtClean="0">
                <a:solidFill>
                  <a:srgbClr val="000090"/>
                </a:solidFill>
              </a:rPr>
              <a:t/>
            </a:r>
            <a:br>
              <a:rPr lang="en-US" sz="3200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Aberration from amplifier cell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>
          <a:xfrm>
            <a:off x="838200" y="3962400"/>
            <a:ext cx="6248400" cy="563873"/>
          </a:xfrm>
          <a:prstGeom prst="rect">
            <a:avLst/>
          </a:prstGeom>
          <a:solidFill>
            <a:srgbClr val="82B8F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8"/>
          <p:cNvSpPr/>
          <p:nvPr/>
        </p:nvSpPr>
        <p:spPr>
          <a:xfrm>
            <a:off x="838200" y="5181600"/>
            <a:ext cx="6248400" cy="56692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57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10"/>
          <p:cNvCxnSpPr/>
          <p:nvPr/>
        </p:nvCxnSpPr>
        <p:spPr>
          <a:xfrm>
            <a:off x="228600" y="4265612"/>
            <a:ext cx="7315200" cy="1588"/>
          </a:xfrm>
          <a:prstGeom prst="line">
            <a:avLst/>
          </a:prstGeom>
          <a:ln w="285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13"/>
          <p:cNvSpPr/>
          <p:nvPr/>
        </p:nvSpPr>
        <p:spPr>
          <a:xfrm rot="152504">
            <a:off x="229148" y="5487647"/>
            <a:ext cx="7320440" cy="98609"/>
          </a:xfrm>
          <a:custGeom>
            <a:avLst/>
            <a:gdLst>
              <a:gd name="connsiteX0" fmla="*/ 0 w 7281333"/>
              <a:gd name="connsiteY0" fmla="*/ 76201 h 127001"/>
              <a:gd name="connsiteX1" fmla="*/ 3691467 w 7281333"/>
              <a:gd name="connsiteY1" fmla="*/ 8467 h 127001"/>
              <a:gd name="connsiteX2" fmla="*/ 7281333 w 7281333"/>
              <a:gd name="connsiteY2" fmla="*/ 127001 h 12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81333" h="127001">
                <a:moveTo>
                  <a:pt x="0" y="76201"/>
                </a:moveTo>
                <a:cubicBezTo>
                  <a:pt x="1238956" y="38100"/>
                  <a:pt x="2477912" y="0"/>
                  <a:pt x="3691467" y="8467"/>
                </a:cubicBezTo>
                <a:cubicBezTo>
                  <a:pt x="4905022" y="16934"/>
                  <a:pt x="6093177" y="71967"/>
                  <a:pt x="7281333" y="127001"/>
                </a:cubicBezTo>
              </a:path>
            </a:pathLst>
          </a:custGeom>
          <a:ln w="285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0" descr="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066800"/>
            <a:ext cx="2057400" cy="2743200"/>
          </a:xfrm>
          <a:prstGeom prst="rect">
            <a:avLst/>
          </a:prstGeom>
        </p:spPr>
      </p:pic>
      <p:pic>
        <p:nvPicPr>
          <p:cNvPr id="12" name="图片 11" descr="image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066800"/>
            <a:ext cx="2057400" cy="2743200"/>
          </a:xfrm>
          <a:prstGeom prst="rect">
            <a:avLst/>
          </a:prstGeom>
        </p:spPr>
      </p:pic>
      <p:pic>
        <p:nvPicPr>
          <p:cNvPr id="15" name="Picture 10" descr="cool.bmp"/>
          <p:cNvPicPr>
            <a:picLocks/>
          </p:cNvPicPr>
          <p:nvPr/>
        </p:nvPicPr>
        <p:blipFill>
          <a:blip r:embed="rId5"/>
          <a:srcRect l="23333" t="11689" r="33333" b="31237"/>
          <a:stretch>
            <a:fillRect/>
          </a:stretch>
        </p:blipFill>
        <p:spPr>
          <a:xfrm>
            <a:off x="7514274" y="3747261"/>
            <a:ext cx="1197157" cy="1281939"/>
          </a:xfrm>
          <a:prstGeom prst="rect">
            <a:avLst/>
          </a:prstGeom>
        </p:spPr>
      </p:pic>
      <p:pic>
        <p:nvPicPr>
          <p:cNvPr id="16" name="Picture 11" descr="1hrlater.bmp"/>
          <p:cNvPicPr>
            <a:picLocks noChangeAspect="1"/>
          </p:cNvPicPr>
          <p:nvPr/>
        </p:nvPicPr>
        <p:blipFill>
          <a:blip r:embed="rId6"/>
          <a:srcRect l="23333" t="13307" r="32500" b="46667"/>
          <a:stretch>
            <a:fillRect/>
          </a:stretch>
        </p:blipFill>
        <p:spPr>
          <a:xfrm>
            <a:off x="7489643" y="5067471"/>
            <a:ext cx="1273357" cy="952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667001" y="0"/>
            <a:ext cx="5791199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Pulse compression in water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743200"/>
            <a:ext cx="42100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304800" y="579120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US" sz="1400" dirty="0" smtClean="0">
                <a:latin typeface="Times New Roman"/>
                <a:cs typeface="Times New Roman"/>
              </a:rPr>
              <a:t>G. </a:t>
            </a:r>
            <a:r>
              <a:rPr lang="en-US" sz="1400" dirty="0" err="1" smtClean="0">
                <a:latin typeface="Times New Roman"/>
                <a:cs typeface="Times New Roman"/>
              </a:rPr>
              <a:t>Abbate</a:t>
            </a:r>
            <a:r>
              <a:rPr lang="en-US" sz="1400" dirty="0" smtClean="0">
                <a:latin typeface="Times New Roman"/>
                <a:cs typeface="Times New Roman"/>
              </a:rPr>
              <a:t>, et al. The temperature dependence of the refractive index of water. J. Phys. D: Appl. Phys. 11, 1167 (1978)</a:t>
            </a:r>
          </a:p>
          <a:p>
            <a:pPr marL="342900" indent="-342900">
              <a:spcBef>
                <a:spcPct val="20000"/>
              </a:spcBef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057275"/>
            <a:ext cx="77247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椭圆 5"/>
          <p:cNvSpPr/>
          <p:nvPr/>
        </p:nvSpPr>
        <p:spPr>
          <a:xfrm>
            <a:off x="3048000" y="5029200"/>
            <a:ext cx="2286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1828800" y="4443984"/>
            <a:ext cx="1219200" cy="661416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 flipV="1">
            <a:off x="3543300" y="4791456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10800000">
            <a:off x="3062446" y="4443984"/>
            <a:ext cx="82296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038600"/>
            <a:ext cx="1962150" cy="33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直接连接符 11"/>
          <p:cNvCxnSpPr/>
          <p:nvPr/>
        </p:nvCxnSpPr>
        <p:spPr>
          <a:xfrm rot="10800000" flipH="1">
            <a:off x="533399" y="1865376"/>
            <a:ext cx="77247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rot="10800000" flipH="1">
            <a:off x="533400" y="2423160"/>
            <a:ext cx="77247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667001" y="0"/>
            <a:ext cx="5791199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Pulse compression in water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304800" y="579120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US" altLang="zh-CN" sz="1400" dirty="0" smtClean="0">
                <a:latin typeface="Times New Roman"/>
                <a:cs typeface="Times New Roman"/>
              </a:rPr>
              <a:t>A</a:t>
            </a:r>
            <a:r>
              <a:rPr lang="en-US" sz="1400" dirty="0" smtClean="0">
                <a:latin typeface="Times New Roman"/>
                <a:cs typeface="Times New Roman"/>
              </a:rPr>
              <a:t>. C. Tam, et al. Optical absorptions of light and heavy water by laser </a:t>
            </a:r>
            <a:r>
              <a:rPr lang="en-US" sz="1400" dirty="0" err="1" smtClean="0">
                <a:latin typeface="Times New Roman"/>
                <a:cs typeface="Times New Roman"/>
              </a:rPr>
              <a:t>optoacoustic</a:t>
            </a:r>
            <a:r>
              <a:rPr lang="en-US" sz="1400" dirty="0" smtClean="0">
                <a:latin typeface="Times New Roman"/>
                <a:cs typeface="Times New Roman"/>
              </a:rPr>
              <a:t> spectroscopy. Appl. Opt.. 18, 3348 (1979)</a:t>
            </a:r>
          </a:p>
          <a:p>
            <a:pPr marL="342900" indent="-342900">
              <a:spcBef>
                <a:spcPct val="20000"/>
              </a:spcBef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5" name="组合 54"/>
          <p:cNvGrpSpPr>
            <a:grpSpLocks/>
          </p:cNvGrpSpPr>
          <p:nvPr/>
        </p:nvGrpSpPr>
        <p:grpSpPr>
          <a:xfrm>
            <a:off x="1600200" y="2301240"/>
            <a:ext cx="5943600" cy="1280160"/>
            <a:chOff x="82550" y="1754187"/>
            <a:chExt cx="8128000" cy="1434465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479550" y="2254250"/>
              <a:ext cx="6102350" cy="465137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931863" y="2335212"/>
              <a:ext cx="7278687" cy="304800"/>
            </a:xfrm>
            <a:prstGeom prst="rect">
              <a:avLst/>
            </a:prstGeom>
            <a:solidFill>
              <a:srgbClr val="728B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Distilled water</a:t>
              </a:r>
              <a:endParaRPr lang="zh-CN" alt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296988" y="2058987"/>
              <a:ext cx="92075" cy="268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7729538" y="2640012"/>
              <a:ext cx="92075" cy="268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712913" y="1985962"/>
              <a:ext cx="130175" cy="268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7239000" y="2720975"/>
              <a:ext cx="120650" cy="26828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zh-CN" altLang="zh-CN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H="1">
              <a:off x="346075" y="2330450"/>
              <a:ext cx="59531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 flipH="1">
              <a:off x="349250" y="2644775"/>
              <a:ext cx="59531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374650" y="2311400"/>
              <a:ext cx="0" cy="3540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arrow" w="med" len="sm"/>
              <a:tailEnd type="arrow" w="med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 rot="16200000">
              <a:off x="-73025" y="2324100"/>
              <a:ext cx="58578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2” OD</a:t>
              </a: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8210550" y="2640012"/>
              <a:ext cx="0" cy="548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931863" y="2640012"/>
              <a:ext cx="0" cy="548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928688" y="3124200"/>
              <a:ext cx="7258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962400" y="2819400"/>
              <a:ext cx="704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a typeface="宋体" charset="-122"/>
                </a:rPr>
                <a:t>2.5 m</a:t>
              </a:r>
            </a:p>
          </p:txBody>
        </p:sp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>
              <a:off x="4905375" y="1754187"/>
              <a:ext cx="15135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FFC000"/>
                  </a:solidFill>
                  <a:latin typeface="Times New Roman" pitchFamily="18" charset="0"/>
                  <a:ea typeface="宋体" charset="-122"/>
                  <a:cs typeface="Times New Roman" pitchFamily="18" charset="0"/>
                </a:rPr>
                <a:t>Cooling </a:t>
              </a:r>
              <a:r>
                <a:rPr lang="en-US" altLang="zh-CN" sz="1600" b="1" dirty="0" smtClean="0">
                  <a:solidFill>
                    <a:srgbClr val="FFC000"/>
                  </a:solidFill>
                  <a:latin typeface="Times New Roman" pitchFamily="18" charset="0"/>
                  <a:ea typeface="宋体" charset="-122"/>
                  <a:cs typeface="Times New Roman" pitchFamily="18" charset="0"/>
                </a:rPr>
                <a:t>Liquid</a:t>
              </a:r>
              <a:endParaRPr lang="en-US" altLang="zh-CN" sz="1600" b="1" dirty="0">
                <a:solidFill>
                  <a:srgbClr val="FFC000"/>
                </a:solidFill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40" name="AutoShape 29"/>
            <p:cNvSpPr>
              <a:spLocks noChangeArrowheads="1"/>
            </p:cNvSpPr>
            <p:nvPr/>
          </p:nvSpPr>
          <p:spPr bwMode="auto">
            <a:xfrm>
              <a:off x="4525963" y="2632075"/>
              <a:ext cx="88900" cy="889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1" name="AutoShape 30"/>
            <p:cNvSpPr>
              <a:spLocks noChangeArrowheads="1"/>
            </p:cNvSpPr>
            <p:nvPr/>
          </p:nvSpPr>
          <p:spPr bwMode="auto">
            <a:xfrm flipV="1">
              <a:off x="4527550" y="2249487"/>
              <a:ext cx="88900" cy="889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2" name="Line 32"/>
            <p:cNvSpPr>
              <a:spLocks noChangeShapeType="1"/>
            </p:cNvSpPr>
            <p:nvPr/>
          </p:nvSpPr>
          <p:spPr bwMode="auto">
            <a:xfrm>
              <a:off x="6191250" y="1985962"/>
              <a:ext cx="409575" cy="325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808038" y="4075747"/>
            <a:ext cx="7269162" cy="1410653"/>
            <a:chOff x="493713" y="3062287"/>
            <a:chExt cx="7269162" cy="1410653"/>
          </a:xfrm>
        </p:grpSpPr>
        <p:sp>
          <p:nvSpPr>
            <p:cNvPr id="56" name="Rectangle 7"/>
            <p:cNvSpPr>
              <a:spLocks noChangeArrowheads="1"/>
            </p:cNvSpPr>
            <p:nvPr/>
          </p:nvSpPr>
          <p:spPr bwMode="auto">
            <a:xfrm>
              <a:off x="1479550" y="3538538"/>
              <a:ext cx="6102350" cy="465137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57" name="Rectangle 4"/>
            <p:cNvSpPr>
              <a:spLocks noChangeArrowheads="1"/>
            </p:cNvSpPr>
            <p:nvPr/>
          </p:nvSpPr>
          <p:spPr bwMode="auto">
            <a:xfrm>
              <a:off x="1350963" y="3619500"/>
              <a:ext cx="6411912" cy="3048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58" name="Rectangle 5"/>
            <p:cNvSpPr>
              <a:spLocks noChangeArrowheads="1"/>
            </p:cNvSpPr>
            <p:nvPr/>
          </p:nvSpPr>
          <p:spPr bwMode="auto">
            <a:xfrm>
              <a:off x="1968500" y="3343275"/>
              <a:ext cx="92075" cy="268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ea typeface="宋体" charset="-122"/>
              </a:endParaRPr>
            </a:p>
          </p:txBody>
        </p:sp>
        <p:sp>
          <p:nvSpPr>
            <p:cNvPr id="59" name="Rectangle 6"/>
            <p:cNvSpPr>
              <a:spLocks noChangeArrowheads="1"/>
            </p:cNvSpPr>
            <p:nvPr/>
          </p:nvSpPr>
          <p:spPr bwMode="auto">
            <a:xfrm>
              <a:off x="7043738" y="3924300"/>
              <a:ext cx="92075" cy="268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ea typeface="宋体" charset="-122"/>
              </a:endParaRPr>
            </a:p>
          </p:txBody>
        </p:sp>
        <p:sp>
          <p:nvSpPr>
            <p:cNvPr id="60" name="Rectangle 8"/>
            <p:cNvSpPr>
              <a:spLocks noChangeArrowheads="1"/>
            </p:cNvSpPr>
            <p:nvPr/>
          </p:nvSpPr>
          <p:spPr bwMode="auto">
            <a:xfrm>
              <a:off x="1712913" y="3270250"/>
              <a:ext cx="130175" cy="268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ea typeface="宋体" charset="-122"/>
              </a:endParaRPr>
            </a:p>
          </p:txBody>
        </p:sp>
        <p:sp>
          <p:nvSpPr>
            <p:cNvPr id="61" name="Rectangle 9"/>
            <p:cNvSpPr>
              <a:spLocks noChangeArrowheads="1"/>
            </p:cNvSpPr>
            <p:nvPr/>
          </p:nvSpPr>
          <p:spPr bwMode="auto">
            <a:xfrm>
              <a:off x="7239000" y="4005263"/>
              <a:ext cx="120650" cy="26828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zh-CN">
                <a:ea typeface="宋体" charset="-122"/>
              </a:endParaRPr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 flipH="1">
              <a:off x="755650" y="3614738"/>
              <a:ext cx="59531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H="1">
              <a:off x="758825" y="3929063"/>
              <a:ext cx="595313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>
              <a:off x="784225" y="3595688"/>
              <a:ext cx="0" cy="35401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arrow" w="med" len="sm"/>
              <a:tailEnd type="arrow" w="med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Text Box 13"/>
            <p:cNvSpPr txBox="1">
              <a:spLocks noChangeArrowheads="1"/>
            </p:cNvSpPr>
            <p:nvPr/>
          </p:nvSpPr>
          <p:spPr bwMode="auto">
            <a:xfrm rot="16200000">
              <a:off x="272257" y="3542506"/>
              <a:ext cx="7175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1200">
                  <a:ea typeface="宋体" charset="-122"/>
                </a:rPr>
                <a:t>2.75” ID</a:t>
              </a:r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>
              <a:off x="7753350" y="3924300"/>
              <a:ext cx="0" cy="548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>
              <a:off x="1328738" y="4343400"/>
              <a:ext cx="6419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Text Box 17"/>
            <p:cNvSpPr txBox="1">
              <a:spLocks noChangeArrowheads="1"/>
            </p:cNvSpPr>
            <p:nvPr/>
          </p:nvSpPr>
          <p:spPr bwMode="auto">
            <a:xfrm>
              <a:off x="4843463" y="4038600"/>
              <a:ext cx="704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a typeface="宋体" charset="-122"/>
                </a:rPr>
                <a:t>2.7 m</a:t>
              </a:r>
            </a:p>
          </p:txBody>
        </p:sp>
        <p:sp>
          <p:nvSpPr>
            <p:cNvPr id="69" name="Line 18"/>
            <p:cNvSpPr>
              <a:spLocks noChangeShapeType="1"/>
            </p:cNvSpPr>
            <p:nvPr/>
          </p:nvSpPr>
          <p:spPr bwMode="auto">
            <a:xfrm>
              <a:off x="1349375" y="3902075"/>
              <a:ext cx="0" cy="548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AutoShape 29"/>
            <p:cNvSpPr>
              <a:spLocks noChangeArrowheads="1"/>
            </p:cNvSpPr>
            <p:nvPr/>
          </p:nvSpPr>
          <p:spPr bwMode="auto">
            <a:xfrm>
              <a:off x="4525963" y="3916363"/>
              <a:ext cx="88900" cy="889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5" name="AutoShape 30"/>
            <p:cNvSpPr>
              <a:spLocks noChangeArrowheads="1"/>
            </p:cNvSpPr>
            <p:nvPr/>
          </p:nvSpPr>
          <p:spPr bwMode="auto">
            <a:xfrm flipV="1">
              <a:off x="4527550" y="3533775"/>
              <a:ext cx="88900" cy="8890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93" name="Text Box 26"/>
            <p:cNvSpPr txBox="1">
              <a:spLocks noChangeArrowheads="1"/>
            </p:cNvSpPr>
            <p:nvPr/>
          </p:nvSpPr>
          <p:spPr bwMode="auto">
            <a:xfrm>
              <a:off x="4724400" y="3166646"/>
              <a:ext cx="15135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FFC000"/>
                  </a:solidFill>
                  <a:latin typeface="Times New Roman" pitchFamily="18" charset="0"/>
                  <a:ea typeface="宋体" charset="-122"/>
                  <a:cs typeface="Times New Roman" pitchFamily="18" charset="0"/>
                </a:rPr>
                <a:t>Cooling </a:t>
              </a:r>
              <a:r>
                <a:rPr lang="en-US" altLang="zh-CN" sz="1600" b="1" dirty="0" smtClean="0">
                  <a:solidFill>
                    <a:srgbClr val="FFC000"/>
                  </a:solidFill>
                  <a:latin typeface="Times New Roman" pitchFamily="18" charset="0"/>
                  <a:ea typeface="宋体" charset="-122"/>
                  <a:cs typeface="Times New Roman" pitchFamily="18" charset="0"/>
                </a:rPr>
                <a:t>Liquid</a:t>
              </a:r>
              <a:endParaRPr lang="en-US" altLang="zh-CN" sz="1600" b="1" dirty="0">
                <a:solidFill>
                  <a:srgbClr val="FFC000"/>
                </a:solidFill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94" name="Line 32"/>
            <p:cNvSpPr>
              <a:spLocks noChangeShapeType="1"/>
            </p:cNvSpPr>
            <p:nvPr/>
          </p:nvSpPr>
          <p:spPr bwMode="auto">
            <a:xfrm>
              <a:off x="6186488" y="3270250"/>
              <a:ext cx="409575" cy="325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Rectangle 4"/>
            <p:cNvSpPr>
              <a:spLocks noChangeArrowheads="1"/>
            </p:cNvSpPr>
            <p:nvPr/>
          </p:nvSpPr>
          <p:spPr bwMode="auto">
            <a:xfrm>
              <a:off x="1883664" y="3621024"/>
              <a:ext cx="5334000" cy="304800"/>
            </a:xfrm>
            <a:prstGeom prst="rect">
              <a:avLst/>
            </a:prstGeom>
            <a:solidFill>
              <a:srgbClr val="728B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400" b="1" dirty="0" smtClean="0">
                  <a:solidFill>
                    <a:schemeClr val="bg1"/>
                  </a:solidFill>
                  <a:latin typeface="Times New Roman" pitchFamily="18" charset="0"/>
                  <a:ea typeface="宋体" charset="-122"/>
                  <a:cs typeface="Times New Roman" pitchFamily="18" charset="0"/>
                </a:rPr>
                <a:t>Distilled water</a:t>
              </a:r>
              <a:endParaRPr lang="zh-CN" altLang="en-US" sz="1400" b="1" dirty="0">
                <a:solidFill>
                  <a:schemeClr val="bg1"/>
                </a:solidFill>
                <a:latin typeface="Times New Roman" pitchFamily="18" charset="0"/>
                <a:ea typeface="宋体" charset="-122"/>
                <a:cs typeface="Times New Roman" pitchFamily="18" charset="0"/>
              </a:endParaRPr>
            </a:p>
          </p:txBody>
        </p:sp>
        <p:sp>
          <p:nvSpPr>
            <p:cNvPr id="96" name="Line 18"/>
            <p:cNvSpPr>
              <a:spLocks noChangeShapeType="1"/>
            </p:cNvSpPr>
            <p:nvPr/>
          </p:nvSpPr>
          <p:spPr bwMode="auto">
            <a:xfrm>
              <a:off x="1883664" y="3108960"/>
              <a:ext cx="0" cy="548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Line 18"/>
            <p:cNvSpPr>
              <a:spLocks noChangeShapeType="1"/>
            </p:cNvSpPr>
            <p:nvPr/>
          </p:nvSpPr>
          <p:spPr bwMode="auto">
            <a:xfrm>
              <a:off x="7223760" y="3124200"/>
              <a:ext cx="0" cy="548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Line 16"/>
            <p:cNvSpPr>
              <a:spLocks noChangeShapeType="1"/>
            </p:cNvSpPr>
            <p:nvPr/>
          </p:nvSpPr>
          <p:spPr bwMode="auto">
            <a:xfrm>
              <a:off x="1883664" y="3124200"/>
              <a:ext cx="53400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Text Box 17"/>
            <p:cNvSpPr txBox="1">
              <a:spLocks noChangeArrowheads="1"/>
            </p:cNvSpPr>
            <p:nvPr/>
          </p:nvSpPr>
          <p:spPr bwMode="auto">
            <a:xfrm>
              <a:off x="3429000" y="3062287"/>
              <a:ext cx="7048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dirty="0">
                  <a:ea typeface="宋体" charset="-122"/>
                </a:rPr>
                <a:t>2.5 m</a:t>
              </a:r>
            </a:p>
          </p:txBody>
        </p:sp>
      </p:grp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488" y="962025"/>
            <a:ext cx="7439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TextBox 100"/>
          <p:cNvSpPr txBox="1"/>
          <p:nvPr/>
        </p:nvSpPr>
        <p:spPr>
          <a:xfrm>
            <a:off x="4410075" y="3581400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/>
                <a:cs typeface="Times New Roman"/>
              </a:rPr>
              <a:t>Ver. 1.0</a:t>
            </a:r>
            <a:endParaRPr lang="zh-CN" altLang="en-US" dirty="0">
              <a:latin typeface="Times New Roman"/>
              <a:cs typeface="Times New Roman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419600" y="5334000"/>
            <a:ext cx="92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/>
                <a:cs typeface="Times New Roman"/>
              </a:rPr>
              <a:t>Ver. 2.0</a:t>
            </a:r>
            <a:endParaRPr lang="zh-CN" alt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667001" y="0"/>
            <a:ext cx="5791199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</a:t>
            </a:r>
            <a:r>
              <a:rPr lang="en-US" sz="3200" dirty="0" smtClean="0">
                <a:solidFill>
                  <a:srgbClr val="000090"/>
                </a:solidFill>
              </a:rPr>
              <a:t>ulse compression in water:</a:t>
            </a:r>
            <a:br>
              <a:rPr lang="en-US" sz="3200" dirty="0" smtClean="0">
                <a:solidFill>
                  <a:srgbClr val="000090"/>
                </a:solidFill>
              </a:rPr>
            </a:br>
            <a:r>
              <a:rPr lang="en-US" sz="3200" dirty="0" smtClean="0">
                <a:solidFill>
                  <a:srgbClr val="000090"/>
                </a:solidFill>
              </a:rPr>
              <a:t>Single cell setup</a:t>
            </a:r>
            <a:endParaRPr lang="en-US" sz="3200" dirty="0">
              <a:solidFill>
                <a:srgbClr val="000090"/>
              </a:solidFill>
            </a:endParaRPr>
          </a:p>
        </p:txBody>
      </p:sp>
      <p:grpSp>
        <p:nvGrpSpPr>
          <p:cNvPr id="7" name="组合 52"/>
          <p:cNvGrpSpPr/>
          <p:nvPr/>
        </p:nvGrpSpPr>
        <p:grpSpPr>
          <a:xfrm>
            <a:off x="304800" y="1143000"/>
            <a:ext cx="8686800" cy="4289669"/>
            <a:chOff x="357158" y="1857364"/>
            <a:chExt cx="8686800" cy="428966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143108" y="3786190"/>
              <a:ext cx="2857520" cy="500066"/>
            </a:xfrm>
            <a:prstGeom prst="line">
              <a:avLst/>
            </a:prstGeom>
            <a:ln w="38100">
              <a:solidFill>
                <a:srgbClr val="00D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70132" y="3929066"/>
              <a:ext cx="1072976" cy="829747"/>
            </a:xfrm>
            <a:prstGeom prst="line">
              <a:avLst/>
            </a:prstGeom>
            <a:ln w="38100">
              <a:solidFill>
                <a:srgbClr val="00D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5400000" flipH="1" flipV="1">
              <a:off x="-642180" y="4285462"/>
              <a:ext cx="3429024" cy="1588"/>
            </a:xfrm>
            <a:prstGeom prst="line">
              <a:avLst/>
            </a:prstGeom>
            <a:ln w="38100">
              <a:solidFill>
                <a:srgbClr val="00D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2"/>
            <p:cNvSpPr/>
            <p:nvPr/>
          </p:nvSpPr>
          <p:spPr>
            <a:xfrm>
              <a:off x="2600324" y="2251067"/>
              <a:ext cx="5572164" cy="71438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1071538" y="2607463"/>
              <a:ext cx="6357982" cy="1588"/>
            </a:xfrm>
            <a:prstGeom prst="line">
              <a:avLst/>
            </a:prstGeom>
            <a:ln w="38100">
              <a:solidFill>
                <a:srgbClr val="00D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5"/>
            <p:cNvGrpSpPr/>
            <p:nvPr/>
          </p:nvGrpSpPr>
          <p:grpSpPr>
            <a:xfrm>
              <a:off x="2071670" y="2143116"/>
              <a:ext cx="914400" cy="914400"/>
              <a:chOff x="3357554" y="3714752"/>
              <a:chExt cx="914400" cy="914400"/>
            </a:xfrm>
          </p:grpSpPr>
          <p:sp>
            <p:nvSpPr>
              <p:cNvPr id="38" name="弧形 37"/>
              <p:cNvSpPr/>
              <p:nvPr/>
            </p:nvSpPr>
            <p:spPr>
              <a:xfrm rot="13494871">
                <a:off x="3357554" y="3714752"/>
                <a:ext cx="914400" cy="9144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9" name="直接连接符 38"/>
              <p:cNvCxnSpPr>
                <a:stCxn id="38" idx="0"/>
                <a:endCxn id="38" idx="2"/>
              </p:cNvCxnSpPr>
              <p:nvPr/>
            </p:nvCxnSpPr>
            <p:spPr>
              <a:xfrm flipH="1" flipV="1">
                <a:off x="3490983" y="3849145"/>
                <a:ext cx="964" cy="64657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矩形 15"/>
            <p:cNvSpPr/>
            <p:nvPr/>
          </p:nvSpPr>
          <p:spPr>
            <a:xfrm>
              <a:off x="1785918" y="2285992"/>
              <a:ext cx="71438" cy="6429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573092">
              <a:off x="1050635" y="2234587"/>
              <a:ext cx="101441" cy="6429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0289150">
              <a:off x="971175" y="3545671"/>
              <a:ext cx="176742" cy="103045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573092">
              <a:off x="2134008" y="4449165"/>
              <a:ext cx="101441" cy="6429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/>
            <p:cNvCxnSpPr>
              <a:stCxn id="19" idx="1"/>
            </p:cNvCxnSpPr>
            <p:nvPr/>
          </p:nvCxnSpPr>
          <p:spPr>
            <a:xfrm rot="10800000" flipH="1">
              <a:off x="2147564" y="3786191"/>
              <a:ext cx="2890" cy="949929"/>
            </a:xfrm>
            <a:prstGeom prst="line">
              <a:avLst/>
            </a:prstGeom>
            <a:ln w="38100">
              <a:solidFill>
                <a:srgbClr val="00D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2143108" y="3786190"/>
              <a:ext cx="2633650" cy="12142"/>
            </a:xfrm>
            <a:prstGeom prst="line">
              <a:avLst/>
            </a:prstGeom>
            <a:ln w="38100">
              <a:solidFill>
                <a:srgbClr val="00D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4776758" y="3700450"/>
              <a:ext cx="1136247" cy="21431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组合 42"/>
            <p:cNvGrpSpPr/>
            <p:nvPr/>
          </p:nvGrpSpPr>
          <p:grpSpPr>
            <a:xfrm>
              <a:off x="5000628" y="4071942"/>
              <a:ext cx="414896" cy="534846"/>
              <a:chOff x="5635241" y="4490770"/>
              <a:chExt cx="414896" cy="534846"/>
            </a:xfrm>
          </p:grpSpPr>
          <p:sp>
            <p:nvSpPr>
              <p:cNvPr id="35" name="矩形 34"/>
              <p:cNvSpPr/>
              <p:nvPr/>
            </p:nvSpPr>
            <p:spPr>
              <a:xfrm rot="900038">
                <a:off x="5779613" y="4490770"/>
                <a:ext cx="270524" cy="53484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 rot="900038">
                <a:off x="5635241" y="4577325"/>
                <a:ext cx="192273" cy="259981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57158" y="3857628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TFP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28728" y="1857364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QW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2910" y="2214554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71670" y="4786322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00694" y="4286256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CCD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28728" y="3429000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Wedge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89205" y="3533764"/>
              <a:ext cx="30547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BIPLANAR PHOTOTUBE</a:t>
              </a:r>
            </a:p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Hamamatsu R1328U-52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42976" y="5500702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itchFamily="18" charset="0"/>
                  <a:cs typeface="Times New Roman" pitchFamily="18" charset="0"/>
                </a:rPr>
                <a:t>Input beam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2573092">
              <a:off x="2062570" y="3480405"/>
              <a:ext cx="101441" cy="64294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SBS energy reflectiv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59" y="762000"/>
            <a:ext cx="3646241" cy="2743200"/>
          </a:xfrm>
          <a:prstGeom prst="rect">
            <a:avLst/>
          </a:prstGeom>
        </p:spPr>
      </p:pic>
      <p:pic>
        <p:nvPicPr>
          <p:cNvPr id="14" name="图片 13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279" y="3505200"/>
            <a:ext cx="3646241" cy="2743200"/>
          </a:xfrm>
          <a:prstGeom prst="rect">
            <a:avLst/>
          </a:prstGeom>
        </p:spPr>
      </p:pic>
      <p:pic>
        <p:nvPicPr>
          <p:cNvPr id="9" name="图片 8" descr="SBS pulse width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59" y="3505200"/>
            <a:ext cx="3646241" cy="2743200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667001" y="0"/>
            <a:ext cx="5791199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Pulse compression in water:</a:t>
            </a:r>
            <a:br>
              <a:rPr lang="en-US" sz="3200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@ room temperature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0121" y="1295400"/>
            <a:ext cx="4196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Times New Roman"/>
                <a:cs typeface="Times New Roman"/>
              </a:rPr>
              <a:t> SBS reflectivity saturates around 72%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Times New Roman"/>
                <a:cs typeface="Times New Roman"/>
              </a:rPr>
              <a:t> Compressed pulse goes below the phonon lifetime of 295ps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Times New Roman"/>
                <a:cs typeface="Times New Roman"/>
              </a:rPr>
              <a:t> The pulse width could be even shorter after the amplification stage</a:t>
            </a:r>
            <a:endParaRPr lang="zh-CN" altLang="en-US" dirty="0">
              <a:latin typeface="Times New Roman"/>
              <a:cs typeface="Times New Roman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3581400" y="4953000"/>
            <a:ext cx="3048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Laser beam point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557" y="3276600"/>
            <a:ext cx="3549243" cy="2743200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667001" y="0"/>
            <a:ext cx="5791199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Pulse compression in water:</a:t>
            </a:r>
            <a:br>
              <a:rPr lang="en-US" sz="3200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Distortion free test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6" name="图片 5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143000"/>
            <a:ext cx="2584174" cy="2286000"/>
          </a:xfrm>
          <a:prstGeom prst="rect">
            <a:avLst/>
          </a:prstGeom>
        </p:spPr>
      </p:pic>
      <p:pic>
        <p:nvPicPr>
          <p:cNvPr id="7" name="图片 6" descr="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226" y="1143000"/>
            <a:ext cx="2584174" cy="228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71600" y="783176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Input profile before SBS cell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572000" y="783176"/>
            <a:ext cx="429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Profile at 7m away from the exit of SBS cell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05199" y="5943600"/>
            <a:ext cx="259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/>
                <a:cs typeface="Times New Roman"/>
              </a:rPr>
              <a:t>Laser pointing stability</a:t>
            </a:r>
            <a:endParaRPr lang="zh-CN" alt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5791200" cy="7620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Outline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078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Project Goal</a:t>
            </a:r>
          </a:p>
          <a:p>
            <a:r>
              <a:rPr lang="en-US" sz="2400" dirty="0" smtClean="0"/>
              <a:t>Introduction of pulse compression through Stimulated </a:t>
            </a:r>
            <a:r>
              <a:rPr lang="en-US" sz="2400" dirty="0" err="1" smtClean="0"/>
              <a:t>Brillouin</a:t>
            </a:r>
            <a:r>
              <a:rPr lang="en-US" sz="2400" dirty="0" smtClean="0"/>
              <a:t> Scattering (SBS) process  </a:t>
            </a:r>
          </a:p>
          <a:p>
            <a:r>
              <a:rPr lang="en-US" sz="2400" dirty="0" smtClean="0"/>
              <a:t>High energy SBS pulse compression setup and results</a:t>
            </a:r>
          </a:p>
          <a:p>
            <a:r>
              <a:rPr lang="en-US" sz="2400" dirty="0" smtClean="0"/>
              <a:t>Current UV source performance and its limitation </a:t>
            </a:r>
          </a:p>
          <a:p>
            <a:r>
              <a:rPr lang="en-US" sz="2400" dirty="0" smtClean="0"/>
              <a:t>On-going work</a:t>
            </a:r>
          </a:p>
          <a:p>
            <a:r>
              <a:rPr lang="en-US" sz="2400" dirty="0" smtClean="0"/>
              <a:t>Summary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438" y="838200"/>
            <a:ext cx="51217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667001" y="0"/>
            <a:ext cx="5791199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On-going work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2734776"/>
            <a:ext cx="60198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dirty="0" smtClean="0">
                <a:latin typeface="Times New Roman"/>
                <a:cs typeface="Times New Roman"/>
              </a:rPr>
              <a:t>New LBO (13.5*13.5*12.5mm) </a:t>
            </a:r>
            <a:r>
              <a:rPr lang="en-US" altLang="zh-CN" dirty="0" smtClean="0">
                <a:latin typeface="Times New Roman"/>
                <a:cs typeface="Times New Roman"/>
                <a:sym typeface="Wingdings"/>
              </a:rPr>
              <a:t></a:t>
            </a:r>
            <a:r>
              <a:rPr lang="en-US" altLang="zh-CN" dirty="0" smtClean="0">
                <a:latin typeface="Times New Roman"/>
                <a:cs typeface="Times New Roman"/>
              </a:rPr>
              <a:t> 3J, 10ns @532nm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dirty="0" smtClean="0">
                <a:latin typeface="Times New Roman"/>
                <a:cs typeface="Times New Roman"/>
              </a:rPr>
              <a:t>Water @4</a:t>
            </a:r>
            <a:r>
              <a:rPr lang="en-US" altLang="zh-CN" baseline="30000" dirty="0" smtClean="0">
                <a:latin typeface="Times New Roman"/>
                <a:cs typeface="Times New Roman"/>
              </a:rPr>
              <a:t>0</a:t>
            </a:r>
            <a:r>
              <a:rPr lang="en-US" altLang="zh-CN" dirty="0" smtClean="0">
                <a:latin typeface="Times New Roman"/>
                <a:cs typeface="Times New Roman"/>
              </a:rPr>
              <a:t>C </a:t>
            </a:r>
            <a:r>
              <a:rPr lang="en-US" altLang="zh-CN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altLang="zh-CN" dirty="0" smtClean="0">
                <a:latin typeface="Times New Roman"/>
                <a:cs typeface="Times New Roman"/>
              </a:rPr>
              <a:t>2J, 250ps @532nm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zh-CN" dirty="0" smtClean="0">
                <a:latin typeface="Times New Roman"/>
                <a:cs typeface="Times New Roman"/>
              </a:rPr>
              <a:t>New KDP (50*50*10mm) </a:t>
            </a:r>
            <a:r>
              <a:rPr lang="en-US" altLang="zh-CN" dirty="0" smtClean="0">
                <a:latin typeface="Times New Roman"/>
                <a:cs typeface="Times New Roman"/>
                <a:sym typeface="Wingdings"/>
              </a:rPr>
              <a:t></a:t>
            </a:r>
            <a:r>
              <a:rPr lang="en-US" altLang="zh-CN" dirty="0" smtClean="0">
                <a:latin typeface="Times New Roman"/>
                <a:cs typeface="Times New Roman"/>
              </a:rPr>
              <a:t> 300mJ 200-250ps @266nm</a:t>
            </a: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GW peak power 266 nm source, generate and study sub-ns UV filament! </a:t>
            </a:r>
          </a:p>
          <a:p>
            <a:pPr marL="342900" indent="-342900">
              <a:buFont typeface="+mj-ea"/>
              <a:buAutoNum type="circleNumDbPlain"/>
            </a:pPr>
            <a:endParaRPr lang="zh-CN" alt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667001" y="0"/>
            <a:ext cx="5791199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Summary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5029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We developed a new method  for stable single axial mode operation of an injection seeded </a:t>
            </a:r>
            <a:r>
              <a:rPr lang="en-US" sz="2000" dirty="0" err="1" smtClean="0"/>
              <a:t>Nd:YAG</a:t>
            </a:r>
            <a:r>
              <a:rPr lang="en-US" sz="2000" dirty="0" smtClean="0"/>
              <a:t> laser at low repetition rate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We investigated pulse compression through SBS process with generator-amplifier setup both theoretically and experimentally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We realized a UV source with sub GW to 1 GW peak power but also found its limitation in application of filament research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We did preliminary pulse compression experiments in Water and  confirmed its better spatial and temporal performance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667001" y="0"/>
            <a:ext cx="5791199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What’s important in this setup:</a:t>
            </a:r>
            <a:br>
              <a:rPr lang="en-US" sz="3200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1) Interaction length/timing control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3" name="图片 21" descr="timing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1133475"/>
            <a:ext cx="3570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22" descr="timing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2871788"/>
            <a:ext cx="3570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8"/>
          <p:cNvSpPr txBox="1">
            <a:spLocks noChangeArrowheads="1"/>
          </p:cNvSpPr>
          <p:nvPr/>
        </p:nvSpPr>
        <p:spPr bwMode="auto">
          <a:xfrm>
            <a:off x="1357313" y="1990725"/>
            <a:ext cx="321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lphaLcParenBoth"/>
            </a:pPr>
            <a:r>
              <a:rPr lang="en-US" altLang="zh-CN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Delay 1: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Stokes seed comes </a:t>
            </a:r>
          </a:p>
          <a:p>
            <a:pPr marL="228600" indent="-228600"/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    too late---</a:t>
            </a:r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Lower efficiency</a:t>
            </a:r>
            <a:endParaRPr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1357313" y="3744913"/>
            <a:ext cx="2857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(b) Delay 2: </a:t>
            </a:r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Stokes seed comes </a:t>
            </a:r>
          </a:p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      at the right time---</a:t>
            </a:r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Perfect</a:t>
            </a:r>
            <a:endParaRPr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23" descr="timing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288" y="4511675"/>
            <a:ext cx="357028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0"/>
          <p:cNvSpPr txBox="1">
            <a:spLocks noChangeArrowheads="1"/>
          </p:cNvSpPr>
          <p:nvPr/>
        </p:nvSpPr>
        <p:spPr bwMode="auto">
          <a:xfrm>
            <a:off x="633413" y="5446713"/>
            <a:ext cx="49291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dirty="0">
                <a:latin typeface="Times New Roman" pitchFamily="18" charset="0"/>
                <a:cs typeface="Times New Roman" pitchFamily="18" charset="0"/>
              </a:rPr>
              <a:t>(c) Delay 3: Stokes seed comes too early---</a:t>
            </a:r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Effective</a:t>
            </a:r>
          </a:p>
          <a:p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      interaction length becomes shorter such that </a:t>
            </a:r>
          </a:p>
          <a:p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      amplified Stokes peak power decreases and </a:t>
            </a:r>
          </a:p>
          <a:p>
            <a:r>
              <a:rPr lang="en-US" altLang="zh-CN" sz="1400" b="1" dirty="0">
                <a:latin typeface="Times New Roman" pitchFamily="18" charset="0"/>
                <a:cs typeface="Times New Roman" pitchFamily="18" charset="0"/>
              </a:rPr>
              <a:t>      more energy goes to pulse tail</a:t>
            </a:r>
            <a:endParaRPr lang="zh-CN" alt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图片 8" descr="delay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00" y="914400"/>
            <a:ext cx="2590800" cy="1828800"/>
          </a:xfrm>
          <a:prstGeom prst="rect">
            <a:avLst/>
          </a:prstGeom>
        </p:spPr>
      </p:pic>
      <p:pic>
        <p:nvPicPr>
          <p:cNvPr id="10" name="图片 9" descr="delay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2667000"/>
            <a:ext cx="2590800" cy="1828800"/>
          </a:xfrm>
          <a:prstGeom prst="rect">
            <a:avLst/>
          </a:prstGeom>
        </p:spPr>
      </p:pic>
      <p:pic>
        <p:nvPicPr>
          <p:cNvPr id="11" name="图片 10" descr="delay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4419600"/>
            <a:ext cx="2590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667001" y="0"/>
            <a:ext cx="5791199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What’s important in this setup: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2) Beam size control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4" name="图片 3" descr="FLreturn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828800"/>
            <a:ext cx="518160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55626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4B33D9"/>
                </a:solidFill>
                <a:latin typeface="Times New Roman"/>
                <a:cs typeface="Times New Roman"/>
              </a:rPr>
              <a:t>The magnification of 1.31 has been chosen to adapt limited optics size as well as the laser configuration</a:t>
            </a:r>
            <a:endParaRPr lang="zh-CN" altLang="en-US" sz="2000" b="1" dirty="0">
              <a:solidFill>
                <a:srgbClr val="4B33D9"/>
              </a:solidFill>
              <a:latin typeface="Times New Roman"/>
              <a:cs typeface="Times New Roman"/>
            </a:endParaRPr>
          </a:p>
        </p:txBody>
      </p:sp>
      <p:pic>
        <p:nvPicPr>
          <p:cNvPr id="7" name="图片 6" descr="BackScateri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143000"/>
            <a:ext cx="3496418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rdEffect58m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24" y="928670"/>
            <a:ext cx="3643224" cy="2571687"/>
          </a:xfrm>
          <a:prstGeom prst="rect">
            <a:avLst/>
          </a:prstGeom>
        </p:spPr>
      </p:pic>
      <p:pic>
        <p:nvPicPr>
          <p:cNvPr id="4" name="图片 3" descr="3rdEffect550m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28670"/>
            <a:ext cx="3641286" cy="257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642918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(a) Es=</a:t>
            </a:r>
            <a:r>
              <a:rPr lang="en-US" altLang="zh-CN" sz="1200" b="1" dirty="0" smtClean="0">
                <a:latin typeface="Times New Roman" pitchFamily="18" charset="0"/>
                <a:cs typeface="Times New Roman" pitchFamily="18" charset="0"/>
              </a:rPr>
              <a:t>8mJ,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20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=60mJ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642918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(b) Es=40mJ, E</a:t>
            </a:r>
            <a:r>
              <a:rPr lang="en-US" altLang="zh-CN" sz="120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=550mJ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6" descr="3rdEffect1010m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16200"/>
            <a:ext cx="3641286" cy="2570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6446" y="3484800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(c) Es=40mJ, E</a:t>
            </a:r>
            <a:r>
              <a:rPr lang="en-US" altLang="zh-CN" sz="1200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=1010mJ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468084" y="1981200"/>
            <a:ext cx="3048000" cy="2286000"/>
            <a:chOff x="0" y="1875529"/>
            <a:chExt cx="5143500" cy="3857625"/>
          </a:xfrm>
        </p:grpSpPr>
        <p:pic>
          <p:nvPicPr>
            <p:cNvPr id="22" name="Picture 3" descr="lowpw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875529"/>
              <a:ext cx="5143500" cy="3857625"/>
            </a:xfrm>
            <a:prstGeom prst="rect">
              <a:avLst/>
            </a:prstGeom>
            <a:noFill/>
          </p:spPr>
        </p:pic>
        <p:sp>
          <p:nvSpPr>
            <p:cNvPr id="23" name="Line 4"/>
            <p:cNvSpPr>
              <a:spLocks noChangeShapeType="1"/>
            </p:cNvSpPr>
            <p:nvPr/>
          </p:nvSpPr>
          <p:spPr bwMode="auto">
            <a:xfrm>
              <a:off x="3729424" y="3804341"/>
              <a:ext cx="479426" cy="0"/>
            </a:xfrm>
            <a:prstGeom prst="line">
              <a:avLst/>
            </a:prstGeom>
            <a:noFill/>
            <a:ln w="38100" cmpd="dbl">
              <a:solidFill>
                <a:srgbClr val="0000FF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 flipH="1">
              <a:off x="892858" y="3932929"/>
              <a:ext cx="114617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24" name="Group 1223"/>
          <p:cNvGrpSpPr>
            <a:grpSpLocks noChangeAspect="1"/>
          </p:cNvGrpSpPr>
          <p:nvPr/>
        </p:nvGrpSpPr>
        <p:grpSpPr>
          <a:xfrm>
            <a:off x="4343400" y="1371600"/>
            <a:ext cx="4572000" cy="3052465"/>
            <a:chOff x="-212004" y="3516392"/>
            <a:chExt cx="5469804" cy="3651883"/>
          </a:xfrm>
        </p:grpSpPr>
        <p:sp>
          <p:nvSpPr>
            <p:cNvPr id="1206" name="TextBox 1205"/>
            <p:cNvSpPr txBox="1"/>
            <p:nvPr/>
          </p:nvSpPr>
          <p:spPr>
            <a:xfrm>
              <a:off x="-212004" y="6615952"/>
              <a:ext cx="5124533" cy="55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/>
                  <a:cs typeface="Times New Roman"/>
                </a:rPr>
                <a:t>Opt. Comm. 281, 3356-3360(2008), O. </a:t>
              </a:r>
              <a:r>
                <a:rPr lang="en-US" sz="1200" dirty="0" err="1" smtClean="0">
                  <a:latin typeface="Times New Roman"/>
                  <a:cs typeface="Times New Roman"/>
                </a:rPr>
                <a:t>Chalus</a:t>
              </a:r>
              <a:r>
                <a:rPr lang="en-US" sz="1200" dirty="0" smtClean="0">
                  <a:latin typeface="Times New Roman"/>
                  <a:cs typeface="Times New Roman"/>
                </a:rPr>
                <a:t>, A. </a:t>
              </a:r>
              <a:r>
                <a:rPr lang="en-US" sz="1200" dirty="0" err="1" smtClean="0">
                  <a:latin typeface="Times New Roman"/>
                  <a:cs typeface="Times New Roman"/>
                </a:rPr>
                <a:t>Sukhinin</a:t>
              </a:r>
              <a:r>
                <a:rPr lang="en-US" sz="1200" dirty="0" smtClean="0">
                  <a:latin typeface="Times New Roman"/>
                  <a:cs typeface="Times New Roman"/>
                </a:rPr>
                <a:t>, A. </a:t>
              </a:r>
              <a:r>
                <a:rPr lang="en-US" sz="1200" dirty="0" err="1" smtClean="0">
                  <a:latin typeface="Times New Roman"/>
                  <a:cs typeface="Times New Roman"/>
                </a:rPr>
                <a:t>Aceves</a:t>
              </a:r>
              <a:r>
                <a:rPr lang="en-US" sz="1200" dirty="0" smtClean="0">
                  <a:latin typeface="Times New Roman"/>
                  <a:cs typeface="Times New Roman"/>
                </a:rPr>
                <a:t>, J.-C. Diels</a:t>
              </a:r>
              <a:endParaRPr lang="en-US" sz="1200" dirty="0">
                <a:latin typeface="Times New Roman"/>
                <a:cs typeface="Times New Roman"/>
              </a:endParaRPr>
            </a:p>
          </p:txBody>
        </p:sp>
        <p:grpSp>
          <p:nvGrpSpPr>
            <p:cNvPr id="1215" name="Group 1214"/>
            <p:cNvGrpSpPr/>
            <p:nvPr/>
          </p:nvGrpSpPr>
          <p:grpSpPr>
            <a:xfrm>
              <a:off x="0" y="3516392"/>
              <a:ext cx="5257800" cy="3002280"/>
              <a:chOff x="0" y="3855720"/>
              <a:chExt cx="5257800" cy="3002280"/>
            </a:xfrm>
          </p:grpSpPr>
          <p:pic>
            <p:nvPicPr>
              <p:cNvPr id="1210" name="Picture 1209" descr="filapic.png"/>
              <p:cNvPicPr>
                <a:picLocks noChangeAspect="1"/>
              </p:cNvPicPr>
              <p:nvPr/>
            </p:nvPicPr>
            <p:blipFill>
              <a:blip r:embed="rId4"/>
              <a:srcRect t="34444" r="36667"/>
              <a:stretch>
                <a:fillRect/>
              </a:stretch>
            </p:blipFill>
            <p:spPr>
              <a:xfrm>
                <a:off x="0" y="4225290"/>
                <a:ext cx="2479907" cy="2566915"/>
              </a:xfrm>
              <a:prstGeom prst="rect">
                <a:avLst/>
              </a:prstGeom>
            </p:spPr>
          </p:pic>
          <p:sp>
            <p:nvSpPr>
              <p:cNvPr id="1211" name="TextBox 1210"/>
              <p:cNvSpPr txBox="1"/>
              <p:nvPr/>
            </p:nvSpPr>
            <p:spPr>
              <a:xfrm>
                <a:off x="3201224" y="6506078"/>
                <a:ext cx="453375" cy="26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2400" dirty="0" err="1" smtClean="0">
                    <a:latin typeface="Times New Roman"/>
                    <a:cs typeface="Times New Roman"/>
                  </a:rPr>
                  <a:t>μm</a:t>
                </a:r>
                <a:r>
                  <a:rPr lang="en-US" sz="2400" dirty="0" smtClean="0">
                    <a:latin typeface="Times New Roman"/>
                    <a:cs typeface="Times New Roman"/>
                  </a:rPr>
                  <a:t>)</a:t>
                </a:r>
                <a:endParaRPr lang="en-US" sz="2400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1212" name="TextBox 1211"/>
              <p:cNvSpPr txBox="1"/>
              <p:nvPr/>
            </p:nvSpPr>
            <p:spPr>
              <a:xfrm>
                <a:off x="1305214" y="6531163"/>
                <a:ext cx="453375" cy="26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Times New Roman"/>
                    <a:cs typeface="Times New Roman"/>
                  </a:rPr>
                  <a:t>(</a:t>
                </a:r>
                <a:r>
                  <a:rPr lang="en-US" sz="2400" dirty="0" err="1" smtClean="0">
                    <a:latin typeface="Times New Roman"/>
                    <a:cs typeface="Times New Roman"/>
                  </a:rPr>
                  <a:t>μm</a:t>
                </a:r>
                <a:r>
                  <a:rPr lang="en-US" sz="2400" dirty="0" smtClean="0">
                    <a:latin typeface="Times New Roman"/>
                    <a:cs typeface="Times New Roman"/>
                  </a:rPr>
                  <a:t>)</a:t>
                </a:r>
                <a:endParaRPr lang="en-US" sz="2400" dirty="0">
                  <a:latin typeface="Times New Roman"/>
                  <a:cs typeface="Times New Roman"/>
                </a:endParaRPr>
              </a:p>
            </p:txBody>
          </p:sp>
          <p:pic>
            <p:nvPicPr>
              <p:cNvPr id="1214" name="Picture 1213" descr="filamentplot.png"/>
              <p:cNvPicPr>
                <a:picLocks noChangeAspect="1"/>
              </p:cNvPicPr>
              <p:nvPr/>
            </p:nvPicPr>
            <p:blipFill>
              <a:blip r:embed="rId5"/>
              <a:srcRect b="4831"/>
              <a:stretch>
                <a:fillRect/>
              </a:stretch>
            </p:blipFill>
            <p:spPr>
              <a:xfrm>
                <a:off x="2498578" y="3855720"/>
                <a:ext cx="2759222" cy="3002280"/>
              </a:xfrm>
              <a:prstGeom prst="rect">
                <a:avLst/>
              </a:prstGeom>
            </p:spPr>
          </p:pic>
        </p:grpSp>
        <p:cxnSp>
          <p:nvCxnSpPr>
            <p:cNvPr id="1217" name="Straight Arrow Connector 1216"/>
            <p:cNvCxnSpPr/>
            <p:nvPr/>
          </p:nvCxnSpPr>
          <p:spPr>
            <a:xfrm>
              <a:off x="2895600" y="5029200"/>
              <a:ext cx="310171" cy="1588"/>
            </a:xfrm>
            <a:prstGeom prst="straightConnector1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Straight Arrow Connector 1217"/>
            <p:cNvCxnSpPr/>
            <p:nvPr/>
          </p:nvCxnSpPr>
          <p:spPr>
            <a:xfrm flipH="1">
              <a:off x="3497408" y="5030788"/>
              <a:ext cx="310171" cy="1588"/>
            </a:xfrm>
            <a:prstGeom prst="straightConnector1">
              <a:avLst/>
            </a:prstGeom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19" name="TextBox 1218"/>
            <p:cNvSpPr txBox="1"/>
            <p:nvPr/>
          </p:nvSpPr>
          <p:spPr>
            <a:xfrm>
              <a:off x="3454239" y="4539449"/>
              <a:ext cx="891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/>
                  <a:cs typeface="Times New Roman"/>
                </a:rPr>
                <a:t>360 </a:t>
              </a:r>
              <a:r>
                <a:rPr lang="en-US" dirty="0" err="1" smtClean="0">
                  <a:latin typeface="Times New Roman"/>
                  <a:cs typeface="Times New Roman"/>
                </a:rPr>
                <a:t>μm</a:t>
              </a:r>
            </a:p>
          </p:txBody>
        </p:sp>
      </p:grpSp>
      <p:sp>
        <p:nvSpPr>
          <p:cNvPr id="1221" name="TextBox 1220"/>
          <p:cNvSpPr txBox="1"/>
          <p:nvPr/>
        </p:nvSpPr>
        <p:spPr>
          <a:xfrm>
            <a:off x="1371600" y="5105400"/>
            <a:ext cx="6781799" cy="461665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Goal: Reliable UV source with 1GW peak power</a:t>
            </a:r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678113" y="-1"/>
            <a:ext cx="5721350" cy="733425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Project Goal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223" name="TextBox 1222"/>
          <p:cNvSpPr txBox="1"/>
          <p:nvPr/>
        </p:nvSpPr>
        <p:spPr>
          <a:xfrm>
            <a:off x="354516" y="1498006"/>
            <a:ext cx="368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Simulation: </a:t>
            </a:r>
            <a:r>
              <a:rPr lang="en-US" dirty="0" smtClean="0">
                <a:latin typeface="Times New Roman"/>
                <a:cs typeface="Times New Roman"/>
              </a:rPr>
              <a:t>ns single UV filament propagates up to 100s of m in air.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4142601"/>
            <a:ext cx="3684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PRA, 65, 013806 (2001), J. Schwarz and J.-C. Diels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UV filament source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05400" y="5105400"/>
            <a:ext cx="36576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Nd:YAG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laser system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7J/pulse, 10ns, 1.25Hz @1064nm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05400" y="1143000"/>
            <a:ext cx="3657600" cy="10668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1GW @266nm</a:t>
            </a:r>
          </a:p>
          <a:p>
            <a:pPr algn="ctr"/>
            <a:r>
              <a:rPr lang="en-US" altLang="zh-CN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5J/pulse, 5ns, 1.25Hz</a:t>
            </a:r>
            <a:endParaRPr lang="zh-CN" altLang="en-US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上箭头 8"/>
          <p:cNvSpPr/>
          <p:nvPr/>
        </p:nvSpPr>
        <p:spPr>
          <a:xfrm>
            <a:off x="6781800" y="2362200"/>
            <a:ext cx="228600" cy="2667000"/>
          </a:xfrm>
          <a:prstGeom prst="up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105400" y="3048000"/>
            <a:ext cx="3657600" cy="1219200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70% conversion efficiency from 1064nm to 266nm is impossible!!!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85800" y="1143000"/>
            <a:ext cx="3771900" cy="5029200"/>
            <a:chOff x="685800" y="1143000"/>
            <a:chExt cx="3771900" cy="5029200"/>
          </a:xfrm>
        </p:grpSpPr>
        <p:pic>
          <p:nvPicPr>
            <p:cNvPr id="5" name="图片 4" descr="IMG_305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143000"/>
              <a:ext cx="3771900" cy="5029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752600" y="2907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OSC</a:t>
              </a:r>
              <a:endParaRPr lang="zh-CN" altLang="en-US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4114800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Amp1</a:t>
              </a:r>
              <a:endParaRPr lang="zh-CN" altLang="en-US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00250" y="5181600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Amp2</a:t>
              </a:r>
              <a:endParaRPr lang="zh-CN" altLang="en-US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400300" y="2863334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Amp4</a:t>
              </a:r>
              <a:endParaRPr lang="zh-CN" altLang="en-US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28950" y="4050268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Amp3</a:t>
              </a:r>
              <a:endParaRPr lang="zh-CN" altLang="en-US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3600" y="20574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Amp5&amp;6</a:t>
              </a:r>
              <a:endParaRPr lang="zh-CN" altLang="en-US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85800" y="2526268"/>
              <a:ext cx="933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Seeder</a:t>
              </a:r>
              <a:endParaRPr lang="zh-CN" altLang="en-US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UV filament source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05400" y="5105400"/>
            <a:ext cx="3657600" cy="1066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Nd:YAG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laser system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7J/pulse, 10ns, 1.25Hz @1064nm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05400" y="1143000"/>
            <a:ext cx="3657600" cy="10668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1GW @266nm</a:t>
            </a:r>
          </a:p>
          <a:p>
            <a:pPr algn="ctr"/>
            <a:r>
              <a:rPr lang="en-US" altLang="zh-CN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0.1-1J/pulse, Sub-ns, 1.25Hz</a:t>
            </a:r>
            <a:endParaRPr lang="zh-CN" altLang="en-US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上箭头 8"/>
          <p:cNvSpPr/>
          <p:nvPr/>
        </p:nvSpPr>
        <p:spPr>
          <a:xfrm>
            <a:off x="6781800" y="2362200"/>
            <a:ext cx="228600" cy="2667000"/>
          </a:xfrm>
          <a:prstGeom prst="upArrow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105400" y="3048000"/>
            <a:ext cx="3657600" cy="1219200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Pulse compressor with relatively high energy conversion efficiency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685800" y="1143000"/>
            <a:ext cx="3771900" cy="5029200"/>
            <a:chOff x="685800" y="1143000"/>
            <a:chExt cx="3771900" cy="5029200"/>
          </a:xfrm>
        </p:grpSpPr>
        <p:pic>
          <p:nvPicPr>
            <p:cNvPr id="19" name="图片 18" descr="IMG_305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1143000"/>
              <a:ext cx="3771900" cy="50292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1752600" y="290726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OSC</a:t>
              </a:r>
              <a:endParaRPr lang="zh-CN" altLang="en-US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7800" y="4114800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Amp1</a:t>
              </a:r>
              <a:endParaRPr lang="zh-CN" altLang="en-US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00250" y="5181600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Amp2</a:t>
              </a:r>
              <a:endParaRPr lang="zh-CN" altLang="en-US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00300" y="2863334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Amp4</a:t>
              </a:r>
              <a:endParaRPr lang="zh-CN" altLang="en-US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28950" y="4050268"/>
              <a:ext cx="876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Amp3</a:t>
              </a:r>
              <a:endParaRPr lang="zh-CN" altLang="en-US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33600" y="20574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Amp5&amp;6</a:t>
              </a:r>
              <a:endParaRPr lang="zh-CN" altLang="en-US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800" y="2526268"/>
              <a:ext cx="933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Times New Roman"/>
                  <a:cs typeface="Times New Roman"/>
                </a:rPr>
                <a:t>Seeder</a:t>
              </a:r>
              <a:endParaRPr lang="zh-CN" altLang="en-US" b="1" dirty="0">
                <a:solidFill>
                  <a:schemeClr val="bg1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340736" y="1780720"/>
            <a:ext cx="3588322" cy="981496"/>
            <a:chOff x="769364" y="1647392"/>
            <a:chExt cx="3588322" cy="981496"/>
          </a:xfrm>
        </p:grpSpPr>
        <p:sp>
          <p:nvSpPr>
            <p:cNvPr id="94" name="矩形 93"/>
            <p:cNvSpPr/>
            <p:nvPr/>
          </p:nvSpPr>
          <p:spPr>
            <a:xfrm>
              <a:off x="1000100" y="1647392"/>
              <a:ext cx="3071834" cy="71438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4" name="组合 108"/>
            <p:cNvGrpSpPr/>
            <p:nvPr/>
          </p:nvGrpSpPr>
          <p:grpSpPr>
            <a:xfrm>
              <a:off x="2341000" y="1790268"/>
              <a:ext cx="357984" cy="429422"/>
              <a:chOff x="5714214" y="4643446"/>
              <a:chExt cx="357984" cy="429422"/>
            </a:xfrm>
          </p:grpSpPr>
          <p:cxnSp>
            <p:nvCxnSpPr>
              <p:cNvPr id="116" name="直接连接符 115"/>
              <p:cNvCxnSpPr/>
              <p:nvPr/>
            </p:nvCxnSpPr>
            <p:spPr>
              <a:xfrm rot="5400000">
                <a:off x="5500694" y="4857760"/>
                <a:ext cx="428628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 rot="5400000">
                <a:off x="5572926" y="4856966"/>
                <a:ext cx="428628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 rot="5400000">
                <a:off x="5644364" y="4857760"/>
                <a:ext cx="428628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 rot="5400000">
                <a:off x="5716596" y="4856966"/>
                <a:ext cx="428628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rot="5400000">
                <a:off x="5784858" y="4857760"/>
                <a:ext cx="428628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 rot="5400000">
                <a:off x="5857090" y="4856966"/>
                <a:ext cx="428628" cy="15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5" name="直接箭头连接符 104"/>
            <p:cNvCxnSpPr/>
            <p:nvPr/>
          </p:nvCxnSpPr>
          <p:spPr>
            <a:xfrm>
              <a:off x="1698058" y="1933144"/>
              <a:ext cx="57150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箭头连接符 105"/>
            <p:cNvCxnSpPr/>
            <p:nvPr/>
          </p:nvCxnSpPr>
          <p:spPr>
            <a:xfrm>
              <a:off x="1698058" y="2076020"/>
              <a:ext cx="57150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箭头连接符 106"/>
            <p:cNvCxnSpPr/>
            <p:nvPr/>
          </p:nvCxnSpPr>
          <p:spPr>
            <a:xfrm flipV="1">
              <a:off x="2769628" y="2000240"/>
              <a:ext cx="115943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1055116" y="1727583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Pump: 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9" name="对象 108"/>
            <p:cNvGraphicFramePr>
              <a:graphicFrameLocks noChangeAspect="1"/>
            </p:cNvGraphicFramePr>
            <p:nvPr/>
          </p:nvGraphicFramePr>
          <p:xfrm>
            <a:off x="1690131" y="1703526"/>
            <a:ext cx="579431" cy="2296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6" name="公式" r:id="rId4" imgW="7315200" imgH="2895600" progId="Equation.3">
                    <p:embed/>
                  </p:oleObj>
                </mc:Choice>
                <mc:Fallback>
                  <p:oleObj name="公式" r:id="rId4" imgW="7315200" imgH="2895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0131" y="1703526"/>
                          <a:ext cx="579431" cy="2296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" name="TextBox 109"/>
            <p:cNvSpPr txBox="1"/>
            <p:nvPr/>
          </p:nvSpPr>
          <p:spPr>
            <a:xfrm>
              <a:off x="1055116" y="1941897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Times New Roman" pitchFamily="18" charset="0"/>
                  <a:cs typeface="Times New Roman" pitchFamily="18" charset="0"/>
                </a:rPr>
                <a:t>Stokes: </a:t>
              </a:r>
              <a:endParaRPr lang="zh-CN" alt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11" name="Object 11"/>
            <p:cNvGraphicFramePr>
              <a:graphicFrameLocks noChangeAspect="1"/>
            </p:cNvGraphicFramePr>
            <p:nvPr/>
          </p:nvGraphicFramePr>
          <p:xfrm>
            <a:off x="1663125" y="2076010"/>
            <a:ext cx="633413" cy="230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公式" r:id="rId6" imgW="7315200" imgH="2641600" progId="Equation.3">
                    <p:embed/>
                  </p:oleObj>
                </mc:Choice>
                <mc:Fallback>
                  <p:oleObj name="公式" r:id="rId6" imgW="7315200" imgH="2641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3125" y="2076010"/>
                          <a:ext cx="633413" cy="230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" name="TextBox 111"/>
            <p:cNvSpPr txBox="1"/>
            <p:nvPr/>
          </p:nvSpPr>
          <p:spPr>
            <a:xfrm>
              <a:off x="3841198" y="2290334"/>
              <a:ext cx="5164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Times New Roman"/>
                  <a:cs typeface="Times New Roman"/>
                </a:rPr>
                <a:t>z</a:t>
              </a:r>
              <a:r>
                <a:rPr lang="en-US" sz="1600" dirty="0" smtClean="0">
                  <a:latin typeface="Times New Roman"/>
                  <a:cs typeface="Times New Roman"/>
                </a:rPr>
                <a:t>=L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69364" y="2290334"/>
              <a:ext cx="4940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/>
                  <a:cs typeface="Times New Roman"/>
                </a:rPr>
                <a:t>z=0</a:t>
              </a:r>
              <a:endParaRPr lang="en-US" sz="1600" dirty="0">
                <a:latin typeface="Times New Roman"/>
                <a:cs typeface="Times New Roman"/>
              </a:endParaRPr>
            </a:p>
          </p:txBody>
        </p:sp>
        <p:graphicFrame>
          <p:nvGraphicFramePr>
            <p:cNvPr id="114" name="Object 12"/>
            <p:cNvGraphicFramePr>
              <a:graphicFrameLocks noChangeAspect="1"/>
            </p:cNvGraphicFramePr>
            <p:nvPr/>
          </p:nvGraphicFramePr>
          <p:xfrm>
            <a:off x="3016243" y="1784340"/>
            <a:ext cx="484187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8" name="公式" r:id="rId8" imgW="7315200" imgH="3251200" progId="Equation.3">
                    <p:embed/>
                  </p:oleObj>
                </mc:Choice>
                <mc:Fallback>
                  <p:oleObj name="公式" r:id="rId8" imgW="7315200" imgH="32512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243" y="1784340"/>
                          <a:ext cx="484187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" name="TextBox 114"/>
            <p:cNvSpPr txBox="1"/>
            <p:nvPr/>
          </p:nvSpPr>
          <p:spPr>
            <a:xfrm>
              <a:off x="2857488" y="2000240"/>
              <a:ext cx="785818" cy="301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Acoustic</a:t>
              </a:r>
            </a:p>
            <a:p>
              <a:pPr algn="ctr">
                <a:lnSpc>
                  <a:spcPts val="800"/>
                </a:lnSpc>
              </a:pPr>
              <a:r>
                <a:rPr lang="en-US" altLang="zh-CN" sz="1000" dirty="0" smtClean="0">
                  <a:latin typeface="Times New Roman" pitchFamily="18" charset="0"/>
                  <a:cs typeface="Times New Roman" pitchFamily="18" charset="0"/>
                </a:rPr>
                <a:t>wave</a:t>
              </a:r>
              <a:endParaRPr lang="zh-CN" altLang="en-US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2" name="Group 88"/>
          <p:cNvGrpSpPr>
            <a:grpSpLocks noChangeAspect="1"/>
          </p:cNvGrpSpPr>
          <p:nvPr/>
        </p:nvGrpSpPr>
        <p:grpSpPr>
          <a:xfrm>
            <a:off x="1133395" y="3816903"/>
            <a:ext cx="2224159" cy="886281"/>
            <a:chOff x="493776" y="1214120"/>
            <a:chExt cx="4190455" cy="1669812"/>
          </a:xfrm>
        </p:grpSpPr>
        <p:pic>
          <p:nvPicPr>
            <p:cNvPr id="123" name="Picture 23" descr="standingwav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776" y="1371600"/>
              <a:ext cx="3316224" cy="1463040"/>
            </a:xfrm>
            <a:prstGeom prst="rect">
              <a:avLst/>
            </a:prstGeom>
          </p:spPr>
        </p:pic>
        <p:cxnSp>
          <p:nvCxnSpPr>
            <p:cNvPr id="124" name="Straight Arrow Connector 26"/>
            <p:cNvCxnSpPr/>
            <p:nvPr/>
          </p:nvCxnSpPr>
          <p:spPr>
            <a:xfrm>
              <a:off x="3733800" y="2741839"/>
              <a:ext cx="663173" cy="1361"/>
            </a:xfrm>
            <a:prstGeom prst="straightConnector1">
              <a:avLst/>
            </a:prstGeom>
            <a:ln w="38100">
              <a:solidFill>
                <a:schemeClr val="tx1">
                  <a:alpha val="59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4396973" y="2514600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/>
                  <a:cs typeface="Times New Roman"/>
                </a:rPr>
                <a:t>z</a:t>
              </a:r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126" name="Oval 28"/>
            <p:cNvSpPr/>
            <p:nvPr/>
          </p:nvSpPr>
          <p:spPr>
            <a:xfrm>
              <a:off x="981710" y="129032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7" name="Oval 29"/>
            <p:cNvSpPr/>
            <p:nvPr/>
          </p:nvSpPr>
          <p:spPr>
            <a:xfrm>
              <a:off x="1073150" y="121412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8" name="Oval 30"/>
            <p:cNvSpPr/>
            <p:nvPr/>
          </p:nvSpPr>
          <p:spPr>
            <a:xfrm>
              <a:off x="1073150" y="136652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9" name="Oval 31"/>
            <p:cNvSpPr/>
            <p:nvPr/>
          </p:nvSpPr>
          <p:spPr>
            <a:xfrm>
              <a:off x="981710" y="139700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0" name="Oval 32"/>
            <p:cNvSpPr/>
            <p:nvPr/>
          </p:nvSpPr>
          <p:spPr>
            <a:xfrm>
              <a:off x="1073150" y="150368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1" name="Oval 33"/>
            <p:cNvSpPr/>
            <p:nvPr/>
          </p:nvSpPr>
          <p:spPr>
            <a:xfrm>
              <a:off x="1210310" y="141097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2" name="Oval 34"/>
            <p:cNvSpPr/>
            <p:nvPr/>
          </p:nvSpPr>
          <p:spPr>
            <a:xfrm>
              <a:off x="1149350" y="129032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3" name="Oval 35"/>
            <p:cNvSpPr/>
            <p:nvPr/>
          </p:nvSpPr>
          <p:spPr>
            <a:xfrm>
              <a:off x="890270" y="136652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4" name="Oval 36"/>
            <p:cNvSpPr/>
            <p:nvPr/>
          </p:nvSpPr>
          <p:spPr>
            <a:xfrm>
              <a:off x="1103630" y="145796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5" name="Oval 37"/>
            <p:cNvSpPr/>
            <p:nvPr/>
          </p:nvSpPr>
          <p:spPr>
            <a:xfrm>
              <a:off x="1286510" y="147320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6" name="Oval 38"/>
            <p:cNvSpPr/>
            <p:nvPr/>
          </p:nvSpPr>
          <p:spPr>
            <a:xfrm>
              <a:off x="1301750" y="1339612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7" name="Oval 39"/>
            <p:cNvSpPr/>
            <p:nvPr/>
          </p:nvSpPr>
          <p:spPr>
            <a:xfrm>
              <a:off x="1582420" y="138811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8" name="Oval 40"/>
            <p:cNvSpPr/>
            <p:nvPr/>
          </p:nvSpPr>
          <p:spPr>
            <a:xfrm>
              <a:off x="1743710" y="1431052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9" name="Oval 41"/>
            <p:cNvSpPr/>
            <p:nvPr/>
          </p:nvSpPr>
          <p:spPr>
            <a:xfrm>
              <a:off x="1484630" y="147320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0" name="Oval 42"/>
            <p:cNvSpPr/>
            <p:nvPr/>
          </p:nvSpPr>
          <p:spPr>
            <a:xfrm>
              <a:off x="920750" y="1476772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1" name="Oval 43"/>
            <p:cNvSpPr/>
            <p:nvPr/>
          </p:nvSpPr>
          <p:spPr>
            <a:xfrm>
              <a:off x="2002790" y="129540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2" name="Oval 44"/>
            <p:cNvSpPr/>
            <p:nvPr/>
          </p:nvSpPr>
          <p:spPr>
            <a:xfrm>
              <a:off x="2094230" y="121920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3" name="Oval 45"/>
            <p:cNvSpPr/>
            <p:nvPr/>
          </p:nvSpPr>
          <p:spPr>
            <a:xfrm>
              <a:off x="2094230" y="137160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4" name="Oval 46"/>
            <p:cNvSpPr/>
            <p:nvPr/>
          </p:nvSpPr>
          <p:spPr>
            <a:xfrm>
              <a:off x="2002790" y="140208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5" name="Oval 47"/>
            <p:cNvSpPr/>
            <p:nvPr/>
          </p:nvSpPr>
          <p:spPr>
            <a:xfrm>
              <a:off x="2094230" y="150876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6" name="Oval 48"/>
            <p:cNvSpPr/>
            <p:nvPr/>
          </p:nvSpPr>
          <p:spPr>
            <a:xfrm>
              <a:off x="2231390" y="141605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7" name="Oval 49"/>
            <p:cNvSpPr/>
            <p:nvPr/>
          </p:nvSpPr>
          <p:spPr>
            <a:xfrm>
              <a:off x="2170430" y="129540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8" name="Oval 50"/>
            <p:cNvSpPr/>
            <p:nvPr/>
          </p:nvSpPr>
          <p:spPr>
            <a:xfrm>
              <a:off x="1911350" y="137160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9" name="Oval 51"/>
            <p:cNvSpPr/>
            <p:nvPr/>
          </p:nvSpPr>
          <p:spPr>
            <a:xfrm>
              <a:off x="2124710" y="146304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0" name="Oval 52"/>
            <p:cNvSpPr/>
            <p:nvPr/>
          </p:nvSpPr>
          <p:spPr>
            <a:xfrm>
              <a:off x="2307590" y="147828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1" name="Oval 53"/>
            <p:cNvSpPr/>
            <p:nvPr/>
          </p:nvSpPr>
          <p:spPr>
            <a:xfrm>
              <a:off x="2322830" y="1344692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2" name="Oval 54"/>
            <p:cNvSpPr/>
            <p:nvPr/>
          </p:nvSpPr>
          <p:spPr>
            <a:xfrm>
              <a:off x="2603500" y="138176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3" name="Oval 55"/>
            <p:cNvSpPr/>
            <p:nvPr/>
          </p:nvSpPr>
          <p:spPr>
            <a:xfrm>
              <a:off x="2764790" y="1436132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4" name="Oval 56"/>
            <p:cNvSpPr/>
            <p:nvPr/>
          </p:nvSpPr>
          <p:spPr>
            <a:xfrm>
              <a:off x="2505710" y="147828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5" name="Oval 57"/>
            <p:cNvSpPr/>
            <p:nvPr/>
          </p:nvSpPr>
          <p:spPr>
            <a:xfrm>
              <a:off x="1941830" y="1481852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6" name="Oval 58"/>
            <p:cNvSpPr/>
            <p:nvPr/>
          </p:nvSpPr>
          <p:spPr>
            <a:xfrm>
              <a:off x="3007360" y="129540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7" name="Oval 59"/>
            <p:cNvSpPr/>
            <p:nvPr/>
          </p:nvSpPr>
          <p:spPr>
            <a:xfrm>
              <a:off x="3098800" y="121920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8" name="Oval 60"/>
            <p:cNvSpPr/>
            <p:nvPr/>
          </p:nvSpPr>
          <p:spPr>
            <a:xfrm>
              <a:off x="3098800" y="137160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9" name="Oval 61"/>
            <p:cNvSpPr/>
            <p:nvPr/>
          </p:nvSpPr>
          <p:spPr>
            <a:xfrm>
              <a:off x="3007360" y="140208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0" name="Oval 62"/>
            <p:cNvSpPr/>
            <p:nvPr/>
          </p:nvSpPr>
          <p:spPr>
            <a:xfrm>
              <a:off x="3098800" y="150876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1" name="Oval 63"/>
            <p:cNvSpPr/>
            <p:nvPr/>
          </p:nvSpPr>
          <p:spPr>
            <a:xfrm>
              <a:off x="3235960" y="141605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2" name="Oval 64"/>
            <p:cNvSpPr/>
            <p:nvPr/>
          </p:nvSpPr>
          <p:spPr>
            <a:xfrm>
              <a:off x="3175000" y="129540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3" name="Oval 65"/>
            <p:cNvSpPr/>
            <p:nvPr/>
          </p:nvSpPr>
          <p:spPr>
            <a:xfrm>
              <a:off x="2915920" y="137160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4" name="Oval 66"/>
            <p:cNvSpPr/>
            <p:nvPr/>
          </p:nvSpPr>
          <p:spPr>
            <a:xfrm>
              <a:off x="3129280" y="146304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5" name="Oval 67"/>
            <p:cNvSpPr/>
            <p:nvPr/>
          </p:nvSpPr>
          <p:spPr>
            <a:xfrm>
              <a:off x="3312160" y="147828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6" name="Oval 68"/>
            <p:cNvSpPr/>
            <p:nvPr/>
          </p:nvSpPr>
          <p:spPr>
            <a:xfrm>
              <a:off x="3327400" y="1344692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7" name="Oval 69"/>
            <p:cNvSpPr/>
            <p:nvPr/>
          </p:nvSpPr>
          <p:spPr>
            <a:xfrm>
              <a:off x="3601720" y="138176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8" name="Oval 70"/>
            <p:cNvSpPr/>
            <p:nvPr/>
          </p:nvSpPr>
          <p:spPr>
            <a:xfrm>
              <a:off x="3769360" y="1436132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9" name="Oval 71"/>
            <p:cNvSpPr/>
            <p:nvPr/>
          </p:nvSpPr>
          <p:spPr>
            <a:xfrm>
              <a:off x="3510280" y="147828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0" name="Oval 72"/>
            <p:cNvSpPr/>
            <p:nvPr/>
          </p:nvSpPr>
          <p:spPr>
            <a:xfrm>
              <a:off x="2946400" y="1481852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1" name="Oval 84"/>
            <p:cNvSpPr/>
            <p:nvPr/>
          </p:nvSpPr>
          <p:spPr>
            <a:xfrm>
              <a:off x="622300" y="141986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2" name="Oval 85"/>
            <p:cNvSpPr/>
            <p:nvPr/>
          </p:nvSpPr>
          <p:spPr>
            <a:xfrm>
              <a:off x="783590" y="1461532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3" name="Oval 86"/>
            <p:cNvSpPr/>
            <p:nvPr/>
          </p:nvSpPr>
          <p:spPr>
            <a:xfrm>
              <a:off x="524510" y="1503680"/>
              <a:ext cx="91440" cy="91440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74" name="TextBox 173"/>
          <p:cNvSpPr txBox="1"/>
          <p:nvPr/>
        </p:nvSpPr>
        <p:spPr>
          <a:xfrm>
            <a:off x="714348" y="3476596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Electrostriction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731473" y="1347750"/>
            <a:ext cx="2390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Two beam interference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76" name="内容占位符 2"/>
          <p:cNvSpPr txBox="1">
            <a:spLocks/>
          </p:cNvSpPr>
          <p:nvPr/>
        </p:nvSpPr>
        <p:spPr>
          <a:xfrm>
            <a:off x="714348" y="5562592"/>
            <a:ext cx="7000924" cy="114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altLang="zh-CN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] R. Boyd, </a:t>
            </a:r>
            <a:r>
              <a:rPr kumimoji="0" lang="en-US" altLang="zh-CN" sz="1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Nonliner</a:t>
            </a:r>
            <a:r>
              <a:rPr kumimoji="0" lang="en-US" altLang="zh-CN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Optics 3</a:t>
            </a:r>
            <a:r>
              <a:rPr kumimoji="0" lang="en-US" altLang="zh-CN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rd</a:t>
            </a:r>
            <a:r>
              <a:rPr kumimoji="0" lang="en-US" altLang="zh-CN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edition, Academic Press 2008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[2] </a:t>
            </a:r>
            <a:r>
              <a:rPr lang="en-US" altLang="zh-CN" sz="1200" dirty="0" smtClean="0">
                <a:latin typeface="Times New Roman"/>
                <a:cs typeface="Times New Roman"/>
              </a:rPr>
              <a:t>D.T. Hon, Opt. </a:t>
            </a:r>
            <a:r>
              <a:rPr lang="en-US" altLang="zh-CN" sz="1200" dirty="0" err="1" smtClean="0">
                <a:latin typeface="Times New Roman"/>
                <a:cs typeface="Times New Roman"/>
              </a:rPr>
              <a:t>Lett</a:t>
            </a:r>
            <a:r>
              <a:rPr lang="en-US" altLang="zh-CN" sz="1200" dirty="0" smtClean="0">
                <a:latin typeface="Times New Roman"/>
                <a:cs typeface="Times New Roman"/>
              </a:rPr>
              <a:t>. 5,516-518 (1980)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[3] </a:t>
            </a:r>
            <a:r>
              <a:rPr lang="en-US" sz="1200" dirty="0" smtClean="0">
                <a:latin typeface="Times New Roman"/>
                <a:cs typeface="Times New Roman"/>
              </a:rPr>
              <a:t>C. Brent Dane, W. A. </a:t>
            </a:r>
            <a:r>
              <a:rPr lang="en-US" sz="1200" dirty="0" err="1" smtClean="0">
                <a:latin typeface="Times New Roman"/>
                <a:cs typeface="Times New Roman"/>
              </a:rPr>
              <a:t>Neuman</a:t>
            </a:r>
            <a:r>
              <a:rPr lang="en-US" sz="1200" dirty="0" smtClean="0">
                <a:latin typeface="Times New Roman"/>
                <a:cs typeface="Times New Roman"/>
              </a:rPr>
              <a:t>, and L.A. </a:t>
            </a:r>
            <a:r>
              <a:rPr lang="en-US" sz="1200" dirty="0" err="1" smtClean="0">
                <a:latin typeface="Times New Roman"/>
                <a:cs typeface="Times New Roman"/>
              </a:rPr>
              <a:t>Hackel</a:t>
            </a:r>
            <a:r>
              <a:rPr lang="en-US" sz="1200" dirty="0" smtClean="0">
                <a:latin typeface="Times New Roman"/>
                <a:cs typeface="Times New Roman"/>
              </a:rPr>
              <a:t>, IEEE J. </a:t>
            </a:r>
            <a:r>
              <a:rPr lang="en-US" sz="1200" dirty="0" err="1" smtClean="0">
                <a:latin typeface="Times New Roman"/>
                <a:cs typeface="Times New Roman"/>
              </a:rPr>
              <a:t>Quan</a:t>
            </a:r>
            <a:r>
              <a:rPr lang="en-US" sz="1200" dirty="0" smtClean="0">
                <a:latin typeface="Times New Roman"/>
                <a:cs typeface="Times New Roman"/>
              </a:rPr>
              <a:t>. E.  30, 1907(1994)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7" name="左右箭头 176"/>
          <p:cNvSpPr/>
          <p:nvPr/>
        </p:nvSpPr>
        <p:spPr>
          <a:xfrm rot="5400000">
            <a:off x="1571604" y="2976530"/>
            <a:ext cx="1000132" cy="142876"/>
          </a:xfrm>
          <a:prstGeom prst="leftRightArrow">
            <a:avLst/>
          </a:prstGeom>
          <a:solidFill>
            <a:srgbClr val="FF0000">
              <a:alpha val="70000"/>
            </a:srgbClr>
          </a:solidFill>
          <a:ln w="19050">
            <a:solidFill>
              <a:srgbClr val="FF0000">
                <a:alpha val="7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8" name="TextBox 177"/>
          <p:cNvSpPr txBox="1"/>
          <p:nvPr/>
        </p:nvSpPr>
        <p:spPr>
          <a:xfrm>
            <a:off x="2095043" y="2810500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Positive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feedback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358801" y="1204874"/>
            <a:ext cx="12054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SBS medium</a:t>
            </a:r>
            <a:endParaRPr lang="en-US" sz="15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669701" y="3812631"/>
            <a:ext cx="153821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Compressed pulse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72000" y="847684"/>
            <a:ext cx="2500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100" dirty="0" smtClean="0">
                <a:latin typeface="Times New Roman"/>
                <a:cs typeface="Times New Roman"/>
              </a:rPr>
              <a:t>Pulse compression</a:t>
            </a:r>
            <a:endParaRPr lang="en-US" sz="2100" dirty="0">
              <a:latin typeface="Times New Roman"/>
              <a:cs typeface="Times New Roman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42910" y="860814"/>
            <a:ext cx="25003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100" dirty="0" smtClean="0">
                <a:latin typeface="Times New Roman"/>
                <a:cs typeface="Times New Roman"/>
              </a:rPr>
              <a:t>SBS</a:t>
            </a:r>
            <a:endParaRPr lang="en-US" sz="2100" dirty="0">
              <a:latin typeface="Times New Roman"/>
              <a:cs typeface="Times New Roman"/>
            </a:endParaRPr>
          </a:p>
        </p:txBody>
      </p:sp>
      <p:cxnSp>
        <p:nvCxnSpPr>
          <p:cNvPr id="183" name="直接连接符 182"/>
          <p:cNvCxnSpPr/>
          <p:nvPr/>
        </p:nvCxnSpPr>
        <p:spPr>
          <a:xfrm rot="5400000">
            <a:off x="1893869" y="3240063"/>
            <a:ext cx="4786346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86314" y="1490626"/>
            <a:ext cx="285752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85" name="组合 184"/>
          <p:cNvGrpSpPr/>
          <p:nvPr/>
        </p:nvGrpSpPr>
        <p:grpSpPr>
          <a:xfrm>
            <a:off x="4669701" y="2105012"/>
            <a:ext cx="4419600" cy="2743200"/>
            <a:chOff x="4669701" y="1757370"/>
            <a:chExt cx="4419600" cy="2743200"/>
          </a:xfrm>
        </p:grpSpPr>
        <p:pic>
          <p:nvPicPr>
            <p:cNvPr id="186" name="Picture 75" descr="illustration.tiff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69701" y="1757370"/>
              <a:ext cx="3717365" cy="2743200"/>
            </a:xfrm>
            <a:prstGeom prst="rect">
              <a:avLst/>
            </a:prstGeom>
          </p:spPr>
        </p:pic>
        <p:sp>
          <p:nvSpPr>
            <p:cNvPr id="187" name="TextBox 186"/>
            <p:cNvSpPr txBox="1"/>
            <p:nvPr/>
          </p:nvSpPr>
          <p:spPr>
            <a:xfrm>
              <a:off x="7489101" y="1815205"/>
              <a:ext cx="104484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Times New Roman"/>
                  <a:cs typeface="Times New Roman"/>
                </a:rPr>
                <a:t>Input pulse</a:t>
              </a:r>
              <a:endParaRPr lang="en-US" sz="1500" dirty="0">
                <a:latin typeface="Times New Roman"/>
                <a:cs typeface="Times New Roman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616109" y="2282302"/>
              <a:ext cx="147319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/>
                  <a:cs typeface="Times New Roman"/>
                </a:rPr>
                <a:t>Transmitted pulse</a:t>
              </a:r>
              <a:endParaRPr lang="en-US" sz="1400" dirty="0">
                <a:latin typeface="Times New Roman"/>
                <a:cs typeface="Times New Roman"/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4786314" y="2571744"/>
              <a:ext cx="142876" cy="785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0" name="Group 122"/>
          <p:cNvGrpSpPr>
            <a:grpSpLocks/>
          </p:cNvGrpSpPr>
          <p:nvPr/>
        </p:nvGrpSpPr>
        <p:grpSpPr bwMode="auto">
          <a:xfrm>
            <a:off x="4381522" y="2562196"/>
            <a:ext cx="3333750" cy="2673350"/>
            <a:chOff x="2646" y="1557"/>
            <a:chExt cx="2100" cy="1684"/>
          </a:xfrm>
        </p:grpSpPr>
        <p:grpSp>
          <p:nvGrpSpPr>
            <p:cNvPr id="191" name="Group 123"/>
            <p:cNvGrpSpPr>
              <a:grpSpLocks/>
            </p:cNvGrpSpPr>
            <p:nvPr/>
          </p:nvGrpSpPr>
          <p:grpSpPr bwMode="auto">
            <a:xfrm>
              <a:off x="2646" y="1557"/>
              <a:ext cx="236" cy="998"/>
              <a:chOff x="2880" y="1026"/>
              <a:chExt cx="236" cy="998"/>
            </a:xfrm>
          </p:grpSpPr>
          <p:sp>
            <p:nvSpPr>
              <p:cNvPr id="195" name="Text Box 124"/>
              <p:cNvSpPr txBox="1">
                <a:spLocks noChangeArrowheads="1"/>
              </p:cNvSpPr>
              <p:nvPr/>
            </p:nvSpPr>
            <p:spPr bwMode="auto">
              <a:xfrm rot="16200000">
                <a:off x="2786" y="1331"/>
                <a:ext cx="4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Time</a:t>
                </a:r>
              </a:p>
            </p:txBody>
          </p:sp>
          <p:sp>
            <p:nvSpPr>
              <p:cNvPr id="196" name="Line 125"/>
              <p:cNvSpPr>
                <a:spLocks noChangeShapeType="1"/>
              </p:cNvSpPr>
              <p:nvPr/>
            </p:nvSpPr>
            <p:spPr bwMode="auto">
              <a:xfrm>
                <a:off x="3116" y="1026"/>
                <a:ext cx="0" cy="99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92" name="Group 126"/>
            <p:cNvGrpSpPr>
              <a:grpSpLocks/>
            </p:cNvGrpSpPr>
            <p:nvPr/>
          </p:nvGrpSpPr>
          <p:grpSpPr bwMode="auto">
            <a:xfrm>
              <a:off x="3426" y="3010"/>
              <a:ext cx="1320" cy="231"/>
              <a:chOff x="3426" y="2704"/>
              <a:chExt cx="1320" cy="231"/>
            </a:xfrm>
          </p:grpSpPr>
          <p:sp>
            <p:nvSpPr>
              <p:cNvPr id="193" name="Text Box 127"/>
              <p:cNvSpPr txBox="1">
                <a:spLocks noChangeArrowheads="1"/>
              </p:cNvSpPr>
              <p:nvPr/>
            </p:nvSpPr>
            <p:spPr bwMode="auto">
              <a:xfrm>
                <a:off x="3818" y="2704"/>
                <a:ext cx="62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Distance</a:t>
                </a:r>
              </a:p>
            </p:txBody>
          </p:sp>
          <p:sp>
            <p:nvSpPr>
              <p:cNvPr id="194" name="Line 128"/>
              <p:cNvSpPr>
                <a:spLocks noChangeShapeType="1"/>
              </p:cNvSpPr>
              <p:nvPr/>
            </p:nvSpPr>
            <p:spPr bwMode="auto">
              <a:xfrm>
                <a:off x="3426" y="2910"/>
                <a:ext cx="1320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Physical picture of pulse compression through SBS process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100% Single axial mode operation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with new cavity control method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990600"/>
            <a:ext cx="8437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Single longitudinal and transverse mode operation </a:t>
            </a:r>
            <a:r>
              <a:rPr lang="en-US" sz="2000" dirty="0" smtClean="0">
                <a:latin typeface="Times New Roman"/>
                <a:cs typeface="Times New Roman"/>
              </a:rPr>
              <a:t>of the laser system is a prerequisite for pulse compression by Stimulated </a:t>
            </a:r>
            <a:r>
              <a:rPr lang="en-US" sz="2000" dirty="0" err="1" smtClean="0">
                <a:latin typeface="Times New Roman"/>
                <a:cs typeface="Times New Roman"/>
              </a:rPr>
              <a:t>Brillouin</a:t>
            </a:r>
            <a:r>
              <a:rPr lang="en-US" sz="2000" dirty="0" smtClean="0">
                <a:latin typeface="Times New Roman"/>
                <a:cs typeface="Times New Roman"/>
              </a:rPr>
              <a:t> Scattering process</a:t>
            </a:r>
            <a:endParaRPr lang="en-US" sz="2000" dirty="0">
              <a:latin typeface="Times New Roman"/>
              <a:cs typeface="Times New Roman"/>
            </a:endParaRPr>
          </a:p>
        </p:txBody>
      </p:sp>
      <p:grpSp>
        <p:nvGrpSpPr>
          <p:cNvPr id="3" name="组合 14"/>
          <p:cNvGrpSpPr/>
          <p:nvPr/>
        </p:nvGrpSpPr>
        <p:grpSpPr>
          <a:xfrm>
            <a:off x="766763" y="1752600"/>
            <a:ext cx="7610475" cy="1371600"/>
            <a:chOff x="766763" y="1752600"/>
            <a:chExt cx="7610475" cy="13716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6763" y="1752600"/>
              <a:ext cx="76104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95375" y="2286000"/>
              <a:ext cx="690562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43000" y="2847975"/>
              <a:ext cx="223837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0150" y="3400425"/>
            <a:ext cx="67437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667001" y="0"/>
            <a:ext cx="5791199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SBS medium selection for high energy pulse compression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97114"/>
            <a:ext cx="8437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SBS occurs in all states of matter: gases, liquids, solids and plasmas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Liquid is more appropriate for high power application</a:t>
            </a:r>
            <a:endParaRPr lang="en-US" sz="2000" dirty="0">
              <a:latin typeface="Times New Roman"/>
              <a:cs typeface="Times New Roman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2209800"/>
            <a:ext cx="79533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直接连接符 6"/>
          <p:cNvCxnSpPr/>
          <p:nvPr/>
        </p:nvCxnSpPr>
        <p:spPr>
          <a:xfrm>
            <a:off x="838200" y="4038600"/>
            <a:ext cx="449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38200" y="3808412"/>
            <a:ext cx="449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38200" y="2999232"/>
            <a:ext cx="449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38200" y="3520440"/>
            <a:ext cx="449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38200" y="3275012"/>
            <a:ext cx="4495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838200" y="4315968"/>
            <a:ext cx="7620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38200" y="4572000"/>
            <a:ext cx="7620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38200" y="4828032"/>
            <a:ext cx="7620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667001" y="0"/>
            <a:ext cx="5791199" cy="762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90"/>
                </a:solidFill>
              </a:rPr>
              <a:t>SBS setup for high energy </a:t>
            </a:r>
            <a:br>
              <a:rPr lang="en-US" sz="3200" dirty="0" smtClean="0">
                <a:solidFill>
                  <a:srgbClr val="000090"/>
                </a:solidFill>
              </a:rPr>
            </a:br>
            <a:r>
              <a:rPr lang="en-US" sz="3200" dirty="0" smtClean="0">
                <a:solidFill>
                  <a:srgbClr val="000090"/>
                </a:solidFill>
              </a:rPr>
              <a:t>pulse compression</a:t>
            </a:r>
            <a:endParaRPr lang="en-US" sz="3200" dirty="0">
              <a:solidFill>
                <a:srgbClr val="000090"/>
              </a:solidFill>
            </a:endParaRPr>
          </a:p>
        </p:txBody>
      </p:sp>
      <p:pic>
        <p:nvPicPr>
          <p:cNvPr id="166" name="图片 165" descr="set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951382"/>
            <a:ext cx="7615375" cy="4230218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1142976" y="107110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HW: Half wave plate  QW: Quarter wave plate  TFP: Thin film polarizer</a:t>
            </a:r>
          </a:p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f: Focal lens                 Ls: Generator length        La: Amplifier length 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09600" y="5181600"/>
            <a:ext cx="49292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Scalable to high energy&gt;1J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With controllable seed energy and timing</a:t>
            </a:r>
          </a:p>
          <a:p>
            <a:pPr>
              <a:buFont typeface="Wingdings" pitchFamily="2" charset="2"/>
              <a:buChar char="Ø"/>
            </a:pPr>
            <a:endParaRPr lang="en-US" sz="2100" dirty="0">
              <a:latin typeface="Times New Roman"/>
              <a:cs typeface="Times New Roman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642910" y="1032384"/>
            <a:ext cx="7786742" cy="41434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0" name="直接箭头连接符 169"/>
          <p:cNvCxnSpPr/>
          <p:nvPr/>
        </p:nvCxnSpPr>
        <p:spPr>
          <a:xfrm rot="5400000" flipH="1" flipV="1">
            <a:off x="6822297" y="1844357"/>
            <a:ext cx="1143008" cy="785818"/>
          </a:xfrm>
          <a:prstGeom prst="straightConnector1">
            <a:avLst/>
          </a:prstGeom>
          <a:ln w="381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7143768" y="109425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Depleted </a:t>
            </a:r>
          </a:p>
          <a:p>
            <a:pPr algn="ctr"/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pump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内容占位符 2"/>
          <p:cNvSpPr txBox="1">
            <a:spLocks/>
          </p:cNvSpPr>
          <p:nvPr/>
        </p:nvSpPr>
        <p:spPr>
          <a:xfrm>
            <a:off x="609600" y="5943600"/>
            <a:ext cx="7467600" cy="42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[1] </a:t>
            </a:r>
            <a:r>
              <a:rPr lang="en-US" sz="1400" dirty="0" smtClean="0">
                <a:latin typeface="Times New Roman"/>
                <a:cs typeface="Times New Roman"/>
              </a:rPr>
              <a:t>C. Brent Dane, W. A. </a:t>
            </a:r>
            <a:r>
              <a:rPr lang="en-US" sz="1400" dirty="0" err="1" smtClean="0">
                <a:latin typeface="Times New Roman"/>
                <a:cs typeface="Times New Roman"/>
              </a:rPr>
              <a:t>Neuman</a:t>
            </a:r>
            <a:r>
              <a:rPr lang="en-US" sz="1400" dirty="0" smtClean="0">
                <a:latin typeface="Times New Roman"/>
                <a:cs typeface="Times New Roman"/>
              </a:rPr>
              <a:t>, and L.A. </a:t>
            </a:r>
            <a:r>
              <a:rPr lang="en-US" sz="1400" dirty="0" err="1" smtClean="0">
                <a:latin typeface="Times New Roman"/>
                <a:cs typeface="Times New Roman"/>
              </a:rPr>
              <a:t>Hackel</a:t>
            </a:r>
            <a:r>
              <a:rPr lang="en-US" sz="1400" dirty="0" smtClean="0">
                <a:latin typeface="Times New Roman"/>
                <a:cs typeface="Times New Roman"/>
              </a:rPr>
              <a:t>, IEEE J. </a:t>
            </a:r>
            <a:r>
              <a:rPr lang="en-US" sz="1400" dirty="0" err="1" smtClean="0">
                <a:latin typeface="Times New Roman"/>
                <a:cs typeface="Times New Roman"/>
              </a:rPr>
              <a:t>Quan</a:t>
            </a:r>
            <a:r>
              <a:rPr lang="en-US" sz="1400" dirty="0" smtClean="0">
                <a:latin typeface="Times New Roman"/>
                <a:cs typeface="Times New Roman"/>
              </a:rPr>
              <a:t>. E.  30, 1907(1994) </a:t>
            </a:r>
          </a:p>
          <a:p>
            <a:pPr marL="342900" indent="-342900">
              <a:spcBef>
                <a:spcPct val="20000"/>
              </a:spcBef>
            </a:pPr>
            <a:endParaRPr lang="en-US" altLang="zh-CN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3" name="Rectangle 24"/>
          <p:cNvSpPr>
            <a:spLocks noChangeArrowheads="1"/>
          </p:cNvSpPr>
          <p:nvPr/>
        </p:nvSpPr>
        <p:spPr bwMode="auto">
          <a:xfrm>
            <a:off x="3428992" y="3278782"/>
            <a:ext cx="4071966" cy="315806"/>
          </a:xfrm>
          <a:prstGeom prst="rect">
            <a:avLst/>
          </a:prstGeom>
          <a:gradFill rotWithShape="1">
            <a:gsLst>
              <a:gs pos="0">
                <a:schemeClr val="bg1">
                  <a:alpha val="64000"/>
                </a:schemeClr>
              </a:gs>
              <a:gs pos="50000">
                <a:schemeClr val="tx2">
                  <a:alpha val="63000"/>
                </a:schemeClr>
              </a:gs>
              <a:gs pos="100000">
                <a:schemeClr val="bg1">
                  <a:alpha val="64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4" name="Group 15"/>
          <p:cNvGrpSpPr>
            <a:grpSpLocks/>
          </p:cNvGrpSpPr>
          <p:nvPr/>
        </p:nvGrpSpPr>
        <p:grpSpPr bwMode="auto">
          <a:xfrm rot="5400000">
            <a:off x="7149600" y="3630307"/>
            <a:ext cx="642942" cy="285752"/>
            <a:chOff x="3507" y="1913"/>
            <a:chExt cx="240" cy="173"/>
          </a:xfrm>
        </p:grpSpPr>
        <p:sp>
          <p:nvSpPr>
            <p:cNvPr id="175" name="Arc 16"/>
            <p:cNvSpPr>
              <a:spLocks/>
            </p:cNvSpPr>
            <p:nvPr/>
          </p:nvSpPr>
          <p:spPr bwMode="auto">
            <a:xfrm>
              <a:off x="3507" y="1914"/>
              <a:ext cx="240" cy="172"/>
            </a:xfrm>
            <a:custGeom>
              <a:avLst/>
              <a:gdLst>
                <a:gd name="G0" fmla="+- 315 0 0"/>
                <a:gd name="G1" fmla="+- 21600 0 0"/>
                <a:gd name="G2" fmla="+- 21600 0 0"/>
                <a:gd name="T0" fmla="*/ 315 w 21915"/>
                <a:gd name="T1" fmla="*/ 0 h 43200"/>
                <a:gd name="T2" fmla="*/ 0 w 21915"/>
                <a:gd name="T3" fmla="*/ 43198 h 43200"/>
                <a:gd name="T4" fmla="*/ 315 w 2191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5" h="43200" fill="none" extrusionOk="0">
                  <a:moveTo>
                    <a:pt x="315" y="-1"/>
                  </a:moveTo>
                  <a:cubicBezTo>
                    <a:pt x="12244" y="0"/>
                    <a:pt x="21915" y="9670"/>
                    <a:pt x="21915" y="21600"/>
                  </a:cubicBezTo>
                  <a:cubicBezTo>
                    <a:pt x="21915" y="33529"/>
                    <a:pt x="12244" y="43200"/>
                    <a:pt x="315" y="43200"/>
                  </a:cubicBezTo>
                  <a:cubicBezTo>
                    <a:pt x="209" y="43199"/>
                    <a:pt x="104" y="43199"/>
                    <a:pt x="0" y="43197"/>
                  </a:cubicBezTo>
                </a:path>
                <a:path w="21915" h="43200" stroke="0" extrusionOk="0">
                  <a:moveTo>
                    <a:pt x="315" y="-1"/>
                  </a:moveTo>
                  <a:cubicBezTo>
                    <a:pt x="12244" y="0"/>
                    <a:pt x="21915" y="9670"/>
                    <a:pt x="21915" y="21600"/>
                  </a:cubicBezTo>
                  <a:cubicBezTo>
                    <a:pt x="21915" y="33529"/>
                    <a:pt x="12244" y="43200"/>
                    <a:pt x="315" y="43200"/>
                  </a:cubicBezTo>
                  <a:cubicBezTo>
                    <a:pt x="209" y="43199"/>
                    <a:pt x="104" y="43199"/>
                    <a:pt x="0" y="43197"/>
                  </a:cubicBezTo>
                  <a:lnTo>
                    <a:pt x="315" y="2160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2000"/>
                  </a:schemeClr>
                </a:gs>
                <a:gs pos="50000">
                  <a:schemeClr val="tx1">
                    <a:alpha val="70000"/>
                  </a:schemeClr>
                </a:gs>
                <a:gs pos="100000">
                  <a:schemeClr val="bg1">
                    <a:alpha val="62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17"/>
            <p:cNvSpPr>
              <a:spLocks noChangeShapeType="1"/>
            </p:cNvSpPr>
            <p:nvPr/>
          </p:nvSpPr>
          <p:spPr bwMode="auto">
            <a:xfrm>
              <a:off x="3508" y="1913"/>
              <a:ext cx="0" cy="17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7" name="Group 25"/>
          <p:cNvGrpSpPr>
            <a:grpSpLocks/>
          </p:cNvGrpSpPr>
          <p:nvPr/>
        </p:nvGrpSpPr>
        <p:grpSpPr bwMode="auto">
          <a:xfrm>
            <a:off x="2784958" y="3853780"/>
            <a:ext cx="4716000" cy="357190"/>
            <a:chOff x="1881" y="1914"/>
            <a:chExt cx="1862" cy="192"/>
          </a:xfrm>
        </p:grpSpPr>
        <p:sp>
          <p:nvSpPr>
            <p:cNvPr id="178" name="Rectangle 5"/>
            <p:cNvSpPr>
              <a:spLocks noChangeArrowheads="1"/>
            </p:cNvSpPr>
            <p:nvPr/>
          </p:nvSpPr>
          <p:spPr bwMode="auto">
            <a:xfrm>
              <a:off x="2115" y="1914"/>
              <a:ext cx="1392" cy="192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64000"/>
                  </a:schemeClr>
                </a:gs>
                <a:gs pos="50000">
                  <a:schemeClr val="tx2">
                    <a:alpha val="6300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9" name="Group 11"/>
            <p:cNvGrpSpPr>
              <a:grpSpLocks/>
            </p:cNvGrpSpPr>
            <p:nvPr/>
          </p:nvGrpSpPr>
          <p:grpSpPr bwMode="auto">
            <a:xfrm>
              <a:off x="3503" y="1921"/>
              <a:ext cx="240" cy="173"/>
              <a:chOff x="3507" y="1913"/>
              <a:chExt cx="240" cy="173"/>
            </a:xfrm>
          </p:grpSpPr>
          <p:sp>
            <p:nvSpPr>
              <p:cNvPr id="183" name="Arc 9"/>
              <p:cNvSpPr>
                <a:spLocks/>
              </p:cNvSpPr>
              <p:nvPr/>
            </p:nvSpPr>
            <p:spPr bwMode="auto">
              <a:xfrm>
                <a:off x="3507" y="1914"/>
                <a:ext cx="240" cy="172"/>
              </a:xfrm>
              <a:custGeom>
                <a:avLst/>
                <a:gdLst>
                  <a:gd name="G0" fmla="+- 315 0 0"/>
                  <a:gd name="G1" fmla="+- 21600 0 0"/>
                  <a:gd name="G2" fmla="+- 21600 0 0"/>
                  <a:gd name="T0" fmla="*/ 315 w 21915"/>
                  <a:gd name="T1" fmla="*/ 0 h 43200"/>
                  <a:gd name="T2" fmla="*/ 0 w 21915"/>
                  <a:gd name="T3" fmla="*/ 43198 h 43200"/>
                  <a:gd name="T4" fmla="*/ 315 w 2191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15" h="43200" fill="none" extrusionOk="0">
                    <a:moveTo>
                      <a:pt x="315" y="-1"/>
                    </a:moveTo>
                    <a:cubicBezTo>
                      <a:pt x="12244" y="0"/>
                      <a:pt x="21915" y="9670"/>
                      <a:pt x="21915" y="21600"/>
                    </a:cubicBezTo>
                    <a:cubicBezTo>
                      <a:pt x="21915" y="33529"/>
                      <a:pt x="12244" y="43200"/>
                      <a:pt x="315" y="43200"/>
                    </a:cubicBezTo>
                    <a:cubicBezTo>
                      <a:pt x="209" y="43199"/>
                      <a:pt x="104" y="43199"/>
                      <a:pt x="0" y="43197"/>
                    </a:cubicBezTo>
                  </a:path>
                  <a:path w="21915" h="43200" stroke="0" extrusionOk="0">
                    <a:moveTo>
                      <a:pt x="315" y="-1"/>
                    </a:moveTo>
                    <a:cubicBezTo>
                      <a:pt x="12244" y="0"/>
                      <a:pt x="21915" y="9670"/>
                      <a:pt x="21915" y="21600"/>
                    </a:cubicBezTo>
                    <a:cubicBezTo>
                      <a:pt x="21915" y="33529"/>
                      <a:pt x="12244" y="43200"/>
                      <a:pt x="315" y="43200"/>
                    </a:cubicBezTo>
                    <a:cubicBezTo>
                      <a:pt x="209" y="43199"/>
                      <a:pt x="104" y="43199"/>
                      <a:pt x="0" y="43197"/>
                    </a:cubicBezTo>
                    <a:lnTo>
                      <a:pt x="315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2000"/>
                    </a:schemeClr>
                  </a:gs>
                  <a:gs pos="50000">
                    <a:schemeClr val="tx1">
                      <a:alpha val="70000"/>
                    </a:schemeClr>
                  </a:gs>
                  <a:gs pos="100000">
                    <a:schemeClr val="bg1">
                      <a:alpha val="62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Line 10"/>
              <p:cNvSpPr>
                <a:spLocks noChangeShapeType="1"/>
              </p:cNvSpPr>
              <p:nvPr/>
            </p:nvSpPr>
            <p:spPr bwMode="auto">
              <a:xfrm>
                <a:off x="3508" y="1913"/>
                <a:ext cx="0" cy="17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0" name="Group 18"/>
            <p:cNvGrpSpPr>
              <a:grpSpLocks/>
            </p:cNvGrpSpPr>
            <p:nvPr/>
          </p:nvGrpSpPr>
          <p:grpSpPr bwMode="auto">
            <a:xfrm flipH="1">
              <a:off x="1881" y="1923"/>
              <a:ext cx="240" cy="173"/>
              <a:chOff x="3507" y="1913"/>
              <a:chExt cx="240" cy="173"/>
            </a:xfrm>
          </p:grpSpPr>
          <p:sp>
            <p:nvSpPr>
              <p:cNvPr id="181" name="Arc 19"/>
              <p:cNvSpPr>
                <a:spLocks/>
              </p:cNvSpPr>
              <p:nvPr/>
            </p:nvSpPr>
            <p:spPr bwMode="auto">
              <a:xfrm>
                <a:off x="3507" y="1914"/>
                <a:ext cx="240" cy="172"/>
              </a:xfrm>
              <a:custGeom>
                <a:avLst/>
                <a:gdLst>
                  <a:gd name="G0" fmla="+- 315 0 0"/>
                  <a:gd name="G1" fmla="+- 21600 0 0"/>
                  <a:gd name="G2" fmla="+- 21600 0 0"/>
                  <a:gd name="T0" fmla="*/ 315 w 21915"/>
                  <a:gd name="T1" fmla="*/ 0 h 43200"/>
                  <a:gd name="T2" fmla="*/ 0 w 21915"/>
                  <a:gd name="T3" fmla="*/ 43198 h 43200"/>
                  <a:gd name="T4" fmla="*/ 315 w 2191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15" h="43200" fill="none" extrusionOk="0">
                    <a:moveTo>
                      <a:pt x="315" y="-1"/>
                    </a:moveTo>
                    <a:cubicBezTo>
                      <a:pt x="12244" y="0"/>
                      <a:pt x="21915" y="9670"/>
                      <a:pt x="21915" y="21600"/>
                    </a:cubicBezTo>
                    <a:cubicBezTo>
                      <a:pt x="21915" y="33529"/>
                      <a:pt x="12244" y="43200"/>
                      <a:pt x="315" y="43200"/>
                    </a:cubicBezTo>
                    <a:cubicBezTo>
                      <a:pt x="209" y="43199"/>
                      <a:pt x="104" y="43199"/>
                      <a:pt x="0" y="43197"/>
                    </a:cubicBezTo>
                  </a:path>
                  <a:path w="21915" h="43200" stroke="0" extrusionOk="0">
                    <a:moveTo>
                      <a:pt x="315" y="-1"/>
                    </a:moveTo>
                    <a:cubicBezTo>
                      <a:pt x="12244" y="0"/>
                      <a:pt x="21915" y="9670"/>
                      <a:pt x="21915" y="21600"/>
                    </a:cubicBezTo>
                    <a:cubicBezTo>
                      <a:pt x="21915" y="33529"/>
                      <a:pt x="12244" y="43200"/>
                      <a:pt x="315" y="43200"/>
                    </a:cubicBezTo>
                    <a:cubicBezTo>
                      <a:pt x="209" y="43199"/>
                      <a:pt x="104" y="43199"/>
                      <a:pt x="0" y="43197"/>
                    </a:cubicBezTo>
                    <a:lnTo>
                      <a:pt x="315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2000"/>
                    </a:schemeClr>
                  </a:gs>
                  <a:gs pos="50000">
                    <a:schemeClr val="tx1">
                      <a:alpha val="70000"/>
                    </a:schemeClr>
                  </a:gs>
                  <a:gs pos="100000">
                    <a:schemeClr val="bg1">
                      <a:alpha val="62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Line 20"/>
              <p:cNvSpPr>
                <a:spLocks noChangeShapeType="1"/>
              </p:cNvSpPr>
              <p:nvPr/>
            </p:nvSpPr>
            <p:spPr bwMode="auto">
              <a:xfrm>
                <a:off x="3508" y="1913"/>
                <a:ext cx="0" cy="17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5" name="Group 27"/>
          <p:cNvGrpSpPr>
            <a:grpSpLocks/>
          </p:cNvGrpSpPr>
          <p:nvPr/>
        </p:nvGrpSpPr>
        <p:grpSpPr bwMode="auto">
          <a:xfrm>
            <a:off x="1285852" y="2665894"/>
            <a:ext cx="4714908" cy="357190"/>
            <a:chOff x="3162" y="2481"/>
            <a:chExt cx="1865" cy="192"/>
          </a:xfrm>
        </p:grpSpPr>
        <p:grpSp>
          <p:nvGrpSpPr>
            <p:cNvPr id="186" name="Group 12"/>
            <p:cNvGrpSpPr>
              <a:grpSpLocks/>
            </p:cNvGrpSpPr>
            <p:nvPr/>
          </p:nvGrpSpPr>
          <p:grpSpPr bwMode="auto">
            <a:xfrm flipH="1">
              <a:off x="3162" y="2491"/>
              <a:ext cx="240" cy="173"/>
              <a:chOff x="3507" y="1913"/>
              <a:chExt cx="240" cy="173"/>
            </a:xfrm>
          </p:grpSpPr>
          <p:sp>
            <p:nvSpPr>
              <p:cNvPr id="191" name="Arc 13"/>
              <p:cNvSpPr>
                <a:spLocks/>
              </p:cNvSpPr>
              <p:nvPr/>
            </p:nvSpPr>
            <p:spPr bwMode="auto">
              <a:xfrm>
                <a:off x="3507" y="1914"/>
                <a:ext cx="240" cy="172"/>
              </a:xfrm>
              <a:custGeom>
                <a:avLst/>
                <a:gdLst>
                  <a:gd name="G0" fmla="+- 315 0 0"/>
                  <a:gd name="G1" fmla="+- 21600 0 0"/>
                  <a:gd name="G2" fmla="+- 21600 0 0"/>
                  <a:gd name="T0" fmla="*/ 315 w 21915"/>
                  <a:gd name="T1" fmla="*/ 0 h 43200"/>
                  <a:gd name="T2" fmla="*/ 0 w 21915"/>
                  <a:gd name="T3" fmla="*/ 43198 h 43200"/>
                  <a:gd name="T4" fmla="*/ 315 w 2191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15" h="43200" fill="none" extrusionOk="0">
                    <a:moveTo>
                      <a:pt x="315" y="-1"/>
                    </a:moveTo>
                    <a:cubicBezTo>
                      <a:pt x="12244" y="0"/>
                      <a:pt x="21915" y="9670"/>
                      <a:pt x="21915" y="21600"/>
                    </a:cubicBezTo>
                    <a:cubicBezTo>
                      <a:pt x="21915" y="33529"/>
                      <a:pt x="12244" y="43200"/>
                      <a:pt x="315" y="43200"/>
                    </a:cubicBezTo>
                    <a:cubicBezTo>
                      <a:pt x="209" y="43199"/>
                      <a:pt x="104" y="43199"/>
                      <a:pt x="0" y="43197"/>
                    </a:cubicBezTo>
                  </a:path>
                  <a:path w="21915" h="43200" stroke="0" extrusionOk="0">
                    <a:moveTo>
                      <a:pt x="315" y="-1"/>
                    </a:moveTo>
                    <a:cubicBezTo>
                      <a:pt x="12244" y="0"/>
                      <a:pt x="21915" y="9670"/>
                      <a:pt x="21915" y="21600"/>
                    </a:cubicBezTo>
                    <a:cubicBezTo>
                      <a:pt x="21915" y="33529"/>
                      <a:pt x="12244" y="43200"/>
                      <a:pt x="315" y="43200"/>
                    </a:cubicBezTo>
                    <a:cubicBezTo>
                      <a:pt x="209" y="43199"/>
                      <a:pt x="104" y="43199"/>
                      <a:pt x="0" y="43197"/>
                    </a:cubicBezTo>
                    <a:lnTo>
                      <a:pt x="315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2000"/>
                    </a:schemeClr>
                  </a:gs>
                  <a:gs pos="50000">
                    <a:schemeClr val="tx1">
                      <a:alpha val="70000"/>
                    </a:schemeClr>
                  </a:gs>
                  <a:gs pos="100000">
                    <a:schemeClr val="bg1">
                      <a:alpha val="62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14"/>
              <p:cNvSpPr>
                <a:spLocks noChangeShapeType="1"/>
              </p:cNvSpPr>
              <p:nvPr/>
            </p:nvSpPr>
            <p:spPr bwMode="auto">
              <a:xfrm>
                <a:off x="3508" y="1913"/>
                <a:ext cx="0" cy="17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7" name="Group 21"/>
            <p:cNvGrpSpPr>
              <a:grpSpLocks/>
            </p:cNvGrpSpPr>
            <p:nvPr/>
          </p:nvGrpSpPr>
          <p:grpSpPr bwMode="auto">
            <a:xfrm>
              <a:off x="4787" y="2490"/>
              <a:ext cx="240" cy="173"/>
              <a:chOff x="3507" y="1913"/>
              <a:chExt cx="240" cy="173"/>
            </a:xfrm>
          </p:grpSpPr>
          <p:sp>
            <p:nvSpPr>
              <p:cNvPr id="189" name="Arc 22"/>
              <p:cNvSpPr>
                <a:spLocks/>
              </p:cNvSpPr>
              <p:nvPr/>
            </p:nvSpPr>
            <p:spPr bwMode="auto">
              <a:xfrm>
                <a:off x="3507" y="1914"/>
                <a:ext cx="240" cy="172"/>
              </a:xfrm>
              <a:custGeom>
                <a:avLst/>
                <a:gdLst>
                  <a:gd name="G0" fmla="+- 315 0 0"/>
                  <a:gd name="G1" fmla="+- 21600 0 0"/>
                  <a:gd name="G2" fmla="+- 21600 0 0"/>
                  <a:gd name="T0" fmla="*/ 315 w 21915"/>
                  <a:gd name="T1" fmla="*/ 0 h 43200"/>
                  <a:gd name="T2" fmla="*/ 0 w 21915"/>
                  <a:gd name="T3" fmla="*/ 43198 h 43200"/>
                  <a:gd name="T4" fmla="*/ 315 w 2191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15" h="43200" fill="none" extrusionOk="0">
                    <a:moveTo>
                      <a:pt x="315" y="-1"/>
                    </a:moveTo>
                    <a:cubicBezTo>
                      <a:pt x="12244" y="0"/>
                      <a:pt x="21915" y="9670"/>
                      <a:pt x="21915" y="21600"/>
                    </a:cubicBezTo>
                    <a:cubicBezTo>
                      <a:pt x="21915" y="33529"/>
                      <a:pt x="12244" y="43200"/>
                      <a:pt x="315" y="43200"/>
                    </a:cubicBezTo>
                    <a:cubicBezTo>
                      <a:pt x="209" y="43199"/>
                      <a:pt x="104" y="43199"/>
                      <a:pt x="0" y="43197"/>
                    </a:cubicBezTo>
                  </a:path>
                  <a:path w="21915" h="43200" stroke="0" extrusionOk="0">
                    <a:moveTo>
                      <a:pt x="315" y="-1"/>
                    </a:moveTo>
                    <a:cubicBezTo>
                      <a:pt x="12244" y="0"/>
                      <a:pt x="21915" y="9670"/>
                      <a:pt x="21915" y="21600"/>
                    </a:cubicBezTo>
                    <a:cubicBezTo>
                      <a:pt x="21915" y="33529"/>
                      <a:pt x="12244" y="43200"/>
                      <a:pt x="315" y="43200"/>
                    </a:cubicBezTo>
                    <a:cubicBezTo>
                      <a:pt x="209" y="43199"/>
                      <a:pt x="104" y="43199"/>
                      <a:pt x="0" y="43197"/>
                    </a:cubicBezTo>
                    <a:lnTo>
                      <a:pt x="315" y="216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2000"/>
                    </a:schemeClr>
                  </a:gs>
                  <a:gs pos="50000">
                    <a:schemeClr val="tx1">
                      <a:alpha val="70000"/>
                    </a:schemeClr>
                  </a:gs>
                  <a:gs pos="100000">
                    <a:schemeClr val="bg1">
                      <a:alpha val="6200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Line 23"/>
              <p:cNvSpPr>
                <a:spLocks noChangeShapeType="1"/>
              </p:cNvSpPr>
              <p:nvPr/>
            </p:nvSpPr>
            <p:spPr bwMode="auto">
              <a:xfrm>
                <a:off x="3508" y="1913"/>
                <a:ext cx="0" cy="171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8" name="Rectangle 26"/>
            <p:cNvSpPr>
              <a:spLocks noChangeArrowheads="1"/>
            </p:cNvSpPr>
            <p:nvPr/>
          </p:nvSpPr>
          <p:spPr bwMode="auto">
            <a:xfrm>
              <a:off x="3398" y="2481"/>
              <a:ext cx="1392" cy="192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64000"/>
                  </a:schemeClr>
                </a:gs>
                <a:gs pos="50000">
                  <a:schemeClr val="tx2">
                    <a:alpha val="63000"/>
                  </a:schemeClr>
                </a:gs>
                <a:gs pos="100000">
                  <a:schemeClr val="bg1">
                    <a:alpha val="64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3" name="Line 46"/>
          <p:cNvSpPr>
            <a:spLocks noChangeShapeType="1"/>
          </p:cNvSpPr>
          <p:nvPr/>
        </p:nvSpPr>
        <p:spPr bwMode="auto">
          <a:xfrm flipH="1" flipV="1">
            <a:off x="4214810" y="2251780"/>
            <a:ext cx="35719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Rectangle 43"/>
          <p:cNvSpPr>
            <a:spLocks noChangeArrowheads="1"/>
          </p:cNvSpPr>
          <p:nvPr/>
        </p:nvSpPr>
        <p:spPr bwMode="auto">
          <a:xfrm rot="5400000">
            <a:off x="723871" y="3299314"/>
            <a:ext cx="1143009" cy="304800"/>
          </a:xfrm>
          <a:prstGeom prst="rect">
            <a:avLst/>
          </a:prstGeom>
          <a:gradFill rotWithShape="1">
            <a:gsLst>
              <a:gs pos="0">
                <a:schemeClr val="bg1">
                  <a:alpha val="64000"/>
                </a:schemeClr>
              </a:gs>
              <a:gs pos="50000">
                <a:schemeClr val="tx2">
                  <a:alpha val="63000"/>
                </a:schemeClr>
              </a:gs>
              <a:gs pos="100000">
                <a:schemeClr val="bg1">
                  <a:alpha val="64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95" name="直接连接符 194"/>
          <p:cNvCxnSpPr/>
          <p:nvPr/>
        </p:nvCxnSpPr>
        <p:spPr>
          <a:xfrm rot="5400000" flipH="1" flipV="1">
            <a:off x="6679421" y="2857582"/>
            <a:ext cx="571504" cy="50006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连接符 195"/>
          <p:cNvCxnSpPr/>
          <p:nvPr/>
        </p:nvCxnSpPr>
        <p:spPr>
          <a:xfrm>
            <a:off x="7200000" y="2821582"/>
            <a:ext cx="583200" cy="158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连接符 196"/>
          <p:cNvCxnSpPr/>
          <p:nvPr/>
        </p:nvCxnSpPr>
        <p:spPr>
          <a:xfrm rot="16200000" flipV="1">
            <a:off x="7497770" y="2533582"/>
            <a:ext cx="57150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Oval 47"/>
          <p:cNvSpPr>
            <a:spLocks noChangeArrowheads="1"/>
          </p:cNvSpPr>
          <p:nvPr/>
        </p:nvSpPr>
        <p:spPr bwMode="auto">
          <a:xfrm>
            <a:off x="3643306" y="2208691"/>
            <a:ext cx="495300" cy="100013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3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3.61111E-6 -4.07407E-6 L -0.17257 0.0007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2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18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2" dur="42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0093 L 0.42882 -0.00417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" y="-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3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42882 -0.00301 L 0.42882 0.08079 " pathEditMode="relative" rAng="0" ptsTypes="AA">
                                      <p:cBhvr>
                                        <p:cTn id="68" dur="5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0.42882 0.0912 L 0.23195 0.0912 " pathEditMode="relative" rAng="0" ptsTypes="AA">
                                      <p:cBhvr>
                                        <p:cTn id="70" dur="37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200"/>
                            </p:stCondLst>
                            <p:childTnLst>
                              <p:par>
                                <p:cTn id="7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6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578 L 0.44878 0.00578 " pathEditMode="relative" rAng="0" ptsTypes="AA">
                                      <p:cBhvr>
                                        <p:cTn id="76" dur="6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09005 C 0.1717 0.09005 0.11615 0.09005 0.04809 0.09005 C -0.01996 0.09005 -0.1283 0.09005 -0.18108 0.09005 C -0.23385 0.09005 -0.25139 0.08981 -0.2684 0.09005 C -0.28542 0.09028 -0.27864 0.08843 -0.28177 0.09213 C -0.28507 0.09583 -0.28611 0.09329 -0.28698 0.11227 C -0.28785 0.13125 -0.28715 0.18287 -0.28698 0.20555 C -0.2868 0.22824 -0.28698 0.23981 -0.28611 0.24884 C -0.28524 0.25787 -0.2868 0.25833 -0.28177 0.25995 C -0.27708 0.26157 -0.26875 0.25903 -0.25694 0.2588 C -0.24496 0.25856 -0.22049 0.2588 -0.21024 0.2588 C -0.2 0.2588 -0.19896 0.25764 -0.19531 0.2588 C -0.19097 0.25995 -0.18819 0.25995 -0.18437 0.26551 C -0.18055 0.27106 -0.1783 0.27917 -0.17274 0.29213 C -0.16719 0.30509 -0.1592 0.32407 -0.15104 0.34329 " pathEditMode="relative" rAng="0" ptsTypes="aaaaaaaaaaaaaaA">
                                      <p:cBhvr>
                                        <p:cTn id="78" dur="5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" y="12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198"/>
                                        </p:tgtEl>
                                      </p:cBhvr>
                                      <p:by x="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fill="hold"/>
                                        <p:tgtEl>
                                          <p:spTgt spid="198"/>
                                        </p:tgtEl>
                                      </p:cBhvr>
                                      <p:by x="100000" y="7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3" grpId="0" animBg="1"/>
      <p:bldP spid="173" grpId="1" animBg="1"/>
      <p:bldP spid="193" grpId="0" animBg="1"/>
      <p:bldP spid="193" grpId="1" animBg="1"/>
      <p:bldP spid="194" grpId="0" animBg="1"/>
      <p:bldP spid="198" grpId="0" animBg="1"/>
      <p:bldP spid="198" grpId="1" animBg="1"/>
      <p:bldP spid="198" grpId="2" animBg="1"/>
      <p:bldP spid="198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Times New Roman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49384</TotalTime>
  <Words>1069</Words>
  <Application>Microsoft Office PowerPoint</Application>
  <PresentationFormat>On-screen Show (4:3)</PresentationFormat>
  <Paragraphs>192</Paragraphs>
  <Slides>24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宋体</vt:lpstr>
      <vt:lpstr>Arial</vt:lpstr>
      <vt:lpstr>Calibri</vt:lpstr>
      <vt:lpstr>Times New Roman</vt:lpstr>
      <vt:lpstr>Wingdings</vt:lpstr>
      <vt:lpstr>Office Theme</vt:lpstr>
      <vt:lpstr>公式</vt:lpstr>
      <vt:lpstr>Development of sub-ns GW peak power Nd:YAG laser system at 266nm  for UV filament research</vt:lpstr>
      <vt:lpstr>Outline</vt:lpstr>
      <vt:lpstr>Project Goal</vt:lpstr>
      <vt:lpstr>UV filament source</vt:lpstr>
      <vt:lpstr>UV filament source</vt:lpstr>
      <vt:lpstr>Physical picture of pulse compression through SBS process</vt:lpstr>
      <vt:lpstr>100% Single axial mode operation with new cavity control method</vt:lpstr>
      <vt:lpstr>SBS medium selection for high energy pulse compression</vt:lpstr>
      <vt:lpstr>SBS setup for high energy  pulse compression</vt:lpstr>
      <vt:lpstr>High energy SBS compression results</vt:lpstr>
      <vt:lpstr>UV laser system</vt:lpstr>
      <vt:lpstr>UV laser system</vt:lpstr>
      <vt:lpstr>Current UV source limitation: Aberration from amplifier cell</vt:lpstr>
      <vt:lpstr>Current UV source limitation : Aberration from amplifier cell</vt:lpstr>
      <vt:lpstr>Pulse compression in water</vt:lpstr>
      <vt:lpstr>Pulse compression in water</vt:lpstr>
      <vt:lpstr>Pulse compression in water: Single cell setup</vt:lpstr>
      <vt:lpstr>Pulse compression in water: @ room temperature</vt:lpstr>
      <vt:lpstr>Pulse compression in water: Distortion free test</vt:lpstr>
      <vt:lpstr>On-going work</vt:lpstr>
      <vt:lpstr>Summary</vt:lpstr>
      <vt:lpstr>What’s important in this setup: 1) Interaction length/timing control</vt:lpstr>
      <vt:lpstr>What’s important in this setup: 2) Beam size control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Controlled interactions of femtosecond light filaments in air</dc:title>
  <dc:creator>Xiaozhen Xu</dc:creator>
  <cp:lastModifiedBy>jcdiel</cp:lastModifiedBy>
  <cp:revision>1908</cp:revision>
  <dcterms:created xsi:type="dcterms:W3CDTF">2013-10-31T00:40:51Z</dcterms:created>
  <dcterms:modified xsi:type="dcterms:W3CDTF">2025-04-09T02:09:56Z</dcterms:modified>
</cp:coreProperties>
</file>