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620" r:id="rId2"/>
    <p:sldId id="612" r:id="rId3"/>
    <p:sldId id="613" r:id="rId4"/>
    <p:sldId id="421" r:id="rId5"/>
    <p:sldId id="611" r:id="rId6"/>
    <p:sldId id="469" r:id="rId7"/>
    <p:sldId id="470" r:id="rId8"/>
    <p:sldId id="471" r:id="rId9"/>
    <p:sldId id="472" r:id="rId10"/>
    <p:sldId id="473" r:id="rId11"/>
    <p:sldId id="474" r:id="rId12"/>
    <p:sldId id="475" r:id="rId13"/>
    <p:sldId id="476" r:id="rId14"/>
    <p:sldId id="477" r:id="rId15"/>
    <p:sldId id="404" r:id="rId16"/>
    <p:sldId id="430" r:id="rId17"/>
    <p:sldId id="431" r:id="rId18"/>
    <p:sldId id="462" r:id="rId19"/>
    <p:sldId id="463" r:id="rId20"/>
    <p:sldId id="464" r:id="rId21"/>
    <p:sldId id="465" r:id="rId22"/>
    <p:sldId id="466" r:id="rId23"/>
    <p:sldId id="467" r:id="rId24"/>
    <p:sldId id="468" r:id="rId25"/>
    <p:sldId id="481" r:id="rId26"/>
    <p:sldId id="614" r:id="rId27"/>
    <p:sldId id="482" r:id="rId28"/>
    <p:sldId id="615" r:id="rId29"/>
    <p:sldId id="616" r:id="rId30"/>
    <p:sldId id="617" r:id="rId31"/>
    <p:sldId id="619" r:id="rId32"/>
    <p:sldId id="618" r:id="rId33"/>
    <p:sldId id="486" r:id="rId34"/>
    <p:sldId id="488" r:id="rId35"/>
    <p:sldId id="491" r:id="rId36"/>
    <p:sldId id="487" r:id="rId37"/>
    <p:sldId id="483" r:id="rId38"/>
    <p:sldId id="492" r:id="rId39"/>
    <p:sldId id="493" r:id="rId40"/>
    <p:sldId id="502" r:id="rId41"/>
    <p:sldId id="593" r:id="rId42"/>
    <p:sldId id="503" r:id="rId43"/>
    <p:sldId id="505" r:id="rId44"/>
    <p:sldId id="506" r:id="rId45"/>
    <p:sldId id="504" r:id="rId46"/>
    <p:sldId id="594" r:id="rId47"/>
    <p:sldId id="595" r:id="rId48"/>
    <p:sldId id="596" r:id="rId49"/>
    <p:sldId id="597" r:id="rId50"/>
    <p:sldId id="598" r:id="rId51"/>
    <p:sldId id="599" r:id="rId52"/>
    <p:sldId id="600" r:id="rId53"/>
    <p:sldId id="601" r:id="rId54"/>
    <p:sldId id="602" r:id="rId55"/>
    <p:sldId id="603" r:id="rId56"/>
    <p:sldId id="604" r:id="rId57"/>
    <p:sldId id="605" r:id="rId58"/>
    <p:sldId id="606" r:id="rId59"/>
    <p:sldId id="607" r:id="rId60"/>
    <p:sldId id="608" r:id="rId61"/>
    <p:sldId id="609" r:id="rId62"/>
    <p:sldId id="610" r:id="rId63"/>
    <p:sldId id="592" r:id="rId64"/>
    <p:sldId id="494" r:id="rId65"/>
    <p:sldId id="495" r:id="rId66"/>
    <p:sldId id="496" r:id="rId67"/>
    <p:sldId id="497" r:id="rId68"/>
    <p:sldId id="498" r:id="rId69"/>
    <p:sldId id="499" r:id="rId70"/>
    <p:sldId id="500" r:id="rId71"/>
    <p:sldId id="501" r:id="rId72"/>
    <p:sldId id="489" r:id="rId73"/>
    <p:sldId id="490" r:id="rId74"/>
    <p:sldId id="478" r:id="rId75"/>
    <p:sldId id="479" r:id="rId76"/>
    <p:sldId id="480" r:id="rId77"/>
  </p:sldIdLst>
  <p:sldSz cx="12161838"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3216" userDrawn="1">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showGuides="1">
      <p:cViewPr varScale="1">
        <p:scale>
          <a:sx n="59" d="100"/>
          <a:sy n="59" d="100"/>
        </p:scale>
        <p:origin x="876" y="44"/>
      </p:cViewPr>
      <p:guideLst>
        <p:guide orient="horz" pos="3216"/>
        <p:guide pos="3831"/>
      </p:guideLst>
    </p:cSldViewPr>
  </p:slideViewPr>
  <p:notesTextViewPr>
    <p:cViewPr>
      <p:scale>
        <a:sx n="100" d="100"/>
        <a:sy n="100" d="100"/>
      </p:scale>
      <p:origin x="0" y="0"/>
    </p:cViewPr>
  </p:notesTextViewPr>
  <p:sorterViewPr>
    <p:cViewPr>
      <p:scale>
        <a:sx n="80" d="100"/>
        <a:sy n="80" d="100"/>
      </p:scale>
      <p:origin x="0" y="-7784"/>
    </p:cViewPr>
  </p:sorter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C43C2654-3DD4-4C4A-AAD5-D7DBFBEF3B7E}" type="datetimeFigureOut">
              <a:rPr lang="en-US"/>
              <a:pPr>
                <a:defRPr/>
              </a:pPr>
              <a:t>2/1/2026</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A38F46F8-541A-4F69-B6D6-38402491C20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F46F8-541A-4F69-B6D6-38402491C20D}" type="slidenum">
              <a:rPr lang="en-US" smtClean="0"/>
              <a:pPr>
                <a:defRPr/>
              </a:pPr>
              <a:t>31</a:t>
            </a:fld>
            <a:endParaRPr lang="en-US"/>
          </a:p>
        </p:txBody>
      </p:sp>
    </p:spTree>
    <p:extLst>
      <p:ext uri="{BB962C8B-B14F-4D97-AF65-F5344CB8AC3E}">
        <p14:creationId xmlns:p14="http://schemas.microsoft.com/office/powerpoint/2010/main" val="292418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fld id="{C6A19FDC-24C2-49DE-A1FD-87F93CA3BE7B}" type="slidenum">
              <a:rPr lang="fr-FR" altLang="en-US" sz="1200" smtClean="0">
                <a:latin typeface="Arial" panose="020B0604020202020204" pitchFamily="34" charset="0"/>
                <a:cs typeface="Arial" panose="020B0604020202020204" pitchFamily="34" charset="0"/>
              </a:rPr>
              <a:pPr/>
              <a:t>53</a:t>
            </a:fld>
            <a:endParaRPr lang="fr-FR" altLang="en-US" sz="1200" smtClean="0">
              <a:latin typeface="Arial" panose="020B0604020202020204" pitchFamily="34" charset="0"/>
              <a:cs typeface="Arial" panose="020B0604020202020204" pitchFamily="34" charset="0"/>
            </a:endParaRPr>
          </a:p>
        </p:txBody>
      </p:sp>
      <p:sp>
        <p:nvSpPr>
          <p:cNvPr id="51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1600">
                <a:solidFill>
                  <a:schemeClr val="tx1"/>
                </a:solidFill>
                <a:latin typeface="Times New Roman" panose="02020603050405020304" pitchFamily="18" charset="0"/>
                <a:cs typeface="Times New Roman" panose="02020603050405020304" pitchFamily="18" charset="0"/>
              </a:defRPr>
            </a:lvl1pPr>
            <a:lvl2pPr marL="742950" indent="-285750" defTabSz="457200">
              <a:defRPr sz="1600">
                <a:solidFill>
                  <a:schemeClr val="tx1"/>
                </a:solidFill>
                <a:latin typeface="Times New Roman" panose="02020603050405020304" pitchFamily="18" charset="0"/>
                <a:cs typeface="Times New Roman" panose="02020603050405020304" pitchFamily="18" charset="0"/>
              </a:defRPr>
            </a:lvl2pPr>
            <a:lvl3pPr marL="1143000" indent="-228600" defTabSz="457200">
              <a:defRPr sz="1600">
                <a:solidFill>
                  <a:schemeClr val="tx1"/>
                </a:solidFill>
                <a:latin typeface="Times New Roman" panose="02020603050405020304" pitchFamily="18" charset="0"/>
                <a:cs typeface="Times New Roman" panose="02020603050405020304" pitchFamily="18" charset="0"/>
              </a:defRPr>
            </a:lvl3pPr>
            <a:lvl4pPr marL="1600200" indent="-228600" defTabSz="457200">
              <a:defRPr sz="1600">
                <a:solidFill>
                  <a:schemeClr val="tx1"/>
                </a:solidFill>
                <a:latin typeface="Times New Roman" panose="02020603050405020304" pitchFamily="18" charset="0"/>
                <a:cs typeface="Times New Roman" panose="02020603050405020304" pitchFamily="18" charset="0"/>
              </a:defRPr>
            </a:lvl4pPr>
            <a:lvl5pPr marL="2057400" indent="-228600" defTabSz="457200">
              <a:defRPr sz="16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algn="r" eaLnBrk="1" hangingPunct="1"/>
            <a:fld id="{9A82D139-708F-48C5-81A7-624257DC1744}" type="slidenum">
              <a:rPr lang="en-US" altLang="en-US" sz="1200">
                <a:latin typeface="Calibri" panose="020F0502020204030204" pitchFamily="34" charset="0"/>
                <a:ea typeface="MS PGothic" panose="020B0600070205080204" pitchFamily="34" charset="-128"/>
                <a:cs typeface="Arial" panose="020B0604020202020204" pitchFamily="34" charset="0"/>
              </a:rPr>
              <a:pPr algn="r" eaLnBrk="1" hangingPunct="1"/>
              <a:t>53</a:t>
            </a:fld>
            <a:endParaRPr lang="en-US" altLang="en-US" sz="1200">
              <a:latin typeface="Calibri" panose="020F0502020204030204" pitchFamily="34" charset="0"/>
              <a:ea typeface="MS PGothic" panose="020B0600070205080204" pitchFamily="34" charset="-128"/>
              <a:cs typeface="Arial" panose="020B0604020202020204" pitchFamily="34"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p:spPr>
        <p:txBody>
          <a:bodyPr/>
          <a:lstStyle/>
          <a:p>
            <a:pPr defTabSz="457200" eaLnBrk="1" hangingPunct="1"/>
            <a:endParaRPr lang="en-US" altLang="en-US" smtClean="0"/>
          </a:p>
        </p:txBody>
      </p:sp>
    </p:spTree>
    <p:extLst>
      <p:ext uri="{BB962C8B-B14F-4D97-AF65-F5344CB8AC3E}">
        <p14:creationId xmlns:p14="http://schemas.microsoft.com/office/powerpoint/2010/main" val="206891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fld id="{C476EF84-1AB5-4C8E-97C5-C1CEA99DAA43}" type="slidenum">
              <a:rPr lang="fr-FR" altLang="en-US" sz="1200" smtClean="0">
                <a:latin typeface="Arial" panose="020B0604020202020204" pitchFamily="34" charset="0"/>
                <a:cs typeface="Arial" panose="020B0604020202020204" pitchFamily="34" charset="0"/>
              </a:rPr>
              <a:pPr/>
              <a:t>54</a:t>
            </a:fld>
            <a:endParaRPr lang="fr-FR" altLang="en-US" sz="1200" smtClean="0">
              <a:latin typeface="Arial" panose="020B0604020202020204" pitchFamily="34" charset="0"/>
              <a:cs typeface="Arial" panose="020B0604020202020204" pitchFamily="34" charset="0"/>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1600">
                <a:solidFill>
                  <a:schemeClr val="tx1"/>
                </a:solidFill>
                <a:latin typeface="Times New Roman" panose="02020603050405020304" pitchFamily="18" charset="0"/>
                <a:cs typeface="Times New Roman" panose="02020603050405020304" pitchFamily="18" charset="0"/>
              </a:defRPr>
            </a:lvl1pPr>
            <a:lvl2pPr marL="742950" indent="-285750" defTabSz="457200">
              <a:defRPr sz="1600">
                <a:solidFill>
                  <a:schemeClr val="tx1"/>
                </a:solidFill>
                <a:latin typeface="Times New Roman" panose="02020603050405020304" pitchFamily="18" charset="0"/>
                <a:cs typeface="Times New Roman" panose="02020603050405020304" pitchFamily="18" charset="0"/>
              </a:defRPr>
            </a:lvl2pPr>
            <a:lvl3pPr marL="1143000" indent="-228600" defTabSz="457200">
              <a:defRPr sz="1600">
                <a:solidFill>
                  <a:schemeClr val="tx1"/>
                </a:solidFill>
                <a:latin typeface="Times New Roman" panose="02020603050405020304" pitchFamily="18" charset="0"/>
                <a:cs typeface="Times New Roman" panose="02020603050405020304" pitchFamily="18" charset="0"/>
              </a:defRPr>
            </a:lvl3pPr>
            <a:lvl4pPr marL="1600200" indent="-228600" defTabSz="457200">
              <a:defRPr sz="1600">
                <a:solidFill>
                  <a:schemeClr val="tx1"/>
                </a:solidFill>
                <a:latin typeface="Times New Roman" panose="02020603050405020304" pitchFamily="18" charset="0"/>
                <a:cs typeface="Times New Roman" panose="02020603050405020304" pitchFamily="18" charset="0"/>
              </a:defRPr>
            </a:lvl4pPr>
            <a:lvl5pPr marL="2057400" indent="-228600" defTabSz="457200">
              <a:defRPr sz="16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algn="r" eaLnBrk="1" hangingPunct="1"/>
            <a:fld id="{B5DE77B7-0E7A-4DBD-B4F1-CEB200D9C326}" type="slidenum">
              <a:rPr lang="en-US" altLang="en-US" sz="1200">
                <a:latin typeface="Calibri" panose="020F0502020204030204" pitchFamily="34" charset="0"/>
                <a:ea typeface="MS PGothic" panose="020B0600070205080204" pitchFamily="34" charset="-128"/>
                <a:cs typeface="Arial" panose="020B0604020202020204" pitchFamily="34" charset="0"/>
              </a:rPr>
              <a:pPr algn="r" eaLnBrk="1" hangingPunct="1"/>
              <a:t>54</a:t>
            </a:fld>
            <a:endParaRPr lang="en-US" altLang="en-US" sz="1200">
              <a:latin typeface="Calibri" panose="020F0502020204030204" pitchFamily="34" charset="0"/>
              <a:ea typeface="MS PGothic" panose="020B0600070205080204" pitchFamily="34" charset="-128"/>
              <a:cs typeface="Arial" panose="020B0604020202020204" pitchFamily="34"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pPr defTabSz="457200" eaLnBrk="1" hangingPunct="1"/>
            <a:endParaRPr lang="en-US" altLang="en-US" smtClean="0"/>
          </a:p>
        </p:txBody>
      </p:sp>
    </p:spTree>
    <p:extLst>
      <p:ext uri="{BB962C8B-B14F-4D97-AF65-F5344CB8AC3E}">
        <p14:creationId xmlns:p14="http://schemas.microsoft.com/office/powerpoint/2010/main" val="258966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1654A6E9-A6A8-46B6-B88D-97BE5B74A68F}" type="slidenum">
              <a:rPr lang="en-US" altLang="en-US" smtClean="0"/>
              <a:pPr/>
              <a:t>64</a:t>
            </a:fld>
            <a:endParaRPr lang="en-US" alt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5" y="1122363"/>
            <a:ext cx="9120188"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0825" y="3602038"/>
            <a:ext cx="91201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BF60A9-1ADF-409D-A56B-C7475CCD29F1}" type="slidenum">
              <a:rPr lang="en-US" altLang="en-US"/>
              <a:pPr>
                <a:defRPr/>
              </a:pPr>
              <a:t>‹#›</a:t>
            </a:fld>
            <a:endParaRPr lang="en-US" altLang="en-US"/>
          </a:p>
        </p:txBody>
      </p:sp>
    </p:spTree>
    <p:extLst>
      <p:ext uri="{BB962C8B-B14F-4D97-AF65-F5344CB8AC3E}">
        <p14:creationId xmlns:p14="http://schemas.microsoft.com/office/powerpoint/2010/main" val="272687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348F4A-F27F-4CFD-92AB-949CACC24D5F}" type="slidenum">
              <a:rPr lang="en-US" altLang="en-US"/>
              <a:pPr>
                <a:defRPr/>
              </a:pPr>
              <a:t>‹#›</a:t>
            </a:fld>
            <a:endParaRPr lang="en-US" altLang="en-US"/>
          </a:p>
        </p:txBody>
      </p:sp>
    </p:spTree>
    <p:extLst>
      <p:ext uri="{BB962C8B-B14F-4D97-AF65-F5344CB8AC3E}">
        <p14:creationId xmlns:p14="http://schemas.microsoft.com/office/powerpoint/2010/main" val="3839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38"/>
            <a:ext cx="27352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13" y="274638"/>
            <a:ext cx="805815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770BD6-CB58-47C0-95B1-7BC54BBF3BDA}" type="slidenum">
              <a:rPr lang="en-US" altLang="en-US"/>
              <a:pPr>
                <a:defRPr/>
              </a:pPr>
              <a:t>‹#›</a:t>
            </a:fld>
            <a:endParaRPr lang="en-US" altLang="en-US"/>
          </a:p>
        </p:txBody>
      </p:sp>
    </p:spTree>
    <p:extLst>
      <p:ext uri="{BB962C8B-B14F-4D97-AF65-F5344CB8AC3E}">
        <p14:creationId xmlns:p14="http://schemas.microsoft.com/office/powerpoint/2010/main" val="1703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10FD87-7EC0-43EB-B149-5D3627BC0B78}" type="slidenum">
              <a:rPr lang="en-US" altLang="en-US"/>
              <a:pPr>
                <a:defRPr/>
              </a:pPr>
              <a:t>‹#›</a:t>
            </a:fld>
            <a:endParaRPr lang="en-US" altLang="en-US"/>
          </a:p>
        </p:txBody>
      </p:sp>
    </p:spTree>
    <p:extLst>
      <p:ext uri="{BB962C8B-B14F-4D97-AF65-F5344CB8AC3E}">
        <p14:creationId xmlns:p14="http://schemas.microsoft.com/office/powerpoint/2010/main" val="147658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263" y="1709738"/>
            <a:ext cx="10488612"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0263" y="4589463"/>
            <a:ext cx="1048861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C9DE97-C92D-46CF-9533-6787DD016509}" type="slidenum">
              <a:rPr lang="en-US" altLang="en-US"/>
              <a:pPr>
                <a:defRPr/>
              </a:pPr>
              <a:t>‹#›</a:t>
            </a:fld>
            <a:endParaRPr lang="en-US" altLang="en-US"/>
          </a:p>
        </p:txBody>
      </p:sp>
    </p:spTree>
    <p:extLst>
      <p:ext uri="{BB962C8B-B14F-4D97-AF65-F5344CB8AC3E}">
        <p14:creationId xmlns:p14="http://schemas.microsoft.com/office/powerpoint/2010/main" val="256004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13" y="1600200"/>
            <a:ext cx="5395912"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325" y="1600200"/>
            <a:ext cx="53975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C536427-16BC-439F-B701-600E70ABC716}" type="slidenum">
              <a:rPr lang="en-US" altLang="en-US"/>
              <a:pPr>
                <a:defRPr/>
              </a:pPr>
              <a:t>‹#›</a:t>
            </a:fld>
            <a:endParaRPr lang="en-US" altLang="en-US"/>
          </a:p>
        </p:txBody>
      </p:sp>
    </p:spTree>
    <p:extLst>
      <p:ext uri="{BB962C8B-B14F-4D97-AF65-F5344CB8AC3E}">
        <p14:creationId xmlns:p14="http://schemas.microsoft.com/office/powerpoint/2010/main" val="353720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88613"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8200" y="1681163"/>
            <a:ext cx="51450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8200" y="2505075"/>
            <a:ext cx="51450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325" y="1681163"/>
            <a:ext cx="51704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56325" y="2505075"/>
            <a:ext cx="51704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2CBD9A-BB5A-474D-B4C9-DDEC4FCB026B}" type="slidenum">
              <a:rPr lang="en-US" altLang="en-US"/>
              <a:pPr>
                <a:defRPr/>
              </a:pPr>
              <a:t>‹#›</a:t>
            </a:fld>
            <a:endParaRPr lang="en-US" altLang="en-US"/>
          </a:p>
        </p:txBody>
      </p:sp>
    </p:spTree>
    <p:extLst>
      <p:ext uri="{BB962C8B-B14F-4D97-AF65-F5344CB8AC3E}">
        <p14:creationId xmlns:p14="http://schemas.microsoft.com/office/powerpoint/2010/main" val="271712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D31EF17-4652-42C3-9D0B-5DB526ABD984}" type="slidenum">
              <a:rPr lang="en-US" altLang="en-US"/>
              <a:pPr>
                <a:defRPr/>
              </a:pPr>
              <a:t>‹#›</a:t>
            </a:fld>
            <a:endParaRPr lang="en-US" altLang="en-US"/>
          </a:p>
        </p:txBody>
      </p:sp>
    </p:spTree>
    <p:extLst>
      <p:ext uri="{BB962C8B-B14F-4D97-AF65-F5344CB8AC3E}">
        <p14:creationId xmlns:p14="http://schemas.microsoft.com/office/powerpoint/2010/main" val="182566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88F3294-339B-4F91-ADD4-8D79E377DEF8}" type="slidenum">
              <a:rPr lang="en-US" altLang="en-US"/>
              <a:pPr>
                <a:defRPr/>
              </a:pPr>
              <a:t>‹#›</a:t>
            </a:fld>
            <a:endParaRPr lang="en-US" altLang="en-US"/>
          </a:p>
        </p:txBody>
      </p:sp>
    </p:spTree>
    <p:extLst>
      <p:ext uri="{BB962C8B-B14F-4D97-AF65-F5344CB8AC3E}">
        <p14:creationId xmlns:p14="http://schemas.microsoft.com/office/powerpoint/2010/main" val="131526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392271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70488" y="987425"/>
            <a:ext cx="61563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2057400"/>
            <a:ext cx="39227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279C7F-7E49-4266-9ECE-C598409DC047}" type="slidenum">
              <a:rPr lang="en-US" altLang="en-US"/>
              <a:pPr>
                <a:defRPr/>
              </a:pPr>
              <a:t>‹#›</a:t>
            </a:fld>
            <a:endParaRPr lang="en-US" altLang="en-US"/>
          </a:p>
        </p:txBody>
      </p:sp>
    </p:spTree>
    <p:extLst>
      <p:ext uri="{BB962C8B-B14F-4D97-AF65-F5344CB8AC3E}">
        <p14:creationId xmlns:p14="http://schemas.microsoft.com/office/powerpoint/2010/main" val="11886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392271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70488" y="987425"/>
            <a:ext cx="61563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8200" y="2057400"/>
            <a:ext cx="39227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F15ACA3-6E0B-4A90-8180-DBEFD46B81C9}" type="slidenum">
              <a:rPr lang="en-US" altLang="en-US"/>
              <a:pPr>
                <a:defRPr/>
              </a:pPr>
              <a:t>‹#›</a:t>
            </a:fld>
            <a:endParaRPr lang="en-US" altLang="en-US"/>
          </a:p>
        </p:txBody>
      </p:sp>
    </p:spTree>
    <p:extLst>
      <p:ext uri="{BB962C8B-B14F-4D97-AF65-F5344CB8AC3E}">
        <p14:creationId xmlns:p14="http://schemas.microsoft.com/office/powerpoint/2010/main" val="423425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013" y="274638"/>
            <a:ext cx="109458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8013" y="1600200"/>
            <a:ext cx="109458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8013" y="6245225"/>
            <a:ext cx="2838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4156075" y="6245225"/>
            <a:ext cx="38496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715375" y="6245225"/>
            <a:ext cx="2838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AB774E07-C75F-4C9D-8C6E-670CCE9174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7.xml"/><Relationship Id="rId7" Type="http://schemas.openxmlformats.org/officeDocument/2006/relationships/image" Target="../media/image28.emf"/><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1.png"/><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0.xml"/><Relationship Id="rId7" Type="http://schemas.openxmlformats.org/officeDocument/2006/relationships/image" Target="../media/image3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slideLayout" Target="../slideLayouts/slideLayout1.xml"/><Relationship Id="rId10" Type="http://schemas.openxmlformats.org/officeDocument/2006/relationships/image" Target="../media/image36.png"/><Relationship Id="rId4" Type="http://schemas.openxmlformats.org/officeDocument/2006/relationships/tags" Target="../tags/tag21.xml"/><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8.wm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7.xml"/><Relationship Id="rId7" Type="http://schemas.openxmlformats.org/officeDocument/2006/relationships/image" Target="../media/image4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5.png"/><Relationship Id="rId5"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51.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50.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38.xml"/><Relationship Id="rId7" Type="http://schemas.openxmlformats.org/officeDocument/2006/relationships/image" Target="../media/image5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2.emf"/><Relationship Id="rId5" Type="http://schemas.openxmlformats.org/officeDocument/2006/relationships/image" Target="../media/image55.png"/><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42.xml"/><Relationship Id="rId7" Type="http://schemas.openxmlformats.org/officeDocument/2006/relationships/image" Target="../media/image59.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3.png"/><Relationship Id="rId5" Type="http://schemas.openxmlformats.org/officeDocument/2006/relationships/slideLayout" Target="../slideLayouts/slideLayout7.xml"/><Relationship Id="rId4" Type="http://schemas.openxmlformats.org/officeDocument/2006/relationships/tags" Target="../tags/tag43.xml"/><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63.wmf"/></Relationships>
</file>

<file path=ppt/slides/_rels/slide53.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65.wmf"/><Relationship Id="rId4" Type="http://schemas.openxmlformats.org/officeDocument/2006/relationships/oleObject" Target="../embeddings/oleObject7.bin"/></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71.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tags" Target="../tags/tag48.xml"/><Relationship Id="rId16" Type="http://schemas.openxmlformats.org/officeDocument/2006/relationships/image" Target="../media/image74.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69.png"/><Relationship Id="rId5" Type="http://schemas.openxmlformats.org/officeDocument/2006/relationships/tags" Target="../tags/tag51.xml"/><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tags" Target="../tags/tag50.xml"/><Relationship Id="rId9" Type="http://schemas.openxmlformats.org/officeDocument/2006/relationships/slideLayout" Target="../slideLayouts/slideLayout7.xml"/><Relationship Id="rId14" Type="http://schemas.openxmlformats.org/officeDocument/2006/relationships/image" Target="../media/image72.png"/></Relationships>
</file>

<file path=ppt/slides/_rels/slide5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4.png"/><Relationship Id="rId3" Type="http://schemas.openxmlformats.org/officeDocument/2006/relationships/tags" Target="../tags/tag57.xml"/><Relationship Id="rId7" Type="http://schemas.openxmlformats.org/officeDocument/2006/relationships/slideLayout" Target="../slideLayouts/slideLayout7.xml"/><Relationship Id="rId12" Type="http://schemas.openxmlformats.org/officeDocument/2006/relationships/image" Target="../media/image76.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61.png"/><Relationship Id="rId5" Type="http://schemas.openxmlformats.org/officeDocument/2006/relationships/tags" Target="../tags/tag59.xml"/><Relationship Id="rId10" Type="http://schemas.openxmlformats.org/officeDocument/2006/relationships/image" Target="../media/image60.png"/><Relationship Id="rId4" Type="http://schemas.openxmlformats.org/officeDocument/2006/relationships/tags" Target="../tags/tag58.xml"/><Relationship Id="rId9"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77.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tags" Target="../tags/tag66.xml"/><Relationship Id="rId21" Type="http://schemas.openxmlformats.org/officeDocument/2006/relationships/image" Target="../media/image82.png"/><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78.png"/><Relationship Id="rId25" Type="http://schemas.openxmlformats.org/officeDocument/2006/relationships/image" Target="../media/image86.png"/><Relationship Id="rId2" Type="http://schemas.openxmlformats.org/officeDocument/2006/relationships/tags" Target="../tags/tag65.xml"/><Relationship Id="rId16" Type="http://schemas.openxmlformats.org/officeDocument/2006/relationships/slideLayout" Target="../slideLayouts/slideLayout7.xml"/><Relationship Id="rId20" Type="http://schemas.openxmlformats.org/officeDocument/2006/relationships/image" Target="../media/image81.png"/><Relationship Id="rId29" Type="http://schemas.openxmlformats.org/officeDocument/2006/relationships/image" Target="../media/image90.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image" Target="../media/image85.png"/><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image" Target="../media/image84.png"/><Relationship Id="rId28" Type="http://schemas.openxmlformats.org/officeDocument/2006/relationships/image" Target="../media/image89.png"/><Relationship Id="rId10" Type="http://schemas.openxmlformats.org/officeDocument/2006/relationships/tags" Target="../tags/tag73.xml"/><Relationship Id="rId19" Type="http://schemas.openxmlformats.org/officeDocument/2006/relationships/image" Target="../media/image80.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image" Target="../media/image83.png"/><Relationship Id="rId27" Type="http://schemas.openxmlformats.org/officeDocument/2006/relationships/image" Target="../media/image88.png"/></Relationships>
</file>

<file path=ppt/slides/_rels/slide6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81.xml"/><Relationship Id="rId7" Type="http://schemas.openxmlformats.org/officeDocument/2006/relationships/image" Target="../media/image91.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8.png"/><Relationship Id="rId5" Type="http://schemas.openxmlformats.org/officeDocument/2006/relationships/slideLayout" Target="../slideLayouts/slideLayout7.xml"/><Relationship Id="rId4" Type="http://schemas.openxmlformats.org/officeDocument/2006/relationships/tags" Target="../tags/tag82.xml"/><Relationship Id="rId9" Type="http://schemas.openxmlformats.org/officeDocument/2006/relationships/image" Target="../media/image9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94.png"/><Relationship Id="rId4" Type="http://schemas.openxmlformats.org/officeDocument/2006/relationships/notesSlide" Target="../notesSlides/notesSlide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972" y="2275114"/>
            <a:ext cx="4408579" cy="1015663"/>
          </a:xfrm>
          <a:prstGeom prst="rect">
            <a:avLst/>
          </a:prstGeom>
          <a:noFill/>
        </p:spPr>
        <p:txBody>
          <a:bodyPr wrap="none" rtlCol="0">
            <a:spAutoFit/>
          </a:bodyPr>
          <a:lstStyle/>
          <a:p>
            <a:r>
              <a:rPr lang="en-US" sz="6000" dirty="0" smtClean="0">
                <a:latin typeface="French Script MT" panose="03020402040607040605" pitchFamily="66" charset="0"/>
              </a:rPr>
              <a:t>Nested parenthesis</a:t>
            </a:r>
            <a:endParaRPr lang="en-US" sz="6000" dirty="0">
              <a:latin typeface="French Script MT" panose="03020402040607040605" pitchFamily="66" charset="0"/>
            </a:endParaRPr>
          </a:p>
        </p:txBody>
      </p:sp>
    </p:spTree>
    <p:extLst>
      <p:ext uri="{BB962C8B-B14F-4D97-AF65-F5344CB8AC3E}">
        <p14:creationId xmlns:p14="http://schemas.microsoft.com/office/powerpoint/2010/main" val="2781007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51363" y="242888"/>
            <a:ext cx="3130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400" b="1">
                <a:solidFill>
                  <a:srgbClr val="0000FF"/>
                </a:solidFill>
                <a:cs typeface="Times New Roman" panose="02020603050405020304" pitchFamily="18" charset="0"/>
              </a:rPr>
              <a:t>Zero order waveplates</a:t>
            </a:r>
          </a:p>
        </p:txBody>
      </p:sp>
      <p:sp>
        <p:nvSpPr>
          <p:cNvPr id="87045" name="Text Box 5"/>
          <p:cNvSpPr txBox="1">
            <a:spLocks noChangeArrowheads="1"/>
          </p:cNvSpPr>
          <p:nvPr/>
        </p:nvSpPr>
        <p:spPr bwMode="auto">
          <a:xfrm>
            <a:off x="2873375" y="774700"/>
            <a:ext cx="6488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800">
                <a:cs typeface="Times New Roman" panose="02020603050405020304" pitchFamily="18" charset="0"/>
              </a:rPr>
              <a:t>A zero order waveplate is a piece of MICA or very thin quarz crystal</a:t>
            </a:r>
          </a:p>
        </p:txBody>
      </p:sp>
      <p:grpSp>
        <p:nvGrpSpPr>
          <p:cNvPr id="8196" name="Group 36"/>
          <p:cNvGrpSpPr>
            <a:grpSpLocks/>
          </p:cNvGrpSpPr>
          <p:nvPr/>
        </p:nvGrpSpPr>
        <p:grpSpPr bwMode="auto">
          <a:xfrm>
            <a:off x="2025650" y="1511300"/>
            <a:ext cx="241300" cy="230188"/>
            <a:chOff x="3264" y="1621"/>
            <a:chExt cx="210" cy="201"/>
          </a:xfrm>
        </p:grpSpPr>
        <p:sp>
          <p:nvSpPr>
            <p:cNvPr id="8230" name="Oval 58"/>
            <p:cNvSpPr>
              <a:spLocks noChangeArrowheads="1"/>
            </p:cNvSpPr>
            <p:nvPr/>
          </p:nvSpPr>
          <p:spPr bwMode="auto">
            <a:xfrm>
              <a:off x="3264" y="1621"/>
              <a:ext cx="210" cy="201"/>
            </a:xfrm>
            <a:prstGeom prst="ellipse">
              <a:avLst/>
            </a:prstGeom>
            <a:noFill/>
            <a:ln w="254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sp>
          <p:nvSpPr>
            <p:cNvPr id="8231" name="Oval 59"/>
            <p:cNvSpPr>
              <a:spLocks noChangeArrowheads="1"/>
            </p:cNvSpPr>
            <p:nvPr/>
          </p:nvSpPr>
          <p:spPr bwMode="auto">
            <a:xfrm>
              <a:off x="3359" y="1700"/>
              <a:ext cx="31" cy="30"/>
            </a:xfrm>
            <a:prstGeom prst="ellipse">
              <a:avLst/>
            </a:prstGeom>
            <a:solidFill>
              <a:schemeClr val="bg1"/>
            </a:solidFill>
            <a:ln w="38100" cap="rnd" algn="ctr">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grpSp>
      <p:sp>
        <p:nvSpPr>
          <p:cNvPr id="8197" name="Text Box 39"/>
          <p:cNvSpPr txBox="1">
            <a:spLocks noChangeArrowheads="1"/>
          </p:cNvSpPr>
          <p:nvPr/>
        </p:nvSpPr>
        <p:spPr bwMode="auto">
          <a:xfrm>
            <a:off x="1933575" y="1600200"/>
            <a:ext cx="263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s</a:t>
            </a:r>
          </a:p>
        </p:txBody>
      </p:sp>
      <p:sp>
        <p:nvSpPr>
          <p:cNvPr id="8198" name="Line 40"/>
          <p:cNvSpPr>
            <a:spLocks noChangeShapeType="1"/>
          </p:cNvSpPr>
          <p:nvPr/>
        </p:nvSpPr>
        <p:spPr bwMode="auto">
          <a:xfrm>
            <a:off x="2051050" y="1985963"/>
            <a:ext cx="0" cy="4159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Text Box 41"/>
          <p:cNvSpPr txBox="1">
            <a:spLocks noChangeArrowheads="1"/>
          </p:cNvSpPr>
          <p:nvPr/>
        </p:nvSpPr>
        <p:spPr bwMode="auto">
          <a:xfrm>
            <a:off x="2098675" y="20669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p</a:t>
            </a:r>
          </a:p>
        </p:txBody>
      </p:sp>
      <p:grpSp>
        <p:nvGrpSpPr>
          <p:cNvPr id="87108" name="Group 68"/>
          <p:cNvGrpSpPr>
            <a:grpSpLocks/>
          </p:cNvGrpSpPr>
          <p:nvPr/>
        </p:nvGrpSpPr>
        <p:grpSpPr bwMode="auto">
          <a:xfrm>
            <a:off x="2576513" y="1443038"/>
            <a:ext cx="1806575" cy="1168400"/>
            <a:chOff x="672" y="909"/>
            <a:chExt cx="1138" cy="736"/>
          </a:xfrm>
        </p:grpSpPr>
        <p:sp>
          <p:nvSpPr>
            <p:cNvPr id="8222" name="Freeform 16"/>
            <p:cNvSpPr>
              <a:spLocks/>
            </p:cNvSpPr>
            <p:nvPr/>
          </p:nvSpPr>
          <p:spPr bwMode="auto">
            <a:xfrm>
              <a:off x="675" y="1026"/>
              <a:ext cx="1052" cy="163"/>
            </a:xfrm>
            <a:custGeom>
              <a:avLst/>
              <a:gdLst>
                <a:gd name="T0" fmla="*/ 0 w 3430035"/>
                <a:gd name="T1" fmla="*/ 0 h 258338"/>
                <a:gd name="T2" fmla="*/ 0 w 3430035"/>
                <a:gd name="T3" fmla="*/ 0 h 258338"/>
                <a:gd name="T4" fmla="*/ 0 w 3430035"/>
                <a:gd name="T5" fmla="*/ 0 h 258338"/>
                <a:gd name="T6" fmla="*/ 0 w 3430035"/>
                <a:gd name="T7" fmla="*/ 0 h 258338"/>
                <a:gd name="T8" fmla="*/ 0 w 3430035"/>
                <a:gd name="T9" fmla="*/ 0 h 258338"/>
                <a:gd name="T10" fmla="*/ 0 w 3430035"/>
                <a:gd name="T11" fmla="*/ 0 h 258338"/>
                <a:gd name="T12" fmla="*/ 0 w 3430035"/>
                <a:gd name="T13" fmla="*/ 0 h 258338"/>
                <a:gd name="T14" fmla="*/ 0 w 3430035"/>
                <a:gd name="T15" fmla="*/ 0 h 258338"/>
                <a:gd name="T16" fmla="*/ 0 w 3430035"/>
                <a:gd name="T17" fmla="*/ 0 h 258338"/>
                <a:gd name="T18" fmla="*/ 0 w 3430035"/>
                <a:gd name="T19" fmla="*/ 0 h 258338"/>
                <a:gd name="T20" fmla="*/ 0 w 3430035"/>
                <a:gd name="T21" fmla="*/ 0 h 258338"/>
                <a:gd name="T22" fmla="*/ 0 w 3430035"/>
                <a:gd name="T23" fmla="*/ 0 h 258338"/>
                <a:gd name="T24" fmla="*/ 0 w 3430035"/>
                <a:gd name="T25" fmla="*/ 0 h 258338"/>
                <a:gd name="T26" fmla="*/ 0 w 3430035"/>
                <a:gd name="T27" fmla="*/ 0 h 258338"/>
                <a:gd name="T28" fmla="*/ 0 w 3430035"/>
                <a:gd name="T29" fmla="*/ 0 h 258338"/>
                <a:gd name="T30" fmla="*/ 0 w 3430035"/>
                <a:gd name="T31" fmla="*/ 0 h 258338"/>
                <a:gd name="T32" fmla="*/ 0 w 3430035"/>
                <a:gd name="T33" fmla="*/ 0 h 258338"/>
                <a:gd name="T34" fmla="*/ 0 w 3430035"/>
                <a:gd name="T35" fmla="*/ 0 h 258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30035" h="258338">
                  <a:moveTo>
                    <a:pt x="0" y="138348"/>
                  </a:moveTo>
                  <a:cubicBezTo>
                    <a:pt x="28618" y="66630"/>
                    <a:pt x="57237" y="-5088"/>
                    <a:pt x="115852" y="14221"/>
                  </a:cubicBezTo>
                  <a:cubicBezTo>
                    <a:pt x="174467" y="33530"/>
                    <a:pt x="275837" y="254200"/>
                    <a:pt x="351692" y="254200"/>
                  </a:cubicBezTo>
                  <a:cubicBezTo>
                    <a:pt x="427547" y="254200"/>
                    <a:pt x="493749" y="14221"/>
                    <a:pt x="570983" y="14221"/>
                  </a:cubicBezTo>
                  <a:cubicBezTo>
                    <a:pt x="648217" y="14221"/>
                    <a:pt x="739244" y="255579"/>
                    <a:pt x="815099" y="254200"/>
                  </a:cubicBezTo>
                  <a:cubicBezTo>
                    <a:pt x="890954" y="252821"/>
                    <a:pt x="948880" y="5946"/>
                    <a:pt x="1026114" y="5946"/>
                  </a:cubicBezTo>
                  <a:cubicBezTo>
                    <a:pt x="1103348" y="5946"/>
                    <a:pt x="1202650" y="254200"/>
                    <a:pt x="1278505" y="254200"/>
                  </a:cubicBezTo>
                  <a:cubicBezTo>
                    <a:pt x="1354360" y="254200"/>
                    <a:pt x="1405390" y="6636"/>
                    <a:pt x="1481245" y="5946"/>
                  </a:cubicBezTo>
                  <a:cubicBezTo>
                    <a:pt x="1557100" y="5256"/>
                    <a:pt x="1657091" y="249372"/>
                    <a:pt x="1733636" y="250062"/>
                  </a:cubicBezTo>
                  <a:cubicBezTo>
                    <a:pt x="1810181" y="250752"/>
                    <a:pt x="1864659" y="8705"/>
                    <a:pt x="1940514" y="10084"/>
                  </a:cubicBezTo>
                  <a:cubicBezTo>
                    <a:pt x="2016369" y="11463"/>
                    <a:pt x="2112223" y="259027"/>
                    <a:pt x="2188768" y="258337"/>
                  </a:cubicBezTo>
                  <a:cubicBezTo>
                    <a:pt x="2265313" y="257647"/>
                    <a:pt x="2322549" y="7325"/>
                    <a:pt x="2399783" y="5946"/>
                  </a:cubicBezTo>
                  <a:cubicBezTo>
                    <a:pt x="2477017" y="4567"/>
                    <a:pt x="2576319" y="249372"/>
                    <a:pt x="2652174" y="250062"/>
                  </a:cubicBezTo>
                  <a:cubicBezTo>
                    <a:pt x="2728029" y="250752"/>
                    <a:pt x="2780438" y="9394"/>
                    <a:pt x="2854914" y="10084"/>
                  </a:cubicBezTo>
                  <a:cubicBezTo>
                    <a:pt x="2929390" y="10774"/>
                    <a:pt x="3022485" y="255579"/>
                    <a:pt x="3099030" y="254200"/>
                  </a:cubicBezTo>
                  <a:cubicBezTo>
                    <a:pt x="3175575" y="252821"/>
                    <a:pt x="3259016" y="21807"/>
                    <a:pt x="3314183" y="1809"/>
                  </a:cubicBezTo>
                  <a:cubicBezTo>
                    <a:pt x="3369350" y="-18189"/>
                    <a:pt x="3430035" y="134211"/>
                    <a:pt x="3430035" y="134211"/>
                  </a:cubicBezTo>
                </a:path>
              </a:pathLst>
            </a:custGeom>
            <a:noFill/>
            <a:ln w="19050" cmpd="sng">
              <a:solidFill>
                <a:srgbClr val="41719C"/>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23" name="Freeform 16"/>
            <p:cNvSpPr>
              <a:spLocks/>
            </p:cNvSpPr>
            <p:nvPr/>
          </p:nvSpPr>
          <p:spPr bwMode="auto">
            <a:xfrm>
              <a:off x="675" y="1300"/>
              <a:ext cx="1123" cy="163"/>
            </a:xfrm>
            <a:custGeom>
              <a:avLst/>
              <a:gdLst>
                <a:gd name="T0" fmla="*/ 0 w 3430035"/>
                <a:gd name="T1" fmla="*/ 0 h 258338"/>
                <a:gd name="T2" fmla="*/ 0 w 3430035"/>
                <a:gd name="T3" fmla="*/ 0 h 258338"/>
                <a:gd name="T4" fmla="*/ 0 w 3430035"/>
                <a:gd name="T5" fmla="*/ 0 h 258338"/>
                <a:gd name="T6" fmla="*/ 0 w 3430035"/>
                <a:gd name="T7" fmla="*/ 0 h 258338"/>
                <a:gd name="T8" fmla="*/ 0 w 3430035"/>
                <a:gd name="T9" fmla="*/ 0 h 258338"/>
                <a:gd name="T10" fmla="*/ 0 w 3430035"/>
                <a:gd name="T11" fmla="*/ 0 h 258338"/>
                <a:gd name="T12" fmla="*/ 0 w 3430035"/>
                <a:gd name="T13" fmla="*/ 0 h 258338"/>
                <a:gd name="T14" fmla="*/ 0 w 3430035"/>
                <a:gd name="T15" fmla="*/ 0 h 258338"/>
                <a:gd name="T16" fmla="*/ 0 w 3430035"/>
                <a:gd name="T17" fmla="*/ 0 h 258338"/>
                <a:gd name="T18" fmla="*/ 0 w 3430035"/>
                <a:gd name="T19" fmla="*/ 0 h 258338"/>
                <a:gd name="T20" fmla="*/ 0 w 3430035"/>
                <a:gd name="T21" fmla="*/ 0 h 258338"/>
                <a:gd name="T22" fmla="*/ 0 w 3430035"/>
                <a:gd name="T23" fmla="*/ 0 h 258338"/>
                <a:gd name="T24" fmla="*/ 0 w 3430035"/>
                <a:gd name="T25" fmla="*/ 0 h 258338"/>
                <a:gd name="T26" fmla="*/ 0 w 3430035"/>
                <a:gd name="T27" fmla="*/ 0 h 258338"/>
                <a:gd name="T28" fmla="*/ 0 w 3430035"/>
                <a:gd name="T29" fmla="*/ 0 h 258338"/>
                <a:gd name="T30" fmla="*/ 0 w 3430035"/>
                <a:gd name="T31" fmla="*/ 0 h 258338"/>
                <a:gd name="T32" fmla="*/ 0 w 3430035"/>
                <a:gd name="T33" fmla="*/ 0 h 258338"/>
                <a:gd name="T34" fmla="*/ 0 w 3430035"/>
                <a:gd name="T35" fmla="*/ 0 h 258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30035" h="258338">
                  <a:moveTo>
                    <a:pt x="0" y="138348"/>
                  </a:moveTo>
                  <a:cubicBezTo>
                    <a:pt x="28618" y="66630"/>
                    <a:pt x="57237" y="-5088"/>
                    <a:pt x="115852" y="14221"/>
                  </a:cubicBezTo>
                  <a:cubicBezTo>
                    <a:pt x="174467" y="33530"/>
                    <a:pt x="275837" y="254200"/>
                    <a:pt x="351692" y="254200"/>
                  </a:cubicBezTo>
                  <a:cubicBezTo>
                    <a:pt x="427547" y="254200"/>
                    <a:pt x="493749" y="14221"/>
                    <a:pt x="570983" y="14221"/>
                  </a:cubicBezTo>
                  <a:cubicBezTo>
                    <a:pt x="648217" y="14221"/>
                    <a:pt x="739244" y="255579"/>
                    <a:pt x="815099" y="254200"/>
                  </a:cubicBezTo>
                  <a:cubicBezTo>
                    <a:pt x="890954" y="252821"/>
                    <a:pt x="948880" y="5946"/>
                    <a:pt x="1026114" y="5946"/>
                  </a:cubicBezTo>
                  <a:cubicBezTo>
                    <a:pt x="1103348" y="5946"/>
                    <a:pt x="1202650" y="254200"/>
                    <a:pt x="1278505" y="254200"/>
                  </a:cubicBezTo>
                  <a:cubicBezTo>
                    <a:pt x="1354360" y="254200"/>
                    <a:pt x="1405390" y="6636"/>
                    <a:pt x="1481245" y="5946"/>
                  </a:cubicBezTo>
                  <a:cubicBezTo>
                    <a:pt x="1557100" y="5256"/>
                    <a:pt x="1657091" y="249372"/>
                    <a:pt x="1733636" y="250062"/>
                  </a:cubicBezTo>
                  <a:cubicBezTo>
                    <a:pt x="1810181" y="250752"/>
                    <a:pt x="1864659" y="8705"/>
                    <a:pt x="1940514" y="10084"/>
                  </a:cubicBezTo>
                  <a:cubicBezTo>
                    <a:pt x="2016369" y="11463"/>
                    <a:pt x="2112223" y="259027"/>
                    <a:pt x="2188768" y="258337"/>
                  </a:cubicBezTo>
                  <a:cubicBezTo>
                    <a:pt x="2265313" y="257647"/>
                    <a:pt x="2322549" y="7325"/>
                    <a:pt x="2399783" y="5946"/>
                  </a:cubicBezTo>
                  <a:cubicBezTo>
                    <a:pt x="2477017" y="4567"/>
                    <a:pt x="2576319" y="249372"/>
                    <a:pt x="2652174" y="250062"/>
                  </a:cubicBezTo>
                  <a:cubicBezTo>
                    <a:pt x="2728029" y="250752"/>
                    <a:pt x="2780438" y="9394"/>
                    <a:pt x="2854914" y="10084"/>
                  </a:cubicBezTo>
                  <a:cubicBezTo>
                    <a:pt x="2929390" y="10774"/>
                    <a:pt x="3022485" y="255579"/>
                    <a:pt x="3099030" y="254200"/>
                  </a:cubicBezTo>
                  <a:cubicBezTo>
                    <a:pt x="3175575" y="252821"/>
                    <a:pt x="3259016" y="21807"/>
                    <a:pt x="3314183" y="1809"/>
                  </a:cubicBezTo>
                  <a:cubicBezTo>
                    <a:pt x="3369350" y="-18189"/>
                    <a:pt x="3430035" y="134211"/>
                    <a:pt x="3430035" y="134211"/>
                  </a:cubicBezTo>
                </a:path>
              </a:pathLst>
            </a:cu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24" name="Rectangle 43"/>
            <p:cNvSpPr>
              <a:spLocks noChangeArrowheads="1"/>
            </p:cNvSpPr>
            <p:nvPr/>
          </p:nvSpPr>
          <p:spPr bwMode="auto">
            <a:xfrm>
              <a:off x="1131" y="1011"/>
              <a:ext cx="679" cy="4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8225" name="Rectangle 34"/>
            <p:cNvSpPr>
              <a:spLocks noChangeArrowheads="1"/>
            </p:cNvSpPr>
            <p:nvPr/>
          </p:nvSpPr>
          <p:spPr bwMode="auto">
            <a:xfrm>
              <a:off x="672" y="909"/>
              <a:ext cx="454" cy="73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8226" name="Text Box 540"/>
            <p:cNvSpPr txBox="1">
              <a:spLocks noChangeArrowheads="1"/>
            </p:cNvSpPr>
            <p:nvPr/>
          </p:nvSpPr>
          <p:spPr bwMode="auto">
            <a:xfrm>
              <a:off x="1223" y="1283"/>
              <a:ext cx="3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1200">
                  <a:ea typeface="MS Mincho"/>
                  <a:cs typeface="Times New Roman" panose="02020603050405020304" pitchFamily="18" charset="0"/>
                </a:rPr>
                <a:t>Fast</a:t>
              </a:r>
              <a:endParaRPr lang="en-US" altLang="en-US" sz="1600">
                <a:ea typeface="MS Mincho"/>
                <a:cs typeface="Times New Roman" panose="02020603050405020304" pitchFamily="18" charset="0"/>
              </a:endParaRPr>
            </a:p>
          </p:txBody>
        </p:sp>
        <p:cxnSp>
          <p:nvCxnSpPr>
            <p:cNvPr id="8227" name="AutoShape 545"/>
            <p:cNvCxnSpPr>
              <a:cxnSpLocks noChangeShapeType="1"/>
            </p:cNvCxnSpPr>
            <p:nvPr/>
          </p:nvCxnSpPr>
          <p:spPr bwMode="auto">
            <a:xfrm>
              <a:off x="1302" y="1428"/>
              <a:ext cx="254" cy="0"/>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8228" name="Text Box 546"/>
            <p:cNvSpPr txBox="1">
              <a:spLocks noChangeArrowheads="1"/>
            </p:cNvSpPr>
            <p:nvPr/>
          </p:nvSpPr>
          <p:spPr bwMode="auto">
            <a:xfrm>
              <a:off x="1206" y="967"/>
              <a:ext cx="313"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1200">
                  <a:ea typeface="MS Mincho"/>
                  <a:cs typeface="Times New Roman" panose="02020603050405020304" pitchFamily="18" charset="0"/>
                </a:rPr>
                <a:t>Slow</a:t>
              </a:r>
              <a:endParaRPr lang="en-US" altLang="en-US" sz="1600">
                <a:ea typeface="MS Mincho"/>
                <a:cs typeface="Times New Roman" panose="02020603050405020304" pitchFamily="18" charset="0"/>
              </a:endParaRPr>
            </a:p>
          </p:txBody>
        </p:sp>
        <p:cxnSp>
          <p:nvCxnSpPr>
            <p:cNvPr id="8229" name="AutoShape 547"/>
            <p:cNvCxnSpPr>
              <a:cxnSpLocks noChangeShapeType="1"/>
            </p:cNvCxnSpPr>
            <p:nvPr/>
          </p:nvCxnSpPr>
          <p:spPr bwMode="auto">
            <a:xfrm>
              <a:off x="1242" y="1093"/>
              <a:ext cx="254" cy="0"/>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grpSp>
      <p:sp>
        <p:nvSpPr>
          <p:cNvPr id="8201" name="Text Box 44"/>
          <p:cNvSpPr txBox="1">
            <a:spLocks noChangeArrowheads="1"/>
          </p:cNvSpPr>
          <p:nvPr/>
        </p:nvSpPr>
        <p:spPr bwMode="auto">
          <a:xfrm>
            <a:off x="4364038" y="1646238"/>
            <a:ext cx="1285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Quarter wave</a:t>
            </a:r>
          </a:p>
        </p:txBody>
      </p:sp>
      <p:grpSp>
        <p:nvGrpSpPr>
          <p:cNvPr id="8202" name="Group 48"/>
          <p:cNvGrpSpPr>
            <a:grpSpLocks/>
          </p:cNvGrpSpPr>
          <p:nvPr/>
        </p:nvGrpSpPr>
        <p:grpSpPr bwMode="auto">
          <a:xfrm>
            <a:off x="2014538" y="3016250"/>
            <a:ext cx="241300" cy="230188"/>
            <a:chOff x="3264" y="1621"/>
            <a:chExt cx="210" cy="201"/>
          </a:xfrm>
        </p:grpSpPr>
        <p:sp>
          <p:nvSpPr>
            <p:cNvPr id="8220" name="Oval 58"/>
            <p:cNvSpPr>
              <a:spLocks noChangeArrowheads="1"/>
            </p:cNvSpPr>
            <p:nvPr/>
          </p:nvSpPr>
          <p:spPr bwMode="auto">
            <a:xfrm>
              <a:off x="3264" y="1621"/>
              <a:ext cx="210" cy="201"/>
            </a:xfrm>
            <a:prstGeom prst="ellipse">
              <a:avLst/>
            </a:prstGeom>
            <a:noFill/>
            <a:ln w="254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sp>
          <p:nvSpPr>
            <p:cNvPr id="8221" name="Oval 59"/>
            <p:cNvSpPr>
              <a:spLocks noChangeArrowheads="1"/>
            </p:cNvSpPr>
            <p:nvPr/>
          </p:nvSpPr>
          <p:spPr bwMode="auto">
            <a:xfrm>
              <a:off x="3359" y="1700"/>
              <a:ext cx="31" cy="30"/>
            </a:xfrm>
            <a:prstGeom prst="ellipse">
              <a:avLst/>
            </a:prstGeom>
            <a:solidFill>
              <a:schemeClr val="bg1"/>
            </a:solidFill>
            <a:ln w="38100" cap="rnd" algn="ctr">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grpSp>
      <p:sp>
        <p:nvSpPr>
          <p:cNvPr id="8203" name="Text Box 51"/>
          <p:cNvSpPr txBox="1">
            <a:spLocks noChangeArrowheads="1"/>
          </p:cNvSpPr>
          <p:nvPr/>
        </p:nvSpPr>
        <p:spPr bwMode="auto">
          <a:xfrm>
            <a:off x="1912938" y="3105150"/>
            <a:ext cx="263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s</a:t>
            </a:r>
          </a:p>
        </p:txBody>
      </p:sp>
      <p:sp>
        <p:nvSpPr>
          <p:cNvPr id="8204" name="Line 52"/>
          <p:cNvSpPr>
            <a:spLocks noChangeShapeType="1"/>
          </p:cNvSpPr>
          <p:nvPr/>
        </p:nvSpPr>
        <p:spPr bwMode="auto">
          <a:xfrm>
            <a:off x="2030413" y="3490913"/>
            <a:ext cx="0" cy="4159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Text Box 53"/>
          <p:cNvSpPr txBox="1">
            <a:spLocks noChangeArrowheads="1"/>
          </p:cNvSpPr>
          <p:nvPr/>
        </p:nvSpPr>
        <p:spPr bwMode="auto">
          <a:xfrm>
            <a:off x="2078038" y="357187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p</a:t>
            </a:r>
          </a:p>
        </p:txBody>
      </p:sp>
      <p:sp>
        <p:nvSpPr>
          <p:cNvPr id="8206" name="Text Box 59"/>
          <p:cNvSpPr txBox="1">
            <a:spLocks noChangeArrowheads="1"/>
          </p:cNvSpPr>
          <p:nvPr/>
        </p:nvSpPr>
        <p:spPr bwMode="auto">
          <a:xfrm>
            <a:off x="4887913" y="3222625"/>
            <a:ext cx="102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Half wave</a:t>
            </a:r>
          </a:p>
        </p:txBody>
      </p:sp>
      <p:grpSp>
        <p:nvGrpSpPr>
          <p:cNvPr id="87109" name="Group 69"/>
          <p:cNvGrpSpPr>
            <a:grpSpLocks/>
          </p:cNvGrpSpPr>
          <p:nvPr/>
        </p:nvGrpSpPr>
        <p:grpSpPr bwMode="auto">
          <a:xfrm>
            <a:off x="2555875" y="2947988"/>
            <a:ext cx="2347913" cy="1168400"/>
            <a:chOff x="659" y="1857"/>
            <a:chExt cx="1479" cy="736"/>
          </a:xfrm>
        </p:grpSpPr>
        <p:sp>
          <p:nvSpPr>
            <p:cNvPr id="8212" name="Freeform 16"/>
            <p:cNvSpPr>
              <a:spLocks/>
            </p:cNvSpPr>
            <p:nvPr/>
          </p:nvSpPr>
          <p:spPr bwMode="auto">
            <a:xfrm>
              <a:off x="662" y="1974"/>
              <a:ext cx="1052" cy="163"/>
            </a:xfrm>
            <a:custGeom>
              <a:avLst/>
              <a:gdLst>
                <a:gd name="T0" fmla="*/ 0 w 3430035"/>
                <a:gd name="T1" fmla="*/ 0 h 258338"/>
                <a:gd name="T2" fmla="*/ 0 w 3430035"/>
                <a:gd name="T3" fmla="*/ 0 h 258338"/>
                <a:gd name="T4" fmla="*/ 0 w 3430035"/>
                <a:gd name="T5" fmla="*/ 0 h 258338"/>
                <a:gd name="T6" fmla="*/ 0 w 3430035"/>
                <a:gd name="T7" fmla="*/ 0 h 258338"/>
                <a:gd name="T8" fmla="*/ 0 w 3430035"/>
                <a:gd name="T9" fmla="*/ 0 h 258338"/>
                <a:gd name="T10" fmla="*/ 0 w 3430035"/>
                <a:gd name="T11" fmla="*/ 0 h 258338"/>
                <a:gd name="T12" fmla="*/ 0 w 3430035"/>
                <a:gd name="T13" fmla="*/ 0 h 258338"/>
                <a:gd name="T14" fmla="*/ 0 w 3430035"/>
                <a:gd name="T15" fmla="*/ 0 h 258338"/>
                <a:gd name="T16" fmla="*/ 0 w 3430035"/>
                <a:gd name="T17" fmla="*/ 0 h 258338"/>
                <a:gd name="T18" fmla="*/ 0 w 3430035"/>
                <a:gd name="T19" fmla="*/ 0 h 258338"/>
                <a:gd name="T20" fmla="*/ 0 w 3430035"/>
                <a:gd name="T21" fmla="*/ 0 h 258338"/>
                <a:gd name="T22" fmla="*/ 0 w 3430035"/>
                <a:gd name="T23" fmla="*/ 0 h 258338"/>
                <a:gd name="T24" fmla="*/ 0 w 3430035"/>
                <a:gd name="T25" fmla="*/ 0 h 258338"/>
                <a:gd name="T26" fmla="*/ 0 w 3430035"/>
                <a:gd name="T27" fmla="*/ 0 h 258338"/>
                <a:gd name="T28" fmla="*/ 0 w 3430035"/>
                <a:gd name="T29" fmla="*/ 0 h 258338"/>
                <a:gd name="T30" fmla="*/ 0 w 3430035"/>
                <a:gd name="T31" fmla="*/ 0 h 258338"/>
                <a:gd name="T32" fmla="*/ 0 w 3430035"/>
                <a:gd name="T33" fmla="*/ 0 h 258338"/>
                <a:gd name="T34" fmla="*/ 0 w 3430035"/>
                <a:gd name="T35" fmla="*/ 0 h 258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30035" h="258338">
                  <a:moveTo>
                    <a:pt x="0" y="138348"/>
                  </a:moveTo>
                  <a:cubicBezTo>
                    <a:pt x="28618" y="66630"/>
                    <a:pt x="57237" y="-5088"/>
                    <a:pt x="115852" y="14221"/>
                  </a:cubicBezTo>
                  <a:cubicBezTo>
                    <a:pt x="174467" y="33530"/>
                    <a:pt x="275837" y="254200"/>
                    <a:pt x="351692" y="254200"/>
                  </a:cubicBezTo>
                  <a:cubicBezTo>
                    <a:pt x="427547" y="254200"/>
                    <a:pt x="493749" y="14221"/>
                    <a:pt x="570983" y="14221"/>
                  </a:cubicBezTo>
                  <a:cubicBezTo>
                    <a:pt x="648217" y="14221"/>
                    <a:pt x="739244" y="255579"/>
                    <a:pt x="815099" y="254200"/>
                  </a:cubicBezTo>
                  <a:cubicBezTo>
                    <a:pt x="890954" y="252821"/>
                    <a:pt x="948880" y="5946"/>
                    <a:pt x="1026114" y="5946"/>
                  </a:cubicBezTo>
                  <a:cubicBezTo>
                    <a:pt x="1103348" y="5946"/>
                    <a:pt x="1202650" y="254200"/>
                    <a:pt x="1278505" y="254200"/>
                  </a:cubicBezTo>
                  <a:cubicBezTo>
                    <a:pt x="1354360" y="254200"/>
                    <a:pt x="1405390" y="6636"/>
                    <a:pt x="1481245" y="5946"/>
                  </a:cubicBezTo>
                  <a:cubicBezTo>
                    <a:pt x="1557100" y="5256"/>
                    <a:pt x="1657091" y="249372"/>
                    <a:pt x="1733636" y="250062"/>
                  </a:cubicBezTo>
                  <a:cubicBezTo>
                    <a:pt x="1810181" y="250752"/>
                    <a:pt x="1864659" y="8705"/>
                    <a:pt x="1940514" y="10084"/>
                  </a:cubicBezTo>
                  <a:cubicBezTo>
                    <a:pt x="2016369" y="11463"/>
                    <a:pt x="2112223" y="259027"/>
                    <a:pt x="2188768" y="258337"/>
                  </a:cubicBezTo>
                  <a:cubicBezTo>
                    <a:pt x="2265313" y="257647"/>
                    <a:pt x="2322549" y="7325"/>
                    <a:pt x="2399783" y="5946"/>
                  </a:cubicBezTo>
                  <a:cubicBezTo>
                    <a:pt x="2477017" y="4567"/>
                    <a:pt x="2576319" y="249372"/>
                    <a:pt x="2652174" y="250062"/>
                  </a:cubicBezTo>
                  <a:cubicBezTo>
                    <a:pt x="2728029" y="250752"/>
                    <a:pt x="2780438" y="9394"/>
                    <a:pt x="2854914" y="10084"/>
                  </a:cubicBezTo>
                  <a:cubicBezTo>
                    <a:pt x="2929390" y="10774"/>
                    <a:pt x="3022485" y="255579"/>
                    <a:pt x="3099030" y="254200"/>
                  </a:cubicBezTo>
                  <a:cubicBezTo>
                    <a:pt x="3175575" y="252821"/>
                    <a:pt x="3259016" y="21807"/>
                    <a:pt x="3314183" y="1809"/>
                  </a:cubicBezTo>
                  <a:cubicBezTo>
                    <a:pt x="3369350" y="-18189"/>
                    <a:pt x="3430035" y="134211"/>
                    <a:pt x="3430035" y="134211"/>
                  </a:cubicBezTo>
                </a:path>
              </a:pathLst>
            </a:custGeom>
            <a:noFill/>
            <a:ln w="19050" cmpd="sng">
              <a:solidFill>
                <a:srgbClr val="41719C"/>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13" name="Freeform 16"/>
            <p:cNvSpPr>
              <a:spLocks/>
            </p:cNvSpPr>
            <p:nvPr/>
          </p:nvSpPr>
          <p:spPr bwMode="auto">
            <a:xfrm>
              <a:off x="662" y="2248"/>
              <a:ext cx="1123" cy="163"/>
            </a:xfrm>
            <a:custGeom>
              <a:avLst/>
              <a:gdLst>
                <a:gd name="T0" fmla="*/ 0 w 3430035"/>
                <a:gd name="T1" fmla="*/ 0 h 258338"/>
                <a:gd name="T2" fmla="*/ 0 w 3430035"/>
                <a:gd name="T3" fmla="*/ 0 h 258338"/>
                <a:gd name="T4" fmla="*/ 0 w 3430035"/>
                <a:gd name="T5" fmla="*/ 0 h 258338"/>
                <a:gd name="T6" fmla="*/ 0 w 3430035"/>
                <a:gd name="T7" fmla="*/ 0 h 258338"/>
                <a:gd name="T8" fmla="*/ 0 w 3430035"/>
                <a:gd name="T9" fmla="*/ 0 h 258338"/>
                <a:gd name="T10" fmla="*/ 0 w 3430035"/>
                <a:gd name="T11" fmla="*/ 0 h 258338"/>
                <a:gd name="T12" fmla="*/ 0 w 3430035"/>
                <a:gd name="T13" fmla="*/ 0 h 258338"/>
                <a:gd name="T14" fmla="*/ 0 w 3430035"/>
                <a:gd name="T15" fmla="*/ 0 h 258338"/>
                <a:gd name="T16" fmla="*/ 0 w 3430035"/>
                <a:gd name="T17" fmla="*/ 0 h 258338"/>
                <a:gd name="T18" fmla="*/ 0 w 3430035"/>
                <a:gd name="T19" fmla="*/ 0 h 258338"/>
                <a:gd name="T20" fmla="*/ 0 w 3430035"/>
                <a:gd name="T21" fmla="*/ 0 h 258338"/>
                <a:gd name="T22" fmla="*/ 0 w 3430035"/>
                <a:gd name="T23" fmla="*/ 0 h 258338"/>
                <a:gd name="T24" fmla="*/ 0 w 3430035"/>
                <a:gd name="T25" fmla="*/ 0 h 258338"/>
                <a:gd name="T26" fmla="*/ 0 w 3430035"/>
                <a:gd name="T27" fmla="*/ 0 h 258338"/>
                <a:gd name="T28" fmla="*/ 0 w 3430035"/>
                <a:gd name="T29" fmla="*/ 0 h 258338"/>
                <a:gd name="T30" fmla="*/ 0 w 3430035"/>
                <a:gd name="T31" fmla="*/ 0 h 258338"/>
                <a:gd name="T32" fmla="*/ 0 w 3430035"/>
                <a:gd name="T33" fmla="*/ 0 h 258338"/>
                <a:gd name="T34" fmla="*/ 0 w 3430035"/>
                <a:gd name="T35" fmla="*/ 0 h 258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30035" h="258338">
                  <a:moveTo>
                    <a:pt x="0" y="138348"/>
                  </a:moveTo>
                  <a:cubicBezTo>
                    <a:pt x="28618" y="66630"/>
                    <a:pt x="57237" y="-5088"/>
                    <a:pt x="115852" y="14221"/>
                  </a:cubicBezTo>
                  <a:cubicBezTo>
                    <a:pt x="174467" y="33530"/>
                    <a:pt x="275837" y="254200"/>
                    <a:pt x="351692" y="254200"/>
                  </a:cubicBezTo>
                  <a:cubicBezTo>
                    <a:pt x="427547" y="254200"/>
                    <a:pt x="493749" y="14221"/>
                    <a:pt x="570983" y="14221"/>
                  </a:cubicBezTo>
                  <a:cubicBezTo>
                    <a:pt x="648217" y="14221"/>
                    <a:pt x="739244" y="255579"/>
                    <a:pt x="815099" y="254200"/>
                  </a:cubicBezTo>
                  <a:cubicBezTo>
                    <a:pt x="890954" y="252821"/>
                    <a:pt x="948880" y="5946"/>
                    <a:pt x="1026114" y="5946"/>
                  </a:cubicBezTo>
                  <a:cubicBezTo>
                    <a:pt x="1103348" y="5946"/>
                    <a:pt x="1202650" y="254200"/>
                    <a:pt x="1278505" y="254200"/>
                  </a:cubicBezTo>
                  <a:cubicBezTo>
                    <a:pt x="1354360" y="254200"/>
                    <a:pt x="1405390" y="6636"/>
                    <a:pt x="1481245" y="5946"/>
                  </a:cubicBezTo>
                  <a:cubicBezTo>
                    <a:pt x="1557100" y="5256"/>
                    <a:pt x="1657091" y="249372"/>
                    <a:pt x="1733636" y="250062"/>
                  </a:cubicBezTo>
                  <a:cubicBezTo>
                    <a:pt x="1810181" y="250752"/>
                    <a:pt x="1864659" y="8705"/>
                    <a:pt x="1940514" y="10084"/>
                  </a:cubicBezTo>
                  <a:cubicBezTo>
                    <a:pt x="2016369" y="11463"/>
                    <a:pt x="2112223" y="259027"/>
                    <a:pt x="2188768" y="258337"/>
                  </a:cubicBezTo>
                  <a:cubicBezTo>
                    <a:pt x="2265313" y="257647"/>
                    <a:pt x="2322549" y="7325"/>
                    <a:pt x="2399783" y="5946"/>
                  </a:cubicBezTo>
                  <a:cubicBezTo>
                    <a:pt x="2477017" y="4567"/>
                    <a:pt x="2576319" y="249372"/>
                    <a:pt x="2652174" y="250062"/>
                  </a:cubicBezTo>
                  <a:cubicBezTo>
                    <a:pt x="2728029" y="250752"/>
                    <a:pt x="2780438" y="9394"/>
                    <a:pt x="2854914" y="10084"/>
                  </a:cubicBezTo>
                  <a:cubicBezTo>
                    <a:pt x="2929390" y="10774"/>
                    <a:pt x="3022485" y="255579"/>
                    <a:pt x="3099030" y="254200"/>
                  </a:cubicBezTo>
                  <a:cubicBezTo>
                    <a:pt x="3175575" y="252821"/>
                    <a:pt x="3259016" y="21807"/>
                    <a:pt x="3314183" y="1809"/>
                  </a:cubicBezTo>
                  <a:cubicBezTo>
                    <a:pt x="3369350" y="-18189"/>
                    <a:pt x="3430035" y="134211"/>
                    <a:pt x="3430035" y="134211"/>
                  </a:cubicBezTo>
                </a:path>
              </a:pathLst>
            </a:cu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14" name="Rectangle 47"/>
            <p:cNvSpPr>
              <a:spLocks noChangeArrowheads="1"/>
            </p:cNvSpPr>
            <p:nvPr/>
          </p:nvSpPr>
          <p:spPr bwMode="auto">
            <a:xfrm>
              <a:off x="659" y="1857"/>
              <a:ext cx="1017" cy="73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8215" name="Text Box 540"/>
            <p:cNvSpPr txBox="1">
              <a:spLocks noChangeArrowheads="1"/>
            </p:cNvSpPr>
            <p:nvPr/>
          </p:nvSpPr>
          <p:spPr bwMode="auto">
            <a:xfrm>
              <a:off x="1805" y="2206"/>
              <a:ext cx="3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1200">
                  <a:ea typeface="MS Mincho"/>
                  <a:cs typeface="Times New Roman" panose="02020603050405020304" pitchFamily="18" charset="0"/>
                </a:rPr>
                <a:t>Fast</a:t>
              </a:r>
              <a:endParaRPr lang="en-US" altLang="en-US" sz="1600">
                <a:ea typeface="MS Mincho"/>
                <a:cs typeface="Times New Roman" panose="02020603050405020304" pitchFamily="18" charset="0"/>
              </a:endParaRPr>
            </a:p>
          </p:txBody>
        </p:sp>
        <p:cxnSp>
          <p:nvCxnSpPr>
            <p:cNvPr id="8216" name="AutoShape 545"/>
            <p:cNvCxnSpPr>
              <a:cxnSpLocks noChangeShapeType="1"/>
            </p:cNvCxnSpPr>
            <p:nvPr/>
          </p:nvCxnSpPr>
          <p:spPr bwMode="auto">
            <a:xfrm>
              <a:off x="1884" y="2351"/>
              <a:ext cx="254" cy="0"/>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8217" name="Text Box 546"/>
            <p:cNvSpPr txBox="1">
              <a:spLocks noChangeArrowheads="1"/>
            </p:cNvSpPr>
            <p:nvPr/>
          </p:nvSpPr>
          <p:spPr bwMode="auto">
            <a:xfrm>
              <a:off x="1788" y="1890"/>
              <a:ext cx="313"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1200">
                  <a:ea typeface="MS Mincho"/>
                  <a:cs typeface="Times New Roman" panose="02020603050405020304" pitchFamily="18" charset="0"/>
                </a:rPr>
                <a:t>Slow</a:t>
              </a:r>
              <a:endParaRPr lang="en-US" altLang="en-US" sz="1600">
                <a:ea typeface="MS Mincho"/>
                <a:cs typeface="Times New Roman" panose="02020603050405020304" pitchFamily="18" charset="0"/>
              </a:endParaRPr>
            </a:p>
          </p:txBody>
        </p:sp>
        <p:cxnSp>
          <p:nvCxnSpPr>
            <p:cNvPr id="8218" name="AutoShape 547"/>
            <p:cNvCxnSpPr>
              <a:cxnSpLocks noChangeShapeType="1"/>
            </p:cNvCxnSpPr>
            <p:nvPr/>
          </p:nvCxnSpPr>
          <p:spPr bwMode="auto">
            <a:xfrm>
              <a:off x="1824" y="2016"/>
              <a:ext cx="254" cy="0"/>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8219" name="Rectangle 60"/>
            <p:cNvSpPr>
              <a:spLocks noChangeArrowheads="1"/>
            </p:cNvSpPr>
            <p:nvPr/>
          </p:nvSpPr>
          <p:spPr bwMode="auto">
            <a:xfrm>
              <a:off x="1681" y="1939"/>
              <a:ext cx="120" cy="4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grpSp>
      <p:sp>
        <p:nvSpPr>
          <p:cNvPr id="87101" name="Text Box 61"/>
          <p:cNvSpPr txBox="1">
            <a:spLocks noChangeArrowheads="1"/>
          </p:cNvSpPr>
          <p:nvPr/>
        </p:nvSpPr>
        <p:spPr bwMode="auto">
          <a:xfrm>
            <a:off x="6253163" y="2027238"/>
            <a:ext cx="39703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400">
                <a:cs typeface="Times New Roman" panose="02020603050405020304" pitchFamily="18" charset="0"/>
              </a:rPr>
              <a:t>Lower temperature dependence (0.15nm/°C), and lower dispersion compared with zero-order quartz wave plates. </a:t>
            </a:r>
          </a:p>
        </p:txBody>
      </p:sp>
      <p:sp>
        <p:nvSpPr>
          <p:cNvPr id="87103" name="Text Box 63"/>
          <p:cNvSpPr txBox="1">
            <a:spLocks noChangeArrowheads="1"/>
          </p:cNvSpPr>
          <p:nvPr/>
        </p:nvSpPr>
        <p:spPr bwMode="auto">
          <a:xfrm>
            <a:off x="6223000" y="1474788"/>
            <a:ext cx="1911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Birefringent polymer</a:t>
            </a:r>
          </a:p>
        </p:txBody>
      </p:sp>
      <p:sp>
        <p:nvSpPr>
          <p:cNvPr id="87104" name="Text Box 64"/>
          <p:cNvSpPr txBox="1">
            <a:spLocks noChangeArrowheads="1"/>
          </p:cNvSpPr>
          <p:nvPr/>
        </p:nvSpPr>
        <p:spPr bwMode="auto">
          <a:xfrm>
            <a:off x="6354763" y="3201988"/>
            <a:ext cx="3941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Cheapest large aperture zero-order waveplate:</a:t>
            </a:r>
          </a:p>
        </p:txBody>
      </p:sp>
      <p:sp>
        <p:nvSpPr>
          <p:cNvPr id="87105" name="Text Box 65"/>
          <p:cNvSpPr txBox="1">
            <a:spLocks noChangeArrowheads="1"/>
          </p:cNvSpPr>
          <p:nvPr/>
        </p:nvSpPr>
        <p:spPr bwMode="auto">
          <a:xfrm>
            <a:off x="7259638" y="3760788"/>
            <a:ext cx="1127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Food wrap!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7108"/>
                                        </p:tgtEl>
                                      </p:cBhvr>
                                      <p:by x="300000" y="30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87108"/>
                                        </p:tgtEl>
                                      </p:cBhvr>
                                      <p:by x="33000" y="33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2000" fill="hold"/>
                                        <p:tgtEl>
                                          <p:spTgt spid="87109"/>
                                        </p:tgtEl>
                                      </p:cBhvr>
                                      <p:by x="300000" y="30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2000" fill="hold"/>
                                        <p:tgtEl>
                                          <p:spTgt spid="87109"/>
                                        </p:tgtEl>
                                      </p:cBhvr>
                                      <p:by x="33000" y="33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7045"/>
                                        </p:tgtEl>
                                        <p:attrNameLst>
                                          <p:attrName>style.visibility</p:attrName>
                                        </p:attrNameLst>
                                      </p:cBhvr>
                                      <p:to>
                                        <p:strVal val="visible"/>
                                      </p:to>
                                    </p:set>
                                    <p:animEffect transition="in" filter="wipe(left)">
                                      <p:cBhvr>
                                        <p:cTn id="23" dur="3000"/>
                                        <p:tgtEl>
                                          <p:spTgt spid="87045"/>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87103"/>
                                        </p:tgtEl>
                                        <p:attrNameLst>
                                          <p:attrName>style.visibility</p:attrName>
                                        </p:attrNameLst>
                                      </p:cBhvr>
                                      <p:to>
                                        <p:strVal val="visible"/>
                                      </p:to>
                                    </p:set>
                                    <p:animEffect transition="in" filter="wipe(left)">
                                      <p:cBhvr>
                                        <p:cTn id="27" dur="3000"/>
                                        <p:tgtEl>
                                          <p:spTgt spid="87103"/>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7101"/>
                                        </p:tgtEl>
                                        <p:attrNameLst>
                                          <p:attrName>style.visibility</p:attrName>
                                        </p:attrNameLst>
                                      </p:cBhvr>
                                      <p:to>
                                        <p:strVal val="visible"/>
                                      </p:to>
                                    </p:set>
                                    <p:animEffect transition="in" filter="fade">
                                      <p:cBhvr>
                                        <p:cTn id="31" dur="2000"/>
                                        <p:tgtEl>
                                          <p:spTgt spid="8710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7104"/>
                                        </p:tgtEl>
                                        <p:attrNameLst>
                                          <p:attrName>style.visibility</p:attrName>
                                        </p:attrNameLst>
                                      </p:cBhvr>
                                      <p:to>
                                        <p:strVal val="visible"/>
                                      </p:to>
                                    </p:set>
                                    <p:animEffect transition="in" filter="wipe(left)">
                                      <p:cBhvr>
                                        <p:cTn id="36" dur="3000"/>
                                        <p:tgtEl>
                                          <p:spTgt spid="87104"/>
                                        </p:tgtEl>
                                      </p:cBhvr>
                                    </p:animEffect>
                                  </p:childTnLst>
                                </p:cTn>
                              </p:par>
                            </p:childTnLst>
                          </p:cTn>
                        </p:par>
                        <p:par>
                          <p:cTn id="37" fill="hold" nodeType="afterGroup">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87105"/>
                                        </p:tgtEl>
                                        <p:attrNameLst>
                                          <p:attrName>style.visibility</p:attrName>
                                        </p:attrNameLst>
                                      </p:cBhvr>
                                      <p:to>
                                        <p:strVal val="visible"/>
                                      </p:to>
                                    </p:set>
                                    <p:animEffect transition="in" filter="wipe(left)">
                                      <p:cBhvr>
                                        <p:cTn id="40" dur="2000"/>
                                        <p:tgtEl>
                                          <p:spTgt spid="8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P spid="87101" grpId="0"/>
      <p:bldP spid="87103" grpId="0"/>
      <p:bldP spid="87104" grpId="0"/>
      <p:bldP spid="87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919663" y="711200"/>
            <a:ext cx="232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Multiple order waveplates</a:t>
            </a:r>
          </a:p>
        </p:txBody>
      </p:sp>
      <p:sp>
        <p:nvSpPr>
          <p:cNvPr id="9219" name="Text Box 540"/>
          <p:cNvSpPr txBox="1">
            <a:spLocks noChangeArrowheads="1"/>
          </p:cNvSpPr>
          <p:nvPr/>
        </p:nvSpPr>
        <p:spPr bwMode="auto">
          <a:xfrm>
            <a:off x="4933950" y="1595438"/>
            <a:ext cx="4984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1200">
                <a:ea typeface="MS Mincho"/>
                <a:cs typeface="Times New Roman" panose="02020603050405020304" pitchFamily="18" charset="0"/>
              </a:rPr>
              <a:t>Fast</a:t>
            </a:r>
            <a:endParaRPr lang="en-US" altLang="en-US" sz="1600">
              <a:ea typeface="MS Mincho"/>
              <a:cs typeface="Times New Roman" panose="02020603050405020304" pitchFamily="18" charset="0"/>
            </a:endParaRPr>
          </a:p>
        </p:txBody>
      </p:sp>
      <p:sp>
        <p:nvSpPr>
          <p:cNvPr id="9220" name="Rectangle 541"/>
          <p:cNvSpPr>
            <a:spLocks noChangeArrowheads="1"/>
          </p:cNvSpPr>
          <p:nvPr/>
        </p:nvSpPr>
        <p:spPr bwMode="auto">
          <a:xfrm>
            <a:off x="3684588" y="1330325"/>
            <a:ext cx="674687" cy="1474788"/>
          </a:xfrm>
          <a:prstGeom prst="rect">
            <a:avLst/>
          </a:prstGeom>
          <a:solidFill>
            <a:srgbClr val="DEEAF6"/>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grpSp>
        <p:nvGrpSpPr>
          <p:cNvPr id="9221" name="Group 542"/>
          <p:cNvGrpSpPr>
            <a:grpSpLocks/>
          </p:cNvGrpSpPr>
          <p:nvPr/>
        </p:nvGrpSpPr>
        <p:grpSpPr bwMode="auto">
          <a:xfrm>
            <a:off x="3200400" y="1628775"/>
            <a:ext cx="1671638" cy="849313"/>
            <a:chOff x="2893" y="3651"/>
            <a:chExt cx="5409" cy="1336"/>
          </a:xfrm>
        </p:grpSpPr>
        <p:sp>
          <p:nvSpPr>
            <p:cNvPr id="9236" name="Freeform 16"/>
            <p:cNvSpPr>
              <a:spLocks/>
            </p:cNvSpPr>
            <p:nvPr/>
          </p:nvSpPr>
          <p:spPr bwMode="auto">
            <a:xfrm>
              <a:off x="2893" y="3651"/>
              <a:ext cx="5402" cy="407"/>
            </a:xfrm>
            <a:custGeom>
              <a:avLst/>
              <a:gdLst>
                <a:gd name="T0" fmla="*/ 0 w 3430035"/>
                <a:gd name="T1" fmla="*/ 0 h 258338"/>
                <a:gd name="T2" fmla="*/ 0 w 3430035"/>
                <a:gd name="T3" fmla="*/ 0 h 258338"/>
                <a:gd name="T4" fmla="*/ 0 w 3430035"/>
                <a:gd name="T5" fmla="*/ 0 h 258338"/>
                <a:gd name="T6" fmla="*/ 0 w 3430035"/>
                <a:gd name="T7" fmla="*/ 0 h 258338"/>
                <a:gd name="T8" fmla="*/ 0 w 3430035"/>
                <a:gd name="T9" fmla="*/ 0 h 258338"/>
                <a:gd name="T10" fmla="*/ 0 w 3430035"/>
                <a:gd name="T11" fmla="*/ 0 h 258338"/>
                <a:gd name="T12" fmla="*/ 0 w 3430035"/>
                <a:gd name="T13" fmla="*/ 0 h 258338"/>
                <a:gd name="T14" fmla="*/ 0 w 3430035"/>
                <a:gd name="T15" fmla="*/ 0 h 258338"/>
                <a:gd name="T16" fmla="*/ 0 w 3430035"/>
                <a:gd name="T17" fmla="*/ 0 h 258338"/>
                <a:gd name="T18" fmla="*/ 0 w 3430035"/>
                <a:gd name="T19" fmla="*/ 0 h 258338"/>
                <a:gd name="T20" fmla="*/ 0 w 3430035"/>
                <a:gd name="T21" fmla="*/ 0 h 258338"/>
                <a:gd name="T22" fmla="*/ 0 w 3430035"/>
                <a:gd name="T23" fmla="*/ 0 h 258338"/>
                <a:gd name="T24" fmla="*/ 0 w 3430035"/>
                <a:gd name="T25" fmla="*/ 0 h 258338"/>
                <a:gd name="T26" fmla="*/ 0 w 3430035"/>
                <a:gd name="T27" fmla="*/ 0 h 258338"/>
                <a:gd name="T28" fmla="*/ 0 w 3430035"/>
                <a:gd name="T29" fmla="*/ 0 h 258338"/>
                <a:gd name="T30" fmla="*/ 0 w 3430035"/>
                <a:gd name="T31" fmla="*/ 0 h 258338"/>
                <a:gd name="T32" fmla="*/ 0 w 3430035"/>
                <a:gd name="T33" fmla="*/ 0 h 258338"/>
                <a:gd name="T34" fmla="*/ 0 w 3430035"/>
                <a:gd name="T35" fmla="*/ 0 h 258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30035" h="258338">
                  <a:moveTo>
                    <a:pt x="0" y="138348"/>
                  </a:moveTo>
                  <a:cubicBezTo>
                    <a:pt x="28618" y="66630"/>
                    <a:pt x="57237" y="-5088"/>
                    <a:pt x="115852" y="14221"/>
                  </a:cubicBezTo>
                  <a:cubicBezTo>
                    <a:pt x="174467" y="33530"/>
                    <a:pt x="275837" y="254200"/>
                    <a:pt x="351692" y="254200"/>
                  </a:cubicBezTo>
                  <a:cubicBezTo>
                    <a:pt x="427547" y="254200"/>
                    <a:pt x="493749" y="14221"/>
                    <a:pt x="570983" y="14221"/>
                  </a:cubicBezTo>
                  <a:cubicBezTo>
                    <a:pt x="648217" y="14221"/>
                    <a:pt x="739244" y="255579"/>
                    <a:pt x="815099" y="254200"/>
                  </a:cubicBezTo>
                  <a:cubicBezTo>
                    <a:pt x="890954" y="252821"/>
                    <a:pt x="948880" y="5946"/>
                    <a:pt x="1026114" y="5946"/>
                  </a:cubicBezTo>
                  <a:cubicBezTo>
                    <a:pt x="1103348" y="5946"/>
                    <a:pt x="1202650" y="254200"/>
                    <a:pt x="1278505" y="254200"/>
                  </a:cubicBezTo>
                  <a:cubicBezTo>
                    <a:pt x="1354360" y="254200"/>
                    <a:pt x="1405390" y="6636"/>
                    <a:pt x="1481245" y="5946"/>
                  </a:cubicBezTo>
                  <a:cubicBezTo>
                    <a:pt x="1557100" y="5256"/>
                    <a:pt x="1657091" y="249372"/>
                    <a:pt x="1733636" y="250062"/>
                  </a:cubicBezTo>
                  <a:cubicBezTo>
                    <a:pt x="1810181" y="250752"/>
                    <a:pt x="1864659" y="8705"/>
                    <a:pt x="1940514" y="10084"/>
                  </a:cubicBezTo>
                  <a:cubicBezTo>
                    <a:pt x="2016369" y="11463"/>
                    <a:pt x="2112223" y="259027"/>
                    <a:pt x="2188768" y="258337"/>
                  </a:cubicBezTo>
                  <a:cubicBezTo>
                    <a:pt x="2265313" y="257647"/>
                    <a:pt x="2322549" y="7325"/>
                    <a:pt x="2399783" y="5946"/>
                  </a:cubicBezTo>
                  <a:cubicBezTo>
                    <a:pt x="2477017" y="4567"/>
                    <a:pt x="2576319" y="249372"/>
                    <a:pt x="2652174" y="250062"/>
                  </a:cubicBezTo>
                  <a:cubicBezTo>
                    <a:pt x="2728029" y="250752"/>
                    <a:pt x="2780438" y="9394"/>
                    <a:pt x="2854914" y="10084"/>
                  </a:cubicBezTo>
                  <a:cubicBezTo>
                    <a:pt x="2929390" y="10774"/>
                    <a:pt x="3022485" y="255579"/>
                    <a:pt x="3099030" y="254200"/>
                  </a:cubicBezTo>
                  <a:cubicBezTo>
                    <a:pt x="3175575" y="252821"/>
                    <a:pt x="3259016" y="21807"/>
                    <a:pt x="3314183" y="1809"/>
                  </a:cubicBezTo>
                  <a:cubicBezTo>
                    <a:pt x="3369350" y="-18189"/>
                    <a:pt x="3430035" y="134211"/>
                    <a:pt x="3430035" y="134211"/>
                  </a:cubicBezTo>
                </a:path>
              </a:pathLst>
            </a:custGeom>
            <a:noFill/>
            <a:ln w="19050" cmpd="sng">
              <a:solidFill>
                <a:srgbClr val="41719C"/>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37" name="Freeform 18"/>
            <p:cNvSpPr>
              <a:spLocks/>
            </p:cNvSpPr>
            <p:nvPr/>
          </p:nvSpPr>
          <p:spPr bwMode="auto">
            <a:xfrm>
              <a:off x="2900" y="4568"/>
              <a:ext cx="5402" cy="419"/>
            </a:xfrm>
            <a:custGeom>
              <a:avLst/>
              <a:gdLst>
                <a:gd name="T0" fmla="*/ 0 w 3430034"/>
                <a:gd name="T1" fmla="*/ 0 h 266164"/>
                <a:gd name="T2" fmla="*/ 0 w 3430034"/>
                <a:gd name="T3" fmla="*/ 0 h 266164"/>
                <a:gd name="T4" fmla="*/ 0 w 3430034"/>
                <a:gd name="T5" fmla="*/ 0 h 266164"/>
                <a:gd name="T6" fmla="*/ 0 w 3430034"/>
                <a:gd name="T7" fmla="*/ 0 h 266164"/>
                <a:gd name="T8" fmla="*/ 0 w 3430034"/>
                <a:gd name="T9" fmla="*/ 0 h 266164"/>
                <a:gd name="T10" fmla="*/ 0 w 3430034"/>
                <a:gd name="T11" fmla="*/ 0 h 266164"/>
                <a:gd name="T12" fmla="*/ 0 w 3430034"/>
                <a:gd name="T13" fmla="*/ 0 h 266164"/>
                <a:gd name="T14" fmla="*/ 0 w 3430034"/>
                <a:gd name="T15" fmla="*/ 0 h 266164"/>
                <a:gd name="T16" fmla="*/ 0 w 3430034"/>
                <a:gd name="T17" fmla="*/ 0 h 266164"/>
                <a:gd name="T18" fmla="*/ 0 w 3430034"/>
                <a:gd name="T19" fmla="*/ 0 h 266164"/>
                <a:gd name="T20" fmla="*/ 0 w 3430034"/>
                <a:gd name="T21" fmla="*/ 0 h 266164"/>
                <a:gd name="T22" fmla="*/ 0 w 3430034"/>
                <a:gd name="T23" fmla="*/ 0 h 266164"/>
                <a:gd name="T24" fmla="*/ 0 w 3430034"/>
                <a:gd name="T25" fmla="*/ 0 h 266164"/>
                <a:gd name="T26" fmla="*/ 0 w 3430034"/>
                <a:gd name="T27" fmla="*/ 0 h 266164"/>
                <a:gd name="T28" fmla="*/ 0 w 3430034"/>
                <a:gd name="T29" fmla="*/ 0 h 266164"/>
                <a:gd name="T30" fmla="*/ 0 w 3430034"/>
                <a:gd name="T31" fmla="*/ 0 h 266164"/>
                <a:gd name="T32" fmla="*/ 0 w 3430034"/>
                <a:gd name="T33" fmla="*/ 0 h 266164"/>
                <a:gd name="T34" fmla="*/ 0 w 3430034"/>
                <a:gd name="T35" fmla="*/ 0 h 266164"/>
                <a:gd name="T36" fmla="*/ 0 w 3430034"/>
                <a:gd name="T37" fmla="*/ 0 h 266164"/>
                <a:gd name="T38" fmla="*/ 0 w 3430034"/>
                <a:gd name="T39" fmla="*/ 0 h 266164"/>
                <a:gd name="T40" fmla="*/ 0 w 3430034"/>
                <a:gd name="T41" fmla="*/ 0 h 266164"/>
                <a:gd name="T42" fmla="*/ 0 w 3430034"/>
                <a:gd name="T43" fmla="*/ 0 h 266164"/>
                <a:gd name="T44" fmla="*/ 0 w 3430034"/>
                <a:gd name="T45" fmla="*/ 0 h 266164"/>
                <a:gd name="T46" fmla="*/ 0 w 3430034"/>
                <a:gd name="T47" fmla="*/ 0 h 266164"/>
                <a:gd name="T48" fmla="*/ 0 w 3430034"/>
                <a:gd name="T49" fmla="*/ 0 h 266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30034" h="266164">
                  <a:moveTo>
                    <a:pt x="0" y="135637"/>
                  </a:moveTo>
                  <a:cubicBezTo>
                    <a:pt x="32410" y="59437"/>
                    <a:pt x="64821" y="-16763"/>
                    <a:pt x="124126" y="3235"/>
                  </a:cubicBezTo>
                  <a:cubicBezTo>
                    <a:pt x="183431" y="23233"/>
                    <a:pt x="279975" y="255626"/>
                    <a:pt x="355830" y="255626"/>
                  </a:cubicBezTo>
                  <a:cubicBezTo>
                    <a:pt x="431685" y="255626"/>
                    <a:pt x="500645" y="1856"/>
                    <a:pt x="579258" y="3235"/>
                  </a:cubicBezTo>
                  <a:cubicBezTo>
                    <a:pt x="657871" y="4614"/>
                    <a:pt x="770275" y="243903"/>
                    <a:pt x="827511" y="263901"/>
                  </a:cubicBezTo>
                  <a:cubicBezTo>
                    <a:pt x="884747" y="283899"/>
                    <a:pt x="897160" y="165979"/>
                    <a:pt x="922675" y="123224"/>
                  </a:cubicBezTo>
                  <a:cubicBezTo>
                    <a:pt x="948190" y="80469"/>
                    <a:pt x="952328" y="-14694"/>
                    <a:pt x="980601" y="7373"/>
                  </a:cubicBezTo>
                  <a:cubicBezTo>
                    <a:pt x="1008874" y="29440"/>
                    <a:pt x="1055767" y="255626"/>
                    <a:pt x="1092315" y="255626"/>
                  </a:cubicBezTo>
                  <a:cubicBezTo>
                    <a:pt x="1128863" y="255626"/>
                    <a:pt x="1161964" y="8752"/>
                    <a:pt x="1199891" y="7373"/>
                  </a:cubicBezTo>
                  <a:cubicBezTo>
                    <a:pt x="1237818" y="5994"/>
                    <a:pt x="1281952" y="246662"/>
                    <a:pt x="1319880" y="247351"/>
                  </a:cubicBezTo>
                  <a:cubicBezTo>
                    <a:pt x="1357808" y="248040"/>
                    <a:pt x="1388840" y="10131"/>
                    <a:pt x="1427457" y="11510"/>
                  </a:cubicBezTo>
                  <a:cubicBezTo>
                    <a:pt x="1466074" y="12889"/>
                    <a:pt x="1513656" y="255626"/>
                    <a:pt x="1551583" y="255626"/>
                  </a:cubicBezTo>
                  <a:cubicBezTo>
                    <a:pt x="1589510" y="255626"/>
                    <a:pt x="1616405" y="11510"/>
                    <a:pt x="1655022" y="11510"/>
                  </a:cubicBezTo>
                  <a:cubicBezTo>
                    <a:pt x="1693639" y="11510"/>
                    <a:pt x="1745359" y="256315"/>
                    <a:pt x="1783287" y="255626"/>
                  </a:cubicBezTo>
                  <a:cubicBezTo>
                    <a:pt x="1821215" y="254937"/>
                    <a:pt x="1844661" y="8062"/>
                    <a:pt x="1882588" y="7373"/>
                  </a:cubicBezTo>
                  <a:cubicBezTo>
                    <a:pt x="1920515" y="6684"/>
                    <a:pt x="1972235" y="250800"/>
                    <a:pt x="2010852" y="251489"/>
                  </a:cubicBezTo>
                  <a:cubicBezTo>
                    <a:pt x="2049469" y="252178"/>
                    <a:pt x="2077053" y="11510"/>
                    <a:pt x="2114291" y="11510"/>
                  </a:cubicBezTo>
                  <a:cubicBezTo>
                    <a:pt x="2151529" y="11510"/>
                    <a:pt x="2204628" y="232180"/>
                    <a:pt x="2234280" y="251489"/>
                  </a:cubicBezTo>
                  <a:cubicBezTo>
                    <a:pt x="2263932" y="270798"/>
                    <a:pt x="2265312" y="168048"/>
                    <a:pt x="2292206" y="127362"/>
                  </a:cubicBezTo>
                  <a:cubicBezTo>
                    <a:pt x="2319100" y="86676"/>
                    <a:pt x="2337030" y="-12625"/>
                    <a:pt x="2395645" y="7373"/>
                  </a:cubicBezTo>
                  <a:cubicBezTo>
                    <a:pt x="2454260" y="27371"/>
                    <a:pt x="2568732" y="246662"/>
                    <a:pt x="2643898" y="247351"/>
                  </a:cubicBezTo>
                  <a:cubicBezTo>
                    <a:pt x="2719064" y="248040"/>
                    <a:pt x="2769405" y="11510"/>
                    <a:pt x="2846639" y="11510"/>
                  </a:cubicBezTo>
                  <a:cubicBezTo>
                    <a:pt x="2923873" y="11510"/>
                    <a:pt x="3030071" y="247351"/>
                    <a:pt x="3107305" y="247351"/>
                  </a:cubicBezTo>
                  <a:cubicBezTo>
                    <a:pt x="3184539" y="247351"/>
                    <a:pt x="3256257" y="32887"/>
                    <a:pt x="3310045" y="11510"/>
                  </a:cubicBezTo>
                  <a:cubicBezTo>
                    <a:pt x="3363833" y="-9867"/>
                    <a:pt x="3410725" y="100468"/>
                    <a:pt x="3430034" y="119087"/>
                  </a:cubicBezTo>
                </a:path>
              </a:pathLst>
            </a:cu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cxnSp>
        <p:nvCxnSpPr>
          <p:cNvPr id="9222" name="AutoShape 545"/>
          <p:cNvCxnSpPr>
            <a:cxnSpLocks noChangeShapeType="1"/>
          </p:cNvCxnSpPr>
          <p:nvPr/>
        </p:nvCxnSpPr>
        <p:spPr bwMode="auto">
          <a:xfrm>
            <a:off x="4957763" y="1795463"/>
            <a:ext cx="403225" cy="0"/>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9223" name="Text Box 546"/>
          <p:cNvSpPr txBox="1">
            <a:spLocks noChangeArrowheads="1"/>
          </p:cNvSpPr>
          <p:nvPr/>
        </p:nvSpPr>
        <p:spPr bwMode="auto">
          <a:xfrm>
            <a:off x="4899025" y="2160588"/>
            <a:ext cx="4968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1200">
                <a:ea typeface="MS Mincho"/>
                <a:cs typeface="Times New Roman" panose="02020603050405020304" pitchFamily="18" charset="0"/>
              </a:rPr>
              <a:t>Slow</a:t>
            </a:r>
            <a:endParaRPr lang="en-US" altLang="en-US" sz="1600">
              <a:ea typeface="MS Mincho"/>
              <a:cs typeface="Times New Roman" panose="02020603050405020304" pitchFamily="18" charset="0"/>
            </a:endParaRPr>
          </a:p>
        </p:txBody>
      </p:sp>
      <p:cxnSp>
        <p:nvCxnSpPr>
          <p:cNvPr id="9224" name="AutoShape 547"/>
          <p:cNvCxnSpPr>
            <a:cxnSpLocks noChangeShapeType="1"/>
          </p:cNvCxnSpPr>
          <p:nvPr/>
        </p:nvCxnSpPr>
        <p:spPr bwMode="auto">
          <a:xfrm>
            <a:off x="4956175" y="2360613"/>
            <a:ext cx="403225" cy="0"/>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9225" name="Text Box 548"/>
          <p:cNvSpPr txBox="1">
            <a:spLocks noChangeArrowheads="1"/>
          </p:cNvSpPr>
          <p:nvPr/>
        </p:nvSpPr>
        <p:spPr bwMode="auto">
          <a:xfrm>
            <a:off x="3041650" y="2020888"/>
            <a:ext cx="1927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800">
                <a:ea typeface="MS Mincho"/>
                <a:cs typeface="Times New Roman" panose="02020603050405020304" pitchFamily="18" charset="0"/>
              </a:rPr>
              <a:t>   11     10     9  8  7  6  5  4    3       2        1</a:t>
            </a:r>
            <a:endParaRPr lang="en-US" altLang="en-US" sz="1600">
              <a:ea typeface="MS Mincho"/>
              <a:cs typeface="Times New Roman" panose="02020603050405020304" pitchFamily="18" charset="0"/>
            </a:endParaRPr>
          </a:p>
        </p:txBody>
      </p:sp>
      <p:sp>
        <p:nvSpPr>
          <p:cNvPr id="9226" name="Text Box 549"/>
          <p:cNvSpPr txBox="1">
            <a:spLocks noChangeArrowheads="1"/>
          </p:cNvSpPr>
          <p:nvPr/>
        </p:nvSpPr>
        <p:spPr bwMode="auto">
          <a:xfrm>
            <a:off x="3025775" y="1444625"/>
            <a:ext cx="19272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ja-JP" sz="800">
                <a:ea typeface="MS Mincho"/>
                <a:cs typeface="Times New Roman" panose="02020603050405020304" pitchFamily="18" charset="0"/>
              </a:rPr>
              <a:t>   11     10       9      8      7       6       5       4 </a:t>
            </a:r>
            <a:endParaRPr lang="en-US" altLang="en-US" sz="1600">
              <a:ea typeface="MS Mincho"/>
              <a:cs typeface="Times New Roman" panose="02020603050405020304" pitchFamily="18" charset="0"/>
            </a:endParaRPr>
          </a:p>
        </p:txBody>
      </p:sp>
      <p:grpSp>
        <p:nvGrpSpPr>
          <p:cNvPr id="9227" name="Group 21"/>
          <p:cNvGrpSpPr>
            <a:grpSpLocks/>
          </p:cNvGrpSpPr>
          <p:nvPr/>
        </p:nvGrpSpPr>
        <p:grpSpPr bwMode="auto">
          <a:xfrm>
            <a:off x="2835275" y="1577975"/>
            <a:ext cx="241300" cy="230188"/>
            <a:chOff x="3264" y="1621"/>
            <a:chExt cx="210" cy="201"/>
          </a:xfrm>
        </p:grpSpPr>
        <p:sp>
          <p:nvSpPr>
            <p:cNvPr id="9234" name="Oval 58"/>
            <p:cNvSpPr>
              <a:spLocks noChangeArrowheads="1"/>
            </p:cNvSpPr>
            <p:nvPr/>
          </p:nvSpPr>
          <p:spPr bwMode="auto">
            <a:xfrm>
              <a:off x="3264" y="1621"/>
              <a:ext cx="210" cy="201"/>
            </a:xfrm>
            <a:prstGeom prst="ellipse">
              <a:avLst/>
            </a:prstGeom>
            <a:noFill/>
            <a:ln w="254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sp>
          <p:nvSpPr>
            <p:cNvPr id="9235" name="Oval 59"/>
            <p:cNvSpPr>
              <a:spLocks noChangeArrowheads="1"/>
            </p:cNvSpPr>
            <p:nvPr/>
          </p:nvSpPr>
          <p:spPr bwMode="auto">
            <a:xfrm>
              <a:off x="3359" y="1700"/>
              <a:ext cx="31" cy="30"/>
            </a:xfrm>
            <a:prstGeom prst="ellipse">
              <a:avLst/>
            </a:prstGeom>
            <a:solidFill>
              <a:schemeClr val="bg1"/>
            </a:solidFill>
            <a:ln w="38100" cap="rnd" algn="ctr">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grpSp>
      <p:sp>
        <p:nvSpPr>
          <p:cNvPr id="9228" name="Text Box 24"/>
          <p:cNvSpPr txBox="1">
            <a:spLocks noChangeArrowheads="1"/>
          </p:cNvSpPr>
          <p:nvPr/>
        </p:nvSpPr>
        <p:spPr bwMode="auto">
          <a:xfrm>
            <a:off x="2657475" y="1666875"/>
            <a:ext cx="263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s</a:t>
            </a:r>
          </a:p>
        </p:txBody>
      </p:sp>
      <p:sp>
        <p:nvSpPr>
          <p:cNvPr id="9229" name="Line 25"/>
          <p:cNvSpPr>
            <a:spLocks noChangeShapeType="1"/>
          </p:cNvSpPr>
          <p:nvPr/>
        </p:nvSpPr>
        <p:spPr bwMode="auto">
          <a:xfrm>
            <a:off x="2774950" y="2052638"/>
            <a:ext cx="0" cy="4159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Text Box 26"/>
          <p:cNvSpPr txBox="1">
            <a:spLocks noChangeArrowheads="1"/>
          </p:cNvSpPr>
          <p:nvPr/>
        </p:nvSpPr>
        <p:spPr bwMode="auto">
          <a:xfrm>
            <a:off x="2822575" y="21336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p</a:t>
            </a:r>
          </a:p>
        </p:txBody>
      </p:sp>
      <p:sp>
        <p:nvSpPr>
          <p:cNvPr id="9231" name="Text Box 33"/>
          <p:cNvSpPr txBox="1">
            <a:spLocks noChangeArrowheads="1"/>
          </p:cNvSpPr>
          <p:nvPr/>
        </p:nvSpPr>
        <p:spPr bwMode="auto">
          <a:xfrm>
            <a:off x="5816600" y="1839913"/>
            <a:ext cx="2871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 zero wave multiple order plate</a:t>
            </a:r>
          </a:p>
        </p:txBody>
      </p:sp>
      <p:sp>
        <p:nvSpPr>
          <p:cNvPr id="9232" name="Text Box 34"/>
          <p:cNvSpPr txBox="1">
            <a:spLocks noChangeArrowheads="1"/>
          </p:cNvSpPr>
          <p:nvPr/>
        </p:nvSpPr>
        <p:spPr bwMode="auto">
          <a:xfrm>
            <a:off x="5268913" y="2754313"/>
            <a:ext cx="5002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Can be quarter wave, or half wave at different wavelengths</a:t>
            </a:r>
          </a:p>
        </p:txBody>
      </p:sp>
      <p:sp>
        <p:nvSpPr>
          <p:cNvPr id="9233" name="Text Box 35"/>
          <p:cNvSpPr txBox="1">
            <a:spLocks noChangeArrowheads="1"/>
          </p:cNvSpPr>
          <p:nvPr/>
        </p:nvSpPr>
        <p:spPr bwMode="auto">
          <a:xfrm>
            <a:off x="4964113" y="3455988"/>
            <a:ext cx="2070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Needed for type I SHG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1100138"/>
            <a:ext cx="5565775"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5"/>
          <p:cNvSpPr txBox="1">
            <a:spLocks noChangeArrowheads="1"/>
          </p:cNvSpPr>
          <p:nvPr/>
        </p:nvSpPr>
        <p:spPr bwMode="auto">
          <a:xfrm>
            <a:off x="2708275" y="438150"/>
            <a:ext cx="63420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Polarization maintaining fibers: example of MULTIPLE order waveplate!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2901950" y="1181100"/>
            <a:ext cx="984250" cy="376238"/>
          </a:xfrm>
          <a:prstGeom prst="rect">
            <a:avLst/>
          </a:prstGeom>
          <a:solidFill>
            <a:srgbClr val="FF0000">
              <a:alpha val="34117"/>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2282825"/>
            <a:ext cx="23590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3"/>
          <p:cNvSpPr txBox="1">
            <a:spLocks noChangeArrowheads="1"/>
          </p:cNvSpPr>
          <p:nvPr/>
        </p:nvSpPr>
        <p:spPr bwMode="auto">
          <a:xfrm>
            <a:off x="4195763" y="334963"/>
            <a:ext cx="3424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Measurement of the polarization ellipse</a:t>
            </a:r>
          </a:p>
        </p:txBody>
      </p:sp>
      <p:sp>
        <p:nvSpPr>
          <p:cNvPr id="11269" name="Text Box 4"/>
          <p:cNvSpPr txBox="1">
            <a:spLocks noChangeArrowheads="1"/>
          </p:cNvSpPr>
          <p:nvPr/>
        </p:nvSpPr>
        <p:spPr bwMode="auto">
          <a:xfrm>
            <a:off x="1824038" y="5030788"/>
            <a:ext cx="2341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Case of linear polarization</a:t>
            </a:r>
          </a:p>
        </p:txBody>
      </p:sp>
      <p:sp>
        <p:nvSpPr>
          <p:cNvPr id="11270" name="Oval 5"/>
          <p:cNvSpPr>
            <a:spLocks noChangeArrowheads="1"/>
          </p:cNvSpPr>
          <p:nvPr/>
        </p:nvSpPr>
        <p:spPr bwMode="auto">
          <a:xfrm>
            <a:off x="3551238" y="742950"/>
            <a:ext cx="528637" cy="1320800"/>
          </a:xfrm>
          <a:prstGeom prst="ellipse">
            <a:avLst/>
          </a:prstGeom>
          <a:solidFill>
            <a:srgbClr val="99CCFF">
              <a:alpha val="63136"/>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11271" name="Text Box 6"/>
          <p:cNvSpPr txBox="1">
            <a:spLocks noChangeArrowheads="1"/>
          </p:cNvSpPr>
          <p:nvPr/>
        </p:nvSpPr>
        <p:spPr bwMode="auto">
          <a:xfrm>
            <a:off x="3987800" y="1698625"/>
            <a:ext cx="9509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Rotating polarizer</a:t>
            </a:r>
          </a:p>
        </p:txBody>
      </p:sp>
      <p:sp>
        <p:nvSpPr>
          <p:cNvPr id="11272" name="Rectangle 7"/>
          <p:cNvSpPr>
            <a:spLocks noChangeArrowheads="1"/>
          </p:cNvSpPr>
          <p:nvPr/>
        </p:nvSpPr>
        <p:spPr bwMode="auto">
          <a:xfrm>
            <a:off x="3887788" y="1179513"/>
            <a:ext cx="1462087" cy="376237"/>
          </a:xfrm>
          <a:prstGeom prst="rect">
            <a:avLst/>
          </a:prstGeom>
          <a:solidFill>
            <a:srgbClr val="FF0000">
              <a:alpha val="34117"/>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11273" name="Rectangle 10"/>
          <p:cNvSpPr>
            <a:spLocks noChangeArrowheads="1"/>
          </p:cNvSpPr>
          <p:nvPr/>
        </p:nvSpPr>
        <p:spPr bwMode="auto">
          <a:xfrm>
            <a:off x="2363788" y="1017588"/>
            <a:ext cx="527050" cy="669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11274" name="Text Box 11"/>
          <p:cNvSpPr txBox="1">
            <a:spLocks noChangeArrowheads="1"/>
          </p:cNvSpPr>
          <p:nvPr/>
        </p:nvSpPr>
        <p:spPr bwMode="auto">
          <a:xfrm>
            <a:off x="2443163" y="11636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b="1">
                <a:cs typeface="Times New Roman" panose="02020603050405020304" pitchFamily="18" charset="0"/>
              </a:rPr>
              <a:t>D</a:t>
            </a:r>
          </a:p>
        </p:txBody>
      </p:sp>
      <p:sp>
        <p:nvSpPr>
          <p:cNvPr id="11275" name="Line 12"/>
          <p:cNvSpPr>
            <a:spLocks noChangeShapeType="1"/>
          </p:cNvSpPr>
          <p:nvPr/>
        </p:nvSpPr>
        <p:spPr bwMode="auto">
          <a:xfrm flipH="1">
            <a:off x="4375150" y="1362075"/>
            <a:ext cx="914400" cy="20638"/>
          </a:xfrm>
          <a:prstGeom prst="line">
            <a:avLst/>
          </a:prstGeom>
          <a:noFill/>
          <a:ln w="38100" cmpd="dbl">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7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2070100"/>
            <a:ext cx="4127500"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7" name="Text Box 14"/>
          <p:cNvSpPr txBox="1">
            <a:spLocks noChangeArrowheads="1"/>
          </p:cNvSpPr>
          <p:nvPr/>
        </p:nvSpPr>
        <p:spPr bwMode="auto">
          <a:xfrm>
            <a:off x="5527675" y="5243513"/>
            <a:ext cx="445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600">
                <a:cs typeface="Times New Roman" panose="02020603050405020304" pitchFamily="18" charset="0"/>
              </a:rPr>
              <a:t>Polarization changing with fiber temperature </a:t>
            </a:r>
          </a:p>
        </p:txBody>
      </p:sp>
      <p:sp>
        <p:nvSpPr>
          <p:cNvPr id="11278" name="Line 15"/>
          <p:cNvSpPr>
            <a:spLocks noChangeShapeType="1"/>
          </p:cNvSpPr>
          <p:nvPr/>
        </p:nvSpPr>
        <p:spPr bwMode="auto">
          <a:xfrm flipH="1" flipV="1">
            <a:off x="3625850" y="974725"/>
            <a:ext cx="250825" cy="35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Arc 16"/>
          <p:cNvSpPr>
            <a:spLocks/>
          </p:cNvSpPr>
          <p:nvPr/>
        </p:nvSpPr>
        <p:spPr bwMode="auto">
          <a:xfrm flipH="1">
            <a:off x="3484563" y="650875"/>
            <a:ext cx="492125" cy="706438"/>
          </a:xfrm>
          <a:custGeom>
            <a:avLst/>
            <a:gdLst>
              <a:gd name="T0" fmla="*/ 0 w 29182"/>
              <a:gd name="T1" fmla="*/ 2147483646 h 21600"/>
              <a:gd name="T2" fmla="*/ 2147483646 w 29182"/>
              <a:gd name="T3" fmla="*/ 2147483646 h 21600"/>
              <a:gd name="T4" fmla="*/ 2147483646 w 29182"/>
              <a:gd name="T5" fmla="*/ 2147483646 h 21600"/>
              <a:gd name="T6" fmla="*/ 0 60000 65536"/>
              <a:gd name="T7" fmla="*/ 0 60000 65536"/>
              <a:gd name="T8" fmla="*/ 0 60000 65536"/>
            </a:gdLst>
            <a:ahLst/>
            <a:cxnLst>
              <a:cxn ang="T6">
                <a:pos x="T0" y="T1"/>
              </a:cxn>
              <a:cxn ang="T7">
                <a:pos x="T2" y="T3"/>
              </a:cxn>
              <a:cxn ang="T8">
                <a:pos x="T4" y="T5"/>
              </a:cxn>
            </a:cxnLst>
            <a:rect l="0" t="0" r="r" b="b"/>
            <a:pathLst>
              <a:path w="29182" h="21600" fill="none" extrusionOk="0">
                <a:moveTo>
                  <a:pt x="0" y="2205"/>
                </a:moveTo>
                <a:cubicBezTo>
                  <a:pt x="2959" y="754"/>
                  <a:pt x="6211" y="0"/>
                  <a:pt x="9508" y="0"/>
                </a:cubicBezTo>
                <a:cubicBezTo>
                  <a:pt x="17987" y="0"/>
                  <a:pt x="25681" y="4960"/>
                  <a:pt x="29181" y="12684"/>
                </a:cubicBezTo>
              </a:path>
              <a:path w="29182" h="21600" stroke="0" extrusionOk="0">
                <a:moveTo>
                  <a:pt x="0" y="2205"/>
                </a:moveTo>
                <a:cubicBezTo>
                  <a:pt x="2959" y="754"/>
                  <a:pt x="6211" y="0"/>
                  <a:pt x="9508" y="0"/>
                </a:cubicBezTo>
                <a:cubicBezTo>
                  <a:pt x="17987" y="0"/>
                  <a:pt x="25681" y="4960"/>
                  <a:pt x="29181" y="12684"/>
                </a:cubicBezTo>
                <a:lnTo>
                  <a:pt x="9508" y="21600"/>
                </a:lnTo>
                <a:lnTo>
                  <a:pt x="0" y="2205"/>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Text Box 17"/>
          <p:cNvSpPr txBox="1">
            <a:spLocks noChangeArrowheads="1"/>
          </p:cNvSpPr>
          <p:nvPr/>
        </p:nvSpPr>
        <p:spPr bwMode="auto">
          <a:xfrm>
            <a:off x="9345613" y="776288"/>
            <a:ext cx="347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endParaRPr lang="en-US" altLang="en-US" sz="1600">
              <a:cs typeface="Times New Roman" panose="02020603050405020304" pitchFamily="18" charset="0"/>
            </a:endParaRPr>
          </a:p>
        </p:txBody>
      </p:sp>
      <p:sp>
        <p:nvSpPr>
          <p:cNvPr id="11281" name="Oval 18"/>
          <p:cNvSpPr>
            <a:spLocks noChangeArrowheads="1"/>
          </p:cNvSpPr>
          <p:nvPr/>
        </p:nvSpPr>
        <p:spPr bwMode="auto">
          <a:xfrm>
            <a:off x="8258175" y="254000"/>
            <a:ext cx="531813" cy="19685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11282" name="Line 19"/>
          <p:cNvSpPr>
            <a:spLocks noChangeShapeType="1"/>
          </p:cNvSpPr>
          <p:nvPr/>
        </p:nvSpPr>
        <p:spPr bwMode="auto">
          <a:xfrm>
            <a:off x="6348413" y="752475"/>
            <a:ext cx="0" cy="1181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Line 20"/>
          <p:cNvSpPr>
            <a:spLocks noChangeShapeType="1"/>
          </p:cNvSpPr>
          <p:nvPr/>
        </p:nvSpPr>
        <p:spPr bwMode="auto">
          <a:xfrm>
            <a:off x="6348413" y="1979613"/>
            <a:ext cx="134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Text Box 21"/>
          <p:cNvSpPr txBox="1">
            <a:spLocks noChangeArrowheads="1"/>
          </p:cNvSpPr>
          <p:nvPr/>
        </p:nvSpPr>
        <p:spPr bwMode="auto">
          <a:xfrm>
            <a:off x="7435850" y="787400"/>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sp>
        <p:nvSpPr>
          <p:cNvPr id="11285" name="Text Box 22"/>
          <p:cNvSpPr txBox="1">
            <a:spLocks noChangeArrowheads="1"/>
          </p:cNvSpPr>
          <p:nvPr/>
        </p:nvSpPr>
        <p:spPr bwMode="auto">
          <a:xfrm>
            <a:off x="6950075" y="1562100"/>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sp>
        <p:nvSpPr>
          <p:cNvPr id="11286" name="Text Box 24"/>
          <p:cNvSpPr txBox="1">
            <a:spLocks noChangeArrowheads="1"/>
          </p:cNvSpPr>
          <p:nvPr/>
        </p:nvSpPr>
        <p:spPr bwMode="auto">
          <a:xfrm>
            <a:off x="7056438" y="719138"/>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sp>
        <p:nvSpPr>
          <p:cNvPr id="11287" name="Text Box 25"/>
          <p:cNvSpPr txBox="1">
            <a:spLocks noChangeArrowheads="1"/>
          </p:cNvSpPr>
          <p:nvPr/>
        </p:nvSpPr>
        <p:spPr bwMode="auto">
          <a:xfrm>
            <a:off x="6570663" y="1493838"/>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sp>
        <p:nvSpPr>
          <p:cNvPr id="11288" name="Text Box 26"/>
          <p:cNvSpPr txBox="1">
            <a:spLocks noChangeArrowheads="1"/>
          </p:cNvSpPr>
          <p:nvPr/>
        </p:nvSpPr>
        <p:spPr bwMode="auto">
          <a:xfrm>
            <a:off x="7208838" y="871538"/>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sp>
        <p:nvSpPr>
          <p:cNvPr id="11289" name="Text Box 27"/>
          <p:cNvSpPr txBox="1">
            <a:spLocks noChangeArrowheads="1"/>
          </p:cNvSpPr>
          <p:nvPr/>
        </p:nvSpPr>
        <p:spPr bwMode="auto">
          <a:xfrm>
            <a:off x="7059613" y="1104900"/>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sp>
        <p:nvSpPr>
          <p:cNvPr id="11290" name="Text Box 28"/>
          <p:cNvSpPr txBox="1">
            <a:spLocks noChangeArrowheads="1"/>
          </p:cNvSpPr>
          <p:nvPr/>
        </p:nvSpPr>
        <p:spPr bwMode="auto">
          <a:xfrm>
            <a:off x="6743700" y="1274763"/>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sp>
        <p:nvSpPr>
          <p:cNvPr id="11291" name="Line 29"/>
          <p:cNvSpPr>
            <a:spLocks noChangeShapeType="1"/>
          </p:cNvSpPr>
          <p:nvPr/>
        </p:nvSpPr>
        <p:spPr bwMode="auto">
          <a:xfrm flipH="1">
            <a:off x="6567488" y="728663"/>
            <a:ext cx="984250" cy="1111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828800" y="2554288"/>
            <a:ext cx="8269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EXPLOITING THIS PROPERTY TO GENERATE </a:t>
            </a:r>
            <a:r>
              <a:rPr lang="en-US" altLang="en-US" sz="1800" b="1">
                <a:solidFill>
                  <a:srgbClr val="FF0000"/>
                </a:solidFill>
                <a:cs typeface="Times New Roman" panose="02020603050405020304" pitchFamily="18" charset="0"/>
              </a:rPr>
              <a:t>SINGLE</a:t>
            </a:r>
            <a:r>
              <a:rPr lang="en-US" altLang="en-US" sz="1800">
                <a:cs typeface="Times New Roman" panose="02020603050405020304" pitchFamily="18" charset="0"/>
              </a:rPr>
              <a:t> ATTOSECOND PULSES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4137025" y="3390900"/>
            <a:ext cx="544513" cy="1516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grpSp>
        <p:nvGrpSpPr>
          <p:cNvPr id="28678" name="Group 6"/>
          <p:cNvGrpSpPr>
            <a:grpSpLocks/>
          </p:cNvGrpSpPr>
          <p:nvPr/>
        </p:nvGrpSpPr>
        <p:grpSpPr bwMode="auto">
          <a:xfrm>
            <a:off x="2459038" y="3316288"/>
            <a:ext cx="1146175" cy="1073150"/>
            <a:chOff x="598" y="2089"/>
            <a:chExt cx="722" cy="676"/>
          </a:xfrm>
        </p:grpSpPr>
        <p:sp>
          <p:nvSpPr>
            <p:cNvPr id="13339" name="Freeform 7"/>
            <p:cNvSpPr>
              <a:spLocks/>
            </p:cNvSpPr>
            <p:nvPr/>
          </p:nvSpPr>
          <p:spPr bwMode="auto">
            <a:xfrm>
              <a:off x="656" y="2089"/>
              <a:ext cx="620" cy="676"/>
            </a:xfrm>
            <a:custGeom>
              <a:avLst/>
              <a:gdLst>
                <a:gd name="T0" fmla="*/ 0 w 620"/>
                <a:gd name="T1" fmla="*/ 645 h 676"/>
                <a:gd name="T2" fmla="*/ 110 w 620"/>
                <a:gd name="T3" fmla="*/ 609 h 676"/>
                <a:gd name="T4" fmla="*/ 197 w 620"/>
                <a:gd name="T5" fmla="*/ 317 h 676"/>
                <a:gd name="T6" fmla="*/ 263 w 620"/>
                <a:gd name="T7" fmla="*/ 47 h 676"/>
                <a:gd name="T8" fmla="*/ 343 w 620"/>
                <a:gd name="T9" fmla="*/ 62 h 676"/>
                <a:gd name="T10" fmla="*/ 423 w 620"/>
                <a:gd name="T11" fmla="*/ 419 h 676"/>
                <a:gd name="T12" fmla="*/ 562 w 620"/>
                <a:gd name="T13" fmla="*/ 638 h 676"/>
                <a:gd name="T14" fmla="*/ 620 w 620"/>
                <a:gd name="T15" fmla="*/ 645 h 6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0" h="676">
                  <a:moveTo>
                    <a:pt x="0" y="645"/>
                  </a:moveTo>
                  <a:cubicBezTo>
                    <a:pt x="38" y="654"/>
                    <a:pt x="77" y="664"/>
                    <a:pt x="110" y="609"/>
                  </a:cubicBezTo>
                  <a:cubicBezTo>
                    <a:pt x="143" y="554"/>
                    <a:pt x="172" y="411"/>
                    <a:pt x="197" y="317"/>
                  </a:cubicBezTo>
                  <a:cubicBezTo>
                    <a:pt x="222" y="223"/>
                    <a:pt x="239" y="90"/>
                    <a:pt x="263" y="47"/>
                  </a:cubicBezTo>
                  <a:cubicBezTo>
                    <a:pt x="287" y="4"/>
                    <a:pt x="316" y="0"/>
                    <a:pt x="343" y="62"/>
                  </a:cubicBezTo>
                  <a:cubicBezTo>
                    <a:pt x="370" y="124"/>
                    <a:pt x="386" y="323"/>
                    <a:pt x="423" y="419"/>
                  </a:cubicBezTo>
                  <a:cubicBezTo>
                    <a:pt x="460" y="515"/>
                    <a:pt x="529" y="600"/>
                    <a:pt x="562" y="638"/>
                  </a:cubicBezTo>
                  <a:cubicBezTo>
                    <a:pt x="595" y="676"/>
                    <a:pt x="607" y="660"/>
                    <a:pt x="620" y="645"/>
                  </a:cubicBezTo>
                </a:path>
              </a:pathLst>
            </a:custGeom>
            <a:solidFill>
              <a:srgbClr val="FF0000">
                <a:alpha val="63921"/>
              </a:srgbClr>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Line 8"/>
            <p:cNvSpPr>
              <a:spLocks noChangeShapeType="1"/>
            </p:cNvSpPr>
            <p:nvPr/>
          </p:nvSpPr>
          <p:spPr bwMode="auto">
            <a:xfrm>
              <a:off x="598" y="2734"/>
              <a:ext cx="72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681" name="Freeform 9"/>
          <p:cNvSpPr>
            <a:spLocks/>
          </p:cNvSpPr>
          <p:nvPr/>
        </p:nvSpPr>
        <p:spPr bwMode="auto">
          <a:xfrm>
            <a:off x="4754563" y="3373438"/>
            <a:ext cx="1452562" cy="971550"/>
          </a:xfrm>
          <a:custGeom>
            <a:avLst/>
            <a:gdLst>
              <a:gd name="T0" fmla="*/ 2147483646 w 915"/>
              <a:gd name="T1" fmla="*/ 2147483646 h 612"/>
              <a:gd name="T2" fmla="*/ 2147483646 w 915"/>
              <a:gd name="T3" fmla="*/ 2147483646 h 612"/>
              <a:gd name="T4" fmla="*/ 2147483646 w 915"/>
              <a:gd name="T5" fmla="*/ 2147483646 h 612"/>
              <a:gd name="T6" fmla="*/ 2147483646 w 915"/>
              <a:gd name="T7" fmla="*/ 2147483646 h 612"/>
              <a:gd name="T8" fmla="*/ 2147483646 w 915"/>
              <a:gd name="T9" fmla="*/ 2147483646 h 612"/>
              <a:gd name="T10" fmla="*/ 2147483646 w 915"/>
              <a:gd name="T11" fmla="*/ 2147483646 h 612"/>
              <a:gd name="T12" fmla="*/ 2147483646 w 915"/>
              <a:gd name="T13" fmla="*/ 2147483646 h 612"/>
              <a:gd name="T14" fmla="*/ 2147483646 w 915"/>
              <a:gd name="T15" fmla="*/ 2147483646 h 612"/>
              <a:gd name="T16" fmla="*/ 2147483646 w 915"/>
              <a:gd name="T17" fmla="*/ 2147483646 h 612"/>
              <a:gd name="T18" fmla="*/ 2147483646 w 915"/>
              <a:gd name="T19" fmla="*/ 2147483646 h 612"/>
              <a:gd name="T20" fmla="*/ 2147483646 w 915"/>
              <a:gd name="T21" fmla="*/ 2147483646 h 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5" h="612">
                <a:moveTo>
                  <a:pt x="807" y="595"/>
                </a:moveTo>
                <a:cubicBezTo>
                  <a:pt x="699" y="606"/>
                  <a:pt x="214" y="602"/>
                  <a:pt x="107" y="595"/>
                </a:cubicBezTo>
                <a:cubicBezTo>
                  <a:pt x="0" y="588"/>
                  <a:pt x="144" y="590"/>
                  <a:pt x="165" y="551"/>
                </a:cubicBezTo>
                <a:cubicBezTo>
                  <a:pt x="186" y="512"/>
                  <a:pt x="215" y="444"/>
                  <a:pt x="231" y="361"/>
                </a:cubicBezTo>
                <a:cubicBezTo>
                  <a:pt x="247" y="278"/>
                  <a:pt x="230" y="110"/>
                  <a:pt x="260" y="55"/>
                </a:cubicBezTo>
                <a:cubicBezTo>
                  <a:pt x="290" y="0"/>
                  <a:pt x="377" y="28"/>
                  <a:pt x="413" y="33"/>
                </a:cubicBezTo>
                <a:cubicBezTo>
                  <a:pt x="449" y="38"/>
                  <a:pt x="450" y="86"/>
                  <a:pt x="479" y="84"/>
                </a:cubicBezTo>
                <a:cubicBezTo>
                  <a:pt x="508" y="82"/>
                  <a:pt x="555" y="17"/>
                  <a:pt x="588" y="19"/>
                </a:cubicBezTo>
                <a:cubicBezTo>
                  <a:pt x="621" y="21"/>
                  <a:pt x="648" y="14"/>
                  <a:pt x="676" y="99"/>
                </a:cubicBezTo>
                <a:cubicBezTo>
                  <a:pt x="704" y="184"/>
                  <a:pt x="739" y="446"/>
                  <a:pt x="756" y="529"/>
                </a:cubicBezTo>
                <a:cubicBezTo>
                  <a:pt x="773" y="612"/>
                  <a:pt x="915" y="584"/>
                  <a:pt x="807" y="595"/>
                </a:cubicBezTo>
                <a:close/>
              </a:path>
            </a:pathLst>
          </a:custGeom>
          <a:solidFill>
            <a:srgbClr val="FF0000">
              <a:alpha val="61960"/>
            </a:srgbClr>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2" name="Line 10"/>
          <p:cNvSpPr>
            <a:spLocks noChangeShapeType="1"/>
          </p:cNvSpPr>
          <p:nvPr/>
        </p:nvSpPr>
        <p:spPr bwMode="auto">
          <a:xfrm>
            <a:off x="3014663" y="4676775"/>
            <a:ext cx="0" cy="461963"/>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Line 11"/>
          <p:cNvSpPr>
            <a:spLocks noChangeShapeType="1"/>
          </p:cNvSpPr>
          <p:nvPr/>
        </p:nvSpPr>
        <p:spPr bwMode="auto">
          <a:xfrm rot="-5400000">
            <a:off x="5857082" y="3069431"/>
            <a:ext cx="0" cy="461963"/>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12"/>
          <p:cNvSpPr>
            <a:spLocks noChangeShapeType="1"/>
          </p:cNvSpPr>
          <p:nvPr/>
        </p:nvSpPr>
        <p:spPr bwMode="auto">
          <a:xfrm>
            <a:off x="5205413" y="2933700"/>
            <a:ext cx="0" cy="461963"/>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Arc 13"/>
          <p:cNvSpPr>
            <a:spLocks/>
          </p:cNvSpPr>
          <p:nvPr/>
        </p:nvSpPr>
        <p:spPr bwMode="auto">
          <a:xfrm>
            <a:off x="7385050" y="3154363"/>
            <a:ext cx="271463" cy="236537"/>
          </a:xfrm>
          <a:custGeom>
            <a:avLst/>
            <a:gdLst>
              <a:gd name="T0" fmla="*/ 2147483646 w 43200"/>
              <a:gd name="T1" fmla="*/ 0 h 43200"/>
              <a:gd name="T2" fmla="*/ 2147483646 w 43200"/>
              <a:gd name="T3" fmla="*/ 2147483646 h 43200"/>
              <a:gd name="T4" fmla="*/ 2147483646 w 43200"/>
              <a:gd name="T5" fmla="*/ 2147483646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lnTo>
                  <a:pt x="21600" y="21600"/>
                </a:lnTo>
                <a:lnTo>
                  <a:pt x="21600" y="0"/>
                </a:lnTo>
                <a:close/>
              </a:path>
            </a:pathLst>
          </a:custGeom>
          <a:noFill/>
          <a:ln w="28575">
            <a:solidFill>
              <a:schemeClr val="tx1"/>
            </a:solidFill>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Arc 14"/>
          <p:cNvSpPr>
            <a:spLocks/>
          </p:cNvSpPr>
          <p:nvPr/>
        </p:nvSpPr>
        <p:spPr bwMode="auto">
          <a:xfrm flipH="1">
            <a:off x="8385175" y="3148013"/>
            <a:ext cx="271463" cy="236537"/>
          </a:xfrm>
          <a:custGeom>
            <a:avLst/>
            <a:gdLst>
              <a:gd name="T0" fmla="*/ 2147483646 w 43200"/>
              <a:gd name="T1" fmla="*/ 0 h 43200"/>
              <a:gd name="T2" fmla="*/ 2147483646 w 43200"/>
              <a:gd name="T3" fmla="*/ 2147483646 h 43200"/>
              <a:gd name="T4" fmla="*/ 2147483646 w 43200"/>
              <a:gd name="T5" fmla="*/ 2147483646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lnTo>
                  <a:pt x="21600" y="21600"/>
                </a:lnTo>
                <a:lnTo>
                  <a:pt x="21600" y="0"/>
                </a:lnTo>
                <a:close/>
              </a:path>
            </a:pathLst>
          </a:custGeom>
          <a:noFill/>
          <a:ln w="28575">
            <a:solidFill>
              <a:schemeClr val="tx1"/>
            </a:solidFill>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Freeform 15"/>
          <p:cNvSpPr>
            <a:spLocks/>
          </p:cNvSpPr>
          <p:nvPr/>
        </p:nvSpPr>
        <p:spPr bwMode="auto">
          <a:xfrm>
            <a:off x="7267575" y="3352800"/>
            <a:ext cx="1452563" cy="971550"/>
          </a:xfrm>
          <a:custGeom>
            <a:avLst/>
            <a:gdLst>
              <a:gd name="T0" fmla="*/ 2147483646 w 915"/>
              <a:gd name="T1" fmla="*/ 2147483646 h 612"/>
              <a:gd name="T2" fmla="*/ 2147483646 w 915"/>
              <a:gd name="T3" fmla="*/ 2147483646 h 612"/>
              <a:gd name="T4" fmla="*/ 2147483646 w 915"/>
              <a:gd name="T5" fmla="*/ 2147483646 h 612"/>
              <a:gd name="T6" fmla="*/ 2147483646 w 915"/>
              <a:gd name="T7" fmla="*/ 2147483646 h 612"/>
              <a:gd name="T8" fmla="*/ 2147483646 w 915"/>
              <a:gd name="T9" fmla="*/ 2147483646 h 612"/>
              <a:gd name="T10" fmla="*/ 2147483646 w 915"/>
              <a:gd name="T11" fmla="*/ 2147483646 h 612"/>
              <a:gd name="T12" fmla="*/ 2147483646 w 915"/>
              <a:gd name="T13" fmla="*/ 2147483646 h 612"/>
              <a:gd name="T14" fmla="*/ 2147483646 w 915"/>
              <a:gd name="T15" fmla="*/ 2147483646 h 612"/>
              <a:gd name="T16" fmla="*/ 2147483646 w 915"/>
              <a:gd name="T17" fmla="*/ 2147483646 h 612"/>
              <a:gd name="T18" fmla="*/ 2147483646 w 915"/>
              <a:gd name="T19" fmla="*/ 2147483646 h 612"/>
              <a:gd name="T20" fmla="*/ 2147483646 w 915"/>
              <a:gd name="T21" fmla="*/ 2147483646 h 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5" h="612">
                <a:moveTo>
                  <a:pt x="807" y="595"/>
                </a:moveTo>
                <a:cubicBezTo>
                  <a:pt x="699" y="606"/>
                  <a:pt x="214" y="602"/>
                  <a:pt x="107" y="595"/>
                </a:cubicBezTo>
                <a:cubicBezTo>
                  <a:pt x="0" y="588"/>
                  <a:pt x="144" y="590"/>
                  <a:pt x="165" y="551"/>
                </a:cubicBezTo>
                <a:cubicBezTo>
                  <a:pt x="186" y="512"/>
                  <a:pt x="215" y="444"/>
                  <a:pt x="231" y="361"/>
                </a:cubicBezTo>
                <a:cubicBezTo>
                  <a:pt x="247" y="278"/>
                  <a:pt x="230" y="110"/>
                  <a:pt x="260" y="55"/>
                </a:cubicBezTo>
                <a:cubicBezTo>
                  <a:pt x="290" y="0"/>
                  <a:pt x="377" y="28"/>
                  <a:pt x="413" y="33"/>
                </a:cubicBezTo>
                <a:cubicBezTo>
                  <a:pt x="449" y="38"/>
                  <a:pt x="450" y="86"/>
                  <a:pt x="479" y="84"/>
                </a:cubicBezTo>
                <a:cubicBezTo>
                  <a:pt x="508" y="82"/>
                  <a:pt x="555" y="17"/>
                  <a:pt x="588" y="19"/>
                </a:cubicBezTo>
                <a:cubicBezTo>
                  <a:pt x="621" y="21"/>
                  <a:pt x="648" y="14"/>
                  <a:pt x="676" y="99"/>
                </a:cubicBezTo>
                <a:cubicBezTo>
                  <a:pt x="704" y="184"/>
                  <a:pt x="739" y="446"/>
                  <a:pt x="756" y="529"/>
                </a:cubicBezTo>
                <a:cubicBezTo>
                  <a:pt x="773" y="612"/>
                  <a:pt x="915" y="584"/>
                  <a:pt x="807" y="595"/>
                </a:cubicBezTo>
                <a:close/>
              </a:path>
            </a:pathLst>
          </a:custGeom>
          <a:solidFill>
            <a:srgbClr val="FF0000">
              <a:alpha val="61960"/>
            </a:srgbClr>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Rectangle 16"/>
          <p:cNvSpPr>
            <a:spLocks noChangeArrowheads="1"/>
          </p:cNvSpPr>
          <p:nvPr/>
        </p:nvSpPr>
        <p:spPr bwMode="auto">
          <a:xfrm>
            <a:off x="6916738" y="3127375"/>
            <a:ext cx="69850" cy="1516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28689" name="Text Box 17"/>
          <p:cNvSpPr txBox="1">
            <a:spLocks noChangeArrowheads="1"/>
          </p:cNvSpPr>
          <p:nvPr/>
        </p:nvSpPr>
        <p:spPr bwMode="auto">
          <a:xfrm>
            <a:off x="4025900" y="4997450"/>
            <a:ext cx="708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1600" i="1">
                <a:cs typeface="Times New Roman" panose="02020603050405020304" pitchFamily="18" charset="0"/>
              </a:rPr>
              <a:t>47 </a:t>
            </a:r>
            <a:r>
              <a:rPr lang="en-US" altLang="en-US" sz="1600" i="1">
                <a:latin typeface="Symbol" panose="05050102010706020507" pitchFamily="18" charset="2"/>
                <a:cs typeface="Times New Roman" panose="02020603050405020304" pitchFamily="18" charset="0"/>
              </a:rPr>
              <a:t>p/2</a:t>
            </a:r>
          </a:p>
        </p:txBody>
      </p:sp>
      <p:sp>
        <p:nvSpPr>
          <p:cNvPr id="28690" name="Text Box 18"/>
          <p:cNvSpPr txBox="1">
            <a:spLocks noChangeArrowheads="1"/>
          </p:cNvSpPr>
          <p:nvPr/>
        </p:nvSpPr>
        <p:spPr bwMode="auto">
          <a:xfrm>
            <a:off x="4017963" y="5399088"/>
            <a:ext cx="8223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1600">
                <a:cs typeface="Times New Roman" panose="02020603050405020304" pitchFamily="18" charset="0"/>
              </a:rPr>
              <a:t>(M </a:t>
            </a:r>
            <a:r>
              <a:rPr lang="en-US" altLang="en-US" sz="1600">
                <a:latin typeface="Symbol" panose="05050102010706020507" pitchFamily="18" charset="2"/>
                <a:cs typeface="Times New Roman" panose="02020603050405020304" pitchFamily="18" charset="0"/>
              </a:rPr>
              <a:t>l</a:t>
            </a:r>
            <a:r>
              <a:rPr lang="en-US" altLang="en-US" sz="1600">
                <a:cs typeface="Times New Roman" panose="02020603050405020304" pitchFamily="18" charset="0"/>
              </a:rPr>
              <a:t>/4)</a:t>
            </a:r>
          </a:p>
        </p:txBody>
      </p:sp>
      <p:sp>
        <p:nvSpPr>
          <p:cNvPr id="28691" name="Line 19"/>
          <p:cNvSpPr>
            <a:spLocks noChangeShapeType="1"/>
          </p:cNvSpPr>
          <p:nvPr/>
        </p:nvSpPr>
        <p:spPr bwMode="auto">
          <a:xfrm>
            <a:off x="8066088" y="2959100"/>
            <a:ext cx="0" cy="461963"/>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0"/>
          <p:cNvSpPr>
            <a:spLocks noChangeShapeType="1"/>
          </p:cNvSpPr>
          <p:nvPr/>
        </p:nvSpPr>
        <p:spPr bwMode="auto">
          <a:xfrm>
            <a:off x="3430588" y="3924300"/>
            <a:ext cx="3476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Line 21"/>
          <p:cNvSpPr>
            <a:spLocks noChangeShapeType="1"/>
          </p:cNvSpPr>
          <p:nvPr/>
        </p:nvSpPr>
        <p:spPr bwMode="auto">
          <a:xfrm>
            <a:off x="4729163" y="3890963"/>
            <a:ext cx="3476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Line 22"/>
          <p:cNvSpPr>
            <a:spLocks noChangeShapeType="1"/>
          </p:cNvSpPr>
          <p:nvPr/>
        </p:nvSpPr>
        <p:spPr bwMode="auto">
          <a:xfrm>
            <a:off x="6235700" y="3811588"/>
            <a:ext cx="347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Line 23"/>
          <p:cNvSpPr>
            <a:spLocks noChangeShapeType="1"/>
          </p:cNvSpPr>
          <p:nvPr/>
        </p:nvSpPr>
        <p:spPr bwMode="auto">
          <a:xfrm>
            <a:off x="7186613" y="3778250"/>
            <a:ext cx="3476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Line 24"/>
          <p:cNvSpPr>
            <a:spLocks noChangeShapeType="1"/>
          </p:cNvSpPr>
          <p:nvPr/>
        </p:nvSpPr>
        <p:spPr bwMode="auto">
          <a:xfrm>
            <a:off x="8751888" y="3814763"/>
            <a:ext cx="3476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Freeform 25"/>
          <p:cNvSpPr>
            <a:spLocks/>
          </p:cNvSpPr>
          <p:nvPr/>
        </p:nvSpPr>
        <p:spPr bwMode="auto">
          <a:xfrm>
            <a:off x="9048750" y="3354388"/>
            <a:ext cx="1452563" cy="971550"/>
          </a:xfrm>
          <a:custGeom>
            <a:avLst/>
            <a:gdLst>
              <a:gd name="T0" fmla="*/ 2147483646 w 915"/>
              <a:gd name="T1" fmla="*/ 2147483646 h 612"/>
              <a:gd name="T2" fmla="*/ 2147483646 w 915"/>
              <a:gd name="T3" fmla="*/ 2147483646 h 612"/>
              <a:gd name="T4" fmla="*/ 2147483646 w 915"/>
              <a:gd name="T5" fmla="*/ 2147483646 h 612"/>
              <a:gd name="T6" fmla="*/ 2147483646 w 915"/>
              <a:gd name="T7" fmla="*/ 2147483646 h 612"/>
              <a:gd name="T8" fmla="*/ 2147483646 w 915"/>
              <a:gd name="T9" fmla="*/ 2147483646 h 612"/>
              <a:gd name="T10" fmla="*/ 2147483646 w 915"/>
              <a:gd name="T11" fmla="*/ 2147483646 h 612"/>
              <a:gd name="T12" fmla="*/ 2147483646 w 915"/>
              <a:gd name="T13" fmla="*/ 2147483646 h 612"/>
              <a:gd name="T14" fmla="*/ 2147483646 w 915"/>
              <a:gd name="T15" fmla="*/ 2147483646 h 612"/>
              <a:gd name="T16" fmla="*/ 2147483646 w 915"/>
              <a:gd name="T17" fmla="*/ 2147483646 h 612"/>
              <a:gd name="T18" fmla="*/ 2147483646 w 915"/>
              <a:gd name="T19" fmla="*/ 2147483646 h 612"/>
              <a:gd name="T20" fmla="*/ 2147483646 w 915"/>
              <a:gd name="T21" fmla="*/ 2147483646 h 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5" h="612">
                <a:moveTo>
                  <a:pt x="807" y="595"/>
                </a:moveTo>
                <a:cubicBezTo>
                  <a:pt x="699" y="606"/>
                  <a:pt x="214" y="602"/>
                  <a:pt x="107" y="595"/>
                </a:cubicBezTo>
                <a:cubicBezTo>
                  <a:pt x="0" y="588"/>
                  <a:pt x="144" y="590"/>
                  <a:pt x="165" y="551"/>
                </a:cubicBezTo>
                <a:cubicBezTo>
                  <a:pt x="186" y="512"/>
                  <a:pt x="215" y="444"/>
                  <a:pt x="231" y="361"/>
                </a:cubicBezTo>
                <a:cubicBezTo>
                  <a:pt x="247" y="278"/>
                  <a:pt x="230" y="110"/>
                  <a:pt x="260" y="55"/>
                </a:cubicBezTo>
                <a:cubicBezTo>
                  <a:pt x="290" y="0"/>
                  <a:pt x="377" y="28"/>
                  <a:pt x="413" y="33"/>
                </a:cubicBezTo>
                <a:cubicBezTo>
                  <a:pt x="449" y="38"/>
                  <a:pt x="450" y="86"/>
                  <a:pt x="479" y="84"/>
                </a:cubicBezTo>
                <a:cubicBezTo>
                  <a:pt x="508" y="82"/>
                  <a:pt x="555" y="17"/>
                  <a:pt x="588" y="19"/>
                </a:cubicBezTo>
                <a:cubicBezTo>
                  <a:pt x="621" y="21"/>
                  <a:pt x="648" y="14"/>
                  <a:pt x="676" y="99"/>
                </a:cubicBezTo>
                <a:cubicBezTo>
                  <a:pt x="704" y="184"/>
                  <a:pt x="739" y="446"/>
                  <a:pt x="756" y="529"/>
                </a:cubicBezTo>
                <a:cubicBezTo>
                  <a:pt x="773" y="612"/>
                  <a:pt x="915" y="584"/>
                  <a:pt x="807" y="595"/>
                </a:cubicBezTo>
                <a:close/>
              </a:path>
            </a:pathLst>
          </a:custGeom>
          <a:solidFill>
            <a:srgbClr val="FF0000">
              <a:alpha val="61960"/>
            </a:srgbClr>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698" name="Group 26"/>
          <p:cNvGrpSpPr>
            <a:grpSpLocks/>
          </p:cNvGrpSpPr>
          <p:nvPr/>
        </p:nvGrpSpPr>
        <p:grpSpPr bwMode="auto">
          <a:xfrm>
            <a:off x="9226550" y="3101975"/>
            <a:ext cx="1195388" cy="1414463"/>
            <a:chOff x="4861" y="1954"/>
            <a:chExt cx="753" cy="891"/>
          </a:xfrm>
        </p:grpSpPr>
        <p:sp>
          <p:nvSpPr>
            <p:cNvPr id="13337" name="Rectangle 27"/>
            <p:cNvSpPr>
              <a:spLocks noChangeArrowheads="1"/>
            </p:cNvSpPr>
            <p:nvPr/>
          </p:nvSpPr>
          <p:spPr bwMode="auto">
            <a:xfrm>
              <a:off x="4861" y="1954"/>
              <a:ext cx="314" cy="890"/>
            </a:xfrm>
            <a:prstGeom prst="rect">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13338" name="Rectangle 28"/>
            <p:cNvSpPr>
              <a:spLocks noChangeArrowheads="1"/>
            </p:cNvSpPr>
            <p:nvPr/>
          </p:nvSpPr>
          <p:spPr bwMode="auto">
            <a:xfrm>
              <a:off x="5300" y="1955"/>
              <a:ext cx="314" cy="890"/>
            </a:xfrm>
            <a:prstGeom prst="rect">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grpSp>
      <p:sp>
        <p:nvSpPr>
          <p:cNvPr id="28701" name="Text Box 29"/>
          <p:cNvSpPr txBox="1">
            <a:spLocks noChangeArrowheads="1"/>
          </p:cNvSpPr>
          <p:nvPr/>
        </p:nvSpPr>
        <p:spPr bwMode="auto">
          <a:xfrm>
            <a:off x="6365875" y="5041900"/>
            <a:ext cx="10874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1600">
                <a:cs typeface="Times New Roman" panose="02020603050405020304" pitchFamily="18" charset="0"/>
              </a:rPr>
              <a:t>0 order </a:t>
            </a:r>
            <a:r>
              <a:rPr lang="en-US" altLang="en-US" sz="1600">
                <a:latin typeface="Symbol" panose="05050102010706020507" pitchFamily="18" charset="2"/>
                <a:cs typeface="Times New Roman" panose="02020603050405020304" pitchFamily="18" charset="0"/>
              </a:rPr>
              <a:t>l</a:t>
            </a:r>
            <a:r>
              <a:rPr lang="en-US" altLang="en-US" sz="1600">
                <a:cs typeface="Times New Roman" panose="02020603050405020304" pitchFamily="18" charset="0"/>
              </a:rPr>
              <a:t>/4</a:t>
            </a:r>
          </a:p>
        </p:txBody>
      </p:sp>
      <p:pic>
        <p:nvPicPr>
          <p:cNvPr id="13335" name="Picture 31" descr="PolarizationGat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5589588"/>
            <a:ext cx="36972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TextBox 30"/>
          <p:cNvSpPr txBox="1">
            <a:spLocks noChangeArrowheads="1"/>
          </p:cNvSpPr>
          <p:nvPr/>
        </p:nvSpPr>
        <p:spPr bwMode="auto">
          <a:xfrm>
            <a:off x="4699000" y="850900"/>
            <a:ext cx="2770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POLARIZATION GATING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2000"/>
                                        <p:tgtEl>
                                          <p:spTgt spid="28678"/>
                                        </p:tgtEl>
                                      </p:cBhvr>
                                    </p:animEffect>
                                  </p:childTnLst>
                                </p:cTn>
                              </p:par>
                              <p:par>
                                <p:cTn id="8" presetID="10" presetClass="entr" presetSubtype="0" fill="hold" nodeType="withEffect">
                                  <p:stCondLst>
                                    <p:cond delay="0"/>
                                  </p:stCondLst>
                                  <p:childTnLst>
                                    <p:set>
                                      <p:cBhvr>
                                        <p:cTn id="9" dur="1" fill="hold">
                                          <p:stCondLst>
                                            <p:cond delay="0"/>
                                          </p:stCondLst>
                                        </p:cTn>
                                        <p:tgtEl>
                                          <p:spTgt spid="28682"/>
                                        </p:tgtEl>
                                        <p:attrNameLst>
                                          <p:attrName>style.visibility</p:attrName>
                                        </p:attrNameLst>
                                      </p:cBhvr>
                                      <p:to>
                                        <p:strVal val="visible"/>
                                      </p:to>
                                    </p:set>
                                    <p:animEffect transition="in" filter="fade">
                                      <p:cBhvr>
                                        <p:cTn id="10" dur="2000"/>
                                        <p:tgtEl>
                                          <p:spTgt spid="28682"/>
                                        </p:tgtEl>
                                      </p:cBhvr>
                                    </p:animEffect>
                                  </p:childTnLst>
                                </p:cTn>
                              </p:par>
                              <p:par>
                                <p:cTn id="11" presetID="10" presetClass="entr" presetSubtype="0" fill="hold" nodeType="withEffect">
                                  <p:stCondLst>
                                    <p:cond delay="0"/>
                                  </p:stCondLst>
                                  <p:childTnLst>
                                    <p:set>
                                      <p:cBhvr>
                                        <p:cTn id="12" dur="1" fill="hold">
                                          <p:stCondLst>
                                            <p:cond delay="0"/>
                                          </p:stCondLst>
                                        </p:cTn>
                                        <p:tgtEl>
                                          <p:spTgt spid="28692"/>
                                        </p:tgtEl>
                                        <p:attrNameLst>
                                          <p:attrName>style.visibility</p:attrName>
                                        </p:attrNameLst>
                                      </p:cBhvr>
                                      <p:to>
                                        <p:strVal val="visible"/>
                                      </p:to>
                                    </p:set>
                                    <p:animEffect transition="in" filter="fade">
                                      <p:cBhvr>
                                        <p:cTn id="13" dur="2000"/>
                                        <p:tgtEl>
                                          <p:spTgt spid="286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8677"/>
                                        </p:tgtEl>
                                        <p:attrNameLst>
                                          <p:attrName>style.visibility</p:attrName>
                                        </p:attrNameLst>
                                      </p:cBhvr>
                                      <p:to>
                                        <p:strVal val="visible"/>
                                      </p:to>
                                    </p:set>
                                    <p:animEffect transition="in" filter="fade">
                                      <p:cBhvr>
                                        <p:cTn id="18" dur="2000"/>
                                        <p:tgtEl>
                                          <p:spTgt spid="286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689"/>
                                        </p:tgtEl>
                                        <p:attrNameLst>
                                          <p:attrName>style.visibility</p:attrName>
                                        </p:attrNameLst>
                                      </p:cBhvr>
                                      <p:to>
                                        <p:strVal val="visible"/>
                                      </p:to>
                                    </p:set>
                                    <p:animEffect transition="in" filter="fade">
                                      <p:cBhvr>
                                        <p:cTn id="21" dur="2000"/>
                                        <p:tgtEl>
                                          <p:spTgt spid="286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690"/>
                                        </p:tgtEl>
                                        <p:attrNameLst>
                                          <p:attrName>style.visibility</p:attrName>
                                        </p:attrNameLst>
                                      </p:cBhvr>
                                      <p:to>
                                        <p:strVal val="visible"/>
                                      </p:to>
                                    </p:set>
                                    <p:animEffect transition="in" filter="fade">
                                      <p:cBhvr>
                                        <p:cTn id="24" dur="2000"/>
                                        <p:tgtEl>
                                          <p:spTgt spid="2869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8681"/>
                                        </p:tgtEl>
                                        <p:attrNameLst>
                                          <p:attrName>style.visibility</p:attrName>
                                        </p:attrNameLst>
                                      </p:cBhvr>
                                      <p:to>
                                        <p:strVal val="visible"/>
                                      </p:to>
                                    </p:set>
                                    <p:animEffect transition="in" filter="fade">
                                      <p:cBhvr>
                                        <p:cTn id="29" dur="2000"/>
                                        <p:tgtEl>
                                          <p:spTgt spid="28681"/>
                                        </p:tgtEl>
                                      </p:cBhvr>
                                    </p:animEffect>
                                  </p:childTnLst>
                                </p:cTn>
                              </p:par>
                              <p:par>
                                <p:cTn id="30" presetID="10" presetClass="entr" presetSubtype="0" fill="hold" nodeType="withEffect">
                                  <p:stCondLst>
                                    <p:cond delay="0"/>
                                  </p:stCondLst>
                                  <p:childTnLst>
                                    <p:set>
                                      <p:cBhvr>
                                        <p:cTn id="31" dur="1" fill="hold">
                                          <p:stCondLst>
                                            <p:cond delay="0"/>
                                          </p:stCondLst>
                                        </p:cTn>
                                        <p:tgtEl>
                                          <p:spTgt spid="28683"/>
                                        </p:tgtEl>
                                        <p:attrNameLst>
                                          <p:attrName>style.visibility</p:attrName>
                                        </p:attrNameLst>
                                      </p:cBhvr>
                                      <p:to>
                                        <p:strVal val="visible"/>
                                      </p:to>
                                    </p:set>
                                    <p:animEffect transition="in" filter="fade">
                                      <p:cBhvr>
                                        <p:cTn id="32" dur="2000"/>
                                        <p:tgtEl>
                                          <p:spTgt spid="28683"/>
                                        </p:tgtEl>
                                      </p:cBhvr>
                                    </p:animEffect>
                                  </p:childTnLst>
                                </p:cTn>
                              </p:par>
                              <p:par>
                                <p:cTn id="33" presetID="10" presetClass="entr" presetSubtype="0" fill="hold" nodeType="withEffect">
                                  <p:stCondLst>
                                    <p:cond delay="0"/>
                                  </p:stCondLst>
                                  <p:childTnLst>
                                    <p:set>
                                      <p:cBhvr>
                                        <p:cTn id="34" dur="1" fill="hold">
                                          <p:stCondLst>
                                            <p:cond delay="0"/>
                                          </p:stCondLst>
                                        </p:cTn>
                                        <p:tgtEl>
                                          <p:spTgt spid="28684"/>
                                        </p:tgtEl>
                                        <p:attrNameLst>
                                          <p:attrName>style.visibility</p:attrName>
                                        </p:attrNameLst>
                                      </p:cBhvr>
                                      <p:to>
                                        <p:strVal val="visible"/>
                                      </p:to>
                                    </p:set>
                                    <p:animEffect transition="in" filter="fade">
                                      <p:cBhvr>
                                        <p:cTn id="35" dur="2000"/>
                                        <p:tgtEl>
                                          <p:spTgt spid="28684"/>
                                        </p:tgtEl>
                                      </p:cBhvr>
                                    </p:animEffect>
                                  </p:childTnLst>
                                </p:cTn>
                              </p:par>
                              <p:par>
                                <p:cTn id="36" presetID="10" presetClass="entr" presetSubtype="0" fill="hold" nodeType="withEffect">
                                  <p:stCondLst>
                                    <p:cond delay="0"/>
                                  </p:stCondLst>
                                  <p:childTnLst>
                                    <p:set>
                                      <p:cBhvr>
                                        <p:cTn id="37" dur="1" fill="hold">
                                          <p:stCondLst>
                                            <p:cond delay="0"/>
                                          </p:stCondLst>
                                        </p:cTn>
                                        <p:tgtEl>
                                          <p:spTgt spid="28693"/>
                                        </p:tgtEl>
                                        <p:attrNameLst>
                                          <p:attrName>style.visibility</p:attrName>
                                        </p:attrNameLst>
                                      </p:cBhvr>
                                      <p:to>
                                        <p:strVal val="visible"/>
                                      </p:to>
                                    </p:set>
                                    <p:animEffect transition="in" filter="fade">
                                      <p:cBhvr>
                                        <p:cTn id="38" dur="2000"/>
                                        <p:tgtEl>
                                          <p:spTgt spid="2869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8688"/>
                                        </p:tgtEl>
                                        <p:attrNameLst>
                                          <p:attrName>style.visibility</p:attrName>
                                        </p:attrNameLst>
                                      </p:cBhvr>
                                      <p:to>
                                        <p:strVal val="visible"/>
                                      </p:to>
                                    </p:set>
                                    <p:animEffect transition="in" filter="fade">
                                      <p:cBhvr>
                                        <p:cTn id="43" dur="2000"/>
                                        <p:tgtEl>
                                          <p:spTgt spid="28688"/>
                                        </p:tgtEl>
                                      </p:cBhvr>
                                    </p:animEffect>
                                  </p:childTnLst>
                                </p:cTn>
                              </p:par>
                              <p:par>
                                <p:cTn id="44" presetID="10" presetClass="entr" presetSubtype="0" fill="hold" nodeType="withEffect">
                                  <p:stCondLst>
                                    <p:cond delay="0"/>
                                  </p:stCondLst>
                                  <p:childTnLst>
                                    <p:set>
                                      <p:cBhvr>
                                        <p:cTn id="45" dur="1" fill="hold">
                                          <p:stCondLst>
                                            <p:cond delay="0"/>
                                          </p:stCondLst>
                                        </p:cTn>
                                        <p:tgtEl>
                                          <p:spTgt spid="28694"/>
                                        </p:tgtEl>
                                        <p:attrNameLst>
                                          <p:attrName>style.visibility</p:attrName>
                                        </p:attrNameLst>
                                      </p:cBhvr>
                                      <p:to>
                                        <p:strVal val="visible"/>
                                      </p:to>
                                    </p:set>
                                    <p:animEffect transition="in" filter="fade">
                                      <p:cBhvr>
                                        <p:cTn id="46" dur="2000"/>
                                        <p:tgtEl>
                                          <p:spTgt spid="28694"/>
                                        </p:tgtEl>
                                      </p:cBhvr>
                                    </p:animEffect>
                                  </p:childTnLst>
                                </p:cTn>
                              </p:par>
                              <p:par>
                                <p:cTn id="47" presetID="10" presetClass="entr" presetSubtype="0" fill="hold" nodeType="withEffect">
                                  <p:stCondLst>
                                    <p:cond delay="0"/>
                                  </p:stCondLst>
                                  <p:childTnLst>
                                    <p:set>
                                      <p:cBhvr>
                                        <p:cTn id="48" dur="1" fill="hold">
                                          <p:stCondLst>
                                            <p:cond delay="0"/>
                                          </p:stCondLst>
                                        </p:cTn>
                                        <p:tgtEl>
                                          <p:spTgt spid="28695"/>
                                        </p:tgtEl>
                                        <p:attrNameLst>
                                          <p:attrName>style.visibility</p:attrName>
                                        </p:attrNameLst>
                                      </p:cBhvr>
                                      <p:to>
                                        <p:strVal val="visible"/>
                                      </p:to>
                                    </p:set>
                                    <p:animEffect transition="in" filter="fade">
                                      <p:cBhvr>
                                        <p:cTn id="49" dur="2000"/>
                                        <p:tgtEl>
                                          <p:spTgt spid="286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701"/>
                                        </p:tgtEl>
                                        <p:attrNameLst>
                                          <p:attrName>style.visibility</p:attrName>
                                        </p:attrNameLst>
                                      </p:cBhvr>
                                      <p:to>
                                        <p:strVal val="visible"/>
                                      </p:to>
                                    </p:set>
                                    <p:animEffect transition="in" filter="fade">
                                      <p:cBhvr>
                                        <p:cTn id="52" dur="2000"/>
                                        <p:tgtEl>
                                          <p:spTgt spid="2870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8685"/>
                                        </p:tgtEl>
                                        <p:attrNameLst>
                                          <p:attrName>style.visibility</p:attrName>
                                        </p:attrNameLst>
                                      </p:cBhvr>
                                      <p:to>
                                        <p:strVal val="visible"/>
                                      </p:to>
                                    </p:set>
                                    <p:animEffect transition="in" filter="fade">
                                      <p:cBhvr>
                                        <p:cTn id="57" dur="2000"/>
                                        <p:tgtEl>
                                          <p:spTgt spid="28685"/>
                                        </p:tgtEl>
                                      </p:cBhvr>
                                    </p:animEffect>
                                  </p:childTnLst>
                                </p:cTn>
                              </p:par>
                              <p:par>
                                <p:cTn id="58" presetID="10" presetClass="entr" presetSubtype="0" fill="hold" nodeType="withEffect">
                                  <p:stCondLst>
                                    <p:cond delay="0"/>
                                  </p:stCondLst>
                                  <p:childTnLst>
                                    <p:set>
                                      <p:cBhvr>
                                        <p:cTn id="59" dur="1" fill="hold">
                                          <p:stCondLst>
                                            <p:cond delay="0"/>
                                          </p:stCondLst>
                                        </p:cTn>
                                        <p:tgtEl>
                                          <p:spTgt spid="28686"/>
                                        </p:tgtEl>
                                        <p:attrNameLst>
                                          <p:attrName>style.visibility</p:attrName>
                                        </p:attrNameLst>
                                      </p:cBhvr>
                                      <p:to>
                                        <p:strVal val="visible"/>
                                      </p:to>
                                    </p:set>
                                    <p:animEffect transition="in" filter="fade">
                                      <p:cBhvr>
                                        <p:cTn id="60" dur="2000"/>
                                        <p:tgtEl>
                                          <p:spTgt spid="28686"/>
                                        </p:tgtEl>
                                      </p:cBhvr>
                                    </p:animEffect>
                                  </p:childTnLst>
                                </p:cTn>
                              </p:par>
                              <p:par>
                                <p:cTn id="61" presetID="10" presetClass="entr" presetSubtype="0" fill="hold" nodeType="withEffect">
                                  <p:stCondLst>
                                    <p:cond delay="0"/>
                                  </p:stCondLst>
                                  <p:childTnLst>
                                    <p:set>
                                      <p:cBhvr>
                                        <p:cTn id="62" dur="1" fill="hold">
                                          <p:stCondLst>
                                            <p:cond delay="0"/>
                                          </p:stCondLst>
                                        </p:cTn>
                                        <p:tgtEl>
                                          <p:spTgt spid="28687"/>
                                        </p:tgtEl>
                                        <p:attrNameLst>
                                          <p:attrName>style.visibility</p:attrName>
                                        </p:attrNameLst>
                                      </p:cBhvr>
                                      <p:to>
                                        <p:strVal val="visible"/>
                                      </p:to>
                                    </p:set>
                                    <p:animEffect transition="in" filter="fade">
                                      <p:cBhvr>
                                        <p:cTn id="63" dur="2000"/>
                                        <p:tgtEl>
                                          <p:spTgt spid="28687"/>
                                        </p:tgtEl>
                                      </p:cBhvr>
                                    </p:animEffect>
                                  </p:childTnLst>
                                </p:cTn>
                              </p:par>
                              <p:par>
                                <p:cTn id="64" presetID="10" presetClass="entr" presetSubtype="0" fill="hold" nodeType="withEffect">
                                  <p:stCondLst>
                                    <p:cond delay="0"/>
                                  </p:stCondLst>
                                  <p:childTnLst>
                                    <p:set>
                                      <p:cBhvr>
                                        <p:cTn id="65" dur="1" fill="hold">
                                          <p:stCondLst>
                                            <p:cond delay="0"/>
                                          </p:stCondLst>
                                        </p:cTn>
                                        <p:tgtEl>
                                          <p:spTgt spid="28691"/>
                                        </p:tgtEl>
                                        <p:attrNameLst>
                                          <p:attrName>style.visibility</p:attrName>
                                        </p:attrNameLst>
                                      </p:cBhvr>
                                      <p:to>
                                        <p:strVal val="visible"/>
                                      </p:to>
                                    </p:set>
                                    <p:animEffect transition="in" filter="fade">
                                      <p:cBhvr>
                                        <p:cTn id="66" dur="2000"/>
                                        <p:tgtEl>
                                          <p:spTgt spid="2869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8696"/>
                                        </p:tgtEl>
                                        <p:attrNameLst>
                                          <p:attrName>style.visibility</p:attrName>
                                        </p:attrNameLst>
                                      </p:cBhvr>
                                      <p:to>
                                        <p:strVal val="visible"/>
                                      </p:to>
                                    </p:set>
                                    <p:animEffect transition="in" filter="fade">
                                      <p:cBhvr>
                                        <p:cTn id="71" dur="2000"/>
                                        <p:tgtEl>
                                          <p:spTgt spid="28696"/>
                                        </p:tgtEl>
                                      </p:cBhvr>
                                    </p:animEffect>
                                  </p:childTnLst>
                                </p:cTn>
                              </p:par>
                              <p:par>
                                <p:cTn id="72" presetID="10" presetClass="entr" presetSubtype="0" fill="hold" nodeType="withEffect">
                                  <p:stCondLst>
                                    <p:cond delay="0"/>
                                  </p:stCondLst>
                                  <p:childTnLst>
                                    <p:set>
                                      <p:cBhvr>
                                        <p:cTn id="73" dur="1" fill="hold">
                                          <p:stCondLst>
                                            <p:cond delay="0"/>
                                          </p:stCondLst>
                                        </p:cTn>
                                        <p:tgtEl>
                                          <p:spTgt spid="28697"/>
                                        </p:tgtEl>
                                        <p:attrNameLst>
                                          <p:attrName>style.visibility</p:attrName>
                                        </p:attrNameLst>
                                      </p:cBhvr>
                                      <p:to>
                                        <p:strVal val="visible"/>
                                      </p:to>
                                    </p:set>
                                    <p:animEffect transition="in" filter="fade">
                                      <p:cBhvr>
                                        <p:cTn id="74" dur="2000"/>
                                        <p:tgtEl>
                                          <p:spTgt spid="2869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8698"/>
                                        </p:tgtEl>
                                        <p:attrNameLst>
                                          <p:attrName>style.visibility</p:attrName>
                                        </p:attrNameLst>
                                      </p:cBhvr>
                                      <p:to>
                                        <p:strVal val="visible"/>
                                      </p:to>
                                    </p:set>
                                    <p:animEffect transition="in" filter="fade">
                                      <p:cBhvr>
                                        <p:cTn id="79" dur="2000"/>
                                        <p:tgtEl>
                                          <p:spTgt spid="28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p:bldP spid="28690" grpId="0"/>
      <p:bldP spid="287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umentclass{article}&#10;\usepackage{amsmath}&#10;\pagestyle{empty}&#10;\begin{document}&#10;The indices and their derivatives were calculated from&#10; the Laurent series formula:&#10;\begin{displaymath}&#10;n^2(\lambda_\ell)  = A + B \lambda_\ell^2 +&#10;\frac{C}{\lambda_\ell^2} + \frac{D}{\lambda_\ell^4} +&#10;\frac{E}{\lambda_\ell^6} + \frac{F}{\lambda_\ell^8}&#10;\label{sellmeier2}&#10;\end{displaymath}&#10;For crystalline quartz with extraordinary&#10;and ordinary index $n_e$ and $n_o$, respectively, the parameters&#10;are:&#10;\begin{center}&#10;\begin{tabular}{lrrr}&#10;Parameter   &amp;  for $n_e$                    &amp;   for $n_o$               &amp; Unit \\&#10;A           &amp;   $2.38490000 \cdot 10^{+0}$  &amp;   $2.35728000 \cdot 10^{+0}$&amp;      \\&#10;B           &amp;   $-1.25900000 \cdot 10^{-2}$ &amp;   $-1.17000000 \cdot 10^{-2}$&amp; $\mu$m$^{-2}$    \\&#10;C           &amp;   $1.07900000 \cdot 10^{-2}$ &amp;   $1.05400000 \cdot 10^{-2}$ &amp; $\mu$m$^{2}$    \\&#10;D           &amp;   $1.65180000 \cdot 10^{-4}$ &amp;   $1.34143000 \cdot 10^{-4}$ &amp; $\mu$m$^{4}$  \\&#10;E           &amp;   $-1.94741000 \cdot 10^{-6}$ &amp;   $-4.45368000 \cdot 10^{-7}$&amp; $\mu$m$^{6}$    \\&#10;F           &amp;   $ 9.36476000 \cdot 10^{-8}$ &amp;   $ 5.92362000 \cdot 10^{-8}$&amp; $\mu$m$^{8}$   \\&#10;\end{tabular}&#10;\end{center}&#10;The  wavelength $\lambda_\ell$ being expressed in microns.&#10;&#10;&#10;&#10;&#10;\end{document}" title="IguanaTex Bitmap Display"/>
          <p:cNvPicPr>
            <a:picLocks noChangeAspect="1"/>
          </p:cNvPicPr>
          <p:nvPr>
            <p:custDataLst>
              <p:tags r:id="rId1"/>
            </p:custDataLst>
          </p:nvPr>
        </p:nvPicPr>
        <p:blipFill>
          <a:blip r:embed="rId3"/>
          <a:stretch>
            <a:fillRect/>
          </a:stretch>
        </p:blipFill>
        <p:spPr>
          <a:xfrm>
            <a:off x="2058988" y="677863"/>
            <a:ext cx="8045450" cy="42608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881313" y="228600"/>
            <a:ext cx="7396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b="1">
                <a:solidFill>
                  <a:srgbClr val="0000FF"/>
                </a:solidFill>
                <a:cs typeface="Times New Roman" panose="02020603050405020304" pitchFamily="18" charset="0"/>
              </a:rPr>
              <a:t>What is the state of polarization of radiation at 800 nm after transmission?</a:t>
            </a:r>
          </a:p>
        </p:txBody>
      </p:sp>
      <p:pic>
        <p:nvPicPr>
          <p:cNvPr id="4" name="Picture 3" descr="\documentclass{article}&#10;\usepackage{amsmath}&#10;\pagestyle{empty}&#10;\begin{document}&#10;Let us see if the differential phase shift is a multiple $N$ of&#10;$\pi/2$:&#10;\begin{displaymath}&#10;\Delta k \ell = \frac{2 \pi (n_e - n_0)}{\lambda} \ell = N \frac{\pi}{2}&#10;\end{displaymath}&#10;If is:&#10;\begin{displaymath}&#10;N = 4 \times 1054 \times \frac{(n_e - n_o)}{.8} = 47&#10;\end{displaymath}&#10;which means the plate acts as a multiple order quarter wave plate.&#10;&#10;&#10;&#10;\end{document}" title="IguanaTex Bitmap Display"/>
          <p:cNvPicPr>
            <a:picLocks noChangeAspect="1"/>
          </p:cNvPicPr>
          <p:nvPr>
            <p:custDataLst>
              <p:tags r:id="rId1"/>
            </p:custDataLst>
          </p:nvPr>
        </p:nvPicPr>
        <p:blipFill>
          <a:blip r:embed="rId3"/>
          <a:stretch>
            <a:fillRect/>
          </a:stretch>
        </p:blipFill>
        <p:spPr>
          <a:xfrm>
            <a:off x="1946275" y="965200"/>
            <a:ext cx="7367588" cy="24812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larizationGa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0"/>
            <a:ext cx="7837488" cy="66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olarizationG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0"/>
            <a:ext cx="8609013"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450528" y="336285"/>
          <a:ext cx="10461081" cy="6095170"/>
        </p:xfrm>
        <a:graphic>
          <a:graphicData uri="http://schemas.openxmlformats.org/presentationml/2006/ole">
            <mc:AlternateContent xmlns:mc="http://schemas.openxmlformats.org/markup-compatibility/2006">
              <mc:Choice xmlns:v="urn:schemas-microsoft-com:vml" Requires="v">
                <p:oleObj spid="_x0000_s59398" name="Acrobat Document" r:id="rId3" imgW="4578116" imgH="2666692" progId="Acrobat.Document.DC">
                  <p:embed/>
                </p:oleObj>
              </mc:Choice>
              <mc:Fallback>
                <p:oleObj name="Acrobat Document" r:id="rId3" imgW="4578116" imgH="2666692" progId="Acrobat.Document.DC">
                  <p:embed/>
                  <p:pic>
                    <p:nvPicPr>
                      <p:cNvPr id="19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28" y="336285"/>
                        <a:ext cx="10461081" cy="60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25"/>
          <p:cNvSpPr txBox="1">
            <a:spLocks noChangeArrowheads="1"/>
          </p:cNvSpPr>
          <p:nvPr/>
        </p:nvSpPr>
        <p:spPr bwMode="auto">
          <a:xfrm>
            <a:off x="4597451" y="222886"/>
            <a:ext cx="2899295" cy="39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995" b="1" dirty="0">
                <a:solidFill>
                  <a:srgbClr val="0000FF"/>
                </a:solidFill>
                <a:latin typeface="Times New Roman" panose="02020603050405020304" pitchFamily="18" charset="0"/>
                <a:cs typeface="Times New Roman" panose="02020603050405020304" pitchFamily="18" charset="0"/>
              </a:rPr>
              <a:t>Polarization dependence</a:t>
            </a:r>
          </a:p>
        </p:txBody>
      </p:sp>
    </p:spTree>
    <p:extLst>
      <p:ext uri="{BB962C8B-B14F-4D97-AF65-F5344CB8AC3E}">
        <p14:creationId xmlns:p14="http://schemas.microsoft.com/office/powerpoint/2010/main" val="2253096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olarizationGat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439738"/>
            <a:ext cx="878998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olarizationGat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134938"/>
            <a:ext cx="8770938" cy="672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larizationGat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34938"/>
            <a:ext cx="8567738"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5808663" y="1049338"/>
            <a:ext cx="544512" cy="1516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grpSp>
        <p:nvGrpSpPr>
          <p:cNvPr id="38917" name="Group 5"/>
          <p:cNvGrpSpPr>
            <a:grpSpLocks/>
          </p:cNvGrpSpPr>
          <p:nvPr/>
        </p:nvGrpSpPr>
        <p:grpSpPr bwMode="auto">
          <a:xfrm>
            <a:off x="4130675" y="974725"/>
            <a:ext cx="1146175" cy="1073150"/>
            <a:chOff x="598" y="2089"/>
            <a:chExt cx="722" cy="676"/>
          </a:xfrm>
        </p:grpSpPr>
        <p:sp>
          <p:nvSpPr>
            <p:cNvPr id="21524" name="Freeform 6"/>
            <p:cNvSpPr>
              <a:spLocks/>
            </p:cNvSpPr>
            <p:nvPr/>
          </p:nvSpPr>
          <p:spPr bwMode="auto">
            <a:xfrm>
              <a:off x="656" y="2089"/>
              <a:ext cx="620" cy="676"/>
            </a:xfrm>
            <a:custGeom>
              <a:avLst/>
              <a:gdLst>
                <a:gd name="T0" fmla="*/ 0 w 620"/>
                <a:gd name="T1" fmla="*/ 645 h 676"/>
                <a:gd name="T2" fmla="*/ 110 w 620"/>
                <a:gd name="T3" fmla="*/ 609 h 676"/>
                <a:gd name="T4" fmla="*/ 197 w 620"/>
                <a:gd name="T5" fmla="*/ 317 h 676"/>
                <a:gd name="T6" fmla="*/ 263 w 620"/>
                <a:gd name="T7" fmla="*/ 47 h 676"/>
                <a:gd name="T8" fmla="*/ 343 w 620"/>
                <a:gd name="T9" fmla="*/ 62 h 676"/>
                <a:gd name="T10" fmla="*/ 423 w 620"/>
                <a:gd name="T11" fmla="*/ 419 h 676"/>
                <a:gd name="T12" fmla="*/ 562 w 620"/>
                <a:gd name="T13" fmla="*/ 638 h 676"/>
                <a:gd name="T14" fmla="*/ 620 w 620"/>
                <a:gd name="T15" fmla="*/ 645 h 6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0" h="676">
                  <a:moveTo>
                    <a:pt x="0" y="645"/>
                  </a:moveTo>
                  <a:cubicBezTo>
                    <a:pt x="38" y="654"/>
                    <a:pt x="77" y="664"/>
                    <a:pt x="110" y="609"/>
                  </a:cubicBezTo>
                  <a:cubicBezTo>
                    <a:pt x="143" y="554"/>
                    <a:pt x="172" y="411"/>
                    <a:pt x="197" y="317"/>
                  </a:cubicBezTo>
                  <a:cubicBezTo>
                    <a:pt x="222" y="223"/>
                    <a:pt x="239" y="90"/>
                    <a:pt x="263" y="47"/>
                  </a:cubicBezTo>
                  <a:cubicBezTo>
                    <a:pt x="287" y="4"/>
                    <a:pt x="316" y="0"/>
                    <a:pt x="343" y="62"/>
                  </a:cubicBezTo>
                  <a:cubicBezTo>
                    <a:pt x="370" y="124"/>
                    <a:pt x="386" y="323"/>
                    <a:pt x="423" y="419"/>
                  </a:cubicBezTo>
                  <a:cubicBezTo>
                    <a:pt x="460" y="515"/>
                    <a:pt x="529" y="600"/>
                    <a:pt x="562" y="638"/>
                  </a:cubicBezTo>
                  <a:cubicBezTo>
                    <a:pt x="595" y="676"/>
                    <a:pt x="607" y="660"/>
                    <a:pt x="620" y="645"/>
                  </a:cubicBezTo>
                </a:path>
              </a:pathLst>
            </a:custGeom>
            <a:solidFill>
              <a:srgbClr val="FF0000">
                <a:alpha val="63921"/>
              </a:srgbClr>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Line 7"/>
            <p:cNvSpPr>
              <a:spLocks noChangeShapeType="1"/>
            </p:cNvSpPr>
            <p:nvPr/>
          </p:nvSpPr>
          <p:spPr bwMode="auto">
            <a:xfrm>
              <a:off x="598" y="2734"/>
              <a:ext cx="722" cy="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20" name="Freeform 8"/>
          <p:cNvSpPr>
            <a:spLocks/>
          </p:cNvSpPr>
          <p:nvPr/>
        </p:nvSpPr>
        <p:spPr bwMode="auto">
          <a:xfrm>
            <a:off x="6426200" y="1031875"/>
            <a:ext cx="1452563" cy="971550"/>
          </a:xfrm>
          <a:custGeom>
            <a:avLst/>
            <a:gdLst>
              <a:gd name="T0" fmla="*/ 2147483646 w 915"/>
              <a:gd name="T1" fmla="*/ 2147483646 h 612"/>
              <a:gd name="T2" fmla="*/ 2147483646 w 915"/>
              <a:gd name="T3" fmla="*/ 2147483646 h 612"/>
              <a:gd name="T4" fmla="*/ 2147483646 w 915"/>
              <a:gd name="T5" fmla="*/ 2147483646 h 612"/>
              <a:gd name="T6" fmla="*/ 2147483646 w 915"/>
              <a:gd name="T7" fmla="*/ 2147483646 h 612"/>
              <a:gd name="T8" fmla="*/ 2147483646 w 915"/>
              <a:gd name="T9" fmla="*/ 2147483646 h 612"/>
              <a:gd name="T10" fmla="*/ 2147483646 w 915"/>
              <a:gd name="T11" fmla="*/ 2147483646 h 612"/>
              <a:gd name="T12" fmla="*/ 2147483646 w 915"/>
              <a:gd name="T13" fmla="*/ 2147483646 h 612"/>
              <a:gd name="T14" fmla="*/ 2147483646 w 915"/>
              <a:gd name="T15" fmla="*/ 2147483646 h 612"/>
              <a:gd name="T16" fmla="*/ 2147483646 w 915"/>
              <a:gd name="T17" fmla="*/ 2147483646 h 612"/>
              <a:gd name="T18" fmla="*/ 2147483646 w 915"/>
              <a:gd name="T19" fmla="*/ 2147483646 h 612"/>
              <a:gd name="T20" fmla="*/ 2147483646 w 915"/>
              <a:gd name="T21" fmla="*/ 2147483646 h 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5" h="612">
                <a:moveTo>
                  <a:pt x="807" y="595"/>
                </a:moveTo>
                <a:cubicBezTo>
                  <a:pt x="699" y="606"/>
                  <a:pt x="214" y="602"/>
                  <a:pt x="107" y="595"/>
                </a:cubicBezTo>
                <a:cubicBezTo>
                  <a:pt x="0" y="588"/>
                  <a:pt x="144" y="590"/>
                  <a:pt x="165" y="551"/>
                </a:cubicBezTo>
                <a:cubicBezTo>
                  <a:pt x="186" y="512"/>
                  <a:pt x="215" y="444"/>
                  <a:pt x="231" y="361"/>
                </a:cubicBezTo>
                <a:cubicBezTo>
                  <a:pt x="247" y="278"/>
                  <a:pt x="230" y="110"/>
                  <a:pt x="260" y="55"/>
                </a:cubicBezTo>
                <a:cubicBezTo>
                  <a:pt x="290" y="0"/>
                  <a:pt x="377" y="28"/>
                  <a:pt x="413" y="33"/>
                </a:cubicBezTo>
                <a:cubicBezTo>
                  <a:pt x="449" y="38"/>
                  <a:pt x="450" y="86"/>
                  <a:pt x="479" y="84"/>
                </a:cubicBezTo>
                <a:cubicBezTo>
                  <a:pt x="508" y="82"/>
                  <a:pt x="555" y="17"/>
                  <a:pt x="588" y="19"/>
                </a:cubicBezTo>
                <a:cubicBezTo>
                  <a:pt x="621" y="21"/>
                  <a:pt x="648" y="14"/>
                  <a:pt x="676" y="99"/>
                </a:cubicBezTo>
                <a:cubicBezTo>
                  <a:pt x="704" y="184"/>
                  <a:pt x="739" y="446"/>
                  <a:pt x="756" y="529"/>
                </a:cubicBezTo>
                <a:cubicBezTo>
                  <a:pt x="773" y="612"/>
                  <a:pt x="915" y="584"/>
                  <a:pt x="807" y="595"/>
                </a:cubicBezTo>
                <a:close/>
              </a:path>
            </a:pathLst>
          </a:custGeom>
          <a:solidFill>
            <a:srgbClr val="FF0000">
              <a:alpha val="61960"/>
            </a:srgbClr>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9"/>
          <p:cNvSpPr>
            <a:spLocks noChangeShapeType="1"/>
          </p:cNvSpPr>
          <p:nvPr/>
        </p:nvSpPr>
        <p:spPr bwMode="auto">
          <a:xfrm>
            <a:off x="4686300" y="2335213"/>
            <a:ext cx="0" cy="461962"/>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0"/>
          <p:cNvSpPr>
            <a:spLocks noChangeShapeType="1"/>
          </p:cNvSpPr>
          <p:nvPr/>
        </p:nvSpPr>
        <p:spPr bwMode="auto">
          <a:xfrm rot="-5400000">
            <a:off x="7528719" y="727869"/>
            <a:ext cx="0" cy="461962"/>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1"/>
          <p:cNvSpPr>
            <a:spLocks noChangeShapeType="1"/>
          </p:cNvSpPr>
          <p:nvPr/>
        </p:nvSpPr>
        <p:spPr bwMode="auto">
          <a:xfrm>
            <a:off x="6877050" y="592138"/>
            <a:ext cx="0" cy="461962"/>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Text Box 12"/>
          <p:cNvSpPr txBox="1">
            <a:spLocks noChangeArrowheads="1"/>
          </p:cNvSpPr>
          <p:nvPr/>
        </p:nvSpPr>
        <p:spPr bwMode="auto">
          <a:xfrm>
            <a:off x="5697538" y="2655888"/>
            <a:ext cx="708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1600" i="1">
                <a:cs typeface="Times New Roman" panose="02020603050405020304" pitchFamily="18" charset="0"/>
              </a:rPr>
              <a:t>47 </a:t>
            </a:r>
            <a:r>
              <a:rPr lang="en-US" altLang="en-US" sz="1600" i="1">
                <a:latin typeface="Symbol" panose="05050102010706020507" pitchFamily="18" charset="2"/>
                <a:cs typeface="Times New Roman" panose="02020603050405020304" pitchFamily="18" charset="0"/>
              </a:rPr>
              <a:t>p/2</a:t>
            </a:r>
          </a:p>
        </p:txBody>
      </p:sp>
      <p:sp>
        <p:nvSpPr>
          <p:cNvPr id="38925" name="Text Box 13"/>
          <p:cNvSpPr txBox="1">
            <a:spLocks noChangeArrowheads="1"/>
          </p:cNvSpPr>
          <p:nvPr/>
        </p:nvSpPr>
        <p:spPr bwMode="auto">
          <a:xfrm>
            <a:off x="5689600" y="3057525"/>
            <a:ext cx="8223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1600">
                <a:cs typeface="Times New Roman" panose="02020603050405020304" pitchFamily="18" charset="0"/>
              </a:rPr>
              <a:t>(M </a:t>
            </a:r>
            <a:r>
              <a:rPr lang="en-US" altLang="en-US" sz="1600">
                <a:latin typeface="Symbol" panose="05050102010706020507" pitchFamily="18" charset="2"/>
                <a:cs typeface="Times New Roman" panose="02020603050405020304" pitchFamily="18" charset="0"/>
              </a:rPr>
              <a:t>l</a:t>
            </a:r>
            <a:r>
              <a:rPr lang="en-US" altLang="en-US" sz="1600">
                <a:cs typeface="Times New Roman" panose="02020603050405020304" pitchFamily="18" charset="0"/>
              </a:rPr>
              <a:t>/4)</a:t>
            </a:r>
          </a:p>
        </p:txBody>
      </p:sp>
      <p:sp>
        <p:nvSpPr>
          <p:cNvPr id="38926" name="Line 14"/>
          <p:cNvSpPr>
            <a:spLocks noChangeShapeType="1"/>
          </p:cNvSpPr>
          <p:nvPr/>
        </p:nvSpPr>
        <p:spPr bwMode="auto">
          <a:xfrm>
            <a:off x="5102225" y="1582738"/>
            <a:ext cx="347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5"/>
          <p:cNvSpPr>
            <a:spLocks noChangeShapeType="1"/>
          </p:cNvSpPr>
          <p:nvPr/>
        </p:nvSpPr>
        <p:spPr bwMode="auto">
          <a:xfrm>
            <a:off x="6400800" y="1549400"/>
            <a:ext cx="347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Text Box 16"/>
          <p:cNvSpPr txBox="1">
            <a:spLocks noChangeArrowheads="1"/>
          </p:cNvSpPr>
          <p:nvPr/>
        </p:nvSpPr>
        <p:spPr bwMode="auto">
          <a:xfrm>
            <a:off x="4624388" y="3695700"/>
            <a:ext cx="291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cs typeface="Times New Roman" panose="02020603050405020304" pitchFamily="18" charset="0"/>
              </a:rPr>
              <a:t>Next step: a zero-order </a:t>
            </a:r>
            <a:r>
              <a:rPr lang="en-US" altLang="en-US" sz="2000">
                <a:latin typeface="Symbol" panose="05050102010706020507" pitchFamily="18" charset="2"/>
                <a:cs typeface="Times New Roman" panose="02020603050405020304" pitchFamily="18" charset="0"/>
              </a:rPr>
              <a:t>l</a:t>
            </a:r>
            <a:r>
              <a:rPr lang="en-US" altLang="en-US" sz="2000">
                <a:cs typeface="Times New Roman" panose="02020603050405020304" pitchFamily="18" charset="0"/>
              </a:rPr>
              <a:t>/4</a:t>
            </a:r>
          </a:p>
        </p:txBody>
      </p:sp>
      <p:sp>
        <p:nvSpPr>
          <p:cNvPr id="38929" name="Arc 17"/>
          <p:cNvSpPr>
            <a:spLocks/>
          </p:cNvSpPr>
          <p:nvPr/>
        </p:nvSpPr>
        <p:spPr bwMode="auto">
          <a:xfrm>
            <a:off x="5705475" y="4624388"/>
            <a:ext cx="271463" cy="236537"/>
          </a:xfrm>
          <a:custGeom>
            <a:avLst/>
            <a:gdLst>
              <a:gd name="T0" fmla="*/ 1329877908 w 43200"/>
              <a:gd name="T1" fmla="*/ 0 h 43200"/>
              <a:gd name="T2" fmla="*/ 311229734 w 43200"/>
              <a:gd name="T3" fmla="*/ 207859188 h 43200"/>
              <a:gd name="T4" fmla="*/ 1329877908 w 43200"/>
              <a:gd name="T5" fmla="*/ 582032688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lnTo>
                  <a:pt x="21600" y="21600"/>
                </a:lnTo>
                <a:lnTo>
                  <a:pt x="21600" y="0"/>
                </a:lnTo>
                <a:close/>
              </a:path>
            </a:pathLst>
          </a:custGeom>
          <a:noFill/>
          <a:ln w="28575">
            <a:solidFill>
              <a:schemeClr val="tx1"/>
            </a:solidFill>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0" name="Arc 18"/>
          <p:cNvSpPr>
            <a:spLocks/>
          </p:cNvSpPr>
          <p:nvPr/>
        </p:nvSpPr>
        <p:spPr bwMode="auto">
          <a:xfrm flipH="1">
            <a:off x="6705600" y="4618038"/>
            <a:ext cx="271463" cy="236537"/>
          </a:xfrm>
          <a:custGeom>
            <a:avLst/>
            <a:gdLst>
              <a:gd name="T0" fmla="*/ 1329877908 w 43200"/>
              <a:gd name="T1" fmla="*/ 0 h 43200"/>
              <a:gd name="T2" fmla="*/ 311229734 w 43200"/>
              <a:gd name="T3" fmla="*/ 207859188 h 43200"/>
              <a:gd name="T4" fmla="*/ 1329877908 w 43200"/>
              <a:gd name="T5" fmla="*/ 582032688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520"/>
                  <a:pt x="1789" y="11604"/>
                  <a:pt x="5054" y="7713"/>
                </a:cubicBezTo>
                <a:lnTo>
                  <a:pt x="21600" y="21600"/>
                </a:lnTo>
                <a:lnTo>
                  <a:pt x="21600" y="0"/>
                </a:lnTo>
                <a:close/>
              </a:path>
            </a:pathLst>
          </a:custGeom>
          <a:noFill/>
          <a:ln w="28575">
            <a:solidFill>
              <a:schemeClr val="tx1"/>
            </a:solidFill>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Freeform 19"/>
          <p:cNvSpPr>
            <a:spLocks/>
          </p:cNvSpPr>
          <p:nvPr/>
        </p:nvSpPr>
        <p:spPr bwMode="auto">
          <a:xfrm>
            <a:off x="5588000" y="4822825"/>
            <a:ext cx="1452563" cy="971550"/>
          </a:xfrm>
          <a:custGeom>
            <a:avLst/>
            <a:gdLst>
              <a:gd name="T0" fmla="*/ 2147483646 w 915"/>
              <a:gd name="T1" fmla="*/ 2147483646 h 612"/>
              <a:gd name="T2" fmla="*/ 2147483646 w 915"/>
              <a:gd name="T3" fmla="*/ 2147483646 h 612"/>
              <a:gd name="T4" fmla="*/ 2147483646 w 915"/>
              <a:gd name="T5" fmla="*/ 2147483646 h 612"/>
              <a:gd name="T6" fmla="*/ 2147483646 w 915"/>
              <a:gd name="T7" fmla="*/ 2147483646 h 612"/>
              <a:gd name="T8" fmla="*/ 2147483646 w 915"/>
              <a:gd name="T9" fmla="*/ 2147483646 h 612"/>
              <a:gd name="T10" fmla="*/ 2147483646 w 915"/>
              <a:gd name="T11" fmla="*/ 2147483646 h 612"/>
              <a:gd name="T12" fmla="*/ 2147483646 w 915"/>
              <a:gd name="T13" fmla="*/ 2147483646 h 612"/>
              <a:gd name="T14" fmla="*/ 2147483646 w 915"/>
              <a:gd name="T15" fmla="*/ 2147483646 h 612"/>
              <a:gd name="T16" fmla="*/ 2147483646 w 915"/>
              <a:gd name="T17" fmla="*/ 2147483646 h 612"/>
              <a:gd name="T18" fmla="*/ 2147483646 w 915"/>
              <a:gd name="T19" fmla="*/ 2147483646 h 612"/>
              <a:gd name="T20" fmla="*/ 2147483646 w 915"/>
              <a:gd name="T21" fmla="*/ 2147483646 h 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5" h="612">
                <a:moveTo>
                  <a:pt x="807" y="595"/>
                </a:moveTo>
                <a:cubicBezTo>
                  <a:pt x="699" y="606"/>
                  <a:pt x="214" y="602"/>
                  <a:pt x="107" y="595"/>
                </a:cubicBezTo>
                <a:cubicBezTo>
                  <a:pt x="0" y="588"/>
                  <a:pt x="144" y="590"/>
                  <a:pt x="165" y="551"/>
                </a:cubicBezTo>
                <a:cubicBezTo>
                  <a:pt x="186" y="512"/>
                  <a:pt x="215" y="444"/>
                  <a:pt x="231" y="361"/>
                </a:cubicBezTo>
                <a:cubicBezTo>
                  <a:pt x="247" y="278"/>
                  <a:pt x="230" y="110"/>
                  <a:pt x="260" y="55"/>
                </a:cubicBezTo>
                <a:cubicBezTo>
                  <a:pt x="290" y="0"/>
                  <a:pt x="377" y="28"/>
                  <a:pt x="413" y="33"/>
                </a:cubicBezTo>
                <a:cubicBezTo>
                  <a:pt x="449" y="38"/>
                  <a:pt x="450" y="86"/>
                  <a:pt x="479" y="84"/>
                </a:cubicBezTo>
                <a:cubicBezTo>
                  <a:pt x="508" y="82"/>
                  <a:pt x="555" y="17"/>
                  <a:pt x="588" y="19"/>
                </a:cubicBezTo>
                <a:cubicBezTo>
                  <a:pt x="621" y="21"/>
                  <a:pt x="648" y="14"/>
                  <a:pt x="676" y="99"/>
                </a:cubicBezTo>
                <a:cubicBezTo>
                  <a:pt x="704" y="184"/>
                  <a:pt x="739" y="446"/>
                  <a:pt x="756" y="529"/>
                </a:cubicBezTo>
                <a:cubicBezTo>
                  <a:pt x="773" y="612"/>
                  <a:pt x="915" y="584"/>
                  <a:pt x="807" y="595"/>
                </a:cubicBezTo>
                <a:close/>
              </a:path>
            </a:pathLst>
          </a:custGeom>
          <a:solidFill>
            <a:srgbClr val="FF0000">
              <a:alpha val="61960"/>
            </a:srgbClr>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Rectangle 20"/>
          <p:cNvSpPr>
            <a:spLocks noChangeArrowheads="1"/>
          </p:cNvSpPr>
          <p:nvPr/>
        </p:nvSpPr>
        <p:spPr bwMode="auto">
          <a:xfrm>
            <a:off x="5237163" y="4597400"/>
            <a:ext cx="69850" cy="1516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38933" name="Line 21"/>
          <p:cNvSpPr>
            <a:spLocks noChangeShapeType="1"/>
          </p:cNvSpPr>
          <p:nvPr/>
        </p:nvSpPr>
        <p:spPr bwMode="auto">
          <a:xfrm>
            <a:off x="6386513" y="4429125"/>
            <a:ext cx="0" cy="461963"/>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Line 22"/>
          <p:cNvSpPr>
            <a:spLocks noChangeShapeType="1"/>
          </p:cNvSpPr>
          <p:nvPr/>
        </p:nvSpPr>
        <p:spPr bwMode="auto">
          <a:xfrm>
            <a:off x="5507038" y="5248275"/>
            <a:ext cx="3476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23" name="Picture 23" descr="PolarizationGat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425" y="5681663"/>
            <a:ext cx="3697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2000"/>
                                        <p:tgtEl>
                                          <p:spTgt spid="38917"/>
                                        </p:tgtEl>
                                      </p:cBhvr>
                                    </p:animEffect>
                                  </p:childTnLst>
                                </p:cTn>
                              </p:par>
                              <p:par>
                                <p:cTn id="8" presetID="10" presetClass="entr" presetSubtype="0" fill="hold" nodeType="withEffect">
                                  <p:stCondLst>
                                    <p:cond delay="0"/>
                                  </p:stCondLst>
                                  <p:childTnLst>
                                    <p:set>
                                      <p:cBhvr>
                                        <p:cTn id="9" dur="1" fill="hold">
                                          <p:stCondLst>
                                            <p:cond delay="0"/>
                                          </p:stCondLst>
                                        </p:cTn>
                                        <p:tgtEl>
                                          <p:spTgt spid="38921"/>
                                        </p:tgtEl>
                                        <p:attrNameLst>
                                          <p:attrName>style.visibility</p:attrName>
                                        </p:attrNameLst>
                                      </p:cBhvr>
                                      <p:to>
                                        <p:strVal val="visible"/>
                                      </p:to>
                                    </p:set>
                                    <p:animEffect transition="in" filter="fade">
                                      <p:cBhvr>
                                        <p:cTn id="10" dur="2000"/>
                                        <p:tgtEl>
                                          <p:spTgt spid="38921"/>
                                        </p:tgtEl>
                                      </p:cBhvr>
                                    </p:animEffect>
                                  </p:childTnLst>
                                </p:cTn>
                              </p:par>
                              <p:par>
                                <p:cTn id="11" presetID="10" presetClass="entr" presetSubtype="0" fill="hold" nodeType="withEffect">
                                  <p:stCondLst>
                                    <p:cond delay="0"/>
                                  </p:stCondLst>
                                  <p:childTnLst>
                                    <p:set>
                                      <p:cBhvr>
                                        <p:cTn id="12" dur="1" fill="hold">
                                          <p:stCondLst>
                                            <p:cond delay="0"/>
                                          </p:stCondLst>
                                        </p:cTn>
                                        <p:tgtEl>
                                          <p:spTgt spid="38926"/>
                                        </p:tgtEl>
                                        <p:attrNameLst>
                                          <p:attrName>style.visibility</p:attrName>
                                        </p:attrNameLst>
                                      </p:cBhvr>
                                      <p:to>
                                        <p:strVal val="visible"/>
                                      </p:to>
                                    </p:set>
                                    <p:animEffect transition="in" filter="fade">
                                      <p:cBhvr>
                                        <p:cTn id="13" dur="2000"/>
                                        <p:tgtEl>
                                          <p:spTgt spid="389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8916"/>
                                        </p:tgtEl>
                                        <p:attrNameLst>
                                          <p:attrName>style.visibility</p:attrName>
                                        </p:attrNameLst>
                                      </p:cBhvr>
                                      <p:to>
                                        <p:strVal val="visible"/>
                                      </p:to>
                                    </p:set>
                                    <p:animEffect transition="in" filter="fade">
                                      <p:cBhvr>
                                        <p:cTn id="18" dur="2000"/>
                                        <p:tgtEl>
                                          <p:spTgt spid="389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924"/>
                                        </p:tgtEl>
                                        <p:attrNameLst>
                                          <p:attrName>style.visibility</p:attrName>
                                        </p:attrNameLst>
                                      </p:cBhvr>
                                      <p:to>
                                        <p:strVal val="visible"/>
                                      </p:to>
                                    </p:set>
                                    <p:animEffect transition="in" filter="fade">
                                      <p:cBhvr>
                                        <p:cTn id="21" dur="2000"/>
                                        <p:tgtEl>
                                          <p:spTgt spid="389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925"/>
                                        </p:tgtEl>
                                        <p:attrNameLst>
                                          <p:attrName>style.visibility</p:attrName>
                                        </p:attrNameLst>
                                      </p:cBhvr>
                                      <p:to>
                                        <p:strVal val="visible"/>
                                      </p:to>
                                    </p:set>
                                    <p:animEffect transition="in" filter="fade">
                                      <p:cBhvr>
                                        <p:cTn id="24" dur="2000"/>
                                        <p:tgtEl>
                                          <p:spTgt spid="389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8920"/>
                                        </p:tgtEl>
                                        <p:attrNameLst>
                                          <p:attrName>style.visibility</p:attrName>
                                        </p:attrNameLst>
                                      </p:cBhvr>
                                      <p:to>
                                        <p:strVal val="visible"/>
                                      </p:to>
                                    </p:set>
                                    <p:animEffect transition="in" filter="fade">
                                      <p:cBhvr>
                                        <p:cTn id="29" dur="2000"/>
                                        <p:tgtEl>
                                          <p:spTgt spid="38920"/>
                                        </p:tgtEl>
                                      </p:cBhvr>
                                    </p:animEffect>
                                  </p:childTnLst>
                                </p:cTn>
                              </p:par>
                              <p:par>
                                <p:cTn id="30" presetID="10" presetClass="entr" presetSubtype="0" fill="hold" nodeType="withEffect">
                                  <p:stCondLst>
                                    <p:cond delay="0"/>
                                  </p:stCondLst>
                                  <p:childTnLst>
                                    <p:set>
                                      <p:cBhvr>
                                        <p:cTn id="31" dur="1" fill="hold">
                                          <p:stCondLst>
                                            <p:cond delay="0"/>
                                          </p:stCondLst>
                                        </p:cTn>
                                        <p:tgtEl>
                                          <p:spTgt spid="38922"/>
                                        </p:tgtEl>
                                        <p:attrNameLst>
                                          <p:attrName>style.visibility</p:attrName>
                                        </p:attrNameLst>
                                      </p:cBhvr>
                                      <p:to>
                                        <p:strVal val="visible"/>
                                      </p:to>
                                    </p:set>
                                    <p:animEffect transition="in" filter="fade">
                                      <p:cBhvr>
                                        <p:cTn id="32" dur="2000"/>
                                        <p:tgtEl>
                                          <p:spTgt spid="38922"/>
                                        </p:tgtEl>
                                      </p:cBhvr>
                                    </p:animEffect>
                                  </p:childTnLst>
                                </p:cTn>
                              </p:par>
                              <p:par>
                                <p:cTn id="33" presetID="10" presetClass="entr" presetSubtype="0" fill="hold" nodeType="withEffect">
                                  <p:stCondLst>
                                    <p:cond delay="0"/>
                                  </p:stCondLst>
                                  <p:childTnLst>
                                    <p:set>
                                      <p:cBhvr>
                                        <p:cTn id="34" dur="1" fill="hold">
                                          <p:stCondLst>
                                            <p:cond delay="0"/>
                                          </p:stCondLst>
                                        </p:cTn>
                                        <p:tgtEl>
                                          <p:spTgt spid="38923"/>
                                        </p:tgtEl>
                                        <p:attrNameLst>
                                          <p:attrName>style.visibility</p:attrName>
                                        </p:attrNameLst>
                                      </p:cBhvr>
                                      <p:to>
                                        <p:strVal val="visible"/>
                                      </p:to>
                                    </p:set>
                                    <p:animEffect transition="in" filter="fade">
                                      <p:cBhvr>
                                        <p:cTn id="35" dur="2000"/>
                                        <p:tgtEl>
                                          <p:spTgt spid="38923"/>
                                        </p:tgtEl>
                                      </p:cBhvr>
                                    </p:animEffect>
                                  </p:childTnLst>
                                </p:cTn>
                              </p:par>
                              <p:par>
                                <p:cTn id="36" presetID="10" presetClass="entr" presetSubtype="0" fill="hold" nodeType="withEffect">
                                  <p:stCondLst>
                                    <p:cond delay="0"/>
                                  </p:stCondLst>
                                  <p:childTnLst>
                                    <p:set>
                                      <p:cBhvr>
                                        <p:cTn id="37" dur="1" fill="hold">
                                          <p:stCondLst>
                                            <p:cond delay="0"/>
                                          </p:stCondLst>
                                        </p:cTn>
                                        <p:tgtEl>
                                          <p:spTgt spid="38927"/>
                                        </p:tgtEl>
                                        <p:attrNameLst>
                                          <p:attrName>style.visibility</p:attrName>
                                        </p:attrNameLst>
                                      </p:cBhvr>
                                      <p:to>
                                        <p:strVal val="visible"/>
                                      </p:to>
                                    </p:set>
                                    <p:animEffect transition="in" filter="fade">
                                      <p:cBhvr>
                                        <p:cTn id="38" dur="2000"/>
                                        <p:tgtEl>
                                          <p:spTgt spid="389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8932"/>
                                        </p:tgtEl>
                                        <p:attrNameLst>
                                          <p:attrName>style.visibility</p:attrName>
                                        </p:attrNameLst>
                                      </p:cBhvr>
                                      <p:to>
                                        <p:strVal val="visible"/>
                                      </p:to>
                                    </p:set>
                                    <p:animEffect transition="in" filter="fade">
                                      <p:cBhvr>
                                        <p:cTn id="43" dur="2000"/>
                                        <p:tgtEl>
                                          <p:spTgt spid="38932"/>
                                        </p:tgtEl>
                                      </p:cBhvr>
                                    </p:animEffect>
                                  </p:childTnLst>
                                </p:cTn>
                              </p:par>
                              <p:par>
                                <p:cTn id="44" presetID="10" presetClass="entr" presetSubtype="0" fill="hold" nodeType="withEffect">
                                  <p:stCondLst>
                                    <p:cond delay="0"/>
                                  </p:stCondLst>
                                  <p:childTnLst>
                                    <p:set>
                                      <p:cBhvr>
                                        <p:cTn id="45" dur="1" fill="hold">
                                          <p:stCondLst>
                                            <p:cond delay="0"/>
                                          </p:stCondLst>
                                        </p:cTn>
                                        <p:tgtEl>
                                          <p:spTgt spid="38934"/>
                                        </p:tgtEl>
                                        <p:attrNameLst>
                                          <p:attrName>style.visibility</p:attrName>
                                        </p:attrNameLst>
                                      </p:cBhvr>
                                      <p:to>
                                        <p:strVal val="visible"/>
                                      </p:to>
                                    </p:set>
                                    <p:animEffect transition="in" filter="fade">
                                      <p:cBhvr>
                                        <p:cTn id="46" dur="2000"/>
                                        <p:tgtEl>
                                          <p:spTgt spid="3893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38929"/>
                                        </p:tgtEl>
                                        <p:attrNameLst>
                                          <p:attrName>style.visibility</p:attrName>
                                        </p:attrNameLst>
                                      </p:cBhvr>
                                      <p:to>
                                        <p:strVal val="visible"/>
                                      </p:to>
                                    </p:set>
                                    <p:animEffect transition="in" filter="fade">
                                      <p:cBhvr>
                                        <p:cTn id="51" dur="2000"/>
                                        <p:tgtEl>
                                          <p:spTgt spid="38929"/>
                                        </p:tgtEl>
                                      </p:cBhvr>
                                    </p:animEffect>
                                  </p:childTnLst>
                                </p:cTn>
                              </p:par>
                              <p:par>
                                <p:cTn id="52" presetID="10" presetClass="entr" presetSubtype="0" fill="hold" nodeType="withEffect">
                                  <p:stCondLst>
                                    <p:cond delay="0"/>
                                  </p:stCondLst>
                                  <p:childTnLst>
                                    <p:set>
                                      <p:cBhvr>
                                        <p:cTn id="53" dur="1" fill="hold">
                                          <p:stCondLst>
                                            <p:cond delay="0"/>
                                          </p:stCondLst>
                                        </p:cTn>
                                        <p:tgtEl>
                                          <p:spTgt spid="38930"/>
                                        </p:tgtEl>
                                        <p:attrNameLst>
                                          <p:attrName>style.visibility</p:attrName>
                                        </p:attrNameLst>
                                      </p:cBhvr>
                                      <p:to>
                                        <p:strVal val="visible"/>
                                      </p:to>
                                    </p:set>
                                    <p:animEffect transition="in" filter="fade">
                                      <p:cBhvr>
                                        <p:cTn id="54" dur="2000"/>
                                        <p:tgtEl>
                                          <p:spTgt spid="38930"/>
                                        </p:tgtEl>
                                      </p:cBhvr>
                                    </p:animEffect>
                                  </p:childTnLst>
                                </p:cTn>
                              </p:par>
                              <p:par>
                                <p:cTn id="55" presetID="10" presetClass="entr" presetSubtype="0" fill="hold" nodeType="withEffect">
                                  <p:stCondLst>
                                    <p:cond delay="0"/>
                                  </p:stCondLst>
                                  <p:childTnLst>
                                    <p:set>
                                      <p:cBhvr>
                                        <p:cTn id="56" dur="1" fill="hold">
                                          <p:stCondLst>
                                            <p:cond delay="0"/>
                                          </p:stCondLst>
                                        </p:cTn>
                                        <p:tgtEl>
                                          <p:spTgt spid="38931"/>
                                        </p:tgtEl>
                                        <p:attrNameLst>
                                          <p:attrName>style.visibility</p:attrName>
                                        </p:attrNameLst>
                                      </p:cBhvr>
                                      <p:to>
                                        <p:strVal val="visible"/>
                                      </p:to>
                                    </p:set>
                                    <p:animEffect transition="in" filter="fade">
                                      <p:cBhvr>
                                        <p:cTn id="57" dur="2000"/>
                                        <p:tgtEl>
                                          <p:spTgt spid="38931"/>
                                        </p:tgtEl>
                                      </p:cBhvr>
                                    </p:animEffect>
                                  </p:childTnLst>
                                </p:cTn>
                              </p:par>
                              <p:par>
                                <p:cTn id="58" presetID="10" presetClass="entr" presetSubtype="0" fill="hold" nodeType="withEffect">
                                  <p:stCondLst>
                                    <p:cond delay="0"/>
                                  </p:stCondLst>
                                  <p:childTnLst>
                                    <p:set>
                                      <p:cBhvr>
                                        <p:cTn id="59" dur="1" fill="hold">
                                          <p:stCondLst>
                                            <p:cond delay="0"/>
                                          </p:stCondLst>
                                        </p:cTn>
                                        <p:tgtEl>
                                          <p:spTgt spid="38933"/>
                                        </p:tgtEl>
                                        <p:attrNameLst>
                                          <p:attrName>style.visibility</p:attrName>
                                        </p:attrNameLst>
                                      </p:cBhvr>
                                      <p:to>
                                        <p:strVal val="visible"/>
                                      </p:to>
                                    </p:set>
                                    <p:animEffect transition="in" filter="fade">
                                      <p:cBhvr>
                                        <p:cTn id="60" dur="20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89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olarizationG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286000"/>
            <a:ext cx="56864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1"/>
          <p:cNvGraphicFramePr>
            <a:graphicFrameLocks noChangeAspect="1"/>
          </p:cNvGraphicFramePr>
          <p:nvPr/>
        </p:nvGraphicFramePr>
        <p:xfrm>
          <a:off x="585788" y="20638"/>
          <a:ext cx="11334750" cy="6740525"/>
        </p:xfrm>
        <a:graphic>
          <a:graphicData uri="http://schemas.openxmlformats.org/presentationml/2006/ole">
            <mc:AlternateContent xmlns:mc="http://schemas.openxmlformats.org/markup-compatibility/2006">
              <mc:Choice xmlns:v="urn:schemas-microsoft-com:vml" Requires="v">
                <p:oleObj spid="_x0000_s23566" name="Acrobat Document" r:id="rId3" imgW="4666892" imgH="2774913" progId="Acrobat.Document.DC">
                  <p:embed/>
                </p:oleObj>
              </mc:Choice>
              <mc:Fallback>
                <p:oleObj name="Acrobat Document" r:id="rId3" imgW="4666892" imgH="2774913"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20638"/>
                        <a:ext cx="113347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rot="900000">
            <a:off x="925513" y="2497138"/>
            <a:ext cx="6099175" cy="210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rot="900000">
            <a:off x="6096000" y="909638"/>
            <a:ext cx="6099175" cy="210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445250" y="2486025"/>
            <a:ext cx="1651000" cy="70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660650" y="4098925"/>
            <a:ext cx="1651000" cy="70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1922" y="1935126"/>
            <a:ext cx="3619581" cy="369332"/>
          </a:xfrm>
          <a:prstGeom prst="rect">
            <a:avLst/>
          </a:prstGeom>
          <a:noFill/>
        </p:spPr>
        <p:txBody>
          <a:bodyPr wrap="none" rtlCol="0">
            <a:spAutoFit/>
          </a:bodyPr>
          <a:lstStyle/>
          <a:p>
            <a:r>
              <a:rPr lang="en-US" b="1" dirty="0" smtClean="0">
                <a:solidFill>
                  <a:srgbClr val="0000FF"/>
                </a:solidFill>
              </a:rPr>
              <a:t>Opening another little parenthesis:</a:t>
            </a:r>
            <a:endParaRPr lang="en-US" b="1" dirty="0">
              <a:solidFill>
                <a:srgbClr val="0000FF"/>
              </a:solidFill>
            </a:endParaRPr>
          </a:p>
        </p:txBody>
      </p:sp>
      <p:sp>
        <p:nvSpPr>
          <p:cNvPr id="3" name="TextBox 1"/>
          <p:cNvSpPr txBox="1">
            <a:spLocks noChangeArrowheads="1"/>
          </p:cNvSpPr>
          <p:nvPr/>
        </p:nvSpPr>
        <p:spPr bwMode="auto">
          <a:xfrm>
            <a:off x="2328530" y="874344"/>
            <a:ext cx="4538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dirty="0" smtClean="0">
                <a:cs typeface="Times New Roman" panose="02020603050405020304" pitchFamily="18" charset="0"/>
              </a:rPr>
              <a:t>Since we are on the topic of POLARIZATION</a:t>
            </a:r>
            <a:endParaRPr lang="en-US" altLang="en-US" sz="1800" dirty="0">
              <a:cs typeface="Times New Roman" panose="02020603050405020304" pitchFamily="18" charset="0"/>
            </a:endParaRPr>
          </a:p>
        </p:txBody>
      </p:sp>
      <p:sp>
        <p:nvSpPr>
          <p:cNvPr id="4" name="TextBox 3"/>
          <p:cNvSpPr txBox="1"/>
          <p:nvPr/>
        </p:nvSpPr>
        <p:spPr>
          <a:xfrm>
            <a:off x="2710501" y="2995908"/>
            <a:ext cx="6742423" cy="523220"/>
          </a:xfrm>
          <a:prstGeom prst="rect">
            <a:avLst/>
          </a:prstGeom>
          <a:noFill/>
        </p:spPr>
        <p:txBody>
          <a:bodyPr wrap="none" rtlCol="0">
            <a:spAutoFit/>
          </a:bodyPr>
          <a:lstStyle/>
          <a:p>
            <a:r>
              <a:rPr lang="en-US" sz="2800" b="1" dirty="0" smtClean="0">
                <a:solidFill>
                  <a:srgbClr val="0000FF"/>
                </a:solidFill>
              </a:rPr>
              <a:t>The molecular washing machine (or dryer)</a:t>
            </a:r>
            <a:endParaRPr lang="en-US" sz="2800" b="1" dirty="0">
              <a:solidFill>
                <a:srgbClr val="0000FF"/>
              </a:solidFill>
            </a:endParaRPr>
          </a:p>
        </p:txBody>
      </p:sp>
    </p:spTree>
    <p:extLst>
      <p:ext uri="{BB962C8B-B14F-4D97-AF65-F5344CB8AC3E}">
        <p14:creationId xmlns:p14="http://schemas.microsoft.com/office/powerpoint/2010/main" val="1204957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4079875" y="600075"/>
            <a:ext cx="260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b="1">
                <a:solidFill>
                  <a:srgbClr val="0000FF"/>
                </a:solidFill>
                <a:cs typeface="Times New Roman" panose="02020603050405020304" pitchFamily="18" charset="0"/>
              </a:rPr>
              <a:t>MEASURING  PULSES</a:t>
            </a:r>
          </a:p>
        </p:txBody>
      </p:sp>
      <p:sp>
        <p:nvSpPr>
          <p:cNvPr id="24579" name="TextBox 1"/>
          <p:cNvSpPr txBox="1">
            <a:spLocks noChangeArrowheads="1"/>
          </p:cNvSpPr>
          <p:nvPr/>
        </p:nvSpPr>
        <p:spPr bwMode="auto">
          <a:xfrm>
            <a:off x="1423988" y="1647825"/>
            <a:ext cx="7935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Oscilloscope: Electron gun, 2 platetd to seep horizontally, signal to sweep vertically</a:t>
            </a:r>
          </a:p>
        </p:txBody>
      </p:sp>
      <p:sp>
        <p:nvSpPr>
          <p:cNvPr id="24580" name="TextBox 621"/>
          <p:cNvSpPr txBox="1">
            <a:spLocks noChangeArrowheads="1"/>
          </p:cNvSpPr>
          <p:nvPr/>
        </p:nvSpPr>
        <p:spPr bwMode="auto">
          <a:xfrm>
            <a:off x="1423988" y="3629025"/>
            <a:ext cx="888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Streak camera: Photoelectrons generated ln photocathode,  accelerated along z, swept along 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057" y="555172"/>
            <a:ext cx="9675223" cy="1477328"/>
          </a:xfrm>
          <a:prstGeom prst="rect">
            <a:avLst/>
          </a:prstGeom>
          <a:noFill/>
        </p:spPr>
        <p:txBody>
          <a:bodyPr wrap="square" rtlCol="0">
            <a:spAutoFit/>
          </a:bodyPr>
          <a:lstStyle/>
          <a:p>
            <a:pPr algn="ctr"/>
            <a:r>
              <a:rPr lang="en-US" dirty="0"/>
              <a:t>Optical Centrifuge for Molecules</a:t>
            </a:r>
          </a:p>
          <a:p>
            <a:pPr algn="ctr"/>
            <a:r>
              <a:rPr lang="en-US" dirty="0"/>
              <a:t>Joanna Karczmarek,1 James Wright,2 Paul Corkum,1 and </a:t>
            </a:r>
            <a:r>
              <a:rPr lang="en-US" dirty="0" err="1"/>
              <a:t>Misha</a:t>
            </a:r>
            <a:r>
              <a:rPr lang="en-US" dirty="0"/>
              <a:t> Ivanov11SIMS NRC, 100 Sussex Drive, Ottawa, Ontario, Canada K1A 0R62Ottawa-Carleton Chemistry Institute, Carleton University, Ottawa, Ontario, Canada K1S </a:t>
            </a:r>
            <a:r>
              <a:rPr lang="en-US" dirty="0" smtClean="0"/>
              <a:t>5B6</a:t>
            </a:r>
          </a:p>
          <a:p>
            <a:pPr algn="ctr"/>
            <a:r>
              <a:rPr lang="en-US" dirty="0"/>
              <a:t>PHYSICAL REVIEW </a:t>
            </a:r>
            <a:r>
              <a:rPr lang="en-US" dirty="0" smtClean="0"/>
              <a:t>LETTER 82:3420</a:t>
            </a:r>
            <a:endParaRPr lang="en-US" dirty="0"/>
          </a:p>
        </p:txBody>
      </p:sp>
      <p:sp>
        <p:nvSpPr>
          <p:cNvPr id="3" name="TextBox 2"/>
          <p:cNvSpPr txBox="1"/>
          <p:nvPr/>
        </p:nvSpPr>
        <p:spPr>
          <a:xfrm>
            <a:off x="1244101" y="2492829"/>
            <a:ext cx="9675223" cy="1477328"/>
          </a:xfrm>
          <a:prstGeom prst="rect">
            <a:avLst/>
          </a:prstGeom>
          <a:noFill/>
        </p:spPr>
        <p:txBody>
          <a:bodyPr wrap="square" rtlCol="0">
            <a:spAutoFit/>
          </a:bodyPr>
          <a:lstStyle/>
          <a:p>
            <a:pPr algn="ctr"/>
            <a:r>
              <a:rPr lang="en-US" b="1" dirty="0"/>
              <a:t>Forced Molecular Rotation in an Optical Centrifuge</a:t>
            </a:r>
          </a:p>
          <a:p>
            <a:pPr algn="ctr"/>
            <a:r>
              <a:rPr lang="en-US" dirty="0"/>
              <a:t>D. M. Villeneuve,1,* S.A. Aseyev,1 P. Dietrich,1,2 M. Spanner,1 </a:t>
            </a:r>
            <a:r>
              <a:rPr lang="en-US" dirty="0" err="1"/>
              <a:t>M.Yu</a:t>
            </a:r>
            <a:r>
              <a:rPr lang="en-US" dirty="0"/>
              <a:t>. Ivanov,1 and P. B. Corkum1</a:t>
            </a:r>
          </a:p>
          <a:p>
            <a:pPr algn="ctr"/>
            <a:r>
              <a:rPr lang="en-US" dirty="0"/>
              <a:t>1</a:t>
            </a:r>
            <a:r>
              <a:rPr lang="en-US" i="1" dirty="0"/>
              <a:t>National Research Council of Canada, 100 Sussex Drive, Ottawa, Ontario, Canada K1A 0R6</a:t>
            </a:r>
          </a:p>
          <a:p>
            <a:pPr algn="ctr"/>
            <a:r>
              <a:rPr lang="de-DE" dirty="0"/>
              <a:t>2</a:t>
            </a:r>
            <a:r>
              <a:rPr lang="de-DE" i="1" dirty="0"/>
              <a:t>Freie Universität Berlin, Arnimallee 14, D-14195 Berlin, Germany</a:t>
            </a:r>
            <a:endParaRPr lang="en-US" dirty="0" smtClean="0"/>
          </a:p>
          <a:p>
            <a:pPr algn="ctr"/>
            <a:r>
              <a:rPr lang="en-US" dirty="0"/>
              <a:t>PHYSICAL REVIEW </a:t>
            </a:r>
            <a:r>
              <a:rPr lang="en-US" dirty="0" smtClean="0"/>
              <a:t>LETTER 85:542</a:t>
            </a:r>
            <a:endParaRPr lang="en-US" dirty="0"/>
          </a:p>
        </p:txBody>
      </p:sp>
    </p:spTree>
    <p:extLst>
      <p:ext uri="{BB962C8B-B14F-4D97-AF65-F5344CB8AC3E}">
        <p14:creationId xmlns:p14="http://schemas.microsoft.com/office/powerpoint/2010/main" val="1577759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umentclass{article}&#10;\usepackage{amsmath}&#10;\pagestyle{empty}&#10;\begin{document}&#10;\begin{itemize} \item&#10;Circular polarization: a linear field spinning at $\omega$ \\&#10;\item&#10;2 circularly polarized beams RC + LC make a linear polarization.\\&#10;\item&#10;If there is a small frequency difference, the linear polarization rotates \\&#10;\item&#10;To spin a molecule, you want an accelerating rotation \\&#10;\item&#10;Two linearly chirped pulses of opposite chirp&#10;\end{itemize}&#10;&#10;&#10;&#10;\end{document}" title="IguanaTex Bitmap Display"/>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10115" y="1560285"/>
            <a:ext cx="7907046" cy="3468189"/>
          </a:xfrm>
          <a:prstGeom prst="rect">
            <a:avLst/>
          </a:prstGeom>
        </p:spPr>
      </p:pic>
    </p:spTree>
    <p:extLst>
      <p:ext uri="{BB962C8B-B14F-4D97-AF65-F5344CB8AC3E}">
        <p14:creationId xmlns:p14="http://schemas.microsoft.com/office/powerpoint/2010/main" val="2423398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2762543" y="793935"/>
            <a:ext cx="44340" cy="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795">
              <a:latin typeface="Times New Roman" panose="02020603050405020304" pitchFamily="18" charset="0"/>
              <a:cs typeface="Times New Roman" panose="02020603050405020304" pitchFamily="18" charset="0"/>
            </a:endParaRPr>
          </a:p>
        </p:txBody>
      </p:sp>
      <p:sp>
        <p:nvSpPr>
          <p:cNvPr id="20483" name="TextBox 3"/>
          <p:cNvSpPr txBox="1">
            <a:spLocks noChangeArrowheads="1"/>
          </p:cNvSpPr>
          <p:nvPr/>
        </p:nvSpPr>
        <p:spPr bwMode="auto">
          <a:xfrm>
            <a:off x="3362718" y="708422"/>
            <a:ext cx="5742034"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795">
                <a:latin typeface="Times New Roman" panose="02020603050405020304" pitchFamily="18" charset="0"/>
                <a:cs typeface="Times New Roman" panose="02020603050405020304" pitchFamily="18" charset="0"/>
              </a:rPr>
              <a:t>TRAJECTORY IN CIRCULAR POLARIZATION</a:t>
            </a:r>
          </a:p>
        </p:txBody>
      </p:sp>
      <p:pic>
        <p:nvPicPr>
          <p:cNvPr id="5" name="Picture 4" descr="\documentclass{article}&#10;\usepackage{amsmath}&#10;\pagestyle{empty}&#10;\begin{document}&#10;\noindent&#10;$$\frac{dv}{dt} = - \frac{e{\cal E}}{m\sqrt{1+\varepsilon}} \left [\cos \omega (t-t_0)\vec{x} + \varepsilon \sin\omega (t-t_0) \vec{y} \right ]$$&#10;where $\varepsilon$ defines the light polarization ($\varepsilon=0$&#10;for linear polarization).&#10;&#10;&#10;&#10;\end{document}" title="IguanaTex Bitmap Display"/>
          <p:cNvPicPr>
            <a:picLocks noChangeAspect="1"/>
          </p:cNvPicPr>
          <p:nvPr>
            <p:custDataLst>
              <p:tags r:id="rId1"/>
            </p:custDataLst>
          </p:nvPr>
        </p:nvPicPr>
        <p:blipFill>
          <a:blip r:embed="rId6"/>
          <a:stretch>
            <a:fillRect/>
          </a:stretch>
        </p:blipFill>
        <p:spPr>
          <a:xfrm>
            <a:off x="1992928" y="1351353"/>
            <a:ext cx="7477630" cy="1013486"/>
          </a:xfrm>
          <a:prstGeom prst="rect">
            <a:avLst/>
          </a:prstGeom>
        </p:spPr>
      </p:pic>
      <p:pic>
        <p:nvPicPr>
          <p:cNvPr id="9" name="Picture 8" descr="\documentclass{article}&#10;\usepackage{amsmath}&#10;\pagestyle{empty}&#10;\begin{document}&#10;&#10;$$v= \frac{e  {\cal E} (t,r)}{m \omega} ( \sin \omega t \ \vec{x}- \varepsilon \cos\omega t \ \vec{y}) + {\rm cst.}$$&#10;&#10;&#10;\end{document}" title="IguanaTex Bitmap Display"/>
          <p:cNvPicPr>
            <a:picLocks noChangeAspect="1"/>
          </p:cNvPicPr>
          <p:nvPr>
            <p:custDataLst>
              <p:tags r:id="rId2"/>
            </p:custDataLst>
          </p:nvPr>
        </p:nvPicPr>
        <p:blipFill>
          <a:blip r:embed="rId7"/>
          <a:stretch>
            <a:fillRect/>
          </a:stretch>
        </p:blipFill>
        <p:spPr>
          <a:xfrm>
            <a:off x="3828287" y="2554869"/>
            <a:ext cx="4338989" cy="536832"/>
          </a:xfrm>
          <a:prstGeom prst="rect">
            <a:avLst/>
          </a:prstGeom>
        </p:spPr>
      </p:pic>
      <p:pic>
        <p:nvPicPr>
          <p:cNvPr id="10" name="Picture 9" descr="\documentclass{article}&#10;\usepackage{amsmath}&#10;\pagestyle{empty}&#10;\begin{document}&#10;\noindent&#10;If the electron is released with a velocity $v =&#10;\frac{e  {\cal E} (t,r)}{m \omega} \varepsilon \ \vec{y}$,\\&#10;the electron motion is a circle.\\&#10;If the electron is released with zero velocity:&#10;$$v= \frac{e {\cal E} (t,r)}{m \omega} ( \sin \omega t \ \vec{x}- \varepsilon \cos\omega t \ \vec{y}) + \vec{y} \varepsilon \frac{e {\cal E} (t_0,r_0)}{m \omega}.$$&#10;&#10;&#10;\end{document}" title="IguanaTex Bitmap Display"/>
          <p:cNvPicPr>
            <a:picLocks noChangeAspect="1"/>
          </p:cNvPicPr>
          <p:nvPr>
            <p:custDataLst>
              <p:tags r:id="rId3"/>
            </p:custDataLst>
          </p:nvPr>
        </p:nvPicPr>
        <p:blipFill>
          <a:blip r:embed="rId8"/>
          <a:stretch>
            <a:fillRect/>
          </a:stretch>
        </p:blipFill>
        <p:spPr>
          <a:xfrm>
            <a:off x="2726122" y="3302314"/>
            <a:ext cx="7015227" cy="1722927"/>
          </a:xfrm>
          <a:prstGeom prst="rect">
            <a:avLst/>
          </a:prstGeom>
        </p:spPr>
      </p:pic>
      <p:pic>
        <p:nvPicPr>
          <p:cNvPr id="12" name="Picture 11" descr="\documentclass{article}&#10;\usepackage{amsmath}&#10;\pagestyle{empty}&#10;\begin{document}&#10;&#10;\noindent&#10;In circular polarization ($\varepsilon = 1$), the electron acquires a drift velocity $v_d = e {\cal E}(t_0,r_0)/(m \omega)$&#10;along $\vec{y}$, long after the laser pulse is gone. &#10;&#10;&#10;\end{document}" title="IguanaTex Bitmap Display"/>
          <p:cNvPicPr>
            <a:picLocks noChangeAspect="1"/>
          </p:cNvPicPr>
          <p:nvPr>
            <p:custDataLst>
              <p:tags r:id="rId4"/>
            </p:custDataLst>
          </p:nvPr>
        </p:nvPicPr>
        <p:blipFill>
          <a:blip r:embed="rId9"/>
          <a:stretch>
            <a:fillRect/>
          </a:stretch>
        </p:blipFill>
        <p:spPr>
          <a:xfrm>
            <a:off x="1992928" y="5235857"/>
            <a:ext cx="8685895" cy="555833"/>
          </a:xfrm>
          <a:prstGeom prst="rect">
            <a:avLst/>
          </a:prstGeom>
        </p:spPr>
      </p:pic>
      <p:sp>
        <p:nvSpPr>
          <p:cNvPr id="8" name="Text Box 25"/>
          <p:cNvSpPr txBox="1">
            <a:spLocks noChangeArrowheads="1"/>
          </p:cNvSpPr>
          <p:nvPr/>
        </p:nvSpPr>
        <p:spPr bwMode="auto">
          <a:xfrm>
            <a:off x="4597451" y="222886"/>
            <a:ext cx="2899295" cy="39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995" b="1" dirty="0">
                <a:solidFill>
                  <a:srgbClr val="0000FF"/>
                </a:solidFill>
                <a:latin typeface="Times New Roman" panose="02020603050405020304" pitchFamily="18" charset="0"/>
                <a:cs typeface="Times New Roman" panose="02020603050405020304" pitchFamily="18" charset="0"/>
              </a:rPr>
              <a:t>Polarization dependence</a:t>
            </a:r>
          </a:p>
        </p:txBody>
      </p:sp>
    </p:spTree>
    <p:extLst>
      <p:ext uri="{BB962C8B-B14F-4D97-AF65-F5344CB8AC3E}">
        <p14:creationId xmlns:p14="http://schemas.microsoft.com/office/powerpoint/2010/main" val="2283340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umentclass{article}&#10;\usepackage{amsmath}&#10;\pagestyle{empty}&#10;\begin{document}&#10;$$E = \frac{1}{2}{\cal E}_0 \left \{\hat{x} \cos[\omega t + \frac{c t^2}{2}] + \hat{y} \sin[\omega t + \frac{c t^2}{2}]\right \} + \frac{1}{2}{\cal E}_0 \left \{\hat{x} \cos[\omega t - \frac{c t^2}{2}] - \hat{y} \sin[\omega t - \frac{c t^2}{2}]\right \}$$&#10;&#10;&#10;\end{document}" title="IguanaTex Bitmap Display"/>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09915" y="1244598"/>
            <a:ext cx="9375997" cy="621714"/>
          </a:xfrm>
          <a:prstGeom prst="rect">
            <a:avLst/>
          </a:prstGeom>
        </p:spPr>
      </p:pic>
      <p:sp>
        <p:nvSpPr>
          <p:cNvPr id="4" name="Text Box 2"/>
          <p:cNvSpPr txBox="1">
            <a:spLocks noChangeArrowheads="1"/>
          </p:cNvSpPr>
          <p:nvPr/>
        </p:nvSpPr>
        <p:spPr bwMode="auto">
          <a:xfrm>
            <a:off x="5106989" y="2280104"/>
            <a:ext cx="194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DISPERSION</a:t>
            </a:r>
          </a:p>
        </p:txBody>
      </p:sp>
      <p:sp>
        <p:nvSpPr>
          <p:cNvPr id="5" name="Rectangle 3"/>
          <p:cNvSpPr>
            <a:spLocks noChangeArrowheads="1"/>
          </p:cNvSpPr>
          <p:nvPr/>
        </p:nvSpPr>
        <p:spPr bwMode="auto">
          <a:xfrm>
            <a:off x="5281613" y="3042105"/>
            <a:ext cx="1600200" cy="15271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4"/>
          <p:cNvSpPr txBox="1">
            <a:spLocks noChangeArrowheads="1"/>
          </p:cNvSpPr>
          <p:nvPr/>
        </p:nvSpPr>
        <p:spPr bwMode="auto">
          <a:xfrm>
            <a:off x="5649955" y="3154818"/>
            <a:ext cx="7793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n(</a:t>
            </a:r>
            <a:r>
              <a:rPr lang="en-US" altLang="en-US" sz="2400">
                <a:latin typeface="Symbol" panose="05050102010706020507" pitchFamily="18" charset="2"/>
              </a:rPr>
              <a:t>W</a:t>
            </a:r>
            <a:r>
              <a:rPr lang="en-US" altLang="en-US" sz="2400"/>
              <a:t>)</a:t>
            </a:r>
          </a:p>
          <a:p>
            <a:pPr algn="ctr"/>
            <a:r>
              <a:rPr lang="en-US" altLang="en-US" sz="2400"/>
              <a:t>or</a:t>
            </a:r>
          </a:p>
          <a:p>
            <a:pPr algn="ctr"/>
            <a:r>
              <a:rPr lang="en-US" altLang="en-US" sz="2400"/>
              <a:t>k(</a:t>
            </a:r>
            <a:r>
              <a:rPr lang="en-US" altLang="en-US" sz="2400">
                <a:latin typeface="Symbol" panose="05050102010706020507" pitchFamily="18" charset="2"/>
              </a:rPr>
              <a:t>W</a:t>
            </a:r>
            <a:r>
              <a:rPr lang="en-US" altLang="en-US" sz="2400"/>
              <a:t>)</a:t>
            </a:r>
          </a:p>
        </p:txBody>
      </p:sp>
      <p:sp>
        <p:nvSpPr>
          <p:cNvPr id="7" name="Text Box 5"/>
          <p:cNvSpPr txBox="1">
            <a:spLocks noChangeArrowheads="1"/>
          </p:cNvSpPr>
          <p:nvPr/>
        </p:nvSpPr>
        <p:spPr bwMode="auto">
          <a:xfrm>
            <a:off x="3460751" y="3270705"/>
            <a:ext cx="125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latin typeface="Symbol" panose="05050102010706020507" pitchFamily="18" charset="2"/>
              </a:rPr>
              <a:t>e</a:t>
            </a:r>
            <a:r>
              <a:rPr lang="en-US" altLang="en-US" sz="2400"/>
              <a:t>(</a:t>
            </a:r>
            <a:r>
              <a:rPr lang="en-US" altLang="en-US" sz="2400">
                <a:latin typeface="Symbol" panose="05050102010706020507" pitchFamily="18" charset="2"/>
              </a:rPr>
              <a:t>DW,0</a:t>
            </a:r>
            <a:r>
              <a:rPr lang="en-US" altLang="en-US" sz="2400"/>
              <a:t>)</a:t>
            </a:r>
          </a:p>
        </p:txBody>
      </p:sp>
      <p:sp>
        <p:nvSpPr>
          <p:cNvPr id="8" name="Text Box 6"/>
          <p:cNvSpPr txBox="1">
            <a:spLocks noChangeArrowheads="1"/>
          </p:cNvSpPr>
          <p:nvPr/>
        </p:nvSpPr>
        <p:spPr bwMode="auto">
          <a:xfrm>
            <a:off x="7042151" y="3346904"/>
            <a:ext cx="24352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latin typeface="Symbol" panose="05050102010706020507" pitchFamily="18" charset="2"/>
              </a:rPr>
              <a:t>e</a:t>
            </a:r>
            <a:r>
              <a:rPr lang="en-US" altLang="en-US" sz="2400"/>
              <a:t>(</a:t>
            </a:r>
            <a:r>
              <a:rPr lang="en-US" altLang="en-US" sz="2400">
                <a:latin typeface="Symbol" panose="05050102010706020507" pitchFamily="18" charset="2"/>
              </a:rPr>
              <a:t>DW,0</a:t>
            </a:r>
            <a:r>
              <a:rPr lang="en-US" altLang="en-US" sz="2400"/>
              <a:t>)</a:t>
            </a:r>
            <a:r>
              <a:rPr lang="en-US" altLang="en-US" sz="3200"/>
              <a:t>e</a:t>
            </a:r>
            <a:r>
              <a:rPr lang="en-US" altLang="en-US" sz="3200" baseline="30000"/>
              <a:t>-ik</a:t>
            </a:r>
            <a:r>
              <a:rPr lang="en-US" altLang="en-US" sz="3200" baseline="30000">
                <a:latin typeface="Symbol" panose="05050102010706020507" pitchFamily="18" charset="2"/>
              </a:rPr>
              <a:t>(DW)</a:t>
            </a:r>
            <a:r>
              <a:rPr lang="en-US" altLang="en-US" sz="3200" baseline="30000"/>
              <a:t>z</a:t>
            </a:r>
            <a:endParaRPr lang="en-US" altLang="en-US" sz="2400"/>
          </a:p>
        </p:txBody>
      </p:sp>
      <p:sp>
        <p:nvSpPr>
          <p:cNvPr id="9" name="Line 7"/>
          <p:cNvSpPr>
            <a:spLocks noChangeShapeType="1"/>
          </p:cNvSpPr>
          <p:nvPr/>
        </p:nvSpPr>
        <p:spPr bwMode="auto">
          <a:xfrm>
            <a:off x="4222751" y="4108904"/>
            <a:ext cx="838200"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8"/>
          <p:cNvSpPr>
            <a:spLocks noChangeShapeType="1"/>
          </p:cNvSpPr>
          <p:nvPr/>
        </p:nvSpPr>
        <p:spPr bwMode="auto">
          <a:xfrm>
            <a:off x="7118351" y="4108904"/>
            <a:ext cx="838200"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10" descr="\documentclass{article}&#10;\usepackage{amsmath}&#10;\pagestyle{empty}&#10;\begin{document}&#10;The bandwidth is conserved.&#10;&#10;&#10;&#10;\end{document}" title="IguanaTex Bitmap Display"/>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386213" y="5016257"/>
            <a:ext cx="3151238" cy="178286"/>
          </a:xfrm>
          <a:prstGeom prst="rect">
            <a:avLst/>
          </a:prstGeom>
        </p:spPr>
      </p:pic>
      <p:pic>
        <p:nvPicPr>
          <p:cNvPr id="14" name="Picture 13" descr="\documentclass{article}&#10;\usepackage{amsmath}&#10;\pagestyle{empty}&#10;\begin{document}&#10;In fibers: square linearly chirped pulses.&#10;&#10;&#10;&#10;\end{document}" title="IguanaTex Bitmap Display"/>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464026" y="5871586"/>
            <a:ext cx="4406858" cy="230096"/>
          </a:xfrm>
          <a:prstGeom prst="rect">
            <a:avLst/>
          </a:prstGeom>
        </p:spPr>
      </p:pic>
    </p:spTree>
    <p:extLst>
      <p:ext uri="{BB962C8B-B14F-4D97-AF65-F5344CB8AC3E}">
        <p14:creationId xmlns:p14="http://schemas.microsoft.com/office/powerpoint/2010/main" val="1903769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943" y="511628"/>
            <a:ext cx="4397358" cy="369332"/>
          </a:xfrm>
          <a:prstGeom prst="rect">
            <a:avLst/>
          </a:prstGeom>
          <a:noFill/>
        </p:spPr>
        <p:txBody>
          <a:bodyPr wrap="none" rtlCol="0">
            <a:spAutoFit/>
          </a:bodyPr>
          <a:lstStyle/>
          <a:p>
            <a:r>
              <a:rPr lang="en-US" dirty="0" smtClean="0"/>
              <a:t>Background: Ultrafast Phenomena Chapter 3.</a:t>
            </a:r>
            <a:endParaRPr lang="en-US" dirty="0"/>
          </a:p>
        </p:txBody>
      </p:sp>
      <p:sp>
        <p:nvSpPr>
          <p:cNvPr id="7" name="TextBox 6"/>
          <p:cNvSpPr txBox="1"/>
          <p:nvPr/>
        </p:nvSpPr>
        <p:spPr>
          <a:xfrm>
            <a:off x="1524000" y="1447800"/>
            <a:ext cx="979755" cy="369332"/>
          </a:xfrm>
          <a:prstGeom prst="rect">
            <a:avLst/>
          </a:prstGeom>
          <a:noFill/>
        </p:spPr>
        <p:txBody>
          <a:bodyPr wrap="none" rtlCol="0">
            <a:spAutoFit/>
          </a:bodyPr>
          <a:lstStyle/>
          <a:p>
            <a:r>
              <a:rPr lang="en-US" dirty="0" smtClean="0"/>
              <a:t>Analogy</a:t>
            </a:r>
            <a:endParaRPr lang="en-US" dirty="0"/>
          </a:p>
        </p:txBody>
      </p:sp>
      <p:grpSp>
        <p:nvGrpSpPr>
          <p:cNvPr id="13" name="Group 12"/>
          <p:cNvGrpSpPr/>
          <p:nvPr/>
        </p:nvGrpSpPr>
        <p:grpSpPr>
          <a:xfrm>
            <a:off x="1355340" y="2051010"/>
            <a:ext cx="3439886" cy="665924"/>
            <a:chOff x="947057" y="1826077"/>
            <a:chExt cx="6255712" cy="1211036"/>
          </a:xfrm>
        </p:grpSpPr>
        <p:sp>
          <p:nvSpPr>
            <p:cNvPr id="5" name="Freeform 4"/>
            <p:cNvSpPr/>
            <p:nvPr/>
          </p:nvSpPr>
          <p:spPr>
            <a:xfrm>
              <a:off x="2188029" y="2384870"/>
              <a:ext cx="5014740" cy="592375"/>
            </a:xfrm>
            <a:custGeom>
              <a:avLst/>
              <a:gdLst>
                <a:gd name="connsiteX0" fmla="*/ 54429 w 5014740"/>
                <a:gd name="connsiteY0" fmla="*/ 359229 h 592375"/>
                <a:gd name="connsiteX1" fmla="*/ 849086 w 5014740"/>
                <a:gd name="connsiteY1" fmla="*/ 272143 h 592375"/>
                <a:gd name="connsiteX2" fmla="*/ 1469571 w 5014740"/>
                <a:gd name="connsiteY2" fmla="*/ 272143 h 592375"/>
                <a:gd name="connsiteX3" fmla="*/ 2775857 w 5014740"/>
                <a:gd name="connsiteY3" fmla="*/ 370115 h 592375"/>
                <a:gd name="connsiteX4" fmla="*/ 3962400 w 5014740"/>
                <a:gd name="connsiteY4" fmla="*/ 544286 h 592375"/>
                <a:gd name="connsiteX5" fmla="*/ 4680857 w 5014740"/>
                <a:gd name="connsiteY5" fmla="*/ 587829 h 592375"/>
                <a:gd name="connsiteX6" fmla="*/ 4833257 w 5014740"/>
                <a:gd name="connsiteY6" fmla="*/ 457200 h 592375"/>
                <a:gd name="connsiteX7" fmla="*/ 4582886 w 5014740"/>
                <a:gd name="connsiteY7" fmla="*/ 239486 h 592375"/>
                <a:gd name="connsiteX8" fmla="*/ 0 w 5014740"/>
                <a:gd name="connsiteY8" fmla="*/ 0 h 59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4740" h="592375">
                  <a:moveTo>
                    <a:pt x="54429" y="359229"/>
                  </a:moveTo>
                  <a:cubicBezTo>
                    <a:pt x="333829" y="322943"/>
                    <a:pt x="613229" y="286657"/>
                    <a:pt x="849086" y="272143"/>
                  </a:cubicBezTo>
                  <a:cubicBezTo>
                    <a:pt x="1084943" y="257629"/>
                    <a:pt x="1148443" y="255814"/>
                    <a:pt x="1469571" y="272143"/>
                  </a:cubicBezTo>
                  <a:cubicBezTo>
                    <a:pt x="1790699" y="288472"/>
                    <a:pt x="2360386" y="324758"/>
                    <a:pt x="2775857" y="370115"/>
                  </a:cubicBezTo>
                  <a:cubicBezTo>
                    <a:pt x="3191328" y="415472"/>
                    <a:pt x="3644900" y="508000"/>
                    <a:pt x="3962400" y="544286"/>
                  </a:cubicBezTo>
                  <a:cubicBezTo>
                    <a:pt x="4279900" y="580572"/>
                    <a:pt x="4535714" y="602343"/>
                    <a:pt x="4680857" y="587829"/>
                  </a:cubicBezTo>
                  <a:cubicBezTo>
                    <a:pt x="4826000" y="573315"/>
                    <a:pt x="4849585" y="515257"/>
                    <a:pt x="4833257" y="457200"/>
                  </a:cubicBezTo>
                  <a:cubicBezTo>
                    <a:pt x="4816929" y="399143"/>
                    <a:pt x="5388429" y="315686"/>
                    <a:pt x="4582886" y="239486"/>
                  </a:cubicBezTo>
                  <a:cubicBezTo>
                    <a:pt x="3777343" y="163286"/>
                    <a:pt x="1888671" y="81643"/>
                    <a:pt x="0" y="0"/>
                  </a:cubicBez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47057" y="2307771"/>
              <a:ext cx="1632857" cy="468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flipV="1">
              <a:off x="957943" y="2106383"/>
              <a:ext cx="1621971" cy="930730"/>
            </a:xfrm>
            <a:prstGeom prst="arc">
              <a:avLst>
                <a:gd name="adj1" fmla="val 10573200"/>
                <a:gd name="adj2" fmla="val 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1426027" y="1986642"/>
              <a:ext cx="674915" cy="642257"/>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03755" y="1826077"/>
              <a:ext cx="870858" cy="381000"/>
            </a:xfrm>
            <a:custGeom>
              <a:avLst/>
              <a:gdLst>
                <a:gd name="connsiteX0" fmla="*/ 0 w 870858"/>
                <a:gd name="connsiteY0" fmla="*/ 381000 h 381000"/>
                <a:gd name="connsiteX1" fmla="*/ 119743 w 870858"/>
                <a:gd name="connsiteY1" fmla="*/ 272143 h 381000"/>
                <a:gd name="connsiteX2" fmla="*/ 424543 w 870858"/>
                <a:gd name="connsiteY2" fmla="*/ 141514 h 381000"/>
                <a:gd name="connsiteX3" fmla="*/ 870858 w 870858"/>
                <a:gd name="connsiteY3" fmla="*/ 0 h 381000"/>
              </a:gdLst>
              <a:ahLst/>
              <a:cxnLst>
                <a:cxn ang="0">
                  <a:pos x="connsiteX0" y="connsiteY0"/>
                </a:cxn>
                <a:cxn ang="0">
                  <a:pos x="connsiteX1" y="connsiteY1"/>
                </a:cxn>
                <a:cxn ang="0">
                  <a:pos x="connsiteX2" y="connsiteY2"/>
                </a:cxn>
                <a:cxn ang="0">
                  <a:pos x="connsiteX3" y="connsiteY3"/>
                </a:cxn>
              </a:cxnLst>
              <a:rect l="l" t="t" r="r" b="b"/>
              <a:pathLst>
                <a:path w="870858" h="381000">
                  <a:moveTo>
                    <a:pt x="0" y="381000"/>
                  </a:moveTo>
                  <a:cubicBezTo>
                    <a:pt x="24493" y="346528"/>
                    <a:pt x="48986" y="312057"/>
                    <a:pt x="119743" y="272143"/>
                  </a:cubicBezTo>
                  <a:cubicBezTo>
                    <a:pt x="190500" y="232229"/>
                    <a:pt x="299357" y="186871"/>
                    <a:pt x="424543" y="141514"/>
                  </a:cubicBezTo>
                  <a:cubicBezTo>
                    <a:pt x="549729" y="96157"/>
                    <a:pt x="710293" y="48078"/>
                    <a:pt x="870858" y="0"/>
                  </a:cubicBezTo>
                </a:path>
              </a:pathLst>
            </a:custGeom>
            <a:noFill/>
            <a:ln w="2540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947057" y="3633888"/>
            <a:ext cx="3848169" cy="369332"/>
          </a:xfrm>
          <a:prstGeom prst="rect">
            <a:avLst/>
          </a:prstGeom>
          <a:noFill/>
        </p:spPr>
        <p:txBody>
          <a:bodyPr wrap="none" rtlCol="0">
            <a:spAutoFit/>
          </a:bodyPr>
          <a:lstStyle/>
          <a:p>
            <a:r>
              <a:rPr lang="en-US" dirty="0" smtClean="0"/>
              <a:t>Fast acceleration: falls off tangentially</a:t>
            </a:r>
            <a:endParaRPr lang="en-US" dirty="0"/>
          </a:p>
        </p:txBody>
      </p:sp>
      <p:sp>
        <p:nvSpPr>
          <p:cNvPr id="24" name="TextBox 23"/>
          <p:cNvSpPr txBox="1"/>
          <p:nvPr/>
        </p:nvSpPr>
        <p:spPr>
          <a:xfrm>
            <a:off x="947057" y="4356357"/>
            <a:ext cx="4717958" cy="369332"/>
          </a:xfrm>
          <a:prstGeom prst="rect">
            <a:avLst/>
          </a:prstGeom>
          <a:noFill/>
        </p:spPr>
        <p:txBody>
          <a:bodyPr wrap="none" rtlCol="0">
            <a:spAutoFit/>
          </a:bodyPr>
          <a:lstStyle/>
          <a:p>
            <a:r>
              <a:rPr lang="en-US" dirty="0" smtClean="0"/>
              <a:t>Slow acceleration: will dissociate if </a:t>
            </a:r>
            <a:r>
              <a:rPr lang="en-US" i="1" dirty="0" smtClean="0"/>
              <a:t>I</a:t>
            </a:r>
            <a:r>
              <a:rPr lang="en-US" i="1" baseline="-25000" dirty="0" smtClean="0"/>
              <a:t>p</a:t>
            </a:r>
            <a:r>
              <a:rPr lang="en-US" dirty="0" smtClean="0"/>
              <a:t> is reached</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4016506846"/>
              </p:ext>
            </p:extLst>
          </p:nvPr>
        </p:nvGraphicFramePr>
        <p:xfrm>
          <a:off x="6652668" y="323925"/>
          <a:ext cx="4855552" cy="6251045"/>
        </p:xfrm>
        <a:graphic>
          <a:graphicData uri="http://schemas.openxmlformats.org/presentationml/2006/ole">
            <mc:AlternateContent xmlns:mc="http://schemas.openxmlformats.org/markup-compatibility/2006">
              <mc:Choice xmlns:v="urn:schemas-microsoft-com:vml" Requires="v">
                <p:oleObj spid="_x0000_s60420" name="Acrobat Document" r:id="rId6" imgW="1612579" imgH="2076428" progId="Acrobat.Document.DC">
                  <p:embed/>
                </p:oleObj>
              </mc:Choice>
              <mc:Fallback>
                <p:oleObj name="Acrobat Document" r:id="rId6" imgW="1612579" imgH="2076428" progId="Acrobat.Document.DC">
                  <p:embed/>
                  <p:pic>
                    <p:nvPicPr>
                      <p:cNvPr id="0" name=""/>
                      <p:cNvPicPr/>
                      <p:nvPr/>
                    </p:nvPicPr>
                    <p:blipFill>
                      <a:blip r:embed="rId7"/>
                      <a:stretch>
                        <a:fillRect/>
                      </a:stretch>
                    </p:blipFill>
                    <p:spPr>
                      <a:xfrm>
                        <a:off x="6652668" y="323925"/>
                        <a:ext cx="4855552" cy="6251045"/>
                      </a:xfrm>
                      <a:prstGeom prst="rect">
                        <a:avLst/>
                      </a:prstGeom>
                    </p:spPr>
                  </p:pic>
                </p:oleObj>
              </mc:Fallback>
            </mc:AlternateContent>
          </a:graphicData>
        </a:graphic>
      </p:graphicFrame>
      <p:sp>
        <p:nvSpPr>
          <p:cNvPr id="14" name="Oval 13"/>
          <p:cNvSpPr/>
          <p:nvPr/>
        </p:nvSpPr>
        <p:spPr>
          <a:xfrm>
            <a:off x="1856246" y="5493818"/>
            <a:ext cx="857264" cy="8599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01163" y="5063833"/>
            <a:ext cx="857264" cy="8599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2677884" y="5493818"/>
            <a:ext cx="1219202" cy="330039"/>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documentclass{article}&#10;\usepackage{amsmath}&#10;\pagestyle{empty}&#10;\begin{document}&#10;Cl&#10;&#10;&#10;&#10;\end{document}" title="IguanaTex Bitmap Display"/>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251854" y="5393820"/>
            <a:ext cx="361938" cy="284380"/>
          </a:xfrm>
          <a:prstGeom prst="rect">
            <a:avLst/>
          </a:prstGeom>
        </p:spPr>
      </p:pic>
      <p:pic>
        <p:nvPicPr>
          <p:cNvPr id="34" name="Picture 33" descr="\documentclass{article}&#10;\usepackage{amsmath}&#10;\pagestyle{empty}&#10;\begin{document}&#10;Cl&#10;&#10;&#10;&#10;\end{document}" title="IguanaTex Bitmap Display"/>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724391" y="5546220"/>
            <a:ext cx="361938" cy="284380"/>
          </a:xfrm>
          <a:prstGeom prst="rect">
            <a:avLst/>
          </a:prstGeom>
        </p:spPr>
      </p:pic>
      <p:sp>
        <p:nvSpPr>
          <p:cNvPr id="20" name="Freeform 19"/>
          <p:cNvSpPr/>
          <p:nvPr/>
        </p:nvSpPr>
        <p:spPr>
          <a:xfrm>
            <a:off x="2342880" y="5220687"/>
            <a:ext cx="401752" cy="435429"/>
          </a:xfrm>
          <a:custGeom>
            <a:avLst/>
            <a:gdLst>
              <a:gd name="connsiteX0" fmla="*/ 20752 w 401752"/>
              <a:gd name="connsiteY0" fmla="*/ 435429 h 435429"/>
              <a:gd name="connsiteX1" fmla="*/ 42523 w 401752"/>
              <a:gd name="connsiteY1" fmla="*/ 250372 h 435429"/>
              <a:gd name="connsiteX2" fmla="*/ 401752 w 401752"/>
              <a:gd name="connsiteY2" fmla="*/ 0 h 435429"/>
            </a:gdLst>
            <a:ahLst/>
            <a:cxnLst>
              <a:cxn ang="0">
                <a:pos x="connsiteX0" y="connsiteY0"/>
              </a:cxn>
              <a:cxn ang="0">
                <a:pos x="connsiteX1" y="connsiteY1"/>
              </a:cxn>
              <a:cxn ang="0">
                <a:pos x="connsiteX2" y="connsiteY2"/>
              </a:cxn>
            </a:cxnLst>
            <a:rect l="l" t="t" r="r" b="b"/>
            <a:pathLst>
              <a:path w="401752" h="435429">
                <a:moveTo>
                  <a:pt x="20752" y="435429"/>
                </a:moveTo>
                <a:cubicBezTo>
                  <a:pt x="-113" y="379186"/>
                  <a:pt x="-20977" y="322943"/>
                  <a:pt x="42523" y="250372"/>
                </a:cubicBezTo>
                <a:cubicBezTo>
                  <a:pt x="106023" y="177801"/>
                  <a:pt x="253887" y="88900"/>
                  <a:pt x="401752" y="0"/>
                </a:cubicBezTo>
              </a:path>
            </a:pathLst>
          </a:custGeom>
          <a:noFill/>
          <a:ln w="2222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67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438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70088" y="155575"/>
            <a:ext cx="8177212" cy="684213"/>
          </a:xfrm>
        </p:spPr>
        <p:txBody>
          <a:bodyPr/>
          <a:lstStyle/>
          <a:p>
            <a:r>
              <a:rPr lang="en-US" altLang="en-US" sz="2000" b="1" smtClean="0">
                <a:solidFill>
                  <a:srgbClr val="0000FF"/>
                </a:solidFill>
              </a:rPr>
              <a:t>Measuring the spectrum</a:t>
            </a:r>
          </a:p>
        </p:txBody>
      </p:sp>
      <p:graphicFrame>
        <p:nvGraphicFramePr>
          <p:cNvPr id="25603" name="Object 3"/>
          <p:cNvGraphicFramePr>
            <a:graphicFrameLocks noChangeAspect="1"/>
          </p:cNvGraphicFramePr>
          <p:nvPr/>
        </p:nvGraphicFramePr>
        <p:xfrm>
          <a:off x="2193925" y="1377950"/>
          <a:ext cx="7453313" cy="2184400"/>
        </p:xfrm>
        <a:graphic>
          <a:graphicData uri="http://schemas.openxmlformats.org/presentationml/2006/ole">
            <mc:AlternateContent xmlns:mc="http://schemas.openxmlformats.org/markup-compatibility/2006">
              <mc:Choice xmlns:v="urn:schemas-microsoft-com:vml" Requires="v">
                <p:oleObj spid="_x0000_s25629" name="Drawing" r:id="rId3" imgW="8536781" imgH="2502694" progId="Canvas.Drawing.7">
                  <p:embed/>
                </p:oleObj>
              </mc:Choice>
              <mc:Fallback>
                <p:oleObj name="Drawing" r:id="rId3" imgW="8536781" imgH="2502694" progId="Canvas.Drawing.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1377950"/>
                        <a:ext cx="745331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7796" name="Text Box 4"/>
          <p:cNvSpPr txBox="1">
            <a:spLocks noChangeArrowheads="1"/>
          </p:cNvSpPr>
          <p:nvPr/>
        </p:nvSpPr>
        <p:spPr bwMode="auto">
          <a:xfrm>
            <a:off x="1970088" y="3579813"/>
            <a:ext cx="1773237"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684" dirty="0" smtClean="0">
                <a:solidFill>
                  <a:srgbClr val="FF9933"/>
                </a:solidFill>
                <a:effectLst>
                  <a:outerShdw blurRad="38100" dist="38100" dir="2700000" algn="tl">
                    <a:srgbClr val="C0C0C0"/>
                  </a:outerShdw>
                </a:effectLst>
                <a:latin typeface="Comic Sans MS" panose="030F0702030302020204" pitchFamily="66" charset="0"/>
              </a:rPr>
              <a:t>“Pump”</a:t>
            </a:r>
          </a:p>
          <a:p>
            <a:pPr eaLnBrk="1" hangingPunct="1">
              <a:defRPr/>
            </a:pPr>
            <a:r>
              <a:rPr lang="en-US" altLang="en-US" sz="1684" dirty="0" smtClean="0">
                <a:solidFill>
                  <a:srgbClr val="FF9900"/>
                </a:solidFill>
                <a:effectLst>
                  <a:outerShdw blurRad="38100" dist="38100" dir="2700000" algn="tl">
                    <a:srgbClr val="C0C0C0"/>
                  </a:outerShdw>
                </a:effectLst>
                <a:latin typeface="Comic Sans MS" panose="030F0702030302020204" pitchFamily="66" charset="0"/>
              </a:rPr>
              <a:t>Alignment</a:t>
            </a:r>
            <a:r>
              <a:rPr lang="en-US" altLang="en-US" sz="1684" dirty="0" smtClean="0">
                <a:solidFill>
                  <a:srgbClr val="FF9933"/>
                </a:solidFill>
                <a:effectLst>
                  <a:outerShdw blurRad="38100" dist="38100" dir="2700000" algn="tl">
                    <a:srgbClr val="C0C0C0"/>
                  </a:outerShdw>
                </a:effectLst>
                <a:latin typeface="Comic Sans MS" panose="030F0702030302020204" pitchFamily="66" charset="0"/>
              </a:rPr>
              <a:t> pulse</a:t>
            </a:r>
            <a:endParaRPr lang="en-US" altLang="en-US" sz="2432" dirty="0" smtClean="0"/>
          </a:p>
        </p:txBody>
      </p:sp>
      <p:sp>
        <p:nvSpPr>
          <p:cNvPr id="417797" name="Text Box 5"/>
          <p:cNvSpPr txBox="1">
            <a:spLocks noChangeArrowheads="1"/>
          </p:cNvSpPr>
          <p:nvPr/>
        </p:nvSpPr>
        <p:spPr bwMode="auto">
          <a:xfrm>
            <a:off x="3916363" y="3579813"/>
            <a:ext cx="1243012"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684" smtClean="0">
                <a:solidFill>
                  <a:srgbClr val="FF3300"/>
                </a:solidFill>
                <a:effectLst>
                  <a:outerShdw blurRad="38100" dist="38100" dir="2700000" algn="tl">
                    <a:srgbClr val="C0C0C0"/>
                  </a:outerShdw>
                </a:effectLst>
                <a:latin typeface="Comic Sans MS" panose="030F0702030302020204" pitchFamily="66" charset="0"/>
              </a:rPr>
              <a:t>“Probe”</a:t>
            </a:r>
          </a:p>
          <a:p>
            <a:pPr eaLnBrk="1" hangingPunct="1">
              <a:defRPr/>
            </a:pPr>
            <a:r>
              <a:rPr lang="en-US" altLang="en-US" sz="1684" smtClean="0">
                <a:solidFill>
                  <a:srgbClr val="FF3300"/>
                </a:solidFill>
                <a:effectLst>
                  <a:outerShdw blurRad="38100" dist="38100" dir="2700000" algn="tl">
                    <a:srgbClr val="C0C0C0"/>
                  </a:outerShdw>
                </a:effectLst>
                <a:latin typeface="Comic Sans MS" panose="030F0702030302020204" pitchFamily="66" charset="0"/>
              </a:rPr>
              <a:t>HHG pulse</a:t>
            </a:r>
            <a:endParaRPr lang="en-US" altLang="en-US" sz="2432" smtClean="0"/>
          </a:p>
        </p:txBody>
      </p:sp>
      <p:sp>
        <p:nvSpPr>
          <p:cNvPr id="417798" name="Text Box 6"/>
          <p:cNvSpPr txBox="1">
            <a:spLocks noChangeArrowheads="1"/>
          </p:cNvSpPr>
          <p:nvPr/>
        </p:nvSpPr>
        <p:spPr bwMode="auto">
          <a:xfrm>
            <a:off x="1889125" y="4113213"/>
            <a:ext cx="1968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ja-JP" sz="1402" smtClean="0">
                <a:solidFill>
                  <a:srgbClr val="FF9900"/>
                </a:solidFill>
                <a:effectLst>
                  <a:outerShdw blurRad="38100" dist="38100" dir="2700000" algn="tl">
                    <a:srgbClr val="C0C0C0"/>
                  </a:outerShdw>
                </a:effectLst>
                <a:latin typeface="Comic Sans MS" panose="030F0702030302020204" pitchFamily="66" charset="0"/>
                <a:ea typeface="ＭＳ Ｐゴシック" panose="020B0600070205080204" pitchFamily="34" charset="-128"/>
              </a:rPr>
              <a:t>(60</a:t>
            </a:r>
            <a:r>
              <a:rPr lang="en-US" altLang="en-US" sz="1402" smtClean="0">
                <a:solidFill>
                  <a:srgbClr val="FF9900"/>
                </a:solidFill>
                <a:effectLst>
                  <a:outerShdw blurRad="38100" dist="38100" dir="2700000" algn="tl">
                    <a:srgbClr val="C0C0C0"/>
                  </a:outerShdw>
                </a:effectLst>
                <a:latin typeface="Comic Sans MS" panose="030F0702030302020204" pitchFamily="66" charset="0"/>
              </a:rPr>
              <a:t>fs, 5</a:t>
            </a:r>
            <a:r>
              <a:rPr lang="en-US" altLang="en-US" sz="1216" smtClean="0">
                <a:solidFill>
                  <a:srgbClr val="FF9900"/>
                </a:solidFill>
                <a:effectLst>
                  <a:outerShdw blurRad="38100" dist="38100" dir="2700000" algn="tl">
                    <a:srgbClr val="C0C0C0"/>
                  </a:outerShdw>
                </a:effectLst>
                <a:latin typeface="Comic Sans MS" panose="030F0702030302020204" pitchFamily="66" charset="0"/>
              </a:rPr>
              <a:t>x</a:t>
            </a:r>
            <a:r>
              <a:rPr lang="en-US" altLang="en-US" sz="1402" smtClean="0">
                <a:solidFill>
                  <a:srgbClr val="FF9900"/>
                </a:solidFill>
                <a:effectLst>
                  <a:outerShdw blurRad="38100" dist="38100" dir="2700000" algn="tl">
                    <a:srgbClr val="C0C0C0"/>
                  </a:outerShdw>
                </a:effectLst>
                <a:latin typeface="Comic Sans MS" panose="030F0702030302020204" pitchFamily="66" charset="0"/>
              </a:rPr>
              <a:t>10</a:t>
            </a:r>
            <a:r>
              <a:rPr lang="en-US" altLang="en-US" sz="1402" baseline="30000" smtClean="0">
                <a:solidFill>
                  <a:srgbClr val="FF9900"/>
                </a:solidFill>
                <a:effectLst>
                  <a:outerShdw blurRad="38100" dist="38100" dir="2700000" algn="tl">
                    <a:srgbClr val="C0C0C0"/>
                  </a:outerShdw>
                </a:effectLst>
                <a:latin typeface="Comic Sans MS" panose="030F0702030302020204" pitchFamily="66" charset="0"/>
              </a:rPr>
              <a:t>13 </a:t>
            </a:r>
            <a:r>
              <a:rPr lang="en-US" altLang="en-US" sz="1402" smtClean="0">
                <a:solidFill>
                  <a:srgbClr val="FF9900"/>
                </a:solidFill>
                <a:effectLst>
                  <a:outerShdw blurRad="38100" dist="38100" dir="2700000" algn="tl">
                    <a:srgbClr val="C0C0C0"/>
                  </a:outerShdw>
                </a:effectLst>
                <a:latin typeface="Comic Sans MS" panose="030F0702030302020204" pitchFamily="66" charset="0"/>
              </a:rPr>
              <a:t>W/cm</a:t>
            </a:r>
            <a:r>
              <a:rPr lang="en-US" altLang="en-US" sz="1402" baseline="30000" smtClean="0">
                <a:solidFill>
                  <a:srgbClr val="FF9900"/>
                </a:solidFill>
                <a:effectLst>
                  <a:outerShdw blurRad="38100" dist="38100" dir="2700000" algn="tl">
                    <a:srgbClr val="C0C0C0"/>
                  </a:outerShdw>
                </a:effectLst>
                <a:latin typeface="Comic Sans MS" panose="030F0702030302020204" pitchFamily="66" charset="0"/>
              </a:rPr>
              <a:t>2</a:t>
            </a:r>
            <a:r>
              <a:rPr lang="en-US" altLang="en-US" sz="1402" smtClean="0">
                <a:solidFill>
                  <a:srgbClr val="FF9900"/>
                </a:solidFill>
                <a:effectLst>
                  <a:outerShdw blurRad="38100" dist="38100" dir="2700000" algn="tl">
                    <a:srgbClr val="C0C0C0"/>
                  </a:outerShdw>
                </a:effectLst>
                <a:latin typeface="Comic Sans MS" panose="030F0702030302020204" pitchFamily="66" charset="0"/>
              </a:rPr>
              <a:t>)</a:t>
            </a:r>
            <a:endParaRPr lang="en-US" altLang="en-US" sz="2432" smtClean="0"/>
          </a:p>
        </p:txBody>
      </p:sp>
      <p:sp>
        <p:nvSpPr>
          <p:cNvPr id="417799" name="Text Box 7"/>
          <p:cNvSpPr txBox="1">
            <a:spLocks noChangeArrowheads="1"/>
          </p:cNvSpPr>
          <p:nvPr/>
        </p:nvSpPr>
        <p:spPr bwMode="auto">
          <a:xfrm>
            <a:off x="3916363" y="4113213"/>
            <a:ext cx="20939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ja-JP" sz="1402" smtClean="0">
                <a:solidFill>
                  <a:srgbClr val="FF3300"/>
                </a:solidFill>
                <a:effectLst>
                  <a:outerShdw blurRad="38100" dist="38100" dir="2700000" algn="tl">
                    <a:srgbClr val="C0C0C0"/>
                  </a:outerShdw>
                </a:effectLst>
                <a:latin typeface="Comic Sans MS" panose="030F0702030302020204" pitchFamily="66" charset="0"/>
                <a:ea typeface="ＭＳ Ｐゴシック" panose="020B0600070205080204" pitchFamily="34" charset="-128"/>
              </a:rPr>
              <a:t>(30</a:t>
            </a:r>
            <a:r>
              <a:rPr lang="en-US" altLang="en-US" sz="1402" smtClean="0">
                <a:solidFill>
                  <a:srgbClr val="FF3300"/>
                </a:solidFill>
                <a:effectLst>
                  <a:outerShdw blurRad="38100" dist="38100" dir="2700000" algn="tl">
                    <a:srgbClr val="C0C0C0"/>
                  </a:outerShdw>
                </a:effectLst>
                <a:latin typeface="Comic Sans MS" panose="030F0702030302020204" pitchFamily="66" charset="0"/>
              </a:rPr>
              <a:t>fs, 1.5</a:t>
            </a:r>
            <a:r>
              <a:rPr lang="en-US" altLang="en-US" sz="1216" smtClean="0">
                <a:solidFill>
                  <a:srgbClr val="FF3300"/>
                </a:solidFill>
                <a:effectLst>
                  <a:outerShdw blurRad="38100" dist="38100" dir="2700000" algn="tl">
                    <a:srgbClr val="C0C0C0"/>
                  </a:outerShdw>
                </a:effectLst>
                <a:latin typeface="Comic Sans MS" panose="030F0702030302020204" pitchFamily="66" charset="0"/>
              </a:rPr>
              <a:t>x</a:t>
            </a:r>
            <a:r>
              <a:rPr lang="en-US" altLang="en-US" sz="1402" smtClean="0">
                <a:solidFill>
                  <a:srgbClr val="FF3300"/>
                </a:solidFill>
                <a:effectLst>
                  <a:outerShdw blurRad="38100" dist="38100" dir="2700000" algn="tl">
                    <a:srgbClr val="C0C0C0"/>
                  </a:outerShdw>
                </a:effectLst>
                <a:latin typeface="Comic Sans MS" panose="030F0702030302020204" pitchFamily="66" charset="0"/>
              </a:rPr>
              <a:t>10</a:t>
            </a:r>
            <a:r>
              <a:rPr lang="en-US" altLang="en-US" sz="1402" baseline="30000" smtClean="0">
                <a:solidFill>
                  <a:srgbClr val="FF3300"/>
                </a:solidFill>
                <a:effectLst>
                  <a:outerShdw blurRad="38100" dist="38100" dir="2700000" algn="tl">
                    <a:srgbClr val="C0C0C0"/>
                  </a:outerShdw>
                </a:effectLst>
                <a:latin typeface="Comic Sans MS" panose="030F0702030302020204" pitchFamily="66" charset="0"/>
              </a:rPr>
              <a:t>14 </a:t>
            </a:r>
            <a:r>
              <a:rPr lang="en-US" altLang="en-US" sz="1402" smtClean="0">
                <a:solidFill>
                  <a:srgbClr val="FF3300"/>
                </a:solidFill>
                <a:effectLst>
                  <a:outerShdw blurRad="38100" dist="38100" dir="2700000" algn="tl">
                    <a:srgbClr val="C0C0C0"/>
                  </a:outerShdw>
                </a:effectLst>
                <a:latin typeface="Comic Sans MS" panose="030F0702030302020204" pitchFamily="66" charset="0"/>
              </a:rPr>
              <a:t>W/cm</a:t>
            </a:r>
            <a:r>
              <a:rPr lang="en-US" altLang="en-US" sz="1402" baseline="30000" smtClean="0">
                <a:solidFill>
                  <a:srgbClr val="FF3300"/>
                </a:solidFill>
                <a:effectLst>
                  <a:outerShdw blurRad="38100" dist="38100" dir="2700000" algn="tl">
                    <a:srgbClr val="C0C0C0"/>
                  </a:outerShdw>
                </a:effectLst>
                <a:latin typeface="Comic Sans MS" panose="030F0702030302020204" pitchFamily="66" charset="0"/>
              </a:rPr>
              <a:t>2</a:t>
            </a:r>
            <a:r>
              <a:rPr lang="en-US" altLang="en-US" sz="1402" smtClean="0">
                <a:solidFill>
                  <a:srgbClr val="FF3300"/>
                </a:solidFill>
                <a:effectLst>
                  <a:outerShdw blurRad="38100" dist="38100" dir="2700000" algn="tl">
                    <a:srgbClr val="C0C0C0"/>
                  </a:outerShdw>
                </a:effectLst>
                <a:latin typeface="Comic Sans MS" panose="030F0702030302020204" pitchFamily="66" charset="0"/>
              </a:rPr>
              <a:t>)</a:t>
            </a:r>
            <a:endParaRPr lang="en-US" altLang="en-US" sz="2432" smtClean="0"/>
          </a:p>
        </p:txBody>
      </p:sp>
      <p:sp>
        <p:nvSpPr>
          <p:cNvPr id="417800" name="Line 8"/>
          <p:cNvSpPr>
            <a:spLocks noChangeShapeType="1"/>
          </p:cNvSpPr>
          <p:nvPr/>
        </p:nvSpPr>
        <p:spPr bwMode="auto">
          <a:xfrm>
            <a:off x="2633663" y="2820988"/>
            <a:ext cx="1333500" cy="9017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84"/>
          </a:p>
        </p:txBody>
      </p:sp>
      <p:sp>
        <p:nvSpPr>
          <p:cNvPr id="417801" name="Line 9"/>
          <p:cNvSpPr>
            <a:spLocks noChangeShapeType="1"/>
          </p:cNvSpPr>
          <p:nvPr/>
        </p:nvSpPr>
        <p:spPr bwMode="auto">
          <a:xfrm flipH="1">
            <a:off x="2473325" y="2592388"/>
            <a:ext cx="0" cy="987425"/>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84"/>
          </a:p>
        </p:txBody>
      </p:sp>
      <p:pic>
        <p:nvPicPr>
          <p:cNvPr id="25610" name="Picture 10" descr="n2hh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275" y="4987925"/>
            <a:ext cx="7694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803" name="Text Box 11"/>
          <p:cNvSpPr txBox="1">
            <a:spLocks noChangeArrowheads="1"/>
          </p:cNvSpPr>
          <p:nvPr/>
        </p:nvSpPr>
        <p:spPr bwMode="auto">
          <a:xfrm>
            <a:off x="2527300" y="6013450"/>
            <a:ext cx="712788"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402" smtClean="0"/>
              <a:t>H15</a:t>
            </a:r>
          </a:p>
          <a:p>
            <a:pPr algn="ctr" eaLnBrk="1" hangingPunct="1">
              <a:defRPr/>
            </a:pPr>
            <a:r>
              <a:rPr lang="en-US" altLang="en-US" sz="1402" smtClean="0"/>
              <a:t>23.3eV</a:t>
            </a:r>
            <a:endParaRPr lang="en-US" altLang="en-US" sz="2432" smtClean="0"/>
          </a:p>
        </p:txBody>
      </p:sp>
      <p:sp>
        <p:nvSpPr>
          <p:cNvPr id="417804" name="Text Box 12"/>
          <p:cNvSpPr txBox="1">
            <a:spLocks noChangeArrowheads="1"/>
          </p:cNvSpPr>
          <p:nvPr/>
        </p:nvSpPr>
        <p:spPr bwMode="auto">
          <a:xfrm>
            <a:off x="5211763" y="6013450"/>
            <a:ext cx="712787"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402" smtClean="0"/>
              <a:t>H21</a:t>
            </a:r>
          </a:p>
          <a:p>
            <a:pPr algn="ctr" eaLnBrk="1" hangingPunct="1">
              <a:defRPr/>
            </a:pPr>
            <a:r>
              <a:rPr lang="en-US" altLang="en-US" sz="1402" smtClean="0"/>
              <a:t>32.6eV</a:t>
            </a:r>
            <a:endParaRPr lang="en-US" altLang="en-US" sz="2432" smtClean="0"/>
          </a:p>
        </p:txBody>
      </p:sp>
      <p:sp>
        <p:nvSpPr>
          <p:cNvPr id="417805" name="Text Box 13"/>
          <p:cNvSpPr txBox="1">
            <a:spLocks noChangeArrowheads="1"/>
          </p:cNvSpPr>
          <p:nvPr/>
        </p:nvSpPr>
        <p:spPr bwMode="auto">
          <a:xfrm>
            <a:off x="6858000" y="6013450"/>
            <a:ext cx="712788"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402" smtClean="0"/>
              <a:t>H27</a:t>
            </a:r>
          </a:p>
          <a:p>
            <a:pPr algn="ctr" eaLnBrk="1" hangingPunct="1">
              <a:defRPr/>
            </a:pPr>
            <a:r>
              <a:rPr lang="en-US" altLang="en-US" sz="1402" smtClean="0"/>
              <a:t>41.9eV</a:t>
            </a:r>
            <a:endParaRPr lang="en-US" altLang="en-US" sz="2432" smtClean="0"/>
          </a:p>
        </p:txBody>
      </p:sp>
      <p:sp>
        <p:nvSpPr>
          <p:cNvPr id="417806" name="Text Box 14"/>
          <p:cNvSpPr txBox="1">
            <a:spLocks noChangeArrowheads="1"/>
          </p:cNvSpPr>
          <p:nvPr/>
        </p:nvSpPr>
        <p:spPr bwMode="auto">
          <a:xfrm>
            <a:off x="7978775" y="6013450"/>
            <a:ext cx="712788"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402" smtClean="0"/>
              <a:t>H33</a:t>
            </a:r>
          </a:p>
          <a:p>
            <a:pPr algn="ctr" eaLnBrk="1" hangingPunct="1">
              <a:defRPr/>
            </a:pPr>
            <a:r>
              <a:rPr lang="en-US" altLang="en-US" sz="1402" smtClean="0"/>
              <a:t>51.2eV</a:t>
            </a:r>
            <a:endParaRPr lang="en-US" altLang="en-US" sz="2432" smtClean="0"/>
          </a:p>
        </p:txBody>
      </p:sp>
      <p:sp>
        <p:nvSpPr>
          <p:cNvPr id="417807" name="Text Box 15"/>
          <p:cNvSpPr txBox="1">
            <a:spLocks noChangeArrowheads="1"/>
          </p:cNvSpPr>
          <p:nvPr/>
        </p:nvSpPr>
        <p:spPr bwMode="auto">
          <a:xfrm>
            <a:off x="8840788" y="6013450"/>
            <a:ext cx="712787"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1402" smtClean="0"/>
              <a:t>H39</a:t>
            </a:r>
          </a:p>
          <a:p>
            <a:pPr algn="ctr" eaLnBrk="1" hangingPunct="1">
              <a:defRPr/>
            </a:pPr>
            <a:r>
              <a:rPr lang="en-US" altLang="en-US" sz="1402" smtClean="0"/>
              <a:t>60.5eV</a:t>
            </a:r>
            <a:endParaRPr lang="en-US" altLang="en-US" sz="2432" smtClean="0"/>
          </a:p>
        </p:txBody>
      </p:sp>
      <p:sp>
        <p:nvSpPr>
          <p:cNvPr id="417808" name="Rectangle 16"/>
          <p:cNvSpPr>
            <a:spLocks noChangeArrowheads="1"/>
          </p:cNvSpPr>
          <p:nvPr/>
        </p:nvSpPr>
        <p:spPr bwMode="auto">
          <a:xfrm>
            <a:off x="3676650" y="5205413"/>
            <a:ext cx="560388" cy="760412"/>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417809" name="Line 17"/>
          <p:cNvSpPr>
            <a:spLocks noChangeShapeType="1"/>
          </p:cNvSpPr>
          <p:nvPr/>
        </p:nvSpPr>
        <p:spPr bwMode="auto">
          <a:xfrm>
            <a:off x="1992313" y="2265363"/>
            <a:ext cx="320675" cy="174625"/>
          </a:xfrm>
          <a:prstGeom prst="line">
            <a:avLst/>
          </a:prstGeom>
          <a:noFill/>
          <a:ln w="28575">
            <a:solidFill>
              <a:srgbClr val="FF0000"/>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84"/>
          </a:p>
        </p:txBody>
      </p:sp>
      <p:sp>
        <p:nvSpPr>
          <p:cNvPr id="417810" name="Line 18"/>
          <p:cNvSpPr>
            <a:spLocks noChangeShapeType="1"/>
          </p:cNvSpPr>
          <p:nvPr/>
        </p:nvSpPr>
        <p:spPr bwMode="auto">
          <a:xfrm>
            <a:off x="1992313" y="2493963"/>
            <a:ext cx="320675" cy="174625"/>
          </a:xfrm>
          <a:prstGeom prst="line">
            <a:avLst/>
          </a:prstGeom>
          <a:noFill/>
          <a:ln w="28575">
            <a:solidFill>
              <a:srgbClr val="FF6600"/>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84"/>
          </a:p>
        </p:txBody>
      </p:sp>
      <p:sp>
        <p:nvSpPr>
          <p:cNvPr id="417811" name="Line 19"/>
          <p:cNvSpPr>
            <a:spLocks noChangeShapeType="1"/>
          </p:cNvSpPr>
          <p:nvPr/>
        </p:nvSpPr>
        <p:spPr bwMode="auto">
          <a:xfrm flipV="1">
            <a:off x="9928225" y="5024438"/>
            <a:ext cx="0" cy="9890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84"/>
          </a:p>
        </p:txBody>
      </p:sp>
      <p:sp>
        <p:nvSpPr>
          <p:cNvPr id="417812" name="Text Box 20"/>
          <p:cNvSpPr txBox="1">
            <a:spLocks noChangeArrowheads="1"/>
          </p:cNvSpPr>
          <p:nvPr/>
        </p:nvSpPr>
        <p:spPr bwMode="auto">
          <a:xfrm>
            <a:off x="9939338" y="5316538"/>
            <a:ext cx="763587"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870" smtClean="0"/>
              <a:t>Space</a:t>
            </a:r>
            <a:endParaRPr lang="en-US" altLang="en-US" sz="2432" smtClean="0"/>
          </a:p>
        </p:txBody>
      </p:sp>
      <p:sp>
        <p:nvSpPr>
          <p:cNvPr id="417813" name="Text Box 21"/>
          <p:cNvSpPr txBox="1">
            <a:spLocks noChangeArrowheads="1"/>
          </p:cNvSpPr>
          <p:nvPr/>
        </p:nvSpPr>
        <p:spPr bwMode="auto">
          <a:xfrm>
            <a:off x="6802438" y="3657600"/>
            <a:ext cx="32067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065" tIns="47032" rIns="94065" bIns="47032">
            <a:spAutoFit/>
          </a:bodyPr>
          <a:lstStyle>
            <a:lvl1pPr defTabSz="1006475">
              <a:defRPr sz="2400">
                <a:solidFill>
                  <a:schemeClr val="tx1"/>
                </a:solidFill>
                <a:latin typeface="Times New Roman" panose="02020603050405020304" pitchFamily="18" charset="0"/>
              </a:defRPr>
            </a:lvl1pPr>
            <a:lvl2pPr marL="503238" defTabSz="1006475">
              <a:defRPr sz="2400">
                <a:solidFill>
                  <a:schemeClr val="tx1"/>
                </a:solidFill>
                <a:latin typeface="Times New Roman" panose="02020603050405020304" pitchFamily="18" charset="0"/>
              </a:defRPr>
            </a:lvl2pPr>
            <a:lvl3pPr marL="1006475" defTabSz="1006475">
              <a:defRPr sz="2400">
                <a:solidFill>
                  <a:schemeClr val="tx1"/>
                </a:solidFill>
                <a:latin typeface="Times New Roman" panose="02020603050405020304" pitchFamily="18" charset="0"/>
              </a:defRPr>
            </a:lvl3pPr>
            <a:lvl4pPr marL="1508125" defTabSz="1006475">
              <a:defRPr sz="2400">
                <a:solidFill>
                  <a:schemeClr val="tx1"/>
                </a:solidFill>
                <a:latin typeface="Times New Roman" panose="02020603050405020304" pitchFamily="18" charset="0"/>
              </a:defRPr>
            </a:lvl4pPr>
            <a:lvl5pPr marL="2011363" defTabSz="1006475">
              <a:defRPr sz="2400">
                <a:solidFill>
                  <a:schemeClr val="tx1"/>
                </a:solidFill>
                <a:latin typeface="Times New Roman" panose="02020603050405020304" pitchFamily="18" charset="0"/>
              </a:defRPr>
            </a:lvl5pPr>
            <a:lvl6pPr marL="2468563" defTabSz="1006475" eaLnBrk="0" fontAlgn="base" hangingPunct="0">
              <a:spcBef>
                <a:spcPct val="0"/>
              </a:spcBef>
              <a:spcAft>
                <a:spcPct val="0"/>
              </a:spcAft>
              <a:defRPr sz="2400">
                <a:solidFill>
                  <a:schemeClr val="tx1"/>
                </a:solidFill>
                <a:latin typeface="Times New Roman" panose="02020603050405020304" pitchFamily="18" charset="0"/>
              </a:defRPr>
            </a:lvl6pPr>
            <a:lvl7pPr marL="2925763" defTabSz="1006475" eaLnBrk="0" fontAlgn="base" hangingPunct="0">
              <a:spcBef>
                <a:spcPct val="0"/>
              </a:spcBef>
              <a:spcAft>
                <a:spcPct val="0"/>
              </a:spcAft>
              <a:defRPr sz="2400">
                <a:solidFill>
                  <a:schemeClr val="tx1"/>
                </a:solidFill>
                <a:latin typeface="Times New Roman" panose="02020603050405020304" pitchFamily="18" charset="0"/>
              </a:defRPr>
            </a:lvl7pPr>
            <a:lvl8pPr marL="3382963" defTabSz="1006475" eaLnBrk="0" fontAlgn="base" hangingPunct="0">
              <a:spcBef>
                <a:spcPct val="0"/>
              </a:spcBef>
              <a:spcAft>
                <a:spcPct val="0"/>
              </a:spcAft>
              <a:defRPr sz="2400">
                <a:solidFill>
                  <a:schemeClr val="tx1"/>
                </a:solidFill>
                <a:latin typeface="Times New Roman" panose="02020603050405020304" pitchFamily="18" charset="0"/>
              </a:defRPr>
            </a:lvl8pPr>
            <a:lvl9pPr marL="3840163" defTabSz="100647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2432" smtClean="0"/>
              <a:t>Ti:sapphire CPA</a:t>
            </a:r>
          </a:p>
          <a:p>
            <a:pPr eaLnBrk="1" hangingPunct="1">
              <a:defRPr/>
            </a:pPr>
            <a:r>
              <a:rPr lang="en-US" altLang="en-US" sz="2432" smtClean="0"/>
              <a:t>1 TW, 27 fs @ 50 Hz</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713" y="365125"/>
            <a:ext cx="9144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5834063" y="0"/>
            <a:ext cx="481965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en-US" sz="2000">
              <a:ea typeface="MS PGothic" panose="020B0600070205080204" pitchFamily="34" charset="-128"/>
              <a:cs typeface="Times New Roman" panose="02020603050405020304" pitchFamily="18" charset="0"/>
            </a:endParaRPr>
          </a:p>
        </p:txBody>
      </p:sp>
      <p:sp>
        <p:nvSpPr>
          <p:cNvPr id="26628" name="Rectangle 4"/>
          <p:cNvSpPr>
            <a:spLocks noChangeArrowheads="1"/>
          </p:cNvSpPr>
          <p:nvPr/>
        </p:nvSpPr>
        <p:spPr bwMode="auto">
          <a:xfrm>
            <a:off x="1509713" y="0"/>
            <a:ext cx="4572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ea typeface="MS PGothic" panose="020B0600070205080204" pitchFamily="34" charset="-128"/>
              <a:cs typeface="Times New Roman" panose="02020603050405020304" pitchFamily="18" charset="0"/>
            </a:endParaRPr>
          </a:p>
        </p:txBody>
      </p:sp>
      <p:grpSp>
        <p:nvGrpSpPr>
          <p:cNvPr id="26629" name="Group 13"/>
          <p:cNvGrpSpPr>
            <a:grpSpLocks/>
          </p:cNvGrpSpPr>
          <p:nvPr/>
        </p:nvGrpSpPr>
        <p:grpSpPr bwMode="auto">
          <a:xfrm rot="5400000">
            <a:off x="2309812" y="252413"/>
            <a:ext cx="1393825" cy="1238250"/>
            <a:chOff x="3432" y="849"/>
            <a:chExt cx="1524" cy="1354"/>
          </a:xfrm>
        </p:grpSpPr>
        <p:grpSp>
          <p:nvGrpSpPr>
            <p:cNvPr id="26652" name="Group 9"/>
            <p:cNvGrpSpPr>
              <a:grpSpLocks/>
            </p:cNvGrpSpPr>
            <p:nvPr/>
          </p:nvGrpSpPr>
          <p:grpSpPr bwMode="auto">
            <a:xfrm>
              <a:off x="3432" y="876"/>
              <a:ext cx="1188" cy="869"/>
              <a:chOff x="3432" y="876"/>
              <a:chExt cx="1188" cy="869"/>
            </a:xfrm>
          </p:grpSpPr>
          <p:sp>
            <p:nvSpPr>
              <p:cNvPr id="26655" name="Line 5"/>
              <p:cNvSpPr>
                <a:spLocks noChangeShapeType="1"/>
              </p:cNvSpPr>
              <p:nvPr/>
            </p:nvSpPr>
            <p:spPr bwMode="auto">
              <a:xfrm>
                <a:off x="4620" y="876"/>
                <a:ext cx="0" cy="840"/>
              </a:xfrm>
              <a:prstGeom prst="line">
                <a:avLst/>
              </a:prstGeom>
              <a:noFill/>
              <a:ln w="1905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26656" name="Line 6"/>
              <p:cNvSpPr>
                <a:spLocks noChangeShapeType="1"/>
              </p:cNvSpPr>
              <p:nvPr/>
            </p:nvSpPr>
            <p:spPr bwMode="auto">
              <a:xfrm flipH="1">
                <a:off x="3432" y="1722"/>
                <a:ext cx="1188"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6657" name="Freeform 8"/>
              <p:cNvSpPr>
                <a:spLocks/>
              </p:cNvSpPr>
              <p:nvPr/>
            </p:nvSpPr>
            <p:spPr bwMode="auto">
              <a:xfrm>
                <a:off x="3938" y="926"/>
                <a:ext cx="127" cy="819"/>
              </a:xfrm>
              <a:custGeom>
                <a:avLst/>
                <a:gdLst>
                  <a:gd name="T0" fmla="*/ 0 w 177"/>
                  <a:gd name="T1" fmla="*/ 410 h 1140"/>
                  <a:gd name="T2" fmla="*/ 11 w 177"/>
                  <a:gd name="T3" fmla="*/ 409 h 1140"/>
                  <a:gd name="T4" fmla="*/ 20 w 177"/>
                  <a:gd name="T5" fmla="*/ 404 h 1140"/>
                  <a:gd name="T6" fmla="*/ 28 w 177"/>
                  <a:gd name="T7" fmla="*/ 394 h 1140"/>
                  <a:gd name="T8" fmla="*/ 34 w 177"/>
                  <a:gd name="T9" fmla="*/ 233 h 1140"/>
                  <a:gd name="T10" fmla="*/ 41 w 177"/>
                  <a:gd name="T11" fmla="*/ 55 h 1140"/>
                  <a:gd name="T12" fmla="*/ 43 w 177"/>
                  <a:gd name="T13" fmla="*/ 12 h 1140"/>
                  <a:gd name="T14" fmla="*/ 47 w 177"/>
                  <a:gd name="T15" fmla="*/ 1 h 1140"/>
                  <a:gd name="T16" fmla="*/ 48 w 177"/>
                  <a:gd name="T17" fmla="*/ 9 h 1140"/>
                  <a:gd name="T18" fmla="*/ 49 w 177"/>
                  <a:gd name="T19" fmla="*/ 22 h 1140"/>
                  <a:gd name="T20" fmla="*/ 50 w 177"/>
                  <a:gd name="T21" fmla="*/ 45 h 1140"/>
                  <a:gd name="T22" fmla="*/ 50 w 177"/>
                  <a:gd name="T23" fmla="*/ 134 h 1140"/>
                  <a:gd name="T24" fmla="*/ 51 w 177"/>
                  <a:gd name="T25" fmla="*/ 298 h 1140"/>
                  <a:gd name="T26" fmla="*/ 50 w 177"/>
                  <a:gd name="T27" fmla="*/ 361 h 1140"/>
                  <a:gd name="T28" fmla="*/ 52 w 177"/>
                  <a:gd name="T29" fmla="*/ 397 h 1140"/>
                  <a:gd name="T30" fmla="*/ 57 w 177"/>
                  <a:gd name="T31" fmla="*/ 406 h 1140"/>
                  <a:gd name="T32" fmla="*/ 65 w 177"/>
                  <a:gd name="T33" fmla="*/ 411 h 1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1140"/>
                  <a:gd name="T53" fmla="*/ 177 w 177"/>
                  <a:gd name="T54" fmla="*/ 1140 h 1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1140">
                    <a:moveTo>
                      <a:pt x="0" y="1105"/>
                    </a:moveTo>
                    <a:cubicBezTo>
                      <a:pt x="10" y="1105"/>
                      <a:pt x="21" y="1105"/>
                      <a:pt x="30" y="1102"/>
                    </a:cubicBezTo>
                    <a:cubicBezTo>
                      <a:pt x="39" y="1099"/>
                      <a:pt x="47" y="1096"/>
                      <a:pt x="54" y="1090"/>
                    </a:cubicBezTo>
                    <a:cubicBezTo>
                      <a:pt x="61" y="1084"/>
                      <a:pt x="69" y="1140"/>
                      <a:pt x="75" y="1063"/>
                    </a:cubicBezTo>
                    <a:cubicBezTo>
                      <a:pt x="81" y="986"/>
                      <a:pt x="87" y="780"/>
                      <a:pt x="93" y="628"/>
                    </a:cubicBezTo>
                    <a:cubicBezTo>
                      <a:pt x="99" y="476"/>
                      <a:pt x="107" y="247"/>
                      <a:pt x="111" y="148"/>
                    </a:cubicBezTo>
                    <a:cubicBezTo>
                      <a:pt x="115" y="49"/>
                      <a:pt x="114" y="59"/>
                      <a:pt x="117" y="34"/>
                    </a:cubicBezTo>
                    <a:cubicBezTo>
                      <a:pt x="120" y="9"/>
                      <a:pt x="124" y="2"/>
                      <a:pt x="126" y="1"/>
                    </a:cubicBezTo>
                    <a:cubicBezTo>
                      <a:pt x="128" y="0"/>
                      <a:pt x="128" y="16"/>
                      <a:pt x="129" y="25"/>
                    </a:cubicBezTo>
                    <a:cubicBezTo>
                      <a:pt x="130" y="34"/>
                      <a:pt x="131" y="42"/>
                      <a:pt x="132" y="58"/>
                    </a:cubicBezTo>
                    <a:cubicBezTo>
                      <a:pt x="133" y="74"/>
                      <a:pt x="135" y="71"/>
                      <a:pt x="135" y="121"/>
                    </a:cubicBezTo>
                    <a:cubicBezTo>
                      <a:pt x="135" y="171"/>
                      <a:pt x="134" y="247"/>
                      <a:pt x="135" y="361"/>
                    </a:cubicBezTo>
                    <a:cubicBezTo>
                      <a:pt x="136" y="475"/>
                      <a:pt x="138" y="703"/>
                      <a:pt x="138" y="805"/>
                    </a:cubicBezTo>
                    <a:cubicBezTo>
                      <a:pt x="138" y="907"/>
                      <a:pt x="134" y="929"/>
                      <a:pt x="135" y="973"/>
                    </a:cubicBezTo>
                    <a:cubicBezTo>
                      <a:pt x="136" y="1017"/>
                      <a:pt x="138" y="1049"/>
                      <a:pt x="141" y="1069"/>
                    </a:cubicBezTo>
                    <a:cubicBezTo>
                      <a:pt x="144" y="1089"/>
                      <a:pt x="150" y="1089"/>
                      <a:pt x="156" y="1096"/>
                    </a:cubicBezTo>
                    <a:cubicBezTo>
                      <a:pt x="162" y="1103"/>
                      <a:pt x="169" y="1105"/>
                      <a:pt x="177" y="1108"/>
                    </a:cubicBezTo>
                  </a:path>
                </a:pathLst>
              </a:cu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53" name="Text Box 11"/>
            <p:cNvSpPr txBox="1">
              <a:spLocks noChangeArrowheads="1"/>
            </p:cNvSpPr>
            <p:nvPr/>
          </p:nvSpPr>
          <p:spPr bwMode="auto">
            <a:xfrm>
              <a:off x="3505" y="1769"/>
              <a:ext cx="27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ea typeface="MS PGothic" panose="020B0600070205080204" pitchFamily="34" charset="-128"/>
                  <a:cs typeface="Times New Roman" panose="02020603050405020304" pitchFamily="18" charset="0"/>
                </a:rPr>
                <a:t>t</a:t>
              </a:r>
              <a:endParaRPr lang="fr-FR" altLang="en-US" sz="2000">
                <a:ea typeface="MS PGothic" panose="020B0600070205080204" pitchFamily="34" charset="-128"/>
                <a:cs typeface="Times New Roman" panose="02020603050405020304" pitchFamily="18" charset="0"/>
              </a:endParaRPr>
            </a:p>
          </p:txBody>
        </p:sp>
        <p:sp>
          <p:nvSpPr>
            <p:cNvPr id="26654" name="Text Box 12"/>
            <p:cNvSpPr txBox="1">
              <a:spLocks noChangeArrowheads="1"/>
            </p:cNvSpPr>
            <p:nvPr/>
          </p:nvSpPr>
          <p:spPr bwMode="auto">
            <a:xfrm>
              <a:off x="4663" y="849"/>
              <a:ext cx="293"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ea typeface="MS PGothic" panose="020B0600070205080204" pitchFamily="34" charset="-128"/>
                  <a:cs typeface="Times New Roman" panose="02020603050405020304" pitchFamily="18" charset="0"/>
                </a:rPr>
                <a:t>I</a:t>
              </a:r>
              <a:endParaRPr lang="fr-FR" altLang="en-US" sz="2000">
                <a:ea typeface="MS PGothic" panose="020B0600070205080204" pitchFamily="34" charset="-128"/>
                <a:cs typeface="Times New Roman" panose="02020603050405020304" pitchFamily="18" charset="0"/>
              </a:endParaRPr>
            </a:p>
          </p:txBody>
        </p:sp>
      </p:grpSp>
      <p:sp>
        <p:nvSpPr>
          <p:cNvPr id="26630" name="Line 16"/>
          <p:cNvSpPr>
            <a:spLocks noChangeShapeType="1"/>
          </p:cNvSpPr>
          <p:nvPr/>
        </p:nvSpPr>
        <p:spPr bwMode="auto">
          <a:xfrm>
            <a:off x="5148263" y="1573213"/>
            <a:ext cx="0" cy="766762"/>
          </a:xfrm>
          <a:prstGeom prst="line">
            <a:avLst/>
          </a:prstGeom>
          <a:noFill/>
          <a:ln w="1905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1" name="Line 17"/>
          <p:cNvSpPr>
            <a:spLocks noChangeShapeType="1"/>
          </p:cNvSpPr>
          <p:nvPr/>
        </p:nvSpPr>
        <p:spPr bwMode="auto">
          <a:xfrm flipH="1">
            <a:off x="4062413" y="2346325"/>
            <a:ext cx="1085850"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6632" name="Text Box 19"/>
          <p:cNvSpPr txBox="1">
            <a:spLocks noChangeArrowheads="1"/>
          </p:cNvSpPr>
          <p:nvPr/>
        </p:nvSpPr>
        <p:spPr bwMode="auto">
          <a:xfrm>
            <a:off x="4129088" y="23891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ea typeface="MS PGothic" panose="020B0600070205080204" pitchFamily="34" charset="-128"/>
                <a:cs typeface="Times New Roman" panose="02020603050405020304" pitchFamily="18" charset="0"/>
              </a:rPr>
              <a:t>t</a:t>
            </a:r>
            <a:endParaRPr lang="fr-FR" altLang="en-US" sz="2000">
              <a:ea typeface="MS PGothic" panose="020B0600070205080204" pitchFamily="34" charset="-128"/>
              <a:cs typeface="Times New Roman" panose="02020603050405020304" pitchFamily="18" charset="0"/>
            </a:endParaRPr>
          </a:p>
        </p:txBody>
      </p:sp>
      <p:sp>
        <p:nvSpPr>
          <p:cNvPr id="26633" name="Text Box 20"/>
          <p:cNvSpPr txBox="1">
            <a:spLocks noChangeArrowheads="1"/>
          </p:cNvSpPr>
          <p:nvPr/>
        </p:nvSpPr>
        <p:spPr bwMode="auto">
          <a:xfrm>
            <a:off x="5187950" y="1547813"/>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ea typeface="MS PGothic" panose="020B0600070205080204" pitchFamily="34" charset="-128"/>
                <a:cs typeface="Times New Roman" panose="02020603050405020304" pitchFamily="18" charset="0"/>
              </a:rPr>
              <a:t>I</a:t>
            </a:r>
            <a:endParaRPr lang="fr-FR" altLang="en-US" sz="2000">
              <a:ea typeface="MS PGothic" panose="020B0600070205080204" pitchFamily="34" charset="-128"/>
              <a:cs typeface="Times New Roman" panose="02020603050405020304" pitchFamily="18" charset="0"/>
            </a:endParaRPr>
          </a:p>
        </p:txBody>
      </p:sp>
      <p:sp>
        <p:nvSpPr>
          <p:cNvPr id="26634" name="Freeform 21"/>
          <p:cNvSpPr>
            <a:spLocks/>
          </p:cNvSpPr>
          <p:nvPr/>
        </p:nvSpPr>
        <p:spPr bwMode="auto">
          <a:xfrm>
            <a:off x="4205288" y="1935163"/>
            <a:ext cx="885825" cy="407987"/>
          </a:xfrm>
          <a:custGeom>
            <a:avLst/>
            <a:gdLst>
              <a:gd name="T0" fmla="*/ 0 w 558"/>
              <a:gd name="T1" fmla="*/ 2147483646 h 257"/>
              <a:gd name="T2" fmla="*/ 2147483646 w 558"/>
              <a:gd name="T3" fmla="*/ 2147483646 h 257"/>
              <a:gd name="T4" fmla="*/ 2147483646 w 558"/>
              <a:gd name="T5" fmla="*/ 2147483646 h 257"/>
              <a:gd name="T6" fmla="*/ 2147483646 w 558"/>
              <a:gd name="T7" fmla="*/ 2147483646 h 257"/>
              <a:gd name="T8" fmla="*/ 2147483646 w 558"/>
              <a:gd name="T9" fmla="*/ 2147483646 h 257"/>
              <a:gd name="T10" fmla="*/ 2147483646 w 558"/>
              <a:gd name="T11" fmla="*/ 2147483646 h 257"/>
              <a:gd name="T12" fmla="*/ 2147483646 w 558"/>
              <a:gd name="T13" fmla="*/ 2147483646 h 257"/>
              <a:gd name="T14" fmla="*/ 2147483646 w 558"/>
              <a:gd name="T15" fmla="*/ 2147483646 h 257"/>
              <a:gd name="T16" fmla="*/ 2147483646 w 558"/>
              <a:gd name="T17" fmla="*/ 2147483646 h 257"/>
              <a:gd name="T18" fmla="*/ 2147483646 w 558"/>
              <a:gd name="T19" fmla="*/ 2147483646 h 257"/>
              <a:gd name="T20" fmla="*/ 2147483646 w 558"/>
              <a:gd name="T21" fmla="*/ 2147483646 h 257"/>
              <a:gd name="T22" fmla="*/ 2147483646 w 558"/>
              <a:gd name="T23" fmla="*/ 2147483646 h 257"/>
              <a:gd name="T24" fmla="*/ 2147483646 w 558"/>
              <a:gd name="T25" fmla="*/ 2147483646 h 257"/>
              <a:gd name="T26" fmla="*/ 2147483646 w 558"/>
              <a:gd name="T27" fmla="*/ 2147483646 h 257"/>
              <a:gd name="T28" fmla="*/ 2147483646 w 558"/>
              <a:gd name="T29" fmla="*/ 2147483646 h 257"/>
              <a:gd name="T30" fmla="*/ 2147483646 w 558"/>
              <a:gd name="T31" fmla="*/ 2147483646 h 257"/>
              <a:gd name="T32" fmla="*/ 2147483646 w 558"/>
              <a:gd name="T33" fmla="*/ 2147483646 h 257"/>
              <a:gd name="T34" fmla="*/ 2147483646 w 558"/>
              <a:gd name="T35" fmla="*/ 2147483646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8"/>
              <a:gd name="T55" fmla="*/ 0 h 257"/>
              <a:gd name="T56" fmla="*/ 558 w 558"/>
              <a:gd name="T57" fmla="*/ 257 h 2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8" h="257">
                <a:moveTo>
                  <a:pt x="0" y="254"/>
                </a:moveTo>
                <a:cubicBezTo>
                  <a:pt x="19" y="248"/>
                  <a:pt x="39" y="242"/>
                  <a:pt x="54" y="239"/>
                </a:cubicBezTo>
                <a:cubicBezTo>
                  <a:pt x="69" y="236"/>
                  <a:pt x="83" y="231"/>
                  <a:pt x="93" y="233"/>
                </a:cubicBezTo>
                <a:cubicBezTo>
                  <a:pt x="103" y="235"/>
                  <a:pt x="105" y="248"/>
                  <a:pt x="114" y="251"/>
                </a:cubicBezTo>
                <a:cubicBezTo>
                  <a:pt x="123" y="254"/>
                  <a:pt x="144" y="255"/>
                  <a:pt x="150" y="251"/>
                </a:cubicBezTo>
                <a:cubicBezTo>
                  <a:pt x="156" y="247"/>
                  <a:pt x="145" y="244"/>
                  <a:pt x="150" y="227"/>
                </a:cubicBezTo>
                <a:cubicBezTo>
                  <a:pt x="155" y="210"/>
                  <a:pt x="172" y="157"/>
                  <a:pt x="180" y="146"/>
                </a:cubicBezTo>
                <a:cubicBezTo>
                  <a:pt x="188" y="135"/>
                  <a:pt x="190" y="151"/>
                  <a:pt x="201" y="158"/>
                </a:cubicBezTo>
                <a:cubicBezTo>
                  <a:pt x="212" y="165"/>
                  <a:pt x="237" y="189"/>
                  <a:pt x="246" y="188"/>
                </a:cubicBezTo>
                <a:cubicBezTo>
                  <a:pt x="255" y="187"/>
                  <a:pt x="252" y="152"/>
                  <a:pt x="258" y="149"/>
                </a:cubicBezTo>
                <a:cubicBezTo>
                  <a:pt x="264" y="146"/>
                  <a:pt x="278" y="165"/>
                  <a:pt x="285" y="170"/>
                </a:cubicBezTo>
                <a:cubicBezTo>
                  <a:pt x="292" y="175"/>
                  <a:pt x="293" y="208"/>
                  <a:pt x="303" y="182"/>
                </a:cubicBezTo>
                <a:cubicBezTo>
                  <a:pt x="313" y="156"/>
                  <a:pt x="332" y="28"/>
                  <a:pt x="342" y="14"/>
                </a:cubicBezTo>
                <a:cubicBezTo>
                  <a:pt x="352" y="0"/>
                  <a:pt x="354" y="82"/>
                  <a:pt x="366" y="98"/>
                </a:cubicBezTo>
                <a:cubicBezTo>
                  <a:pt x="378" y="114"/>
                  <a:pt x="399" y="107"/>
                  <a:pt x="414" y="110"/>
                </a:cubicBezTo>
                <a:cubicBezTo>
                  <a:pt x="429" y="113"/>
                  <a:pt x="445" y="97"/>
                  <a:pt x="456" y="116"/>
                </a:cubicBezTo>
                <a:cubicBezTo>
                  <a:pt x="467" y="135"/>
                  <a:pt x="463" y="204"/>
                  <a:pt x="480" y="227"/>
                </a:cubicBezTo>
                <a:cubicBezTo>
                  <a:pt x="497" y="250"/>
                  <a:pt x="527" y="253"/>
                  <a:pt x="558" y="257"/>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5" name="Text Box 22"/>
          <p:cNvSpPr txBox="1">
            <a:spLocks noChangeArrowheads="1"/>
          </p:cNvSpPr>
          <p:nvPr/>
        </p:nvSpPr>
        <p:spPr bwMode="auto">
          <a:xfrm>
            <a:off x="5284788" y="15859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ea typeface="MS PGothic" panose="020B0600070205080204" pitchFamily="34" charset="-128"/>
              <a:cs typeface="Times New Roman" panose="02020603050405020304" pitchFamily="18" charset="0"/>
            </a:endParaRPr>
          </a:p>
        </p:txBody>
      </p:sp>
      <p:sp>
        <p:nvSpPr>
          <p:cNvPr id="26636" name="Text Box 23"/>
          <p:cNvSpPr txBox="1">
            <a:spLocks noChangeArrowheads="1"/>
          </p:cNvSpPr>
          <p:nvPr/>
        </p:nvSpPr>
        <p:spPr bwMode="auto">
          <a:xfrm rot="5400000">
            <a:off x="3161506" y="1427957"/>
            <a:ext cx="411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ea typeface="MS PGothic" panose="020B0600070205080204" pitchFamily="34" charset="-128"/>
                <a:cs typeface="Times New Roman" panose="02020603050405020304" pitchFamily="18" charset="0"/>
              </a:rPr>
              <a:t>ref</a:t>
            </a:r>
            <a:endParaRPr lang="fr-FR" altLang="en-US" sz="1600">
              <a:ea typeface="MS PGothic" panose="020B0600070205080204" pitchFamily="34" charset="-128"/>
              <a:cs typeface="Times New Roman" panose="02020603050405020304" pitchFamily="18" charset="0"/>
            </a:endParaRPr>
          </a:p>
        </p:txBody>
      </p:sp>
      <p:sp>
        <p:nvSpPr>
          <p:cNvPr id="26637" name="Text Box 24"/>
          <p:cNvSpPr txBox="1">
            <a:spLocks noChangeArrowheads="1"/>
          </p:cNvSpPr>
          <p:nvPr/>
        </p:nvSpPr>
        <p:spPr bwMode="auto">
          <a:xfrm>
            <a:off x="5289550" y="1647825"/>
            <a:ext cx="26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ea typeface="MS PGothic" panose="020B0600070205080204" pitchFamily="34" charset="-128"/>
                <a:cs typeface="Times New Roman" panose="02020603050405020304" pitchFamily="18" charset="0"/>
              </a:rPr>
              <a:t>s</a:t>
            </a:r>
            <a:endParaRPr lang="fr-FR" altLang="en-US" sz="1600">
              <a:ea typeface="MS PGothic" panose="020B0600070205080204" pitchFamily="34" charset="-128"/>
              <a:cs typeface="Times New Roman" panose="02020603050405020304" pitchFamily="18" charset="0"/>
            </a:endParaRPr>
          </a:p>
        </p:txBody>
      </p:sp>
      <p:pic>
        <p:nvPicPr>
          <p:cNvPr id="26638" name="Picture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325" y="-4763"/>
            <a:ext cx="37449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2" name="Picture 26" descr="txp_fig"/>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6249988" y="1611313"/>
            <a:ext cx="33655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3" name="Picture 27" descr="txp_fig"/>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6486525" y="2409825"/>
            <a:ext cx="29702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4" name="Picture 28" descr="txp_fig"/>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6748463" y="3363913"/>
            <a:ext cx="24796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29"/>
          <p:cNvSpPr txBox="1">
            <a:spLocks noChangeArrowheads="1"/>
          </p:cNvSpPr>
          <p:nvPr/>
        </p:nvSpPr>
        <p:spPr bwMode="auto">
          <a:xfrm>
            <a:off x="4103688" y="374650"/>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400" b="1">
                <a:solidFill>
                  <a:schemeClr val="hlink"/>
                </a:solidFill>
                <a:ea typeface="MS PGothic" panose="020B0600070205080204" pitchFamily="34" charset="-128"/>
                <a:cs typeface="Times New Roman" panose="02020603050405020304" pitchFamily="18" charset="0"/>
              </a:rPr>
              <a:t>Correlations</a:t>
            </a:r>
            <a:endParaRPr lang="fr-FR" altLang="en-US" sz="2400" b="1">
              <a:solidFill>
                <a:schemeClr val="hlink"/>
              </a:solidFill>
              <a:ea typeface="MS PGothic" panose="020B0600070205080204" pitchFamily="34" charset="-128"/>
              <a:cs typeface="Times New Roman" panose="02020603050405020304" pitchFamily="18" charset="0"/>
            </a:endParaRPr>
          </a:p>
        </p:txBody>
      </p:sp>
      <p:grpSp>
        <p:nvGrpSpPr>
          <p:cNvPr id="4" name="Group 38"/>
          <p:cNvGrpSpPr>
            <a:grpSpLocks/>
          </p:cNvGrpSpPr>
          <p:nvPr/>
        </p:nvGrpSpPr>
        <p:grpSpPr bwMode="auto">
          <a:xfrm>
            <a:off x="6711950" y="3935413"/>
            <a:ext cx="2060575" cy="871537"/>
            <a:chOff x="3328" y="2496"/>
            <a:chExt cx="1298" cy="549"/>
          </a:xfrm>
        </p:grpSpPr>
        <p:pic>
          <p:nvPicPr>
            <p:cNvPr id="26650" name="Picture 31" descr="txp_fig"/>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3444" y="2563"/>
              <a:ext cx="1041"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Rectangle 32"/>
            <p:cNvSpPr>
              <a:spLocks noChangeArrowheads="1"/>
            </p:cNvSpPr>
            <p:nvPr/>
          </p:nvSpPr>
          <p:spPr bwMode="auto">
            <a:xfrm>
              <a:off x="3328" y="2496"/>
              <a:ext cx="1298" cy="54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ea typeface="MS PGothic" panose="020B0600070205080204" pitchFamily="34" charset="-128"/>
                <a:cs typeface="Times New Roman" panose="02020603050405020304" pitchFamily="18" charset="0"/>
              </a:endParaRPr>
            </a:p>
          </p:txBody>
        </p:sp>
      </p:grpSp>
      <p:sp>
        <p:nvSpPr>
          <p:cNvPr id="60449" name="Text Box 33"/>
          <p:cNvSpPr txBox="1">
            <a:spLocks noChangeArrowheads="1"/>
          </p:cNvSpPr>
          <p:nvPr/>
        </p:nvSpPr>
        <p:spPr bwMode="auto">
          <a:xfrm>
            <a:off x="4541838" y="5386388"/>
            <a:ext cx="5862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ea typeface="MS PGothic" panose="020B0600070205080204" pitchFamily="34" charset="-128"/>
                <a:cs typeface="Times New Roman" panose="02020603050405020304" pitchFamily="18" charset="0"/>
              </a:rPr>
              <a:t>Phase information: parallel polarization and replace the </a:t>
            </a:r>
            <a:endParaRPr lang="fr-FR" altLang="en-US" sz="2000">
              <a:ea typeface="MS PGothic" panose="020B0600070205080204" pitchFamily="34" charset="-128"/>
              <a:cs typeface="Times New Roman" panose="02020603050405020304" pitchFamily="18" charset="0"/>
            </a:endParaRPr>
          </a:p>
        </p:txBody>
      </p:sp>
      <p:sp>
        <p:nvSpPr>
          <p:cNvPr id="60450" name="Text Box 34"/>
          <p:cNvSpPr txBox="1">
            <a:spLocks noChangeArrowheads="1"/>
          </p:cNvSpPr>
          <p:nvPr/>
        </p:nvSpPr>
        <p:spPr bwMode="auto">
          <a:xfrm>
            <a:off x="4503738" y="5843588"/>
            <a:ext cx="664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ea typeface="MS PGothic" panose="020B0600070205080204" pitchFamily="34" charset="-128"/>
                <a:cs typeface="Times New Roman" panose="02020603050405020304" pitchFamily="18" charset="0"/>
              </a:rPr>
              <a:t>polarizing beam splitter by a non-polarizing beam splitter.</a:t>
            </a:r>
            <a:endParaRPr lang="fr-FR" altLang="en-US" sz="2000">
              <a:ea typeface="MS PGothic" panose="020B0600070205080204" pitchFamily="34" charset="-128"/>
              <a:cs typeface="Times New Roman" panose="02020603050405020304" pitchFamily="18" charset="0"/>
            </a:endParaRPr>
          </a:p>
        </p:txBody>
      </p:sp>
      <p:grpSp>
        <p:nvGrpSpPr>
          <p:cNvPr id="5" name="Group 39"/>
          <p:cNvGrpSpPr>
            <a:grpSpLocks/>
          </p:cNvGrpSpPr>
          <p:nvPr/>
        </p:nvGrpSpPr>
        <p:grpSpPr bwMode="auto">
          <a:xfrm>
            <a:off x="1871663" y="838200"/>
            <a:ext cx="3124200" cy="2914650"/>
            <a:chOff x="228" y="528"/>
            <a:chExt cx="1968" cy="1836"/>
          </a:xfrm>
        </p:grpSpPr>
        <p:sp>
          <p:nvSpPr>
            <p:cNvPr id="26647" name="Rectangle 35"/>
            <p:cNvSpPr>
              <a:spLocks noChangeArrowheads="1"/>
            </p:cNvSpPr>
            <p:nvPr/>
          </p:nvSpPr>
          <p:spPr bwMode="auto">
            <a:xfrm>
              <a:off x="960" y="1836"/>
              <a:ext cx="1236"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ea typeface="MS PGothic" panose="020B0600070205080204" pitchFamily="34" charset="-128"/>
                <a:cs typeface="Times New Roman" panose="02020603050405020304" pitchFamily="18" charset="0"/>
              </a:endParaRPr>
            </a:p>
          </p:txBody>
        </p:sp>
        <p:sp>
          <p:nvSpPr>
            <p:cNvPr id="26648" name="Rectangle 36"/>
            <p:cNvSpPr>
              <a:spLocks noChangeArrowheads="1"/>
            </p:cNvSpPr>
            <p:nvPr/>
          </p:nvSpPr>
          <p:spPr bwMode="auto">
            <a:xfrm>
              <a:off x="1176" y="1404"/>
              <a:ext cx="396"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ea typeface="MS PGothic" panose="020B0600070205080204" pitchFamily="34" charset="-128"/>
                <a:cs typeface="Times New Roman" panose="02020603050405020304" pitchFamily="18" charset="0"/>
              </a:endParaRPr>
            </a:p>
          </p:txBody>
        </p:sp>
        <p:sp>
          <p:nvSpPr>
            <p:cNvPr id="26649" name="Rectangle 37"/>
            <p:cNvSpPr>
              <a:spLocks noChangeArrowheads="1"/>
            </p:cNvSpPr>
            <p:nvPr/>
          </p:nvSpPr>
          <p:spPr bwMode="auto">
            <a:xfrm>
              <a:off x="228" y="528"/>
              <a:ext cx="396" cy="5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000">
                <a:ea typeface="MS PGothic" panose="020B0600070205080204" pitchFamily="34" charset="-128"/>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42"/>
                                        </p:tgtEl>
                                        <p:attrNameLst>
                                          <p:attrName>style.visibility</p:attrName>
                                        </p:attrNameLst>
                                      </p:cBhvr>
                                      <p:to>
                                        <p:strVal val="visible"/>
                                      </p:to>
                                    </p:set>
                                    <p:animEffect transition="in" filter="wipe(left)">
                                      <p:cBhvr>
                                        <p:cTn id="7" dur="1000"/>
                                        <p:tgtEl>
                                          <p:spTgt spid="60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0443"/>
                                        </p:tgtEl>
                                        <p:attrNameLst>
                                          <p:attrName>style.visibility</p:attrName>
                                        </p:attrNameLst>
                                      </p:cBhvr>
                                      <p:to>
                                        <p:strVal val="visible"/>
                                      </p:to>
                                    </p:set>
                                    <p:animEffect transition="in" filter="wipe(left)">
                                      <p:cBhvr>
                                        <p:cTn id="12" dur="2000"/>
                                        <p:tgtEl>
                                          <p:spTgt spid="6044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60444"/>
                                        </p:tgtEl>
                                        <p:attrNameLst>
                                          <p:attrName>style.visibility</p:attrName>
                                        </p:attrNameLst>
                                      </p:cBhvr>
                                      <p:to>
                                        <p:strVal val="visible"/>
                                      </p:to>
                                    </p:set>
                                    <p:animEffect transition="in" filter="wipe(left)">
                                      <p:cBhvr>
                                        <p:cTn id="16" dur="1000"/>
                                        <p:tgtEl>
                                          <p:spTgt spid="60444"/>
                                        </p:tgtEl>
                                      </p:cBhvr>
                                    </p:animEffect>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0449"/>
                                        </p:tgtEl>
                                        <p:attrNameLst>
                                          <p:attrName>style.visibility</p:attrName>
                                        </p:attrNameLst>
                                      </p:cBhvr>
                                      <p:to>
                                        <p:strVal val="visible"/>
                                      </p:to>
                                    </p:set>
                                    <p:animEffect transition="in" filter="wipe(left)">
                                      <p:cBhvr>
                                        <p:cTn id="25" dur="1000"/>
                                        <p:tgtEl>
                                          <p:spTgt spid="60449"/>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0450"/>
                                        </p:tgtEl>
                                        <p:attrNameLst>
                                          <p:attrName>style.visibility</p:attrName>
                                        </p:attrNameLst>
                                      </p:cBhvr>
                                      <p:to>
                                        <p:strVal val="visible"/>
                                      </p:to>
                                    </p:set>
                                    <p:animEffect transition="in" filter="wipe(left)">
                                      <p:cBhvr>
                                        <p:cTn id="29" dur="1000"/>
                                        <p:tgtEl>
                                          <p:spTgt spid="60450"/>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9" grpId="0"/>
      <p:bldP spid="604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865313" y="4151313"/>
            <a:ext cx="84328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FontTx/>
              <a:buNone/>
            </a:pPr>
            <a:r>
              <a:rPr lang="en-GB" altLang="en-US" sz="2800">
                <a:solidFill>
                  <a:srgbClr val="000000"/>
                </a:solidFill>
                <a:cs typeface="Times New Roman" panose="02020603050405020304" pitchFamily="18" charset="0"/>
              </a:rPr>
              <a:t>Streak Camera:</a:t>
            </a:r>
            <a:r>
              <a:rPr lang="en-GB" altLang="en-US" sz="2400">
                <a:solidFill>
                  <a:srgbClr val="000000"/>
                </a:solidFill>
                <a:cs typeface="Times New Roman" panose="02020603050405020304" pitchFamily="18" charset="0"/>
              </a:rPr>
              <a:t>	</a:t>
            </a:r>
            <a:r>
              <a:rPr lang="en-GB" altLang="en-US" sz="2000">
                <a:solidFill>
                  <a:srgbClr val="000000"/>
                </a:solidFill>
                <a:cs typeface="Times New Roman" panose="02020603050405020304" pitchFamily="18" charset="0"/>
              </a:rPr>
              <a:t>PRL 74, 2933 (1995);</a:t>
            </a:r>
            <a:r>
              <a:rPr lang="en-CA" altLang="en-US" sz="2000">
                <a:solidFill>
                  <a:srgbClr val="000000"/>
                </a:solidFill>
                <a:cs typeface="Times New Roman" panose="02020603050405020304" pitchFamily="18" charset="0"/>
              </a:rPr>
              <a:t> </a:t>
            </a:r>
            <a:r>
              <a:rPr lang="en-US" altLang="en-US" sz="2000" i="1">
                <a:solidFill>
                  <a:srgbClr val="000000"/>
                </a:solidFill>
                <a:cs typeface="Times New Roman" panose="02020603050405020304" pitchFamily="18" charset="0"/>
              </a:rPr>
              <a:t>Science</a:t>
            </a:r>
            <a:r>
              <a:rPr lang="en-US" altLang="en-US" sz="2000">
                <a:solidFill>
                  <a:srgbClr val="000000"/>
                </a:solidFill>
                <a:cs typeface="Times New Roman" panose="02020603050405020304" pitchFamily="18" charset="0"/>
              </a:rPr>
              <a:t> 291, 1923 (2001); 				PRL 88, 173903 (2002) </a:t>
            </a:r>
          </a:p>
          <a:p>
            <a:pPr>
              <a:spcBef>
                <a:spcPct val="50000"/>
              </a:spcBef>
              <a:buFontTx/>
              <a:buNone/>
            </a:pPr>
            <a:r>
              <a:rPr lang="en-US" altLang="en-US" sz="2800">
                <a:solidFill>
                  <a:srgbClr val="000000"/>
                </a:solidFill>
                <a:cs typeface="Times New Roman" panose="02020603050405020304" pitchFamily="18" charset="0"/>
              </a:rPr>
              <a:t>SPIDER:</a:t>
            </a:r>
            <a:r>
              <a:rPr lang="en-US" altLang="en-US" sz="2000">
                <a:solidFill>
                  <a:srgbClr val="000000"/>
                </a:solidFill>
                <a:cs typeface="Times New Roman" panose="02020603050405020304" pitchFamily="18" charset="0"/>
              </a:rPr>
              <a:t>		PRL </a:t>
            </a:r>
            <a:r>
              <a:rPr lang="en-GB" altLang="en-US" sz="2000">
                <a:solidFill>
                  <a:srgbClr val="000000"/>
                </a:solidFill>
                <a:cs typeface="Times New Roman" panose="02020603050405020304" pitchFamily="18" charset="0"/>
              </a:rPr>
              <a:t>90, 073902 (2003)</a:t>
            </a:r>
            <a:endParaRPr lang="en-US" altLang="en-US" sz="2000">
              <a:solidFill>
                <a:srgbClr val="000000"/>
              </a:solidFill>
              <a:cs typeface="Times New Roman" panose="02020603050405020304" pitchFamily="18" charset="0"/>
            </a:endParaRPr>
          </a:p>
        </p:txBody>
      </p:sp>
      <p:sp>
        <p:nvSpPr>
          <p:cNvPr id="27651" name="Rectangle 2"/>
          <p:cNvSpPr txBox="1">
            <a:spLocks noChangeArrowheads="1"/>
          </p:cNvSpPr>
          <p:nvPr/>
        </p:nvSpPr>
        <p:spPr bwMode="auto">
          <a:xfrm>
            <a:off x="1366838" y="1622425"/>
            <a:ext cx="94297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defTabSz="10064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0064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0064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0064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0064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en-US" altLang="en-US" sz="2000">
                <a:latin typeface="Arial" panose="020B0604020202020204" pitchFamily="34" charset="0"/>
                <a:sym typeface="Symbol" panose="05050102010706020507" pitchFamily="18" charset="2"/>
              </a:rPr>
              <a:t>Atomic ionization produces a replica photoelectron pulse</a:t>
            </a:r>
            <a:endParaRPr lang="en-US" altLang="en-US" sz="2000">
              <a:latin typeface="Arial" panose="020B0604020202020204" pitchFamily="34" charset="0"/>
            </a:endParaRPr>
          </a:p>
        </p:txBody>
      </p:sp>
      <p:sp>
        <p:nvSpPr>
          <p:cNvPr id="27652" name="Text Box 11"/>
          <p:cNvSpPr txBox="1">
            <a:spLocks noChangeArrowheads="1"/>
          </p:cNvSpPr>
          <p:nvPr/>
        </p:nvSpPr>
        <p:spPr bwMode="auto">
          <a:xfrm>
            <a:off x="3714750" y="2406650"/>
            <a:ext cx="87439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584" tIns="50292" rIns="100584" bIns="50292">
            <a:spAutoFit/>
          </a:bodyPr>
          <a:lstStyle>
            <a:lvl1pPr defTabSz="10064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0064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0064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0064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0064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FontTx/>
              <a:buNone/>
            </a:pPr>
            <a:r>
              <a:rPr lang="en-US" altLang="en-US" sz="1800">
                <a:solidFill>
                  <a:srgbClr val="000000"/>
                </a:solidFill>
                <a:cs typeface="Times New Roman" panose="02020603050405020304" pitchFamily="18" charset="0"/>
              </a:rPr>
              <a:t>Measurement of the photo-electron replica is a measurement of the pulse</a:t>
            </a:r>
          </a:p>
        </p:txBody>
      </p:sp>
      <p:sp>
        <p:nvSpPr>
          <p:cNvPr id="27653" name="Line 3"/>
          <p:cNvSpPr>
            <a:spLocks noChangeShapeType="1"/>
          </p:cNvSpPr>
          <p:nvPr/>
        </p:nvSpPr>
        <p:spPr bwMode="auto">
          <a:xfrm>
            <a:off x="1531938" y="1957388"/>
            <a:ext cx="4953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Line 4"/>
          <p:cNvSpPr>
            <a:spLocks noChangeShapeType="1"/>
          </p:cNvSpPr>
          <p:nvPr/>
        </p:nvSpPr>
        <p:spPr bwMode="auto">
          <a:xfrm>
            <a:off x="1593850" y="2627313"/>
            <a:ext cx="30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Line 5"/>
          <p:cNvSpPr>
            <a:spLocks noChangeShapeType="1"/>
          </p:cNvSpPr>
          <p:nvPr/>
        </p:nvSpPr>
        <p:spPr bwMode="auto">
          <a:xfrm flipV="1">
            <a:off x="1779588" y="1957388"/>
            <a:ext cx="0" cy="669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Text Box 10"/>
          <p:cNvSpPr txBox="1">
            <a:spLocks noChangeArrowheads="1"/>
          </p:cNvSpPr>
          <p:nvPr/>
        </p:nvSpPr>
        <p:spPr bwMode="auto">
          <a:xfrm>
            <a:off x="1139825" y="3013075"/>
            <a:ext cx="29702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584" tIns="50292" rIns="100584" bIns="50292">
            <a:spAutoFit/>
          </a:bodyPr>
          <a:lstStyle>
            <a:lvl1pPr defTabSz="1006475">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1006475">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1006475">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1006475">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1006475">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1006475"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FontTx/>
              <a:buNone/>
            </a:pPr>
            <a:r>
              <a:rPr lang="en-US" altLang="en-US" sz="1800" dirty="0">
                <a:cs typeface="Times New Roman" panose="02020603050405020304" pitchFamily="18" charset="0"/>
              </a:rPr>
              <a:t>1/2 mV</a:t>
            </a:r>
            <a:r>
              <a:rPr lang="en-US" altLang="en-US" sz="1800" baseline="30000" dirty="0">
                <a:cs typeface="Times New Roman" panose="02020603050405020304" pitchFamily="18" charset="0"/>
              </a:rPr>
              <a:t>2</a:t>
            </a:r>
            <a:r>
              <a:rPr lang="en-US" altLang="en-US" sz="1800" dirty="0">
                <a:cs typeface="Times New Roman" panose="02020603050405020304" pitchFamily="18" charset="0"/>
              </a:rPr>
              <a:t> =</a:t>
            </a:r>
            <a:r>
              <a:rPr lang="en-US" altLang="en-US" sz="1800" dirty="0">
                <a:cs typeface="Times New Roman" panose="02020603050405020304" pitchFamily="18" charset="0"/>
                <a:sym typeface="MT Extra" panose="05050102010205020202" pitchFamily="18" charset="2"/>
              </a:rPr>
              <a:t></a:t>
            </a:r>
            <a:r>
              <a:rPr lang="en-US" altLang="en-US" sz="1800" dirty="0">
                <a:cs typeface="Times New Roman" panose="02020603050405020304" pitchFamily="18" charset="0"/>
                <a:sym typeface="Symbol" panose="05050102010706020507" pitchFamily="18" charset="2"/>
              </a:rPr>
              <a:t></a:t>
            </a:r>
            <a:r>
              <a:rPr lang="en-US" altLang="en-US" sz="1800" baseline="-25000" dirty="0">
                <a:cs typeface="Times New Roman" panose="02020603050405020304" pitchFamily="18" charset="0"/>
                <a:sym typeface="MT Symbol"/>
              </a:rPr>
              <a:t>x</a:t>
            </a:r>
            <a:r>
              <a:rPr lang="en-US" altLang="en-US" sz="1800" dirty="0">
                <a:cs typeface="Times New Roman" panose="02020603050405020304" pitchFamily="18" charset="0"/>
                <a:sym typeface="MT Symbol"/>
              </a:rPr>
              <a:t> - IP</a:t>
            </a:r>
            <a:endParaRPr lang="en-US" altLang="en-US" sz="1800" dirty="0">
              <a:cs typeface="Times New Roman" panose="02020603050405020304" pitchFamily="18" charset="0"/>
            </a:endParaRPr>
          </a:p>
        </p:txBody>
      </p:sp>
      <p:sp>
        <p:nvSpPr>
          <p:cNvPr id="27657" name="Freeform 12"/>
          <p:cNvSpPr>
            <a:spLocks/>
          </p:cNvSpPr>
          <p:nvPr/>
        </p:nvSpPr>
        <p:spPr bwMode="auto">
          <a:xfrm>
            <a:off x="1139825" y="2408238"/>
            <a:ext cx="1209675" cy="530225"/>
          </a:xfrm>
          <a:custGeom>
            <a:avLst/>
            <a:gdLst>
              <a:gd name="T0" fmla="*/ 0 w 1056"/>
              <a:gd name="T1" fmla="*/ 0 h 728"/>
              <a:gd name="T2" fmla="*/ 2147483646 w 1056"/>
              <a:gd name="T3" fmla="*/ 2147483646 h 728"/>
              <a:gd name="T4" fmla="*/ 2147483646 w 1056"/>
              <a:gd name="T5" fmla="*/ 2147483646 h 728"/>
              <a:gd name="T6" fmla="*/ 2147483646 w 1056"/>
              <a:gd name="T7" fmla="*/ 2147483646 h 728"/>
              <a:gd name="T8" fmla="*/ 2147483646 w 1056"/>
              <a:gd name="T9" fmla="*/ 2147483646 h 728"/>
              <a:gd name="T10" fmla="*/ 2147483646 w 1056"/>
              <a:gd name="T11" fmla="*/ 2147483646 h 728"/>
              <a:gd name="T12" fmla="*/ 2147483646 w 1056"/>
              <a:gd name="T13" fmla="*/ 2147483646 h 728"/>
              <a:gd name="T14" fmla="*/ 2147483646 w 1056"/>
              <a:gd name="T15" fmla="*/ 2147483646 h 728"/>
              <a:gd name="T16" fmla="*/ 2147483646 w 1056"/>
              <a:gd name="T17" fmla="*/ 2147483646 h 728"/>
              <a:gd name="T18" fmla="*/ 2147483646 w 1056"/>
              <a:gd name="T19" fmla="*/ 2147483646 h 728"/>
              <a:gd name="T20" fmla="*/ 2147483646 w 1056"/>
              <a:gd name="T21" fmla="*/ 2147483646 h 7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6" h="728">
                <a:moveTo>
                  <a:pt x="0" y="0"/>
                </a:moveTo>
                <a:cubicBezTo>
                  <a:pt x="48" y="8"/>
                  <a:pt x="96" y="16"/>
                  <a:pt x="144" y="48"/>
                </a:cubicBezTo>
                <a:cubicBezTo>
                  <a:pt x="192" y="80"/>
                  <a:pt x="248" y="136"/>
                  <a:pt x="288" y="192"/>
                </a:cubicBezTo>
                <a:cubicBezTo>
                  <a:pt x="328" y="248"/>
                  <a:pt x="352" y="304"/>
                  <a:pt x="384" y="384"/>
                </a:cubicBezTo>
                <a:cubicBezTo>
                  <a:pt x="416" y="464"/>
                  <a:pt x="456" y="616"/>
                  <a:pt x="480" y="672"/>
                </a:cubicBezTo>
                <a:cubicBezTo>
                  <a:pt x="504" y="728"/>
                  <a:pt x="512" y="720"/>
                  <a:pt x="528" y="720"/>
                </a:cubicBezTo>
                <a:cubicBezTo>
                  <a:pt x="544" y="720"/>
                  <a:pt x="552" y="728"/>
                  <a:pt x="576" y="672"/>
                </a:cubicBezTo>
                <a:cubicBezTo>
                  <a:pt x="600" y="616"/>
                  <a:pt x="640" y="464"/>
                  <a:pt x="672" y="384"/>
                </a:cubicBezTo>
                <a:cubicBezTo>
                  <a:pt x="704" y="304"/>
                  <a:pt x="728" y="248"/>
                  <a:pt x="768" y="192"/>
                </a:cubicBezTo>
                <a:cubicBezTo>
                  <a:pt x="808" y="136"/>
                  <a:pt x="864" y="72"/>
                  <a:pt x="912" y="48"/>
                </a:cubicBezTo>
                <a:cubicBezTo>
                  <a:pt x="960" y="24"/>
                  <a:pt x="1032" y="48"/>
                  <a:pt x="1056" y="4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658" name="TextBox 10"/>
          <p:cNvSpPr txBox="1">
            <a:spLocks noChangeArrowheads="1"/>
          </p:cNvSpPr>
          <p:nvPr/>
        </p:nvSpPr>
        <p:spPr bwMode="auto">
          <a:xfrm>
            <a:off x="4395788" y="473075"/>
            <a:ext cx="355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b="1">
                <a:solidFill>
                  <a:srgbClr val="0000FF"/>
                </a:solidFill>
                <a:cs typeface="Times New Roman" panose="02020603050405020304" pitchFamily="18" charset="0"/>
              </a:rPr>
              <a:t>Measurement of attosecond pulses</a:t>
            </a:r>
          </a:p>
        </p:txBody>
      </p:sp>
      <p:sp>
        <p:nvSpPr>
          <p:cNvPr id="27659" name="TextBox 11"/>
          <p:cNvSpPr txBox="1">
            <a:spLocks noChangeArrowheads="1"/>
          </p:cNvSpPr>
          <p:nvPr/>
        </p:nvSpPr>
        <p:spPr bwMode="auto">
          <a:xfrm>
            <a:off x="3714750" y="1004888"/>
            <a:ext cx="5083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It uses all the techniques developed in optics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AutoShape 2"/>
          <p:cNvSpPr>
            <a:spLocks noChangeArrowheads="1"/>
          </p:cNvSpPr>
          <p:nvPr/>
        </p:nvSpPr>
        <p:spPr bwMode="auto">
          <a:xfrm>
            <a:off x="3898900" y="2601913"/>
            <a:ext cx="447675" cy="709612"/>
          </a:xfrm>
          <a:prstGeom prst="can">
            <a:avLst>
              <a:gd name="adj" fmla="val 3957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291" name="Oval 3"/>
          <p:cNvSpPr>
            <a:spLocks noChangeArrowheads="1"/>
          </p:cNvSpPr>
          <p:nvPr/>
        </p:nvSpPr>
        <p:spPr bwMode="auto">
          <a:xfrm>
            <a:off x="1841500" y="3001963"/>
            <a:ext cx="149225" cy="1190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292" name="Freeform 4"/>
          <p:cNvSpPr>
            <a:spLocks/>
          </p:cNvSpPr>
          <p:nvPr/>
        </p:nvSpPr>
        <p:spPr bwMode="auto">
          <a:xfrm flipH="1" flipV="1">
            <a:off x="4386263" y="3716338"/>
            <a:ext cx="1944687" cy="425450"/>
          </a:xfrm>
          <a:custGeom>
            <a:avLst/>
            <a:gdLst>
              <a:gd name="T0" fmla="*/ 0 w 2496"/>
              <a:gd name="T1" fmla="*/ 0 h 456"/>
              <a:gd name="T2" fmla="*/ 864 w 2496"/>
              <a:gd name="T3" fmla="*/ 288 h 456"/>
              <a:gd name="T4" fmla="*/ 1920 w 2496"/>
              <a:gd name="T5" fmla="*/ 432 h 456"/>
              <a:gd name="T6" fmla="*/ 2496 w 2496"/>
              <a:gd name="T7" fmla="*/ 432 h 456"/>
            </a:gdLst>
            <a:ahLst/>
            <a:cxnLst>
              <a:cxn ang="0">
                <a:pos x="T0" y="T1"/>
              </a:cxn>
              <a:cxn ang="0">
                <a:pos x="T2" y="T3"/>
              </a:cxn>
              <a:cxn ang="0">
                <a:pos x="T4" y="T5"/>
              </a:cxn>
              <a:cxn ang="0">
                <a:pos x="T6" y="T7"/>
              </a:cxn>
            </a:cxnLst>
            <a:rect l="0" t="0" r="r" b="b"/>
            <a:pathLst>
              <a:path w="2496" h="456">
                <a:moveTo>
                  <a:pt x="0" y="0"/>
                </a:moveTo>
                <a:cubicBezTo>
                  <a:pt x="272" y="108"/>
                  <a:pt x="544" y="216"/>
                  <a:pt x="864" y="288"/>
                </a:cubicBezTo>
                <a:cubicBezTo>
                  <a:pt x="1184" y="360"/>
                  <a:pt x="1648" y="408"/>
                  <a:pt x="1920" y="432"/>
                </a:cubicBezTo>
                <a:cubicBezTo>
                  <a:pt x="2192" y="456"/>
                  <a:pt x="2392" y="432"/>
                  <a:pt x="2496" y="43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293" name="Freeform 5"/>
          <p:cNvSpPr>
            <a:spLocks/>
          </p:cNvSpPr>
          <p:nvPr/>
        </p:nvSpPr>
        <p:spPr bwMode="auto">
          <a:xfrm>
            <a:off x="2027238" y="3135313"/>
            <a:ext cx="1946275" cy="423862"/>
          </a:xfrm>
          <a:custGeom>
            <a:avLst/>
            <a:gdLst>
              <a:gd name="T0" fmla="*/ 0 w 2496"/>
              <a:gd name="T1" fmla="*/ 0 h 456"/>
              <a:gd name="T2" fmla="*/ 864 w 2496"/>
              <a:gd name="T3" fmla="*/ 288 h 456"/>
              <a:gd name="T4" fmla="*/ 1920 w 2496"/>
              <a:gd name="T5" fmla="*/ 432 h 456"/>
              <a:gd name="T6" fmla="*/ 2496 w 2496"/>
              <a:gd name="T7" fmla="*/ 432 h 456"/>
            </a:gdLst>
            <a:ahLst/>
            <a:cxnLst>
              <a:cxn ang="0">
                <a:pos x="T0" y="T1"/>
              </a:cxn>
              <a:cxn ang="0">
                <a:pos x="T2" y="T3"/>
              </a:cxn>
              <a:cxn ang="0">
                <a:pos x="T4" y="T5"/>
              </a:cxn>
              <a:cxn ang="0">
                <a:pos x="T6" y="T7"/>
              </a:cxn>
            </a:cxnLst>
            <a:rect l="0" t="0" r="r" b="b"/>
            <a:pathLst>
              <a:path w="2496" h="456">
                <a:moveTo>
                  <a:pt x="0" y="0"/>
                </a:moveTo>
                <a:cubicBezTo>
                  <a:pt x="272" y="108"/>
                  <a:pt x="544" y="216"/>
                  <a:pt x="864" y="288"/>
                </a:cubicBezTo>
                <a:cubicBezTo>
                  <a:pt x="1184" y="360"/>
                  <a:pt x="1648" y="408"/>
                  <a:pt x="1920" y="432"/>
                </a:cubicBezTo>
                <a:cubicBezTo>
                  <a:pt x="2192" y="456"/>
                  <a:pt x="2392" y="432"/>
                  <a:pt x="2496" y="43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294" name="Oval 6"/>
          <p:cNvSpPr>
            <a:spLocks noChangeArrowheads="1"/>
          </p:cNvSpPr>
          <p:nvPr/>
        </p:nvSpPr>
        <p:spPr bwMode="auto">
          <a:xfrm>
            <a:off x="4086225" y="3581400"/>
            <a:ext cx="112713"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295" name="Oval 7"/>
          <p:cNvSpPr>
            <a:spLocks noChangeArrowheads="1"/>
          </p:cNvSpPr>
          <p:nvPr/>
        </p:nvSpPr>
        <p:spPr bwMode="auto">
          <a:xfrm>
            <a:off x="4122738" y="3746500"/>
            <a:ext cx="112712" cy="1031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296" name="Oval 8"/>
          <p:cNvSpPr>
            <a:spLocks noChangeArrowheads="1"/>
          </p:cNvSpPr>
          <p:nvPr/>
        </p:nvSpPr>
        <p:spPr bwMode="auto">
          <a:xfrm>
            <a:off x="4235450" y="3505200"/>
            <a:ext cx="111125"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297" name="Oval 9"/>
          <p:cNvSpPr>
            <a:spLocks noChangeArrowheads="1"/>
          </p:cNvSpPr>
          <p:nvPr/>
        </p:nvSpPr>
        <p:spPr bwMode="auto">
          <a:xfrm>
            <a:off x="4310063" y="3594100"/>
            <a:ext cx="112712"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298" name="Oval 10"/>
          <p:cNvSpPr>
            <a:spLocks noChangeArrowheads="1"/>
          </p:cNvSpPr>
          <p:nvPr/>
        </p:nvSpPr>
        <p:spPr bwMode="auto">
          <a:xfrm>
            <a:off x="4122738" y="3435350"/>
            <a:ext cx="112712" cy="10001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299" name="Oval 11"/>
          <p:cNvSpPr>
            <a:spLocks noChangeArrowheads="1"/>
          </p:cNvSpPr>
          <p:nvPr/>
        </p:nvSpPr>
        <p:spPr bwMode="auto">
          <a:xfrm>
            <a:off x="3935413" y="3490913"/>
            <a:ext cx="112712"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00" name="Oval 12"/>
          <p:cNvSpPr>
            <a:spLocks noChangeArrowheads="1"/>
          </p:cNvSpPr>
          <p:nvPr/>
        </p:nvSpPr>
        <p:spPr bwMode="auto">
          <a:xfrm>
            <a:off x="4235450" y="3313113"/>
            <a:ext cx="111125"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01" name="Oval 13"/>
          <p:cNvSpPr>
            <a:spLocks noChangeArrowheads="1"/>
          </p:cNvSpPr>
          <p:nvPr/>
        </p:nvSpPr>
        <p:spPr bwMode="auto">
          <a:xfrm>
            <a:off x="3935413" y="3613150"/>
            <a:ext cx="112712"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02" name="Oval 14"/>
          <p:cNvSpPr>
            <a:spLocks noChangeArrowheads="1"/>
          </p:cNvSpPr>
          <p:nvPr/>
        </p:nvSpPr>
        <p:spPr bwMode="auto">
          <a:xfrm>
            <a:off x="3898900" y="3790950"/>
            <a:ext cx="112713" cy="1031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03" name="Oval 15"/>
          <p:cNvSpPr>
            <a:spLocks noChangeArrowheads="1"/>
          </p:cNvSpPr>
          <p:nvPr/>
        </p:nvSpPr>
        <p:spPr bwMode="auto">
          <a:xfrm>
            <a:off x="4048125" y="3924300"/>
            <a:ext cx="111125" cy="1031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04" name="Oval 16"/>
          <p:cNvSpPr>
            <a:spLocks noChangeArrowheads="1"/>
          </p:cNvSpPr>
          <p:nvPr/>
        </p:nvSpPr>
        <p:spPr bwMode="auto">
          <a:xfrm>
            <a:off x="3973513" y="3346450"/>
            <a:ext cx="112712" cy="10001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05" name="Oval 17"/>
          <p:cNvSpPr>
            <a:spLocks noChangeArrowheads="1"/>
          </p:cNvSpPr>
          <p:nvPr/>
        </p:nvSpPr>
        <p:spPr bwMode="auto">
          <a:xfrm>
            <a:off x="4271963" y="3760788"/>
            <a:ext cx="114300" cy="10001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graphicFrame>
        <p:nvGraphicFramePr>
          <p:cNvPr id="28690" name="Object 18"/>
          <p:cNvGraphicFramePr>
            <a:graphicFrameLocks noChangeAspect="1"/>
          </p:cNvGraphicFramePr>
          <p:nvPr/>
        </p:nvGraphicFramePr>
        <p:xfrm>
          <a:off x="3076575" y="2873375"/>
          <a:ext cx="369888" cy="561975"/>
        </p:xfrm>
        <a:graphic>
          <a:graphicData uri="http://schemas.openxmlformats.org/presentationml/2006/ole">
            <mc:AlternateContent xmlns:mc="http://schemas.openxmlformats.org/markup-compatibility/2006">
              <mc:Choice xmlns:v="urn:schemas-microsoft-com:vml" Requires="v">
                <p:oleObj spid="_x0000_s28742" name="Graph" r:id="rId3" imgW="3017520" imgH="2533498" progId="Origin50.Graph">
                  <p:embed/>
                </p:oleObj>
              </mc:Choice>
              <mc:Fallback>
                <p:oleObj name="Graph" r:id="rId3" imgW="3017520" imgH="2533498" progId="Origin50.Graph">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l="25333" t="14490" r="21017" b="13777"/>
                      <a:stretch>
                        <a:fillRect/>
                      </a:stretch>
                    </p:blipFill>
                    <p:spPr bwMode="auto">
                      <a:xfrm>
                        <a:off x="3076575" y="2873375"/>
                        <a:ext cx="36988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6307" name="AutoShape 19"/>
          <p:cNvSpPr>
            <a:spLocks/>
          </p:cNvSpPr>
          <p:nvPr/>
        </p:nvSpPr>
        <p:spPr bwMode="auto">
          <a:xfrm rot="5400000" flipH="1">
            <a:off x="5451476" y="2584450"/>
            <a:ext cx="88900" cy="447675"/>
          </a:xfrm>
          <a:prstGeom prst="rightBrace">
            <a:avLst>
              <a:gd name="adj1" fmla="val 41944"/>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08" name="Freeform 20"/>
          <p:cNvSpPr>
            <a:spLocks/>
          </p:cNvSpPr>
          <p:nvPr/>
        </p:nvSpPr>
        <p:spPr bwMode="auto">
          <a:xfrm flipH="1">
            <a:off x="5353050" y="2884488"/>
            <a:ext cx="401638" cy="428625"/>
          </a:xfrm>
          <a:custGeom>
            <a:avLst/>
            <a:gdLst>
              <a:gd name="T0" fmla="*/ 576 w 576"/>
              <a:gd name="T1" fmla="*/ 192 h 208"/>
              <a:gd name="T2" fmla="*/ 528 w 576"/>
              <a:gd name="T3" fmla="*/ 0 h 208"/>
              <a:gd name="T4" fmla="*/ 480 w 576"/>
              <a:gd name="T5" fmla="*/ 192 h 208"/>
              <a:gd name="T6" fmla="*/ 432 w 576"/>
              <a:gd name="T7" fmla="*/ 0 h 208"/>
              <a:gd name="T8" fmla="*/ 384 w 576"/>
              <a:gd name="T9" fmla="*/ 192 h 208"/>
              <a:gd name="T10" fmla="*/ 336 w 576"/>
              <a:gd name="T11" fmla="*/ 0 h 208"/>
              <a:gd name="T12" fmla="*/ 288 w 576"/>
              <a:gd name="T13" fmla="*/ 192 h 208"/>
              <a:gd name="T14" fmla="*/ 240 w 576"/>
              <a:gd name="T15" fmla="*/ 0 h 208"/>
              <a:gd name="T16" fmla="*/ 192 w 576"/>
              <a:gd name="T17" fmla="*/ 192 h 208"/>
              <a:gd name="T18" fmla="*/ 144 w 576"/>
              <a:gd name="T19" fmla="*/ 96 h 208"/>
              <a:gd name="T20" fmla="*/ 0 w 576"/>
              <a:gd name="T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208">
                <a:moveTo>
                  <a:pt x="576" y="192"/>
                </a:moveTo>
                <a:cubicBezTo>
                  <a:pt x="560" y="96"/>
                  <a:pt x="544" y="0"/>
                  <a:pt x="528" y="0"/>
                </a:cubicBezTo>
                <a:cubicBezTo>
                  <a:pt x="512" y="0"/>
                  <a:pt x="496" y="192"/>
                  <a:pt x="480" y="192"/>
                </a:cubicBezTo>
                <a:cubicBezTo>
                  <a:pt x="464" y="192"/>
                  <a:pt x="448" y="0"/>
                  <a:pt x="432" y="0"/>
                </a:cubicBezTo>
                <a:cubicBezTo>
                  <a:pt x="416" y="0"/>
                  <a:pt x="400" y="192"/>
                  <a:pt x="384" y="192"/>
                </a:cubicBezTo>
                <a:cubicBezTo>
                  <a:pt x="368" y="192"/>
                  <a:pt x="352" y="0"/>
                  <a:pt x="336" y="0"/>
                </a:cubicBezTo>
                <a:cubicBezTo>
                  <a:pt x="320" y="0"/>
                  <a:pt x="304" y="192"/>
                  <a:pt x="288" y="192"/>
                </a:cubicBezTo>
                <a:cubicBezTo>
                  <a:pt x="272" y="192"/>
                  <a:pt x="256" y="0"/>
                  <a:pt x="240" y="0"/>
                </a:cubicBezTo>
                <a:cubicBezTo>
                  <a:pt x="224" y="0"/>
                  <a:pt x="208" y="176"/>
                  <a:pt x="192" y="192"/>
                </a:cubicBezTo>
                <a:cubicBezTo>
                  <a:pt x="176" y="208"/>
                  <a:pt x="176" y="112"/>
                  <a:pt x="144" y="96"/>
                </a:cubicBezTo>
                <a:cubicBezTo>
                  <a:pt x="112" y="80"/>
                  <a:pt x="56" y="88"/>
                  <a:pt x="0" y="96"/>
                </a:cubicBezTo>
              </a:path>
            </a:pathLst>
          </a:custGeom>
          <a:noFill/>
          <a:ln w="38100">
            <a:solidFill>
              <a:srgbClr val="80008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684"/>
          </a:p>
        </p:txBody>
      </p:sp>
      <p:sp>
        <p:nvSpPr>
          <p:cNvPr id="396309" name="Freeform 21"/>
          <p:cNvSpPr>
            <a:spLocks/>
          </p:cNvSpPr>
          <p:nvPr/>
        </p:nvSpPr>
        <p:spPr bwMode="auto">
          <a:xfrm flipH="1">
            <a:off x="4386263" y="3113088"/>
            <a:ext cx="1944687" cy="422275"/>
          </a:xfrm>
          <a:custGeom>
            <a:avLst/>
            <a:gdLst>
              <a:gd name="T0" fmla="*/ 0 w 2496"/>
              <a:gd name="T1" fmla="*/ 0 h 456"/>
              <a:gd name="T2" fmla="*/ 864 w 2496"/>
              <a:gd name="T3" fmla="*/ 288 h 456"/>
              <a:gd name="T4" fmla="*/ 1920 w 2496"/>
              <a:gd name="T5" fmla="*/ 432 h 456"/>
              <a:gd name="T6" fmla="*/ 2496 w 2496"/>
              <a:gd name="T7" fmla="*/ 432 h 456"/>
            </a:gdLst>
            <a:ahLst/>
            <a:cxnLst>
              <a:cxn ang="0">
                <a:pos x="T0" y="T1"/>
              </a:cxn>
              <a:cxn ang="0">
                <a:pos x="T2" y="T3"/>
              </a:cxn>
              <a:cxn ang="0">
                <a:pos x="T4" y="T5"/>
              </a:cxn>
              <a:cxn ang="0">
                <a:pos x="T6" y="T7"/>
              </a:cxn>
            </a:cxnLst>
            <a:rect l="0" t="0" r="r" b="b"/>
            <a:pathLst>
              <a:path w="2496" h="456">
                <a:moveTo>
                  <a:pt x="0" y="0"/>
                </a:moveTo>
                <a:cubicBezTo>
                  <a:pt x="272" y="108"/>
                  <a:pt x="544" y="216"/>
                  <a:pt x="864" y="288"/>
                </a:cubicBezTo>
                <a:cubicBezTo>
                  <a:pt x="1184" y="360"/>
                  <a:pt x="1648" y="408"/>
                  <a:pt x="1920" y="432"/>
                </a:cubicBezTo>
                <a:cubicBezTo>
                  <a:pt x="2192" y="456"/>
                  <a:pt x="2392" y="432"/>
                  <a:pt x="2496" y="43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10" name="Freeform 22"/>
          <p:cNvSpPr>
            <a:spLocks/>
          </p:cNvSpPr>
          <p:nvPr/>
        </p:nvSpPr>
        <p:spPr bwMode="auto">
          <a:xfrm flipV="1">
            <a:off x="1990725" y="3714750"/>
            <a:ext cx="1944688" cy="423863"/>
          </a:xfrm>
          <a:custGeom>
            <a:avLst/>
            <a:gdLst>
              <a:gd name="T0" fmla="*/ 0 w 2496"/>
              <a:gd name="T1" fmla="*/ 0 h 456"/>
              <a:gd name="T2" fmla="*/ 864 w 2496"/>
              <a:gd name="T3" fmla="*/ 288 h 456"/>
              <a:gd name="T4" fmla="*/ 1920 w 2496"/>
              <a:gd name="T5" fmla="*/ 432 h 456"/>
              <a:gd name="T6" fmla="*/ 2496 w 2496"/>
              <a:gd name="T7" fmla="*/ 432 h 456"/>
            </a:gdLst>
            <a:ahLst/>
            <a:cxnLst>
              <a:cxn ang="0">
                <a:pos x="T0" y="T1"/>
              </a:cxn>
              <a:cxn ang="0">
                <a:pos x="T2" y="T3"/>
              </a:cxn>
              <a:cxn ang="0">
                <a:pos x="T4" y="T5"/>
              </a:cxn>
              <a:cxn ang="0">
                <a:pos x="T6" y="T7"/>
              </a:cxn>
            </a:cxnLst>
            <a:rect l="0" t="0" r="r" b="b"/>
            <a:pathLst>
              <a:path w="2496" h="456">
                <a:moveTo>
                  <a:pt x="0" y="0"/>
                </a:moveTo>
                <a:cubicBezTo>
                  <a:pt x="272" y="108"/>
                  <a:pt x="544" y="216"/>
                  <a:pt x="864" y="288"/>
                </a:cubicBezTo>
                <a:cubicBezTo>
                  <a:pt x="1184" y="360"/>
                  <a:pt x="1648" y="408"/>
                  <a:pt x="1920" y="432"/>
                </a:cubicBezTo>
                <a:cubicBezTo>
                  <a:pt x="2192" y="456"/>
                  <a:pt x="2392" y="432"/>
                  <a:pt x="2496" y="43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11" name="Rectangle 23"/>
          <p:cNvSpPr>
            <a:spLocks noChangeArrowheads="1"/>
          </p:cNvSpPr>
          <p:nvPr/>
        </p:nvSpPr>
        <p:spPr bwMode="auto">
          <a:xfrm>
            <a:off x="6330950" y="3313113"/>
            <a:ext cx="69850" cy="581025"/>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12" name="Line 24"/>
          <p:cNvSpPr>
            <a:spLocks noChangeShapeType="1"/>
          </p:cNvSpPr>
          <p:nvPr/>
        </p:nvSpPr>
        <p:spPr bwMode="auto">
          <a:xfrm>
            <a:off x="6400800" y="3581400"/>
            <a:ext cx="1639888" cy="0"/>
          </a:xfrm>
          <a:prstGeom prst="line">
            <a:avLst/>
          </a:prstGeom>
          <a:noFill/>
          <a:ln w="38100">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13" name="Arc 25"/>
          <p:cNvSpPr>
            <a:spLocks/>
          </p:cNvSpPr>
          <p:nvPr/>
        </p:nvSpPr>
        <p:spPr bwMode="auto">
          <a:xfrm rot="2809768">
            <a:off x="8988425" y="3060700"/>
            <a:ext cx="1165225" cy="1139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14" name="Line 26"/>
          <p:cNvSpPr>
            <a:spLocks noChangeShapeType="1"/>
          </p:cNvSpPr>
          <p:nvPr/>
        </p:nvSpPr>
        <p:spPr bwMode="auto">
          <a:xfrm flipV="1">
            <a:off x="6400800" y="2501900"/>
            <a:ext cx="2851150" cy="7096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15" name="Line 27"/>
          <p:cNvSpPr>
            <a:spLocks noChangeShapeType="1"/>
          </p:cNvSpPr>
          <p:nvPr/>
        </p:nvSpPr>
        <p:spPr bwMode="auto">
          <a:xfrm>
            <a:off x="9251950" y="2217738"/>
            <a:ext cx="427038" cy="498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16" name="Line 28"/>
          <p:cNvSpPr>
            <a:spLocks noChangeShapeType="1"/>
          </p:cNvSpPr>
          <p:nvPr/>
        </p:nvSpPr>
        <p:spPr bwMode="auto">
          <a:xfrm flipH="1">
            <a:off x="9251950" y="4568825"/>
            <a:ext cx="427038"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17" name="Line 29"/>
          <p:cNvSpPr>
            <a:spLocks noChangeShapeType="1"/>
          </p:cNvSpPr>
          <p:nvPr/>
        </p:nvSpPr>
        <p:spPr bwMode="auto">
          <a:xfrm>
            <a:off x="6330950" y="3995738"/>
            <a:ext cx="2921000" cy="8588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18" name="AutoShape 30"/>
          <p:cNvSpPr>
            <a:spLocks noChangeArrowheads="1"/>
          </p:cNvSpPr>
          <p:nvPr/>
        </p:nvSpPr>
        <p:spPr bwMode="auto">
          <a:xfrm>
            <a:off x="8158163" y="1860550"/>
            <a:ext cx="447675" cy="709613"/>
          </a:xfrm>
          <a:prstGeom prst="can">
            <a:avLst>
              <a:gd name="adj" fmla="val 3957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19" name="Oval 31"/>
          <p:cNvSpPr>
            <a:spLocks noChangeArrowheads="1"/>
          </p:cNvSpPr>
          <p:nvPr/>
        </p:nvSpPr>
        <p:spPr bwMode="auto">
          <a:xfrm>
            <a:off x="8345488" y="2841625"/>
            <a:ext cx="112712" cy="10001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0" name="Oval 32"/>
          <p:cNvSpPr>
            <a:spLocks noChangeArrowheads="1"/>
          </p:cNvSpPr>
          <p:nvPr/>
        </p:nvSpPr>
        <p:spPr bwMode="auto">
          <a:xfrm>
            <a:off x="8382000" y="3005138"/>
            <a:ext cx="112713"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1" name="Oval 33"/>
          <p:cNvSpPr>
            <a:spLocks noChangeArrowheads="1"/>
          </p:cNvSpPr>
          <p:nvPr/>
        </p:nvSpPr>
        <p:spPr bwMode="auto">
          <a:xfrm>
            <a:off x="8494713" y="2763838"/>
            <a:ext cx="111125"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2" name="Oval 34"/>
          <p:cNvSpPr>
            <a:spLocks noChangeArrowheads="1"/>
          </p:cNvSpPr>
          <p:nvPr/>
        </p:nvSpPr>
        <p:spPr bwMode="auto">
          <a:xfrm>
            <a:off x="8569325" y="2852738"/>
            <a:ext cx="112713"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3" name="Oval 35"/>
          <p:cNvSpPr>
            <a:spLocks noChangeArrowheads="1"/>
          </p:cNvSpPr>
          <p:nvPr/>
        </p:nvSpPr>
        <p:spPr bwMode="auto">
          <a:xfrm>
            <a:off x="8382000" y="2693988"/>
            <a:ext cx="112713"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4" name="Oval 36"/>
          <p:cNvSpPr>
            <a:spLocks noChangeArrowheads="1"/>
          </p:cNvSpPr>
          <p:nvPr/>
        </p:nvSpPr>
        <p:spPr bwMode="auto">
          <a:xfrm>
            <a:off x="8194675" y="2751138"/>
            <a:ext cx="112713"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5" name="Oval 37"/>
          <p:cNvSpPr>
            <a:spLocks noChangeArrowheads="1"/>
          </p:cNvSpPr>
          <p:nvPr/>
        </p:nvSpPr>
        <p:spPr bwMode="auto">
          <a:xfrm>
            <a:off x="8494713" y="2571750"/>
            <a:ext cx="111125" cy="1031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6" name="Oval 38"/>
          <p:cNvSpPr>
            <a:spLocks noChangeArrowheads="1"/>
          </p:cNvSpPr>
          <p:nvPr/>
        </p:nvSpPr>
        <p:spPr bwMode="auto">
          <a:xfrm>
            <a:off x="8194675" y="2871788"/>
            <a:ext cx="112713"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7" name="Oval 39"/>
          <p:cNvSpPr>
            <a:spLocks noChangeArrowheads="1"/>
          </p:cNvSpPr>
          <p:nvPr/>
        </p:nvSpPr>
        <p:spPr bwMode="auto">
          <a:xfrm>
            <a:off x="8158163" y="3051175"/>
            <a:ext cx="112712"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8" name="Oval 40"/>
          <p:cNvSpPr>
            <a:spLocks noChangeArrowheads="1"/>
          </p:cNvSpPr>
          <p:nvPr/>
        </p:nvSpPr>
        <p:spPr bwMode="auto">
          <a:xfrm>
            <a:off x="8307388" y="3184525"/>
            <a:ext cx="111125"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29" name="Oval 41"/>
          <p:cNvSpPr>
            <a:spLocks noChangeArrowheads="1"/>
          </p:cNvSpPr>
          <p:nvPr/>
        </p:nvSpPr>
        <p:spPr bwMode="auto">
          <a:xfrm>
            <a:off x="8232775" y="2605088"/>
            <a:ext cx="112713"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0" name="Oval 42"/>
          <p:cNvSpPr>
            <a:spLocks noChangeArrowheads="1"/>
          </p:cNvSpPr>
          <p:nvPr/>
        </p:nvSpPr>
        <p:spPr bwMode="auto">
          <a:xfrm>
            <a:off x="8531225" y="3019425"/>
            <a:ext cx="114300" cy="10001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1" name="Oval 43"/>
          <p:cNvSpPr>
            <a:spLocks noChangeArrowheads="1"/>
          </p:cNvSpPr>
          <p:nvPr/>
        </p:nvSpPr>
        <p:spPr bwMode="auto">
          <a:xfrm>
            <a:off x="8370888" y="3482975"/>
            <a:ext cx="112712" cy="10001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2" name="Oval 44"/>
          <p:cNvSpPr>
            <a:spLocks noChangeArrowheads="1"/>
          </p:cNvSpPr>
          <p:nvPr/>
        </p:nvSpPr>
        <p:spPr bwMode="auto">
          <a:xfrm>
            <a:off x="8407400" y="3646488"/>
            <a:ext cx="112713"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3" name="Oval 45"/>
          <p:cNvSpPr>
            <a:spLocks noChangeArrowheads="1"/>
          </p:cNvSpPr>
          <p:nvPr/>
        </p:nvSpPr>
        <p:spPr bwMode="auto">
          <a:xfrm>
            <a:off x="8520113" y="3405188"/>
            <a:ext cx="111125"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4" name="Oval 46"/>
          <p:cNvSpPr>
            <a:spLocks noChangeArrowheads="1"/>
          </p:cNvSpPr>
          <p:nvPr/>
        </p:nvSpPr>
        <p:spPr bwMode="auto">
          <a:xfrm>
            <a:off x="8594725" y="3494088"/>
            <a:ext cx="112713"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5" name="Oval 47"/>
          <p:cNvSpPr>
            <a:spLocks noChangeArrowheads="1"/>
          </p:cNvSpPr>
          <p:nvPr/>
        </p:nvSpPr>
        <p:spPr bwMode="auto">
          <a:xfrm>
            <a:off x="8407400" y="3335338"/>
            <a:ext cx="112713"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6" name="Oval 48"/>
          <p:cNvSpPr>
            <a:spLocks noChangeArrowheads="1"/>
          </p:cNvSpPr>
          <p:nvPr/>
        </p:nvSpPr>
        <p:spPr bwMode="auto">
          <a:xfrm>
            <a:off x="8220075" y="3392488"/>
            <a:ext cx="112713"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7" name="Oval 49"/>
          <p:cNvSpPr>
            <a:spLocks noChangeArrowheads="1"/>
          </p:cNvSpPr>
          <p:nvPr/>
        </p:nvSpPr>
        <p:spPr bwMode="auto">
          <a:xfrm>
            <a:off x="8520113" y="3213100"/>
            <a:ext cx="111125" cy="10318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8" name="Oval 50"/>
          <p:cNvSpPr>
            <a:spLocks noChangeArrowheads="1"/>
          </p:cNvSpPr>
          <p:nvPr/>
        </p:nvSpPr>
        <p:spPr bwMode="auto">
          <a:xfrm>
            <a:off x="8220075" y="3513138"/>
            <a:ext cx="112713" cy="10318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39" name="Oval 51"/>
          <p:cNvSpPr>
            <a:spLocks noChangeArrowheads="1"/>
          </p:cNvSpPr>
          <p:nvPr/>
        </p:nvSpPr>
        <p:spPr bwMode="auto">
          <a:xfrm>
            <a:off x="8183563" y="3692525"/>
            <a:ext cx="112712"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40" name="Oval 52"/>
          <p:cNvSpPr>
            <a:spLocks noChangeArrowheads="1"/>
          </p:cNvSpPr>
          <p:nvPr/>
        </p:nvSpPr>
        <p:spPr bwMode="auto">
          <a:xfrm>
            <a:off x="8332788" y="3825875"/>
            <a:ext cx="111125"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41" name="Oval 53"/>
          <p:cNvSpPr>
            <a:spLocks noChangeArrowheads="1"/>
          </p:cNvSpPr>
          <p:nvPr/>
        </p:nvSpPr>
        <p:spPr bwMode="auto">
          <a:xfrm>
            <a:off x="8256588" y="3246438"/>
            <a:ext cx="114300" cy="101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42" name="Oval 54"/>
          <p:cNvSpPr>
            <a:spLocks noChangeArrowheads="1"/>
          </p:cNvSpPr>
          <p:nvPr/>
        </p:nvSpPr>
        <p:spPr bwMode="auto">
          <a:xfrm>
            <a:off x="8556625" y="3660775"/>
            <a:ext cx="112713" cy="100013"/>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43" name="Line 55"/>
          <p:cNvSpPr>
            <a:spLocks noChangeShapeType="1"/>
          </p:cNvSpPr>
          <p:nvPr/>
        </p:nvSpPr>
        <p:spPr bwMode="auto">
          <a:xfrm flipH="1">
            <a:off x="6116638" y="3716338"/>
            <a:ext cx="2041525" cy="1779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44" name="Text Box 56"/>
          <p:cNvSpPr txBox="1">
            <a:spLocks noChangeArrowheads="1"/>
          </p:cNvSpPr>
          <p:nvPr/>
        </p:nvSpPr>
        <p:spPr bwMode="auto">
          <a:xfrm>
            <a:off x="6543675" y="4997450"/>
            <a:ext cx="8556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3741" i="1">
                <a:solidFill>
                  <a:srgbClr val="0530BB"/>
                </a:solidFill>
              </a:rPr>
              <a:t>e</a:t>
            </a:r>
            <a:endParaRPr lang="en-CA" altLang="en-US" sz="3741" i="1">
              <a:solidFill>
                <a:srgbClr val="0530BB"/>
              </a:solidFill>
            </a:endParaRPr>
          </a:p>
        </p:txBody>
      </p:sp>
      <p:sp>
        <p:nvSpPr>
          <p:cNvPr id="396345" name="Rectangle 57"/>
          <p:cNvSpPr>
            <a:spLocks noChangeArrowheads="1"/>
          </p:cNvSpPr>
          <p:nvPr/>
        </p:nvSpPr>
        <p:spPr bwMode="auto">
          <a:xfrm rot="2560679">
            <a:off x="5343525" y="5495925"/>
            <a:ext cx="1485900" cy="269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84"/>
          </a:p>
        </p:txBody>
      </p:sp>
      <p:sp>
        <p:nvSpPr>
          <p:cNvPr id="396346" name="Text Box 58"/>
          <p:cNvSpPr txBox="1">
            <a:spLocks noChangeArrowheads="1"/>
          </p:cNvSpPr>
          <p:nvPr/>
        </p:nvSpPr>
        <p:spPr bwMode="auto">
          <a:xfrm>
            <a:off x="7113588" y="5765800"/>
            <a:ext cx="3027362"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993">
                <a:solidFill>
                  <a:srgbClr val="0530BB"/>
                </a:solidFill>
              </a:rPr>
              <a:t>Electron time-of-flight</a:t>
            </a:r>
            <a:endParaRPr lang="en-CA" altLang="en-US" sz="2993">
              <a:solidFill>
                <a:srgbClr val="0530BB"/>
              </a:solidFill>
            </a:endParaRPr>
          </a:p>
        </p:txBody>
      </p:sp>
      <p:sp>
        <p:nvSpPr>
          <p:cNvPr id="28731" name="Text Box 59"/>
          <p:cNvSpPr txBox="1">
            <a:spLocks noChangeArrowheads="1"/>
          </p:cNvSpPr>
          <p:nvPr/>
        </p:nvSpPr>
        <p:spPr bwMode="auto">
          <a:xfrm>
            <a:off x="2554288" y="508000"/>
            <a:ext cx="7124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spcBef>
                <a:spcPct val="50000"/>
              </a:spcBef>
            </a:pPr>
            <a:r>
              <a:rPr lang="en-US" altLang="en-US" sz="2000">
                <a:solidFill>
                  <a:srgbClr val="0000FF"/>
                </a:solidFill>
              </a:rPr>
              <a:t>Measuring Attosecond (and femtosecond) Pulses</a:t>
            </a:r>
            <a:endParaRPr lang="en-CA" altLang="en-US" sz="2000">
              <a:solidFill>
                <a:srgbClr val="0000FF"/>
              </a:solidFill>
            </a:endParaRPr>
          </a:p>
        </p:txBody>
      </p:sp>
      <p:sp>
        <p:nvSpPr>
          <p:cNvPr id="396348" name="Line 60"/>
          <p:cNvSpPr>
            <a:spLocks noChangeShapeType="1"/>
          </p:cNvSpPr>
          <p:nvPr/>
        </p:nvSpPr>
        <p:spPr bwMode="auto">
          <a:xfrm>
            <a:off x="2268538" y="1163638"/>
            <a:ext cx="7410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49" name="Line 61"/>
          <p:cNvSpPr>
            <a:spLocks noChangeShapeType="1"/>
          </p:cNvSpPr>
          <p:nvPr/>
        </p:nvSpPr>
        <p:spPr bwMode="auto">
          <a:xfrm rot="3108543">
            <a:off x="6614319" y="4568031"/>
            <a:ext cx="285750"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
        <p:nvSpPr>
          <p:cNvPr id="396350" name="Line 62"/>
          <p:cNvSpPr>
            <a:spLocks noChangeShapeType="1"/>
          </p:cNvSpPr>
          <p:nvPr/>
        </p:nvSpPr>
        <p:spPr bwMode="auto">
          <a:xfrm rot="3108543">
            <a:off x="6945312" y="4951413"/>
            <a:ext cx="284163"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en-US" sz="1684"/>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umentclass{article}&#10;\usepackage{amsmath}&#10;\pagestyle{empty}&#10;\begin{document}&#10;\noindent&#10;Acceleration of the electron released at $t_0$:&#10;$\frac{d(mv)}{dt} = eE = e {\cal E} \cos \omega t$ &#10;&#10;&#10;&#10;\end{document}" title="IguanaTex Bitmap Display"/>
          <p:cNvPicPr>
            <a:picLocks noChangeAspect="1"/>
          </p:cNvPicPr>
          <p:nvPr>
            <p:custDataLst>
              <p:tags r:id="rId1"/>
            </p:custDataLst>
          </p:nvPr>
        </p:nvPicPr>
        <p:blipFill>
          <a:blip r:embed="rId4"/>
          <a:stretch>
            <a:fillRect/>
          </a:stretch>
        </p:blipFill>
        <p:spPr>
          <a:xfrm>
            <a:off x="2305050" y="865188"/>
            <a:ext cx="7334250" cy="344487"/>
          </a:xfrm>
          <a:prstGeom prst="rect">
            <a:avLst/>
          </a:prstGeom>
        </p:spPr>
      </p:pic>
      <p:pic>
        <p:nvPicPr>
          <p:cNvPr id="8" name="Picture 7" descr="\documentclass{article}&#10;\usepackage{amsmath}&#10;\pagestyle{empty}&#10;\begin{document}&#10;\noindent&#10;Momentum of the electron released at $t_0$:&#10;$$mv(t=\infty) - mv(t_0) = \int_{t_0}^\infty  e {\cal E} \cos \omega t dt = \frac{e {\cal E}}{\omega} \sin \omega t_0$$ &#10;&#10;&#10;&#10;\end{document}" title="IguanaTex Bitmap Display"/>
          <p:cNvPicPr>
            <a:picLocks noChangeAspect="1"/>
          </p:cNvPicPr>
          <p:nvPr>
            <p:custDataLst>
              <p:tags r:id="rId2"/>
            </p:custDataLst>
          </p:nvPr>
        </p:nvPicPr>
        <p:blipFill>
          <a:blip r:embed="rId5"/>
          <a:stretch>
            <a:fillRect/>
          </a:stretch>
        </p:blipFill>
        <p:spPr>
          <a:xfrm>
            <a:off x="2305050" y="1411288"/>
            <a:ext cx="8550275" cy="1317625"/>
          </a:xfrm>
          <a:prstGeom prst="rect">
            <a:avLst/>
          </a:prstGeom>
        </p:spPr>
      </p:pic>
      <p:sp>
        <p:nvSpPr>
          <p:cNvPr id="29700" name="TextBox 1"/>
          <p:cNvSpPr txBox="1">
            <a:spLocks noChangeArrowheads="1"/>
          </p:cNvSpPr>
          <p:nvPr/>
        </p:nvSpPr>
        <p:spPr bwMode="auto">
          <a:xfrm>
            <a:off x="2420938" y="390525"/>
            <a:ext cx="774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b="1">
                <a:solidFill>
                  <a:srgbClr val="0000FF"/>
                </a:solidFill>
                <a:cs typeface="Times New Roman" panose="02020603050405020304" pitchFamily="18" charset="0"/>
              </a:rPr>
              <a:t>MEASURING FEMTOSECOND PULSES WITH  ATTOSECOND PULSES</a:t>
            </a:r>
          </a:p>
        </p:txBody>
      </p:sp>
      <p:sp>
        <p:nvSpPr>
          <p:cNvPr id="29701" name="TextBox 5"/>
          <p:cNvSpPr txBox="1">
            <a:spLocks noChangeArrowheads="1"/>
          </p:cNvSpPr>
          <p:nvPr/>
        </p:nvSpPr>
        <p:spPr bwMode="auto">
          <a:xfrm>
            <a:off x="1401763" y="5997575"/>
            <a:ext cx="457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E. Goulielmakis et al, Science 305:1267 (2004)</a:t>
            </a:r>
          </a:p>
        </p:txBody>
      </p:sp>
      <p:pic>
        <p:nvPicPr>
          <p:cNvPr id="2970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57875" y="2974975"/>
            <a:ext cx="49974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1"/>
          <p:cNvGraphicFramePr>
            <a:graphicFrameLocks noChangeAspect="1"/>
          </p:cNvGraphicFramePr>
          <p:nvPr/>
        </p:nvGraphicFramePr>
        <p:xfrm>
          <a:off x="585788" y="20638"/>
          <a:ext cx="11334750" cy="6740525"/>
        </p:xfrm>
        <a:graphic>
          <a:graphicData uri="http://schemas.openxmlformats.org/presentationml/2006/ole">
            <mc:AlternateContent xmlns:mc="http://schemas.openxmlformats.org/markup-compatibility/2006">
              <mc:Choice xmlns:v="urn:schemas-microsoft-com:vml" Requires="v">
                <p:oleObj spid="_x0000_s30730" name="Acrobat Document" r:id="rId3" imgW="4666892" imgH="2774913" progId="Acrobat.Document.DC">
                  <p:embed/>
                </p:oleObj>
              </mc:Choice>
              <mc:Fallback>
                <p:oleObj name="Acrobat Document" r:id="rId3" imgW="4666892" imgH="2774913"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20638"/>
                        <a:ext cx="113347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954088" y="4756150"/>
            <a:ext cx="107140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2000">
                <a:cs typeface="Times New Roman" panose="02020603050405020304" pitchFamily="18" charset="0"/>
              </a:rPr>
              <a:t>A series of kinetic energy spectra of electrons detached by a 250-as, 93-eV XUV pulse from neon atoms in the presence of an intense &lt; 5-fs, 750-nm laser field, in false-color representation. The delay of the XUV probe was varied in steps of 200 as, and each spec­trum was accumulated over 100 s. The detected electrons were eject­ed along the laser electric field vector with a mean initial kinetic energy of  71.5 eV. </a:t>
            </a:r>
          </a:p>
        </p:txBody>
      </p:sp>
      <p:sp>
        <p:nvSpPr>
          <p:cNvPr id="31747" name="TextBox 1"/>
          <p:cNvSpPr txBox="1">
            <a:spLocks noChangeArrowheads="1"/>
          </p:cNvSpPr>
          <p:nvPr/>
        </p:nvSpPr>
        <p:spPr bwMode="auto">
          <a:xfrm>
            <a:off x="4025900" y="63007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E. Goulielmakis et al, Science 305:1267 (2004)</a:t>
            </a:r>
          </a:p>
        </p:txBody>
      </p:sp>
      <p:pic>
        <p:nvPicPr>
          <p:cNvPr id="317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9313" y="-306388"/>
            <a:ext cx="5768975" cy="497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828800" y="2554288"/>
            <a:ext cx="8269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dirty="0">
                <a:cs typeface="Times New Roman" panose="02020603050405020304" pitchFamily="18" charset="0"/>
              </a:rPr>
              <a:t>EXPLOITING THIS PROPERTY TO GENERATE </a:t>
            </a:r>
            <a:r>
              <a:rPr lang="en-US" altLang="en-US" sz="1800" b="1" dirty="0">
                <a:solidFill>
                  <a:srgbClr val="FF0000"/>
                </a:solidFill>
                <a:cs typeface="Times New Roman" panose="02020603050405020304" pitchFamily="18" charset="0"/>
              </a:rPr>
              <a:t>SINGLE</a:t>
            </a:r>
            <a:r>
              <a:rPr lang="en-US" altLang="en-US" sz="1800" dirty="0">
                <a:cs typeface="Times New Roman" panose="02020603050405020304" pitchFamily="18" charset="0"/>
              </a:rPr>
              <a:t> ATTOSECOND PULSES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1447800" y="3651250"/>
            <a:ext cx="1071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Times New Roman" panose="02020603050405020304" pitchFamily="18" charset="0"/>
                <a:cs typeface="Times New Roman" panose="02020603050405020304" pitchFamily="18" charset="0"/>
              </a:rPr>
              <a:t>A series of kinetic energy spectra of electrons detached by a 250-as, 93-eV XUV pulse from neon atoms in the presence of an intense &lt; 5-fs, 750-nm laser field, in false-color representation. The delay of the XUV probe was varied in steps of 200 as, and each spec­trum was accumulated over 100 s. The detected electrons were eject­ed along the laser electric field vector with a mean initial kinetic energy of  71.5 eV. </a:t>
            </a:r>
          </a:p>
        </p:txBody>
      </p:sp>
      <p:sp>
        <p:nvSpPr>
          <p:cNvPr id="19459" name="TextBox 1"/>
          <p:cNvSpPr txBox="1">
            <a:spLocks noChangeArrowheads="1"/>
          </p:cNvSpPr>
          <p:nvPr/>
        </p:nvSpPr>
        <p:spPr bwMode="auto">
          <a:xfrm>
            <a:off x="3795713" y="54641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latin typeface="Times New Roman" panose="02020603050405020304" pitchFamily="18" charset="0"/>
                <a:cs typeface="Times New Roman" panose="02020603050405020304" pitchFamily="18" charset="0"/>
              </a:rPr>
              <a:t>E. Goulielmakis et al, Science 305:1267 (2004)</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6513" y="98425"/>
            <a:ext cx="4675187"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15888"/>
            <a:ext cx="403542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583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5016767" y="450974"/>
            <a:ext cx="3197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0000FF"/>
                </a:solidFill>
                <a:latin typeface="Times New Roman" panose="02020603050405020304" pitchFamily="18" charset="0"/>
                <a:cs typeface="Times New Roman" panose="02020603050405020304" pitchFamily="18" charset="0"/>
              </a:rPr>
              <a:t>A HUGE parenthesis</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sp>
        <p:nvSpPr>
          <p:cNvPr id="46083" name="TextBox 2 1"/>
          <p:cNvSpPr txBox="1">
            <a:spLocks noChangeArrowheads="1"/>
          </p:cNvSpPr>
          <p:nvPr/>
        </p:nvSpPr>
        <p:spPr bwMode="auto">
          <a:xfrm>
            <a:off x="848581" y="1975301"/>
            <a:ext cx="4773505"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b="1" dirty="0">
                <a:latin typeface="Times New Roman" panose="02020603050405020304" pitchFamily="18" charset="0"/>
                <a:cs typeface="Times New Roman" panose="02020603050405020304" pitchFamily="18" charset="0"/>
              </a:rPr>
              <a:t>Time-Bandwidth product to Uncertainty relations</a:t>
            </a:r>
          </a:p>
        </p:txBody>
      </p:sp>
      <p:sp>
        <p:nvSpPr>
          <p:cNvPr id="46084" name="TextBox 3"/>
          <p:cNvSpPr txBox="1">
            <a:spLocks noChangeArrowheads="1"/>
          </p:cNvSpPr>
          <p:nvPr/>
        </p:nvSpPr>
        <p:spPr bwMode="auto">
          <a:xfrm>
            <a:off x="848581" y="3106991"/>
            <a:ext cx="4368749"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dirty="0">
                <a:latin typeface="Times New Roman" panose="02020603050405020304" pitchFamily="18" charset="0"/>
                <a:cs typeface="Times New Roman" panose="02020603050405020304" pitchFamily="18" charset="0"/>
              </a:rPr>
              <a:t>Uncertainty relations to </a:t>
            </a:r>
            <a:r>
              <a:rPr lang="en-US" altLang="en-US" sz="1596" dirty="0" err="1">
                <a:latin typeface="Times New Roman" panose="02020603050405020304" pitchFamily="18" charset="0"/>
                <a:cs typeface="Times New Roman" panose="02020603050405020304" pitchFamily="18" charset="0"/>
              </a:rPr>
              <a:t>Schroedinger</a:t>
            </a:r>
            <a:r>
              <a:rPr lang="en-US" altLang="en-US" sz="1596" dirty="0">
                <a:latin typeface="Times New Roman" panose="02020603050405020304" pitchFamily="18" charset="0"/>
                <a:cs typeface="Times New Roman" panose="02020603050405020304" pitchFamily="18" charset="0"/>
              </a:rPr>
              <a:t> equation</a:t>
            </a:r>
          </a:p>
        </p:txBody>
      </p:sp>
      <p:sp>
        <p:nvSpPr>
          <p:cNvPr id="3" name="TextBox 2 2"/>
          <p:cNvSpPr txBox="1"/>
          <p:nvPr/>
        </p:nvSpPr>
        <p:spPr>
          <a:xfrm flipH="1">
            <a:off x="5468679" y="1568760"/>
            <a:ext cx="5858413" cy="1320165"/>
          </a:xfrm>
          <a:prstGeom prst="rect">
            <a:avLst/>
          </a:prstGeom>
          <a:noFill/>
        </p:spPr>
        <p:txBody>
          <a:bodyPr wrap="square" rtlCol="0">
            <a:spAutoFit/>
          </a:bodyPr>
          <a:lstStyle/>
          <a:p>
            <a:r>
              <a:rPr lang="en-US" sz="1596" dirty="0">
                <a:solidFill>
                  <a:srgbClr val="0000FF"/>
                </a:solidFill>
              </a:rPr>
              <a:t>The Wigner distribution</a:t>
            </a:r>
          </a:p>
          <a:p>
            <a:r>
              <a:rPr lang="en-US" sz="1596" dirty="0">
                <a:solidFill>
                  <a:srgbClr val="0000FF"/>
                </a:solidFill>
              </a:rPr>
              <a:t>	Moments</a:t>
            </a:r>
          </a:p>
          <a:p>
            <a:r>
              <a:rPr lang="en-US" sz="1596" dirty="0">
                <a:solidFill>
                  <a:srgbClr val="0000FF"/>
                </a:solidFill>
              </a:rPr>
              <a:t>	Define the instantaneous frequency in time and frequency	Wigner applied to pulse measurements</a:t>
            </a:r>
          </a:p>
          <a:p>
            <a:r>
              <a:rPr lang="en-US" sz="1596" dirty="0">
                <a:solidFill>
                  <a:srgbClr val="0000FF"/>
                </a:solidFill>
              </a:rPr>
              <a:t>	Time bandwidth product</a:t>
            </a:r>
          </a:p>
        </p:txBody>
      </p:sp>
      <p:sp>
        <p:nvSpPr>
          <p:cNvPr id="2" name="Rectangle 1"/>
          <p:cNvSpPr/>
          <p:nvPr/>
        </p:nvSpPr>
        <p:spPr>
          <a:xfrm>
            <a:off x="6217601" y="2119850"/>
            <a:ext cx="5246884" cy="2343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flipH="1">
            <a:off x="5468679" y="2992143"/>
            <a:ext cx="5858413" cy="1074653"/>
          </a:xfrm>
          <a:prstGeom prst="rect">
            <a:avLst/>
          </a:prstGeom>
          <a:noFill/>
        </p:spPr>
        <p:txBody>
          <a:bodyPr wrap="square" rtlCol="0">
            <a:spAutoFit/>
          </a:bodyPr>
          <a:lstStyle/>
          <a:p>
            <a:r>
              <a:rPr lang="en-US" sz="1596" dirty="0">
                <a:solidFill>
                  <a:srgbClr val="0000FF"/>
                </a:solidFill>
              </a:rPr>
              <a:t>Particle wave duality</a:t>
            </a:r>
          </a:p>
          <a:p>
            <a:r>
              <a:rPr lang="en-US" sz="1596" dirty="0">
                <a:solidFill>
                  <a:srgbClr val="0000FF"/>
                </a:solidFill>
              </a:rPr>
              <a:t>	Uncertainty relations</a:t>
            </a:r>
          </a:p>
          <a:p>
            <a:endParaRPr lang="en-US" sz="1596" dirty="0">
              <a:solidFill>
                <a:srgbClr val="0000FF"/>
              </a:solidFill>
            </a:endParaRPr>
          </a:p>
          <a:p>
            <a:r>
              <a:rPr lang="en-US" sz="1596" dirty="0">
                <a:solidFill>
                  <a:srgbClr val="0000FF"/>
                </a:solidFill>
              </a:rPr>
              <a:t>	</a:t>
            </a:r>
          </a:p>
        </p:txBody>
      </p:sp>
      <p:pic>
        <p:nvPicPr>
          <p:cNvPr id="18" name="Picture 17" descr="\documentclass{article}&#10;\usepackage{amsmath}&#10;\usepackage{color}&#10;\pagestyle{empty}&#10;\begin{document}&#10;\textcolor{blue}{Schr\&quot;odinger equation}&#10;&#10;&#10;&#10;\end{document}" title="IguanaTex Bitmap Display"/>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463894" y="3570700"/>
            <a:ext cx="1848368" cy="183621"/>
          </a:xfrm>
          <a:prstGeom prst="rect">
            <a:avLst/>
          </a:prstGeom>
        </p:spPr>
      </p:pic>
      <p:sp>
        <p:nvSpPr>
          <p:cNvPr id="19" name="TextBox 18"/>
          <p:cNvSpPr txBox="1"/>
          <p:nvPr/>
        </p:nvSpPr>
        <p:spPr>
          <a:xfrm>
            <a:off x="2405163" y="4797896"/>
            <a:ext cx="7650812" cy="369332"/>
          </a:xfrm>
          <a:prstGeom prst="rect">
            <a:avLst/>
          </a:prstGeom>
          <a:noFill/>
        </p:spPr>
        <p:txBody>
          <a:bodyPr wrap="none" rtlCol="0">
            <a:spAutoFit/>
          </a:bodyPr>
          <a:lstStyle/>
          <a:p>
            <a:r>
              <a:rPr lang="en-US" dirty="0" smtClean="0">
                <a:solidFill>
                  <a:srgbClr val="0000FF"/>
                </a:solidFill>
              </a:rPr>
              <a:t>You have </a:t>
            </a:r>
            <a:r>
              <a:rPr lang="en-US" i="1" dirty="0" smtClean="0">
                <a:solidFill>
                  <a:srgbClr val="0000FF"/>
                </a:solidFill>
              </a:rPr>
              <a:t>I(t)</a:t>
            </a:r>
            <a:r>
              <a:rPr lang="en-US" dirty="0" smtClean="0">
                <a:solidFill>
                  <a:srgbClr val="0000FF"/>
                </a:solidFill>
              </a:rPr>
              <a:t> and </a:t>
            </a:r>
            <a:r>
              <a:rPr lang="en-US" i="1" dirty="0" smtClean="0">
                <a:solidFill>
                  <a:srgbClr val="0000FF"/>
                </a:solidFill>
              </a:rPr>
              <a:t>I(</a:t>
            </a:r>
            <a:r>
              <a:rPr lang="en-US" i="1" dirty="0" smtClean="0">
                <a:solidFill>
                  <a:srgbClr val="0000FF"/>
                </a:solidFill>
                <a:latin typeface="Symbol" panose="05050102010706020507" pitchFamily="18" charset="2"/>
                <a:ea typeface="Segoe UI Symbol" panose="020B0502040204020203" pitchFamily="34" charset="0"/>
              </a:rPr>
              <a:t>W</a:t>
            </a:r>
            <a:r>
              <a:rPr lang="en-US" i="1" dirty="0" smtClean="0">
                <a:solidFill>
                  <a:srgbClr val="0000FF"/>
                </a:solidFill>
              </a:rPr>
              <a:t>)</a:t>
            </a:r>
            <a:r>
              <a:rPr lang="en-US" dirty="0" smtClean="0">
                <a:solidFill>
                  <a:srgbClr val="0000FF"/>
                </a:solidFill>
              </a:rPr>
              <a:t>, how do you reconstruct the field in amplitude and phase?</a:t>
            </a:r>
            <a:endParaRPr lang="en-US" dirty="0">
              <a:solidFill>
                <a:srgbClr val="0000FF"/>
              </a:solidFill>
            </a:endParaRPr>
          </a:p>
        </p:txBody>
      </p:sp>
      <p:sp>
        <p:nvSpPr>
          <p:cNvPr id="20" name="TextBox 19"/>
          <p:cNvSpPr txBox="1"/>
          <p:nvPr/>
        </p:nvSpPr>
        <p:spPr>
          <a:xfrm>
            <a:off x="4447926" y="5351894"/>
            <a:ext cx="2937664" cy="369332"/>
          </a:xfrm>
          <a:prstGeom prst="rect">
            <a:avLst/>
          </a:prstGeom>
          <a:noFill/>
        </p:spPr>
        <p:txBody>
          <a:bodyPr wrap="none" rtlCol="0">
            <a:spAutoFit/>
          </a:bodyPr>
          <a:lstStyle/>
          <a:p>
            <a:r>
              <a:rPr lang="en-US" b="1" dirty="0" smtClean="0">
                <a:solidFill>
                  <a:srgbClr val="0000FF"/>
                </a:solidFill>
              </a:rPr>
              <a:t>THE WIGNER distribution</a:t>
            </a:r>
            <a:endParaRPr lang="en-US" b="1" dirty="0">
              <a:solidFill>
                <a:srgbClr val="0000FF"/>
              </a:solidFill>
            </a:endParaRPr>
          </a:p>
        </p:txBody>
      </p:sp>
    </p:spTree>
    <p:extLst>
      <p:ext uri="{BB962C8B-B14F-4D97-AF65-F5344CB8AC3E}">
        <p14:creationId xmlns:p14="http://schemas.microsoft.com/office/powerpoint/2010/main" val="173123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6307" y="338239"/>
            <a:ext cx="7650812" cy="369332"/>
          </a:xfrm>
          <a:prstGeom prst="rect">
            <a:avLst/>
          </a:prstGeom>
          <a:noFill/>
        </p:spPr>
        <p:txBody>
          <a:bodyPr wrap="none" rtlCol="0">
            <a:spAutoFit/>
          </a:bodyPr>
          <a:lstStyle/>
          <a:p>
            <a:r>
              <a:rPr lang="en-US" dirty="0" smtClean="0">
                <a:solidFill>
                  <a:srgbClr val="0000FF"/>
                </a:solidFill>
              </a:rPr>
              <a:t>You have </a:t>
            </a:r>
            <a:r>
              <a:rPr lang="en-US" i="1" dirty="0" smtClean="0">
                <a:solidFill>
                  <a:srgbClr val="0000FF"/>
                </a:solidFill>
              </a:rPr>
              <a:t>I(t)</a:t>
            </a:r>
            <a:r>
              <a:rPr lang="en-US" dirty="0" smtClean="0">
                <a:solidFill>
                  <a:srgbClr val="0000FF"/>
                </a:solidFill>
              </a:rPr>
              <a:t> and </a:t>
            </a:r>
            <a:r>
              <a:rPr lang="en-US" i="1" dirty="0" smtClean="0">
                <a:solidFill>
                  <a:srgbClr val="0000FF"/>
                </a:solidFill>
              </a:rPr>
              <a:t>I(</a:t>
            </a:r>
            <a:r>
              <a:rPr lang="en-US" i="1" dirty="0" smtClean="0">
                <a:solidFill>
                  <a:srgbClr val="0000FF"/>
                </a:solidFill>
                <a:latin typeface="Symbol" panose="05050102010706020507" pitchFamily="18" charset="2"/>
                <a:ea typeface="Segoe UI Symbol" panose="020B0502040204020203" pitchFamily="34" charset="0"/>
              </a:rPr>
              <a:t>W</a:t>
            </a:r>
            <a:r>
              <a:rPr lang="en-US" i="1" dirty="0" smtClean="0">
                <a:solidFill>
                  <a:srgbClr val="0000FF"/>
                </a:solidFill>
              </a:rPr>
              <a:t>)</a:t>
            </a:r>
            <a:r>
              <a:rPr lang="en-US" dirty="0" smtClean="0">
                <a:solidFill>
                  <a:srgbClr val="0000FF"/>
                </a:solidFill>
              </a:rPr>
              <a:t>, how do you reconstruct the field in amplitude and phase?</a:t>
            </a:r>
            <a:endParaRPr lang="en-US" dirty="0">
              <a:solidFill>
                <a:srgbClr val="0000FF"/>
              </a:solidFill>
            </a:endParaRPr>
          </a:p>
        </p:txBody>
      </p:sp>
      <p:sp>
        <p:nvSpPr>
          <p:cNvPr id="4" name="TextBox 3"/>
          <p:cNvSpPr txBox="1"/>
          <p:nvPr/>
        </p:nvSpPr>
        <p:spPr>
          <a:xfrm>
            <a:off x="4299070" y="892237"/>
            <a:ext cx="2937664" cy="369332"/>
          </a:xfrm>
          <a:prstGeom prst="rect">
            <a:avLst/>
          </a:prstGeom>
          <a:noFill/>
        </p:spPr>
        <p:txBody>
          <a:bodyPr wrap="none" rtlCol="0">
            <a:spAutoFit/>
          </a:bodyPr>
          <a:lstStyle/>
          <a:p>
            <a:r>
              <a:rPr lang="en-US" b="1" dirty="0" smtClean="0">
                <a:solidFill>
                  <a:srgbClr val="0000FF"/>
                </a:solidFill>
              </a:rPr>
              <a:t>THE WIGNER distribution</a:t>
            </a:r>
            <a:endParaRPr lang="en-US" b="1" dirty="0">
              <a:solidFill>
                <a:srgbClr val="0000FF"/>
              </a:solidFill>
            </a:endParaRPr>
          </a:p>
        </p:txBody>
      </p:sp>
      <p:sp>
        <p:nvSpPr>
          <p:cNvPr id="5" name="Text Box 2"/>
          <p:cNvSpPr txBox="1">
            <a:spLocks noChangeArrowheads="1"/>
          </p:cNvSpPr>
          <p:nvPr/>
        </p:nvSpPr>
        <p:spPr bwMode="auto">
          <a:xfrm>
            <a:off x="1762517" y="2222767"/>
            <a:ext cx="2050726"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b="1">
                <a:latin typeface="Times New Roman" panose="02020603050405020304" pitchFamily="18" charset="0"/>
                <a:cs typeface="Times New Roman" panose="02020603050405020304" pitchFamily="18" charset="0"/>
              </a:rPr>
              <a:t>Pulse measurements?</a:t>
            </a:r>
          </a:p>
        </p:txBody>
      </p:sp>
      <p:sp>
        <p:nvSpPr>
          <p:cNvPr id="6" name="Text Box 4"/>
          <p:cNvSpPr txBox="1">
            <a:spLocks noChangeArrowheads="1"/>
          </p:cNvSpPr>
          <p:nvPr/>
        </p:nvSpPr>
        <p:spPr bwMode="auto">
          <a:xfrm>
            <a:off x="2541636" y="6333376"/>
            <a:ext cx="4080866" cy="36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cs typeface="Times New Roman" panose="02020603050405020304" pitchFamily="18" charset="0"/>
              </a:rPr>
              <a:t>-&gt; Wigner function plot </a:t>
            </a:r>
            <a:r>
              <a:rPr lang="en-US" altLang="en-US" sz="1795" i="1">
                <a:latin typeface="Times New Roman" panose="02020603050405020304" pitchFamily="18" charset="0"/>
                <a:cs typeface="Times New Roman" panose="02020603050405020304" pitchFamily="18" charset="0"/>
              </a:rPr>
              <a:t>I(x, y)</a:t>
            </a:r>
            <a:r>
              <a:rPr lang="en-US" altLang="en-US" sz="1795">
                <a:latin typeface="Times New Roman" panose="02020603050405020304" pitchFamily="18" charset="0"/>
                <a:cs typeface="Times New Roman" panose="02020603050405020304" pitchFamily="18" charset="0"/>
              </a:rPr>
              <a:t> vs</a:t>
            </a:r>
            <a:r>
              <a:rPr lang="en-US" altLang="en-US" sz="1795" i="1">
                <a:latin typeface="Times New Roman" panose="02020603050405020304" pitchFamily="18" charset="0"/>
                <a:cs typeface="Times New Roman" panose="02020603050405020304" pitchFamily="18" charset="0"/>
              </a:rPr>
              <a:t> I(kx, ky)</a:t>
            </a:r>
            <a:r>
              <a:rPr lang="en-US" altLang="en-US" sz="1795">
                <a:latin typeface="Times New Roman" panose="02020603050405020304" pitchFamily="18" charset="0"/>
                <a:cs typeface="Times New Roman" panose="02020603050405020304" pitchFamily="18" charset="0"/>
              </a:rPr>
              <a:t> </a:t>
            </a:r>
          </a:p>
        </p:txBody>
      </p:sp>
      <p:sp>
        <p:nvSpPr>
          <p:cNvPr id="7" name="Text Box 5"/>
          <p:cNvSpPr txBox="1">
            <a:spLocks noChangeArrowheads="1"/>
          </p:cNvSpPr>
          <p:nvPr/>
        </p:nvSpPr>
        <p:spPr bwMode="auto">
          <a:xfrm>
            <a:off x="2848848" y="5109274"/>
            <a:ext cx="4574526" cy="3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dirty="0">
                <a:latin typeface="Times New Roman" panose="02020603050405020304" pitchFamily="18" charset="0"/>
                <a:cs typeface="Times New Roman" panose="02020603050405020304" pitchFamily="18" charset="0"/>
              </a:rPr>
              <a:t>You can measure </a:t>
            </a:r>
            <a:r>
              <a:rPr lang="en-US" altLang="en-US" sz="1795" i="1" dirty="0">
                <a:latin typeface="Times New Roman" panose="02020603050405020304" pitchFamily="18" charset="0"/>
                <a:cs typeface="Times New Roman" panose="02020603050405020304" pitchFamily="18" charset="0"/>
              </a:rPr>
              <a:t>I(</a:t>
            </a:r>
            <a:r>
              <a:rPr lang="en-US" altLang="en-US" sz="1795" i="1" dirty="0" err="1">
                <a:latin typeface="Times New Roman" panose="02020603050405020304" pitchFamily="18" charset="0"/>
                <a:cs typeface="Times New Roman" panose="02020603050405020304" pitchFamily="18" charset="0"/>
              </a:rPr>
              <a:t>x,y</a:t>
            </a:r>
            <a:r>
              <a:rPr lang="en-US" altLang="en-US" sz="1795" i="1" dirty="0">
                <a:latin typeface="Times New Roman" panose="02020603050405020304" pitchFamily="18" charset="0"/>
                <a:cs typeface="Times New Roman" panose="02020603050405020304" pitchFamily="18" charset="0"/>
              </a:rPr>
              <a:t>)</a:t>
            </a:r>
            <a:r>
              <a:rPr lang="en-US" altLang="en-US" sz="1795" dirty="0">
                <a:latin typeface="Times New Roman" panose="02020603050405020304" pitchFamily="18" charset="0"/>
                <a:cs typeface="Times New Roman" panose="02020603050405020304" pitchFamily="18" charset="0"/>
              </a:rPr>
              <a:t> – that does not give you</a:t>
            </a:r>
            <a:endParaRPr lang="en-US" altLang="en-US" sz="1795" i="1" dirty="0">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2844097" y="5478247"/>
            <a:ext cx="4827173" cy="3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dirty="0">
                <a:latin typeface="Times New Roman" panose="02020603050405020304" pitchFamily="18" charset="0"/>
                <a:cs typeface="Times New Roman" panose="02020603050405020304" pitchFamily="18" charset="0"/>
              </a:rPr>
              <a:t>You can measure </a:t>
            </a:r>
            <a:r>
              <a:rPr lang="en-US" altLang="en-US" sz="1795" i="1" dirty="0">
                <a:latin typeface="Times New Roman" panose="02020603050405020304" pitchFamily="18" charset="0"/>
                <a:cs typeface="Times New Roman" panose="02020603050405020304" pitchFamily="18" charset="0"/>
              </a:rPr>
              <a:t>I(</a:t>
            </a:r>
            <a:r>
              <a:rPr lang="en-US" altLang="en-US" sz="1795" i="1" dirty="0" err="1">
                <a:latin typeface="Times New Roman" panose="02020603050405020304" pitchFamily="18" charset="0"/>
                <a:cs typeface="Times New Roman" panose="02020603050405020304" pitchFamily="18" charset="0"/>
              </a:rPr>
              <a:t>k</a:t>
            </a:r>
            <a:r>
              <a:rPr lang="en-US" altLang="en-US" sz="1795" i="1" baseline="-25000" dirty="0" err="1">
                <a:latin typeface="Times New Roman" panose="02020603050405020304" pitchFamily="18" charset="0"/>
                <a:cs typeface="Times New Roman" panose="02020603050405020304" pitchFamily="18" charset="0"/>
              </a:rPr>
              <a:t>x</a:t>
            </a:r>
            <a:r>
              <a:rPr lang="en-US" altLang="en-US" sz="1795" i="1" dirty="0">
                <a:latin typeface="Times New Roman" panose="02020603050405020304" pitchFamily="18" charset="0"/>
                <a:cs typeface="Times New Roman" panose="02020603050405020304" pitchFamily="18" charset="0"/>
              </a:rPr>
              <a:t>, </a:t>
            </a:r>
            <a:r>
              <a:rPr lang="en-US" altLang="en-US" sz="1795" i="1" dirty="0" err="1">
                <a:latin typeface="Times New Roman" panose="02020603050405020304" pitchFamily="18" charset="0"/>
                <a:cs typeface="Times New Roman" panose="02020603050405020304" pitchFamily="18" charset="0"/>
              </a:rPr>
              <a:t>k</a:t>
            </a:r>
            <a:r>
              <a:rPr lang="en-US" altLang="en-US" sz="1795" i="1" baseline="-25000" dirty="0" err="1">
                <a:latin typeface="Times New Roman" panose="02020603050405020304" pitchFamily="18" charset="0"/>
                <a:cs typeface="Times New Roman" panose="02020603050405020304" pitchFamily="18" charset="0"/>
              </a:rPr>
              <a:t>y</a:t>
            </a:r>
            <a:r>
              <a:rPr lang="en-US" altLang="en-US" sz="1795" i="1" dirty="0">
                <a:latin typeface="Times New Roman" panose="02020603050405020304" pitchFamily="18" charset="0"/>
                <a:cs typeface="Times New Roman" panose="02020603050405020304" pitchFamily="18" charset="0"/>
              </a:rPr>
              <a:t>)</a:t>
            </a:r>
            <a:r>
              <a:rPr lang="en-US" altLang="en-US" sz="1795" dirty="0">
                <a:latin typeface="Times New Roman" panose="02020603050405020304" pitchFamily="18" charset="0"/>
                <a:cs typeface="Times New Roman" panose="02020603050405020304" pitchFamily="18" charset="0"/>
              </a:rPr>
              <a:t> – that does not give you</a:t>
            </a:r>
            <a:r>
              <a:rPr lang="en-US" altLang="en-US" sz="1795" i="1" dirty="0">
                <a:latin typeface="Times New Roman" panose="02020603050405020304" pitchFamily="18" charset="0"/>
                <a:cs typeface="Times New Roman" panose="02020603050405020304" pitchFamily="18" charset="0"/>
              </a:rPr>
              <a:t>.</a:t>
            </a:r>
          </a:p>
        </p:txBody>
      </p:sp>
      <p:sp>
        <p:nvSpPr>
          <p:cNvPr id="9" name="Text Box 7"/>
          <p:cNvSpPr txBox="1">
            <a:spLocks noChangeArrowheads="1"/>
          </p:cNvSpPr>
          <p:nvPr/>
        </p:nvSpPr>
        <p:spPr bwMode="auto">
          <a:xfrm>
            <a:off x="1762517" y="3662545"/>
            <a:ext cx="8447634"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dirty="0">
                <a:latin typeface="Times New Roman" panose="02020603050405020304" pitchFamily="18" charset="0"/>
                <a:cs typeface="Times New Roman" panose="02020603050405020304" pitchFamily="18" charset="0"/>
              </a:rPr>
              <a:t>Can we replace the notion amplitude-phase</a:t>
            </a:r>
            <a:r>
              <a:rPr lang="en-US" altLang="en-US" sz="1795" i="1" dirty="0">
                <a:latin typeface="Times New Roman" panose="02020603050405020304" pitchFamily="18" charset="0"/>
                <a:cs typeface="Times New Roman" panose="02020603050405020304" pitchFamily="18" charset="0"/>
              </a:rPr>
              <a:t>  by intensity in time vs intensity in frequency?</a:t>
            </a:r>
            <a:endParaRPr lang="en-US" altLang="en-US" sz="1795" dirty="0">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2006387" y="4742441"/>
            <a:ext cx="2178802"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b="1" dirty="0">
                <a:latin typeface="Times New Roman" panose="02020603050405020304" pitchFamily="18" charset="0"/>
                <a:cs typeface="Times New Roman" panose="02020603050405020304" pitchFamily="18" charset="0"/>
              </a:rPr>
              <a:t>Space-time analogy:</a:t>
            </a:r>
          </a:p>
        </p:txBody>
      </p:sp>
      <p:sp>
        <p:nvSpPr>
          <p:cNvPr id="11" name="Text Box 10"/>
          <p:cNvSpPr txBox="1">
            <a:spLocks noChangeArrowheads="1"/>
          </p:cNvSpPr>
          <p:nvPr/>
        </p:nvSpPr>
        <p:spPr bwMode="auto">
          <a:xfrm>
            <a:off x="3335004" y="2742178"/>
            <a:ext cx="4433811" cy="3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dirty="0">
                <a:latin typeface="Times New Roman" panose="02020603050405020304" pitchFamily="18" charset="0"/>
                <a:cs typeface="Times New Roman" panose="02020603050405020304" pitchFamily="18" charset="0"/>
              </a:rPr>
              <a:t>You can measure </a:t>
            </a:r>
            <a:r>
              <a:rPr lang="en-US" altLang="en-US" sz="1795" i="1" dirty="0">
                <a:latin typeface="Times New Roman" panose="02020603050405020304" pitchFamily="18" charset="0"/>
                <a:cs typeface="Times New Roman" panose="02020603050405020304" pitchFamily="18" charset="0"/>
              </a:rPr>
              <a:t>I(t)</a:t>
            </a:r>
            <a:r>
              <a:rPr lang="en-US" altLang="en-US" sz="1795" dirty="0">
                <a:latin typeface="Times New Roman" panose="02020603050405020304" pitchFamily="18" charset="0"/>
                <a:cs typeface="Times New Roman" panose="02020603050405020304" pitchFamily="18" charset="0"/>
              </a:rPr>
              <a:t> – that does not give you </a:t>
            </a:r>
            <a:endParaRPr lang="en-US" altLang="en-US" sz="1795" i="1" dirty="0">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3330254" y="3106400"/>
            <a:ext cx="4547342" cy="3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dirty="0">
                <a:latin typeface="Times New Roman" panose="02020603050405020304" pitchFamily="18" charset="0"/>
                <a:cs typeface="Times New Roman" panose="02020603050405020304" pitchFamily="18" charset="0"/>
              </a:rPr>
              <a:t>You can measure </a:t>
            </a:r>
            <a:r>
              <a:rPr lang="en-US" altLang="en-US" sz="1795" i="1" dirty="0">
                <a:latin typeface="Times New Roman" panose="02020603050405020304" pitchFamily="18" charset="0"/>
                <a:cs typeface="Times New Roman" panose="02020603050405020304" pitchFamily="18" charset="0"/>
              </a:rPr>
              <a:t>I(</a:t>
            </a:r>
            <a:r>
              <a:rPr lang="en-US" altLang="en-US" sz="1795" i="1" dirty="0">
                <a:latin typeface="Symbol" panose="05050102010706020507" pitchFamily="18" charset="2"/>
                <a:cs typeface="Times New Roman" panose="02020603050405020304" pitchFamily="18" charset="0"/>
              </a:rPr>
              <a:t>W</a:t>
            </a:r>
            <a:r>
              <a:rPr lang="en-US" altLang="en-US" sz="1795" i="1" dirty="0">
                <a:latin typeface="Times New Roman" panose="02020603050405020304" pitchFamily="18" charset="0"/>
                <a:cs typeface="Times New Roman" panose="02020603050405020304" pitchFamily="18" charset="0"/>
              </a:rPr>
              <a:t>)</a:t>
            </a:r>
            <a:r>
              <a:rPr lang="en-US" altLang="en-US" sz="1795" dirty="0">
                <a:latin typeface="Times New Roman" panose="02020603050405020304" pitchFamily="18" charset="0"/>
                <a:cs typeface="Times New Roman" panose="02020603050405020304" pitchFamily="18" charset="0"/>
              </a:rPr>
              <a:t> – that does not give you</a:t>
            </a:r>
            <a:r>
              <a:rPr lang="en-US" altLang="en-US" sz="1795" i="1" dirty="0">
                <a:latin typeface="Times New Roman" panose="02020603050405020304" pitchFamily="18" charset="0"/>
                <a:cs typeface="Times New Roman" panose="02020603050405020304" pitchFamily="18" charset="0"/>
              </a:rPr>
              <a:t>.</a:t>
            </a:r>
          </a:p>
        </p:txBody>
      </p:sp>
      <p:sp>
        <p:nvSpPr>
          <p:cNvPr id="13" name="Text Box 12"/>
          <p:cNvSpPr txBox="1">
            <a:spLocks noChangeArrowheads="1"/>
          </p:cNvSpPr>
          <p:nvPr/>
        </p:nvSpPr>
        <p:spPr bwMode="auto">
          <a:xfrm>
            <a:off x="4049196" y="4787966"/>
            <a:ext cx="2083982"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b="1" dirty="0">
                <a:latin typeface="Times New Roman" panose="02020603050405020304" pitchFamily="18" charset="0"/>
                <a:cs typeface="Times New Roman" panose="02020603050405020304" pitchFamily="18" charset="0"/>
              </a:rPr>
              <a:t>Beam measurements?</a:t>
            </a:r>
          </a:p>
        </p:txBody>
      </p:sp>
      <p:sp>
        <p:nvSpPr>
          <p:cNvPr id="14" name="Text Box 14"/>
          <p:cNvSpPr txBox="1">
            <a:spLocks noChangeArrowheads="1"/>
          </p:cNvSpPr>
          <p:nvPr/>
        </p:nvSpPr>
        <p:spPr bwMode="auto">
          <a:xfrm>
            <a:off x="3852835" y="1391233"/>
            <a:ext cx="6556436" cy="52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397" dirty="0">
                <a:latin typeface="Times New Roman" panose="02020603050405020304" pitchFamily="18" charset="0"/>
                <a:cs typeface="Times New Roman" panose="02020603050405020304" pitchFamily="18" charset="0"/>
              </a:rPr>
              <a:t>Ref: L. </a:t>
            </a:r>
            <a:r>
              <a:rPr lang="en-US" altLang="en-US" sz="1397" dirty="0" err="1">
                <a:latin typeface="Times New Roman" panose="02020603050405020304" pitchFamily="18" charset="0"/>
                <a:cs typeface="Times New Roman" panose="02020603050405020304" pitchFamily="18" charset="0"/>
              </a:rPr>
              <a:t>Praxmeier</a:t>
            </a:r>
            <a:r>
              <a:rPr lang="en-US" altLang="en-US" sz="1397" dirty="0">
                <a:latin typeface="Times New Roman" panose="02020603050405020304" pitchFamily="18" charset="0"/>
                <a:cs typeface="Times New Roman" panose="02020603050405020304" pitchFamily="18" charset="0"/>
              </a:rPr>
              <a:t> and K. </a:t>
            </a:r>
            <a:r>
              <a:rPr lang="en-US" altLang="en-US" sz="1397" dirty="0" err="1">
                <a:latin typeface="Times New Roman" panose="02020603050405020304" pitchFamily="18" charset="0"/>
                <a:cs typeface="Times New Roman" panose="02020603050405020304" pitchFamily="18" charset="0"/>
              </a:rPr>
              <a:t>Wodkiewicz</a:t>
            </a:r>
            <a:r>
              <a:rPr lang="en-US" altLang="en-US" sz="1397" dirty="0">
                <a:latin typeface="Times New Roman" panose="02020603050405020304" pitchFamily="18" charset="0"/>
                <a:cs typeface="Times New Roman" panose="02020603050405020304" pitchFamily="18" charset="0"/>
              </a:rPr>
              <a:t>. Time and frequency description of optical pulses.</a:t>
            </a:r>
          </a:p>
          <a:p>
            <a:pPr eaLnBrk="1" hangingPunct="1">
              <a:spcBef>
                <a:spcPct val="0"/>
              </a:spcBef>
              <a:buFontTx/>
              <a:buNone/>
            </a:pPr>
            <a:r>
              <a:rPr lang="en-US" altLang="en-US" sz="1397" i="1" dirty="0" err="1">
                <a:latin typeface="Times New Roman" panose="02020603050405020304" pitchFamily="18" charset="0"/>
                <a:cs typeface="Times New Roman" panose="02020603050405020304" pitchFamily="18" charset="0"/>
              </a:rPr>
              <a:t>arXiv:physics</a:t>
            </a:r>
            <a:r>
              <a:rPr lang="en-US" altLang="en-US" sz="1397" dirty="0">
                <a:latin typeface="Times New Roman" panose="02020603050405020304" pitchFamily="18" charset="0"/>
                <a:cs typeface="Times New Roman" panose="02020603050405020304" pitchFamily="18" charset="0"/>
              </a:rPr>
              <a:t>, 0502079v2:1–12, 2005.</a:t>
            </a:r>
          </a:p>
        </p:txBody>
      </p:sp>
      <p:pic>
        <p:nvPicPr>
          <p:cNvPr id="15" name="Picture 14" descr="\documentclass{article}\pagestyle{empty}&#10;\begin{document}&#10;$\tilde{E}(t)$&#10;\end{document}&#10;" title="IguanaTex Bitmap Display"/>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641588" y="2806138"/>
            <a:ext cx="399175" cy="260331"/>
          </a:xfrm>
          <a:prstGeom prst="rect">
            <a:avLst/>
          </a:prstGeom>
          <a:solidFill>
            <a:srgbClr val="FFFFFF"/>
          </a:solidFill>
          <a:ln>
            <a:noFill/>
          </a:ln>
          <a:effectLst/>
        </p:spPr>
      </p:pic>
      <p:pic>
        <p:nvPicPr>
          <p:cNvPr id="16" name="Picture 18" descr="TP_tmp"/>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737337" y="3169567"/>
            <a:ext cx="489324" cy="28979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20" descr="TP_tmp"/>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372495" y="5148586"/>
            <a:ext cx="668268" cy="2897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22" descr="TP_tmp"/>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582889" y="5535660"/>
            <a:ext cx="869381" cy="2897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1713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497347" y="749597"/>
            <a:ext cx="3185487"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b="1">
                <a:solidFill>
                  <a:schemeClr val="accent2"/>
                </a:solidFill>
                <a:latin typeface="Times New Roman" panose="02020603050405020304" pitchFamily="18" charset="0"/>
              </a:rPr>
              <a:t>Pulse duration, Spectral width</a:t>
            </a:r>
            <a:endParaRPr lang="fr-FR" altLang="en-US" sz="1795" b="1">
              <a:solidFill>
                <a:schemeClr val="accent2"/>
              </a:solidFill>
              <a:latin typeface="Times New Roman" panose="02020603050405020304" pitchFamily="18" charset="0"/>
            </a:endParaRPr>
          </a:p>
        </p:txBody>
      </p:sp>
      <p:sp>
        <p:nvSpPr>
          <p:cNvPr id="46083" name="Text Box 3"/>
          <p:cNvSpPr txBox="1">
            <a:spLocks noChangeArrowheads="1"/>
          </p:cNvSpPr>
          <p:nvPr/>
        </p:nvSpPr>
        <p:spPr bwMode="auto">
          <a:xfrm>
            <a:off x="2093483" y="1357688"/>
            <a:ext cx="4871069" cy="36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rPr>
              <a:t>Two-D representation of the field: Wigner function</a:t>
            </a:r>
            <a:endParaRPr lang="fr-FR" altLang="en-US" sz="1795">
              <a:latin typeface="Times New Roman" panose="02020603050405020304" pitchFamily="18" charset="0"/>
            </a:endParaRPr>
          </a:p>
        </p:txBody>
      </p:sp>
      <p:pic>
        <p:nvPicPr>
          <p:cNvPr id="46084" name="Picture 4"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400697" y="1734579"/>
            <a:ext cx="7360445" cy="135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034125" y="3429000"/>
            <a:ext cx="4788724" cy="76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descr="txp_fi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707909" y="4778204"/>
            <a:ext cx="5327138" cy="76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Text Box 7"/>
          <p:cNvSpPr txBox="1">
            <a:spLocks noChangeArrowheads="1"/>
          </p:cNvSpPr>
          <p:nvPr/>
        </p:nvSpPr>
        <p:spPr bwMode="auto">
          <a:xfrm>
            <a:off x="1878117" y="233352"/>
            <a:ext cx="2339102"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b="1">
                <a:solidFill>
                  <a:schemeClr val="accent2"/>
                </a:solidFill>
                <a:latin typeface="Times New Roman" panose="02020603050405020304" pitchFamily="18" charset="0"/>
              </a:rPr>
              <a:t>TIME-FREQUENCY</a:t>
            </a:r>
            <a:endParaRPr lang="fr-FR" altLang="en-US" sz="1795" b="1">
              <a:solidFill>
                <a:schemeClr val="accent2"/>
              </a:solidFill>
              <a:latin typeface="Times New Roman" panose="02020603050405020304" pitchFamily="18" charset="0"/>
            </a:endParaRPr>
          </a:p>
        </p:txBody>
      </p:sp>
    </p:spTree>
    <p:extLst>
      <p:ext uri="{BB962C8B-B14F-4D97-AF65-F5344CB8AC3E}">
        <p14:creationId xmlns:p14="http://schemas.microsoft.com/office/powerpoint/2010/main" val="3103628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ig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368" y="1313347"/>
            <a:ext cx="7297103" cy="37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3746733" y="809771"/>
            <a:ext cx="1311578" cy="46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394">
                <a:latin typeface="Times New Roman" panose="02020603050405020304" pitchFamily="18" charset="0"/>
              </a:rPr>
              <a:t>Gaussian</a:t>
            </a:r>
            <a:endParaRPr lang="fr-FR" altLang="en-US" sz="2394">
              <a:latin typeface="Times New Roman" panose="02020603050405020304" pitchFamily="18" charset="0"/>
            </a:endParaRPr>
          </a:p>
        </p:txBody>
      </p:sp>
      <p:sp>
        <p:nvSpPr>
          <p:cNvPr id="47108" name="Text Box 4"/>
          <p:cNvSpPr txBox="1">
            <a:spLocks noChangeArrowheads="1"/>
          </p:cNvSpPr>
          <p:nvPr/>
        </p:nvSpPr>
        <p:spPr bwMode="auto">
          <a:xfrm>
            <a:off x="6806197" y="676751"/>
            <a:ext cx="2379177" cy="46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394">
                <a:latin typeface="Times New Roman" panose="02020603050405020304" pitchFamily="18" charset="0"/>
              </a:rPr>
              <a:t>Chirped Gaussian</a:t>
            </a:r>
            <a:endParaRPr lang="fr-FR" altLang="en-US" sz="2394">
              <a:latin typeface="Times New Roman" panose="02020603050405020304" pitchFamily="18" charset="0"/>
            </a:endParaRPr>
          </a:p>
        </p:txBody>
      </p:sp>
      <p:sp>
        <p:nvSpPr>
          <p:cNvPr id="47109" name="Text Box 5"/>
          <p:cNvSpPr txBox="1">
            <a:spLocks noChangeArrowheads="1"/>
          </p:cNvSpPr>
          <p:nvPr/>
        </p:nvSpPr>
        <p:spPr bwMode="auto">
          <a:xfrm>
            <a:off x="4761805" y="49656"/>
            <a:ext cx="2655407" cy="46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394">
                <a:latin typeface="Times New Roman" panose="02020603050405020304" pitchFamily="18" charset="0"/>
              </a:rPr>
              <a:t>Wigner Distribution</a:t>
            </a:r>
            <a:endParaRPr lang="fr-FR" altLang="en-US" sz="2394">
              <a:latin typeface="Times New Roman" panose="02020603050405020304" pitchFamily="18" charset="0"/>
            </a:endParaRPr>
          </a:p>
        </p:txBody>
      </p:sp>
    </p:spTree>
    <p:extLst>
      <p:ext uri="{BB962C8B-B14F-4D97-AF65-F5344CB8AC3E}">
        <p14:creationId xmlns:p14="http://schemas.microsoft.com/office/powerpoint/2010/main" val="883517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18378" y="2789692"/>
            <a:ext cx="3217069" cy="3787776"/>
            <a:chOff x="2321493" y="2648178"/>
            <a:chExt cx="3217069" cy="3787776"/>
          </a:xfrm>
        </p:grpSpPr>
        <p:sp>
          <p:nvSpPr>
            <p:cNvPr id="17" name="Text Box 8"/>
            <p:cNvSpPr txBox="1">
              <a:spLocks noChangeArrowheads="1"/>
            </p:cNvSpPr>
            <p:nvPr/>
          </p:nvSpPr>
          <p:spPr bwMode="auto">
            <a:xfrm>
              <a:off x="2750911" y="6069241"/>
              <a:ext cx="204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Unchirped Gaussian</a:t>
              </a:r>
            </a:p>
          </p:txBody>
        </p:sp>
        <p:grpSp>
          <p:nvGrpSpPr>
            <p:cNvPr id="18" name="Group 260"/>
            <p:cNvGrpSpPr>
              <a:grpSpLocks/>
            </p:cNvGrpSpPr>
            <p:nvPr/>
          </p:nvGrpSpPr>
          <p:grpSpPr bwMode="auto">
            <a:xfrm>
              <a:off x="2554062" y="2648178"/>
              <a:ext cx="2984500" cy="2947988"/>
              <a:chOff x="1602" y="1483"/>
              <a:chExt cx="1880" cy="1857"/>
            </a:xfrm>
          </p:grpSpPr>
          <p:sp>
            <p:nvSpPr>
              <p:cNvPr id="19" name="Rectangle 136"/>
              <p:cNvSpPr>
                <a:spLocks noChangeArrowheads="1"/>
              </p:cNvSpPr>
              <p:nvPr/>
            </p:nvSpPr>
            <p:spPr bwMode="auto">
              <a:xfrm>
                <a:off x="1602" y="1483"/>
                <a:ext cx="1836" cy="1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7"/>
              <p:cNvSpPr>
                <a:spLocks noChangeArrowheads="1"/>
              </p:cNvSpPr>
              <p:nvPr/>
            </p:nvSpPr>
            <p:spPr bwMode="auto">
              <a:xfrm>
                <a:off x="1602" y="1483"/>
                <a:ext cx="1836" cy="1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8"/>
              <p:cNvSpPr>
                <a:spLocks noChangeArrowheads="1"/>
              </p:cNvSpPr>
              <p:nvPr/>
            </p:nvSpPr>
            <p:spPr bwMode="auto">
              <a:xfrm>
                <a:off x="1602" y="1483"/>
                <a:ext cx="1836" cy="1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Line 139"/>
              <p:cNvSpPr>
                <a:spLocks noChangeShapeType="1"/>
              </p:cNvSpPr>
              <p:nvPr/>
            </p:nvSpPr>
            <p:spPr bwMode="auto">
              <a:xfrm flipV="1">
                <a:off x="1730"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140"/>
              <p:cNvSpPr>
                <a:spLocks noChangeArrowheads="1"/>
              </p:cNvSpPr>
              <p:nvPr/>
            </p:nvSpPr>
            <p:spPr bwMode="auto">
              <a:xfrm>
                <a:off x="1698" y="3227"/>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Line 141"/>
              <p:cNvSpPr>
                <a:spLocks noChangeShapeType="1"/>
              </p:cNvSpPr>
              <p:nvPr/>
            </p:nvSpPr>
            <p:spPr bwMode="auto">
              <a:xfrm flipV="1">
                <a:off x="2144"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142"/>
              <p:cNvSpPr>
                <a:spLocks noChangeArrowheads="1"/>
              </p:cNvSpPr>
              <p:nvPr/>
            </p:nvSpPr>
            <p:spPr bwMode="auto">
              <a:xfrm>
                <a:off x="2112" y="3227"/>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Line 143"/>
              <p:cNvSpPr>
                <a:spLocks noChangeShapeType="1"/>
              </p:cNvSpPr>
              <p:nvPr/>
            </p:nvSpPr>
            <p:spPr bwMode="auto">
              <a:xfrm flipV="1">
                <a:off x="2565"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144"/>
              <p:cNvSpPr>
                <a:spLocks noChangeArrowheads="1"/>
              </p:cNvSpPr>
              <p:nvPr/>
            </p:nvSpPr>
            <p:spPr bwMode="auto">
              <a:xfrm>
                <a:off x="2545" y="3227"/>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145"/>
              <p:cNvSpPr>
                <a:spLocks noChangeShapeType="1"/>
              </p:cNvSpPr>
              <p:nvPr/>
            </p:nvSpPr>
            <p:spPr bwMode="auto">
              <a:xfrm flipV="1">
                <a:off x="2979"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146"/>
              <p:cNvSpPr>
                <a:spLocks noChangeArrowheads="1"/>
              </p:cNvSpPr>
              <p:nvPr/>
            </p:nvSpPr>
            <p:spPr bwMode="auto">
              <a:xfrm>
                <a:off x="2960" y="3227"/>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Line 147"/>
              <p:cNvSpPr>
                <a:spLocks noChangeShapeType="1"/>
              </p:cNvSpPr>
              <p:nvPr/>
            </p:nvSpPr>
            <p:spPr bwMode="auto">
              <a:xfrm flipV="1">
                <a:off x="3393"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148"/>
              <p:cNvSpPr>
                <a:spLocks noChangeArrowheads="1"/>
              </p:cNvSpPr>
              <p:nvPr/>
            </p:nvSpPr>
            <p:spPr bwMode="auto">
              <a:xfrm>
                <a:off x="3380" y="3227"/>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Line 149"/>
              <p:cNvSpPr>
                <a:spLocks noChangeShapeType="1"/>
              </p:cNvSpPr>
              <p:nvPr/>
            </p:nvSpPr>
            <p:spPr bwMode="auto">
              <a:xfrm flipV="1">
                <a:off x="1812"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150"/>
              <p:cNvSpPr>
                <a:spLocks noChangeShapeType="1"/>
              </p:cNvSpPr>
              <p:nvPr/>
            </p:nvSpPr>
            <p:spPr bwMode="auto">
              <a:xfrm flipV="1">
                <a:off x="1895"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51"/>
              <p:cNvSpPr>
                <a:spLocks noChangeShapeType="1"/>
              </p:cNvSpPr>
              <p:nvPr/>
            </p:nvSpPr>
            <p:spPr bwMode="auto">
              <a:xfrm flipV="1">
                <a:off x="1978"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52"/>
              <p:cNvSpPr>
                <a:spLocks noChangeShapeType="1"/>
              </p:cNvSpPr>
              <p:nvPr/>
            </p:nvSpPr>
            <p:spPr bwMode="auto">
              <a:xfrm flipV="1">
                <a:off x="2061"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53"/>
              <p:cNvSpPr>
                <a:spLocks noChangeShapeType="1"/>
              </p:cNvSpPr>
              <p:nvPr/>
            </p:nvSpPr>
            <p:spPr bwMode="auto">
              <a:xfrm flipV="1">
                <a:off x="2227"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54"/>
              <p:cNvSpPr>
                <a:spLocks noChangeShapeType="1"/>
              </p:cNvSpPr>
              <p:nvPr/>
            </p:nvSpPr>
            <p:spPr bwMode="auto">
              <a:xfrm flipV="1">
                <a:off x="2310"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155"/>
              <p:cNvSpPr>
                <a:spLocks noChangeShapeType="1"/>
              </p:cNvSpPr>
              <p:nvPr/>
            </p:nvSpPr>
            <p:spPr bwMode="auto">
              <a:xfrm flipV="1">
                <a:off x="2399"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156"/>
              <p:cNvSpPr>
                <a:spLocks noChangeShapeType="1"/>
              </p:cNvSpPr>
              <p:nvPr/>
            </p:nvSpPr>
            <p:spPr bwMode="auto">
              <a:xfrm flipV="1">
                <a:off x="2482"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57"/>
              <p:cNvSpPr>
                <a:spLocks noChangeShapeType="1"/>
              </p:cNvSpPr>
              <p:nvPr/>
            </p:nvSpPr>
            <p:spPr bwMode="auto">
              <a:xfrm flipV="1">
                <a:off x="2647"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58"/>
              <p:cNvSpPr>
                <a:spLocks noChangeShapeType="1"/>
              </p:cNvSpPr>
              <p:nvPr/>
            </p:nvSpPr>
            <p:spPr bwMode="auto">
              <a:xfrm flipV="1">
                <a:off x="2730"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59"/>
              <p:cNvSpPr>
                <a:spLocks noChangeShapeType="1"/>
              </p:cNvSpPr>
              <p:nvPr/>
            </p:nvSpPr>
            <p:spPr bwMode="auto">
              <a:xfrm flipV="1">
                <a:off x="2813"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60"/>
              <p:cNvSpPr>
                <a:spLocks noChangeShapeType="1"/>
              </p:cNvSpPr>
              <p:nvPr/>
            </p:nvSpPr>
            <p:spPr bwMode="auto">
              <a:xfrm flipV="1">
                <a:off x="2896"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61"/>
              <p:cNvSpPr>
                <a:spLocks noChangeShapeType="1"/>
              </p:cNvSpPr>
              <p:nvPr/>
            </p:nvSpPr>
            <p:spPr bwMode="auto">
              <a:xfrm flipV="1">
                <a:off x="3062"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162"/>
              <p:cNvSpPr>
                <a:spLocks noChangeShapeType="1"/>
              </p:cNvSpPr>
              <p:nvPr/>
            </p:nvSpPr>
            <p:spPr bwMode="auto">
              <a:xfrm flipV="1">
                <a:off x="3145"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163"/>
              <p:cNvSpPr>
                <a:spLocks noChangeShapeType="1"/>
              </p:cNvSpPr>
              <p:nvPr/>
            </p:nvSpPr>
            <p:spPr bwMode="auto">
              <a:xfrm flipV="1">
                <a:off x="3227"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164"/>
              <p:cNvSpPr>
                <a:spLocks noChangeShapeType="1"/>
              </p:cNvSpPr>
              <p:nvPr/>
            </p:nvSpPr>
            <p:spPr bwMode="auto">
              <a:xfrm flipV="1">
                <a:off x="3310"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165"/>
              <p:cNvSpPr>
                <a:spLocks noChangeShapeType="1"/>
              </p:cNvSpPr>
              <p:nvPr/>
            </p:nvSpPr>
            <p:spPr bwMode="auto">
              <a:xfrm>
                <a:off x="1698" y="3208"/>
                <a:ext cx="17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66"/>
              <p:cNvSpPr>
                <a:spLocks noChangeShapeType="1"/>
              </p:cNvSpPr>
              <p:nvPr/>
            </p:nvSpPr>
            <p:spPr bwMode="auto">
              <a:xfrm>
                <a:off x="1698" y="3170"/>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167"/>
              <p:cNvSpPr>
                <a:spLocks noChangeArrowheads="1"/>
              </p:cNvSpPr>
              <p:nvPr/>
            </p:nvSpPr>
            <p:spPr bwMode="auto">
              <a:xfrm>
                <a:off x="1615" y="3132"/>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Line 168"/>
              <p:cNvSpPr>
                <a:spLocks noChangeShapeType="1"/>
              </p:cNvSpPr>
              <p:nvPr/>
            </p:nvSpPr>
            <p:spPr bwMode="auto">
              <a:xfrm>
                <a:off x="1698" y="275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169"/>
              <p:cNvSpPr>
                <a:spLocks noChangeArrowheads="1"/>
              </p:cNvSpPr>
              <p:nvPr/>
            </p:nvSpPr>
            <p:spPr bwMode="auto">
              <a:xfrm>
                <a:off x="1615" y="2721"/>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Line 170"/>
              <p:cNvSpPr>
                <a:spLocks noChangeShapeType="1"/>
              </p:cNvSpPr>
              <p:nvPr/>
            </p:nvSpPr>
            <p:spPr bwMode="auto">
              <a:xfrm>
                <a:off x="1698" y="234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171"/>
              <p:cNvSpPr>
                <a:spLocks noChangeArrowheads="1"/>
              </p:cNvSpPr>
              <p:nvPr/>
            </p:nvSpPr>
            <p:spPr bwMode="auto">
              <a:xfrm>
                <a:off x="1647" y="2311"/>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Line 172"/>
              <p:cNvSpPr>
                <a:spLocks noChangeShapeType="1"/>
              </p:cNvSpPr>
              <p:nvPr/>
            </p:nvSpPr>
            <p:spPr bwMode="auto">
              <a:xfrm>
                <a:off x="1698" y="1938"/>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173"/>
              <p:cNvSpPr>
                <a:spLocks noChangeArrowheads="1"/>
              </p:cNvSpPr>
              <p:nvPr/>
            </p:nvSpPr>
            <p:spPr bwMode="auto">
              <a:xfrm>
                <a:off x="1647" y="1900"/>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Line 174"/>
              <p:cNvSpPr>
                <a:spLocks noChangeShapeType="1"/>
              </p:cNvSpPr>
              <p:nvPr/>
            </p:nvSpPr>
            <p:spPr bwMode="auto">
              <a:xfrm>
                <a:off x="1698" y="1521"/>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175"/>
              <p:cNvSpPr>
                <a:spLocks noChangeArrowheads="1"/>
              </p:cNvSpPr>
              <p:nvPr/>
            </p:nvSpPr>
            <p:spPr bwMode="auto">
              <a:xfrm>
                <a:off x="1647" y="1483"/>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Line 176"/>
              <p:cNvSpPr>
                <a:spLocks noChangeShapeType="1"/>
              </p:cNvSpPr>
              <p:nvPr/>
            </p:nvSpPr>
            <p:spPr bwMode="auto">
              <a:xfrm>
                <a:off x="1698" y="308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77"/>
              <p:cNvSpPr>
                <a:spLocks noChangeShapeType="1"/>
              </p:cNvSpPr>
              <p:nvPr/>
            </p:nvSpPr>
            <p:spPr bwMode="auto">
              <a:xfrm>
                <a:off x="1698" y="3006"/>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78"/>
              <p:cNvSpPr>
                <a:spLocks noChangeShapeType="1"/>
              </p:cNvSpPr>
              <p:nvPr/>
            </p:nvSpPr>
            <p:spPr bwMode="auto">
              <a:xfrm>
                <a:off x="1698" y="292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79"/>
              <p:cNvSpPr>
                <a:spLocks noChangeShapeType="1"/>
              </p:cNvSpPr>
              <p:nvPr/>
            </p:nvSpPr>
            <p:spPr bwMode="auto">
              <a:xfrm>
                <a:off x="1698" y="284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80"/>
              <p:cNvSpPr>
                <a:spLocks noChangeShapeType="1"/>
              </p:cNvSpPr>
              <p:nvPr/>
            </p:nvSpPr>
            <p:spPr bwMode="auto">
              <a:xfrm>
                <a:off x="1698" y="267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81"/>
              <p:cNvSpPr>
                <a:spLocks noChangeShapeType="1"/>
              </p:cNvSpPr>
              <p:nvPr/>
            </p:nvSpPr>
            <p:spPr bwMode="auto">
              <a:xfrm>
                <a:off x="1698" y="259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82"/>
              <p:cNvSpPr>
                <a:spLocks noChangeShapeType="1"/>
              </p:cNvSpPr>
              <p:nvPr/>
            </p:nvSpPr>
            <p:spPr bwMode="auto">
              <a:xfrm>
                <a:off x="1698" y="251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83"/>
              <p:cNvSpPr>
                <a:spLocks noChangeShapeType="1"/>
              </p:cNvSpPr>
              <p:nvPr/>
            </p:nvSpPr>
            <p:spPr bwMode="auto">
              <a:xfrm>
                <a:off x="1698" y="2431"/>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84"/>
              <p:cNvSpPr>
                <a:spLocks noChangeShapeType="1"/>
              </p:cNvSpPr>
              <p:nvPr/>
            </p:nvSpPr>
            <p:spPr bwMode="auto">
              <a:xfrm>
                <a:off x="1698" y="22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85"/>
              <p:cNvSpPr>
                <a:spLocks noChangeShapeType="1"/>
              </p:cNvSpPr>
              <p:nvPr/>
            </p:nvSpPr>
            <p:spPr bwMode="auto">
              <a:xfrm>
                <a:off x="1698" y="218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86"/>
              <p:cNvSpPr>
                <a:spLocks noChangeShapeType="1"/>
              </p:cNvSpPr>
              <p:nvPr/>
            </p:nvSpPr>
            <p:spPr bwMode="auto">
              <a:xfrm>
                <a:off x="1698" y="210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87"/>
              <p:cNvSpPr>
                <a:spLocks noChangeShapeType="1"/>
              </p:cNvSpPr>
              <p:nvPr/>
            </p:nvSpPr>
            <p:spPr bwMode="auto">
              <a:xfrm>
                <a:off x="1698" y="2020"/>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88"/>
              <p:cNvSpPr>
                <a:spLocks noChangeShapeType="1"/>
              </p:cNvSpPr>
              <p:nvPr/>
            </p:nvSpPr>
            <p:spPr bwMode="auto">
              <a:xfrm>
                <a:off x="1698" y="184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89"/>
              <p:cNvSpPr>
                <a:spLocks noChangeShapeType="1"/>
              </p:cNvSpPr>
              <p:nvPr/>
            </p:nvSpPr>
            <p:spPr bwMode="auto">
              <a:xfrm>
                <a:off x="1698" y="17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90"/>
              <p:cNvSpPr>
                <a:spLocks noChangeShapeType="1"/>
              </p:cNvSpPr>
              <p:nvPr/>
            </p:nvSpPr>
            <p:spPr bwMode="auto">
              <a:xfrm>
                <a:off x="1698" y="168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91"/>
              <p:cNvSpPr>
                <a:spLocks noChangeShapeType="1"/>
              </p:cNvSpPr>
              <p:nvPr/>
            </p:nvSpPr>
            <p:spPr bwMode="auto">
              <a:xfrm>
                <a:off x="1698" y="160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92"/>
              <p:cNvSpPr>
                <a:spLocks noChangeShapeType="1"/>
              </p:cNvSpPr>
              <p:nvPr/>
            </p:nvSpPr>
            <p:spPr bwMode="auto">
              <a:xfrm flipV="1">
                <a:off x="1698" y="1489"/>
                <a:ext cx="0" cy="17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93"/>
              <p:cNvSpPr>
                <a:spLocks noChangeShapeType="1"/>
              </p:cNvSpPr>
              <p:nvPr/>
            </p:nvSpPr>
            <p:spPr bwMode="auto">
              <a:xfrm flipV="1">
                <a:off x="1730"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94"/>
              <p:cNvSpPr>
                <a:spLocks noChangeShapeType="1"/>
              </p:cNvSpPr>
              <p:nvPr/>
            </p:nvSpPr>
            <p:spPr bwMode="auto">
              <a:xfrm flipV="1">
                <a:off x="2144"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95"/>
              <p:cNvSpPr>
                <a:spLocks noChangeShapeType="1"/>
              </p:cNvSpPr>
              <p:nvPr/>
            </p:nvSpPr>
            <p:spPr bwMode="auto">
              <a:xfrm flipV="1">
                <a:off x="2565"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96"/>
              <p:cNvSpPr>
                <a:spLocks noChangeShapeType="1"/>
              </p:cNvSpPr>
              <p:nvPr/>
            </p:nvSpPr>
            <p:spPr bwMode="auto">
              <a:xfrm flipV="1">
                <a:off x="2979"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97"/>
              <p:cNvSpPr>
                <a:spLocks noChangeShapeType="1"/>
              </p:cNvSpPr>
              <p:nvPr/>
            </p:nvSpPr>
            <p:spPr bwMode="auto">
              <a:xfrm flipV="1">
                <a:off x="3393"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98"/>
              <p:cNvSpPr>
                <a:spLocks noChangeShapeType="1"/>
              </p:cNvSpPr>
              <p:nvPr/>
            </p:nvSpPr>
            <p:spPr bwMode="auto">
              <a:xfrm flipV="1">
                <a:off x="1812"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99"/>
              <p:cNvSpPr>
                <a:spLocks noChangeShapeType="1"/>
              </p:cNvSpPr>
              <p:nvPr/>
            </p:nvSpPr>
            <p:spPr bwMode="auto">
              <a:xfrm flipV="1">
                <a:off x="1895"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00"/>
              <p:cNvSpPr>
                <a:spLocks noChangeShapeType="1"/>
              </p:cNvSpPr>
              <p:nvPr/>
            </p:nvSpPr>
            <p:spPr bwMode="auto">
              <a:xfrm flipV="1">
                <a:off x="1978"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201"/>
              <p:cNvSpPr>
                <a:spLocks noChangeShapeType="1"/>
              </p:cNvSpPr>
              <p:nvPr/>
            </p:nvSpPr>
            <p:spPr bwMode="auto">
              <a:xfrm flipV="1">
                <a:off x="2061"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202"/>
              <p:cNvSpPr>
                <a:spLocks noChangeShapeType="1"/>
              </p:cNvSpPr>
              <p:nvPr/>
            </p:nvSpPr>
            <p:spPr bwMode="auto">
              <a:xfrm flipV="1">
                <a:off x="2227"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203"/>
              <p:cNvSpPr>
                <a:spLocks noChangeShapeType="1"/>
              </p:cNvSpPr>
              <p:nvPr/>
            </p:nvSpPr>
            <p:spPr bwMode="auto">
              <a:xfrm flipV="1">
                <a:off x="2310"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204"/>
              <p:cNvSpPr>
                <a:spLocks noChangeShapeType="1"/>
              </p:cNvSpPr>
              <p:nvPr/>
            </p:nvSpPr>
            <p:spPr bwMode="auto">
              <a:xfrm flipV="1">
                <a:off x="2399"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205"/>
              <p:cNvSpPr>
                <a:spLocks noChangeShapeType="1"/>
              </p:cNvSpPr>
              <p:nvPr/>
            </p:nvSpPr>
            <p:spPr bwMode="auto">
              <a:xfrm flipV="1">
                <a:off x="2482"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206"/>
              <p:cNvSpPr>
                <a:spLocks noChangeShapeType="1"/>
              </p:cNvSpPr>
              <p:nvPr/>
            </p:nvSpPr>
            <p:spPr bwMode="auto">
              <a:xfrm flipV="1">
                <a:off x="2647"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07"/>
              <p:cNvSpPr>
                <a:spLocks noChangeShapeType="1"/>
              </p:cNvSpPr>
              <p:nvPr/>
            </p:nvSpPr>
            <p:spPr bwMode="auto">
              <a:xfrm flipV="1">
                <a:off x="2730"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08"/>
              <p:cNvSpPr>
                <a:spLocks noChangeShapeType="1"/>
              </p:cNvSpPr>
              <p:nvPr/>
            </p:nvSpPr>
            <p:spPr bwMode="auto">
              <a:xfrm flipV="1">
                <a:off x="2813"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209"/>
              <p:cNvSpPr>
                <a:spLocks noChangeShapeType="1"/>
              </p:cNvSpPr>
              <p:nvPr/>
            </p:nvSpPr>
            <p:spPr bwMode="auto">
              <a:xfrm flipV="1">
                <a:off x="2896"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210"/>
              <p:cNvSpPr>
                <a:spLocks noChangeShapeType="1"/>
              </p:cNvSpPr>
              <p:nvPr/>
            </p:nvSpPr>
            <p:spPr bwMode="auto">
              <a:xfrm flipV="1">
                <a:off x="3062"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211"/>
              <p:cNvSpPr>
                <a:spLocks noChangeShapeType="1"/>
              </p:cNvSpPr>
              <p:nvPr/>
            </p:nvSpPr>
            <p:spPr bwMode="auto">
              <a:xfrm flipV="1">
                <a:off x="3145"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212"/>
              <p:cNvSpPr>
                <a:spLocks noChangeShapeType="1"/>
              </p:cNvSpPr>
              <p:nvPr/>
            </p:nvSpPr>
            <p:spPr bwMode="auto">
              <a:xfrm flipV="1">
                <a:off x="3227"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13"/>
              <p:cNvSpPr>
                <a:spLocks noChangeShapeType="1"/>
              </p:cNvSpPr>
              <p:nvPr/>
            </p:nvSpPr>
            <p:spPr bwMode="auto">
              <a:xfrm flipV="1">
                <a:off x="3310"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214"/>
              <p:cNvSpPr>
                <a:spLocks noChangeShapeType="1"/>
              </p:cNvSpPr>
              <p:nvPr/>
            </p:nvSpPr>
            <p:spPr bwMode="auto">
              <a:xfrm>
                <a:off x="1698" y="1489"/>
                <a:ext cx="17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15"/>
              <p:cNvSpPr>
                <a:spLocks noChangeShapeType="1"/>
              </p:cNvSpPr>
              <p:nvPr/>
            </p:nvSpPr>
            <p:spPr bwMode="auto">
              <a:xfrm>
                <a:off x="3419" y="3170"/>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216"/>
              <p:cNvSpPr>
                <a:spLocks noChangeShapeType="1"/>
              </p:cNvSpPr>
              <p:nvPr/>
            </p:nvSpPr>
            <p:spPr bwMode="auto">
              <a:xfrm>
                <a:off x="3419" y="275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217"/>
              <p:cNvSpPr>
                <a:spLocks noChangeShapeType="1"/>
              </p:cNvSpPr>
              <p:nvPr/>
            </p:nvSpPr>
            <p:spPr bwMode="auto">
              <a:xfrm>
                <a:off x="3419" y="234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218"/>
              <p:cNvSpPr>
                <a:spLocks noChangeShapeType="1"/>
              </p:cNvSpPr>
              <p:nvPr/>
            </p:nvSpPr>
            <p:spPr bwMode="auto">
              <a:xfrm>
                <a:off x="3419" y="193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219"/>
              <p:cNvSpPr>
                <a:spLocks noChangeShapeType="1"/>
              </p:cNvSpPr>
              <p:nvPr/>
            </p:nvSpPr>
            <p:spPr bwMode="auto">
              <a:xfrm>
                <a:off x="3419" y="1521"/>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220"/>
              <p:cNvSpPr>
                <a:spLocks noChangeShapeType="1"/>
              </p:cNvSpPr>
              <p:nvPr/>
            </p:nvSpPr>
            <p:spPr bwMode="auto">
              <a:xfrm>
                <a:off x="3419" y="308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221"/>
              <p:cNvSpPr>
                <a:spLocks noChangeShapeType="1"/>
              </p:cNvSpPr>
              <p:nvPr/>
            </p:nvSpPr>
            <p:spPr bwMode="auto">
              <a:xfrm>
                <a:off x="3419" y="3006"/>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222"/>
              <p:cNvSpPr>
                <a:spLocks noChangeShapeType="1"/>
              </p:cNvSpPr>
              <p:nvPr/>
            </p:nvSpPr>
            <p:spPr bwMode="auto">
              <a:xfrm>
                <a:off x="3419" y="292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223"/>
              <p:cNvSpPr>
                <a:spLocks noChangeShapeType="1"/>
              </p:cNvSpPr>
              <p:nvPr/>
            </p:nvSpPr>
            <p:spPr bwMode="auto">
              <a:xfrm>
                <a:off x="3419" y="284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224"/>
              <p:cNvSpPr>
                <a:spLocks noChangeShapeType="1"/>
              </p:cNvSpPr>
              <p:nvPr/>
            </p:nvSpPr>
            <p:spPr bwMode="auto">
              <a:xfrm>
                <a:off x="3419" y="267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25"/>
              <p:cNvSpPr>
                <a:spLocks noChangeShapeType="1"/>
              </p:cNvSpPr>
              <p:nvPr/>
            </p:nvSpPr>
            <p:spPr bwMode="auto">
              <a:xfrm>
                <a:off x="3419" y="259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226"/>
              <p:cNvSpPr>
                <a:spLocks noChangeShapeType="1"/>
              </p:cNvSpPr>
              <p:nvPr/>
            </p:nvSpPr>
            <p:spPr bwMode="auto">
              <a:xfrm>
                <a:off x="3419" y="251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227"/>
              <p:cNvSpPr>
                <a:spLocks noChangeShapeType="1"/>
              </p:cNvSpPr>
              <p:nvPr/>
            </p:nvSpPr>
            <p:spPr bwMode="auto">
              <a:xfrm>
                <a:off x="3419" y="2431"/>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228"/>
              <p:cNvSpPr>
                <a:spLocks noChangeShapeType="1"/>
              </p:cNvSpPr>
              <p:nvPr/>
            </p:nvSpPr>
            <p:spPr bwMode="auto">
              <a:xfrm>
                <a:off x="3419" y="22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229"/>
              <p:cNvSpPr>
                <a:spLocks noChangeShapeType="1"/>
              </p:cNvSpPr>
              <p:nvPr/>
            </p:nvSpPr>
            <p:spPr bwMode="auto">
              <a:xfrm>
                <a:off x="3419" y="218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230"/>
              <p:cNvSpPr>
                <a:spLocks noChangeShapeType="1"/>
              </p:cNvSpPr>
              <p:nvPr/>
            </p:nvSpPr>
            <p:spPr bwMode="auto">
              <a:xfrm>
                <a:off x="3419" y="210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231"/>
              <p:cNvSpPr>
                <a:spLocks noChangeShapeType="1"/>
              </p:cNvSpPr>
              <p:nvPr/>
            </p:nvSpPr>
            <p:spPr bwMode="auto">
              <a:xfrm>
                <a:off x="3419" y="2020"/>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232"/>
              <p:cNvSpPr>
                <a:spLocks noChangeShapeType="1"/>
              </p:cNvSpPr>
              <p:nvPr/>
            </p:nvSpPr>
            <p:spPr bwMode="auto">
              <a:xfrm>
                <a:off x="3419" y="184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233"/>
              <p:cNvSpPr>
                <a:spLocks noChangeShapeType="1"/>
              </p:cNvSpPr>
              <p:nvPr/>
            </p:nvSpPr>
            <p:spPr bwMode="auto">
              <a:xfrm>
                <a:off x="3419" y="17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234"/>
              <p:cNvSpPr>
                <a:spLocks noChangeShapeType="1"/>
              </p:cNvSpPr>
              <p:nvPr/>
            </p:nvSpPr>
            <p:spPr bwMode="auto">
              <a:xfrm>
                <a:off x="3419" y="168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235"/>
              <p:cNvSpPr>
                <a:spLocks noChangeShapeType="1"/>
              </p:cNvSpPr>
              <p:nvPr/>
            </p:nvSpPr>
            <p:spPr bwMode="auto">
              <a:xfrm>
                <a:off x="3419" y="160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236"/>
              <p:cNvSpPr>
                <a:spLocks noChangeShapeType="1"/>
              </p:cNvSpPr>
              <p:nvPr/>
            </p:nvSpPr>
            <p:spPr bwMode="auto">
              <a:xfrm flipV="1">
                <a:off x="3425" y="1489"/>
                <a:ext cx="0" cy="17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37"/>
              <p:cNvSpPr>
                <a:spLocks noChangeArrowheads="1"/>
              </p:cNvSpPr>
              <p:nvPr/>
            </p:nvSpPr>
            <p:spPr bwMode="auto">
              <a:xfrm>
                <a:off x="1730" y="1521"/>
                <a:ext cx="1663" cy="16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38"/>
              <p:cNvSpPr>
                <a:spLocks/>
              </p:cNvSpPr>
              <p:nvPr/>
            </p:nvSpPr>
            <p:spPr bwMode="auto">
              <a:xfrm>
                <a:off x="1730" y="1521"/>
                <a:ext cx="1663" cy="1302"/>
              </a:xfrm>
              <a:custGeom>
                <a:avLst/>
                <a:gdLst>
                  <a:gd name="T0" fmla="*/ 19 w 1663"/>
                  <a:gd name="T1" fmla="*/ 1074 h 1302"/>
                  <a:gd name="T2" fmla="*/ 51 w 1663"/>
                  <a:gd name="T3" fmla="*/ 1099 h 1302"/>
                  <a:gd name="T4" fmla="*/ 76 w 1663"/>
                  <a:gd name="T5" fmla="*/ 1118 h 1302"/>
                  <a:gd name="T6" fmla="*/ 102 w 1663"/>
                  <a:gd name="T7" fmla="*/ 1137 h 1302"/>
                  <a:gd name="T8" fmla="*/ 133 w 1663"/>
                  <a:gd name="T9" fmla="*/ 1150 h 1302"/>
                  <a:gd name="T10" fmla="*/ 165 w 1663"/>
                  <a:gd name="T11" fmla="*/ 1169 h 1302"/>
                  <a:gd name="T12" fmla="*/ 204 w 1663"/>
                  <a:gd name="T13" fmla="*/ 1182 h 1302"/>
                  <a:gd name="T14" fmla="*/ 242 w 1663"/>
                  <a:gd name="T15" fmla="*/ 1200 h 1302"/>
                  <a:gd name="T16" fmla="*/ 286 w 1663"/>
                  <a:gd name="T17" fmla="*/ 1219 h 1302"/>
                  <a:gd name="T18" fmla="*/ 318 w 1663"/>
                  <a:gd name="T19" fmla="*/ 1226 h 1302"/>
                  <a:gd name="T20" fmla="*/ 350 w 1663"/>
                  <a:gd name="T21" fmla="*/ 1238 h 1302"/>
                  <a:gd name="T22" fmla="*/ 401 w 1663"/>
                  <a:gd name="T23" fmla="*/ 1251 h 1302"/>
                  <a:gd name="T24" fmla="*/ 439 w 1663"/>
                  <a:gd name="T25" fmla="*/ 1257 h 1302"/>
                  <a:gd name="T26" fmla="*/ 478 w 1663"/>
                  <a:gd name="T27" fmla="*/ 1270 h 1302"/>
                  <a:gd name="T28" fmla="*/ 522 w 1663"/>
                  <a:gd name="T29" fmla="*/ 1276 h 1302"/>
                  <a:gd name="T30" fmla="*/ 573 w 1663"/>
                  <a:gd name="T31" fmla="*/ 1283 h 1302"/>
                  <a:gd name="T32" fmla="*/ 605 w 1663"/>
                  <a:gd name="T33" fmla="*/ 1289 h 1302"/>
                  <a:gd name="T34" fmla="*/ 656 w 1663"/>
                  <a:gd name="T35" fmla="*/ 1295 h 1302"/>
                  <a:gd name="T36" fmla="*/ 707 w 1663"/>
                  <a:gd name="T37" fmla="*/ 1295 h 1302"/>
                  <a:gd name="T38" fmla="*/ 758 w 1663"/>
                  <a:gd name="T39" fmla="*/ 1302 h 1302"/>
                  <a:gd name="T40" fmla="*/ 809 w 1663"/>
                  <a:gd name="T41" fmla="*/ 1302 h 1302"/>
                  <a:gd name="T42" fmla="*/ 841 w 1663"/>
                  <a:gd name="T43" fmla="*/ 1302 h 1302"/>
                  <a:gd name="T44" fmla="*/ 873 w 1663"/>
                  <a:gd name="T45" fmla="*/ 1302 h 1302"/>
                  <a:gd name="T46" fmla="*/ 924 w 1663"/>
                  <a:gd name="T47" fmla="*/ 1302 h 1302"/>
                  <a:gd name="T48" fmla="*/ 975 w 1663"/>
                  <a:gd name="T49" fmla="*/ 1295 h 1302"/>
                  <a:gd name="T50" fmla="*/ 1026 w 1663"/>
                  <a:gd name="T51" fmla="*/ 1289 h 1302"/>
                  <a:gd name="T52" fmla="*/ 1077 w 1663"/>
                  <a:gd name="T53" fmla="*/ 1283 h 1302"/>
                  <a:gd name="T54" fmla="*/ 1109 w 1663"/>
                  <a:gd name="T55" fmla="*/ 1283 h 1302"/>
                  <a:gd name="T56" fmla="*/ 1160 w 1663"/>
                  <a:gd name="T57" fmla="*/ 1270 h 1302"/>
                  <a:gd name="T58" fmla="*/ 1192 w 1663"/>
                  <a:gd name="T59" fmla="*/ 1264 h 1302"/>
                  <a:gd name="T60" fmla="*/ 1243 w 1663"/>
                  <a:gd name="T61" fmla="*/ 1257 h 1302"/>
                  <a:gd name="T62" fmla="*/ 1281 w 1663"/>
                  <a:gd name="T63" fmla="*/ 1245 h 1302"/>
                  <a:gd name="T64" fmla="*/ 1319 w 1663"/>
                  <a:gd name="T65" fmla="*/ 1232 h 1302"/>
                  <a:gd name="T66" fmla="*/ 1364 w 1663"/>
                  <a:gd name="T67" fmla="*/ 1219 h 1302"/>
                  <a:gd name="T68" fmla="*/ 1395 w 1663"/>
                  <a:gd name="T69" fmla="*/ 1213 h 1302"/>
                  <a:gd name="T70" fmla="*/ 1427 w 1663"/>
                  <a:gd name="T71" fmla="*/ 1200 h 1302"/>
                  <a:gd name="T72" fmla="*/ 1466 w 1663"/>
                  <a:gd name="T73" fmla="*/ 1182 h 1302"/>
                  <a:gd name="T74" fmla="*/ 1497 w 1663"/>
                  <a:gd name="T75" fmla="*/ 1169 h 1302"/>
                  <a:gd name="T76" fmla="*/ 1529 w 1663"/>
                  <a:gd name="T77" fmla="*/ 1150 h 1302"/>
                  <a:gd name="T78" fmla="*/ 1561 w 1663"/>
                  <a:gd name="T79" fmla="*/ 1131 h 1302"/>
                  <a:gd name="T80" fmla="*/ 1599 w 1663"/>
                  <a:gd name="T81" fmla="*/ 1112 h 1302"/>
                  <a:gd name="T82" fmla="*/ 1631 w 1663"/>
                  <a:gd name="T83" fmla="*/ 1087 h 1302"/>
                  <a:gd name="T84" fmla="*/ 1657 w 1663"/>
                  <a:gd name="T85" fmla="*/ 1068 h 1302"/>
                  <a:gd name="T86" fmla="*/ 0 w 1663"/>
                  <a:gd name="T87"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3" h="1302">
                    <a:moveTo>
                      <a:pt x="0" y="1061"/>
                    </a:moveTo>
                    <a:lnTo>
                      <a:pt x="6" y="1068"/>
                    </a:lnTo>
                    <a:lnTo>
                      <a:pt x="19" y="1074"/>
                    </a:lnTo>
                    <a:lnTo>
                      <a:pt x="25" y="1087"/>
                    </a:lnTo>
                    <a:lnTo>
                      <a:pt x="31" y="1087"/>
                    </a:lnTo>
                    <a:lnTo>
                      <a:pt x="51" y="1099"/>
                    </a:lnTo>
                    <a:lnTo>
                      <a:pt x="51" y="1099"/>
                    </a:lnTo>
                    <a:lnTo>
                      <a:pt x="70" y="1112"/>
                    </a:lnTo>
                    <a:lnTo>
                      <a:pt x="76" y="1118"/>
                    </a:lnTo>
                    <a:lnTo>
                      <a:pt x="82" y="1125"/>
                    </a:lnTo>
                    <a:lnTo>
                      <a:pt x="102" y="1131"/>
                    </a:lnTo>
                    <a:lnTo>
                      <a:pt x="102" y="1137"/>
                    </a:lnTo>
                    <a:lnTo>
                      <a:pt x="121" y="1144"/>
                    </a:lnTo>
                    <a:lnTo>
                      <a:pt x="133" y="1150"/>
                    </a:lnTo>
                    <a:lnTo>
                      <a:pt x="133" y="1150"/>
                    </a:lnTo>
                    <a:lnTo>
                      <a:pt x="153" y="1163"/>
                    </a:lnTo>
                    <a:lnTo>
                      <a:pt x="165" y="1169"/>
                    </a:lnTo>
                    <a:lnTo>
                      <a:pt x="165" y="1169"/>
                    </a:lnTo>
                    <a:lnTo>
                      <a:pt x="184" y="1175"/>
                    </a:lnTo>
                    <a:lnTo>
                      <a:pt x="204" y="1182"/>
                    </a:lnTo>
                    <a:lnTo>
                      <a:pt x="204" y="1182"/>
                    </a:lnTo>
                    <a:lnTo>
                      <a:pt x="216" y="1194"/>
                    </a:lnTo>
                    <a:lnTo>
                      <a:pt x="235" y="1200"/>
                    </a:lnTo>
                    <a:lnTo>
                      <a:pt x="242" y="1200"/>
                    </a:lnTo>
                    <a:lnTo>
                      <a:pt x="255" y="1207"/>
                    </a:lnTo>
                    <a:lnTo>
                      <a:pt x="267" y="1213"/>
                    </a:lnTo>
                    <a:lnTo>
                      <a:pt x="286" y="1219"/>
                    </a:lnTo>
                    <a:lnTo>
                      <a:pt x="293" y="1219"/>
                    </a:lnTo>
                    <a:lnTo>
                      <a:pt x="306" y="1219"/>
                    </a:lnTo>
                    <a:lnTo>
                      <a:pt x="318" y="1226"/>
                    </a:lnTo>
                    <a:lnTo>
                      <a:pt x="337" y="1232"/>
                    </a:lnTo>
                    <a:lnTo>
                      <a:pt x="344" y="1232"/>
                    </a:lnTo>
                    <a:lnTo>
                      <a:pt x="350" y="1238"/>
                    </a:lnTo>
                    <a:lnTo>
                      <a:pt x="369" y="1245"/>
                    </a:lnTo>
                    <a:lnTo>
                      <a:pt x="388" y="1245"/>
                    </a:lnTo>
                    <a:lnTo>
                      <a:pt x="401" y="1251"/>
                    </a:lnTo>
                    <a:lnTo>
                      <a:pt x="401" y="1251"/>
                    </a:lnTo>
                    <a:lnTo>
                      <a:pt x="420" y="1257"/>
                    </a:lnTo>
                    <a:lnTo>
                      <a:pt x="439" y="1257"/>
                    </a:lnTo>
                    <a:lnTo>
                      <a:pt x="452" y="1264"/>
                    </a:lnTo>
                    <a:lnTo>
                      <a:pt x="471" y="1264"/>
                    </a:lnTo>
                    <a:lnTo>
                      <a:pt x="478" y="1270"/>
                    </a:lnTo>
                    <a:lnTo>
                      <a:pt x="490" y="1270"/>
                    </a:lnTo>
                    <a:lnTo>
                      <a:pt x="503" y="1270"/>
                    </a:lnTo>
                    <a:lnTo>
                      <a:pt x="522" y="1276"/>
                    </a:lnTo>
                    <a:lnTo>
                      <a:pt x="535" y="1276"/>
                    </a:lnTo>
                    <a:lnTo>
                      <a:pt x="554" y="1283"/>
                    </a:lnTo>
                    <a:lnTo>
                      <a:pt x="573" y="1283"/>
                    </a:lnTo>
                    <a:lnTo>
                      <a:pt x="580" y="1283"/>
                    </a:lnTo>
                    <a:lnTo>
                      <a:pt x="586" y="1283"/>
                    </a:lnTo>
                    <a:lnTo>
                      <a:pt x="605" y="1289"/>
                    </a:lnTo>
                    <a:lnTo>
                      <a:pt x="624" y="1289"/>
                    </a:lnTo>
                    <a:lnTo>
                      <a:pt x="637" y="1289"/>
                    </a:lnTo>
                    <a:lnTo>
                      <a:pt x="656" y="1295"/>
                    </a:lnTo>
                    <a:lnTo>
                      <a:pt x="675" y="1295"/>
                    </a:lnTo>
                    <a:lnTo>
                      <a:pt x="688" y="1295"/>
                    </a:lnTo>
                    <a:lnTo>
                      <a:pt x="707" y="1295"/>
                    </a:lnTo>
                    <a:lnTo>
                      <a:pt x="720" y="1295"/>
                    </a:lnTo>
                    <a:lnTo>
                      <a:pt x="739" y="1302"/>
                    </a:lnTo>
                    <a:lnTo>
                      <a:pt x="758" y="1302"/>
                    </a:lnTo>
                    <a:lnTo>
                      <a:pt x="771" y="1302"/>
                    </a:lnTo>
                    <a:lnTo>
                      <a:pt x="790" y="1302"/>
                    </a:lnTo>
                    <a:lnTo>
                      <a:pt x="809" y="1302"/>
                    </a:lnTo>
                    <a:lnTo>
                      <a:pt x="809" y="1302"/>
                    </a:lnTo>
                    <a:lnTo>
                      <a:pt x="822" y="1302"/>
                    </a:lnTo>
                    <a:lnTo>
                      <a:pt x="841" y="1302"/>
                    </a:lnTo>
                    <a:lnTo>
                      <a:pt x="854" y="1302"/>
                    </a:lnTo>
                    <a:lnTo>
                      <a:pt x="860" y="1302"/>
                    </a:lnTo>
                    <a:lnTo>
                      <a:pt x="873" y="1302"/>
                    </a:lnTo>
                    <a:lnTo>
                      <a:pt x="892" y="1302"/>
                    </a:lnTo>
                    <a:lnTo>
                      <a:pt x="911" y="1302"/>
                    </a:lnTo>
                    <a:lnTo>
                      <a:pt x="924" y="1302"/>
                    </a:lnTo>
                    <a:lnTo>
                      <a:pt x="943" y="1295"/>
                    </a:lnTo>
                    <a:lnTo>
                      <a:pt x="956" y="1295"/>
                    </a:lnTo>
                    <a:lnTo>
                      <a:pt x="975" y="1295"/>
                    </a:lnTo>
                    <a:lnTo>
                      <a:pt x="994" y="1295"/>
                    </a:lnTo>
                    <a:lnTo>
                      <a:pt x="1007" y="1295"/>
                    </a:lnTo>
                    <a:lnTo>
                      <a:pt x="1026" y="1289"/>
                    </a:lnTo>
                    <a:lnTo>
                      <a:pt x="1045" y="1289"/>
                    </a:lnTo>
                    <a:lnTo>
                      <a:pt x="1058" y="1289"/>
                    </a:lnTo>
                    <a:lnTo>
                      <a:pt x="1077" y="1283"/>
                    </a:lnTo>
                    <a:lnTo>
                      <a:pt x="1083" y="1283"/>
                    </a:lnTo>
                    <a:lnTo>
                      <a:pt x="1096" y="1283"/>
                    </a:lnTo>
                    <a:lnTo>
                      <a:pt x="1109" y="1283"/>
                    </a:lnTo>
                    <a:lnTo>
                      <a:pt x="1128" y="1276"/>
                    </a:lnTo>
                    <a:lnTo>
                      <a:pt x="1141" y="1276"/>
                    </a:lnTo>
                    <a:lnTo>
                      <a:pt x="1160" y="1270"/>
                    </a:lnTo>
                    <a:lnTo>
                      <a:pt x="1179" y="1270"/>
                    </a:lnTo>
                    <a:lnTo>
                      <a:pt x="1185" y="1270"/>
                    </a:lnTo>
                    <a:lnTo>
                      <a:pt x="1192" y="1264"/>
                    </a:lnTo>
                    <a:lnTo>
                      <a:pt x="1211" y="1264"/>
                    </a:lnTo>
                    <a:lnTo>
                      <a:pt x="1230" y="1257"/>
                    </a:lnTo>
                    <a:lnTo>
                      <a:pt x="1243" y="1257"/>
                    </a:lnTo>
                    <a:lnTo>
                      <a:pt x="1262" y="1251"/>
                    </a:lnTo>
                    <a:lnTo>
                      <a:pt x="1262" y="1251"/>
                    </a:lnTo>
                    <a:lnTo>
                      <a:pt x="1281" y="1245"/>
                    </a:lnTo>
                    <a:lnTo>
                      <a:pt x="1294" y="1245"/>
                    </a:lnTo>
                    <a:lnTo>
                      <a:pt x="1313" y="1238"/>
                    </a:lnTo>
                    <a:lnTo>
                      <a:pt x="1319" y="1232"/>
                    </a:lnTo>
                    <a:lnTo>
                      <a:pt x="1325" y="1232"/>
                    </a:lnTo>
                    <a:lnTo>
                      <a:pt x="1345" y="1226"/>
                    </a:lnTo>
                    <a:lnTo>
                      <a:pt x="1364" y="1219"/>
                    </a:lnTo>
                    <a:lnTo>
                      <a:pt x="1376" y="1219"/>
                    </a:lnTo>
                    <a:lnTo>
                      <a:pt x="1376" y="1219"/>
                    </a:lnTo>
                    <a:lnTo>
                      <a:pt x="1395" y="1213"/>
                    </a:lnTo>
                    <a:lnTo>
                      <a:pt x="1415" y="1207"/>
                    </a:lnTo>
                    <a:lnTo>
                      <a:pt x="1421" y="1200"/>
                    </a:lnTo>
                    <a:lnTo>
                      <a:pt x="1427" y="1200"/>
                    </a:lnTo>
                    <a:lnTo>
                      <a:pt x="1446" y="1194"/>
                    </a:lnTo>
                    <a:lnTo>
                      <a:pt x="1459" y="1182"/>
                    </a:lnTo>
                    <a:lnTo>
                      <a:pt x="1466" y="1182"/>
                    </a:lnTo>
                    <a:lnTo>
                      <a:pt x="1478" y="1175"/>
                    </a:lnTo>
                    <a:lnTo>
                      <a:pt x="1497" y="1169"/>
                    </a:lnTo>
                    <a:lnTo>
                      <a:pt x="1497" y="1169"/>
                    </a:lnTo>
                    <a:lnTo>
                      <a:pt x="1510" y="1163"/>
                    </a:lnTo>
                    <a:lnTo>
                      <a:pt x="1529" y="1150"/>
                    </a:lnTo>
                    <a:lnTo>
                      <a:pt x="1529" y="1150"/>
                    </a:lnTo>
                    <a:lnTo>
                      <a:pt x="1548" y="1144"/>
                    </a:lnTo>
                    <a:lnTo>
                      <a:pt x="1561" y="1137"/>
                    </a:lnTo>
                    <a:lnTo>
                      <a:pt x="1561" y="1131"/>
                    </a:lnTo>
                    <a:lnTo>
                      <a:pt x="1580" y="1125"/>
                    </a:lnTo>
                    <a:lnTo>
                      <a:pt x="1587" y="1118"/>
                    </a:lnTo>
                    <a:lnTo>
                      <a:pt x="1599" y="1112"/>
                    </a:lnTo>
                    <a:lnTo>
                      <a:pt x="1612" y="1099"/>
                    </a:lnTo>
                    <a:lnTo>
                      <a:pt x="1612" y="1099"/>
                    </a:lnTo>
                    <a:lnTo>
                      <a:pt x="1631" y="1087"/>
                    </a:lnTo>
                    <a:lnTo>
                      <a:pt x="1638" y="1087"/>
                    </a:lnTo>
                    <a:lnTo>
                      <a:pt x="1650" y="1074"/>
                    </a:lnTo>
                    <a:lnTo>
                      <a:pt x="1657" y="1068"/>
                    </a:lnTo>
                    <a:lnTo>
                      <a:pt x="1663" y="1061"/>
                    </a:lnTo>
                    <a:lnTo>
                      <a:pt x="1663" y="0"/>
                    </a:lnTo>
                    <a:lnTo>
                      <a:pt x="0" y="0"/>
                    </a:lnTo>
                    <a:lnTo>
                      <a:pt x="0" y="106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39"/>
              <p:cNvSpPr>
                <a:spLocks/>
              </p:cNvSpPr>
              <p:nvPr/>
            </p:nvSpPr>
            <p:spPr bwMode="auto">
              <a:xfrm>
                <a:off x="1730" y="2582"/>
                <a:ext cx="1663" cy="241"/>
              </a:xfrm>
              <a:custGeom>
                <a:avLst/>
                <a:gdLst>
                  <a:gd name="T0" fmla="*/ 1 w 261"/>
                  <a:gd name="T1" fmla="*/ 1 h 38"/>
                  <a:gd name="T2" fmla="*/ 4 w 261"/>
                  <a:gd name="T3" fmla="*/ 4 h 38"/>
                  <a:gd name="T4" fmla="*/ 8 w 261"/>
                  <a:gd name="T5" fmla="*/ 6 h 38"/>
                  <a:gd name="T6" fmla="*/ 12 w 261"/>
                  <a:gd name="T7" fmla="*/ 9 h 38"/>
                  <a:gd name="T8" fmla="*/ 16 w 261"/>
                  <a:gd name="T9" fmla="*/ 11 h 38"/>
                  <a:gd name="T10" fmla="*/ 19 w 261"/>
                  <a:gd name="T11" fmla="*/ 13 h 38"/>
                  <a:gd name="T12" fmla="*/ 21 w 261"/>
                  <a:gd name="T13" fmla="*/ 14 h 38"/>
                  <a:gd name="T14" fmla="*/ 26 w 261"/>
                  <a:gd name="T15" fmla="*/ 17 h 38"/>
                  <a:gd name="T16" fmla="*/ 29 w 261"/>
                  <a:gd name="T17" fmla="*/ 18 h 38"/>
                  <a:gd name="T18" fmla="*/ 32 w 261"/>
                  <a:gd name="T19" fmla="*/ 19 h 38"/>
                  <a:gd name="T20" fmla="*/ 37 w 261"/>
                  <a:gd name="T21" fmla="*/ 22 h 38"/>
                  <a:gd name="T22" fmla="*/ 40 w 261"/>
                  <a:gd name="T23" fmla="*/ 23 h 38"/>
                  <a:gd name="T24" fmla="*/ 45 w 261"/>
                  <a:gd name="T25" fmla="*/ 25 h 38"/>
                  <a:gd name="T26" fmla="*/ 48 w 261"/>
                  <a:gd name="T27" fmla="*/ 25 h 38"/>
                  <a:gd name="T28" fmla="*/ 53 w 261"/>
                  <a:gd name="T29" fmla="*/ 27 h 38"/>
                  <a:gd name="T30" fmla="*/ 55 w 261"/>
                  <a:gd name="T31" fmla="*/ 28 h 38"/>
                  <a:gd name="T32" fmla="*/ 61 w 261"/>
                  <a:gd name="T33" fmla="*/ 29 h 38"/>
                  <a:gd name="T34" fmla="*/ 66 w 261"/>
                  <a:gd name="T35" fmla="*/ 31 h 38"/>
                  <a:gd name="T36" fmla="*/ 71 w 261"/>
                  <a:gd name="T37" fmla="*/ 32 h 38"/>
                  <a:gd name="T38" fmla="*/ 75 w 261"/>
                  <a:gd name="T39" fmla="*/ 33 h 38"/>
                  <a:gd name="T40" fmla="*/ 79 w 261"/>
                  <a:gd name="T41" fmla="*/ 33 h 38"/>
                  <a:gd name="T42" fmla="*/ 84 w 261"/>
                  <a:gd name="T43" fmla="*/ 34 h 38"/>
                  <a:gd name="T44" fmla="*/ 90 w 261"/>
                  <a:gd name="T45" fmla="*/ 35 h 38"/>
                  <a:gd name="T46" fmla="*/ 92 w 261"/>
                  <a:gd name="T47" fmla="*/ 35 h 38"/>
                  <a:gd name="T48" fmla="*/ 98 w 261"/>
                  <a:gd name="T49" fmla="*/ 36 h 38"/>
                  <a:gd name="T50" fmla="*/ 103 w 261"/>
                  <a:gd name="T51" fmla="*/ 37 h 38"/>
                  <a:gd name="T52" fmla="*/ 108 w 261"/>
                  <a:gd name="T53" fmla="*/ 37 h 38"/>
                  <a:gd name="T54" fmla="*/ 113 w 261"/>
                  <a:gd name="T55" fmla="*/ 37 h 38"/>
                  <a:gd name="T56" fmla="*/ 119 w 261"/>
                  <a:gd name="T57" fmla="*/ 38 h 38"/>
                  <a:gd name="T58" fmla="*/ 124 w 261"/>
                  <a:gd name="T59" fmla="*/ 38 h 38"/>
                  <a:gd name="T60" fmla="*/ 127 w 261"/>
                  <a:gd name="T61" fmla="*/ 38 h 38"/>
                  <a:gd name="T62" fmla="*/ 132 w 261"/>
                  <a:gd name="T63" fmla="*/ 38 h 38"/>
                  <a:gd name="T64" fmla="*/ 135 w 261"/>
                  <a:gd name="T65" fmla="*/ 38 h 38"/>
                  <a:gd name="T66" fmla="*/ 140 w 261"/>
                  <a:gd name="T67" fmla="*/ 38 h 38"/>
                  <a:gd name="T68" fmla="*/ 145 w 261"/>
                  <a:gd name="T69" fmla="*/ 38 h 38"/>
                  <a:gd name="T70" fmla="*/ 150 w 261"/>
                  <a:gd name="T71" fmla="*/ 37 h 38"/>
                  <a:gd name="T72" fmla="*/ 156 w 261"/>
                  <a:gd name="T73" fmla="*/ 37 h 38"/>
                  <a:gd name="T74" fmla="*/ 161 w 261"/>
                  <a:gd name="T75" fmla="*/ 36 h 38"/>
                  <a:gd name="T76" fmla="*/ 166 w 261"/>
                  <a:gd name="T77" fmla="*/ 36 h 38"/>
                  <a:gd name="T78" fmla="*/ 170 w 261"/>
                  <a:gd name="T79" fmla="*/ 35 h 38"/>
                  <a:gd name="T80" fmla="*/ 174 w 261"/>
                  <a:gd name="T81" fmla="*/ 35 h 38"/>
                  <a:gd name="T82" fmla="*/ 179 w 261"/>
                  <a:gd name="T83" fmla="*/ 34 h 38"/>
                  <a:gd name="T84" fmla="*/ 185 w 261"/>
                  <a:gd name="T85" fmla="*/ 33 h 38"/>
                  <a:gd name="T86" fmla="*/ 187 w 261"/>
                  <a:gd name="T87" fmla="*/ 32 h 38"/>
                  <a:gd name="T88" fmla="*/ 193 w 261"/>
                  <a:gd name="T89" fmla="*/ 31 h 38"/>
                  <a:gd name="T90" fmla="*/ 198 w 261"/>
                  <a:gd name="T91" fmla="*/ 30 h 38"/>
                  <a:gd name="T92" fmla="*/ 203 w 261"/>
                  <a:gd name="T93" fmla="*/ 29 h 38"/>
                  <a:gd name="T94" fmla="*/ 207 w 261"/>
                  <a:gd name="T95" fmla="*/ 27 h 38"/>
                  <a:gd name="T96" fmla="*/ 211 w 261"/>
                  <a:gd name="T97" fmla="*/ 26 h 38"/>
                  <a:gd name="T98" fmla="*/ 216 w 261"/>
                  <a:gd name="T99" fmla="*/ 25 h 38"/>
                  <a:gd name="T100" fmla="*/ 219 w 261"/>
                  <a:gd name="T101" fmla="*/ 24 h 38"/>
                  <a:gd name="T102" fmla="*/ 223 w 261"/>
                  <a:gd name="T103" fmla="*/ 22 h 38"/>
                  <a:gd name="T104" fmla="*/ 227 w 261"/>
                  <a:gd name="T105" fmla="*/ 21 h 38"/>
                  <a:gd name="T106" fmla="*/ 230 w 261"/>
                  <a:gd name="T107" fmla="*/ 19 h 38"/>
                  <a:gd name="T108" fmla="*/ 235 w 261"/>
                  <a:gd name="T109" fmla="*/ 17 h 38"/>
                  <a:gd name="T110" fmla="*/ 237 w 261"/>
                  <a:gd name="T111" fmla="*/ 16 h 38"/>
                  <a:gd name="T112" fmla="*/ 240 w 261"/>
                  <a:gd name="T113" fmla="*/ 14 h 38"/>
                  <a:gd name="T114" fmla="*/ 245 w 261"/>
                  <a:gd name="T115" fmla="*/ 12 h 38"/>
                  <a:gd name="T116" fmla="*/ 248 w 261"/>
                  <a:gd name="T117" fmla="*/ 10 h 38"/>
                  <a:gd name="T118" fmla="*/ 251 w 261"/>
                  <a:gd name="T119" fmla="*/ 8 h 38"/>
                  <a:gd name="T120" fmla="*/ 256 w 261"/>
                  <a:gd name="T121" fmla="*/ 4 h 38"/>
                  <a:gd name="T122" fmla="*/ 259 w 261"/>
                  <a:gd name="T123" fmla="*/ 2 h 38"/>
                  <a:gd name="T124" fmla="*/ 261 w 261"/>
                  <a:gd name="T1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 h="38">
                    <a:moveTo>
                      <a:pt x="0" y="0"/>
                    </a:moveTo>
                    <a:lnTo>
                      <a:pt x="1" y="1"/>
                    </a:lnTo>
                    <a:lnTo>
                      <a:pt x="3" y="2"/>
                    </a:lnTo>
                    <a:lnTo>
                      <a:pt x="4" y="4"/>
                    </a:lnTo>
                    <a:lnTo>
                      <a:pt x="5" y="4"/>
                    </a:lnTo>
                    <a:lnTo>
                      <a:pt x="8" y="6"/>
                    </a:lnTo>
                    <a:lnTo>
                      <a:pt x="11" y="8"/>
                    </a:lnTo>
                    <a:lnTo>
                      <a:pt x="12" y="9"/>
                    </a:lnTo>
                    <a:lnTo>
                      <a:pt x="13" y="10"/>
                    </a:lnTo>
                    <a:lnTo>
                      <a:pt x="16" y="11"/>
                    </a:lnTo>
                    <a:lnTo>
                      <a:pt x="16" y="12"/>
                    </a:lnTo>
                    <a:lnTo>
                      <a:pt x="19" y="13"/>
                    </a:lnTo>
                    <a:lnTo>
                      <a:pt x="21" y="14"/>
                    </a:lnTo>
                    <a:lnTo>
                      <a:pt x="21" y="14"/>
                    </a:lnTo>
                    <a:lnTo>
                      <a:pt x="24" y="16"/>
                    </a:lnTo>
                    <a:lnTo>
                      <a:pt x="26" y="17"/>
                    </a:lnTo>
                    <a:lnTo>
                      <a:pt x="26" y="17"/>
                    </a:lnTo>
                    <a:lnTo>
                      <a:pt x="29" y="18"/>
                    </a:lnTo>
                    <a:lnTo>
                      <a:pt x="32" y="19"/>
                    </a:lnTo>
                    <a:lnTo>
                      <a:pt x="32" y="19"/>
                    </a:lnTo>
                    <a:lnTo>
                      <a:pt x="34" y="21"/>
                    </a:lnTo>
                    <a:lnTo>
                      <a:pt x="37" y="22"/>
                    </a:lnTo>
                    <a:lnTo>
                      <a:pt x="38" y="22"/>
                    </a:lnTo>
                    <a:lnTo>
                      <a:pt x="40" y="23"/>
                    </a:lnTo>
                    <a:lnTo>
                      <a:pt x="42" y="24"/>
                    </a:lnTo>
                    <a:lnTo>
                      <a:pt x="45" y="25"/>
                    </a:lnTo>
                    <a:lnTo>
                      <a:pt x="46" y="25"/>
                    </a:lnTo>
                    <a:lnTo>
                      <a:pt x="48" y="25"/>
                    </a:lnTo>
                    <a:lnTo>
                      <a:pt x="50" y="26"/>
                    </a:lnTo>
                    <a:lnTo>
                      <a:pt x="53" y="27"/>
                    </a:lnTo>
                    <a:lnTo>
                      <a:pt x="54" y="27"/>
                    </a:lnTo>
                    <a:lnTo>
                      <a:pt x="55" y="28"/>
                    </a:lnTo>
                    <a:lnTo>
                      <a:pt x="58" y="29"/>
                    </a:lnTo>
                    <a:lnTo>
                      <a:pt x="61" y="29"/>
                    </a:lnTo>
                    <a:lnTo>
                      <a:pt x="63" y="30"/>
                    </a:lnTo>
                    <a:lnTo>
                      <a:pt x="66" y="31"/>
                    </a:lnTo>
                    <a:lnTo>
                      <a:pt x="69" y="31"/>
                    </a:lnTo>
                    <a:lnTo>
                      <a:pt x="71" y="32"/>
                    </a:lnTo>
                    <a:lnTo>
                      <a:pt x="74" y="32"/>
                    </a:lnTo>
                    <a:lnTo>
                      <a:pt x="75" y="33"/>
                    </a:lnTo>
                    <a:lnTo>
                      <a:pt x="77" y="33"/>
                    </a:lnTo>
                    <a:lnTo>
                      <a:pt x="79" y="33"/>
                    </a:lnTo>
                    <a:lnTo>
                      <a:pt x="82" y="34"/>
                    </a:lnTo>
                    <a:lnTo>
                      <a:pt x="84" y="34"/>
                    </a:lnTo>
                    <a:lnTo>
                      <a:pt x="87" y="35"/>
                    </a:lnTo>
                    <a:lnTo>
                      <a:pt x="90" y="35"/>
                    </a:lnTo>
                    <a:lnTo>
                      <a:pt x="91" y="35"/>
                    </a:lnTo>
                    <a:lnTo>
                      <a:pt x="92" y="35"/>
                    </a:lnTo>
                    <a:lnTo>
                      <a:pt x="95" y="36"/>
                    </a:lnTo>
                    <a:lnTo>
                      <a:pt x="98" y="36"/>
                    </a:lnTo>
                    <a:lnTo>
                      <a:pt x="100" y="36"/>
                    </a:lnTo>
                    <a:lnTo>
                      <a:pt x="103" y="37"/>
                    </a:lnTo>
                    <a:lnTo>
                      <a:pt x="106" y="37"/>
                    </a:lnTo>
                    <a:lnTo>
                      <a:pt x="108" y="37"/>
                    </a:lnTo>
                    <a:lnTo>
                      <a:pt x="111" y="37"/>
                    </a:lnTo>
                    <a:lnTo>
                      <a:pt x="113" y="37"/>
                    </a:lnTo>
                    <a:lnTo>
                      <a:pt x="116" y="38"/>
                    </a:lnTo>
                    <a:lnTo>
                      <a:pt x="119" y="38"/>
                    </a:lnTo>
                    <a:lnTo>
                      <a:pt x="121" y="38"/>
                    </a:lnTo>
                    <a:lnTo>
                      <a:pt x="124" y="38"/>
                    </a:lnTo>
                    <a:lnTo>
                      <a:pt x="127" y="38"/>
                    </a:lnTo>
                    <a:lnTo>
                      <a:pt x="127" y="38"/>
                    </a:lnTo>
                    <a:lnTo>
                      <a:pt x="129" y="38"/>
                    </a:lnTo>
                    <a:lnTo>
                      <a:pt x="132" y="38"/>
                    </a:lnTo>
                    <a:lnTo>
                      <a:pt x="134" y="38"/>
                    </a:lnTo>
                    <a:lnTo>
                      <a:pt x="135" y="38"/>
                    </a:lnTo>
                    <a:lnTo>
                      <a:pt x="137" y="38"/>
                    </a:lnTo>
                    <a:lnTo>
                      <a:pt x="140" y="38"/>
                    </a:lnTo>
                    <a:lnTo>
                      <a:pt x="143" y="38"/>
                    </a:lnTo>
                    <a:lnTo>
                      <a:pt x="145" y="38"/>
                    </a:lnTo>
                    <a:lnTo>
                      <a:pt x="148" y="37"/>
                    </a:lnTo>
                    <a:lnTo>
                      <a:pt x="150" y="37"/>
                    </a:lnTo>
                    <a:lnTo>
                      <a:pt x="153" y="37"/>
                    </a:lnTo>
                    <a:lnTo>
                      <a:pt x="156" y="37"/>
                    </a:lnTo>
                    <a:lnTo>
                      <a:pt x="158" y="37"/>
                    </a:lnTo>
                    <a:lnTo>
                      <a:pt x="161" y="36"/>
                    </a:lnTo>
                    <a:lnTo>
                      <a:pt x="164" y="36"/>
                    </a:lnTo>
                    <a:lnTo>
                      <a:pt x="166" y="36"/>
                    </a:lnTo>
                    <a:lnTo>
                      <a:pt x="169" y="35"/>
                    </a:lnTo>
                    <a:lnTo>
                      <a:pt x="170" y="35"/>
                    </a:lnTo>
                    <a:lnTo>
                      <a:pt x="172" y="35"/>
                    </a:lnTo>
                    <a:lnTo>
                      <a:pt x="174" y="35"/>
                    </a:lnTo>
                    <a:lnTo>
                      <a:pt x="177" y="34"/>
                    </a:lnTo>
                    <a:lnTo>
                      <a:pt x="179" y="34"/>
                    </a:lnTo>
                    <a:lnTo>
                      <a:pt x="182" y="33"/>
                    </a:lnTo>
                    <a:lnTo>
                      <a:pt x="185" y="33"/>
                    </a:lnTo>
                    <a:lnTo>
                      <a:pt x="186" y="33"/>
                    </a:lnTo>
                    <a:lnTo>
                      <a:pt x="187" y="32"/>
                    </a:lnTo>
                    <a:lnTo>
                      <a:pt x="190" y="32"/>
                    </a:lnTo>
                    <a:lnTo>
                      <a:pt x="193" y="31"/>
                    </a:lnTo>
                    <a:lnTo>
                      <a:pt x="195" y="31"/>
                    </a:lnTo>
                    <a:lnTo>
                      <a:pt x="198" y="30"/>
                    </a:lnTo>
                    <a:lnTo>
                      <a:pt x="201" y="29"/>
                    </a:lnTo>
                    <a:lnTo>
                      <a:pt x="203" y="29"/>
                    </a:lnTo>
                    <a:lnTo>
                      <a:pt x="206" y="28"/>
                    </a:lnTo>
                    <a:lnTo>
                      <a:pt x="207" y="27"/>
                    </a:lnTo>
                    <a:lnTo>
                      <a:pt x="208" y="27"/>
                    </a:lnTo>
                    <a:lnTo>
                      <a:pt x="211" y="26"/>
                    </a:lnTo>
                    <a:lnTo>
                      <a:pt x="214" y="25"/>
                    </a:lnTo>
                    <a:lnTo>
                      <a:pt x="216" y="25"/>
                    </a:lnTo>
                    <a:lnTo>
                      <a:pt x="216" y="25"/>
                    </a:lnTo>
                    <a:lnTo>
                      <a:pt x="219" y="24"/>
                    </a:lnTo>
                    <a:lnTo>
                      <a:pt x="222" y="23"/>
                    </a:lnTo>
                    <a:lnTo>
                      <a:pt x="223" y="22"/>
                    </a:lnTo>
                    <a:lnTo>
                      <a:pt x="224" y="22"/>
                    </a:lnTo>
                    <a:lnTo>
                      <a:pt x="227" y="21"/>
                    </a:lnTo>
                    <a:lnTo>
                      <a:pt x="229" y="19"/>
                    </a:lnTo>
                    <a:lnTo>
                      <a:pt x="230" y="19"/>
                    </a:lnTo>
                    <a:lnTo>
                      <a:pt x="232" y="18"/>
                    </a:lnTo>
                    <a:lnTo>
                      <a:pt x="235" y="17"/>
                    </a:lnTo>
                    <a:lnTo>
                      <a:pt x="235" y="17"/>
                    </a:lnTo>
                    <a:lnTo>
                      <a:pt x="237" y="16"/>
                    </a:lnTo>
                    <a:lnTo>
                      <a:pt x="240" y="14"/>
                    </a:lnTo>
                    <a:lnTo>
                      <a:pt x="240" y="14"/>
                    </a:lnTo>
                    <a:lnTo>
                      <a:pt x="243" y="13"/>
                    </a:lnTo>
                    <a:lnTo>
                      <a:pt x="245" y="12"/>
                    </a:lnTo>
                    <a:lnTo>
                      <a:pt x="245" y="11"/>
                    </a:lnTo>
                    <a:lnTo>
                      <a:pt x="248" y="10"/>
                    </a:lnTo>
                    <a:lnTo>
                      <a:pt x="249" y="9"/>
                    </a:lnTo>
                    <a:lnTo>
                      <a:pt x="251" y="8"/>
                    </a:lnTo>
                    <a:lnTo>
                      <a:pt x="253" y="6"/>
                    </a:lnTo>
                    <a:lnTo>
                      <a:pt x="256" y="4"/>
                    </a:lnTo>
                    <a:lnTo>
                      <a:pt x="257" y="4"/>
                    </a:lnTo>
                    <a:lnTo>
                      <a:pt x="259" y="2"/>
                    </a:lnTo>
                    <a:lnTo>
                      <a:pt x="260" y="1"/>
                    </a:lnTo>
                    <a:lnTo>
                      <a:pt x="26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40"/>
              <p:cNvSpPr>
                <a:spLocks/>
              </p:cNvSpPr>
              <p:nvPr/>
            </p:nvSpPr>
            <p:spPr bwMode="auto">
              <a:xfrm>
                <a:off x="1730" y="1521"/>
                <a:ext cx="1663" cy="594"/>
              </a:xfrm>
              <a:custGeom>
                <a:avLst/>
                <a:gdLst>
                  <a:gd name="T0" fmla="*/ 19 w 1663"/>
                  <a:gd name="T1" fmla="*/ 575 h 594"/>
                  <a:gd name="T2" fmla="*/ 51 w 1663"/>
                  <a:gd name="T3" fmla="*/ 550 h 594"/>
                  <a:gd name="T4" fmla="*/ 76 w 1663"/>
                  <a:gd name="T5" fmla="*/ 537 h 594"/>
                  <a:gd name="T6" fmla="*/ 102 w 1663"/>
                  <a:gd name="T7" fmla="*/ 518 h 594"/>
                  <a:gd name="T8" fmla="*/ 133 w 1663"/>
                  <a:gd name="T9" fmla="*/ 499 h 594"/>
                  <a:gd name="T10" fmla="*/ 165 w 1663"/>
                  <a:gd name="T11" fmla="*/ 486 h 594"/>
                  <a:gd name="T12" fmla="*/ 204 w 1663"/>
                  <a:gd name="T13" fmla="*/ 467 h 594"/>
                  <a:gd name="T14" fmla="*/ 242 w 1663"/>
                  <a:gd name="T15" fmla="*/ 449 h 594"/>
                  <a:gd name="T16" fmla="*/ 286 w 1663"/>
                  <a:gd name="T17" fmla="*/ 436 h 594"/>
                  <a:gd name="T18" fmla="*/ 318 w 1663"/>
                  <a:gd name="T19" fmla="*/ 423 h 594"/>
                  <a:gd name="T20" fmla="*/ 350 w 1663"/>
                  <a:gd name="T21" fmla="*/ 417 h 594"/>
                  <a:gd name="T22" fmla="*/ 401 w 1663"/>
                  <a:gd name="T23" fmla="*/ 404 h 594"/>
                  <a:gd name="T24" fmla="*/ 439 w 1663"/>
                  <a:gd name="T25" fmla="*/ 392 h 594"/>
                  <a:gd name="T26" fmla="*/ 478 w 1663"/>
                  <a:gd name="T27" fmla="*/ 385 h 594"/>
                  <a:gd name="T28" fmla="*/ 522 w 1663"/>
                  <a:gd name="T29" fmla="*/ 379 h 594"/>
                  <a:gd name="T30" fmla="*/ 573 w 1663"/>
                  <a:gd name="T31" fmla="*/ 366 h 594"/>
                  <a:gd name="T32" fmla="*/ 605 w 1663"/>
                  <a:gd name="T33" fmla="*/ 366 h 594"/>
                  <a:gd name="T34" fmla="*/ 656 w 1663"/>
                  <a:gd name="T35" fmla="*/ 360 h 594"/>
                  <a:gd name="T36" fmla="*/ 707 w 1663"/>
                  <a:gd name="T37" fmla="*/ 354 h 594"/>
                  <a:gd name="T38" fmla="*/ 758 w 1663"/>
                  <a:gd name="T39" fmla="*/ 354 h 594"/>
                  <a:gd name="T40" fmla="*/ 809 w 1663"/>
                  <a:gd name="T41" fmla="*/ 354 h 594"/>
                  <a:gd name="T42" fmla="*/ 841 w 1663"/>
                  <a:gd name="T43" fmla="*/ 354 h 594"/>
                  <a:gd name="T44" fmla="*/ 873 w 1663"/>
                  <a:gd name="T45" fmla="*/ 354 h 594"/>
                  <a:gd name="T46" fmla="*/ 924 w 1663"/>
                  <a:gd name="T47" fmla="*/ 354 h 594"/>
                  <a:gd name="T48" fmla="*/ 975 w 1663"/>
                  <a:gd name="T49" fmla="*/ 354 h 594"/>
                  <a:gd name="T50" fmla="*/ 1026 w 1663"/>
                  <a:gd name="T51" fmla="*/ 360 h 594"/>
                  <a:gd name="T52" fmla="*/ 1077 w 1663"/>
                  <a:gd name="T53" fmla="*/ 366 h 594"/>
                  <a:gd name="T54" fmla="*/ 1109 w 1663"/>
                  <a:gd name="T55" fmla="*/ 373 h 594"/>
                  <a:gd name="T56" fmla="*/ 1160 w 1663"/>
                  <a:gd name="T57" fmla="*/ 379 h 594"/>
                  <a:gd name="T58" fmla="*/ 1192 w 1663"/>
                  <a:gd name="T59" fmla="*/ 385 h 594"/>
                  <a:gd name="T60" fmla="*/ 1243 w 1663"/>
                  <a:gd name="T61" fmla="*/ 398 h 594"/>
                  <a:gd name="T62" fmla="*/ 1281 w 1663"/>
                  <a:gd name="T63" fmla="*/ 404 h 594"/>
                  <a:gd name="T64" fmla="*/ 1319 w 1663"/>
                  <a:gd name="T65" fmla="*/ 417 h 594"/>
                  <a:gd name="T66" fmla="*/ 1364 w 1663"/>
                  <a:gd name="T67" fmla="*/ 430 h 594"/>
                  <a:gd name="T68" fmla="*/ 1395 w 1663"/>
                  <a:gd name="T69" fmla="*/ 442 h 594"/>
                  <a:gd name="T70" fmla="*/ 1427 w 1663"/>
                  <a:gd name="T71" fmla="*/ 455 h 594"/>
                  <a:gd name="T72" fmla="*/ 1466 w 1663"/>
                  <a:gd name="T73" fmla="*/ 467 h 594"/>
                  <a:gd name="T74" fmla="*/ 1497 w 1663"/>
                  <a:gd name="T75" fmla="*/ 486 h 594"/>
                  <a:gd name="T76" fmla="*/ 1529 w 1663"/>
                  <a:gd name="T77" fmla="*/ 499 h 594"/>
                  <a:gd name="T78" fmla="*/ 1561 w 1663"/>
                  <a:gd name="T79" fmla="*/ 518 h 594"/>
                  <a:gd name="T80" fmla="*/ 1599 w 1663"/>
                  <a:gd name="T81" fmla="*/ 543 h 594"/>
                  <a:gd name="T82" fmla="*/ 1631 w 1663"/>
                  <a:gd name="T83" fmla="*/ 562 h 594"/>
                  <a:gd name="T84" fmla="*/ 1657 w 1663"/>
                  <a:gd name="T85" fmla="*/ 588 h 594"/>
                  <a:gd name="T86" fmla="*/ 0 w 1663"/>
                  <a:gd name="T87"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3" h="594">
                    <a:moveTo>
                      <a:pt x="0" y="594"/>
                    </a:moveTo>
                    <a:lnTo>
                      <a:pt x="6" y="588"/>
                    </a:lnTo>
                    <a:lnTo>
                      <a:pt x="19" y="575"/>
                    </a:lnTo>
                    <a:lnTo>
                      <a:pt x="25" y="569"/>
                    </a:lnTo>
                    <a:lnTo>
                      <a:pt x="31" y="562"/>
                    </a:lnTo>
                    <a:lnTo>
                      <a:pt x="51" y="550"/>
                    </a:lnTo>
                    <a:lnTo>
                      <a:pt x="51" y="550"/>
                    </a:lnTo>
                    <a:lnTo>
                      <a:pt x="70" y="543"/>
                    </a:lnTo>
                    <a:lnTo>
                      <a:pt x="76" y="537"/>
                    </a:lnTo>
                    <a:lnTo>
                      <a:pt x="82" y="531"/>
                    </a:lnTo>
                    <a:lnTo>
                      <a:pt x="102" y="518"/>
                    </a:lnTo>
                    <a:lnTo>
                      <a:pt x="102" y="518"/>
                    </a:lnTo>
                    <a:lnTo>
                      <a:pt x="121" y="512"/>
                    </a:lnTo>
                    <a:lnTo>
                      <a:pt x="133" y="499"/>
                    </a:lnTo>
                    <a:lnTo>
                      <a:pt x="133" y="499"/>
                    </a:lnTo>
                    <a:lnTo>
                      <a:pt x="153" y="493"/>
                    </a:lnTo>
                    <a:lnTo>
                      <a:pt x="165" y="486"/>
                    </a:lnTo>
                    <a:lnTo>
                      <a:pt x="165" y="486"/>
                    </a:lnTo>
                    <a:lnTo>
                      <a:pt x="184" y="474"/>
                    </a:lnTo>
                    <a:lnTo>
                      <a:pt x="204" y="467"/>
                    </a:lnTo>
                    <a:lnTo>
                      <a:pt x="204" y="467"/>
                    </a:lnTo>
                    <a:lnTo>
                      <a:pt x="216" y="461"/>
                    </a:lnTo>
                    <a:lnTo>
                      <a:pt x="235" y="455"/>
                    </a:lnTo>
                    <a:lnTo>
                      <a:pt x="242" y="449"/>
                    </a:lnTo>
                    <a:lnTo>
                      <a:pt x="255" y="449"/>
                    </a:lnTo>
                    <a:lnTo>
                      <a:pt x="267" y="442"/>
                    </a:lnTo>
                    <a:lnTo>
                      <a:pt x="286" y="436"/>
                    </a:lnTo>
                    <a:lnTo>
                      <a:pt x="293" y="436"/>
                    </a:lnTo>
                    <a:lnTo>
                      <a:pt x="306" y="430"/>
                    </a:lnTo>
                    <a:lnTo>
                      <a:pt x="318" y="423"/>
                    </a:lnTo>
                    <a:lnTo>
                      <a:pt x="337" y="417"/>
                    </a:lnTo>
                    <a:lnTo>
                      <a:pt x="344" y="417"/>
                    </a:lnTo>
                    <a:lnTo>
                      <a:pt x="350" y="417"/>
                    </a:lnTo>
                    <a:lnTo>
                      <a:pt x="369" y="411"/>
                    </a:lnTo>
                    <a:lnTo>
                      <a:pt x="388" y="404"/>
                    </a:lnTo>
                    <a:lnTo>
                      <a:pt x="401" y="404"/>
                    </a:lnTo>
                    <a:lnTo>
                      <a:pt x="401" y="404"/>
                    </a:lnTo>
                    <a:lnTo>
                      <a:pt x="420" y="398"/>
                    </a:lnTo>
                    <a:lnTo>
                      <a:pt x="439" y="392"/>
                    </a:lnTo>
                    <a:lnTo>
                      <a:pt x="452" y="392"/>
                    </a:lnTo>
                    <a:lnTo>
                      <a:pt x="471" y="385"/>
                    </a:lnTo>
                    <a:lnTo>
                      <a:pt x="478" y="385"/>
                    </a:lnTo>
                    <a:lnTo>
                      <a:pt x="490" y="385"/>
                    </a:lnTo>
                    <a:lnTo>
                      <a:pt x="503" y="379"/>
                    </a:lnTo>
                    <a:lnTo>
                      <a:pt x="522" y="379"/>
                    </a:lnTo>
                    <a:lnTo>
                      <a:pt x="535" y="373"/>
                    </a:lnTo>
                    <a:lnTo>
                      <a:pt x="554" y="373"/>
                    </a:lnTo>
                    <a:lnTo>
                      <a:pt x="573" y="366"/>
                    </a:lnTo>
                    <a:lnTo>
                      <a:pt x="580" y="366"/>
                    </a:lnTo>
                    <a:lnTo>
                      <a:pt x="586" y="366"/>
                    </a:lnTo>
                    <a:lnTo>
                      <a:pt x="605" y="366"/>
                    </a:lnTo>
                    <a:lnTo>
                      <a:pt x="624" y="360"/>
                    </a:lnTo>
                    <a:lnTo>
                      <a:pt x="637" y="360"/>
                    </a:lnTo>
                    <a:lnTo>
                      <a:pt x="656" y="360"/>
                    </a:lnTo>
                    <a:lnTo>
                      <a:pt x="675" y="360"/>
                    </a:lnTo>
                    <a:lnTo>
                      <a:pt x="688" y="354"/>
                    </a:lnTo>
                    <a:lnTo>
                      <a:pt x="707" y="354"/>
                    </a:lnTo>
                    <a:lnTo>
                      <a:pt x="720" y="354"/>
                    </a:lnTo>
                    <a:lnTo>
                      <a:pt x="739" y="354"/>
                    </a:lnTo>
                    <a:lnTo>
                      <a:pt x="758" y="354"/>
                    </a:lnTo>
                    <a:lnTo>
                      <a:pt x="771" y="354"/>
                    </a:lnTo>
                    <a:lnTo>
                      <a:pt x="790" y="354"/>
                    </a:lnTo>
                    <a:lnTo>
                      <a:pt x="809" y="354"/>
                    </a:lnTo>
                    <a:lnTo>
                      <a:pt x="809" y="354"/>
                    </a:lnTo>
                    <a:lnTo>
                      <a:pt x="822" y="354"/>
                    </a:lnTo>
                    <a:lnTo>
                      <a:pt x="841" y="354"/>
                    </a:lnTo>
                    <a:lnTo>
                      <a:pt x="854" y="354"/>
                    </a:lnTo>
                    <a:lnTo>
                      <a:pt x="860" y="354"/>
                    </a:lnTo>
                    <a:lnTo>
                      <a:pt x="873" y="354"/>
                    </a:lnTo>
                    <a:lnTo>
                      <a:pt x="892" y="354"/>
                    </a:lnTo>
                    <a:lnTo>
                      <a:pt x="911" y="354"/>
                    </a:lnTo>
                    <a:lnTo>
                      <a:pt x="924" y="354"/>
                    </a:lnTo>
                    <a:lnTo>
                      <a:pt x="943" y="354"/>
                    </a:lnTo>
                    <a:lnTo>
                      <a:pt x="956" y="354"/>
                    </a:lnTo>
                    <a:lnTo>
                      <a:pt x="975" y="354"/>
                    </a:lnTo>
                    <a:lnTo>
                      <a:pt x="994" y="360"/>
                    </a:lnTo>
                    <a:lnTo>
                      <a:pt x="1007" y="360"/>
                    </a:lnTo>
                    <a:lnTo>
                      <a:pt x="1026" y="360"/>
                    </a:lnTo>
                    <a:lnTo>
                      <a:pt x="1045" y="360"/>
                    </a:lnTo>
                    <a:lnTo>
                      <a:pt x="1058" y="366"/>
                    </a:lnTo>
                    <a:lnTo>
                      <a:pt x="1077" y="366"/>
                    </a:lnTo>
                    <a:lnTo>
                      <a:pt x="1083" y="366"/>
                    </a:lnTo>
                    <a:lnTo>
                      <a:pt x="1096" y="366"/>
                    </a:lnTo>
                    <a:lnTo>
                      <a:pt x="1109" y="373"/>
                    </a:lnTo>
                    <a:lnTo>
                      <a:pt x="1128" y="373"/>
                    </a:lnTo>
                    <a:lnTo>
                      <a:pt x="1141" y="379"/>
                    </a:lnTo>
                    <a:lnTo>
                      <a:pt x="1160" y="379"/>
                    </a:lnTo>
                    <a:lnTo>
                      <a:pt x="1179" y="385"/>
                    </a:lnTo>
                    <a:lnTo>
                      <a:pt x="1185" y="385"/>
                    </a:lnTo>
                    <a:lnTo>
                      <a:pt x="1192" y="385"/>
                    </a:lnTo>
                    <a:lnTo>
                      <a:pt x="1211" y="392"/>
                    </a:lnTo>
                    <a:lnTo>
                      <a:pt x="1230" y="392"/>
                    </a:lnTo>
                    <a:lnTo>
                      <a:pt x="1243" y="398"/>
                    </a:lnTo>
                    <a:lnTo>
                      <a:pt x="1262" y="404"/>
                    </a:lnTo>
                    <a:lnTo>
                      <a:pt x="1262" y="404"/>
                    </a:lnTo>
                    <a:lnTo>
                      <a:pt x="1281" y="404"/>
                    </a:lnTo>
                    <a:lnTo>
                      <a:pt x="1294" y="411"/>
                    </a:lnTo>
                    <a:lnTo>
                      <a:pt x="1313" y="417"/>
                    </a:lnTo>
                    <a:lnTo>
                      <a:pt x="1319" y="417"/>
                    </a:lnTo>
                    <a:lnTo>
                      <a:pt x="1325" y="417"/>
                    </a:lnTo>
                    <a:lnTo>
                      <a:pt x="1345" y="423"/>
                    </a:lnTo>
                    <a:lnTo>
                      <a:pt x="1364" y="430"/>
                    </a:lnTo>
                    <a:lnTo>
                      <a:pt x="1376" y="436"/>
                    </a:lnTo>
                    <a:lnTo>
                      <a:pt x="1376" y="436"/>
                    </a:lnTo>
                    <a:lnTo>
                      <a:pt x="1395" y="442"/>
                    </a:lnTo>
                    <a:lnTo>
                      <a:pt x="1415" y="449"/>
                    </a:lnTo>
                    <a:lnTo>
                      <a:pt x="1421" y="449"/>
                    </a:lnTo>
                    <a:lnTo>
                      <a:pt x="1427" y="455"/>
                    </a:lnTo>
                    <a:lnTo>
                      <a:pt x="1446" y="461"/>
                    </a:lnTo>
                    <a:lnTo>
                      <a:pt x="1459" y="467"/>
                    </a:lnTo>
                    <a:lnTo>
                      <a:pt x="1466" y="467"/>
                    </a:lnTo>
                    <a:lnTo>
                      <a:pt x="1478" y="474"/>
                    </a:lnTo>
                    <a:lnTo>
                      <a:pt x="1497" y="486"/>
                    </a:lnTo>
                    <a:lnTo>
                      <a:pt x="1497" y="486"/>
                    </a:lnTo>
                    <a:lnTo>
                      <a:pt x="1510" y="493"/>
                    </a:lnTo>
                    <a:lnTo>
                      <a:pt x="1529" y="499"/>
                    </a:lnTo>
                    <a:lnTo>
                      <a:pt x="1529" y="499"/>
                    </a:lnTo>
                    <a:lnTo>
                      <a:pt x="1548" y="512"/>
                    </a:lnTo>
                    <a:lnTo>
                      <a:pt x="1561" y="518"/>
                    </a:lnTo>
                    <a:lnTo>
                      <a:pt x="1561" y="518"/>
                    </a:lnTo>
                    <a:lnTo>
                      <a:pt x="1580" y="531"/>
                    </a:lnTo>
                    <a:lnTo>
                      <a:pt x="1587" y="537"/>
                    </a:lnTo>
                    <a:lnTo>
                      <a:pt x="1599" y="543"/>
                    </a:lnTo>
                    <a:lnTo>
                      <a:pt x="1612" y="550"/>
                    </a:lnTo>
                    <a:lnTo>
                      <a:pt x="1612" y="550"/>
                    </a:lnTo>
                    <a:lnTo>
                      <a:pt x="1631" y="562"/>
                    </a:lnTo>
                    <a:lnTo>
                      <a:pt x="1638" y="569"/>
                    </a:lnTo>
                    <a:lnTo>
                      <a:pt x="1650" y="575"/>
                    </a:lnTo>
                    <a:lnTo>
                      <a:pt x="1657" y="588"/>
                    </a:lnTo>
                    <a:lnTo>
                      <a:pt x="1663" y="594"/>
                    </a:lnTo>
                    <a:lnTo>
                      <a:pt x="1663" y="0"/>
                    </a:lnTo>
                    <a:lnTo>
                      <a:pt x="0" y="0"/>
                    </a:lnTo>
                    <a:lnTo>
                      <a:pt x="0" y="5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41"/>
              <p:cNvSpPr>
                <a:spLocks/>
              </p:cNvSpPr>
              <p:nvPr/>
            </p:nvSpPr>
            <p:spPr bwMode="auto">
              <a:xfrm>
                <a:off x="1730" y="1875"/>
                <a:ext cx="1663" cy="240"/>
              </a:xfrm>
              <a:custGeom>
                <a:avLst/>
                <a:gdLst>
                  <a:gd name="T0" fmla="*/ 3 w 261"/>
                  <a:gd name="T1" fmla="*/ 35 h 38"/>
                  <a:gd name="T2" fmla="*/ 8 w 261"/>
                  <a:gd name="T3" fmla="*/ 31 h 38"/>
                  <a:gd name="T4" fmla="*/ 12 w 261"/>
                  <a:gd name="T5" fmla="*/ 29 h 38"/>
                  <a:gd name="T6" fmla="*/ 16 w 261"/>
                  <a:gd name="T7" fmla="*/ 26 h 38"/>
                  <a:gd name="T8" fmla="*/ 21 w 261"/>
                  <a:gd name="T9" fmla="*/ 23 h 38"/>
                  <a:gd name="T10" fmla="*/ 26 w 261"/>
                  <a:gd name="T11" fmla="*/ 21 h 38"/>
                  <a:gd name="T12" fmla="*/ 32 w 261"/>
                  <a:gd name="T13" fmla="*/ 18 h 38"/>
                  <a:gd name="T14" fmla="*/ 38 w 261"/>
                  <a:gd name="T15" fmla="*/ 15 h 38"/>
                  <a:gd name="T16" fmla="*/ 45 w 261"/>
                  <a:gd name="T17" fmla="*/ 13 h 38"/>
                  <a:gd name="T18" fmla="*/ 50 w 261"/>
                  <a:gd name="T19" fmla="*/ 11 h 38"/>
                  <a:gd name="T20" fmla="*/ 55 w 261"/>
                  <a:gd name="T21" fmla="*/ 10 h 38"/>
                  <a:gd name="T22" fmla="*/ 63 w 261"/>
                  <a:gd name="T23" fmla="*/ 8 h 38"/>
                  <a:gd name="T24" fmla="*/ 71 w 261"/>
                  <a:gd name="T25" fmla="*/ 6 h 38"/>
                  <a:gd name="T26" fmla="*/ 77 w 261"/>
                  <a:gd name="T27" fmla="*/ 5 h 38"/>
                  <a:gd name="T28" fmla="*/ 84 w 261"/>
                  <a:gd name="T29" fmla="*/ 3 h 38"/>
                  <a:gd name="T30" fmla="*/ 91 w 261"/>
                  <a:gd name="T31" fmla="*/ 2 h 38"/>
                  <a:gd name="T32" fmla="*/ 98 w 261"/>
                  <a:gd name="T33" fmla="*/ 1 h 38"/>
                  <a:gd name="T34" fmla="*/ 106 w 261"/>
                  <a:gd name="T35" fmla="*/ 1 h 38"/>
                  <a:gd name="T36" fmla="*/ 113 w 261"/>
                  <a:gd name="T37" fmla="*/ 0 h 38"/>
                  <a:gd name="T38" fmla="*/ 121 w 261"/>
                  <a:gd name="T39" fmla="*/ 0 h 38"/>
                  <a:gd name="T40" fmla="*/ 127 w 261"/>
                  <a:gd name="T41" fmla="*/ 0 h 38"/>
                  <a:gd name="T42" fmla="*/ 134 w 261"/>
                  <a:gd name="T43" fmla="*/ 0 h 38"/>
                  <a:gd name="T44" fmla="*/ 140 w 261"/>
                  <a:gd name="T45" fmla="*/ 0 h 38"/>
                  <a:gd name="T46" fmla="*/ 148 w 261"/>
                  <a:gd name="T47" fmla="*/ 0 h 38"/>
                  <a:gd name="T48" fmla="*/ 156 w 261"/>
                  <a:gd name="T49" fmla="*/ 1 h 38"/>
                  <a:gd name="T50" fmla="*/ 164 w 261"/>
                  <a:gd name="T51" fmla="*/ 1 h 38"/>
                  <a:gd name="T52" fmla="*/ 170 w 261"/>
                  <a:gd name="T53" fmla="*/ 2 h 38"/>
                  <a:gd name="T54" fmla="*/ 177 w 261"/>
                  <a:gd name="T55" fmla="*/ 3 h 38"/>
                  <a:gd name="T56" fmla="*/ 185 w 261"/>
                  <a:gd name="T57" fmla="*/ 5 h 38"/>
                  <a:gd name="T58" fmla="*/ 190 w 261"/>
                  <a:gd name="T59" fmla="*/ 6 h 38"/>
                  <a:gd name="T60" fmla="*/ 198 w 261"/>
                  <a:gd name="T61" fmla="*/ 8 h 38"/>
                  <a:gd name="T62" fmla="*/ 206 w 261"/>
                  <a:gd name="T63" fmla="*/ 10 h 38"/>
                  <a:gd name="T64" fmla="*/ 211 w 261"/>
                  <a:gd name="T65" fmla="*/ 11 h 38"/>
                  <a:gd name="T66" fmla="*/ 216 w 261"/>
                  <a:gd name="T67" fmla="*/ 13 h 38"/>
                  <a:gd name="T68" fmla="*/ 223 w 261"/>
                  <a:gd name="T69" fmla="*/ 15 h 38"/>
                  <a:gd name="T70" fmla="*/ 229 w 261"/>
                  <a:gd name="T71" fmla="*/ 18 h 38"/>
                  <a:gd name="T72" fmla="*/ 235 w 261"/>
                  <a:gd name="T73" fmla="*/ 21 h 38"/>
                  <a:gd name="T74" fmla="*/ 240 w 261"/>
                  <a:gd name="T75" fmla="*/ 23 h 38"/>
                  <a:gd name="T76" fmla="*/ 245 w 261"/>
                  <a:gd name="T77" fmla="*/ 26 h 38"/>
                  <a:gd name="T78" fmla="*/ 249 w 261"/>
                  <a:gd name="T79" fmla="*/ 29 h 38"/>
                  <a:gd name="T80" fmla="*/ 253 w 261"/>
                  <a:gd name="T81" fmla="*/ 31 h 38"/>
                  <a:gd name="T82" fmla="*/ 259 w 261"/>
                  <a:gd name="T8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38">
                    <a:moveTo>
                      <a:pt x="0" y="38"/>
                    </a:moveTo>
                    <a:lnTo>
                      <a:pt x="1" y="37"/>
                    </a:lnTo>
                    <a:lnTo>
                      <a:pt x="3" y="35"/>
                    </a:lnTo>
                    <a:lnTo>
                      <a:pt x="4" y="34"/>
                    </a:lnTo>
                    <a:lnTo>
                      <a:pt x="5" y="33"/>
                    </a:lnTo>
                    <a:lnTo>
                      <a:pt x="8" y="31"/>
                    </a:lnTo>
                    <a:lnTo>
                      <a:pt x="8" y="31"/>
                    </a:lnTo>
                    <a:lnTo>
                      <a:pt x="11" y="30"/>
                    </a:lnTo>
                    <a:lnTo>
                      <a:pt x="12" y="29"/>
                    </a:lnTo>
                    <a:lnTo>
                      <a:pt x="13" y="28"/>
                    </a:lnTo>
                    <a:lnTo>
                      <a:pt x="16" y="26"/>
                    </a:lnTo>
                    <a:lnTo>
                      <a:pt x="16" y="26"/>
                    </a:lnTo>
                    <a:lnTo>
                      <a:pt x="19" y="25"/>
                    </a:lnTo>
                    <a:lnTo>
                      <a:pt x="21" y="23"/>
                    </a:lnTo>
                    <a:lnTo>
                      <a:pt x="21" y="23"/>
                    </a:lnTo>
                    <a:lnTo>
                      <a:pt x="24" y="22"/>
                    </a:lnTo>
                    <a:lnTo>
                      <a:pt x="26" y="21"/>
                    </a:lnTo>
                    <a:lnTo>
                      <a:pt x="26" y="21"/>
                    </a:lnTo>
                    <a:lnTo>
                      <a:pt x="29" y="19"/>
                    </a:lnTo>
                    <a:lnTo>
                      <a:pt x="32" y="18"/>
                    </a:lnTo>
                    <a:lnTo>
                      <a:pt x="32" y="18"/>
                    </a:lnTo>
                    <a:lnTo>
                      <a:pt x="34" y="17"/>
                    </a:lnTo>
                    <a:lnTo>
                      <a:pt x="37" y="16"/>
                    </a:lnTo>
                    <a:lnTo>
                      <a:pt x="38" y="15"/>
                    </a:lnTo>
                    <a:lnTo>
                      <a:pt x="40" y="15"/>
                    </a:lnTo>
                    <a:lnTo>
                      <a:pt x="42" y="14"/>
                    </a:lnTo>
                    <a:lnTo>
                      <a:pt x="45" y="13"/>
                    </a:lnTo>
                    <a:lnTo>
                      <a:pt x="46" y="13"/>
                    </a:lnTo>
                    <a:lnTo>
                      <a:pt x="48" y="12"/>
                    </a:lnTo>
                    <a:lnTo>
                      <a:pt x="50" y="11"/>
                    </a:lnTo>
                    <a:lnTo>
                      <a:pt x="53" y="10"/>
                    </a:lnTo>
                    <a:lnTo>
                      <a:pt x="54" y="10"/>
                    </a:lnTo>
                    <a:lnTo>
                      <a:pt x="55" y="10"/>
                    </a:lnTo>
                    <a:lnTo>
                      <a:pt x="58" y="9"/>
                    </a:lnTo>
                    <a:lnTo>
                      <a:pt x="61" y="8"/>
                    </a:lnTo>
                    <a:lnTo>
                      <a:pt x="63" y="8"/>
                    </a:lnTo>
                    <a:lnTo>
                      <a:pt x="66" y="7"/>
                    </a:lnTo>
                    <a:lnTo>
                      <a:pt x="69" y="6"/>
                    </a:lnTo>
                    <a:lnTo>
                      <a:pt x="71" y="6"/>
                    </a:lnTo>
                    <a:lnTo>
                      <a:pt x="74" y="5"/>
                    </a:lnTo>
                    <a:lnTo>
                      <a:pt x="75" y="5"/>
                    </a:lnTo>
                    <a:lnTo>
                      <a:pt x="77" y="5"/>
                    </a:lnTo>
                    <a:lnTo>
                      <a:pt x="79" y="4"/>
                    </a:lnTo>
                    <a:lnTo>
                      <a:pt x="82" y="4"/>
                    </a:lnTo>
                    <a:lnTo>
                      <a:pt x="84" y="3"/>
                    </a:lnTo>
                    <a:lnTo>
                      <a:pt x="87" y="3"/>
                    </a:lnTo>
                    <a:lnTo>
                      <a:pt x="90" y="2"/>
                    </a:lnTo>
                    <a:lnTo>
                      <a:pt x="91" y="2"/>
                    </a:lnTo>
                    <a:lnTo>
                      <a:pt x="92" y="2"/>
                    </a:lnTo>
                    <a:lnTo>
                      <a:pt x="95" y="2"/>
                    </a:lnTo>
                    <a:lnTo>
                      <a:pt x="98" y="1"/>
                    </a:lnTo>
                    <a:lnTo>
                      <a:pt x="100" y="1"/>
                    </a:lnTo>
                    <a:lnTo>
                      <a:pt x="103" y="1"/>
                    </a:lnTo>
                    <a:lnTo>
                      <a:pt x="106" y="1"/>
                    </a:lnTo>
                    <a:lnTo>
                      <a:pt x="108" y="0"/>
                    </a:lnTo>
                    <a:lnTo>
                      <a:pt x="111" y="0"/>
                    </a:lnTo>
                    <a:lnTo>
                      <a:pt x="113" y="0"/>
                    </a:lnTo>
                    <a:lnTo>
                      <a:pt x="116" y="0"/>
                    </a:lnTo>
                    <a:lnTo>
                      <a:pt x="119" y="0"/>
                    </a:lnTo>
                    <a:lnTo>
                      <a:pt x="121" y="0"/>
                    </a:lnTo>
                    <a:lnTo>
                      <a:pt x="124" y="0"/>
                    </a:lnTo>
                    <a:lnTo>
                      <a:pt x="127" y="0"/>
                    </a:lnTo>
                    <a:lnTo>
                      <a:pt x="127" y="0"/>
                    </a:lnTo>
                    <a:lnTo>
                      <a:pt x="129" y="0"/>
                    </a:lnTo>
                    <a:lnTo>
                      <a:pt x="132" y="0"/>
                    </a:lnTo>
                    <a:lnTo>
                      <a:pt x="134" y="0"/>
                    </a:lnTo>
                    <a:lnTo>
                      <a:pt x="135" y="0"/>
                    </a:lnTo>
                    <a:lnTo>
                      <a:pt x="137" y="0"/>
                    </a:lnTo>
                    <a:lnTo>
                      <a:pt x="140" y="0"/>
                    </a:lnTo>
                    <a:lnTo>
                      <a:pt x="143" y="0"/>
                    </a:lnTo>
                    <a:lnTo>
                      <a:pt x="145" y="0"/>
                    </a:lnTo>
                    <a:lnTo>
                      <a:pt x="148" y="0"/>
                    </a:lnTo>
                    <a:lnTo>
                      <a:pt x="150" y="0"/>
                    </a:lnTo>
                    <a:lnTo>
                      <a:pt x="153" y="0"/>
                    </a:lnTo>
                    <a:lnTo>
                      <a:pt x="156" y="1"/>
                    </a:lnTo>
                    <a:lnTo>
                      <a:pt x="158" y="1"/>
                    </a:lnTo>
                    <a:lnTo>
                      <a:pt x="161" y="1"/>
                    </a:lnTo>
                    <a:lnTo>
                      <a:pt x="164" y="1"/>
                    </a:lnTo>
                    <a:lnTo>
                      <a:pt x="166" y="2"/>
                    </a:lnTo>
                    <a:lnTo>
                      <a:pt x="169" y="2"/>
                    </a:lnTo>
                    <a:lnTo>
                      <a:pt x="170" y="2"/>
                    </a:lnTo>
                    <a:lnTo>
                      <a:pt x="172" y="2"/>
                    </a:lnTo>
                    <a:lnTo>
                      <a:pt x="174" y="3"/>
                    </a:lnTo>
                    <a:lnTo>
                      <a:pt x="177" y="3"/>
                    </a:lnTo>
                    <a:lnTo>
                      <a:pt x="179" y="4"/>
                    </a:lnTo>
                    <a:lnTo>
                      <a:pt x="182" y="4"/>
                    </a:lnTo>
                    <a:lnTo>
                      <a:pt x="185" y="5"/>
                    </a:lnTo>
                    <a:lnTo>
                      <a:pt x="186" y="5"/>
                    </a:lnTo>
                    <a:lnTo>
                      <a:pt x="187" y="5"/>
                    </a:lnTo>
                    <a:lnTo>
                      <a:pt x="190" y="6"/>
                    </a:lnTo>
                    <a:lnTo>
                      <a:pt x="193" y="6"/>
                    </a:lnTo>
                    <a:lnTo>
                      <a:pt x="195" y="7"/>
                    </a:lnTo>
                    <a:lnTo>
                      <a:pt x="198" y="8"/>
                    </a:lnTo>
                    <a:lnTo>
                      <a:pt x="201" y="8"/>
                    </a:lnTo>
                    <a:lnTo>
                      <a:pt x="203" y="9"/>
                    </a:lnTo>
                    <a:lnTo>
                      <a:pt x="206" y="10"/>
                    </a:lnTo>
                    <a:lnTo>
                      <a:pt x="207" y="10"/>
                    </a:lnTo>
                    <a:lnTo>
                      <a:pt x="208" y="10"/>
                    </a:lnTo>
                    <a:lnTo>
                      <a:pt x="211" y="11"/>
                    </a:lnTo>
                    <a:lnTo>
                      <a:pt x="214" y="12"/>
                    </a:lnTo>
                    <a:lnTo>
                      <a:pt x="216" y="13"/>
                    </a:lnTo>
                    <a:lnTo>
                      <a:pt x="216" y="13"/>
                    </a:lnTo>
                    <a:lnTo>
                      <a:pt x="219" y="14"/>
                    </a:lnTo>
                    <a:lnTo>
                      <a:pt x="222" y="15"/>
                    </a:lnTo>
                    <a:lnTo>
                      <a:pt x="223" y="15"/>
                    </a:lnTo>
                    <a:lnTo>
                      <a:pt x="224" y="16"/>
                    </a:lnTo>
                    <a:lnTo>
                      <a:pt x="227" y="17"/>
                    </a:lnTo>
                    <a:lnTo>
                      <a:pt x="229" y="18"/>
                    </a:lnTo>
                    <a:lnTo>
                      <a:pt x="230" y="18"/>
                    </a:lnTo>
                    <a:lnTo>
                      <a:pt x="232" y="19"/>
                    </a:lnTo>
                    <a:lnTo>
                      <a:pt x="235" y="21"/>
                    </a:lnTo>
                    <a:lnTo>
                      <a:pt x="235" y="21"/>
                    </a:lnTo>
                    <a:lnTo>
                      <a:pt x="237" y="22"/>
                    </a:lnTo>
                    <a:lnTo>
                      <a:pt x="240" y="23"/>
                    </a:lnTo>
                    <a:lnTo>
                      <a:pt x="240" y="23"/>
                    </a:lnTo>
                    <a:lnTo>
                      <a:pt x="243" y="25"/>
                    </a:lnTo>
                    <a:lnTo>
                      <a:pt x="245" y="26"/>
                    </a:lnTo>
                    <a:lnTo>
                      <a:pt x="245" y="26"/>
                    </a:lnTo>
                    <a:lnTo>
                      <a:pt x="248" y="28"/>
                    </a:lnTo>
                    <a:lnTo>
                      <a:pt x="249" y="29"/>
                    </a:lnTo>
                    <a:lnTo>
                      <a:pt x="251" y="30"/>
                    </a:lnTo>
                    <a:lnTo>
                      <a:pt x="253" y="31"/>
                    </a:lnTo>
                    <a:lnTo>
                      <a:pt x="253" y="31"/>
                    </a:lnTo>
                    <a:lnTo>
                      <a:pt x="256" y="33"/>
                    </a:lnTo>
                    <a:lnTo>
                      <a:pt x="257" y="34"/>
                    </a:lnTo>
                    <a:lnTo>
                      <a:pt x="259" y="35"/>
                    </a:lnTo>
                    <a:lnTo>
                      <a:pt x="260" y="37"/>
                    </a:lnTo>
                    <a:lnTo>
                      <a:pt x="261"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242"/>
              <p:cNvSpPr>
                <a:spLocks/>
              </p:cNvSpPr>
              <p:nvPr/>
            </p:nvSpPr>
            <p:spPr bwMode="auto">
              <a:xfrm>
                <a:off x="1774" y="1957"/>
                <a:ext cx="1575" cy="783"/>
              </a:xfrm>
              <a:custGeom>
                <a:avLst/>
                <a:gdLst>
                  <a:gd name="T0" fmla="*/ 644 w 1575"/>
                  <a:gd name="T1" fmla="*/ 777 h 783"/>
                  <a:gd name="T2" fmla="*/ 727 w 1575"/>
                  <a:gd name="T3" fmla="*/ 777 h 783"/>
                  <a:gd name="T4" fmla="*/ 816 w 1575"/>
                  <a:gd name="T5" fmla="*/ 783 h 783"/>
                  <a:gd name="T6" fmla="*/ 899 w 1575"/>
                  <a:gd name="T7" fmla="*/ 777 h 783"/>
                  <a:gd name="T8" fmla="*/ 982 w 1575"/>
                  <a:gd name="T9" fmla="*/ 771 h 783"/>
                  <a:gd name="T10" fmla="*/ 1052 w 1575"/>
                  <a:gd name="T11" fmla="*/ 758 h 783"/>
                  <a:gd name="T12" fmla="*/ 1116 w 1575"/>
                  <a:gd name="T13" fmla="*/ 746 h 783"/>
                  <a:gd name="T14" fmla="*/ 1186 w 1575"/>
                  <a:gd name="T15" fmla="*/ 727 h 783"/>
                  <a:gd name="T16" fmla="*/ 1250 w 1575"/>
                  <a:gd name="T17" fmla="*/ 708 h 783"/>
                  <a:gd name="T18" fmla="*/ 1313 w 1575"/>
                  <a:gd name="T19" fmla="*/ 682 h 783"/>
                  <a:gd name="T20" fmla="*/ 1371 w 1575"/>
                  <a:gd name="T21" fmla="*/ 657 h 783"/>
                  <a:gd name="T22" fmla="*/ 1422 w 1575"/>
                  <a:gd name="T23" fmla="*/ 625 h 783"/>
                  <a:gd name="T24" fmla="*/ 1466 w 1575"/>
                  <a:gd name="T25" fmla="*/ 588 h 783"/>
                  <a:gd name="T26" fmla="*/ 1511 w 1575"/>
                  <a:gd name="T27" fmla="*/ 550 h 783"/>
                  <a:gd name="T28" fmla="*/ 1549 w 1575"/>
                  <a:gd name="T29" fmla="*/ 499 h 783"/>
                  <a:gd name="T30" fmla="*/ 1568 w 1575"/>
                  <a:gd name="T31" fmla="*/ 442 h 783"/>
                  <a:gd name="T32" fmla="*/ 1575 w 1575"/>
                  <a:gd name="T33" fmla="*/ 366 h 783"/>
                  <a:gd name="T34" fmla="*/ 1555 w 1575"/>
                  <a:gd name="T35" fmla="*/ 297 h 783"/>
                  <a:gd name="T36" fmla="*/ 1524 w 1575"/>
                  <a:gd name="T37" fmla="*/ 246 h 783"/>
                  <a:gd name="T38" fmla="*/ 1485 w 1575"/>
                  <a:gd name="T39" fmla="*/ 208 h 783"/>
                  <a:gd name="T40" fmla="*/ 1434 w 1575"/>
                  <a:gd name="T41" fmla="*/ 164 h 783"/>
                  <a:gd name="T42" fmla="*/ 1383 w 1575"/>
                  <a:gd name="T43" fmla="*/ 133 h 783"/>
                  <a:gd name="T44" fmla="*/ 1332 w 1575"/>
                  <a:gd name="T45" fmla="*/ 107 h 783"/>
                  <a:gd name="T46" fmla="*/ 1275 w 1575"/>
                  <a:gd name="T47" fmla="*/ 82 h 783"/>
                  <a:gd name="T48" fmla="*/ 1218 w 1575"/>
                  <a:gd name="T49" fmla="*/ 63 h 783"/>
                  <a:gd name="T50" fmla="*/ 1148 w 1575"/>
                  <a:gd name="T51" fmla="*/ 44 h 783"/>
                  <a:gd name="T52" fmla="*/ 1084 w 1575"/>
                  <a:gd name="T53" fmla="*/ 25 h 783"/>
                  <a:gd name="T54" fmla="*/ 1014 w 1575"/>
                  <a:gd name="T55" fmla="*/ 13 h 783"/>
                  <a:gd name="T56" fmla="*/ 931 w 1575"/>
                  <a:gd name="T57" fmla="*/ 6 h 783"/>
                  <a:gd name="T58" fmla="*/ 848 w 1575"/>
                  <a:gd name="T59" fmla="*/ 0 h 783"/>
                  <a:gd name="T60" fmla="*/ 765 w 1575"/>
                  <a:gd name="T61" fmla="*/ 0 h 783"/>
                  <a:gd name="T62" fmla="*/ 676 w 1575"/>
                  <a:gd name="T63" fmla="*/ 6 h 783"/>
                  <a:gd name="T64" fmla="*/ 593 w 1575"/>
                  <a:gd name="T65" fmla="*/ 13 h 783"/>
                  <a:gd name="T66" fmla="*/ 529 w 1575"/>
                  <a:gd name="T67" fmla="*/ 19 h 783"/>
                  <a:gd name="T68" fmla="*/ 459 w 1575"/>
                  <a:gd name="T69" fmla="*/ 38 h 783"/>
                  <a:gd name="T70" fmla="*/ 395 w 1575"/>
                  <a:gd name="T71" fmla="*/ 50 h 783"/>
                  <a:gd name="T72" fmla="*/ 325 w 1575"/>
                  <a:gd name="T73" fmla="*/ 76 h 783"/>
                  <a:gd name="T74" fmla="*/ 262 w 1575"/>
                  <a:gd name="T75" fmla="*/ 101 h 783"/>
                  <a:gd name="T76" fmla="*/ 211 w 1575"/>
                  <a:gd name="T77" fmla="*/ 126 h 783"/>
                  <a:gd name="T78" fmla="*/ 160 w 1575"/>
                  <a:gd name="T79" fmla="*/ 158 h 783"/>
                  <a:gd name="T80" fmla="*/ 109 w 1575"/>
                  <a:gd name="T81" fmla="*/ 196 h 783"/>
                  <a:gd name="T82" fmla="*/ 70 w 1575"/>
                  <a:gd name="T83" fmla="*/ 234 h 783"/>
                  <a:gd name="T84" fmla="*/ 32 w 1575"/>
                  <a:gd name="T85" fmla="*/ 284 h 783"/>
                  <a:gd name="T86" fmla="*/ 7 w 1575"/>
                  <a:gd name="T87" fmla="*/ 335 h 783"/>
                  <a:gd name="T88" fmla="*/ 0 w 1575"/>
                  <a:gd name="T89" fmla="*/ 417 h 783"/>
                  <a:gd name="T90" fmla="*/ 19 w 1575"/>
                  <a:gd name="T91" fmla="*/ 480 h 783"/>
                  <a:gd name="T92" fmla="*/ 51 w 1575"/>
                  <a:gd name="T93" fmla="*/ 531 h 783"/>
                  <a:gd name="T94" fmla="*/ 89 w 1575"/>
                  <a:gd name="T95" fmla="*/ 575 h 783"/>
                  <a:gd name="T96" fmla="*/ 140 w 1575"/>
                  <a:gd name="T97" fmla="*/ 613 h 783"/>
                  <a:gd name="T98" fmla="*/ 191 w 1575"/>
                  <a:gd name="T99" fmla="*/ 644 h 783"/>
                  <a:gd name="T100" fmla="*/ 242 w 1575"/>
                  <a:gd name="T101" fmla="*/ 670 h 783"/>
                  <a:gd name="T102" fmla="*/ 306 w 1575"/>
                  <a:gd name="T103" fmla="*/ 701 h 783"/>
                  <a:gd name="T104" fmla="*/ 357 w 1575"/>
                  <a:gd name="T105" fmla="*/ 720 h 783"/>
                  <a:gd name="T106" fmla="*/ 427 w 1575"/>
                  <a:gd name="T107" fmla="*/ 739 h 783"/>
                  <a:gd name="T108" fmla="*/ 491 w 1575"/>
                  <a:gd name="T109" fmla="*/ 752 h 783"/>
                  <a:gd name="T110" fmla="*/ 567 w 1575"/>
                  <a:gd name="T111" fmla="*/ 7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5" h="783">
                    <a:moveTo>
                      <a:pt x="580" y="764"/>
                    </a:moveTo>
                    <a:lnTo>
                      <a:pt x="593" y="771"/>
                    </a:lnTo>
                    <a:lnTo>
                      <a:pt x="612" y="771"/>
                    </a:lnTo>
                    <a:lnTo>
                      <a:pt x="631" y="771"/>
                    </a:lnTo>
                    <a:lnTo>
                      <a:pt x="644" y="777"/>
                    </a:lnTo>
                    <a:lnTo>
                      <a:pt x="663" y="777"/>
                    </a:lnTo>
                    <a:lnTo>
                      <a:pt x="676" y="777"/>
                    </a:lnTo>
                    <a:lnTo>
                      <a:pt x="695" y="777"/>
                    </a:lnTo>
                    <a:lnTo>
                      <a:pt x="714" y="777"/>
                    </a:lnTo>
                    <a:lnTo>
                      <a:pt x="727" y="777"/>
                    </a:lnTo>
                    <a:lnTo>
                      <a:pt x="746" y="783"/>
                    </a:lnTo>
                    <a:lnTo>
                      <a:pt x="765" y="783"/>
                    </a:lnTo>
                    <a:lnTo>
                      <a:pt x="778" y="783"/>
                    </a:lnTo>
                    <a:lnTo>
                      <a:pt x="797" y="783"/>
                    </a:lnTo>
                    <a:lnTo>
                      <a:pt x="816" y="783"/>
                    </a:lnTo>
                    <a:lnTo>
                      <a:pt x="829" y="783"/>
                    </a:lnTo>
                    <a:lnTo>
                      <a:pt x="848" y="777"/>
                    </a:lnTo>
                    <a:lnTo>
                      <a:pt x="867" y="777"/>
                    </a:lnTo>
                    <a:lnTo>
                      <a:pt x="880" y="777"/>
                    </a:lnTo>
                    <a:lnTo>
                      <a:pt x="899" y="777"/>
                    </a:lnTo>
                    <a:lnTo>
                      <a:pt x="912" y="777"/>
                    </a:lnTo>
                    <a:lnTo>
                      <a:pt x="931" y="777"/>
                    </a:lnTo>
                    <a:lnTo>
                      <a:pt x="950" y="771"/>
                    </a:lnTo>
                    <a:lnTo>
                      <a:pt x="963" y="771"/>
                    </a:lnTo>
                    <a:lnTo>
                      <a:pt x="982" y="771"/>
                    </a:lnTo>
                    <a:lnTo>
                      <a:pt x="1001" y="764"/>
                    </a:lnTo>
                    <a:lnTo>
                      <a:pt x="1014" y="764"/>
                    </a:lnTo>
                    <a:lnTo>
                      <a:pt x="1014" y="764"/>
                    </a:lnTo>
                    <a:lnTo>
                      <a:pt x="1033" y="764"/>
                    </a:lnTo>
                    <a:lnTo>
                      <a:pt x="1052" y="758"/>
                    </a:lnTo>
                    <a:lnTo>
                      <a:pt x="1065" y="758"/>
                    </a:lnTo>
                    <a:lnTo>
                      <a:pt x="1084" y="752"/>
                    </a:lnTo>
                    <a:lnTo>
                      <a:pt x="1097" y="752"/>
                    </a:lnTo>
                    <a:lnTo>
                      <a:pt x="1103" y="746"/>
                    </a:lnTo>
                    <a:lnTo>
                      <a:pt x="1116" y="746"/>
                    </a:lnTo>
                    <a:lnTo>
                      <a:pt x="1135" y="739"/>
                    </a:lnTo>
                    <a:lnTo>
                      <a:pt x="1148" y="739"/>
                    </a:lnTo>
                    <a:lnTo>
                      <a:pt x="1167" y="733"/>
                    </a:lnTo>
                    <a:lnTo>
                      <a:pt x="1173" y="733"/>
                    </a:lnTo>
                    <a:lnTo>
                      <a:pt x="1186" y="727"/>
                    </a:lnTo>
                    <a:lnTo>
                      <a:pt x="1199" y="727"/>
                    </a:lnTo>
                    <a:lnTo>
                      <a:pt x="1218" y="720"/>
                    </a:lnTo>
                    <a:lnTo>
                      <a:pt x="1224" y="714"/>
                    </a:lnTo>
                    <a:lnTo>
                      <a:pt x="1237" y="714"/>
                    </a:lnTo>
                    <a:lnTo>
                      <a:pt x="1250" y="708"/>
                    </a:lnTo>
                    <a:lnTo>
                      <a:pt x="1269" y="701"/>
                    </a:lnTo>
                    <a:lnTo>
                      <a:pt x="1275" y="701"/>
                    </a:lnTo>
                    <a:lnTo>
                      <a:pt x="1281" y="695"/>
                    </a:lnTo>
                    <a:lnTo>
                      <a:pt x="1301" y="689"/>
                    </a:lnTo>
                    <a:lnTo>
                      <a:pt x="1313" y="682"/>
                    </a:lnTo>
                    <a:lnTo>
                      <a:pt x="1320" y="682"/>
                    </a:lnTo>
                    <a:lnTo>
                      <a:pt x="1332" y="670"/>
                    </a:lnTo>
                    <a:lnTo>
                      <a:pt x="1351" y="663"/>
                    </a:lnTo>
                    <a:lnTo>
                      <a:pt x="1351" y="663"/>
                    </a:lnTo>
                    <a:lnTo>
                      <a:pt x="1371" y="657"/>
                    </a:lnTo>
                    <a:lnTo>
                      <a:pt x="1383" y="651"/>
                    </a:lnTo>
                    <a:lnTo>
                      <a:pt x="1383" y="644"/>
                    </a:lnTo>
                    <a:lnTo>
                      <a:pt x="1402" y="638"/>
                    </a:lnTo>
                    <a:lnTo>
                      <a:pt x="1409" y="632"/>
                    </a:lnTo>
                    <a:lnTo>
                      <a:pt x="1422" y="625"/>
                    </a:lnTo>
                    <a:lnTo>
                      <a:pt x="1434" y="613"/>
                    </a:lnTo>
                    <a:lnTo>
                      <a:pt x="1434" y="613"/>
                    </a:lnTo>
                    <a:lnTo>
                      <a:pt x="1453" y="600"/>
                    </a:lnTo>
                    <a:lnTo>
                      <a:pt x="1453" y="600"/>
                    </a:lnTo>
                    <a:lnTo>
                      <a:pt x="1466" y="588"/>
                    </a:lnTo>
                    <a:lnTo>
                      <a:pt x="1473" y="581"/>
                    </a:lnTo>
                    <a:lnTo>
                      <a:pt x="1485" y="575"/>
                    </a:lnTo>
                    <a:lnTo>
                      <a:pt x="1492" y="562"/>
                    </a:lnTo>
                    <a:lnTo>
                      <a:pt x="1504" y="556"/>
                    </a:lnTo>
                    <a:lnTo>
                      <a:pt x="1511" y="550"/>
                    </a:lnTo>
                    <a:lnTo>
                      <a:pt x="1517" y="537"/>
                    </a:lnTo>
                    <a:lnTo>
                      <a:pt x="1524" y="531"/>
                    </a:lnTo>
                    <a:lnTo>
                      <a:pt x="1536" y="518"/>
                    </a:lnTo>
                    <a:lnTo>
                      <a:pt x="1536" y="512"/>
                    </a:lnTo>
                    <a:lnTo>
                      <a:pt x="1549" y="499"/>
                    </a:lnTo>
                    <a:lnTo>
                      <a:pt x="1555" y="486"/>
                    </a:lnTo>
                    <a:lnTo>
                      <a:pt x="1555" y="480"/>
                    </a:lnTo>
                    <a:lnTo>
                      <a:pt x="1562" y="467"/>
                    </a:lnTo>
                    <a:lnTo>
                      <a:pt x="1568" y="449"/>
                    </a:lnTo>
                    <a:lnTo>
                      <a:pt x="1568" y="442"/>
                    </a:lnTo>
                    <a:lnTo>
                      <a:pt x="1575" y="430"/>
                    </a:lnTo>
                    <a:lnTo>
                      <a:pt x="1575" y="417"/>
                    </a:lnTo>
                    <a:lnTo>
                      <a:pt x="1575" y="398"/>
                    </a:lnTo>
                    <a:lnTo>
                      <a:pt x="1575" y="379"/>
                    </a:lnTo>
                    <a:lnTo>
                      <a:pt x="1575" y="366"/>
                    </a:lnTo>
                    <a:lnTo>
                      <a:pt x="1575" y="347"/>
                    </a:lnTo>
                    <a:lnTo>
                      <a:pt x="1568" y="335"/>
                    </a:lnTo>
                    <a:lnTo>
                      <a:pt x="1568" y="335"/>
                    </a:lnTo>
                    <a:lnTo>
                      <a:pt x="1562" y="316"/>
                    </a:lnTo>
                    <a:lnTo>
                      <a:pt x="1555" y="297"/>
                    </a:lnTo>
                    <a:lnTo>
                      <a:pt x="1555" y="297"/>
                    </a:lnTo>
                    <a:lnTo>
                      <a:pt x="1549" y="284"/>
                    </a:lnTo>
                    <a:lnTo>
                      <a:pt x="1536" y="265"/>
                    </a:lnTo>
                    <a:lnTo>
                      <a:pt x="1536" y="265"/>
                    </a:lnTo>
                    <a:lnTo>
                      <a:pt x="1524" y="246"/>
                    </a:lnTo>
                    <a:lnTo>
                      <a:pt x="1517" y="246"/>
                    </a:lnTo>
                    <a:lnTo>
                      <a:pt x="1511" y="234"/>
                    </a:lnTo>
                    <a:lnTo>
                      <a:pt x="1504" y="227"/>
                    </a:lnTo>
                    <a:lnTo>
                      <a:pt x="1492" y="215"/>
                    </a:lnTo>
                    <a:lnTo>
                      <a:pt x="1485" y="208"/>
                    </a:lnTo>
                    <a:lnTo>
                      <a:pt x="1473" y="196"/>
                    </a:lnTo>
                    <a:lnTo>
                      <a:pt x="1466" y="196"/>
                    </a:lnTo>
                    <a:lnTo>
                      <a:pt x="1453" y="183"/>
                    </a:lnTo>
                    <a:lnTo>
                      <a:pt x="1453" y="177"/>
                    </a:lnTo>
                    <a:lnTo>
                      <a:pt x="1434" y="164"/>
                    </a:lnTo>
                    <a:lnTo>
                      <a:pt x="1434" y="164"/>
                    </a:lnTo>
                    <a:lnTo>
                      <a:pt x="1422" y="158"/>
                    </a:lnTo>
                    <a:lnTo>
                      <a:pt x="1409" y="152"/>
                    </a:lnTo>
                    <a:lnTo>
                      <a:pt x="1402" y="145"/>
                    </a:lnTo>
                    <a:lnTo>
                      <a:pt x="1383" y="133"/>
                    </a:lnTo>
                    <a:lnTo>
                      <a:pt x="1383" y="133"/>
                    </a:lnTo>
                    <a:lnTo>
                      <a:pt x="1371" y="126"/>
                    </a:lnTo>
                    <a:lnTo>
                      <a:pt x="1351" y="114"/>
                    </a:lnTo>
                    <a:lnTo>
                      <a:pt x="1351" y="114"/>
                    </a:lnTo>
                    <a:lnTo>
                      <a:pt x="1332" y="107"/>
                    </a:lnTo>
                    <a:lnTo>
                      <a:pt x="1320" y="101"/>
                    </a:lnTo>
                    <a:lnTo>
                      <a:pt x="1313" y="101"/>
                    </a:lnTo>
                    <a:lnTo>
                      <a:pt x="1301" y="95"/>
                    </a:lnTo>
                    <a:lnTo>
                      <a:pt x="1281" y="88"/>
                    </a:lnTo>
                    <a:lnTo>
                      <a:pt x="1275" y="82"/>
                    </a:lnTo>
                    <a:lnTo>
                      <a:pt x="1269" y="82"/>
                    </a:lnTo>
                    <a:lnTo>
                      <a:pt x="1250" y="76"/>
                    </a:lnTo>
                    <a:lnTo>
                      <a:pt x="1237" y="69"/>
                    </a:lnTo>
                    <a:lnTo>
                      <a:pt x="1224" y="63"/>
                    </a:lnTo>
                    <a:lnTo>
                      <a:pt x="1218" y="63"/>
                    </a:lnTo>
                    <a:lnTo>
                      <a:pt x="1199" y="57"/>
                    </a:lnTo>
                    <a:lnTo>
                      <a:pt x="1186" y="50"/>
                    </a:lnTo>
                    <a:lnTo>
                      <a:pt x="1173" y="50"/>
                    </a:lnTo>
                    <a:lnTo>
                      <a:pt x="1167" y="50"/>
                    </a:lnTo>
                    <a:lnTo>
                      <a:pt x="1148" y="44"/>
                    </a:lnTo>
                    <a:lnTo>
                      <a:pt x="1135" y="38"/>
                    </a:lnTo>
                    <a:lnTo>
                      <a:pt x="1116" y="38"/>
                    </a:lnTo>
                    <a:lnTo>
                      <a:pt x="1103" y="31"/>
                    </a:lnTo>
                    <a:lnTo>
                      <a:pt x="1097" y="31"/>
                    </a:lnTo>
                    <a:lnTo>
                      <a:pt x="1084" y="25"/>
                    </a:lnTo>
                    <a:lnTo>
                      <a:pt x="1065" y="25"/>
                    </a:lnTo>
                    <a:lnTo>
                      <a:pt x="1052" y="19"/>
                    </a:lnTo>
                    <a:lnTo>
                      <a:pt x="1033" y="19"/>
                    </a:lnTo>
                    <a:lnTo>
                      <a:pt x="1014" y="19"/>
                    </a:lnTo>
                    <a:lnTo>
                      <a:pt x="1014" y="13"/>
                    </a:lnTo>
                    <a:lnTo>
                      <a:pt x="1001" y="13"/>
                    </a:lnTo>
                    <a:lnTo>
                      <a:pt x="982" y="13"/>
                    </a:lnTo>
                    <a:lnTo>
                      <a:pt x="963" y="13"/>
                    </a:lnTo>
                    <a:lnTo>
                      <a:pt x="950" y="6"/>
                    </a:lnTo>
                    <a:lnTo>
                      <a:pt x="931" y="6"/>
                    </a:lnTo>
                    <a:lnTo>
                      <a:pt x="912" y="6"/>
                    </a:lnTo>
                    <a:lnTo>
                      <a:pt x="899" y="6"/>
                    </a:lnTo>
                    <a:lnTo>
                      <a:pt x="880" y="0"/>
                    </a:lnTo>
                    <a:lnTo>
                      <a:pt x="867" y="0"/>
                    </a:lnTo>
                    <a:lnTo>
                      <a:pt x="848" y="0"/>
                    </a:lnTo>
                    <a:lnTo>
                      <a:pt x="829" y="0"/>
                    </a:lnTo>
                    <a:lnTo>
                      <a:pt x="816" y="0"/>
                    </a:lnTo>
                    <a:lnTo>
                      <a:pt x="797" y="0"/>
                    </a:lnTo>
                    <a:lnTo>
                      <a:pt x="778" y="0"/>
                    </a:lnTo>
                    <a:lnTo>
                      <a:pt x="765" y="0"/>
                    </a:lnTo>
                    <a:lnTo>
                      <a:pt x="746" y="0"/>
                    </a:lnTo>
                    <a:lnTo>
                      <a:pt x="727" y="0"/>
                    </a:lnTo>
                    <a:lnTo>
                      <a:pt x="714" y="0"/>
                    </a:lnTo>
                    <a:lnTo>
                      <a:pt x="695" y="0"/>
                    </a:lnTo>
                    <a:lnTo>
                      <a:pt x="676" y="6"/>
                    </a:lnTo>
                    <a:lnTo>
                      <a:pt x="663" y="6"/>
                    </a:lnTo>
                    <a:lnTo>
                      <a:pt x="644" y="6"/>
                    </a:lnTo>
                    <a:lnTo>
                      <a:pt x="631" y="6"/>
                    </a:lnTo>
                    <a:lnTo>
                      <a:pt x="612" y="13"/>
                    </a:lnTo>
                    <a:lnTo>
                      <a:pt x="593" y="13"/>
                    </a:lnTo>
                    <a:lnTo>
                      <a:pt x="580" y="13"/>
                    </a:lnTo>
                    <a:lnTo>
                      <a:pt x="567" y="13"/>
                    </a:lnTo>
                    <a:lnTo>
                      <a:pt x="561" y="19"/>
                    </a:lnTo>
                    <a:lnTo>
                      <a:pt x="542" y="19"/>
                    </a:lnTo>
                    <a:lnTo>
                      <a:pt x="529" y="19"/>
                    </a:lnTo>
                    <a:lnTo>
                      <a:pt x="510" y="25"/>
                    </a:lnTo>
                    <a:lnTo>
                      <a:pt x="491" y="25"/>
                    </a:lnTo>
                    <a:lnTo>
                      <a:pt x="478" y="31"/>
                    </a:lnTo>
                    <a:lnTo>
                      <a:pt x="472" y="31"/>
                    </a:lnTo>
                    <a:lnTo>
                      <a:pt x="459" y="38"/>
                    </a:lnTo>
                    <a:lnTo>
                      <a:pt x="446" y="38"/>
                    </a:lnTo>
                    <a:lnTo>
                      <a:pt x="427" y="44"/>
                    </a:lnTo>
                    <a:lnTo>
                      <a:pt x="408" y="50"/>
                    </a:lnTo>
                    <a:lnTo>
                      <a:pt x="402" y="50"/>
                    </a:lnTo>
                    <a:lnTo>
                      <a:pt x="395" y="50"/>
                    </a:lnTo>
                    <a:lnTo>
                      <a:pt x="376" y="57"/>
                    </a:lnTo>
                    <a:lnTo>
                      <a:pt x="357" y="63"/>
                    </a:lnTo>
                    <a:lnTo>
                      <a:pt x="351" y="63"/>
                    </a:lnTo>
                    <a:lnTo>
                      <a:pt x="344" y="69"/>
                    </a:lnTo>
                    <a:lnTo>
                      <a:pt x="325" y="76"/>
                    </a:lnTo>
                    <a:lnTo>
                      <a:pt x="306" y="82"/>
                    </a:lnTo>
                    <a:lnTo>
                      <a:pt x="306" y="82"/>
                    </a:lnTo>
                    <a:lnTo>
                      <a:pt x="293" y="88"/>
                    </a:lnTo>
                    <a:lnTo>
                      <a:pt x="274" y="95"/>
                    </a:lnTo>
                    <a:lnTo>
                      <a:pt x="262" y="101"/>
                    </a:lnTo>
                    <a:lnTo>
                      <a:pt x="262" y="101"/>
                    </a:lnTo>
                    <a:lnTo>
                      <a:pt x="242" y="107"/>
                    </a:lnTo>
                    <a:lnTo>
                      <a:pt x="230" y="114"/>
                    </a:lnTo>
                    <a:lnTo>
                      <a:pt x="223" y="114"/>
                    </a:lnTo>
                    <a:lnTo>
                      <a:pt x="211" y="126"/>
                    </a:lnTo>
                    <a:lnTo>
                      <a:pt x="198" y="133"/>
                    </a:lnTo>
                    <a:lnTo>
                      <a:pt x="191" y="133"/>
                    </a:lnTo>
                    <a:lnTo>
                      <a:pt x="172" y="145"/>
                    </a:lnTo>
                    <a:lnTo>
                      <a:pt x="166" y="152"/>
                    </a:lnTo>
                    <a:lnTo>
                      <a:pt x="160" y="158"/>
                    </a:lnTo>
                    <a:lnTo>
                      <a:pt x="140" y="164"/>
                    </a:lnTo>
                    <a:lnTo>
                      <a:pt x="140" y="164"/>
                    </a:lnTo>
                    <a:lnTo>
                      <a:pt x="121" y="177"/>
                    </a:lnTo>
                    <a:lnTo>
                      <a:pt x="121" y="183"/>
                    </a:lnTo>
                    <a:lnTo>
                      <a:pt x="109" y="196"/>
                    </a:lnTo>
                    <a:lnTo>
                      <a:pt x="102" y="196"/>
                    </a:lnTo>
                    <a:lnTo>
                      <a:pt x="89" y="208"/>
                    </a:lnTo>
                    <a:lnTo>
                      <a:pt x="83" y="215"/>
                    </a:lnTo>
                    <a:lnTo>
                      <a:pt x="77" y="227"/>
                    </a:lnTo>
                    <a:lnTo>
                      <a:pt x="70" y="234"/>
                    </a:lnTo>
                    <a:lnTo>
                      <a:pt x="58" y="246"/>
                    </a:lnTo>
                    <a:lnTo>
                      <a:pt x="51" y="246"/>
                    </a:lnTo>
                    <a:lnTo>
                      <a:pt x="38" y="265"/>
                    </a:lnTo>
                    <a:lnTo>
                      <a:pt x="38" y="265"/>
                    </a:lnTo>
                    <a:lnTo>
                      <a:pt x="32" y="284"/>
                    </a:lnTo>
                    <a:lnTo>
                      <a:pt x="26" y="297"/>
                    </a:lnTo>
                    <a:lnTo>
                      <a:pt x="19" y="297"/>
                    </a:lnTo>
                    <a:lnTo>
                      <a:pt x="13" y="316"/>
                    </a:lnTo>
                    <a:lnTo>
                      <a:pt x="7" y="335"/>
                    </a:lnTo>
                    <a:lnTo>
                      <a:pt x="7" y="335"/>
                    </a:lnTo>
                    <a:lnTo>
                      <a:pt x="7" y="347"/>
                    </a:lnTo>
                    <a:lnTo>
                      <a:pt x="0" y="366"/>
                    </a:lnTo>
                    <a:lnTo>
                      <a:pt x="0" y="379"/>
                    </a:lnTo>
                    <a:lnTo>
                      <a:pt x="0" y="398"/>
                    </a:lnTo>
                    <a:lnTo>
                      <a:pt x="0" y="417"/>
                    </a:lnTo>
                    <a:lnTo>
                      <a:pt x="7" y="430"/>
                    </a:lnTo>
                    <a:lnTo>
                      <a:pt x="7" y="442"/>
                    </a:lnTo>
                    <a:lnTo>
                      <a:pt x="7" y="449"/>
                    </a:lnTo>
                    <a:lnTo>
                      <a:pt x="13" y="467"/>
                    </a:lnTo>
                    <a:lnTo>
                      <a:pt x="19" y="480"/>
                    </a:lnTo>
                    <a:lnTo>
                      <a:pt x="26" y="486"/>
                    </a:lnTo>
                    <a:lnTo>
                      <a:pt x="32" y="499"/>
                    </a:lnTo>
                    <a:lnTo>
                      <a:pt x="38" y="512"/>
                    </a:lnTo>
                    <a:lnTo>
                      <a:pt x="38" y="518"/>
                    </a:lnTo>
                    <a:lnTo>
                      <a:pt x="51" y="531"/>
                    </a:lnTo>
                    <a:lnTo>
                      <a:pt x="58" y="537"/>
                    </a:lnTo>
                    <a:lnTo>
                      <a:pt x="70" y="550"/>
                    </a:lnTo>
                    <a:lnTo>
                      <a:pt x="77" y="556"/>
                    </a:lnTo>
                    <a:lnTo>
                      <a:pt x="83" y="562"/>
                    </a:lnTo>
                    <a:lnTo>
                      <a:pt x="89" y="575"/>
                    </a:lnTo>
                    <a:lnTo>
                      <a:pt x="102" y="581"/>
                    </a:lnTo>
                    <a:lnTo>
                      <a:pt x="109" y="588"/>
                    </a:lnTo>
                    <a:lnTo>
                      <a:pt x="121" y="600"/>
                    </a:lnTo>
                    <a:lnTo>
                      <a:pt x="121" y="600"/>
                    </a:lnTo>
                    <a:lnTo>
                      <a:pt x="140" y="613"/>
                    </a:lnTo>
                    <a:lnTo>
                      <a:pt x="140" y="613"/>
                    </a:lnTo>
                    <a:lnTo>
                      <a:pt x="160" y="625"/>
                    </a:lnTo>
                    <a:lnTo>
                      <a:pt x="166" y="632"/>
                    </a:lnTo>
                    <a:lnTo>
                      <a:pt x="172" y="638"/>
                    </a:lnTo>
                    <a:lnTo>
                      <a:pt x="191" y="644"/>
                    </a:lnTo>
                    <a:lnTo>
                      <a:pt x="198" y="651"/>
                    </a:lnTo>
                    <a:lnTo>
                      <a:pt x="211" y="657"/>
                    </a:lnTo>
                    <a:lnTo>
                      <a:pt x="223" y="663"/>
                    </a:lnTo>
                    <a:lnTo>
                      <a:pt x="230" y="663"/>
                    </a:lnTo>
                    <a:lnTo>
                      <a:pt x="242" y="670"/>
                    </a:lnTo>
                    <a:lnTo>
                      <a:pt x="262" y="682"/>
                    </a:lnTo>
                    <a:lnTo>
                      <a:pt x="262" y="682"/>
                    </a:lnTo>
                    <a:lnTo>
                      <a:pt x="274" y="689"/>
                    </a:lnTo>
                    <a:lnTo>
                      <a:pt x="293" y="695"/>
                    </a:lnTo>
                    <a:lnTo>
                      <a:pt x="306" y="701"/>
                    </a:lnTo>
                    <a:lnTo>
                      <a:pt x="306" y="701"/>
                    </a:lnTo>
                    <a:lnTo>
                      <a:pt x="325" y="708"/>
                    </a:lnTo>
                    <a:lnTo>
                      <a:pt x="344" y="714"/>
                    </a:lnTo>
                    <a:lnTo>
                      <a:pt x="351" y="714"/>
                    </a:lnTo>
                    <a:lnTo>
                      <a:pt x="357" y="720"/>
                    </a:lnTo>
                    <a:lnTo>
                      <a:pt x="376" y="727"/>
                    </a:lnTo>
                    <a:lnTo>
                      <a:pt x="395" y="727"/>
                    </a:lnTo>
                    <a:lnTo>
                      <a:pt x="402" y="733"/>
                    </a:lnTo>
                    <a:lnTo>
                      <a:pt x="408" y="733"/>
                    </a:lnTo>
                    <a:lnTo>
                      <a:pt x="427" y="739"/>
                    </a:lnTo>
                    <a:lnTo>
                      <a:pt x="446" y="739"/>
                    </a:lnTo>
                    <a:lnTo>
                      <a:pt x="459" y="746"/>
                    </a:lnTo>
                    <a:lnTo>
                      <a:pt x="472" y="746"/>
                    </a:lnTo>
                    <a:lnTo>
                      <a:pt x="478" y="752"/>
                    </a:lnTo>
                    <a:lnTo>
                      <a:pt x="491" y="752"/>
                    </a:lnTo>
                    <a:lnTo>
                      <a:pt x="510" y="758"/>
                    </a:lnTo>
                    <a:lnTo>
                      <a:pt x="529" y="758"/>
                    </a:lnTo>
                    <a:lnTo>
                      <a:pt x="542" y="764"/>
                    </a:lnTo>
                    <a:lnTo>
                      <a:pt x="561" y="764"/>
                    </a:lnTo>
                    <a:lnTo>
                      <a:pt x="567" y="764"/>
                    </a:lnTo>
                    <a:lnTo>
                      <a:pt x="580" y="76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43"/>
              <p:cNvSpPr>
                <a:spLocks/>
              </p:cNvSpPr>
              <p:nvPr/>
            </p:nvSpPr>
            <p:spPr bwMode="auto">
              <a:xfrm>
                <a:off x="1774" y="1957"/>
                <a:ext cx="1575" cy="783"/>
              </a:xfrm>
              <a:custGeom>
                <a:avLst/>
                <a:gdLst>
                  <a:gd name="T0" fmla="*/ 101 w 247"/>
                  <a:gd name="T1" fmla="*/ 123 h 124"/>
                  <a:gd name="T2" fmla="*/ 114 w 247"/>
                  <a:gd name="T3" fmla="*/ 123 h 124"/>
                  <a:gd name="T4" fmla="*/ 128 w 247"/>
                  <a:gd name="T5" fmla="*/ 124 h 124"/>
                  <a:gd name="T6" fmla="*/ 141 w 247"/>
                  <a:gd name="T7" fmla="*/ 123 h 124"/>
                  <a:gd name="T8" fmla="*/ 154 w 247"/>
                  <a:gd name="T9" fmla="*/ 122 h 124"/>
                  <a:gd name="T10" fmla="*/ 165 w 247"/>
                  <a:gd name="T11" fmla="*/ 120 h 124"/>
                  <a:gd name="T12" fmla="*/ 175 w 247"/>
                  <a:gd name="T13" fmla="*/ 118 h 124"/>
                  <a:gd name="T14" fmla="*/ 186 w 247"/>
                  <a:gd name="T15" fmla="*/ 115 h 124"/>
                  <a:gd name="T16" fmla="*/ 196 w 247"/>
                  <a:gd name="T17" fmla="*/ 112 h 124"/>
                  <a:gd name="T18" fmla="*/ 206 w 247"/>
                  <a:gd name="T19" fmla="*/ 108 h 124"/>
                  <a:gd name="T20" fmla="*/ 215 w 247"/>
                  <a:gd name="T21" fmla="*/ 104 h 124"/>
                  <a:gd name="T22" fmla="*/ 223 w 247"/>
                  <a:gd name="T23" fmla="*/ 99 h 124"/>
                  <a:gd name="T24" fmla="*/ 230 w 247"/>
                  <a:gd name="T25" fmla="*/ 93 h 124"/>
                  <a:gd name="T26" fmla="*/ 237 w 247"/>
                  <a:gd name="T27" fmla="*/ 87 h 124"/>
                  <a:gd name="T28" fmla="*/ 243 w 247"/>
                  <a:gd name="T29" fmla="*/ 79 h 124"/>
                  <a:gd name="T30" fmla="*/ 246 w 247"/>
                  <a:gd name="T31" fmla="*/ 70 h 124"/>
                  <a:gd name="T32" fmla="*/ 247 w 247"/>
                  <a:gd name="T33" fmla="*/ 58 h 124"/>
                  <a:gd name="T34" fmla="*/ 244 w 247"/>
                  <a:gd name="T35" fmla="*/ 47 h 124"/>
                  <a:gd name="T36" fmla="*/ 239 w 247"/>
                  <a:gd name="T37" fmla="*/ 39 h 124"/>
                  <a:gd name="T38" fmla="*/ 233 w 247"/>
                  <a:gd name="T39" fmla="*/ 33 h 124"/>
                  <a:gd name="T40" fmla="*/ 225 w 247"/>
                  <a:gd name="T41" fmla="*/ 26 h 124"/>
                  <a:gd name="T42" fmla="*/ 217 w 247"/>
                  <a:gd name="T43" fmla="*/ 21 h 124"/>
                  <a:gd name="T44" fmla="*/ 209 w 247"/>
                  <a:gd name="T45" fmla="*/ 17 h 124"/>
                  <a:gd name="T46" fmla="*/ 200 w 247"/>
                  <a:gd name="T47" fmla="*/ 13 h 124"/>
                  <a:gd name="T48" fmla="*/ 191 w 247"/>
                  <a:gd name="T49" fmla="*/ 10 h 124"/>
                  <a:gd name="T50" fmla="*/ 180 w 247"/>
                  <a:gd name="T51" fmla="*/ 7 h 124"/>
                  <a:gd name="T52" fmla="*/ 170 w 247"/>
                  <a:gd name="T53" fmla="*/ 4 h 124"/>
                  <a:gd name="T54" fmla="*/ 159 w 247"/>
                  <a:gd name="T55" fmla="*/ 2 h 124"/>
                  <a:gd name="T56" fmla="*/ 146 w 247"/>
                  <a:gd name="T57" fmla="*/ 1 h 124"/>
                  <a:gd name="T58" fmla="*/ 133 w 247"/>
                  <a:gd name="T59" fmla="*/ 0 h 124"/>
                  <a:gd name="T60" fmla="*/ 120 w 247"/>
                  <a:gd name="T61" fmla="*/ 0 h 124"/>
                  <a:gd name="T62" fmla="*/ 106 w 247"/>
                  <a:gd name="T63" fmla="*/ 1 h 124"/>
                  <a:gd name="T64" fmla="*/ 93 w 247"/>
                  <a:gd name="T65" fmla="*/ 2 h 124"/>
                  <a:gd name="T66" fmla="*/ 83 w 247"/>
                  <a:gd name="T67" fmla="*/ 3 h 124"/>
                  <a:gd name="T68" fmla="*/ 72 w 247"/>
                  <a:gd name="T69" fmla="*/ 6 h 124"/>
                  <a:gd name="T70" fmla="*/ 62 w 247"/>
                  <a:gd name="T71" fmla="*/ 8 h 124"/>
                  <a:gd name="T72" fmla="*/ 51 w 247"/>
                  <a:gd name="T73" fmla="*/ 12 h 124"/>
                  <a:gd name="T74" fmla="*/ 41 w 247"/>
                  <a:gd name="T75" fmla="*/ 16 h 124"/>
                  <a:gd name="T76" fmla="*/ 33 w 247"/>
                  <a:gd name="T77" fmla="*/ 20 h 124"/>
                  <a:gd name="T78" fmla="*/ 25 w 247"/>
                  <a:gd name="T79" fmla="*/ 25 h 124"/>
                  <a:gd name="T80" fmla="*/ 17 w 247"/>
                  <a:gd name="T81" fmla="*/ 31 h 124"/>
                  <a:gd name="T82" fmla="*/ 11 w 247"/>
                  <a:gd name="T83" fmla="*/ 37 h 124"/>
                  <a:gd name="T84" fmla="*/ 5 w 247"/>
                  <a:gd name="T85" fmla="*/ 45 h 124"/>
                  <a:gd name="T86" fmla="*/ 1 w 247"/>
                  <a:gd name="T87" fmla="*/ 53 h 124"/>
                  <a:gd name="T88" fmla="*/ 0 w 247"/>
                  <a:gd name="T89" fmla="*/ 66 h 124"/>
                  <a:gd name="T90" fmla="*/ 3 w 247"/>
                  <a:gd name="T91" fmla="*/ 76 h 124"/>
                  <a:gd name="T92" fmla="*/ 8 w 247"/>
                  <a:gd name="T93" fmla="*/ 84 h 124"/>
                  <a:gd name="T94" fmla="*/ 14 w 247"/>
                  <a:gd name="T95" fmla="*/ 91 h 124"/>
                  <a:gd name="T96" fmla="*/ 22 w 247"/>
                  <a:gd name="T97" fmla="*/ 97 h 124"/>
                  <a:gd name="T98" fmla="*/ 30 w 247"/>
                  <a:gd name="T99" fmla="*/ 102 h 124"/>
                  <a:gd name="T100" fmla="*/ 38 w 247"/>
                  <a:gd name="T101" fmla="*/ 106 h 124"/>
                  <a:gd name="T102" fmla="*/ 48 w 247"/>
                  <a:gd name="T103" fmla="*/ 111 h 124"/>
                  <a:gd name="T104" fmla="*/ 56 w 247"/>
                  <a:gd name="T105" fmla="*/ 114 h 124"/>
                  <a:gd name="T106" fmla="*/ 67 w 247"/>
                  <a:gd name="T107" fmla="*/ 117 h 124"/>
                  <a:gd name="T108" fmla="*/ 77 w 247"/>
                  <a:gd name="T109" fmla="*/ 119 h 124"/>
                  <a:gd name="T110" fmla="*/ 89 w 247"/>
                  <a:gd name="T111" fmla="*/ 12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7" h="124">
                    <a:moveTo>
                      <a:pt x="91" y="121"/>
                    </a:moveTo>
                    <a:lnTo>
                      <a:pt x="93" y="122"/>
                    </a:lnTo>
                    <a:lnTo>
                      <a:pt x="96" y="122"/>
                    </a:lnTo>
                    <a:lnTo>
                      <a:pt x="99" y="122"/>
                    </a:lnTo>
                    <a:lnTo>
                      <a:pt x="101" y="123"/>
                    </a:lnTo>
                    <a:lnTo>
                      <a:pt x="104" y="123"/>
                    </a:lnTo>
                    <a:lnTo>
                      <a:pt x="106" y="123"/>
                    </a:lnTo>
                    <a:lnTo>
                      <a:pt x="109" y="123"/>
                    </a:lnTo>
                    <a:lnTo>
                      <a:pt x="112" y="123"/>
                    </a:lnTo>
                    <a:lnTo>
                      <a:pt x="114" y="123"/>
                    </a:lnTo>
                    <a:lnTo>
                      <a:pt x="117" y="124"/>
                    </a:lnTo>
                    <a:lnTo>
                      <a:pt x="120" y="124"/>
                    </a:lnTo>
                    <a:lnTo>
                      <a:pt x="122" y="124"/>
                    </a:lnTo>
                    <a:lnTo>
                      <a:pt x="125" y="124"/>
                    </a:lnTo>
                    <a:lnTo>
                      <a:pt x="128" y="124"/>
                    </a:lnTo>
                    <a:lnTo>
                      <a:pt x="130" y="124"/>
                    </a:lnTo>
                    <a:lnTo>
                      <a:pt x="133" y="123"/>
                    </a:lnTo>
                    <a:lnTo>
                      <a:pt x="136" y="123"/>
                    </a:lnTo>
                    <a:lnTo>
                      <a:pt x="138" y="123"/>
                    </a:lnTo>
                    <a:lnTo>
                      <a:pt x="141" y="123"/>
                    </a:lnTo>
                    <a:lnTo>
                      <a:pt x="143" y="123"/>
                    </a:lnTo>
                    <a:lnTo>
                      <a:pt x="146" y="123"/>
                    </a:lnTo>
                    <a:lnTo>
                      <a:pt x="149" y="122"/>
                    </a:lnTo>
                    <a:lnTo>
                      <a:pt x="151" y="122"/>
                    </a:lnTo>
                    <a:lnTo>
                      <a:pt x="154" y="122"/>
                    </a:lnTo>
                    <a:lnTo>
                      <a:pt x="157" y="121"/>
                    </a:lnTo>
                    <a:lnTo>
                      <a:pt x="159" y="121"/>
                    </a:lnTo>
                    <a:lnTo>
                      <a:pt x="159" y="121"/>
                    </a:lnTo>
                    <a:lnTo>
                      <a:pt x="162" y="121"/>
                    </a:lnTo>
                    <a:lnTo>
                      <a:pt x="165" y="120"/>
                    </a:lnTo>
                    <a:lnTo>
                      <a:pt x="167" y="120"/>
                    </a:lnTo>
                    <a:lnTo>
                      <a:pt x="170" y="119"/>
                    </a:lnTo>
                    <a:lnTo>
                      <a:pt x="172" y="119"/>
                    </a:lnTo>
                    <a:lnTo>
                      <a:pt x="173" y="118"/>
                    </a:lnTo>
                    <a:lnTo>
                      <a:pt x="175" y="118"/>
                    </a:lnTo>
                    <a:lnTo>
                      <a:pt x="178" y="117"/>
                    </a:lnTo>
                    <a:lnTo>
                      <a:pt x="180" y="117"/>
                    </a:lnTo>
                    <a:lnTo>
                      <a:pt x="183" y="116"/>
                    </a:lnTo>
                    <a:lnTo>
                      <a:pt x="184" y="116"/>
                    </a:lnTo>
                    <a:lnTo>
                      <a:pt x="186" y="115"/>
                    </a:lnTo>
                    <a:lnTo>
                      <a:pt x="188" y="115"/>
                    </a:lnTo>
                    <a:lnTo>
                      <a:pt x="191" y="114"/>
                    </a:lnTo>
                    <a:lnTo>
                      <a:pt x="192" y="113"/>
                    </a:lnTo>
                    <a:lnTo>
                      <a:pt x="194" y="113"/>
                    </a:lnTo>
                    <a:lnTo>
                      <a:pt x="196" y="112"/>
                    </a:lnTo>
                    <a:lnTo>
                      <a:pt x="199" y="111"/>
                    </a:lnTo>
                    <a:lnTo>
                      <a:pt x="200" y="111"/>
                    </a:lnTo>
                    <a:lnTo>
                      <a:pt x="201" y="110"/>
                    </a:lnTo>
                    <a:lnTo>
                      <a:pt x="204" y="109"/>
                    </a:lnTo>
                    <a:lnTo>
                      <a:pt x="206" y="108"/>
                    </a:lnTo>
                    <a:lnTo>
                      <a:pt x="207" y="108"/>
                    </a:lnTo>
                    <a:lnTo>
                      <a:pt x="209" y="106"/>
                    </a:lnTo>
                    <a:lnTo>
                      <a:pt x="212" y="105"/>
                    </a:lnTo>
                    <a:lnTo>
                      <a:pt x="212" y="105"/>
                    </a:lnTo>
                    <a:lnTo>
                      <a:pt x="215" y="104"/>
                    </a:lnTo>
                    <a:lnTo>
                      <a:pt x="217" y="103"/>
                    </a:lnTo>
                    <a:lnTo>
                      <a:pt x="217" y="102"/>
                    </a:lnTo>
                    <a:lnTo>
                      <a:pt x="220" y="101"/>
                    </a:lnTo>
                    <a:lnTo>
                      <a:pt x="221" y="100"/>
                    </a:lnTo>
                    <a:lnTo>
                      <a:pt x="223" y="99"/>
                    </a:lnTo>
                    <a:lnTo>
                      <a:pt x="225" y="97"/>
                    </a:lnTo>
                    <a:lnTo>
                      <a:pt x="225" y="97"/>
                    </a:lnTo>
                    <a:lnTo>
                      <a:pt x="228" y="95"/>
                    </a:lnTo>
                    <a:lnTo>
                      <a:pt x="228" y="95"/>
                    </a:lnTo>
                    <a:lnTo>
                      <a:pt x="230" y="93"/>
                    </a:lnTo>
                    <a:lnTo>
                      <a:pt x="231" y="92"/>
                    </a:lnTo>
                    <a:lnTo>
                      <a:pt x="233" y="91"/>
                    </a:lnTo>
                    <a:lnTo>
                      <a:pt x="234" y="89"/>
                    </a:lnTo>
                    <a:lnTo>
                      <a:pt x="236" y="88"/>
                    </a:lnTo>
                    <a:lnTo>
                      <a:pt x="237" y="87"/>
                    </a:lnTo>
                    <a:lnTo>
                      <a:pt x="238" y="85"/>
                    </a:lnTo>
                    <a:lnTo>
                      <a:pt x="239" y="84"/>
                    </a:lnTo>
                    <a:lnTo>
                      <a:pt x="241" y="82"/>
                    </a:lnTo>
                    <a:lnTo>
                      <a:pt x="241" y="81"/>
                    </a:lnTo>
                    <a:lnTo>
                      <a:pt x="243" y="79"/>
                    </a:lnTo>
                    <a:lnTo>
                      <a:pt x="244" y="77"/>
                    </a:lnTo>
                    <a:lnTo>
                      <a:pt x="244" y="76"/>
                    </a:lnTo>
                    <a:lnTo>
                      <a:pt x="245" y="74"/>
                    </a:lnTo>
                    <a:lnTo>
                      <a:pt x="246" y="71"/>
                    </a:lnTo>
                    <a:lnTo>
                      <a:pt x="246" y="70"/>
                    </a:lnTo>
                    <a:lnTo>
                      <a:pt x="247" y="68"/>
                    </a:lnTo>
                    <a:lnTo>
                      <a:pt x="247" y="66"/>
                    </a:lnTo>
                    <a:lnTo>
                      <a:pt x="247" y="63"/>
                    </a:lnTo>
                    <a:lnTo>
                      <a:pt x="247" y="60"/>
                    </a:lnTo>
                    <a:lnTo>
                      <a:pt x="247" y="58"/>
                    </a:lnTo>
                    <a:lnTo>
                      <a:pt x="247" y="55"/>
                    </a:lnTo>
                    <a:lnTo>
                      <a:pt x="246" y="53"/>
                    </a:lnTo>
                    <a:lnTo>
                      <a:pt x="246" y="53"/>
                    </a:lnTo>
                    <a:lnTo>
                      <a:pt x="245" y="50"/>
                    </a:lnTo>
                    <a:lnTo>
                      <a:pt x="244" y="47"/>
                    </a:lnTo>
                    <a:lnTo>
                      <a:pt x="244" y="47"/>
                    </a:lnTo>
                    <a:lnTo>
                      <a:pt x="243" y="45"/>
                    </a:lnTo>
                    <a:lnTo>
                      <a:pt x="241" y="42"/>
                    </a:lnTo>
                    <a:lnTo>
                      <a:pt x="241" y="42"/>
                    </a:lnTo>
                    <a:lnTo>
                      <a:pt x="239" y="39"/>
                    </a:lnTo>
                    <a:lnTo>
                      <a:pt x="238" y="39"/>
                    </a:lnTo>
                    <a:lnTo>
                      <a:pt x="237" y="37"/>
                    </a:lnTo>
                    <a:lnTo>
                      <a:pt x="236" y="36"/>
                    </a:lnTo>
                    <a:lnTo>
                      <a:pt x="234" y="34"/>
                    </a:lnTo>
                    <a:lnTo>
                      <a:pt x="233" y="33"/>
                    </a:lnTo>
                    <a:lnTo>
                      <a:pt x="231" y="31"/>
                    </a:lnTo>
                    <a:lnTo>
                      <a:pt x="230" y="31"/>
                    </a:lnTo>
                    <a:lnTo>
                      <a:pt x="228" y="29"/>
                    </a:lnTo>
                    <a:lnTo>
                      <a:pt x="228" y="28"/>
                    </a:lnTo>
                    <a:lnTo>
                      <a:pt x="225" y="26"/>
                    </a:lnTo>
                    <a:lnTo>
                      <a:pt x="225" y="26"/>
                    </a:lnTo>
                    <a:lnTo>
                      <a:pt x="223" y="25"/>
                    </a:lnTo>
                    <a:lnTo>
                      <a:pt x="221" y="24"/>
                    </a:lnTo>
                    <a:lnTo>
                      <a:pt x="220" y="23"/>
                    </a:lnTo>
                    <a:lnTo>
                      <a:pt x="217" y="21"/>
                    </a:lnTo>
                    <a:lnTo>
                      <a:pt x="217" y="21"/>
                    </a:lnTo>
                    <a:lnTo>
                      <a:pt x="215" y="20"/>
                    </a:lnTo>
                    <a:lnTo>
                      <a:pt x="212" y="18"/>
                    </a:lnTo>
                    <a:lnTo>
                      <a:pt x="212" y="18"/>
                    </a:lnTo>
                    <a:lnTo>
                      <a:pt x="209" y="17"/>
                    </a:lnTo>
                    <a:lnTo>
                      <a:pt x="207" y="16"/>
                    </a:lnTo>
                    <a:lnTo>
                      <a:pt x="206" y="16"/>
                    </a:lnTo>
                    <a:lnTo>
                      <a:pt x="204" y="15"/>
                    </a:lnTo>
                    <a:lnTo>
                      <a:pt x="201" y="14"/>
                    </a:lnTo>
                    <a:lnTo>
                      <a:pt x="200" y="13"/>
                    </a:lnTo>
                    <a:lnTo>
                      <a:pt x="199" y="13"/>
                    </a:lnTo>
                    <a:lnTo>
                      <a:pt x="196" y="12"/>
                    </a:lnTo>
                    <a:lnTo>
                      <a:pt x="194" y="11"/>
                    </a:lnTo>
                    <a:lnTo>
                      <a:pt x="192" y="10"/>
                    </a:lnTo>
                    <a:lnTo>
                      <a:pt x="191" y="10"/>
                    </a:lnTo>
                    <a:lnTo>
                      <a:pt x="188" y="9"/>
                    </a:lnTo>
                    <a:lnTo>
                      <a:pt x="186" y="8"/>
                    </a:lnTo>
                    <a:lnTo>
                      <a:pt x="184" y="8"/>
                    </a:lnTo>
                    <a:lnTo>
                      <a:pt x="183" y="8"/>
                    </a:lnTo>
                    <a:lnTo>
                      <a:pt x="180" y="7"/>
                    </a:lnTo>
                    <a:lnTo>
                      <a:pt x="178" y="6"/>
                    </a:lnTo>
                    <a:lnTo>
                      <a:pt x="175" y="6"/>
                    </a:lnTo>
                    <a:lnTo>
                      <a:pt x="173" y="5"/>
                    </a:lnTo>
                    <a:lnTo>
                      <a:pt x="172" y="5"/>
                    </a:lnTo>
                    <a:lnTo>
                      <a:pt x="170" y="4"/>
                    </a:lnTo>
                    <a:lnTo>
                      <a:pt x="167" y="4"/>
                    </a:lnTo>
                    <a:lnTo>
                      <a:pt x="165" y="3"/>
                    </a:lnTo>
                    <a:lnTo>
                      <a:pt x="162" y="3"/>
                    </a:lnTo>
                    <a:lnTo>
                      <a:pt x="159" y="3"/>
                    </a:lnTo>
                    <a:lnTo>
                      <a:pt x="159" y="2"/>
                    </a:lnTo>
                    <a:lnTo>
                      <a:pt x="157" y="2"/>
                    </a:lnTo>
                    <a:lnTo>
                      <a:pt x="154" y="2"/>
                    </a:lnTo>
                    <a:lnTo>
                      <a:pt x="151" y="2"/>
                    </a:lnTo>
                    <a:lnTo>
                      <a:pt x="149" y="1"/>
                    </a:lnTo>
                    <a:lnTo>
                      <a:pt x="146" y="1"/>
                    </a:lnTo>
                    <a:lnTo>
                      <a:pt x="143" y="1"/>
                    </a:lnTo>
                    <a:lnTo>
                      <a:pt x="141" y="1"/>
                    </a:lnTo>
                    <a:lnTo>
                      <a:pt x="138" y="0"/>
                    </a:lnTo>
                    <a:lnTo>
                      <a:pt x="136" y="0"/>
                    </a:lnTo>
                    <a:lnTo>
                      <a:pt x="133" y="0"/>
                    </a:lnTo>
                    <a:lnTo>
                      <a:pt x="130" y="0"/>
                    </a:lnTo>
                    <a:lnTo>
                      <a:pt x="128" y="0"/>
                    </a:lnTo>
                    <a:lnTo>
                      <a:pt x="125" y="0"/>
                    </a:lnTo>
                    <a:lnTo>
                      <a:pt x="122" y="0"/>
                    </a:lnTo>
                    <a:lnTo>
                      <a:pt x="120" y="0"/>
                    </a:lnTo>
                    <a:lnTo>
                      <a:pt x="117" y="0"/>
                    </a:lnTo>
                    <a:lnTo>
                      <a:pt x="114" y="0"/>
                    </a:lnTo>
                    <a:lnTo>
                      <a:pt x="112" y="0"/>
                    </a:lnTo>
                    <a:lnTo>
                      <a:pt x="109" y="0"/>
                    </a:lnTo>
                    <a:lnTo>
                      <a:pt x="106" y="1"/>
                    </a:lnTo>
                    <a:lnTo>
                      <a:pt x="104" y="1"/>
                    </a:lnTo>
                    <a:lnTo>
                      <a:pt x="101" y="1"/>
                    </a:lnTo>
                    <a:lnTo>
                      <a:pt x="99" y="1"/>
                    </a:lnTo>
                    <a:lnTo>
                      <a:pt x="96" y="2"/>
                    </a:lnTo>
                    <a:lnTo>
                      <a:pt x="93" y="2"/>
                    </a:lnTo>
                    <a:lnTo>
                      <a:pt x="91" y="2"/>
                    </a:lnTo>
                    <a:lnTo>
                      <a:pt x="89" y="2"/>
                    </a:lnTo>
                    <a:lnTo>
                      <a:pt x="88" y="3"/>
                    </a:lnTo>
                    <a:lnTo>
                      <a:pt x="85" y="3"/>
                    </a:lnTo>
                    <a:lnTo>
                      <a:pt x="83" y="3"/>
                    </a:lnTo>
                    <a:lnTo>
                      <a:pt x="80" y="4"/>
                    </a:lnTo>
                    <a:lnTo>
                      <a:pt x="77" y="4"/>
                    </a:lnTo>
                    <a:lnTo>
                      <a:pt x="75" y="5"/>
                    </a:lnTo>
                    <a:lnTo>
                      <a:pt x="74" y="5"/>
                    </a:lnTo>
                    <a:lnTo>
                      <a:pt x="72" y="6"/>
                    </a:lnTo>
                    <a:lnTo>
                      <a:pt x="70" y="6"/>
                    </a:lnTo>
                    <a:lnTo>
                      <a:pt x="67" y="7"/>
                    </a:lnTo>
                    <a:lnTo>
                      <a:pt x="64" y="8"/>
                    </a:lnTo>
                    <a:lnTo>
                      <a:pt x="63" y="8"/>
                    </a:lnTo>
                    <a:lnTo>
                      <a:pt x="62" y="8"/>
                    </a:lnTo>
                    <a:lnTo>
                      <a:pt x="59" y="9"/>
                    </a:lnTo>
                    <a:lnTo>
                      <a:pt x="56" y="10"/>
                    </a:lnTo>
                    <a:lnTo>
                      <a:pt x="55" y="10"/>
                    </a:lnTo>
                    <a:lnTo>
                      <a:pt x="54" y="11"/>
                    </a:lnTo>
                    <a:lnTo>
                      <a:pt x="51" y="12"/>
                    </a:lnTo>
                    <a:lnTo>
                      <a:pt x="48" y="13"/>
                    </a:lnTo>
                    <a:lnTo>
                      <a:pt x="48" y="13"/>
                    </a:lnTo>
                    <a:lnTo>
                      <a:pt x="46" y="14"/>
                    </a:lnTo>
                    <a:lnTo>
                      <a:pt x="43" y="15"/>
                    </a:lnTo>
                    <a:lnTo>
                      <a:pt x="41" y="16"/>
                    </a:lnTo>
                    <a:lnTo>
                      <a:pt x="41" y="16"/>
                    </a:lnTo>
                    <a:lnTo>
                      <a:pt x="38" y="17"/>
                    </a:lnTo>
                    <a:lnTo>
                      <a:pt x="36" y="18"/>
                    </a:lnTo>
                    <a:lnTo>
                      <a:pt x="35" y="18"/>
                    </a:lnTo>
                    <a:lnTo>
                      <a:pt x="33" y="20"/>
                    </a:lnTo>
                    <a:lnTo>
                      <a:pt x="31" y="21"/>
                    </a:lnTo>
                    <a:lnTo>
                      <a:pt x="30" y="21"/>
                    </a:lnTo>
                    <a:lnTo>
                      <a:pt x="27" y="23"/>
                    </a:lnTo>
                    <a:lnTo>
                      <a:pt x="26" y="24"/>
                    </a:lnTo>
                    <a:lnTo>
                      <a:pt x="25" y="25"/>
                    </a:lnTo>
                    <a:lnTo>
                      <a:pt x="22" y="26"/>
                    </a:lnTo>
                    <a:lnTo>
                      <a:pt x="22" y="26"/>
                    </a:lnTo>
                    <a:lnTo>
                      <a:pt x="19" y="28"/>
                    </a:lnTo>
                    <a:lnTo>
                      <a:pt x="19" y="29"/>
                    </a:lnTo>
                    <a:lnTo>
                      <a:pt x="17" y="31"/>
                    </a:lnTo>
                    <a:lnTo>
                      <a:pt x="16" y="31"/>
                    </a:lnTo>
                    <a:lnTo>
                      <a:pt x="14" y="33"/>
                    </a:lnTo>
                    <a:lnTo>
                      <a:pt x="13" y="34"/>
                    </a:lnTo>
                    <a:lnTo>
                      <a:pt x="12" y="36"/>
                    </a:lnTo>
                    <a:lnTo>
                      <a:pt x="11" y="37"/>
                    </a:lnTo>
                    <a:lnTo>
                      <a:pt x="9" y="39"/>
                    </a:lnTo>
                    <a:lnTo>
                      <a:pt x="8" y="39"/>
                    </a:lnTo>
                    <a:lnTo>
                      <a:pt x="6" y="42"/>
                    </a:lnTo>
                    <a:lnTo>
                      <a:pt x="6" y="42"/>
                    </a:lnTo>
                    <a:lnTo>
                      <a:pt x="5" y="45"/>
                    </a:lnTo>
                    <a:lnTo>
                      <a:pt x="4" y="47"/>
                    </a:lnTo>
                    <a:lnTo>
                      <a:pt x="3" y="47"/>
                    </a:lnTo>
                    <a:lnTo>
                      <a:pt x="2" y="50"/>
                    </a:lnTo>
                    <a:lnTo>
                      <a:pt x="1" y="53"/>
                    </a:lnTo>
                    <a:lnTo>
                      <a:pt x="1" y="53"/>
                    </a:lnTo>
                    <a:lnTo>
                      <a:pt x="1" y="55"/>
                    </a:lnTo>
                    <a:lnTo>
                      <a:pt x="0" y="58"/>
                    </a:lnTo>
                    <a:lnTo>
                      <a:pt x="0" y="60"/>
                    </a:lnTo>
                    <a:lnTo>
                      <a:pt x="0" y="63"/>
                    </a:lnTo>
                    <a:lnTo>
                      <a:pt x="0" y="66"/>
                    </a:lnTo>
                    <a:lnTo>
                      <a:pt x="1" y="68"/>
                    </a:lnTo>
                    <a:lnTo>
                      <a:pt x="1" y="70"/>
                    </a:lnTo>
                    <a:lnTo>
                      <a:pt x="1" y="71"/>
                    </a:lnTo>
                    <a:lnTo>
                      <a:pt x="2" y="74"/>
                    </a:lnTo>
                    <a:lnTo>
                      <a:pt x="3" y="76"/>
                    </a:lnTo>
                    <a:lnTo>
                      <a:pt x="4" y="77"/>
                    </a:lnTo>
                    <a:lnTo>
                      <a:pt x="5" y="79"/>
                    </a:lnTo>
                    <a:lnTo>
                      <a:pt x="6" y="81"/>
                    </a:lnTo>
                    <a:lnTo>
                      <a:pt x="6" y="82"/>
                    </a:lnTo>
                    <a:lnTo>
                      <a:pt x="8" y="84"/>
                    </a:lnTo>
                    <a:lnTo>
                      <a:pt x="9" y="85"/>
                    </a:lnTo>
                    <a:lnTo>
                      <a:pt x="11" y="87"/>
                    </a:lnTo>
                    <a:lnTo>
                      <a:pt x="12" y="88"/>
                    </a:lnTo>
                    <a:lnTo>
                      <a:pt x="13" y="89"/>
                    </a:lnTo>
                    <a:lnTo>
                      <a:pt x="14" y="91"/>
                    </a:lnTo>
                    <a:lnTo>
                      <a:pt x="16" y="92"/>
                    </a:lnTo>
                    <a:lnTo>
                      <a:pt x="17" y="93"/>
                    </a:lnTo>
                    <a:lnTo>
                      <a:pt x="19" y="95"/>
                    </a:lnTo>
                    <a:lnTo>
                      <a:pt x="19" y="95"/>
                    </a:lnTo>
                    <a:lnTo>
                      <a:pt x="22" y="97"/>
                    </a:lnTo>
                    <a:lnTo>
                      <a:pt x="22" y="97"/>
                    </a:lnTo>
                    <a:lnTo>
                      <a:pt x="25" y="99"/>
                    </a:lnTo>
                    <a:lnTo>
                      <a:pt x="26" y="100"/>
                    </a:lnTo>
                    <a:lnTo>
                      <a:pt x="27" y="101"/>
                    </a:lnTo>
                    <a:lnTo>
                      <a:pt x="30" y="102"/>
                    </a:lnTo>
                    <a:lnTo>
                      <a:pt x="31" y="103"/>
                    </a:lnTo>
                    <a:lnTo>
                      <a:pt x="33" y="104"/>
                    </a:lnTo>
                    <a:lnTo>
                      <a:pt x="35" y="105"/>
                    </a:lnTo>
                    <a:lnTo>
                      <a:pt x="36" y="105"/>
                    </a:lnTo>
                    <a:lnTo>
                      <a:pt x="38" y="106"/>
                    </a:lnTo>
                    <a:lnTo>
                      <a:pt x="41" y="108"/>
                    </a:lnTo>
                    <a:lnTo>
                      <a:pt x="41" y="108"/>
                    </a:lnTo>
                    <a:lnTo>
                      <a:pt x="43" y="109"/>
                    </a:lnTo>
                    <a:lnTo>
                      <a:pt x="46" y="110"/>
                    </a:lnTo>
                    <a:lnTo>
                      <a:pt x="48" y="111"/>
                    </a:lnTo>
                    <a:lnTo>
                      <a:pt x="48" y="111"/>
                    </a:lnTo>
                    <a:lnTo>
                      <a:pt x="51" y="112"/>
                    </a:lnTo>
                    <a:lnTo>
                      <a:pt x="54" y="113"/>
                    </a:lnTo>
                    <a:lnTo>
                      <a:pt x="55" y="113"/>
                    </a:lnTo>
                    <a:lnTo>
                      <a:pt x="56" y="114"/>
                    </a:lnTo>
                    <a:lnTo>
                      <a:pt x="59" y="115"/>
                    </a:lnTo>
                    <a:lnTo>
                      <a:pt x="62" y="115"/>
                    </a:lnTo>
                    <a:lnTo>
                      <a:pt x="63" y="116"/>
                    </a:lnTo>
                    <a:lnTo>
                      <a:pt x="64" y="116"/>
                    </a:lnTo>
                    <a:lnTo>
                      <a:pt x="67" y="117"/>
                    </a:lnTo>
                    <a:lnTo>
                      <a:pt x="70" y="117"/>
                    </a:lnTo>
                    <a:lnTo>
                      <a:pt x="72" y="118"/>
                    </a:lnTo>
                    <a:lnTo>
                      <a:pt x="74" y="118"/>
                    </a:lnTo>
                    <a:lnTo>
                      <a:pt x="75" y="119"/>
                    </a:lnTo>
                    <a:lnTo>
                      <a:pt x="77" y="119"/>
                    </a:lnTo>
                    <a:lnTo>
                      <a:pt x="80" y="120"/>
                    </a:lnTo>
                    <a:lnTo>
                      <a:pt x="83" y="120"/>
                    </a:lnTo>
                    <a:lnTo>
                      <a:pt x="85" y="121"/>
                    </a:lnTo>
                    <a:lnTo>
                      <a:pt x="88" y="121"/>
                    </a:lnTo>
                    <a:lnTo>
                      <a:pt x="89" y="121"/>
                    </a:lnTo>
                    <a:lnTo>
                      <a:pt x="91"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244"/>
              <p:cNvSpPr>
                <a:spLocks/>
              </p:cNvSpPr>
              <p:nvPr/>
            </p:nvSpPr>
            <p:spPr bwMode="auto">
              <a:xfrm>
                <a:off x="1883" y="2007"/>
                <a:ext cx="1364" cy="677"/>
              </a:xfrm>
              <a:custGeom>
                <a:avLst/>
                <a:gdLst>
                  <a:gd name="T0" fmla="*/ 554 w 1364"/>
                  <a:gd name="T1" fmla="*/ 670 h 677"/>
                  <a:gd name="T2" fmla="*/ 618 w 1364"/>
                  <a:gd name="T3" fmla="*/ 677 h 677"/>
                  <a:gd name="T4" fmla="*/ 688 w 1364"/>
                  <a:gd name="T5" fmla="*/ 677 h 677"/>
                  <a:gd name="T6" fmla="*/ 758 w 1364"/>
                  <a:gd name="T7" fmla="*/ 677 h 677"/>
                  <a:gd name="T8" fmla="*/ 822 w 1364"/>
                  <a:gd name="T9" fmla="*/ 670 h 677"/>
                  <a:gd name="T10" fmla="*/ 873 w 1364"/>
                  <a:gd name="T11" fmla="*/ 664 h 677"/>
                  <a:gd name="T12" fmla="*/ 943 w 1364"/>
                  <a:gd name="T13" fmla="*/ 651 h 677"/>
                  <a:gd name="T14" fmla="*/ 988 w 1364"/>
                  <a:gd name="T15" fmla="*/ 639 h 677"/>
                  <a:gd name="T16" fmla="*/ 1039 w 1364"/>
                  <a:gd name="T17" fmla="*/ 626 h 677"/>
                  <a:gd name="T18" fmla="*/ 1090 w 1364"/>
                  <a:gd name="T19" fmla="*/ 607 h 677"/>
                  <a:gd name="T20" fmla="*/ 1141 w 1364"/>
                  <a:gd name="T21" fmla="*/ 588 h 677"/>
                  <a:gd name="T22" fmla="*/ 1185 w 1364"/>
                  <a:gd name="T23" fmla="*/ 563 h 677"/>
                  <a:gd name="T24" fmla="*/ 1223 w 1364"/>
                  <a:gd name="T25" fmla="*/ 544 h 677"/>
                  <a:gd name="T26" fmla="*/ 1262 w 1364"/>
                  <a:gd name="T27" fmla="*/ 512 h 677"/>
                  <a:gd name="T28" fmla="*/ 1300 w 1364"/>
                  <a:gd name="T29" fmla="*/ 481 h 677"/>
                  <a:gd name="T30" fmla="*/ 1325 w 1364"/>
                  <a:gd name="T31" fmla="*/ 449 h 677"/>
                  <a:gd name="T32" fmla="*/ 1351 w 1364"/>
                  <a:gd name="T33" fmla="*/ 399 h 677"/>
                  <a:gd name="T34" fmla="*/ 1364 w 1364"/>
                  <a:gd name="T35" fmla="*/ 348 h 677"/>
                  <a:gd name="T36" fmla="*/ 1357 w 1364"/>
                  <a:gd name="T37" fmla="*/ 297 h 677"/>
                  <a:gd name="T38" fmla="*/ 1338 w 1364"/>
                  <a:gd name="T39" fmla="*/ 247 h 677"/>
                  <a:gd name="T40" fmla="*/ 1313 w 1364"/>
                  <a:gd name="T41" fmla="*/ 209 h 677"/>
                  <a:gd name="T42" fmla="*/ 1274 w 1364"/>
                  <a:gd name="T43" fmla="*/ 177 h 677"/>
                  <a:gd name="T44" fmla="*/ 1242 w 1364"/>
                  <a:gd name="T45" fmla="*/ 146 h 677"/>
                  <a:gd name="T46" fmla="*/ 1192 w 1364"/>
                  <a:gd name="T47" fmla="*/ 121 h 677"/>
                  <a:gd name="T48" fmla="*/ 1153 w 1364"/>
                  <a:gd name="T49" fmla="*/ 102 h 677"/>
                  <a:gd name="T50" fmla="*/ 1109 w 1364"/>
                  <a:gd name="T51" fmla="*/ 76 h 677"/>
                  <a:gd name="T52" fmla="*/ 1058 w 1364"/>
                  <a:gd name="T53" fmla="*/ 57 h 677"/>
                  <a:gd name="T54" fmla="*/ 1007 w 1364"/>
                  <a:gd name="T55" fmla="*/ 45 h 677"/>
                  <a:gd name="T56" fmla="*/ 956 w 1364"/>
                  <a:gd name="T57" fmla="*/ 32 h 677"/>
                  <a:gd name="T58" fmla="*/ 892 w 1364"/>
                  <a:gd name="T59" fmla="*/ 19 h 677"/>
                  <a:gd name="T60" fmla="*/ 841 w 1364"/>
                  <a:gd name="T61" fmla="*/ 13 h 677"/>
                  <a:gd name="T62" fmla="*/ 771 w 1364"/>
                  <a:gd name="T63" fmla="*/ 7 h 677"/>
                  <a:gd name="T64" fmla="*/ 707 w 1364"/>
                  <a:gd name="T65" fmla="*/ 0 h 677"/>
                  <a:gd name="T66" fmla="*/ 637 w 1364"/>
                  <a:gd name="T67" fmla="*/ 0 h 677"/>
                  <a:gd name="T68" fmla="*/ 567 w 1364"/>
                  <a:gd name="T69" fmla="*/ 7 h 677"/>
                  <a:gd name="T70" fmla="*/ 503 w 1364"/>
                  <a:gd name="T71" fmla="*/ 13 h 677"/>
                  <a:gd name="T72" fmla="*/ 452 w 1364"/>
                  <a:gd name="T73" fmla="*/ 19 h 677"/>
                  <a:gd name="T74" fmla="*/ 401 w 1364"/>
                  <a:gd name="T75" fmla="*/ 32 h 677"/>
                  <a:gd name="T76" fmla="*/ 337 w 1364"/>
                  <a:gd name="T77" fmla="*/ 51 h 677"/>
                  <a:gd name="T78" fmla="*/ 286 w 1364"/>
                  <a:gd name="T79" fmla="*/ 64 h 677"/>
                  <a:gd name="T80" fmla="*/ 242 w 1364"/>
                  <a:gd name="T81" fmla="*/ 83 h 677"/>
                  <a:gd name="T82" fmla="*/ 197 w 1364"/>
                  <a:gd name="T83" fmla="*/ 102 h 677"/>
                  <a:gd name="T84" fmla="*/ 153 w 1364"/>
                  <a:gd name="T85" fmla="*/ 127 h 677"/>
                  <a:gd name="T86" fmla="*/ 114 w 1364"/>
                  <a:gd name="T87" fmla="*/ 152 h 677"/>
                  <a:gd name="T88" fmla="*/ 76 w 1364"/>
                  <a:gd name="T89" fmla="*/ 184 h 677"/>
                  <a:gd name="T90" fmla="*/ 44 w 1364"/>
                  <a:gd name="T91" fmla="*/ 215 h 677"/>
                  <a:gd name="T92" fmla="*/ 12 w 1364"/>
                  <a:gd name="T93" fmla="*/ 266 h 677"/>
                  <a:gd name="T94" fmla="*/ 0 w 1364"/>
                  <a:gd name="T95" fmla="*/ 316 h 677"/>
                  <a:gd name="T96" fmla="*/ 0 w 1364"/>
                  <a:gd name="T97" fmla="*/ 361 h 677"/>
                  <a:gd name="T98" fmla="*/ 12 w 1364"/>
                  <a:gd name="T99" fmla="*/ 417 h 677"/>
                  <a:gd name="T100" fmla="*/ 31 w 1364"/>
                  <a:gd name="T101" fmla="*/ 449 h 677"/>
                  <a:gd name="T102" fmla="*/ 63 w 1364"/>
                  <a:gd name="T103" fmla="*/ 487 h 677"/>
                  <a:gd name="T104" fmla="*/ 102 w 1364"/>
                  <a:gd name="T105" fmla="*/ 519 h 677"/>
                  <a:gd name="T106" fmla="*/ 140 w 1364"/>
                  <a:gd name="T107" fmla="*/ 550 h 677"/>
                  <a:gd name="T108" fmla="*/ 184 w 1364"/>
                  <a:gd name="T109" fmla="*/ 575 h 677"/>
                  <a:gd name="T110" fmla="*/ 235 w 1364"/>
                  <a:gd name="T111" fmla="*/ 594 h 677"/>
                  <a:gd name="T112" fmla="*/ 280 w 1364"/>
                  <a:gd name="T113" fmla="*/ 613 h 677"/>
                  <a:gd name="T114" fmla="*/ 337 w 1364"/>
                  <a:gd name="T115" fmla="*/ 632 h 677"/>
                  <a:gd name="T116" fmla="*/ 382 w 1364"/>
                  <a:gd name="T117" fmla="*/ 645 h 677"/>
                  <a:gd name="T118" fmla="*/ 433 w 1364"/>
                  <a:gd name="T119" fmla="*/ 658 h 677"/>
                  <a:gd name="T120" fmla="*/ 490 w 1364"/>
                  <a:gd name="T121" fmla="*/ 66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4" h="677">
                    <a:moveTo>
                      <a:pt x="503" y="664"/>
                    </a:moveTo>
                    <a:lnTo>
                      <a:pt x="522" y="670"/>
                    </a:lnTo>
                    <a:lnTo>
                      <a:pt x="535" y="670"/>
                    </a:lnTo>
                    <a:lnTo>
                      <a:pt x="554" y="670"/>
                    </a:lnTo>
                    <a:lnTo>
                      <a:pt x="567" y="677"/>
                    </a:lnTo>
                    <a:lnTo>
                      <a:pt x="586" y="677"/>
                    </a:lnTo>
                    <a:lnTo>
                      <a:pt x="605" y="677"/>
                    </a:lnTo>
                    <a:lnTo>
                      <a:pt x="618" y="677"/>
                    </a:lnTo>
                    <a:lnTo>
                      <a:pt x="637" y="677"/>
                    </a:lnTo>
                    <a:lnTo>
                      <a:pt x="656" y="677"/>
                    </a:lnTo>
                    <a:lnTo>
                      <a:pt x="669" y="677"/>
                    </a:lnTo>
                    <a:lnTo>
                      <a:pt x="688" y="677"/>
                    </a:lnTo>
                    <a:lnTo>
                      <a:pt x="707" y="677"/>
                    </a:lnTo>
                    <a:lnTo>
                      <a:pt x="720" y="677"/>
                    </a:lnTo>
                    <a:lnTo>
                      <a:pt x="739" y="677"/>
                    </a:lnTo>
                    <a:lnTo>
                      <a:pt x="758" y="677"/>
                    </a:lnTo>
                    <a:lnTo>
                      <a:pt x="771" y="677"/>
                    </a:lnTo>
                    <a:lnTo>
                      <a:pt x="790" y="677"/>
                    </a:lnTo>
                    <a:lnTo>
                      <a:pt x="803" y="670"/>
                    </a:lnTo>
                    <a:lnTo>
                      <a:pt x="822" y="670"/>
                    </a:lnTo>
                    <a:lnTo>
                      <a:pt x="841" y="670"/>
                    </a:lnTo>
                    <a:lnTo>
                      <a:pt x="854" y="664"/>
                    </a:lnTo>
                    <a:lnTo>
                      <a:pt x="866" y="664"/>
                    </a:lnTo>
                    <a:lnTo>
                      <a:pt x="873" y="664"/>
                    </a:lnTo>
                    <a:lnTo>
                      <a:pt x="892" y="664"/>
                    </a:lnTo>
                    <a:lnTo>
                      <a:pt x="905" y="658"/>
                    </a:lnTo>
                    <a:lnTo>
                      <a:pt x="924" y="658"/>
                    </a:lnTo>
                    <a:lnTo>
                      <a:pt x="943" y="651"/>
                    </a:lnTo>
                    <a:lnTo>
                      <a:pt x="956" y="651"/>
                    </a:lnTo>
                    <a:lnTo>
                      <a:pt x="956" y="651"/>
                    </a:lnTo>
                    <a:lnTo>
                      <a:pt x="975" y="645"/>
                    </a:lnTo>
                    <a:lnTo>
                      <a:pt x="988" y="639"/>
                    </a:lnTo>
                    <a:lnTo>
                      <a:pt x="1007" y="639"/>
                    </a:lnTo>
                    <a:lnTo>
                      <a:pt x="1026" y="632"/>
                    </a:lnTo>
                    <a:lnTo>
                      <a:pt x="1026" y="632"/>
                    </a:lnTo>
                    <a:lnTo>
                      <a:pt x="1039" y="626"/>
                    </a:lnTo>
                    <a:lnTo>
                      <a:pt x="1058" y="620"/>
                    </a:lnTo>
                    <a:lnTo>
                      <a:pt x="1077" y="613"/>
                    </a:lnTo>
                    <a:lnTo>
                      <a:pt x="1077" y="613"/>
                    </a:lnTo>
                    <a:lnTo>
                      <a:pt x="1090" y="607"/>
                    </a:lnTo>
                    <a:lnTo>
                      <a:pt x="1109" y="601"/>
                    </a:lnTo>
                    <a:lnTo>
                      <a:pt x="1121" y="601"/>
                    </a:lnTo>
                    <a:lnTo>
                      <a:pt x="1128" y="594"/>
                    </a:lnTo>
                    <a:lnTo>
                      <a:pt x="1141" y="588"/>
                    </a:lnTo>
                    <a:lnTo>
                      <a:pt x="1153" y="582"/>
                    </a:lnTo>
                    <a:lnTo>
                      <a:pt x="1160" y="582"/>
                    </a:lnTo>
                    <a:lnTo>
                      <a:pt x="1172" y="575"/>
                    </a:lnTo>
                    <a:lnTo>
                      <a:pt x="1185" y="563"/>
                    </a:lnTo>
                    <a:lnTo>
                      <a:pt x="1192" y="563"/>
                    </a:lnTo>
                    <a:lnTo>
                      <a:pt x="1211" y="550"/>
                    </a:lnTo>
                    <a:lnTo>
                      <a:pt x="1217" y="550"/>
                    </a:lnTo>
                    <a:lnTo>
                      <a:pt x="1223" y="544"/>
                    </a:lnTo>
                    <a:lnTo>
                      <a:pt x="1242" y="531"/>
                    </a:lnTo>
                    <a:lnTo>
                      <a:pt x="1242" y="531"/>
                    </a:lnTo>
                    <a:lnTo>
                      <a:pt x="1262" y="519"/>
                    </a:lnTo>
                    <a:lnTo>
                      <a:pt x="1262" y="512"/>
                    </a:lnTo>
                    <a:lnTo>
                      <a:pt x="1274" y="506"/>
                    </a:lnTo>
                    <a:lnTo>
                      <a:pt x="1281" y="500"/>
                    </a:lnTo>
                    <a:lnTo>
                      <a:pt x="1293" y="487"/>
                    </a:lnTo>
                    <a:lnTo>
                      <a:pt x="1300" y="481"/>
                    </a:lnTo>
                    <a:lnTo>
                      <a:pt x="1313" y="468"/>
                    </a:lnTo>
                    <a:lnTo>
                      <a:pt x="1313" y="468"/>
                    </a:lnTo>
                    <a:lnTo>
                      <a:pt x="1325" y="449"/>
                    </a:lnTo>
                    <a:lnTo>
                      <a:pt x="1325" y="449"/>
                    </a:lnTo>
                    <a:lnTo>
                      <a:pt x="1338" y="430"/>
                    </a:lnTo>
                    <a:lnTo>
                      <a:pt x="1344" y="417"/>
                    </a:lnTo>
                    <a:lnTo>
                      <a:pt x="1344" y="417"/>
                    </a:lnTo>
                    <a:lnTo>
                      <a:pt x="1351" y="399"/>
                    </a:lnTo>
                    <a:lnTo>
                      <a:pt x="1357" y="380"/>
                    </a:lnTo>
                    <a:lnTo>
                      <a:pt x="1357" y="367"/>
                    </a:lnTo>
                    <a:lnTo>
                      <a:pt x="1357" y="361"/>
                    </a:lnTo>
                    <a:lnTo>
                      <a:pt x="1364" y="348"/>
                    </a:lnTo>
                    <a:lnTo>
                      <a:pt x="1364" y="329"/>
                    </a:lnTo>
                    <a:lnTo>
                      <a:pt x="1357" y="323"/>
                    </a:lnTo>
                    <a:lnTo>
                      <a:pt x="1357" y="316"/>
                    </a:lnTo>
                    <a:lnTo>
                      <a:pt x="1357" y="297"/>
                    </a:lnTo>
                    <a:lnTo>
                      <a:pt x="1351" y="285"/>
                    </a:lnTo>
                    <a:lnTo>
                      <a:pt x="1344" y="266"/>
                    </a:lnTo>
                    <a:lnTo>
                      <a:pt x="1344" y="266"/>
                    </a:lnTo>
                    <a:lnTo>
                      <a:pt x="1338" y="247"/>
                    </a:lnTo>
                    <a:lnTo>
                      <a:pt x="1325" y="234"/>
                    </a:lnTo>
                    <a:lnTo>
                      <a:pt x="1325" y="234"/>
                    </a:lnTo>
                    <a:lnTo>
                      <a:pt x="1313" y="215"/>
                    </a:lnTo>
                    <a:lnTo>
                      <a:pt x="1313" y="209"/>
                    </a:lnTo>
                    <a:lnTo>
                      <a:pt x="1300" y="196"/>
                    </a:lnTo>
                    <a:lnTo>
                      <a:pt x="1293" y="190"/>
                    </a:lnTo>
                    <a:lnTo>
                      <a:pt x="1281" y="184"/>
                    </a:lnTo>
                    <a:lnTo>
                      <a:pt x="1274" y="177"/>
                    </a:lnTo>
                    <a:lnTo>
                      <a:pt x="1262" y="165"/>
                    </a:lnTo>
                    <a:lnTo>
                      <a:pt x="1262" y="165"/>
                    </a:lnTo>
                    <a:lnTo>
                      <a:pt x="1242" y="152"/>
                    </a:lnTo>
                    <a:lnTo>
                      <a:pt x="1242" y="146"/>
                    </a:lnTo>
                    <a:lnTo>
                      <a:pt x="1223" y="139"/>
                    </a:lnTo>
                    <a:lnTo>
                      <a:pt x="1217" y="133"/>
                    </a:lnTo>
                    <a:lnTo>
                      <a:pt x="1211" y="127"/>
                    </a:lnTo>
                    <a:lnTo>
                      <a:pt x="1192" y="121"/>
                    </a:lnTo>
                    <a:lnTo>
                      <a:pt x="1185" y="114"/>
                    </a:lnTo>
                    <a:lnTo>
                      <a:pt x="1172" y="108"/>
                    </a:lnTo>
                    <a:lnTo>
                      <a:pt x="1160" y="102"/>
                    </a:lnTo>
                    <a:lnTo>
                      <a:pt x="1153" y="102"/>
                    </a:lnTo>
                    <a:lnTo>
                      <a:pt x="1141" y="95"/>
                    </a:lnTo>
                    <a:lnTo>
                      <a:pt x="1128" y="83"/>
                    </a:lnTo>
                    <a:lnTo>
                      <a:pt x="1121" y="83"/>
                    </a:lnTo>
                    <a:lnTo>
                      <a:pt x="1109" y="76"/>
                    </a:lnTo>
                    <a:lnTo>
                      <a:pt x="1090" y="70"/>
                    </a:lnTo>
                    <a:lnTo>
                      <a:pt x="1077" y="64"/>
                    </a:lnTo>
                    <a:lnTo>
                      <a:pt x="1077" y="64"/>
                    </a:lnTo>
                    <a:lnTo>
                      <a:pt x="1058" y="57"/>
                    </a:lnTo>
                    <a:lnTo>
                      <a:pt x="1039" y="51"/>
                    </a:lnTo>
                    <a:lnTo>
                      <a:pt x="1026" y="51"/>
                    </a:lnTo>
                    <a:lnTo>
                      <a:pt x="1026" y="51"/>
                    </a:lnTo>
                    <a:lnTo>
                      <a:pt x="1007" y="45"/>
                    </a:lnTo>
                    <a:lnTo>
                      <a:pt x="988" y="38"/>
                    </a:lnTo>
                    <a:lnTo>
                      <a:pt x="975" y="38"/>
                    </a:lnTo>
                    <a:lnTo>
                      <a:pt x="956" y="32"/>
                    </a:lnTo>
                    <a:lnTo>
                      <a:pt x="956" y="32"/>
                    </a:lnTo>
                    <a:lnTo>
                      <a:pt x="943" y="26"/>
                    </a:lnTo>
                    <a:lnTo>
                      <a:pt x="924" y="26"/>
                    </a:lnTo>
                    <a:lnTo>
                      <a:pt x="905" y="19"/>
                    </a:lnTo>
                    <a:lnTo>
                      <a:pt x="892" y="19"/>
                    </a:lnTo>
                    <a:lnTo>
                      <a:pt x="873" y="19"/>
                    </a:lnTo>
                    <a:lnTo>
                      <a:pt x="866" y="13"/>
                    </a:lnTo>
                    <a:lnTo>
                      <a:pt x="854" y="13"/>
                    </a:lnTo>
                    <a:lnTo>
                      <a:pt x="841" y="13"/>
                    </a:lnTo>
                    <a:lnTo>
                      <a:pt x="822" y="13"/>
                    </a:lnTo>
                    <a:lnTo>
                      <a:pt x="803" y="7"/>
                    </a:lnTo>
                    <a:lnTo>
                      <a:pt x="790" y="7"/>
                    </a:lnTo>
                    <a:lnTo>
                      <a:pt x="771" y="7"/>
                    </a:lnTo>
                    <a:lnTo>
                      <a:pt x="758" y="7"/>
                    </a:lnTo>
                    <a:lnTo>
                      <a:pt x="739" y="7"/>
                    </a:lnTo>
                    <a:lnTo>
                      <a:pt x="720" y="0"/>
                    </a:lnTo>
                    <a:lnTo>
                      <a:pt x="707" y="0"/>
                    </a:lnTo>
                    <a:lnTo>
                      <a:pt x="688" y="0"/>
                    </a:lnTo>
                    <a:lnTo>
                      <a:pt x="669" y="0"/>
                    </a:lnTo>
                    <a:lnTo>
                      <a:pt x="656" y="0"/>
                    </a:lnTo>
                    <a:lnTo>
                      <a:pt x="637" y="0"/>
                    </a:lnTo>
                    <a:lnTo>
                      <a:pt x="618" y="7"/>
                    </a:lnTo>
                    <a:lnTo>
                      <a:pt x="605" y="7"/>
                    </a:lnTo>
                    <a:lnTo>
                      <a:pt x="586" y="7"/>
                    </a:lnTo>
                    <a:lnTo>
                      <a:pt x="567" y="7"/>
                    </a:lnTo>
                    <a:lnTo>
                      <a:pt x="554" y="7"/>
                    </a:lnTo>
                    <a:lnTo>
                      <a:pt x="535" y="13"/>
                    </a:lnTo>
                    <a:lnTo>
                      <a:pt x="522" y="13"/>
                    </a:lnTo>
                    <a:lnTo>
                      <a:pt x="503" y="13"/>
                    </a:lnTo>
                    <a:lnTo>
                      <a:pt x="490" y="13"/>
                    </a:lnTo>
                    <a:lnTo>
                      <a:pt x="484" y="19"/>
                    </a:lnTo>
                    <a:lnTo>
                      <a:pt x="471" y="19"/>
                    </a:lnTo>
                    <a:lnTo>
                      <a:pt x="452" y="19"/>
                    </a:lnTo>
                    <a:lnTo>
                      <a:pt x="433" y="26"/>
                    </a:lnTo>
                    <a:lnTo>
                      <a:pt x="420" y="26"/>
                    </a:lnTo>
                    <a:lnTo>
                      <a:pt x="401" y="32"/>
                    </a:lnTo>
                    <a:lnTo>
                      <a:pt x="401" y="32"/>
                    </a:lnTo>
                    <a:lnTo>
                      <a:pt x="382" y="38"/>
                    </a:lnTo>
                    <a:lnTo>
                      <a:pt x="369" y="38"/>
                    </a:lnTo>
                    <a:lnTo>
                      <a:pt x="350" y="45"/>
                    </a:lnTo>
                    <a:lnTo>
                      <a:pt x="337" y="51"/>
                    </a:lnTo>
                    <a:lnTo>
                      <a:pt x="337" y="51"/>
                    </a:lnTo>
                    <a:lnTo>
                      <a:pt x="318" y="51"/>
                    </a:lnTo>
                    <a:lnTo>
                      <a:pt x="299" y="57"/>
                    </a:lnTo>
                    <a:lnTo>
                      <a:pt x="286" y="64"/>
                    </a:lnTo>
                    <a:lnTo>
                      <a:pt x="280" y="64"/>
                    </a:lnTo>
                    <a:lnTo>
                      <a:pt x="267" y="70"/>
                    </a:lnTo>
                    <a:lnTo>
                      <a:pt x="248" y="76"/>
                    </a:lnTo>
                    <a:lnTo>
                      <a:pt x="242" y="83"/>
                    </a:lnTo>
                    <a:lnTo>
                      <a:pt x="235" y="83"/>
                    </a:lnTo>
                    <a:lnTo>
                      <a:pt x="216" y="95"/>
                    </a:lnTo>
                    <a:lnTo>
                      <a:pt x="203" y="102"/>
                    </a:lnTo>
                    <a:lnTo>
                      <a:pt x="197" y="102"/>
                    </a:lnTo>
                    <a:lnTo>
                      <a:pt x="184" y="108"/>
                    </a:lnTo>
                    <a:lnTo>
                      <a:pt x="172" y="114"/>
                    </a:lnTo>
                    <a:lnTo>
                      <a:pt x="165" y="121"/>
                    </a:lnTo>
                    <a:lnTo>
                      <a:pt x="153" y="127"/>
                    </a:lnTo>
                    <a:lnTo>
                      <a:pt x="140" y="133"/>
                    </a:lnTo>
                    <a:lnTo>
                      <a:pt x="133" y="139"/>
                    </a:lnTo>
                    <a:lnTo>
                      <a:pt x="121" y="146"/>
                    </a:lnTo>
                    <a:lnTo>
                      <a:pt x="114" y="152"/>
                    </a:lnTo>
                    <a:lnTo>
                      <a:pt x="102" y="165"/>
                    </a:lnTo>
                    <a:lnTo>
                      <a:pt x="95" y="165"/>
                    </a:lnTo>
                    <a:lnTo>
                      <a:pt x="82" y="177"/>
                    </a:lnTo>
                    <a:lnTo>
                      <a:pt x="76" y="184"/>
                    </a:lnTo>
                    <a:lnTo>
                      <a:pt x="63" y="190"/>
                    </a:lnTo>
                    <a:lnTo>
                      <a:pt x="63" y="196"/>
                    </a:lnTo>
                    <a:lnTo>
                      <a:pt x="51" y="209"/>
                    </a:lnTo>
                    <a:lnTo>
                      <a:pt x="44" y="215"/>
                    </a:lnTo>
                    <a:lnTo>
                      <a:pt x="31" y="234"/>
                    </a:lnTo>
                    <a:lnTo>
                      <a:pt x="31" y="234"/>
                    </a:lnTo>
                    <a:lnTo>
                      <a:pt x="25" y="247"/>
                    </a:lnTo>
                    <a:lnTo>
                      <a:pt x="12" y="266"/>
                    </a:lnTo>
                    <a:lnTo>
                      <a:pt x="12" y="266"/>
                    </a:lnTo>
                    <a:lnTo>
                      <a:pt x="6" y="285"/>
                    </a:lnTo>
                    <a:lnTo>
                      <a:pt x="6" y="297"/>
                    </a:lnTo>
                    <a:lnTo>
                      <a:pt x="0" y="316"/>
                    </a:lnTo>
                    <a:lnTo>
                      <a:pt x="0" y="323"/>
                    </a:lnTo>
                    <a:lnTo>
                      <a:pt x="0" y="329"/>
                    </a:lnTo>
                    <a:lnTo>
                      <a:pt x="0" y="348"/>
                    </a:lnTo>
                    <a:lnTo>
                      <a:pt x="0" y="361"/>
                    </a:lnTo>
                    <a:lnTo>
                      <a:pt x="0" y="367"/>
                    </a:lnTo>
                    <a:lnTo>
                      <a:pt x="6" y="380"/>
                    </a:lnTo>
                    <a:lnTo>
                      <a:pt x="6" y="399"/>
                    </a:lnTo>
                    <a:lnTo>
                      <a:pt x="12" y="417"/>
                    </a:lnTo>
                    <a:lnTo>
                      <a:pt x="12" y="417"/>
                    </a:lnTo>
                    <a:lnTo>
                      <a:pt x="25" y="430"/>
                    </a:lnTo>
                    <a:lnTo>
                      <a:pt x="31" y="449"/>
                    </a:lnTo>
                    <a:lnTo>
                      <a:pt x="31" y="449"/>
                    </a:lnTo>
                    <a:lnTo>
                      <a:pt x="44" y="468"/>
                    </a:lnTo>
                    <a:lnTo>
                      <a:pt x="51" y="468"/>
                    </a:lnTo>
                    <a:lnTo>
                      <a:pt x="63" y="481"/>
                    </a:lnTo>
                    <a:lnTo>
                      <a:pt x="63" y="487"/>
                    </a:lnTo>
                    <a:lnTo>
                      <a:pt x="76" y="500"/>
                    </a:lnTo>
                    <a:lnTo>
                      <a:pt x="82" y="506"/>
                    </a:lnTo>
                    <a:lnTo>
                      <a:pt x="95" y="512"/>
                    </a:lnTo>
                    <a:lnTo>
                      <a:pt x="102" y="519"/>
                    </a:lnTo>
                    <a:lnTo>
                      <a:pt x="114" y="531"/>
                    </a:lnTo>
                    <a:lnTo>
                      <a:pt x="121" y="531"/>
                    </a:lnTo>
                    <a:lnTo>
                      <a:pt x="133" y="544"/>
                    </a:lnTo>
                    <a:lnTo>
                      <a:pt x="140" y="550"/>
                    </a:lnTo>
                    <a:lnTo>
                      <a:pt x="153" y="550"/>
                    </a:lnTo>
                    <a:lnTo>
                      <a:pt x="165" y="563"/>
                    </a:lnTo>
                    <a:lnTo>
                      <a:pt x="172" y="563"/>
                    </a:lnTo>
                    <a:lnTo>
                      <a:pt x="184" y="575"/>
                    </a:lnTo>
                    <a:lnTo>
                      <a:pt x="197" y="582"/>
                    </a:lnTo>
                    <a:lnTo>
                      <a:pt x="203" y="582"/>
                    </a:lnTo>
                    <a:lnTo>
                      <a:pt x="216" y="588"/>
                    </a:lnTo>
                    <a:lnTo>
                      <a:pt x="235" y="594"/>
                    </a:lnTo>
                    <a:lnTo>
                      <a:pt x="242" y="601"/>
                    </a:lnTo>
                    <a:lnTo>
                      <a:pt x="248" y="601"/>
                    </a:lnTo>
                    <a:lnTo>
                      <a:pt x="267" y="607"/>
                    </a:lnTo>
                    <a:lnTo>
                      <a:pt x="280" y="613"/>
                    </a:lnTo>
                    <a:lnTo>
                      <a:pt x="286" y="613"/>
                    </a:lnTo>
                    <a:lnTo>
                      <a:pt x="299" y="620"/>
                    </a:lnTo>
                    <a:lnTo>
                      <a:pt x="318" y="626"/>
                    </a:lnTo>
                    <a:lnTo>
                      <a:pt x="337" y="632"/>
                    </a:lnTo>
                    <a:lnTo>
                      <a:pt x="337" y="632"/>
                    </a:lnTo>
                    <a:lnTo>
                      <a:pt x="350" y="639"/>
                    </a:lnTo>
                    <a:lnTo>
                      <a:pt x="369" y="639"/>
                    </a:lnTo>
                    <a:lnTo>
                      <a:pt x="382" y="645"/>
                    </a:lnTo>
                    <a:lnTo>
                      <a:pt x="401" y="651"/>
                    </a:lnTo>
                    <a:lnTo>
                      <a:pt x="401" y="651"/>
                    </a:lnTo>
                    <a:lnTo>
                      <a:pt x="420" y="651"/>
                    </a:lnTo>
                    <a:lnTo>
                      <a:pt x="433" y="658"/>
                    </a:lnTo>
                    <a:lnTo>
                      <a:pt x="452" y="658"/>
                    </a:lnTo>
                    <a:lnTo>
                      <a:pt x="471" y="664"/>
                    </a:lnTo>
                    <a:lnTo>
                      <a:pt x="484" y="664"/>
                    </a:lnTo>
                    <a:lnTo>
                      <a:pt x="490" y="664"/>
                    </a:lnTo>
                    <a:lnTo>
                      <a:pt x="503" y="66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45"/>
              <p:cNvSpPr>
                <a:spLocks/>
              </p:cNvSpPr>
              <p:nvPr/>
            </p:nvSpPr>
            <p:spPr bwMode="auto">
              <a:xfrm>
                <a:off x="1883" y="2007"/>
                <a:ext cx="1364" cy="677"/>
              </a:xfrm>
              <a:custGeom>
                <a:avLst/>
                <a:gdLst>
                  <a:gd name="T0" fmla="*/ 87 w 214"/>
                  <a:gd name="T1" fmla="*/ 106 h 107"/>
                  <a:gd name="T2" fmla="*/ 97 w 214"/>
                  <a:gd name="T3" fmla="*/ 107 h 107"/>
                  <a:gd name="T4" fmla="*/ 108 w 214"/>
                  <a:gd name="T5" fmla="*/ 107 h 107"/>
                  <a:gd name="T6" fmla="*/ 119 w 214"/>
                  <a:gd name="T7" fmla="*/ 107 h 107"/>
                  <a:gd name="T8" fmla="*/ 129 w 214"/>
                  <a:gd name="T9" fmla="*/ 106 h 107"/>
                  <a:gd name="T10" fmla="*/ 137 w 214"/>
                  <a:gd name="T11" fmla="*/ 105 h 107"/>
                  <a:gd name="T12" fmla="*/ 148 w 214"/>
                  <a:gd name="T13" fmla="*/ 103 h 107"/>
                  <a:gd name="T14" fmla="*/ 155 w 214"/>
                  <a:gd name="T15" fmla="*/ 101 h 107"/>
                  <a:gd name="T16" fmla="*/ 163 w 214"/>
                  <a:gd name="T17" fmla="*/ 99 h 107"/>
                  <a:gd name="T18" fmla="*/ 171 w 214"/>
                  <a:gd name="T19" fmla="*/ 96 h 107"/>
                  <a:gd name="T20" fmla="*/ 179 w 214"/>
                  <a:gd name="T21" fmla="*/ 93 h 107"/>
                  <a:gd name="T22" fmla="*/ 186 w 214"/>
                  <a:gd name="T23" fmla="*/ 89 h 107"/>
                  <a:gd name="T24" fmla="*/ 192 w 214"/>
                  <a:gd name="T25" fmla="*/ 86 h 107"/>
                  <a:gd name="T26" fmla="*/ 198 w 214"/>
                  <a:gd name="T27" fmla="*/ 81 h 107"/>
                  <a:gd name="T28" fmla="*/ 204 w 214"/>
                  <a:gd name="T29" fmla="*/ 76 h 107"/>
                  <a:gd name="T30" fmla="*/ 208 w 214"/>
                  <a:gd name="T31" fmla="*/ 71 h 107"/>
                  <a:gd name="T32" fmla="*/ 212 w 214"/>
                  <a:gd name="T33" fmla="*/ 63 h 107"/>
                  <a:gd name="T34" fmla="*/ 214 w 214"/>
                  <a:gd name="T35" fmla="*/ 55 h 107"/>
                  <a:gd name="T36" fmla="*/ 213 w 214"/>
                  <a:gd name="T37" fmla="*/ 47 h 107"/>
                  <a:gd name="T38" fmla="*/ 210 w 214"/>
                  <a:gd name="T39" fmla="*/ 39 h 107"/>
                  <a:gd name="T40" fmla="*/ 206 w 214"/>
                  <a:gd name="T41" fmla="*/ 33 h 107"/>
                  <a:gd name="T42" fmla="*/ 200 w 214"/>
                  <a:gd name="T43" fmla="*/ 28 h 107"/>
                  <a:gd name="T44" fmla="*/ 195 w 214"/>
                  <a:gd name="T45" fmla="*/ 23 h 107"/>
                  <a:gd name="T46" fmla="*/ 187 w 214"/>
                  <a:gd name="T47" fmla="*/ 19 h 107"/>
                  <a:gd name="T48" fmla="*/ 181 w 214"/>
                  <a:gd name="T49" fmla="*/ 16 h 107"/>
                  <a:gd name="T50" fmla="*/ 174 w 214"/>
                  <a:gd name="T51" fmla="*/ 12 h 107"/>
                  <a:gd name="T52" fmla="*/ 166 w 214"/>
                  <a:gd name="T53" fmla="*/ 9 h 107"/>
                  <a:gd name="T54" fmla="*/ 158 w 214"/>
                  <a:gd name="T55" fmla="*/ 7 h 107"/>
                  <a:gd name="T56" fmla="*/ 150 w 214"/>
                  <a:gd name="T57" fmla="*/ 5 h 107"/>
                  <a:gd name="T58" fmla="*/ 140 w 214"/>
                  <a:gd name="T59" fmla="*/ 3 h 107"/>
                  <a:gd name="T60" fmla="*/ 132 w 214"/>
                  <a:gd name="T61" fmla="*/ 2 h 107"/>
                  <a:gd name="T62" fmla="*/ 121 w 214"/>
                  <a:gd name="T63" fmla="*/ 1 h 107"/>
                  <a:gd name="T64" fmla="*/ 111 w 214"/>
                  <a:gd name="T65" fmla="*/ 0 h 107"/>
                  <a:gd name="T66" fmla="*/ 100 w 214"/>
                  <a:gd name="T67" fmla="*/ 0 h 107"/>
                  <a:gd name="T68" fmla="*/ 89 w 214"/>
                  <a:gd name="T69" fmla="*/ 1 h 107"/>
                  <a:gd name="T70" fmla="*/ 79 w 214"/>
                  <a:gd name="T71" fmla="*/ 2 h 107"/>
                  <a:gd name="T72" fmla="*/ 71 w 214"/>
                  <a:gd name="T73" fmla="*/ 3 h 107"/>
                  <a:gd name="T74" fmla="*/ 63 w 214"/>
                  <a:gd name="T75" fmla="*/ 5 h 107"/>
                  <a:gd name="T76" fmla="*/ 53 w 214"/>
                  <a:gd name="T77" fmla="*/ 8 h 107"/>
                  <a:gd name="T78" fmla="*/ 44 w 214"/>
                  <a:gd name="T79" fmla="*/ 10 h 107"/>
                  <a:gd name="T80" fmla="*/ 37 w 214"/>
                  <a:gd name="T81" fmla="*/ 13 h 107"/>
                  <a:gd name="T82" fmla="*/ 29 w 214"/>
                  <a:gd name="T83" fmla="*/ 17 h 107"/>
                  <a:gd name="T84" fmla="*/ 22 w 214"/>
                  <a:gd name="T85" fmla="*/ 21 h 107"/>
                  <a:gd name="T86" fmla="*/ 16 w 214"/>
                  <a:gd name="T87" fmla="*/ 26 h 107"/>
                  <a:gd name="T88" fmla="*/ 10 w 214"/>
                  <a:gd name="T89" fmla="*/ 30 h 107"/>
                  <a:gd name="T90" fmla="*/ 5 w 214"/>
                  <a:gd name="T91" fmla="*/ 37 h 107"/>
                  <a:gd name="T92" fmla="*/ 2 w 214"/>
                  <a:gd name="T93" fmla="*/ 42 h 107"/>
                  <a:gd name="T94" fmla="*/ 0 w 214"/>
                  <a:gd name="T95" fmla="*/ 51 h 107"/>
                  <a:gd name="T96" fmla="*/ 0 w 214"/>
                  <a:gd name="T97" fmla="*/ 58 h 107"/>
                  <a:gd name="T98" fmla="*/ 2 w 214"/>
                  <a:gd name="T99" fmla="*/ 66 h 107"/>
                  <a:gd name="T100" fmla="*/ 7 w 214"/>
                  <a:gd name="T101" fmla="*/ 74 h 107"/>
                  <a:gd name="T102" fmla="*/ 12 w 214"/>
                  <a:gd name="T103" fmla="*/ 79 h 107"/>
                  <a:gd name="T104" fmla="*/ 18 w 214"/>
                  <a:gd name="T105" fmla="*/ 84 h 107"/>
                  <a:gd name="T106" fmla="*/ 24 w 214"/>
                  <a:gd name="T107" fmla="*/ 87 h 107"/>
                  <a:gd name="T108" fmla="*/ 31 w 214"/>
                  <a:gd name="T109" fmla="*/ 92 h 107"/>
                  <a:gd name="T110" fmla="*/ 38 w 214"/>
                  <a:gd name="T111" fmla="*/ 95 h 107"/>
                  <a:gd name="T112" fmla="*/ 45 w 214"/>
                  <a:gd name="T113" fmla="*/ 97 h 107"/>
                  <a:gd name="T114" fmla="*/ 55 w 214"/>
                  <a:gd name="T115" fmla="*/ 101 h 107"/>
                  <a:gd name="T116" fmla="*/ 63 w 214"/>
                  <a:gd name="T117" fmla="*/ 103 h 107"/>
                  <a:gd name="T118" fmla="*/ 74 w 214"/>
                  <a:gd name="T119"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107">
                    <a:moveTo>
                      <a:pt x="79" y="105"/>
                    </a:moveTo>
                    <a:lnTo>
                      <a:pt x="82" y="106"/>
                    </a:lnTo>
                    <a:lnTo>
                      <a:pt x="84" y="106"/>
                    </a:lnTo>
                    <a:lnTo>
                      <a:pt x="87" y="106"/>
                    </a:lnTo>
                    <a:lnTo>
                      <a:pt x="89" y="107"/>
                    </a:lnTo>
                    <a:lnTo>
                      <a:pt x="92" y="107"/>
                    </a:lnTo>
                    <a:lnTo>
                      <a:pt x="95" y="107"/>
                    </a:lnTo>
                    <a:lnTo>
                      <a:pt x="97" y="107"/>
                    </a:lnTo>
                    <a:lnTo>
                      <a:pt x="100" y="107"/>
                    </a:lnTo>
                    <a:lnTo>
                      <a:pt x="103" y="107"/>
                    </a:lnTo>
                    <a:lnTo>
                      <a:pt x="105" y="107"/>
                    </a:lnTo>
                    <a:lnTo>
                      <a:pt x="108" y="107"/>
                    </a:lnTo>
                    <a:lnTo>
                      <a:pt x="111" y="107"/>
                    </a:lnTo>
                    <a:lnTo>
                      <a:pt x="113" y="107"/>
                    </a:lnTo>
                    <a:lnTo>
                      <a:pt x="116" y="107"/>
                    </a:lnTo>
                    <a:lnTo>
                      <a:pt x="119" y="107"/>
                    </a:lnTo>
                    <a:lnTo>
                      <a:pt x="121" y="107"/>
                    </a:lnTo>
                    <a:lnTo>
                      <a:pt x="124" y="107"/>
                    </a:lnTo>
                    <a:lnTo>
                      <a:pt x="126" y="106"/>
                    </a:lnTo>
                    <a:lnTo>
                      <a:pt x="129" y="106"/>
                    </a:lnTo>
                    <a:lnTo>
                      <a:pt x="132" y="106"/>
                    </a:lnTo>
                    <a:lnTo>
                      <a:pt x="134" y="105"/>
                    </a:lnTo>
                    <a:lnTo>
                      <a:pt x="136" y="105"/>
                    </a:lnTo>
                    <a:lnTo>
                      <a:pt x="137" y="105"/>
                    </a:lnTo>
                    <a:lnTo>
                      <a:pt x="140" y="105"/>
                    </a:lnTo>
                    <a:lnTo>
                      <a:pt x="142" y="104"/>
                    </a:lnTo>
                    <a:lnTo>
                      <a:pt x="145" y="104"/>
                    </a:lnTo>
                    <a:lnTo>
                      <a:pt x="148" y="103"/>
                    </a:lnTo>
                    <a:lnTo>
                      <a:pt x="150" y="103"/>
                    </a:lnTo>
                    <a:lnTo>
                      <a:pt x="150" y="103"/>
                    </a:lnTo>
                    <a:lnTo>
                      <a:pt x="153" y="102"/>
                    </a:lnTo>
                    <a:lnTo>
                      <a:pt x="155" y="101"/>
                    </a:lnTo>
                    <a:lnTo>
                      <a:pt x="158" y="101"/>
                    </a:lnTo>
                    <a:lnTo>
                      <a:pt x="161" y="100"/>
                    </a:lnTo>
                    <a:lnTo>
                      <a:pt x="161" y="100"/>
                    </a:lnTo>
                    <a:lnTo>
                      <a:pt x="163" y="99"/>
                    </a:lnTo>
                    <a:lnTo>
                      <a:pt x="166" y="98"/>
                    </a:lnTo>
                    <a:lnTo>
                      <a:pt x="169" y="97"/>
                    </a:lnTo>
                    <a:lnTo>
                      <a:pt x="169" y="97"/>
                    </a:lnTo>
                    <a:lnTo>
                      <a:pt x="171" y="96"/>
                    </a:lnTo>
                    <a:lnTo>
                      <a:pt x="174" y="95"/>
                    </a:lnTo>
                    <a:lnTo>
                      <a:pt x="176" y="95"/>
                    </a:lnTo>
                    <a:lnTo>
                      <a:pt x="177" y="94"/>
                    </a:lnTo>
                    <a:lnTo>
                      <a:pt x="179" y="93"/>
                    </a:lnTo>
                    <a:lnTo>
                      <a:pt x="181" y="92"/>
                    </a:lnTo>
                    <a:lnTo>
                      <a:pt x="182" y="92"/>
                    </a:lnTo>
                    <a:lnTo>
                      <a:pt x="184" y="91"/>
                    </a:lnTo>
                    <a:lnTo>
                      <a:pt x="186" y="89"/>
                    </a:lnTo>
                    <a:lnTo>
                      <a:pt x="187" y="89"/>
                    </a:lnTo>
                    <a:lnTo>
                      <a:pt x="190" y="87"/>
                    </a:lnTo>
                    <a:lnTo>
                      <a:pt x="191" y="87"/>
                    </a:lnTo>
                    <a:lnTo>
                      <a:pt x="192" y="86"/>
                    </a:lnTo>
                    <a:lnTo>
                      <a:pt x="195" y="84"/>
                    </a:lnTo>
                    <a:lnTo>
                      <a:pt x="195" y="84"/>
                    </a:lnTo>
                    <a:lnTo>
                      <a:pt x="198" y="82"/>
                    </a:lnTo>
                    <a:lnTo>
                      <a:pt x="198" y="81"/>
                    </a:lnTo>
                    <a:lnTo>
                      <a:pt x="200" y="80"/>
                    </a:lnTo>
                    <a:lnTo>
                      <a:pt x="201" y="79"/>
                    </a:lnTo>
                    <a:lnTo>
                      <a:pt x="203" y="77"/>
                    </a:lnTo>
                    <a:lnTo>
                      <a:pt x="204" y="76"/>
                    </a:lnTo>
                    <a:lnTo>
                      <a:pt x="206" y="74"/>
                    </a:lnTo>
                    <a:lnTo>
                      <a:pt x="206" y="74"/>
                    </a:lnTo>
                    <a:lnTo>
                      <a:pt x="208" y="71"/>
                    </a:lnTo>
                    <a:lnTo>
                      <a:pt x="208" y="71"/>
                    </a:lnTo>
                    <a:lnTo>
                      <a:pt x="210" y="68"/>
                    </a:lnTo>
                    <a:lnTo>
                      <a:pt x="211" y="66"/>
                    </a:lnTo>
                    <a:lnTo>
                      <a:pt x="211" y="66"/>
                    </a:lnTo>
                    <a:lnTo>
                      <a:pt x="212" y="63"/>
                    </a:lnTo>
                    <a:lnTo>
                      <a:pt x="213" y="60"/>
                    </a:lnTo>
                    <a:lnTo>
                      <a:pt x="213" y="58"/>
                    </a:lnTo>
                    <a:lnTo>
                      <a:pt x="213" y="57"/>
                    </a:lnTo>
                    <a:lnTo>
                      <a:pt x="214" y="55"/>
                    </a:lnTo>
                    <a:lnTo>
                      <a:pt x="214" y="52"/>
                    </a:lnTo>
                    <a:lnTo>
                      <a:pt x="213" y="51"/>
                    </a:lnTo>
                    <a:lnTo>
                      <a:pt x="213" y="50"/>
                    </a:lnTo>
                    <a:lnTo>
                      <a:pt x="213" y="47"/>
                    </a:lnTo>
                    <a:lnTo>
                      <a:pt x="212" y="45"/>
                    </a:lnTo>
                    <a:lnTo>
                      <a:pt x="211" y="42"/>
                    </a:lnTo>
                    <a:lnTo>
                      <a:pt x="211" y="42"/>
                    </a:lnTo>
                    <a:lnTo>
                      <a:pt x="210" y="39"/>
                    </a:lnTo>
                    <a:lnTo>
                      <a:pt x="208" y="37"/>
                    </a:lnTo>
                    <a:lnTo>
                      <a:pt x="208" y="37"/>
                    </a:lnTo>
                    <a:lnTo>
                      <a:pt x="206" y="34"/>
                    </a:lnTo>
                    <a:lnTo>
                      <a:pt x="206" y="33"/>
                    </a:lnTo>
                    <a:lnTo>
                      <a:pt x="204" y="31"/>
                    </a:lnTo>
                    <a:lnTo>
                      <a:pt x="203" y="30"/>
                    </a:lnTo>
                    <a:lnTo>
                      <a:pt x="201" y="29"/>
                    </a:lnTo>
                    <a:lnTo>
                      <a:pt x="200" y="28"/>
                    </a:lnTo>
                    <a:lnTo>
                      <a:pt x="198" y="26"/>
                    </a:lnTo>
                    <a:lnTo>
                      <a:pt x="198" y="26"/>
                    </a:lnTo>
                    <a:lnTo>
                      <a:pt x="195" y="24"/>
                    </a:lnTo>
                    <a:lnTo>
                      <a:pt x="195" y="23"/>
                    </a:lnTo>
                    <a:lnTo>
                      <a:pt x="192" y="22"/>
                    </a:lnTo>
                    <a:lnTo>
                      <a:pt x="191" y="21"/>
                    </a:lnTo>
                    <a:lnTo>
                      <a:pt x="190" y="20"/>
                    </a:lnTo>
                    <a:lnTo>
                      <a:pt x="187" y="19"/>
                    </a:lnTo>
                    <a:lnTo>
                      <a:pt x="186" y="18"/>
                    </a:lnTo>
                    <a:lnTo>
                      <a:pt x="184" y="17"/>
                    </a:lnTo>
                    <a:lnTo>
                      <a:pt x="182" y="16"/>
                    </a:lnTo>
                    <a:lnTo>
                      <a:pt x="181" y="16"/>
                    </a:lnTo>
                    <a:lnTo>
                      <a:pt x="179" y="15"/>
                    </a:lnTo>
                    <a:lnTo>
                      <a:pt x="177" y="13"/>
                    </a:lnTo>
                    <a:lnTo>
                      <a:pt x="176" y="13"/>
                    </a:lnTo>
                    <a:lnTo>
                      <a:pt x="174" y="12"/>
                    </a:lnTo>
                    <a:lnTo>
                      <a:pt x="171" y="11"/>
                    </a:lnTo>
                    <a:lnTo>
                      <a:pt x="169" y="10"/>
                    </a:lnTo>
                    <a:lnTo>
                      <a:pt x="169" y="10"/>
                    </a:lnTo>
                    <a:lnTo>
                      <a:pt x="166" y="9"/>
                    </a:lnTo>
                    <a:lnTo>
                      <a:pt x="163" y="8"/>
                    </a:lnTo>
                    <a:lnTo>
                      <a:pt x="161" y="8"/>
                    </a:lnTo>
                    <a:lnTo>
                      <a:pt x="161" y="8"/>
                    </a:lnTo>
                    <a:lnTo>
                      <a:pt x="158" y="7"/>
                    </a:lnTo>
                    <a:lnTo>
                      <a:pt x="155" y="6"/>
                    </a:lnTo>
                    <a:lnTo>
                      <a:pt x="153" y="6"/>
                    </a:lnTo>
                    <a:lnTo>
                      <a:pt x="150" y="5"/>
                    </a:lnTo>
                    <a:lnTo>
                      <a:pt x="150" y="5"/>
                    </a:lnTo>
                    <a:lnTo>
                      <a:pt x="148" y="4"/>
                    </a:lnTo>
                    <a:lnTo>
                      <a:pt x="145" y="4"/>
                    </a:lnTo>
                    <a:lnTo>
                      <a:pt x="142" y="3"/>
                    </a:lnTo>
                    <a:lnTo>
                      <a:pt x="140" y="3"/>
                    </a:lnTo>
                    <a:lnTo>
                      <a:pt x="137" y="3"/>
                    </a:lnTo>
                    <a:lnTo>
                      <a:pt x="136" y="2"/>
                    </a:lnTo>
                    <a:lnTo>
                      <a:pt x="134" y="2"/>
                    </a:lnTo>
                    <a:lnTo>
                      <a:pt x="132" y="2"/>
                    </a:lnTo>
                    <a:lnTo>
                      <a:pt x="129" y="2"/>
                    </a:lnTo>
                    <a:lnTo>
                      <a:pt x="126" y="1"/>
                    </a:lnTo>
                    <a:lnTo>
                      <a:pt x="124" y="1"/>
                    </a:lnTo>
                    <a:lnTo>
                      <a:pt x="121" y="1"/>
                    </a:lnTo>
                    <a:lnTo>
                      <a:pt x="119" y="1"/>
                    </a:lnTo>
                    <a:lnTo>
                      <a:pt x="116" y="1"/>
                    </a:lnTo>
                    <a:lnTo>
                      <a:pt x="113" y="0"/>
                    </a:lnTo>
                    <a:lnTo>
                      <a:pt x="111" y="0"/>
                    </a:lnTo>
                    <a:lnTo>
                      <a:pt x="108" y="0"/>
                    </a:lnTo>
                    <a:lnTo>
                      <a:pt x="105" y="0"/>
                    </a:lnTo>
                    <a:lnTo>
                      <a:pt x="103" y="0"/>
                    </a:lnTo>
                    <a:lnTo>
                      <a:pt x="100" y="0"/>
                    </a:lnTo>
                    <a:lnTo>
                      <a:pt x="97" y="1"/>
                    </a:lnTo>
                    <a:lnTo>
                      <a:pt x="95" y="1"/>
                    </a:lnTo>
                    <a:lnTo>
                      <a:pt x="92" y="1"/>
                    </a:lnTo>
                    <a:lnTo>
                      <a:pt x="89" y="1"/>
                    </a:lnTo>
                    <a:lnTo>
                      <a:pt x="87" y="1"/>
                    </a:lnTo>
                    <a:lnTo>
                      <a:pt x="84" y="2"/>
                    </a:lnTo>
                    <a:lnTo>
                      <a:pt x="82" y="2"/>
                    </a:lnTo>
                    <a:lnTo>
                      <a:pt x="79" y="2"/>
                    </a:lnTo>
                    <a:lnTo>
                      <a:pt x="77" y="2"/>
                    </a:lnTo>
                    <a:lnTo>
                      <a:pt x="76" y="3"/>
                    </a:lnTo>
                    <a:lnTo>
                      <a:pt x="74" y="3"/>
                    </a:lnTo>
                    <a:lnTo>
                      <a:pt x="71" y="3"/>
                    </a:lnTo>
                    <a:lnTo>
                      <a:pt x="68" y="4"/>
                    </a:lnTo>
                    <a:lnTo>
                      <a:pt x="66" y="4"/>
                    </a:lnTo>
                    <a:lnTo>
                      <a:pt x="63" y="5"/>
                    </a:lnTo>
                    <a:lnTo>
                      <a:pt x="63" y="5"/>
                    </a:lnTo>
                    <a:lnTo>
                      <a:pt x="60" y="6"/>
                    </a:lnTo>
                    <a:lnTo>
                      <a:pt x="58" y="6"/>
                    </a:lnTo>
                    <a:lnTo>
                      <a:pt x="55" y="7"/>
                    </a:lnTo>
                    <a:lnTo>
                      <a:pt x="53" y="8"/>
                    </a:lnTo>
                    <a:lnTo>
                      <a:pt x="50" y="8"/>
                    </a:lnTo>
                    <a:lnTo>
                      <a:pt x="47" y="9"/>
                    </a:lnTo>
                    <a:lnTo>
                      <a:pt x="45" y="10"/>
                    </a:lnTo>
                    <a:lnTo>
                      <a:pt x="44" y="10"/>
                    </a:lnTo>
                    <a:lnTo>
                      <a:pt x="42" y="11"/>
                    </a:lnTo>
                    <a:lnTo>
                      <a:pt x="39" y="12"/>
                    </a:lnTo>
                    <a:lnTo>
                      <a:pt x="38" y="13"/>
                    </a:lnTo>
                    <a:lnTo>
                      <a:pt x="37" y="13"/>
                    </a:lnTo>
                    <a:lnTo>
                      <a:pt x="34" y="15"/>
                    </a:lnTo>
                    <a:lnTo>
                      <a:pt x="32" y="16"/>
                    </a:lnTo>
                    <a:lnTo>
                      <a:pt x="31" y="16"/>
                    </a:lnTo>
                    <a:lnTo>
                      <a:pt x="29" y="17"/>
                    </a:lnTo>
                    <a:lnTo>
                      <a:pt x="27" y="18"/>
                    </a:lnTo>
                    <a:lnTo>
                      <a:pt x="26" y="19"/>
                    </a:lnTo>
                    <a:lnTo>
                      <a:pt x="24" y="20"/>
                    </a:lnTo>
                    <a:lnTo>
                      <a:pt x="22" y="21"/>
                    </a:lnTo>
                    <a:lnTo>
                      <a:pt x="21" y="22"/>
                    </a:lnTo>
                    <a:lnTo>
                      <a:pt x="19" y="23"/>
                    </a:lnTo>
                    <a:lnTo>
                      <a:pt x="18" y="24"/>
                    </a:lnTo>
                    <a:lnTo>
                      <a:pt x="16" y="26"/>
                    </a:lnTo>
                    <a:lnTo>
                      <a:pt x="15" y="26"/>
                    </a:lnTo>
                    <a:lnTo>
                      <a:pt x="13" y="28"/>
                    </a:lnTo>
                    <a:lnTo>
                      <a:pt x="12" y="29"/>
                    </a:lnTo>
                    <a:lnTo>
                      <a:pt x="10" y="30"/>
                    </a:lnTo>
                    <a:lnTo>
                      <a:pt x="10" y="31"/>
                    </a:lnTo>
                    <a:lnTo>
                      <a:pt x="8" y="33"/>
                    </a:lnTo>
                    <a:lnTo>
                      <a:pt x="7" y="34"/>
                    </a:lnTo>
                    <a:lnTo>
                      <a:pt x="5" y="37"/>
                    </a:lnTo>
                    <a:lnTo>
                      <a:pt x="5" y="37"/>
                    </a:lnTo>
                    <a:lnTo>
                      <a:pt x="4" y="39"/>
                    </a:lnTo>
                    <a:lnTo>
                      <a:pt x="2" y="42"/>
                    </a:lnTo>
                    <a:lnTo>
                      <a:pt x="2" y="42"/>
                    </a:lnTo>
                    <a:lnTo>
                      <a:pt x="1" y="45"/>
                    </a:lnTo>
                    <a:lnTo>
                      <a:pt x="1" y="47"/>
                    </a:lnTo>
                    <a:lnTo>
                      <a:pt x="0" y="50"/>
                    </a:lnTo>
                    <a:lnTo>
                      <a:pt x="0" y="51"/>
                    </a:lnTo>
                    <a:lnTo>
                      <a:pt x="0" y="52"/>
                    </a:lnTo>
                    <a:lnTo>
                      <a:pt x="0" y="55"/>
                    </a:lnTo>
                    <a:lnTo>
                      <a:pt x="0" y="57"/>
                    </a:lnTo>
                    <a:lnTo>
                      <a:pt x="0" y="58"/>
                    </a:lnTo>
                    <a:lnTo>
                      <a:pt x="1" y="60"/>
                    </a:lnTo>
                    <a:lnTo>
                      <a:pt x="1" y="63"/>
                    </a:lnTo>
                    <a:lnTo>
                      <a:pt x="2" y="66"/>
                    </a:lnTo>
                    <a:lnTo>
                      <a:pt x="2" y="66"/>
                    </a:lnTo>
                    <a:lnTo>
                      <a:pt x="4" y="68"/>
                    </a:lnTo>
                    <a:lnTo>
                      <a:pt x="5" y="71"/>
                    </a:lnTo>
                    <a:lnTo>
                      <a:pt x="5" y="71"/>
                    </a:lnTo>
                    <a:lnTo>
                      <a:pt x="7" y="74"/>
                    </a:lnTo>
                    <a:lnTo>
                      <a:pt x="8" y="74"/>
                    </a:lnTo>
                    <a:lnTo>
                      <a:pt x="10" y="76"/>
                    </a:lnTo>
                    <a:lnTo>
                      <a:pt x="10" y="77"/>
                    </a:lnTo>
                    <a:lnTo>
                      <a:pt x="12" y="79"/>
                    </a:lnTo>
                    <a:lnTo>
                      <a:pt x="13" y="80"/>
                    </a:lnTo>
                    <a:lnTo>
                      <a:pt x="15" y="81"/>
                    </a:lnTo>
                    <a:lnTo>
                      <a:pt x="16" y="82"/>
                    </a:lnTo>
                    <a:lnTo>
                      <a:pt x="18" y="84"/>
                    </a:lnTo>
                    <a:lnTo>
                      <a:pt x="19" y="84"/>
                    </a:lnTo>
                    <a:lnTo>
                      <a:pt x="21" y="86"/>
                    </a:lnTo>
                    <a:lnTo>
                      <a:pt x="22" y="87"/>
                    </a:lnTo>
                    <a:lnTo>
                      <a:pt x="24" y="87"/>
                    </a:lnTo>
                    <a:lnTo>
                      <a:pt x="26" y="89"/>
                    </a:lnTo>
                    <a:lnTo>
                      <a:pt x="27" y="89"/>
                    </a:lnTo>
                    <a:lnTo>
                      <a:pt x="29" y="91"/>
                    </a:lnTo>
                    <a:lnTo>
                      <a:pt x="31" y="92"/>
                    </a:lnTo>
                    <a:lnTo>
                      <a:pt x="32" y="92"/>
                    </a:lnTo>
                    <a:lnTo>
                      <a:pt x="34" y="93"/>
                    </a:lnTo>
                    <a:lnTo>
                      <a:pt x="37" y="94"/>
                    </a:lnTo>
                    <a:lnTo>
                      <a:pt x="38" y="95"/>
                    </a:lnTo>
                    <a:lnTo>
                      <a:pt x="39" y="95"/>
                    </a:lnTo>
                    <a:lnTo>
                      <a:pt x="42" y="96"/>
                    </a:lnTo>
                    <a:lnTo>
                      <a:pt x="44" y="97"/>
                    </a:lnTo>
                    <a:lnTo>
                      <a:pt x="45" y="97"/>
                    </a:lnTo>
                    <a:lnTo>
                      <a:pt x="47" y="98"/>
                    </a:lnTo>
                    <a:lnTo>
                      <a:pt x="50" y="99"/>
                    </a:lnTo>
                    <a:lnTo>
                      <a:pt x="53" y="100"/>
                    </a:lnTo>
                    <a:lnTo>
                      <a:pt x="55" y="101"/>
                    </a:lnTo>
                    <a:lnTo>
                      <a:pt x="58" y="101"/>
                    </a:lnTo>
                    <a:lnTo>
                      <a:pt x="60" y="102"/>
                    </a:lnTo>
                    <a:lnTo>
                      <a:pt x="63" y="103"/>
                    </a:lnTo>
                    <a:lnTo>
                      <a:pt x="63" y="103"/>
                    </a:lnTo>
                    <a:lnTo>
                      <a:pt x="66" y="103"/>
                    </a:lnTo>
                    <a:lnTo>
                      <a:pt x="68" y="104"/>
                    </a:lnTo>
                    <a:lnTo>
                      <a:pt x="71" y="104"/>
                    </a:lnTo>
                    <a:lnTo>
                      <a:pt x="74" y="105"/>
                    </a:lnTo>
                    <a:lnTo>
                      <a:pt x="76" y="105"/>
                    </a:lnTo>
                    <a:lnTo>
                      <a:pt x="77" y="105"/>
                    </a:lnTo>
                    <a:lnTo>
                      <a:pt x="79" y="10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246"/>
              <p:cNvSpPr>
                <a:spLocks/>
              </p:cNvSpPr>
              <p:nvPr/>
            </p:nvSpPr>
            <p:spPr bwMode="auto">
              <a:xfrm>
                <a:off x="1965" y="2052"/>
                <a:ext cx="1192" cy="594"/>
              </a:xfrm>
              <a:custGeom>
                <a:avLst/>
                <a:gdLst>
                  <a:gd name="T0" fmla="*/ 555 w 1192"/>
                  <a:gd name="T1" fmla="*/ 594 h 594"/>
                  <a:gd name="T2" fmla="*/ 625 w 1192"/>
                  <a:gd name="T3" fmla="*/ 594 h 594"/>
                  <a:gd name="T4" fmla="*/ 689 w 1192"/>
                  <a:gd name="T5" fmla="*/ 587 h 594"/>
                  <a:gd name="T6" fmla="*/ 740 w 1192"/>
                  <a:gd name="T7" fmla="*/ 581 h 594"/>
                  <a:gd name="T8" fmla="*/ 810 w 1192"/>
                  <a:gd name="T9" fmla="*/ 575 h 594"/>
                  <a:gd name="T10" fmla="*/ 861 w 1192"/>
                  <a:gd name="T11" fmla="*/ 562 h 594"/>
                  <a:gd name="T12" fmla="*/ 906 w 1192"/>
                  <a:gd name="T13" fmla="*/ 549 h 594"/>
                  <a:gd name="T14" fmla="*/ 957 w 1192"/>
                  <a:gd name="T15" fmla="*/ 530 h 594"/>
                  <a:gd name="T16" fmla="*/ 1008 w 1192"/>
                  <a:gd name="T17" fmla="*/ 512 h 594"/>
                  <a:gd name="T18" fmla="*/ 1052 w 1192"/>
                  <a:gd name="T19" fmla="*/ 486 h 594"/>
                  <a:gd name="T20" fmla="*/ 1090 w 1192"/>
                  <a:gd name="T21" fmla="*/ 461 h 594"/>
                  <a:gd name="T22" fmla="*/ 1129 w 1192"/>
                  <a:gd name="T23" fmla="*/ 436 h 594"/>
                  <a:gd name="T24" fmla="*/ 1160 w 1192"/>
                  <a:gd name="T25" fmla="*/ 391 h 594"/>
                  <a:gd name="T26" fmla="*/ 1186 w 1192"/>
                  <a:gd name="T27" fmla="*/ 354 h 594"/>
                  <a:gd name="T28" fmla="*/ 1192 w 1192"/>
                  <a:gd name="T29" fmla="*/ 303 h 594"/>
                  <a:gd name="T30" fmla="*/ 1186 w 1192"/>
                  <a:gd name="T31" fmla="*/ 252 h 594"/>
                  <a:gd name="T32" fmla="*/ 1167 w 1192"/>
                  <a:gd name="T33" fmla="*/ 202 h 594"/>
                  <a:gd name="T34" fmla="*/ 1141 w 1192"/>
                  <a:gd name="T35" fmla="*/ 170 h 594"/>
                  <a:gd name="T36" fmla="*/ 1103 w 1192"/>
                  <a:gd name="T37" fmla="*/ 139 h 594"/>
                  <a:gd name="T38" fmla="*/ 1059 w 1192"/>
                  <a:gd name="T39" fmla="*/ 107 h 594"/>
                  <a:gd name="T40" fmla="*/ 1020 w 1192"/>
                  <a:gd name="T41" fmla="*/ 88 h 594"/>
                  <a:gd name="T42" fmla="*/ 976 w 1192"/>
                  <a:gd name="T43" fmla="*/ 69 h 594"/>
                  <a:gd name="T44" fmla="*/ 925 w 1192"/>
                  <a:gd name="T45" fmla="*/ 50 h 594"/>
                  <a:gd name="T46" fmla="*/ 874 w 1192"/>
                  <a:gd name="T47" fmla="*/ 31 h 594"/>
                  <a:gd name="T48" fmla="*/ 816 w 1192"/>
                  <a:gd name="T49" fmla="*/ 19 h 594"/>
                  <a:gd name="T50" fmla="*/ 759 w 1192"/>
                  <a:gd name="T51" fmla="*/ 12 h 594"/>
                  <a:gd name="T52" fmla="*/ 702 w 1192"/>
                  <a:gd name="T53" fmla="*/ 6 h 594"/>
                  <a:gd name="T54" fmla="*/ 638 w 1192"/>
                  <a:gd name="T55" fmla="*/ 0 h 594"/>
                  <a:gd name="T56" fmla="*/ 574 w 1192"/>
                  <a:gd name="T57" fmla="*/ 0 h 594"/>
                  <a:gd name="T58" fmla="*/ 504 w 1192"/>
                  <a:gd name="T59" fmla="*/ 6 h 594"/>
                  <a:gd name="T60" fmla="*/ 453 w 1192"/>
                  <a:gd name="T61" fmla="*/ 6 h 594"/>
                  <a:gd name="T62" fmla="*/ 389 w 1192"/>
                  <a:gd name="T63" fmla="*/ 19 h 594"/>
                  <a:gd name="T64" fmla="*/ 338 w 1192"/>
                  <a:gd name="T65" fmla="*/ 31 h 594"/>
                  <a:gd name="T66" fmla="*/ 287 w 1192"/>
                  <a:gd name="T67" fmla="*/ 44 h 594"/>
                  <a:gd name="T68" fmla="*/ 236 w 1192"/>
                  <a:gd name="T69" fmla="*/ 57 h 594"/>
                  <a:gd name="T70" fmla="*/ 185 w 1192"/>
                  <a:gd name="T71" fmla="*/ 82 h 594"/>
                  <a:gd name="T72" fmla="*/ 141 w 1192"/>
                  <a:gd name="T73" fmla="*/ 101 h 594"/>
                  <a:gd name="T74" fmla="*/ 102 w 1192"/>
                  <a:gd name="T75" fmla="*/ 132 h 594"/>
                  <a:gd name="T76" fmla="*/ 71 w 1192"/>
                  <a:gd name="T77" fmla="*/ 158 h 594"/>
                  <a:gd name="T78" fmla="*/ 32 w 1192"/>
                  <a:gd name="T79" fmla="*/ 196 h 594"/>
                  <a:gd name="T80" fmla="*/ 13 w 1192"/>
                  <a:gd name="T81" fmla="*/ 240 h 594"/>
                  <a:gd name="T82" fmla="*/ 0 w 1192"/>
                  <a:gd name="T83" fmla="*/ 284 h 594"/>
                  <a:gd name="T84" fmla="*/ 7 w 1192"/>
                  <a:gd name="T85" fmla="*/ 335 h 594"/>
                  <a:gd name="T86" fmla="*/ 32 w 1192"/>
                  <a:gd name="T87" fmla="*/ 385 h 594"/>
                  <a:gd name="T88" fmla="*/ 58 w 1192"/>
                  <a:gd name="T89" fmla="*/ 423 h 594"/>
                  <a:gd name="T90" fmla="*/ 90 w 1192"/>
                  <a:gd name="T91" fmla="*/ 455 h 594"/>
                  <a:gd name="T92" fmla="*/ 134 w 1192"/>
                  <a:gd name="T93" fmla="*/ 486 h 594"/>
                  <a:gd name="T94" fmla="*/ 172 w 1192"/>
                  <a:gd name="T95" fmla="*/ 505 h 594"/>
                  <a:gd name="T96" fmla="*/ 217 w 1192"/>
                  <a:gd name="T97" fmla="*/ 524 h 594"/>
                  <a:gd name="T98" fmla="*/ 268 w 1192"/>
                  <a:gd name="T99" fmla="*/ 543 h 594"/>
                  <a:gd name="T100" fmla="*/ 319 w 1192"/>
                  <a:gd name="T101" fmla="*/ 556 h 594"/>
                  <a:gd name="T102" fmla="*/ 376 w 1192"/>
                  <a:gd name="T103" fmla="*/ 568 h 594"/>
                  <a:gd name="T104" fmla="*/ 440 w 1192"/>
                  <a:gd name="T105" fmla="*/ 581 h 594"/>
                  <a:gd name="T106" fmla="*/ 491 w 1192"/>
                  <a:gd name="T107" fmla="*/ 58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2" h="594">
                    <a:moveTo>
                      <a:pt x="504" y="587"/>
                    </a:moveTo>
                    <a:lnTo>
                      <a:pt x="523" y="587"/>
                    </a:lnTo>
                    <a:lnTo>
                      <a:pt x="536" y="587"/>
                    </a:lnTo>
                    <a:lnTo>
                      <a:pt x="555" y="594"/>
                    </a:lnTo>
                    <a:lnTo>
                      <a:pt x="574" y="594"/>
                    </a:lnTo>
                    <a:lnTo>
                      <a:pt x="587" y="594"/>
                    </a:lnTo>
                    <a:lnTo>
                      <a:pt x="606" y="594"/>
                    </a:lnTo>
                    <a:lnTo>
                      <a:pt x="625" y="594"/>
                    </a:lnTo>
                    <a:lnTo>
                      <a:pt x="638" y="594"/>
                    </a:lnTo>
                    <a:lnTo>
                      <a:pt x="657" y="587"/>
                    </a:lnTo>
                    <a:lnTo>
                      <a:pt x="676" y="587"/>
                    </a:lnTo>
                    <a:lnTo>
                      <a:pt x="689" y="587"/>
                    </a:lnTo>
                    <a:lnTo>
                      <a:pt x="702" y="587"/>
                    </a:lnTo>
                    <a:lnTo>
                      <a:pt x="708" y="587"/>
                    </a:lnTo>
                    <a:lnTo>
                      <a:pt x="721" y="587"/>
                    </a:lnTo>
                    <a:lnTo>
                      <a:pt x="740" y="581"/>
                    </a:lnTo>
                    <a:lnTo>
                      <a:pt x="759" y="581"/>
                    </a:lnTo>
                    <a:lnTo>
                      <a:pt x="772" y="581"/>
                    </a:lnTo>
                    <a:lnTo>
                      <a:pt x="791" y="575"/>
                    </a:lnTo>
                    <a:lnTo>
                      <a:pt x="810" y="575"/>
                    </a:lnTo>
                    <a:lnTo>
                      <a:pt x="816" y="568"/>
                    </a:lnTo>
                    <a:lnTo>
                      <a:pt x="823" y="568"/>
                    </a:lnTo>
                    <a:lnTo>
                      <a:pt x="842" y="568"/>
                    </a:lnTo>
                    <a:lnTo>
                      <a:pt x="861" y="562"/>
                    </a:lnTo>
                    <a:lnTo>
                      <a:pt x="874" y="556"/>
                    </a:lnTo>
                    <a:lnTo>
                      <a:pt x="893" y="556"/>
                    </a:lnTo>
                    <a:lnTo>
                      <a:pt x="893" y="556"/>
                    </a:lnTo>
                    <a:lnTo>
                      <a:pt x="906" y="549"/>
                    </a:lnTo>
                    <a:lnTo>
                      <a:pt x="925" y="543"/>
                    </a:lnTo>
                    <a:lnTo>
                      <a:pt x="944" y="537"/>
                    </a:lnTo>
                    <a:lnTo>
                      <a:pt x="944" y="537"/>
                    </a:lnTo>
                    <a:lnTo>
                      <a:pt x="957" y="530"/>
                    </a:lnTo>
                    <a:lnTo>
                      <a:pt x="976" y="524"/>
                    </a:lnTo>
                    <a:lnTo>
                      <a:pt x="988" y="518"/>
                    </a:lnTo>
                    <a:lnTo>
                      <a:pt x="995" y="518"/>
                    </a:lnTo>
                    <a:lnTo>
                      <a:pt x="1008" y="512"/>
                    </a:lnTo>
                    <a:lnTo>
                      <a:pt x="1020" y="505"/>
                    </a:lnTo>
                    <a:lnTo>
                      <a:pt x="1027" y="499"/>
                    </a:lnTo>
                    <a:lnTo>
                      <a:pt x="1046" y="493"/>
                    </a:lnTo>
                    <a:lnTo>
                      <a:pt x="1052" y="486"/>
                    </a:lnTo>
                    <a:lnTo>
                      <a:pt x="1059" y="486"/>
                    </a:lnTo>
                    <a:lnTo>
                      <a:pt x="1078" y="474"/>
                    </a:lnTo>
                    <a:lnTo>
                      <a:pt x="1078" y="467"/>
                    </a:lnTo>
                    <a:lnTo>
                      <a:pt x="1090" y="461"/>
                    </a:lnTo>
                    <a:lnTo>
                      <a:pt x="1103" y="455"/>
                    </a:lnTo>
                    <a:lnTo>
                      <a:pt x="1110" y="448"/>
                    </a:lnTo>
                    <a:lnTo>
                      <a:pt x="1122" y="436"/>
                    </a:lnTo>
                    <a:lnTo>
                      <a:pt x="1129" y="436"/>
                    </a:lnTo>
                    <a:lnTo>
                      <a:pt x="1141" y="423"/>
                    </a:lnTo>
                    <a:lnTo>
                      <a:pt x="1141" y="417"/>
                    </a:lnTo>
                    <a:lnTo>
                      <a:pt x="1154" y="404"/>
                    </a:lnTo>
                    <a:lnTo>
                      <a:pt x="1160" y="391"/>
                    </a:lnTo>
                    <a:lnTo>
                      <a:pt x="1167" y="385"/>
                    </a:lnTo>
                    <a:lnTo>
                      <a:pt x="1173" y="372"/>
                    </a:lnTo>
                    <a:lnTo>
                      <a:pt x="1180" y="366"/>
                    </a:lnTo>
                    <a:lnTo>
                      <a:pt x="1186" y="354"/>
                    </a:lnTo>
                    <a:lnTo>
                      <a:pt x="1186" y="335"/>
                    </a:lnTo>
                    <a:lnTo>
                      <a:pt x="1192" y="322"/>
                    </a:lnTo>
                    <a:lnTo>
                      <a:pt x="1192" y="309"/>
                    </a:lnTo>
                    <a:lnTo>
                      <a:pt x="1192" y="303"/>
                    </a:lnTo>
                    <a:lnTo>
                      <a:pt x="1192" y="284"/>
                    </a:lnTo>
                    <a:lnTo>
                      <a:pt x="1192" y="278"/>
                    </a:lnTo>
                    <a:lnTo>
                      <a:pt x="1192" y="271"/>
                    </a:lnTo>
                    <a:lnTo>
                      <a:pt x="1186" y="252"/>
                    </a:lnTo>
                    <a:lnTo>
                      <a:pt x="1186" y="240"/>
                    </a:lnTo>
                    <a:lnTo>
                      <a:pt x="1180" y="221"/>
                    </a:lnTo>
                    <a:lnTo>
                      <a:pt x="1173" y="221"/>
                    </a:lnTo>
                    <a:lnTo>
                      <a:pt x="1167" y="202"/>
                    </a:lnTo>
                    <a:lnTo>
                      <a:pt x="1160" y="196"/>
                    </a:lnTo>
                    <a:lnTo>
                      <a:pt x="1154" y="189"/>
                    </a:lnTo>
                    <a:lnTo>
                      <a:pt x="1141" y="177"/>
                    </a:lnTo>
                    <a:lnTo>
                      <a:pt x="1141" y="170"/>
                    </a:lnTo>
                    <a:lnTo>
                      <a:pt x="1129" y="158"/>
                    </a:lnTo>
                    <a:lnTo>
                      <a:pt x="1122" y="151"/>
                    </a:lnTo>
                    <a:lnTo>
                      <a:pt x="1110" y="145"/>
                    </a:lnTo>
                    <a:lnTo>
                      <a:pt x="1103" y="139"/>
                    </a:lnTo>
                    <a:lnTo>
                      <a:pt x="1090" y="132"/>
                    </a:lnTo>
                    <a:lnTo>
                      <a:pt x="1078" y="120"/>
                    </a:lnTo>
                    <a:lnTo>
                      <a:pt x="1078" y="120"/>
                    </a:lnTo>
                    <a:lnTo>
                      <a:pt x="1059" y="107"/>
                    </a:lnTo>
                    <a:lnTo>
                      <a:pt x="1052" y="101"/>
                    </a:lnTo>
                    <a:lnTo>
                      <a:pt x="1046" y="101"/>
                    </a:lnTo>
                    <a:lnTo>
                      <a:pt x="1027" y="88"/>
                    </a:lnTo>
                    <a:lnTo>
                      <a:pt x="1020" y="88"/>
                    </a:lnTo>
                    <a:lnTo>
                      <a:pt x="1008" y="82"/>
                    </a:lnTo>
                    <a:lnTo>
                      <a:pt x="995" y="76"/>
                    </a:lnTo>
                    <a:lnTo>
                      <a:pt x="988" y="69"/>
                    </a:lnTo>
                    <a:lnTo>
                      <a:pt x="976" y="69"/>
                    </a:lnTo>
                    <a:lnTo>
                      <a:pt x="957" y="57"/>
                    </a:lnTo>
                    <a:lnTo>
                      <a:pt x="944" y="57"/>
                    </a:lnTo>
                    <a:lnTo>
                      <a:pt x="944" y="57"/>
                    </a:lnTo>
                    <a:lnTo>
                      <a:pt x="925" y="50"/>
                    </a:lnTo>
                    <a:lnTo>
                      <a:pt x="906" y="44"/>
                    </a:lnTo>
                    <a:lnTo>
                      <a:pt x="893" y="38"/>
                    </a:lnTo>
                    <a:lnTo>
                      <a:pt x="893" y="38"/>
                    </a:lnTo>
                    <a:lnTo>
                      <a:pt x="874" y="31"/>
                    </a:lnTo>
                    <a:lnTo>
                      <a:pt x="861" y="31"/>
                    </a:lnTo>
                    <a:lnTo>
                      <a:pt x="842" y="25"/>
                    </a:lnTo>
                    <a:lnTo>
                      <a:pt x="823" y="19"/>
                    </a:lnTo>
                    <a:lnTo>
                      <a:pt x="816" y="19"/>
                    </a:lnTo>
                    <a:lnTo>
                      <a:pt x="810" y="19"/>
                    </a:lnTo>
                    <a:lnTo>
                      <a:pt x="791" y="12"/>
                    </a:lnTo>
                    <a:lnTo>
                      <a:pt x="772" y="12"/>
                    </a:lnTo>
                    <a:lnTo>
                      <a:pt x="759" y="12"/>
                    </a:lnTo>
                    <a:lnTo>
                      <a:pt x="740" y="6"/>
                    </a:lnTo>
                    <a:lnTo>
                      <a:pt x="721" y="6"/>
                    </a:lnTo>
                    <a:lnTo>
                      <a:pt x="708" y="6"/>
                    </a:lnTo>
                    <a:lnTo>
                      <a:pt x="702" y="6"/>
                    </a:lnTo>
                    <a:lnTo>
                      <a:pt x="689" y="6"/>
                    </a:lnTo>
                    <a:lnTo>
                      <a:pt x="676" y="0"/>
                    </a:lnTo>
                    <a:lnTo>
                      <a:pt x="657" y="0"/>
                    </a:lnTo>
                    <a:lnTo>
                      <a:pt x="638" y="0"/>
                    </a:lnTo>
                    <a:lnTo>
                      <a:pt x="625" y="0"/>
                    </a:lnTo>
                    <a:lnTo>
                      <a:pt x="606" y="0"/>
                    </a:lnTo>
                    <a:lnTo>
                      <a:pt x="587" y="0"/>
                    </a:lnTo>
                    <a:lnTo>
                      <a:pt x="574" y="0"/>
                    </a:lnTo>
                    <a:lnTo>
                      <a:pt x="555" y="0"/>
                    </a:lnTo>
                    <a:lnTo>
                      <a:pt x="536" y="0"/>
                    </a:lnTo>
                    <a:lnTo>
                      <a:pt x="523" y="0"/>
                    </a:lnTo>
                    <a:lnTo>
                      <a:pt x="504" y="6"/>
                    </a:lnTo>
                    <a:lnTo>
                      <a:pt x="491" y="6"/>
                    </a:lnTo>
                    <a:lnTo>
                      <a:pt x="485" y="6"/>
                    </a:lnTo>
                    <a:lnTo>
                      <a:pt x="472" y="6"/>
                    </a:lnTo>
                    <a:lnTo>
                      <a:pt x="453" y="6"/>
                    </a:lnTo>
                    <a:lnTo>
                      <a:pt x="440" y="12"/>
                    </a:lnTo>
                    <a:lnTo>
                      <a:pt x="421" y="12"/>
                    </a:lnTo>
                    <a:lnTo>
                      <a:pt x="402" y="12"/>
                    </a:lnTo>
                    <a:lnTo>
                      <a:pt x="389" y="19"/>
                    </a:lnTo>
                    <a:lnTo>
                      <a:pt x="376" y="19"/>
                    </a:lnTo>
                    <a:lnTo>
                      <a:pt x="370" y="19"/>
                    </a:lnTo>
                    <a:lnTo>
                      <a:pt x="351" y="25"/>
                    </a:lnTo>
                    <a:lnTo>
                      <a:pt x="338" y="31"/>
                    </a:lnTo>
                    <a:lnTo>
                      <a:pt x="319" y="31"/>
                    </a:lnTo>
                    <a:lnTo>
                      <a:pt x="306" y="38"/>
                    </a:lnTo>
                    <a:lnTo>
                      <a:pt x="300" y="38"/>
                    </a:lnTo>
                    <a:lnTo>
                      <a:pt x="287" y="44"/>
                    </a:lnTo>
                    <a:lnTo>
                      <a:pt x="268" y="50"/>
                    </a:lnTo>
                    <a:lnTo>
                      <a:pt x="255" y="57"/>
                    </a:lnTo>
                    <a:lnTo>
                      <a:pt x="249" y="57"/>
                    </a:lnTo>
                    <a:lnTo>
                      <a:pt x="236" y="57"/>
                    </a:lnTo>
                    <a:lnTo>
                      <a:pt x="217" y="69"/>
                    </a:lnTo>
                    <a:lnTo>
                      <a:pt x="211" y="69"/>
                    </a:lnTo>
                    <a:lnTo>
                      <a:pt x="204" y="76"/>
                    </a:lnTo>
                    <a:lnTo>
                      <a:pt x="185" y="82"/>
                    </a:lnTo>
                    <a:lnTo>
                      <a:pt x="172" y="88"/>
                    </a:lnTo>
                    <a:lnTo>
                      <a:pt x="166" y="88"/>
                    </a:lnTo>
                    <a:lnTo>
                      <a:pt x="153" y="101"/>
                    </a:lnTo>
                    <a:lnTo>
                      <a:pt x="141" y="101"/>
                    </a:lnTo>
                    <a:lnTo>
                      <a:pt x="134" y="107"/>
                    </a:lnTo>
                    <a:lnTo>
                      <a:pt x="115" y="120"/>
                    </a:lnTo>
                    <a:lnTo>
                      <a:pt x="115" y="120"/>
                    </a:lnTo>
                    <a:lnTo>
                      <a:pt x="102" y="132"/>
                    </a:lnTo>
                    <a:lnTo>
                      <a:pt x="90" y="139"/>
                    </a:lnTo>
                    <a:lnTo>
                      <a:pt x="83" y="145"/>
                    </a:lnTo>
                    <a:lnTo>
                      <a:pt x="71" y="151"/>
                    </a:lnTo>
                    <a:lnTo>
                      <a:pt x="71" y="158"/>
                    </a:lnTo>
                    <a:lnTo>
                      <a:pt x="58" y="170"/>
                    </a:lnTo>
                    <a:lnTo>
                      <a:pt x="51" y="177"/>
                    </a:lnTo>
                    <a:lnTo>
                      <a:pt x="39" y="189"/>
                    </a:lnTo>
                    <a:lnTo>
                      <a:pt x="32" y="196"/>
                    </a:lnTo>
                    <a:lnTo>
                      <a:pt x="32" y="202"/>
                    </a:lnTo>
                    <a:lnTo>
                      <a:pt x="20" y="221"/>
                    </a:lnTo>
                    <a:lnTo>
                      <a:pt x="20" y="221"/>
                    </a:lnTo>
                    <a:lnTo>
                      <a:pt x="13" y="240"/>
                    </a:lnTo>
                    <a:lnTo>
                      <a:pt x="7" y="252"/>
                    </a:lnTo>
                    <a:lnTo>
                      <a:pt x="0" y="271"/>
                    </a:lnTo>
                    <a:lnTo>
                      <a:pt x="0" y="278"/>
                    </a:lnTo>
                    <a:lnTo>
                      <a:pt x="0" y="284"/>
                    </a:lnTo>
                    <a:lnTo>
                      <a:pt x="0" y="303"/>
                    </a:lnTo>
                    <a:lnTo>
                      <a:pt x="0" y="309"/>
                    </a:lnTo>
                    <a:lnTo>
                      <a:pt x="0" y="322"/>
                    </a:lnTo>
                    <a:lnTo>
                      <a:pt x="7" y="335"/>
                    </a:lnTo>
                    <a:lnTo>
                      <a:pt x="13" y="354"/>
                    </a:lnTo>
                    <a:lnTo>
                      <a:pt x="20" y="366"/>
                    </a:lnTo>
                    <a:lnTo>
                      <a:pt x="20" y="372"/>
                    </a:lnTo>
                    <a:lnTo>
                      <a:pt x="32" y="385"/>
                    </a:lnTo>
                    <a:lnTo>
                      <a:pt x="32" y="391"/>
                    </a:lnTo>
                    <a:lnTo>
                      <a:pt x="39" y="404"/>
                    </a:lnTo>
                    <a:lnTo>
                      <a:pt x="51" y="417"/>
                    </a:lnTo>
                    <a:lnTo>
                      <a:pt x="58" y="423"/>
                    </a:lnTo>
                    <a:lnTo>
                      <a:pt x="71" y="436"/>
                    </a:lnTo>
                    <a:lnTo>
                      <a:pt x="71" y="436"/>
                    </a:lnTo>
                    <a:lnTo>
                      <a:pt x="83" y="448"/>
                    </a:lnTo>
                    <a:lnTo>
                      <a:pt x="90" y="455"/>
                    </a:lnTo>
                    <a:lnTo>
                      <a:pt x="102" y="461"/>
                    </a:lnTo>
                    <a:lnTo>
                      <a:pt x="115" y="467"/>
                    </a:lnTo>
                    <a:lnTo>
                      <a:pt x="115" y="474"/>
                    </a:lnTo>
                    <a:lnTo>
                      <a:pt x="134" y="486"/>
                    </a:lnTo>
                    <a:lnTo>
                      <a:pt x="141" y="486"/>
                    </a:lnTo>
                    <a:lnTo>
                      <a:pt x="153" y="493"/>
                    </a:lnTo>
                    <a:lnTo>
                      <a:pt x="166" y="499"/>
                    </a:lnTo>
                    <a:lnTo>
                      <a:pt x="172" y="505"/>
                    </a:lnTo>
                    <a:lnTo>
                      <a:pt x="185" y="512"/>
                    </a:lnTo>
                    <a:lnTo>
                      <a:pt x="204" y="518"/>
                    </a:lnTo>
                    <a:lnTo>
                      <a:pt x="211" y="518"/>
                    </a:lnTo>
                    <a:lnTo>
                      <a:pt x="217" y="524"/>
                    </a:lnTo>
                    <a:lnTo>
                      <a:pt x="236" y="530"/>
                    </a:lnTo>
                    <a:lnTo>
                      <a:pt x="249" y="537"/>
                    </a:lnTo>
                    <a:lnTo>
                      <a:pt x="255" y="537"/>
                    </a:lnTo>
                    <a:lnTo>
                      <a:pt x="268" y="543"/>
                    </a:lnTo>
                    <a:lnTo>
                      <a:pt x="287" y="549"/>
                    </a:lnTo>
                    <a:lnTo>
                      <a:pt x="300" y="556"/>
                    </a:lnTo>
                    <a:lnTo>
                      <a:pt x="306" y="556"/>
                    </a:lnTo>
                    <a:lnTo>
                      <a:pt x="319" y="556"/>
                    </a:lnTo>
                    <a:lnTo>
                      <a:pt x="338" y="562"/>
                    </a:lnTo>
                    <a:lnTo>
                      <a:pt x="351" y="568"/>
                    </a:lnTo>
                    <a:lnTo>
                      <a:pt x="370" y="568"/>
                    </a:lnTo>
                    <a:lnTo>
                      <a:pt x="376" y="568"/>
                    </a:lnTo>
                    <a:lnTo>
                      <a:pt x="389" y="575"/>
                    </a:lnTo>
                    <a:lnTo>
                      <a:pt x="402" y="575"/>
                    </a:lnTo>
                    <a:lnTo>
                      <a:pt x="421" y="581"/>
                    </a:lnTo>
                    <a:lnTo>
                      <a:pt x="440" y="581"/>
                    </a:lnTo>
                    <a:lnTo>
                      <a:pt x="453" y="581"/>
                    </a:lnTo>
                    <a:lnTo>
                      <a:pt x="472" y="587"/>
                    </a:lnTo>
                    <a:lnTo>
                      <a:pt x="485" y="587"/>
                    </a:lnTo>
                    <a:lnTo>
                      <a:pt x="491" y="587"/>
                    </a:lnTo>
                    <a:lnTo>
                      <a:pt x="504" y="58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47"/>
              <p:cNvSpPr>
                <a:spLocks/>
              </p:cNvSpPr>
              <p:nvPr/>
            </p:nvSpPr>
            <p:spPr bwMode="auto">
              <a:xfrm>
                <a:off x="1965" y="2052"/>
                <a:ext cx="1192" cy="594"/>
              </a:xfrm>
              <a:custGeom>
                <a:avLst/>
                <a:gdLst>
                  <a:gd name="T0" fmla="*/ 87 w 187"/>
                  <a:gd name="T1" fmla="*/ 94 h 94"/>
                  <a:gd name="T2" fmla="*/ 98 w 187"/>
                  <a:gd name="T3" fmla="*/ 94 h 94"/>
                  <a:gd name="T4" fmla="*/ 108 w 187"/>
                  <a:gd name="T5" fmla="*/ 93 h 94"/>
                  <a:gd name="T6" fmla="*/ 116 w 187"/>
                  <a:gd name="T7" fmla="*/ 92 h 94"/>
                  <a:gd name="T8" fmla="*/ 127 w 187"/>
                  <a:gd name="T9" fmla="*/ 91 h 94"/>
                  <a:gd name="T10" fmla="*/ 135 w 187"/>
                  <a:gd name="T11" fmla="*/ 89 h 94"/>
                  <a:gd name="T12" fmla="*/ 142 w 187"/>
                  <a:gd name="T13" fmla="*/ 87 h 94"/>
                  <a:gd name="T14" fmla="*/ 150 w 187"/>
                  <a:gd name="T15" fmla="*/ 84 h 94"/>
                  <a:gd name="T16" fmla="*/ 158 w 187"/>
                  <a:gd name="T17" fmla="*/ 81 h 94"/>
                  <a:gd name="T18" fmla="*/ 165 w 187"/>
                  <a:gd name="T19" fmla="*/ 77 h 94"/>
                  <a:gd name="T20" fmla="*/ 171 w 187"/>
                  <a:gd name="T21" fmla="*/ 73 h 94"/>
                  <a:gd name="T22" fmla="*/ 177 w 187"/>
                  <a:gd name="T23" fmla="*/ 69 h 94"/>
                  <a:gd name="T24" fmla="*/ 182 w 187"/>
                  <a:gd name="T25" fmla="*/ 62 h 94"/>
                  <a:gd name="T26" fmla="*/ 186 w 187"/>
                  <a:gd name="T27" fmla="*/ 56 h 94"/>
                  <a:gd name="T28" fmla="*/ 187 w 187"/>
                  <a:gd name="T29" fmla="*/ 48 h 94"/>
                  <a:gd name="T30" fmla="*/ 186 w 187"/>
                  <a:gd name="T31" fmla="*/ 40 h 94"/>
                  <a:gd name="T32" fmla="*/ 183 w 187"/>
                  <a:gd name="T33" fmla="*/ 32 h 94"/>
                  <a:gd name="T34" fmla="*/ 179 w 187"/>
                  <a:gd name="T35" fmla="*/ 27 h 94"/>
                  <a:gd name="T36" fmla="*/ 173 w 187"/>
                  <a:gd name="T37" fmla="*/ 22 h 94"/>
                  <a:gd name="T38" fmla="*/ 166 w 187"/>
                  <a:gd name="T39" fmla="*/ 17 h 94"/>
                  <a:gd name="T40" fmla="*/ 160 w 187"/>
                  <a:gd name="T41" fmla="*/ 14 h 94"/>
                  <a:gd name="T42" fmla="*/ 153 w 187"/>
                  <a:gd name="T43" fmla="*/ 11 h 94"/>
                  <a:gd name="T44" fmla="*/ 145 w 187"/>
                  <a:gd name="T45" fmla="*/ 8 h 94"/>
                  <a:gd name="T46" fmla="*/ 137 w 187"/>
                  <a:gd name="T47" fmla="*/ 5 h 94"/>
                  <a:gd name="T48" fmla="*/ 128 w 187"/>
                  <a:gd name="T49" fmla="*/ 3 h 94"/>
                  <a:gd name="T50" fmla="*/ 119 w 187"/>
                  <a:gd name="T51" fmla="*/ 2 h 94"/>
                  <a:gd name="T52" fmla="*/ 110 w 187"/>
                  <a:gd name="T53" fmla="*/ 1 h 94"/>
                  <a:gd name="T54" fmla="*/ 100 w 187"/>
                  <a:gd name="T55" fmla="*/ 0 h 94"/>
                  <a:gd name="T56" fmla="*/ 90 w 187"/>
                  <a:gd name="T57" fmla="*/ 0 h 94"/>
                  <a:gd name="T58" fmla="*/ 79 w 187"/>
                  <a:gd name="T59" fmla="*/ 1 h 94"/>
                  <a:gd name="T60" fmla="*/ 71 w 187"/>
                  <a:gd name="T61" fmla="*/ 1 h 94"/>
                  <a:gd name="T62" fmla="*/ 61 w 187"/>
                  <a:gd name="T63" fmla="*/ 3 h 94"/>
                  <a:gd name="T64" fmla="*/ 53 w 187"/>
                  <a:gd name="T65" fmla="*/ 5 h 94"/>
                  <a:gd name="T66" fmla="*/ 45 w 187"/>
                  <a:gd name="T67" fmla="*/ 7 h 94"/>
                  <a:gd name="T68" fmla="*/ 37 w 187"/>
                  <a:gd name="T69" fmla="*/ 9 h 94"/>
                  <a:gd name="T70" fmla="*/ 29 w 187"/>
                  <a:gd name="T71" fmla="*/ 13 h 94"/>
                  <a:gd name="T72" fmla="*/ 22 w 187"/>
                  <a:gd name="T73" fmla="*/ 16 h 94"/>
                  <a:gd name="T74" fmla="*/ 16 w 187"/>
                  <a:gd name="T75" fmla="*/ 21 h 94"/>
                  <a:gd name="T76" fmla="*/ 11 w 187"/>
                  <a:gd name="T77" fmla="*/ 25 h 94"/>
                  <a:gd name="T78" fmla="*/ 5 w 187"/>
                  <a:gd name="T79" fmla="*/ 31 h 94"/>
                  <a:gd name="T80" fmla="*/ 2 w 187"/>
                  <a:gd name="T81" fmla="*/ 38 h 94"/>
                  <a:gd name="T82" fmla="*/ 0 w 187"/>
                  <a:gd name="T83" fmla="*/ 45 h 94"/>
                  <a:gd name="T84" fmla="*/ 1 w 187"/>
                  <a:gd name="T85" fmla="*/ 53 h 94"/>
                  <a:gd name="T86" fmla="*/ 5 w 187"/>
                  <a:gd name="T87" fmla="*/ 61 h 94"/>
                  <a:gd name="T88" fmla="*/ 9 w 187"/>
                  <a:gd name="T89" fmla="*/ 67 h 94"/>
                  <a:gd name="T90" fmla="*/ 14 w 187"/>
                  <a:gd name="T91" fmla="*/ 72 h 94"/>
                  <a:gd name="T92" fmla="*/ 21 w 187"/>
                  <a:gd name="T93" fmla="*/ 77 h 94"/>
                  <a:gd name="T94" fmla="*/ 27 w 187"/>
                  <a:gd name="T95" fmla="*/ 80 h 94"/>
                  <a:gd name="T96" fmla="*/ 34 w 187"/>
                  <a:gd name="T97" fmla="*/ 83 h 94"/>
                  <a:gd name="T98" fmla="*/ 42 w 187"/>
                  <a:gd name="T99" fmla="*/ 86 h 94"/>
                  <a:gd name="T100" fmla="*/ 50 w 187"/>
                  <a:gd name="T101" fmla="*/ 88 h 94"/>
                  <a:gd name="T102" fmla="*/ 59 w 187"/>
                  <a:gd name="T103" fmla="*/ 90 h 94"/>
                  <a:gd name="T104" fmla="*/ 69 w 187"/>
                  <a:gd name="T105" fmla="*/ 92 h 94"/>
                  <a:gd name="T106" fmla="*/ 77 w 187"/>
                  <a:gd name="T10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94">
                    <a:moveTo>
                      <a:pt x="79" y="93"/>
                    </a:moveTo>
                    <a:lnTo>
                      <a:pt x="82" y="93"/>
                    </a:lnTo>
                    <a:lnTo>
                      <a:pt x="84" y="93"/>
                    </a:lnTo>
                    <a:lnTo>
                      <a:pt x="87" y="94"/>
                    </a:lnTo>
                    <a:lnTo>
                      <a:pt x="90" y="94"/>
                    </a:lnTo>
                    <a:lnTo>
                      <a:pt x="92" y="94"/>
                    </a:lnTo>
                    <a:lnTo>
                      <a:pt x="95" y="94"/>
                    </a:lnTo>
                    <a:lnTo>
                      <a:pt x="98" y="94"/>
                    </a:lnTo>
                    <a:lnTo>
                      <a:pt x="100" y="94"/>
                    </a:lnTo>
                    <a:lnTo>
                      <a:pt x="103" y="93"/>
                    </a:lnTo>
                    <a:lnTo>
                      <a:pt x="106" y="93"/>
                    </a:lnTo>
                    <a:lnTo>
                      <a:pt x="108" y="93"/>
                    </a:lnTo>
                    <a:lnTo>
                      <a:pt x="110" y="93"/>
                    </a:lnTo>
                    <a:lnTo>
                      <a:pt x="111" y="93"/>
                    </a:lnTo>
                    <a:lnTo>
                      <a:pt x="113" y="93"/>
                    </a:lnTo>
                    <a:lnTo>
                      <a:pt x="116" y="92"/>
                    </a:lnTo>
                    <a:lnTo>
                      <a:pt x="119" y="92"/>
                    </a:lnTo>
                    <a:lnTo>
                      <a:pt x="121" y="92"/>
                    </a:lnTo>
                    <a:lnTo>
                      <a:pt x="124" y="91"/>
                    </a:lnTo>
                    <a:lnTo>
                      <a:pt x="127" y="91"/>
                    </a:lnTo>
                    <a:lnTo>
                      <a:pt x="128" y="90"/>
                    </a:lnTo>
                    <a:lnTo>
                      <a:pt x="129" y="90"/>
                    </a:lnTo>
                    <a:lnTo>
                      <a:pt x="132" y="90"/>
                    </a:lnTo>
                    <a:lnTo>
                      <a:pt x="135" y="89"/>
                    </a:lnTo>
                    <a:lnTo>
                      <a:pt x="137" y="88"/>
                    </a:lnTo>
                    <a:lnTo>
                      <a:pt x="140" y="88"/>
                    </a:lnTo>
                    <a:lnTo>
                      <a:pt x="140" y="88"/>
                    </a:lnTo>
                    <a:lnTo>
                      <a:pt x="142" y="87"/>
                    </a:lnTo>
                    <a:lnTo>
                      <a:pt x="145" y="86"/>
                    </a:lnTo>
                    <a:lnTo>
                      <a:pt x="148" y="85"/>
                    </a:lnTo>
                    <a:lnTo>
                      <a:pt x="148" y="85"/>
                    </a:lnTo>
                    <a:lnTo>
                      <a:pt x="150" y="84"/>
                    </a:lnTo>
                    <a:lnTo>
                      <a:pt x="153" y="83"/>
                    </a:lnTo>
                    <a:lnTo>
                      <a:pt x="155" y="82"/>
                    </a:lnTo>
                    <a:lnTo>
                      <a:pt x="156" y="82"/>
                    </a:lnTo>
                    <a:lnTo>
                      <a:pt x="158" y="81"/>
                    </a:lnTo>
                    <a:lnTo>
                      <a:pt x="160" y="80"/>
                    </a:lnTo>
                    <a:lnTo>
                      <a:pt x="161" y="79"/>
                    </a:lnTo>
                    <a:lnTo>
                      <a:pt x="164" y="78"/>
                    </a:lnTo>
                    <a:lnTo>
                      <a:pt x="165" y="77"/>
                    </a:lnTo>
                    <a:lnTo>
                      <a:pt x="166" y="77"/>
                    </a:lnTo>
                    <a:lnTo>
                      <a:pt x="169" y="75"/>
                    </a:lnTo>
                    <a:lnTo>
                      <a:pt x="169" y="74"/>
                    </a:lnTo>
                    <a:lnTo>
                      <a:pt x="171" y="73"/>
                    </a:lnTo>
                    <a:lnTo>
                      <a:pt x="173" y="72"/>
                    </a:lnTo>
                    <a:lnTo>
                      <a:pt x="174" y="71"/>
                    </a:lnTo>
                    <a:lnTo>
                      <a:pt x="176" y="69"/>
                    </a:lnTo>
                    <a:lnTo>
                      <a:pt x="177" y="69"/>
                    </a:lnTo>
                    <a:lnTo>
                      <a:pt x="179" y="67"/>
                    </a:lnTo>
                    <a:lnTo>
                      <a:pt x="179" y="66"/>
                    </a:lnTo>
                    <a:lnTo>
                      <a:pt x="181" y="64"/>
                    </a:lnTo>
                    <a:lnTo>
                      <a:pt x="182" y="62"/>
                    </a:lnTo>
                    <a:lnTo>
                      <a:pt x="183" y="61"/>
                    </a:lnTo>
                    <a:lnTo>
                      <a:pt x="184" y="59"/>
                    </a:lnTo>
                    <a:lnTo>
                      <a:pt x="185" y="58"/>
                    </a:lnTo>
                    <a:lnTo>
                      <a:pt x="186" y="56"/>
                    </a:lnTo>
                    <a:lnTo>
                      <a:pt x="186" y="53"/>
                    </a:lnTo>
                    <a:lnTo>
                      <a:pt x="187" y="51"/>
                    </a:lnTo>
                    <a:lnTo>
                      <a:pt x="187" y="49"/>
                    </a:lnTo>
                    <a:lnTo>
                      <a:pt x="187" y="48"/>
                    </a:lnTo>
                    <a:lnTo>
                      <a:pt x="187" y="45"/>
                    </a:lnTo>
                    <a:lnTo>
                      <a:pt x="187" y="44"/>
                    </a:lnTo>
                    <a:lnTo>
                      <a:pt x="187" y="43"/>
                    </a:lnTo>
                    <a:lnTo>
                      <a:pt x="186" y="40"/>
                    </a:lnTo>
                    <a:lnTo>
                      <a:pt x="186" y="38"/>
                    </a:lnTo>
                    <a:lnTo>
                      <a:pt x="185" y="35"/>
                    </a:lnTo>
                    <a:lnTo>
                      <a:pt x="184" y="35"/>
                    </a:lnTo>
                    <a:lnTo>
                      <a:pt x="183" y="32"/>
                    </a:lnTo>
                    <a:lnTo>
                      <a:pt x="182" y="31"/>
                    </a:lnTo>
                    <a:lnTo>
                      <a:pt x="181" y="30"/>
                    </a:lnTo>
                    <a:lnTo>
                      <a:pt x="179" y="28"/>
                    </a:lnTo>
                    <a:lnTo>
                      <a:pt x="179" y="27"/>
                    </a:lnTo>
                    <a:lnTo>
                      <a:pt x="177" y="25"/>
                    </a:lnTo>
                    <a:lnTo>
                      <a:pt x="176" y="24"/>
                    </a:lnTo>
                    <a:lnTo>
                      <a:pt x="174" y="23"/>
                    </a:lnTo>
                    <a:lnTo>
                      <a:pt x="173" y="22"/>
                    </a:lnTo>
                    <a:lnTo>
                      <a:pt x="171" y="21"/>
                    </a:lnTo>
                    <a:lnTo>
                      <a:pt x="169" y="19"/>
                    </a:lnTo>
                    <a:lnTo>
                      <a:pt x="169" y="19"/>
                    </a:lnTo>
                    <a:lnTo>
                      <a:pt x="166" y="17"/>
                    </a:lnTo>
                    <a:lnTo>
                      <a:pt x="165" y="16"/>
                    </a:lnTo>
                    <a:lnTo>
                      <a:pt x="164" y="16"/>
                    </a:lnTo>
                    <a:lnTo>
                      <a:pt x="161" y="14"/>
                    </a:lnTo>
                    <a:lnTo>
                      <a:pt x="160" y="14"/>
                    </a:lnTo>
                    <a:lnTo>
                      <a:pt x="158" y="13"/>
                    </a:lnTo>
                    <a:lnTo>
                      <a:pt x="156" y="12"/>
                    </a:lnTo>
                    <a:lnTo>
                      <a:pt x="155" y="11"/>
                    </a:lnTo>
                    <a:lnTo>
                      <a:pt x="153" y="11"/>
                    </a:lnTo>
                    <a:lnTo>
                      <a:pt x="150" y="9"/>
                    </a:lnTo>
                    <a:lnTo>
                      <a:pt x="148" y="9"/>
                    </a:lnTo>
                    <a:lnTo>
                      <a:pt x="148" y="9"/>
                    </a:lnTo>
                    <a:lnTo>
                      <a:pt x="145" y="8"/>
                    </a:lnTo>
                    <a:lnTo>
                      <a:pt x="142" y="7"/>
                    </a:lnTo>
                    <a:lnTo>
                      <a:pt x="140" y="6"/>
                    </a:lnTo>
                    <a:lnTo>
                      <a:pt x="140" y="6"/>
                    </a:lnTo>
                    <a:lnTo>
                      <a:pt x="137" y="5"/>
                    </a:lnTo>
                    <a:lnTo>
                      <a:pt x="135" y="5"/>
                    </a:lnTo>
                    <a:lnTo>
                      <a:pt x="132" y="4"/>
                    </a:lnTo>
                    <a:lnTo>
                      <a:pt x="129" y="3"/>
                    </a:lnTo>
                    <a:lnTo>
                      <a:pt x="128" y="3"/>
                    </a:lnTo>
                    <a:lnTo>
                      <a:pt x="127" y="3"/>
                    </a:lnTo>
                    <a:lnTo>
                      <a:pt x="124" y="2"/>
                    </a:lnTo>
                    <a:lnTo>
                      <a:pt x="121" y="2"/>
                    </a:lnTo>
                    <a:lnTo>
                      <a:pt x="119" y="2"/>
                    </a:lnTo>
                    <a:lnTo>
                      <a:pt x="116" y="1"/>
                    </a:lnTo>
                    <a:lnTo>
                      <a:pt x="113" y="1"/>
                    </a:lnTo>
                    <a:lnTo>
                      <a:pt x="111" y="1"/>
                    </a:lnTo>
                    <a:lnTo>
                      <a:pt x="110" y="1"/>
                    </a:lnTo>
                    <a:lnTo>
                      <a:pt x="108" y="1"/>
                    </a:lnTo>
                    <a:lnTo>
                      <a:pt x="106" y="0"/>
                    </a:lnTo>
                    <a:lnTo>
                      <a:pt x="103" y="0"/>
                    </a:lnTo>
                    <a:lnTo>
                      <a:pt x="100" y="0"/>
                    </a:lnTo>
                    <a:lnTo>
                      <a:pt x="98" y="0"/>
                    </a:lnTo>
                    <a:lnTo>
                      <a:pt x="95" y="0"/>
                    </a:lnTo>
                    <a:lnTo>
                      <a:pt x="92" y="0"/>
                    </a:lnTo>
                    <a:lnTo>
                      <a:pt x="90" y="0"/>
                    </a:lnTo>
                    <a:lnTo>
                      <a:pt x="87" y="0"/>
                    </a:lnTo>
                    <a:lnTo>
                      <a:pt x="84" y="0"/>
                    </a:lnTo>
                    <a:lnTo>
                      <a:pt x="82" y="0"/>
                    </a:lnTo>
                    <a:lnTo>
                      <a:pt x="79" y="1"/>
                    </a:lnTo>
                    <a:lnTo>
                      <a:pt x="77" y="1"/>
                    </a:lnTo>
                    <a:lnTo>
                      <a:pt x="76" y="1"/>
                    </a:lnTo>
                    <a:lnTo>
                      <a:pt x="74" y="1"/>
                    </a:lnTo>
                    <a:lnTo>
                      <a:pt x="71" y="1"/>
                    </a:lnTo>
                    <a:lnTo>
                      <a:pt x="69" y="2"/>
                    </a:lnTo>
                    <a:lnTo>
                      <a:pt x="66" y="2"/>
                    </a:lnTo>
                    <a:lnTo>
                      <a:pt x="63" y="2"/>
                    </a:lnTo>
                    <a:lnTo>
                      <a:pt x="61" y="3"/>
                    </a:lnTo>
                    <a:lnTo>
                      <a:pt x="59" y="3"/>
                    </a:lnTo>
                    <a:lnTo>
                      <a:pt x="58" y="3"/>
                    </a:lnTo>
                    <a:lnTo>
                      <a:pt x="55" y="4"/>
                    </a:lnTo>
                    <a:lnTo>
                      <a:pt x="53" y="5"/>
                    </a:lnTo>
                    <a:lnTo>
                      <a:pt x="50" y="5"/>
                    </a:lnTo>
                    <a:lnTo>
                      <a:pt x="48" y="6"/>
                    </a:lnTo>
                    <a:lnTo>
                      <a:pt x="47" y="6"/>
                    </a:lnTo>
                    <a:lnTo>
                      <a:pt x="45" y="7"/>
                    </a:lnTo>
                    <a:lnTo>
                      <a:pt x="42" y="8"/>
                    </a:lnTo>
                    <a:lnTo>
                      <a:pt x="40" y="9"/>
                    </a:lnTo>
                    <a:lnTo>
                      <a:pt x="39" y="9"/>
                    </a:lnTo>
                    <a:lnTo>
                      <a:pt x="37" y="9"/>
                    </a:lnTo>
                    <a:lnTo>
                      <a:pt x="34" y="11"/>
                    </a:lnTo>
                    <a:lnTo>
                      <a:pt x="33" y="11"/>
                    </a:lnTo>
                    <a:lnTo>
                      <a:pt x="32" y="12"/>
                    </a:lnTo>
                    <a:lnTo>
                      <a:pt x="29" y="13"/>
                    </a:lnTo>
                    <a:lnTo>
                      <a:pt x="27" y="14"/>
                    </a:lnTo>
                    <a:lnTo>
                      <a:pt x="26" y="14"/>
                    </a:lnTo>
                    <a:lnTo>
                      <a:pt x="24" y="16"/>
                    </a:lnTo>
                    <a:lnTo>
                      <a:pt x="22" y="16"/>
                    </a:lnTo>
                    <a:lnTo>
                      <a:pt x="21" y="17"/>
                    </a:lnTo>
                    <a:lnTo>
                      <a:pt x="18" y="19"/>
                    </a:lnTo>
                    <a:lnTo>
                      <a:pt x="18" y="19"/>
                    </a:lnTo>
                    <a:lnTo>
                      <a:pt x="16" y="21"/>
                    </a:lnTo>
                    <a:lnTo>
                      <a:pt x="14" y="22"/>
                    </a:lnTo>
                    <a:lnTo>
                      <a:pt x="13" y="23"/>
                    </a:lnTo>
                    <a:lnTo>
                      <a:pt x="11" y="24"/>
                    </a:lnTo>
                    <a:lnTo>
                      <a:pt x="11" y="25"/>
                    </a:lnTo>
                    <a:lnTo>
                      <a:pt x="9" y="27"/>
                    </a:lnTo>
                    <a:lnTo>
                      <a:pt x="8" y="28"/>
                    </a:lnTo>
                    <a:lnTo>
                      <a:pt x="6" y="30"/>
                    </a:lnTo>
                    <a:lnTo>
                      <a:pt x="5" y="31"/>
                    </a:lnTo>
                    <a:lnTo>
                      <a:pt x="5" y="32"/>
                    </a:lnTo>
                    <a:lnTo>
                      <a:pt x="3" y="35"/>
                    </a:lnTo>
                    <a:lnTo>
                      <a:pt x="3" y="35"/>
                    </a:lnTo>
                    <a:lnTo>
                      <a:pt x="2" y="38"/>
                    </a:lnTo>
                    <a:lnTo>
                      <a:pt x="1" y="40"/>
                    </a:lnTo>
                    <a:lnTo>
                      <a:pt x="0" y="43"/>
                    </a:lnTo>
                    <a:lnTo>
                      <a:pt x="0" y="44"/>
                    </a:lnTo>
                    <a:lnTo>
                      <a:pt x="0" y="45"/>
                    </a:lnTo>
                    <a:lnTo>
                      <a:pt x="0" y="48"/>
                    </a:lnTo>
                    <a:lnTo>
                      <a:pt x="0" y="49"/>
                    </a:lnTo>
                    <a:lnTo>
                      <a:pt x="0" y="51"/>
                    </a:lnTo>
                    <a:lnTo>
                      <a:pt x="1" y="53"/>
                    </a:lnTo>
                    <a:lnTo>
                      <a:pt x="2" y="56"/>
                    </a:lnTo>
                    <a:lnTo>
                      <a:pt x="3" y="58"/>
                    </a:lnTo>
                    <a:lnTo>
                      <a:pt x="3" y="59"/>
                    </a:lnTo>
                    <a:lnTo>
                      <a:pt x="5" y="61"/>
                    </a:lnTo>
                    <a:lnTo>
                      <a:pt x="5" y="62"/>
                    </a:lnTo>
                    <a:lnTo>
                      <a:pt x="6" y="64"/>
                    </a:lnTo>
                    <a:lnTo>
                      <a:pt x="8" y="66"/>
                    </a:lnTo>
                    <a:lnTo>
                      <a:pt x="9" y="67"/>
                    </a:lnTo>
                    <a:lnTo>
                      <a:pt x="11" y="69"/>
                    </a:lnTo>
                    <a:lnTo>
                      <a:pt x="11" y="69"/>
                    </a:lnTo>
                    <a:lnTo>
                      <a:pt x="13" y="71"/>
                    </a:lnTo>
                    <a:lnTo>
                      <a:pt x="14" y="72"/>
                    </a:lnTo>
                    <a:lnTo>
                      <a:pt x="16" y="73"/>
                    </a:lnTo>
                    <a:lnTo>
                      <a:pt x="18" y="74"/>
                    </a:lnTo>
                    <a:lnTo>
                      <a:pt x="18" y="75"/>
                    </a:lnTo>
                    <a:lnTo>
                      <a:pt x="21" y="77"/>
                    </a:lnTo>
                    <a:lnTo>
                      <a:pt x="22" y="77"/>
                    </a:lnTo>
                    <a:lnTo>
                      <a:pt x="24" y="78"/>
                    </a:lnTo>
                    <a:lnTo>
                      <a:pt x="26" y="79"/>
                    </a:lnTo>
                    <a:lnTo>
                      <a:pt x="27" y="80"/>
                    </a:lnTo>
                    <a:lnTo>
                      <a:pt x="29" y="81"/>
                    </a:lnTo>
                    <a:lnTo>
                      <a:pt x="32" y="82"/>
                    </a:lnTo>
                    <a:lnTo>
                      <a:pt x="33" y="82"/>
                    </a:lnTo>
                    <a:lnTo>
                      <a:pt x="34" y="83"/>
                    </a:lnTo>
                    <a:lnTo>
                      <a:pt x="37" y="84"/>
                    </a:lnTo>
                    <a:lnTo>
                      <a:pt x="39" y="85"/>
                    </a:lnTo>
                    <a:lnTo>
                      <a:pt x="40" y="85"/>
                    </a:lnTo>
                    <a:lnTo>
                      <a:pt x="42" y="86"/>
                    </a:lnTo>
                    <a:lnTo>
                      <a:pt x="45" y="87"/>
                    </a:lnTo>
                    <a:lnTo>
                      <a:pt x="47" y="88"/>
                    </a:lnTo>
                    <a:lnTo>
                      <a:pt x="48" y="88"/>
                    </a:lnTo>
                    <a:lnTo>
                      <a:pt x="50" y="88"/>
                    </a:lnTo>
                    <a:lnTo>
                      <a:pt x="53" y="89"/>
                    </a:lnTo>
                    <a:lnTo>
                      <a:pt x="55" y="90"/>
                    </a:lnTo>
                    <a:lnTo>
                      <a:pt x="58" y="90"/>
                    </a:lnTo>
                    <a:lnTo>
                      <a:pt x="59" y="90"/>
                    </a:lnTo>
                    <a:lnTo>
                      <a:pt x="61" y="91"/>
                    </a:lnTo>
                    <a:lnTo>
                      <a:pt x="63" y="91"/>
                    </a:lnTo>
                    <a:lnTo>
                      <a:pt x="66" y="92"/>
                    </a:lnTo>
                    <a:lnTo>
                      <a:pt x="69" y="92"/>
                    </a:lnTo>
                    <a:lnTo>
                      <a:pt x="71" y="92"/>
                    </a:lnTo>
                    <a:lnTo>
                      <a:pt x="74" y="93"/>
                    </a:lnTo>
                    <a:lnTo>
                      <a:pt x="76" y="93"/>
                    </a:lnTo>
                    <a:lnTo>
                      <a:pt x="77" y="93"/>
                    </a:lnTo>
                    <a:lnTo>
                      <a:pt x="79" y="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248"/>
              <p:cNvSpPr>
                <a:spLocks/>
              </p:cNvSpPr>
              <p:nvPr/>
            </p:nvSpPr>
            <p:spPr bwMode="auto">
              <a:xfrm>
                <a:off x="2036" y="2090"/>
                <a:ext cx="1051" cy="518"/>
              </a:xfrm>
              <a:custGeom>
                <a:avLst/>
                <a:gdLst>
                  <a:gd name="T0" fmla="*/ 503 w 1051"/>
                  <a:gd name="T1" fmla="*/ 518 h 518"/>
                  <a:gd name="T2" fmla="*/ 554 w 1051"/>
                  <a:gd name="T3" fmla="*/ 518 h 518"/>
                  <a:gd name="T4" fmla="*/ 586 w 1051"/>
                  <a:gd name="T5" fmla="*/ 518 h 518"/>
                  <a:gd name="T6" fmla="*/ 637 w 1051"/>
                  <a:gd name="T7" fmla="*/ 511 h 518"/>
                  <a:gd name="T8" fmla="*/ 688 w 1051"/>
                  <a:gd name="T9" fmla="*/ 505 h 518"/>
                  <a:gd name="T10" fmla="*/ 720 w 1051"/>
                  <a:gd name="T11" fmla="*/ 499 h 518"/>
                  <a:gd name="T12" fmla="*/ 771 w 1051"/>
                  <a:gd name="T13" fmla="*/ 486 h 518"/>
                  <a:gd name="T14" fmla="*/ 803 w 1051"/>
                  <a:gd name="T15" fmla="*/ 480 h 518"/>
                  <a:gd name="T16" fmla="*/ 841 w 1051"/>
                  <a:gd name="T17" fmla="*/ 467 h 518"/>
                  <a:gd name="T18" fmla="*/ 879 w 1051"/>
                  <a:gd name="T19" fmla="*/ 448 h 518"/>
                  <a:gd name="T20" fmla="*/ 911 w 1051"/>
                  <a:gd name="T21" fmla="*/ 429 h 518"/>
                  <a:gd name="T22" fmla="*/ 943 w 1051"/>
                  <a:gd name="T23" fmla="*/ 417 h 518"/>
                  <a:gd name="T24" fmla="*/ 975 w 1051"/>
                  <a:gd name="T25" fmla="*/ 398 h 518"/>
                  <a:gd name="T26" fmla="*/ 1000 w 1051"/>
                  <a:gd name="T27" fmla="*/ 366 h 518"/>
                  <a:gd name="T28" fmla="*/ 1019 w 1051"/>
                  <a:gd name="T29" fmla="*/ 341 h 518"/>
                  <a:gd name="T30" fmla="*/ 1039 w 1051"/>
                  <a:gd name="T31" fmla="*/ 309 h 518"/>
                  <a:gd name="T32" fmla="*/ 1051 w 1051"/>
                  <a:gd name="T33" fmla="*/ 265 h 518"/>
                  <a:gd name="T34" fmla="*/ 1045 w 1051"/>
                  <a:gd name="T35" fmla="*/ 214 h 518"/>
                  <a:gd name="T36" fmla="*/ 1026 w 1051"/>
                  <a:gd name="T37" fmla="*/ 183 h 518"/>
                  <a:gd name="T38" fmla="*/ 1007 w 1051"/>
                  <a:gd name="T39" fmla="*/ 151 h 518"/>
                  <a:gd name="T40" fmla="*/ 988 w 1051"/>
                  <a:gd name="T41" fmla="*/ 132 h 518"/>
                  <a:gd name="T42" fmla="*/ 956 w 1051"/>
                  <a:gd name="T43" fmla="*/ 107 h 518"/>
                  <a:gd name="T44" fmla="*/ 924 w 1051"/>
                  <a:gd name="T45" fmla="*/ 88 h 518"/>
                  <a:gd name="T46" fmla="*/ 886 w 1051"/>
                  <a:gd name="T47" fmla="*/ 69 h 518"/>
                  <a:gd name="T48" fmla="*/ 854 w 1051"/>
                  <a:gd name="T49" fmla="*/ 56 h 518"/>
                  <a:gd name="T50" fmla="*/ 822 w 1051"/>
                  <a:gd name="T51" fmla="*/ 44 h 518"/>
                  <a:gd name="T52" fmla="*/ 790 w 1051"/>
                  <a:gd name="T53" fmla="*/ 31 h 518"/>
                  <a:gd name="T54" fmla="*/ 739 w 1051"/>
                  <a:gd name="T55" fmla="*/ 19 h 518"/>
                  <a:gd name="T56" fmla="*/ 701 w 1051"/>
                  <a:gd name="T57" fmla="*/ 12 h 518"/>
                  <a:gd name="T58" fmla="*/ 650 w 1051"/>
                  <a:gd name="T59" fmla="*/ 6 h 518"/>
                  <a:gd name="T60" fmla="*/ 605 w 1051"/>
                  <a:gd name="T61" fmla="*/ 0 h 518"/>
                  <a:gd name="T62" fmla="*/ 567 w 1051"/>
                  <a:gd name="T63" fmla="*/ 0 h 518"/>
                  <a:gd name="T64" fmla="*/ 516 w 1051"/>
                  <a:gd name="T65" fmla="*/ 0 h 518"/>
                  <a:gd name="T66" fmla="*/ 465 w 1051"/>
                  <a:gd name="T67" fmla="*/ 0 h 518"/>
                  <a:gd name="T68" fmla="*/ 433 w 1051"/>
                  <a:gd name="T69" fmla="*/ 0 h 518"/>
                  <a:gd name="T70" fmla="*/ 382 w 1051"/>
                  <a:gd name="T71" fmla="*/ 6 h 518"/>
                  <a:gd name="T72" fmla="*/ 331 w 1051"/>
                  <a:gd name="T73" fmla="*/ 19 h 518"/>
                  <a:gd name="T74" fmla="*/ 299 w 1051"/>
                  <a:gd name="T75" fmla="*/ 25 h 518"/>
                  <a:gd name="T76" fmla="*/ 261 w 1051"/>
                  <a:gd name="T77" fmla="*/ 31 h 518"/>
                  <a:gd name="T78" fmla="*/ 216 w 1051"/>
                  <a:gd name="T79" fmla="*/ 50 h 518"/>
                  <a:gd name="T80" fmla="*/ 184 w 1051"/>
                  <a:gd name="T81" fmla="*/ 63 h 518"/>
                  <a:gd name="T82" fmla="*/ 146 w 1051"/>
                  <a:gd name="T83" fmla="*/ 75 h 518"/>
                  <a:gd name="T84" fmla="*/ 114 w 1051"/>
                  <a:gd name="T85" fmla="*/ 94 h 518"/>
                  <a:gd name="T86" fmla="*/ 89 w 1051"/>
                  <a:gd name="T87" fmla="*/ 113 h 518"/>
                  <a:gd name="T88" fmla="*/ 63 w 1051"/>
                  <a:gd name="T89" fmla="*/ 132 h 518"/>
                  <a:gd name="T90" fmla="*/ 38 w 1051"/>
                  <a:gd name="T91" fmla="*/ 164 h 518"/>
                  <a:gd name="T92" fmla="*/ 12 w 1051"/>
                  <a:gd name="T93" fmla="*/ 202 h 518"/>
                  <a:gd name="T94" fmla="*/ 6 w 1051"/>
                  <a:gd name="T95" fmla="*/ 233 h 518"/>
                  <a:gd name="T96" fmla="*/ 6 w 1051"/>
                  <a:gd name="T97" fmla="*/ 284 h 518"/>
                  <a:gd name="T98" fmla="*/ 12 w 1051"/>
                  <a:gd name="T99" fmla="*/ 316 h 518"/>
                  <a:gd name="T100" fmla="*/ 38 w 1051"/>
                  <a:gd name="T101" fmla="*/ 347 h 518"/>
                  <a:gd name="T102" fmla="*/ 63 w 1051"/>
                  <a:gd name="T103" fmla="*/ 379 h 518"/>
                  <a:gd name="T104" fmla="*/ 89 w 1051"/>
                  <a:gd name="T105" fmla="*/ 398 h 518"/>
                  <a:gd name="T106" fmla="*/ 114 w 1051"/>
                  <a:gd name="T107" fmla="*/ 417 h 518"/>
                  <a:gd name="T108" fmla="*/ 146 w 1051"/>
                  <a:gd name="T109" fmla="*/ 436 h 518"/>
                  <a:gd name="T110" fmla="*/ 184 w 1051"/>
                  <a:gd name="T111" fmla="*/ 455 h 518"/>
                  <a:gd name="T112" fmla="*/ 216 w 1051"/>
                  <a:gd name="T113" fmla="*/ 467 h 518"/>
                  <a:gd name="T114" fmla="*/ 261 w 1051"/>
                  <a:gd name="T115" fmla="*/ 480 h 518"/>
                  <a:gd name="T116" fmla="*/ 299 w 1051"/>
                  <a:gd name="T117" fmla="*/ 492 h 518"/>
                  <a:gd name="T118" fmla="*/ 331 w 1051"/>
                  <a:gd name="T119" fmla="*/ 499 h 518"/>
                  <a:gd name="T120" fmla="*/ 382 w 1051"/>
                  <a:gd name="T121" fmla="*/ 505 h 518"/>
                  <a:gd name="T122" fmla="*/ 433 w 1051"/>
                  <a:gd name="T123" fmla="*/ 51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1" h="518">
                    <a:moveTo>
                      <a:pt x="465" y="518"/>
                    </a:moveTo>
                    <a:lnTo>
                      <a:pt x="484" y="518"/>
                    </a:lnTo>
                    <a:lnTo>
                      <a:pt x="503" y="518"/>
                    </a:lnTo>
                    <a:lnTo>
                      <a:pt x="516" y="518"/>
                    </a:lnTo>
                    <a:lnTo>
                      <a:pt x="535" y="518"/>
                    </a:lnTo>
                    <a:lnTo>
                      <a:pt x="554" y="518"/>
                    </a:lnTo>
                    <a:lnTo>
                      <a:pt x="567" y="518"/>
                    </a:lnTo>
                    <a:lnTo>
                      <a:pt x="586" y="518"/>
                    </a:lnTo>
                    <a:lnTo>
                      <a:pt x="586" y="518"/>
                    </a:lnTo>
                    <a:lnTo>
                      <a:pt x="605" y="518"/>
                    </a:lnTo>
                    <a:lnTo>
                      <a:pt x="618" y="511"/>
                    </a:lnTo>
                    <a:lnTo>
                      <a:pt x="637" y="511"/>
                    </a:lnTo>
                    <a:lnTo>
                      <a:pt x="650" y="511"/>
                    </a:lnTo>
                    <a:lnTo>
                      <a:pt x="669" y="505"/>
                    </a:lnTo>
                    <a:lnTo>
                      <a:pt x="688" y="505"/>
                    </a:lnTo>
                    <a:lnTo>
                      <a:pt x="701" y="505"/>
                    </a:lnTo>
                    <a:lnTo>
                      <a:pt x="720" y="499"/>
                    </a:lnTo>
                    <a:lnTo>
                      <a:pt x="720" y="499"/>
                    </a:lnTo>
                    <a:lnTo>
                      <a:pt x="739" y="492"/>
                    </a:lnTo>
                    <a:lnTo>
                      <a:pt x="752" y="492"/>
                    </a:lnTo>
                    <a:lnTo>
                      <a:pt x="771" y="486"/>
                    </a:lnTo>
                    <a:lnTo>
                      <a:pt x="790" y="480"/>
                    </a:lnTo>
                    <a:lnTo>
                      <a:pt x="790" y="480"/>
                    </a:lnTo>
                    <a:lnTo>
                      <a:pt x="803" y="480"/>
                    </a:lnTo>
                    <a:lnTo>
                      <a:pt x="822" y="474"/>
                    </a:lnTo>
                    <a:lnTo>
                      <a:pt x="835" y="467"/>
                    </a:lnTo>
                    <a:lnTo>
                      <a:pt x="841" y="467"/>
                    </a:lnTo>
                    <a:lnTo>
                      <a:pt x="854" y="461"/>
                    </a:lnTo>
                    <a:lnTo>
                      <a:pt x="873" y="455"/>
                    </a:lnTo>
                    <a:lnTo>
                      <a:pt x="879" y="448"/>
                    </a:lnTo>
                    <a:lnTo>
                      <a:pt x="886" y="448"/>
                    </a:lnTo>
                    <a:lnTo>
                      <a:pt x="905" y="436"/>
                    </a:lnTo>
                    <a:lnTo>
                      <a:pt x="911" y="429"/>
                    </a:lnTo>
                    <a:lnTo>
                      <a:pt x="924" y="429"/>
                    </a:lnTo>
                    <a:lnTo>
                      <a:pt x="937" y="417"/>
                    </a:lnTo>
                    <a:lnTo>
                      <a:pt x="943" y="417"/>
                    </a:lnTo>
                    <a:lnTo>
                      <a:pt x="956" y="404"/>
                    </a:lnTo>
                    <a:lnTo>
                      <a:pt x="968" y="398"/>
                    </a:lnTo>
                    <a:lnTo>
                      <a:pt x="975" y="398"/>
                    </a:lnTo>
                    <a:lnTo>
                      <a:pt x="988" y="385"/>
                    </a:lnTo>
                    <a:lnTo>
                      <a:pt x="988" y="379"/>
                    </a:lnTo>
                    <a:lnTo>
                      <a:pt x="1000" y="366"/>
                    </a:lnTo>
                    <a:lnTo>
                      <a:pt x="1007" y="366"/>
                    </a:lnTo>
                    <a:lnTo>
                      <a:pt x="1019" y="347"/>
                    </a:lnTo>
                    <a:lnTo>
                      <a:pt x="1019" y="341"/>
                    </a:lnTo>
                    <a:lnTo>
                      <a:pt x="1026" y="334"/>
                    </a:lnTo>
                    <a:lnTo>
                      <a:pt x="1039" y="316"/>
                    </a:lnTo>
                    <a:lnTo>
                      <a:pt x="1039" y="309"/>
                    </a:lnTo>
                    <a:lnTo>
                      <a:pt x="1045" y="297"/>
                    </a:lnTo>
                    <a:lnTo>
                      <a:pt x="1051" y="284"/>
                    </a:lnTo>
                    <a:lnTo>
                      <a:pt x="1051" y="265"/>
                    </a:lnTo>
                    <a:lnTo>
                      <a:pt x="1051" y="246"/>
                    </a:lnTo>
                    <a:lnTo>
                      <a:pt x="1051" y="233"/>
                    </a:lnTo>
                    <a:lnTo>
                      <a:pt x="1045" y="214"/>
                    </a:lnTo>
                    <a:lnTo>
                      <a:pt x="1039" y="202"/>
                    </a:lnTo>
                    <a:lnTo>
                      <a:pt x="1039" y="202"/>
                    </a:lnTo>
                    <a:lnTo>
                      <a:pt x="1026" y="183"/>
                    </a:lnTo>
                    <a:lnTo>
                      <a:pt x="1019" y="170"/>
                    </a:lnTo>
                    <a:lnTo>
                      <a:pt x="1019" y="164"/>
                    </a:lnTo>
                    <a:lnTo>
                      <a:pt x="1007" y="151"/>
                    </a:lnTo>
                    <a:lnTo>
                      <a:pt x="1000" y="151"/>
                    </a:lnTo>
                    <a:lnTo>
                      <a:pt x="988" y="132"/>
                    </a:lnTo>
                    <a:lnTo>
                      <a:pt x="988" y="132"/>
                    </a:lnTo>
                    <a:lnTo>
                      <a:pt x="975" y="120"/>
                    </a:lnTo>
                    <a:lnTo>
                      <a:pt x="968" y="113"/>
                    </a:lnTo>
                    <a:lnTo>
                      <a:pt x="956" y="107"/>
                    </a:lnTo>
                    <a:lnTo>
                      <a:pt x="943" y="101"/>
                    </a:lnTo>
                    <a:lnTo>
                      <a:pt x="937" y="94"/>
                    </a:lnTo>
                    <a:lnTo>
                      <a:pt x="924" y="88"/>
                    </a:lnTo>
                    <a:lnTo>
                      <a:pt x="911" y="82"/>
                    </a:lnTo>
                    <a:lnTo>
                      <a:pt x="905" y="75"/>
                    </a:lnTo>
                    <a:lnTo>
                      <a:pt x="886" y="69"/>
                    </a:lnTo>
                    <a:lnTo>
                      <a:pt x="879" y="63"/>
                    </a:lnTo>
                    <a:lnTo>
                      <a:pt x="873" y="63"/>
                    </a:lnTo>
                    <a:lnTo>
                      <a:pt x="854" y="56"/>
                    </a:lnTo>
                    <a:lnTo>
                      <a:pt x="841" y="50"/>
                    </a:lnTo>
                    <a:lnTo>
                      <a:pt x="835" y="50"/>
                    </a:lnTo>
                    <a:lnTo>
                      <a:pt x="822" y="44"/>
                    </a:lnTo>
                    <a:lnTo>
                      <a:pt x="803" y="38"/>
                    </a:lnTo>
                    <a:lnTo>
                      <a:pt x="790" y="31"/>
                    </a:lnTo>
                    <a:lnTo>
                      <a:pt x="790" y="31"/>
                    </a:lnTo>
                    <a:lnTo>
                      <a:pt x="771" y="25"/>
                    </a:lnTo>
                    <a:lnTo>
                      <a:pt x="752" y="25"/>
                    </a:lnTo>
                    <a:lnTo>
                      <a:pt x="739" y="19"/>
                    </a:lnTo>
                    <a:lnTo>
                      <a:pt x="720" y="19"/>
                    </a:lnTo>
                    <a:lnTo>
                      <a:pt x="720" y="19"/>
                    </a:lnTo>
                    <a:lnTo>
                      <a:pt x="701" y="12"/>
                    </a:lnTo>
                    <a:lnTo>
                      <a:pt x="688" y="12"/>
                    </a:lnTo>
                    <a:lnTo>
                      <a:pt x="669" y="6"/>
                    </a:lnTo>
                    <a:lnTo>
                      <a:pt x="650" y="6"/>
                    </a:lnTo>
                    <a:lnTo>
                      <a:pt x="637" y="6"/>
                    </a:lnTo>
                    <a:lnTo>
                      <a:pt x="618" y="0"/>
                    </a:lnTo>
                    <a:lnTo>
                      <a:pt x="605" y="0"/>
                    </a:lnTo>
                    <a:lnTo>
                      <a:pt x="586" y="0"/>
                    </a:lnTo>
                    <a:lnTo>
                      <a:pt x="586" y="0"/>
                    </a:lnTo>
                    <a:lnTo>
                      <a:pt x="567" y="0"/>
                    </a:lnTo>
                    <a:lnTo>
                      <a:pt x="554" y="0"/>
                    </a:lnTo>
                    <a:lnTo>
                      <a:pt x="535" y="0"/>
                    </a:lnTo>
                    <a:lnTo>
                      <a:pt x="516" y="0"/>
                    </a:lnTo>
                    <a:lnTo>
                      <a:pt x="503" y="0"/>
                    </a:lnTo>
                    <a:lnTo>
                      <a:pt x="484" y="0"/>
                    </a:lnTo>
                    <a:lnTo>
                      <a:pt x="465" y="0"/>
                    </a:lnTo>
                    <a:lnTo>
                      <a:pt x="465" y="0"/>
                    </a:lnTo>
                    <a:lnTo>
                      <a:pt x="452" y="0"/>
                    </a:lnTo>
                    <a:lnTo>
                      <a:pt x="433" y="0"/>
                    </a:lnTo>
                    <a:lnTo>
                      <a:pt x="414" y="6"/>
                    </a:lnTo>
                    <a:lnTo>
                      <a:pt x="401" y="6"/>
                    </a:lnTo>
                    <a:lnTo>
                      <a:pt x="382" y="6"/>
                    </a:lnTo>
                    <a:lnTo>
                      <a:pt x="369" y="12"/>
                    </a:lnTo>
                    <a:lnTo>
                      <a:pt x="350" y="12"/>
                    </a:lnTo>
                    <a:lnTo>
                      <a:pt x="331" y="19"/>
                    </a:lnTo>
                    <a:lnTo>
                      <a:pt x="331" y="19"/>
                    </a:lnTo>
                    <a:lnTo>
                      <a:pt x="318" y="19"/>
                    </a:lnTo>
                    <a:lnTo>
                      <a:pt x="299" y="25"/>
                    </a:lnTo>
                    <a:lnTo>
                      <a:pt x="280" y="25"/>
                    </a:lnTo>
                    <a:lnTo>
                      <a:pt x="267" y="31"/>
                    </a:lnTo>
                    <a:lnTo>
                      <a:pt x="261" y="31"/>
                    </a:lnTo>
                    <a:lnTo>
                      <a:pt x="248" y="38"/>
                    </a:lnTo>
                    <a:lnTo>
                      <a:pt x="229" y="44"/>
                    </a:lnTo>
                    <a:lnTo>
                      <a:pt x="216" y="50"/>
                    </a:lnTo>
                    <a:lnTo>
                      <a:pt x="210" y="50"/>
                    </a:lnTo>
                    <a:lnTo>
                      <a:pt x="197" y="56"/>
                    </a:lnTo>
                    <a:lnTo>
                      <a:pt x="184" y="63"/>
                    </a:lnTo>
                    <a:lnTo>
                      <a:pt x="172" y="63"/>
                    </a:lnTo>
                    <a:lnTo>
                      <a:pt x="165" y="69"/>
                    </a:lnTo>
                    <a:lnTo>
                      <a:pt x="146" y="75"/>
                    </a:lnTo>
                    <a:lnTo>
                      <a:pt x="140" y="82"/>
                    </a:lnTo>
                    <a:lnTo>
                      <a:pt x="133" y="88"/>
                    </a:lnTo>
                    <a:lnTo>
                      <a:pt x="114" y="94"/>
                    </a:lnTo>
                    <a:lnTo>
                      <a:pt x="108" y="101"/>
                    </a:lnTo>
                    <a:lnTo>
                      <a:pt x="95" y="107"/>
                    </a:lnTo>
                    <a:lnTo>
                      <a:pt x="89" y="113"/>
                    </a:lnTo>
                    <a:lnTo>
                      <a:pt x="82" y="120"/>
                    </a:lnTo>
                    <a:lnTo>
                      <a:pt x="70" y="132"/>
                    </a:lnTo>
                    <a:lnTo>
                      <a:pt x="63" y="132"/>
                    </a:lnTo>
                    <a:lnTo>
                      <a:pt x="50" y="151"/>
                    </a:lnTo>
                    <a:lnTo>
                      <a:pt x="44" y="151"/>
                    </a:lnTo>
                    <a:lnTo>
                      <a:pt x="38" y="164"/>
                    </a:lnTo>
                    <a:lnTo>
                      <a:pt x="31" y="170"/>
                    </a:lnTo>
                    <a:lnTo>
                      <a:pt x="25" y="183"/>
                    </a:lnTo>
                    <a:lnTo>
                      <a:pt x="12" y="202"/>
                    </a:lnTo>
                    <a:lnTo>
                      <a:pt x="12" y="202"/>
                    </a:lnTo>
                    <a:lnTo>
                      <a:pt x="6" y="214"/>
                    </a:lnTo>
                    <a:lnTo>
                      <a:pt x="6" y="233"/>
                    </a:lnTo>
                    <a:lnTo>
                      <a:pt x="0" y="246"/>
                    </a:lnTo>
                    <a:lnTo>
                      <a:pt x="0" y="265"/>
                    </a:lnTo>
                    <a:lnTo>
                      <a:pt x="6" y="284"/>
                    </a:lnTo>
                    <a:lnTo>
                      <a:pt x="6" y="297"/>
                    </a:lnTo>
                    <a:lnTo>
                      <a:pt x="12" y="309"/>
                    </a:lnTo>
                    <a:lnTo>
                      <a:pt x="12" y="316"/>
                    </a:lnTo>
                    <a:lnTo>
                      <a:pt x="25" y="334"/>
                    </a:lnTo>
                    <a:lnTo>
                      <a:pt x="31" y="341"/>
                    </a:lnTo>
                    <a:lnTo>
                      <a:pt x="38" y="347"/>
                    </a:lnTo>
                    <a:lnTo>
                      <a:pt x="44" y="366"/>
                    </a:lnTo>
                    <a:lnTo>
                      <a:pt x="50" y="366"/>
                    </a:lnTo>
                    <a:lnTo>
                      <a:pt x="63" y="379"/>
                    </a:lnTo>
                    <a:lnTo>
                      <a:pt x="70" y="385"/>
                    </a:lnTo>
                    <a:lnTo>
                      <a:pt x="82" y="398"/>
                    </a:lnTo>
                    <a:lnTo>
                      <a:pt x="89" y="398"/>
                    </a:lnTo>
                    <a:lnTo>
                      <a:pt x="95" y="404"/>
                    </a:lnTo>
                    <a:lnTo>
                      <a:pt x="108" y="417"/>
                    </a:lnTo>
                    <a:lnTo>
                      <a:pt x="114" y="417"/>
                    </a:lnTo>
                    <a:lnTo>
                      <a:pt x="133" y="429"/>
                    </a:lnTo>
                    <a:lnTo>
                      <a:pt x="140" y="429"/>
                    </a:lnTo>
                    <a:lnTo>
                      <a:pt x="146" y="436"/>
                    </a:lnTo>
                    <a:lnTo>
                      <a:pt x="165" y="448"/>
                    </a:lnTo>
                    <a:lnTo>
                      <a:pt x="172" y="448"/>
                    </a:lnTo>
                    <a:lnTo>
                      <a:pt x="184" y="455"/>
                    </a:lnTo>
                    <a:lnTo>
                      <a:pt x="197" y="461"/>
                    </a:lnTo>
                    <a:lnTo>
                      <a:pt x="210" y="467"/>
                    </a:lnTo>
                    <a:lnTo>
                      <a:pt x="216" y="467"/>
                    </a:lnTo>
                    <a:lnTo>
                      <a:pt x="229" y="474"/>
                    </a:lnTo>
                    <a:lnTo>
                      <a:pt x="248" y="480"/>
                    </a:lnTo>
                    <a:lnTo>
                      <a:pt x="261" y="480"/>
                    </a:lnTo>
                    <a:lnTo>
                      <a:pt x="267" y="480"/>
                    </a:lnTo>
                    <a:lnTo>
                      <a:pt x="280" y="486"/>
                    </a:lnTo>
                    <a:lnTo>
                      <a:pt x="299" y="492"/>
                    </a:lnTo>
                    <a:lnTo>
                      <a:pt x="318" y="492"/>
                    </a:lnTo>
                    <a:lnTo>
                      <a:pt x="331" y="499"/>
                    </a:lnTo>
                    <a:lnTo>
                      <a:pt x="331" y="499"/>
                    </a:lnTo>
                    <a:lnTo>
                      <a:pt x="350" y="505"/>
                    </a:lnTo>
                    <a:lnTo>
                      <a:pt x="369" y="505"/>
                    </a:lnTo>
                    <a:lnTo>
                      <a:pt x="382" y="505"/>
                    </a:lnTo>
                    <a:lnTo>
                      <a:pt x="401" y="511"/>
                    </a:lnTo>
                    <a:lnTo>
                      <a:pt x="414" y="511"/>
                    </a:lnTo>
                    <a:lnTo>
                      <a:pt x="433" y="511"/>
                    </a:lnTo>
                    <a:lnTo>
                      <a:pt x="452" y="518"/>
                    </a:lnTo>
                    <a:lnTo>
                      <a:pt x="465" y="5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49"/>
              <p:cNvSpPr>
                <a:spLocks/>
              </p:cNvSpPr>
              <p:nvPr/>
            </p:nvSpPr>
            <p:spPr bwMode="auto">
              <a:xfrm>
                <a:off x="2036" y="2090"/>
                <a:ext cx="1051" cy="518"/>
              </a:xfrm>
              <a:custGeom>
                <a:avLst/>
                <a:gdLst>
                  <a:gd name="T0" fmla="*/ 79 w 165"/>
                  <a:gd name="T1" fmla="*/ 82 h 82"/>
                  <a:gd name="T2" fmla="*/ 87 w 165"/>
                  <a:gd name="T3" fmla="*/ 82 h 82"/>
                  <a:gd name="T4" fmla="*/ 92 w 165"/>
                  <a:gd name="T5" fmla="*/ 82 h 82"/>
                  <a:gd name="T6" fmla="*/ 100 w 165"/>
                  <a:gd name="T7" fmla="*/ 81 h 82"/>
                  <a:gd name="T8" fmla="*/ 108 w 165"/>
                  <a:gd name="T9" fmla="*/ 80 h 82"/>
                  <a:gd name="T10" fmla="*/ 116 w 165"/>
                  <a:gd name="T11" fmla="*/ 78 h 82"/>
                  <a:gd name="T12" fmla="*/ 124 w 165"/>
                  <a:gd name="T13" fmla="*/ 76 h 82"/>
                  <a:gd name="T14" fmla="*/ 129 w 165"/>
                  <a:gd name="T15" fmla="*/ 75 h 82"/>
                  <a:gd name="T16" fmla="*/ 134 w 165"/>
                  <a:gd name="T17" fmla="*/ 73 h 82"/>
                  <a:gd name="T18" fmla="*/ 139 w 165"/>
                  <a:gd name="T19" fmla="*/ 71 h 82"/>
                  <a:gd name="T20" fmla="*/ 145 w 165"/>
                  <a:gd name="T21" fmla="*/ 68 h 82"/>
                  <a:gd name="T22" fmla="*/ 150 w 165"/>
                  <a:gd name="T23" fmla="*/ 64 h 82"/>
                  <a:gd name="T24" fmla="*/ 155 w 165"/>
                  <a:gd name="T25" fmla="*/ 61 h 82"/>
                  <a:gd name="T26" fmla="*/ 158 w 165"/>
                  <a:gd name="T27" fmla="*/ 58 h 82"/>
                  <a:gd name="T28" fmla="*/ 161 w 165"/>
                  <a:gd name="T29" fmla="*/ 53 h 82"/>
                  <a:gd name="T30" fmla="*/ 164 w 165"/>
                  <a:gd name="T31" fmla="*/ 47 h 82"/>
                  <a:gd name="T32" fmla="*/ 165 w 165"/>
                  <a:gd name="T33" fmla="*/ 39 h 82"/>
                  <a:gd name="T34" fmla="*/ 163 w 165"/>
                  <a:gd name="T35" fmla="*/ 32 h 82"/>
                  <a:gd name="T36" fmla="*/ 160 w 165"/>
                  <a:gd name="T37" fmla="*/ 27 h 82"/>
                  <a:gd name="T38" fmla="*/ 157 w 165"/>
                  <a:gd name="T39" fmla="*/ 24 h 82"/>
                  <a:gd name="T40" fmla="*/ 153 w 165"/>
                  <a:gd name="T41" fmla="*/ 19 h 82"/>
                  <a:gd name="T42" fmla="*/ 148 w 165"/>
                  <a:gd name="T43" fmla="*/ 16 h 82"/>
                  <a:gd name="T44" fmla="*/ 143 w 165"/>
                  <a:gd name="T45" fmla="*/ 13 h 82"/>
                  <a:gd name="T46" fmla="*/ 138 w 165"/>
                  <a:gd name="T47" fmla="*/ 10 h 82"/>
                  <a:gd name="T48" fmla="*/ 132 w 165"/>
                  <a:gd name="T49" fmla="*/ 8 h 82"/>
                  <a:gd name="T50" fmla="*/ 126 w 165"/>
                  <a:gd name="T51" fmla="*/ 6 h 82"/>
                  <a:gd name="T52" fmla="*/ 121 w 165"/>
                  <a:gd name="T53" fmla="*/ 4 h 82"/>
                  <a:gd name="T54" fmla="*/ 113 w 165"/>
                  <a:gd name="T55" fmla="*/ 3 h 82"/>
                  <a:gd name="T56" fmla="*/ 105 w 165"/>
                  <a:gd name="T57" fmla="*/ 1 h 82"/>
                  <a:gd name="T58" fmla="*/ 97 w 165"/>
                  <a:gd name="T59" fmla="*/ 0 h 82"/>
                  <a:gd name="T60" fmla="*/ 92 w 165"/>
                  <a:gd name="T61" fmla="*/ 0 h 82"/>
                  <a:gd name="T62" fmla="*/ 84 w 165"/>
                  <a:gd name="T63" fmla="*/ 0 h 82"/>
                  <a:gd name="T64" fmla="*/ 76 w 165"/>
                  <a:gd name="T65" fmla="*/ 0 h 82"/>
                  <a:gd name="T66" fmla="*/ 68 w 165"/>
                  <a:gd name="T67" fmla="*/ 0 h 82"/>
                  <a:gd name="T68" fmla="*/ 60 w 165"/>
                  <a:gd name="T69" fmla="*/ 1 h 82"/>
                  <a:gd name="T70" fmla="*/ 52 w 165"/>
                  <a:gd name="T71" fmla="*/ 3 h 82"/>
                  <a:gd name="T72" fmla="*/ 47 w 165"/>
                  <a:gd name="T73" fmla="*/ 4 h 82"/>
                  <a:gd name="T74" fmla="*/ 41 w 165"/>
                  <a:gd name="T75" fmla="*/ 5 h 82"/>
                  <a:gd name="T76" fmla="*/ 34 w 165"/>
                  <a:gd name="T77" fmla="*/ 8 h 82"/>
                  <a:gd name="T78" fmla="*/ 29 w 165"/>
                  <a:gd name="T79" fmla="*/ 10 h 82"/>
                  <a:gd name="T80" fmla="*/ 23 w 165"/>
                  <a:gd name="T81" fmla="*/ 12 h 82"/>
                  <a:gd name="T82" fmla="*/ 18 w 165"/>
                  <a:gd name="T83" fmla="*/ 15 h 82"/>
                  <a:gd name="T84" fmla="*/ 14 w 165"/>
                  <a:gd name="T85" fmla="*/ 18 h 82"/>
                  <a:gd name="T86" fmla="*/ 10 w 165"/>
                  <a:gd name="T87" fmla="*/ 21 h 82"/>
                  <a:gd name="T88" fmla="*/ 6 w 165"/>
                  <a:gd name="T89" fmla="*/ 26 h 82"/>
                  <a:gd name="T90" fmla="*/ 2 w 165"/>
                  <a:gd name="T91" fmla="*/ 32 h 82"/>
                  <a:gd name="T92" fmla="*/ 1 w 165"/>
                  <a:gd name="T93" fmla="*/ 37 h 82"/>
                  <a:gd name="T94" fmla="*/ 1 w 165"/>
                  <a:gd name="T95" fmla="*/ 45 h 82"/>
                  <a:gd name="T96" fmla="*/ 2 w 165"/>
                  <a:gd name="T97" fmla="*/ 50 h 82"/>
                  <a:gd name="T98" fmla="*/ 6 w 165"/>
                  <a:gd name="T99" fmla="*/ 55 h 82"/>
                  <a:gd name="T100" fmla="*/ 10 w 165"/>
                  <a:gd name="T101" fmla="*/ 60 h 82"/>
                  <a:gd name="T102" fmla="*/ 14 w 165"/>
                  <a:gd name="T103" fmla="*/ 63 h 82"/>
                  <a:gd name="T104" fmla="*/ 18 w 165"/>
                  <a:gd name="T105" fmla="*/ 66 h 82"/>
                  <a:gd name="T106" fmla="*/ 23 w 165"/>
                  <a:gd name="T107" fmla="*/ 69 h 82"/>
                  <a:gd name="T108" fmla="*/ 29 w 165"/>
                  <a:gd name="T109" fmla="*/ 72 h 82"/>
                  <a:gd name="T110" fmla="*/ 34 w 165"/>
                  <a:gd name="T111" fmla="*/ 74 h 82"/>
                  <a:gd name="T112" fmla="*/ 41 w 165"/>
                  <a:gd name="T113" fmla="*/ 76 h 82"/>
                  <a:gd name="T114" fmla="*/ 47 w 165"/>
                  <a:gd name="T115" fmla="*/ 78 h 82"/>
                  <a:gd name="T116" fmla="*/ 52 w 165"/>
                  <a:gd name="T117" fmla="*/ 79 h 82"/>
                  <a:gd name="T118" fmla="*/ 60 w 165"/>
                  <a:gd name="T119" fmla="*/ 80 h 82"/>
                  <a:gd name="T120" fmla="*/ 68 w 165"/>
                  <a:gd name="T12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82">
                    <a:moveTo>
                      <a:pt x="73" y="82"/>
                    </a:moveTo>
                    <a:lnTo>
                      <a:pt x="76" y="82"/>
                    </a:lnTo>
                    <a:lnTo>
                      <a:pt x="79" y="82"/>
                    </a:lnTo>
                    <a:lnTo>
                      <a:pt x="81" y="82"/>
                    </a:lnTo>
                    <a:lnTo>
                      <a:pt x="84" y="82"/>
                    </a:lnTo>
                    <a:lnTo>
                      <a:pt x="87" y="82"/>
                    </a:lnTo>
                    <a:lnTo>
                      <a:pt x="89" y="82"/>
                    </a:lnTo>
                    <a:lnTo>
                      <a:pt x="92" y="82"/>
                    </a:lnTo>
                    <a:lnTo>
                      <a:pt x="92" y="82"/>
                    </a:lnTo>
                    <a:lnTo>
                      <a:pt x="95" y="82"/>
                    </a:lnTo>
                    <a:lnTo>
                      <a:pt x="97" y="81"/>
                    </a:lnTo>
                    <a:lnTo>
                      <a:pt x="100" y="81"/>
                    </a:lnTo>
                    <a:lnTo>
                      <a:pt x="102" y="81"/>
                    </a:lnTo>
                    <a:lnTo>
                      <a:pt x="105" y="80"/>
                    </a:lnTo>
                    <a:lnTo>
                      <a:pt x="108" y="80"/>
                    </a:lnTo>
                    <a:lnTo>
                      <a:pt x="110" y="80"/>
                    </a:lnTo>
                    <a:lnTo>
                      <a:pt x="113" y="79"/>
                    </a:lnTo>
                    <a:lnTo>
                      <a:pt x="116" y="78"/>
                    </a:lnTo>
                    <a:lnTo>
                      <a:pt x="118" y="78"/>
                    </a:lnTo>
                    <a:lnTo>
                      <a:pt x="121" y="77"/>
                    </a:lnTo>
                    <a:lnTo>
                      <a:pt x="124" y="76"/>
                    </a:lnTo>
                    <a:lnTo>
                      <a:pt x="124" y="76"/>
                    </a:lnTo>
                    <a:lnTo>
                      <a:pt x="126" y="76"/>
                    </a:lnTo>
                    <a:lnTo>
                      <a:pt x="129" y="75"/>
                    </a:lnTo>
                    <a:lnTo>
                      <a:pt x="131" y="74"/>
                    </a:lnTo>
                    <a:lnTo>
                      <a:pt x="132" y="74"/>
                    </a:lnTo>
                    <a:lnTo>
                      <a:pt x="134" y="73"/>
                    </a:lnTo>
                    <a:lnTo>
                      <a:pt x="137" y="72"/>
                    </a:lnTo>
                    <a:lnTo>
                      <a:pt x="138" y="71"/>
                    </a:lnTo>
                    <a:lnTo>
                      <a:pt x="139" y="71"/>
                    </a:lnTo>
                    <a:lnTo>
                      <a:pt x="142" y="69"/>
                    </a:lnTo>
                    <a:lnTo>
                      <a:pt x="143" y="68"/>
                    </a:lnTo>
                    <a:lnTo>
                      <a:pt x="145" y="68"/>
                    </a:lnTo>
                    <a:lnTo>
                      <a:pt x="147" y="66"/>
                    </a:lnTo>
                    <a:lnTo>
                      <a:pt x="148" y="66"/>
                    </a:lnTo>
                    <a:lnTo>
                      <a:pt x="150" y="64"/>
                    </a:lnTo>
                    <a:lnTo>
                      <a:pt x="152" y="63"/>
                    </a:lnTo>
                    <a:lnTo>
                      <a:pt x="153" y="63"/>
                    </a:lnTo>
                    <a:lnTo>
                      <a:pt x="155" y="61"/>
                    </a:lnTo>
                    <a:lnTo>
                      <a:pt x="155" y="60"/>
                    </a:lnTo>
                    <a:lnTo>
                      <a:pt x="157" y="58"/>
                    </a:lnTo>
                    <a:lnTo>
                      <a:pt x="158" y="58"/>
                    </a:lnTo>
                    <a:lnTo>
                      <a:pt x="160" y="55"/>
                    </a:lnTo>
                    <a:lnTo>
                      <a:pt x="160" y="54"/>
                    </a:lnTo>
                    <a:lnTo>
                      <a:pt x="161" y="53"/>
                    </a:lnTo>
                    <a:lnTo>
                      <a:pt x="163" y="50"/>
                    </a:lnTo>
                    <a:lnTo>
                      <a:pt x="163" y="49"/>
                    </a:lnTo>
                    <a:lnTo>
                      <a:pt x="164" y="47"/>
                    </a:lnTo>
                    <a:lnTo>
                      <a:pt x="165" y="45"/>
                    </a:lnTo>
                    <a:lnTo>
                      <a:pt x="165" y="42"/>
                    </a:lnTo>
                    <a:lnTo>
                      <a:pt x="165" y="39"/>
                    </a:lnTo>
                    <a:lnTo>
                      <a:pt x="165" y="37"/>
                    </a:lnTo>
                    <a:lnTo>
                      <a:pt x="164" y="34"/>
                    </a:lnTo>
                    <a:lnTo>
                      <a:pt x="163" y="32"/>
                    </a:lnTo>
                    <a:lnTo>
                      <a:pt x="163" y="32"/>
                    </a:lnTo>
                    <a:lnTo>
                      <a:pt x="161" y="29"/>
                    </a:lnTo>
                    <a:lnTo>
                      <a:pt x="160" y="27"/>
                    </a:lnTo>
                    <a:lnTo>
                      <a:pt x="160" y="26"/>
                    </a:lnTo>
                    <a:lnTo>
                      <a:pt x="158" y="24"/>
                    </a:lnTo>
                    <a:lnTo>
                      <a:pt x="157" y="24"/>
                    </a:lnTo>
                    <a:lnTo>
                      <a:pt x="155" y="21"/>
                    </a:lnTo>
                    <a:lnTo>
                      <a:pt x="155" y="21"/>
                    </a:lnTo>
                    <a:lnTo>
                      <a:pt x="153" y="19"/>
                    </a:lnTo>
                    <a:lnTo>
                      <a:pt x="152" y="18"/>
                    </a:lnTo>
                    <a:lnTo>
                      <a:pt x="150" y="17"/>
                    </a:lnTo>
                    <a:lnTo>
                      <a:pt x="148" y="16"/>
                    </a:lnTo>
                    <a:lnTo>
                      <a:pt x="147" y="15"/>
                    </a:lnTo>
                    <a:lnTo>
                      <a:pt x="145" y="14"/>
                    </a:lnTo>
                    <a:lnTo>
                      <a:pt x="143" y="13"/>
                    </a:lnTo>
                    <a:lnTo>
                      <a:pt x="142" y="12"/>
                    </a:lnTo>
                    <a:lnTo>
                      <a:pt x="139" y="11"/>
                    </a:lnTo>
                    <a:lnTo>
                      <a:pt x="138" y="10"/>
                    </a:lnTo>
                    <a:lnTo>
                      <a:pt x="137" y="10"/>
                    </a:lnTo>
                    <a:lnTo>
                      <a:pt x="134" y="9"/>
                    </a:lnTo>
                    <a:lnTo>
                      <a:pt x="132" y="8"/>
                    </a:lnTo>
                    <a:lnTo>
                      <a:pt x="131" y="8"/>
                    </a:lnTo>
                    <a:lnTo>
                      <a:pt x="129" y="7"/>
                    </a:lnTo>
                    <a:lnTo>
                      <a:pt x="126" y="6"/>
                    </a:lnTo>
                    <a:lnTo>
                      <a:pt x="124" y="5"/>
                    </a:lnTo>
                    <a:lnTo>
                      <a:pt x="124" y="5"/>
                    </a:lnTo>
                    <a:lnTo>
                      <a:pt x="121" y="4"/>
                    </a:lnTo>
                    <a:lnTo>
                      <a:pt x="118" y="4"/>
                    </a:lnTo>
                    <a:lnTo>
                      <a:pt x="116" y="3"/>
                    </a:lnTo>
                    <a:lnTo>
                      <a:pt x="113" y="3"/>
                    </a:lnTo>
                    <a:lnTo>
                      <a:pt x="110" y="2"/>
                    </a:lnTo>
                    <a:lnTo>
                      <a:pt x="108" y="2"/>
                    </a:lnTo>
                    <a:lnTo>
                      <a:pt x="105" y="1"/>
                    </a:lnTo>
                    <a:lnTo>
                      <a:pt x="102" y="1"/>
                    </a:lnTo>
                    <a:lnTo>
                      <a:pt x="100" y="1"/>
                    </a:lnTo>
                    <a:lnTo>
                      <a:pt x="97" y="0"/>
                    </a:lnTo>
                    <a:lnTo>
                      <a:pt x="95" y="0"/>
                    </a:lnTo>
                    <a:lnTo>
                      <a:pt x="92" y="0"/>
                    </a:lnTo>
                    <a:lnTo>
                      <a:pt x="92" y="0"/>
                    </a:lnTo>
                    <a:lnTo>
                      <a:pt x="89" y="0"/>
                    </a:lnTo>
                    <a:lnTo>
                      <a:pt x="87" y="0"/>
                    </a:lnTo>
                    <a:lnTo>
                      <a:pt x="84" y="0"/>
                    </a:lnTo>
                    <a:lnTo>
                      <a:pt x="81" y="0"/>
                    </a:lnTo>
                    <a:lnTo>
                      <a:pt x="79" y="0"/>
                    </a:lnTo>
                    <a:lnTo>
                      <a:pt x="76" y="0"/>
                    </a:lnTo>
                    <a:lnTo>
                      <a:pt x="73" y="0"/>
                    </a:lnTo>
                    <a:lnTo>
                      <a:pt x="71" y="0"/>
                    </a:lnTo>
                    <a:lnTo>
                      <a:pt x="68" y="0"/>
                    </a:lnTo>
                    <a:lnTo>
                      <a:pt x="65" y="1"/>
                    </a:lnTo>
                    <a:lnTo>
                      <a:pt x="63" y="1"/>
                    </a:lnTo>
                    <a:lnTo>
                      <a:pt x="60" y="1"/>
                    </a:lnTo>
                    <a:lnTo>
                      <a:pt x="58" y="2"/>
                    </a:lnTo>
                    <a:lnTo>
                      <a:pt x="55" y="2"/>
                    </a:lnTo>
                    <a:lnTo>
                      <a:pt x="52" y="3"/>
                    </a:lnTo>
                    <a:lnTo>
                      <a:pt x="52" y="3"/>
                    </a:lnTo>
                    <a:lnTo>
                      <a:pt x="50" y="3"/>
                    </a:lnTo>
                    <a:lnTo>
                      <a:pt x="47" y="4"/>
                    </a:lnTo>
                    <a:lnTo>
                      <a:pt x="44" y="4"/>
                    </a:lnTo>
                    <a:lnTo>
                      <a:pt x="42" y="5"/>
                    </a:lnTo>
                    <a:lnTo>
                      <a:pt x="41" y="5"/>
                    </a:lnTo>
                    <a:lnTo>
                      <a:pt x="39" y="6"/>
                    </a:lnTo>
                    <a:lnTo>
                      <a:pt x="36" y="7"/>
                    </a:lnTo>
                    <a:lnTo>
                      <a:pt x="34" y="8"/>
                    </a:lnTo>
                    <a:lnTo>
                      <a:pt x="33" y="8"/>
                    </a:lnTo>
                    <a:lnTo>
                      <a:pt x="31" y="9"/>
                    </a:lnTo>
                    <a:lnTo>
                      <a:pt x="29" y="10"/>
                    </a:lnTo>
                    <a:lnTo>
                      <a:pt x="27" y="10"/>
                    </a:lnTo>
                    <a:lnTo>
                      <a:pt x="26" y="11"/>
                    </a:lnTo>
                    <a:lnTo>
                      <a:pt x="23" y="12"/>
                    </a:lnTo>
                    <a:lnTo>
                      <a:pt x="22" y="13"/>
                    </a:lnTo>
                    <a:lnTo>
                      <a:pt x="21" y="14"/>
                    </a:lnTo>
                    <a:lnTo>
                      <a:pt x="18" y="15"/>
                    </a:lnTo>
                    <a:lnTo>
                      <a:pt x="17" y="16"/>
                    </a:lnTo>
                    <a:lnTo>
                      <a:pt x="15" y="17"/>
                    </a:lnTo>
                    <a:lnTo>
                      <a:pt x="14" y="18"/>
                    </a:lnTo>
                    <a:lnTo>
                      <a:pt x="13" y="19"/>
                    </a:lnTo>
                    <a:lnTo>
                      <a:pt x="11" y="21"/>
                    </a:lnTo>
                    <a:lnTo>
                      <a:pt x="10" y="21"/>
                    </a:lnTo>
                    <a:lnTo>
                      <a:pt x="8" y="24"/>
                    </a:lnTo>
                    <a:lnTo>
                      <a:pt x="7" y="24"/>
                    </a:lnTo>
                    <a:lnTo>
                      <a:pt x="6" y="26"/>
                    </a:lnTo>
                    <a:lnTo>
                      <a:pt x="5" y="27"/>
                    </a:lnTo>
                    <a:lnTo>
                      <a:pt x="4" y="29"/>
                    </a:lnTo>
                    <a:lnTo>
                      <a:pt x="2" y="32"/>
                    </a:lnTo>
                    <a:lnTo>
                      <a:pt x="2" y="32"/>
                    </a:lnTo>
                    <a:lnTo>
                      <a:pt x="1" y="34"/>
                    </a:lnTo>
                    <a:lnTo>
                      <a:pt x="1" y="37"/>
                    </a:lnTo>
                    <a:lnTo>
                      <a:pt x="0" y="39"/>
                    </a:lnTo>
                    <a:lnTo>
                      <a:pt x="0" y="42"/>
                    </a:lnTo>
                    <a:lnTo>
                      <a:pt x="1" y="45"/>
                    </a:lnTo>
                    <a:lnTo>
                      <a:pt x="1" y="47"/>
                    </a:lnTo>
                    <a:lnTo>
                      <a:pt x="2" y="49"/>
                    </a:lnTo>
                    <a:lnTo>
                      <a:pt x="2" y="50"/>
                    </a:lnTo>
                    <a:lnTo>
                      <a:pt x="4" y="53"/>
                    </a:lnTo>
                    <a:lnTo>
                      <a:pt x="5" y="54"/>
                    </a:lnTo>
                    <a:lnTo>
                      <a:pt x="6" y="55"/>
                    </a:lnTo>
                    <a:lnTo>
                      <a:pt x="7" y="58"/>
                    </a:lnTo>
                    <a:lnTo>
                      <a:pt x="8" y="58"/>
                    </a:lnTo>
                    <a:lnTo>
                      <a:pt x="10" y="60"/>
                    </a:lnTo>
                    <a:lnTo>
                      <a:pt x="11" y="61"/>
                    </a:lnTo>
                    <a:lnTo>
                      <a:pt x="13" y="63"/>
                    </a:lnTo>
                    <a:lnTo>
                      <a:pt x="14" y="63"/>
                    </a:lnTo>
                    <a:lnTo>
                      <a:pt x="15" y="64"/>
                    </a:lnTo>
                    <a:lnTo>
                      <a:pt x="17" y="66"/>
                    </a:lnTo>
                    <a:lnTo>
                      <a:pt x="18" y="66"/>
                    </a:lnTo>
                    <a:lnTo>
                      <a:pt x="21" y="68"/>
                    </a:lnTo>
                    <a:lnTo>
                      <a:pt x="22" y="68"/>
                    </a:lnTo>
                    <a:lnTo>
                      <a:pt x="23" y="69"/>
                    </a:lnTo>
                    <a:lnTo>
                      <a:pt x="26" y="71"/>
                    </a:lnTo>
                    <a:lnTo>
                      <a:pt x="27" y="71"/>
                    </a:lnTo>
                    <a:lnTo>
                      <a:pt x="29" y="72"/>
                    </a:lnTo>
                    <a:lnTo>
                      <a:pt x="31" y="73"/>
                    </a:lnTo>
                    <a:lnTo>
                      <a:pt x="33" y="74"/>
                    </a:lnTo>
                    <a:lnTo>
                      <a:pt x="34" y="74"/>
                    </a:lnTo>
                    <a:lnTo>
                      <a:pt x="36" y="75"/>
                    </a:lnTo>
                    <a:lnTo>
                      <a:pt x="39" y="76"/>
                    </a:lnTo>
                    <a:lnTo>
                      <a:pt x="41" y="76"/>
                    </a:lnTo>
                    <a:lnTo>
                      <a:pt x="42" y="76"/>
                    </a:lnTo>
                    <a:lnTo>
                      <a:pt x="44" y="77"/>
                    </a:lnTo>
                    <a:lnTo>
                      <a:pt x="47" y="78"/>
                    </a:lnTo>
                    <a:lnTo>
                      <a:pt x="50" y="78"/>
                    </a:lnTo>
                    <a:lnTo>
                      <a:pt x="52" y="79"/>
                    </a:lnTo>
                    <a:lnTo>
                      <a:pt x="52" y="79"/>
                    </a:lnTo>
                    <a:lnTo>
                      <a:pt x="55" y="80"/>
                    </a:lnTo>
                    <a:lnTo>
                      <a:pt x="58" y="80"/>
                    </a:lnTo>
                    <a:lnTo>
                      <a:pt x="60" y="80"/>
                    </a:lnTo>
                    <a:lnTo>
                      <a:pt x="63" y="81"/>
                    </a:lnTo>
                    <a:lnTo>
                      <a:pt x="65" y="81"/>
                    </a:lnTo>
                    <a:lnTo>
                      <a:pt x="68" y="81"/>
                    </a:lnTo>
                    <a:lnTo>
                      <a:pt x="71" y="82"/>
                    </a:lnTo>
                    <a:lnTo>
                      <a:pt x="73"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250"/>
              <p:cNvSpPr>
                <a:spLocks/>
              </p:cNvSpPr>
              <p:nvPr/>
            </p:nvSpPr>
            <p:spPr bwMode="auto">
              <a:xfrm>
                <a:off x="2106" y="2121"/>
                <a:ext cx="911" cy="455"/>
              </a:xfrm>
              <a:custGeom>
                <a:avLst/>
                <a:gdLst>
                  <a:gd name="T0" fmla="*/ 446 w 911"/>
                  <a:gd name="T1" fmla="*/ 455 h 455"/>
                  <a:gd name="T2" fmla="*/ 497 w 911"/>
                  <a:gd name="T3" fmla="*/ 449 h 455"/>
                  <a:gd name="T4" fmla="*/ 535 w 911"/>
                  <a:gd name="T5" fmla="*/ 449 h 455"/>
                  <a:gd name="T6" fmla="*/ 580 w 911"/>
                  <a:gd name="T7" fmla="*/ 443 h 455"/>
                  <a:gd name="T8" fmla="*/ 631 w 911"/>
                  <a:gd name="T9" fmla="*/ 436 h 455"/>
                  <a:gd name="T10" fmla="*/ 669 w 911"/>
                  <a:gd name="T11" fmla="*/ 430 h 455"/>
                  <a:gd name="T12" fmla="*/ 701 w 911"/>
                  <a:gd name="T13" fmla="*/ 417 h 455"/>
                  <a:gd name="T14" fmla="*/ 745 w 911"/>
                  <a:gd name="T15" fmla="*/ 398 h 455"/>
                  <a:gd name="T16" fmla="*/ 784 w 911"/>
                  <a:gd name="T17" fmla="*/ 386 h 455"/>
                  <a:gd name="T18" fmla="*/ 816 w 911"/>
                  <a:gd name="T19" fmla="*/ 367 h 455"/>
                  <a:gd name="T20" fmla="*/ 835 w 911"/>
                  <a:gd name="T21" fmla="*/ 354 h 455"/>
                  <a:gd name="T22" fmla="*/ 867 w 911"/>
                  <a:gd name="T23" fmla="*/ 322 h 455"/>
                  <a:gd name="T24" fmla="*/ 886 w 911"/>
                  <a:gd name="T25" fmla="*/ 303 h 455"/>
                  <a:gd name="T26" fmla="*/ 905 w 911"/>
                  <a:gd name="T27" fmla="*/ 266 h 455"/>
                  <a:gd name="T28" fmla="*/ 911 w 911"/>
                  <a:gd name="T29" fmla="*/ 215 h 455"/>
                  <a:gd name="T30" fmla="*/ 905 w 911"/>
                  <a:gd name="T31" fmla="*/ 177 h 455"/>
                  <a:gd name="T32" fmla="*/ 886 w 911"/>
                  <a:gd name="T33" fmla="*/ 146 h 455"/>
                  <a:gd name="T34" fmla="*/ 860 w 911"/>
                  <a:gd name="T35" fmla="*/ 120 h 455"/>
                  <a:gd name="T36" fmla="*/ 835 w 911"/>
                  <a:gd name="T37" fmla="*/ 101 h 455"/>
                  <a:gd name="T38" fmla="*/ 803 w 911"/>
                  <a:gd name="T39" fmla="*/ 76 h 455"/>
                  <a:gd name="T40" fmla="*/ 765 w 911"/>
                  <a:gd name="T41" fmla="*/ 63 h 455"/>
                  <a:gd name="T42" fmla="*/ 733 w 911"/>
                  <a:gd name="T43" fmla="*/ 44 h 455"/>
                  <a:gd name="T44" fmla="*/ 701 w 911"/>
                  <a:gd name="T45" fmla="*/ 32 h 455"/>
                  <a:gd name="T46" fmla="*/ 650 w 911"/>
                  <a:gd name="T47" fmla="*/ 19 h 455"/>
                  <a:gd name="T48" fmla="*/ 618 w 911"/>
                  <a:gd name="T49" fmla="*/ 13 h 455"/>
                  <a:gd name="T50" fmla="*/ 567 w 911"/>
                  <a:gd name="T51" fmla="*/ 7 h 455"/>
                  <a:gd name="T52" fmla="*/ 516 w 911"/>
                  <a:gd name="T53" fmla="*/ 0 h 455"/>
                  <a:gd name="T54" fmla="*/ 484 w 911"/>
                  <a:gd name="T55" fmla="*/ 0 h 455"/>
                  <a:gd name="T56" fmla="*/ 433 w 911"/>
                  <a:gd name="T57" fmla="*/ 0 h 455"/>
                  <a:gd name="T58" fmla="*/ 395 w 911"/>
                  <a:gd name="T59" fmla="*/ 0 h 455"/>
                  <a:gd name="T60" fmla="*/ 344 w 911"/>
                  <a:gd name="T61" fmla="*/ 7 h 455"/>
                  <a:gd name="T62" fmla="*/ 299 w 911"/>
                  <a:gd name="T63" fmla="*/ 13 h 455"/>
                  <a:gd name="T64" fmla="*/ 261 w 911"/>
                  <a:gd name="T65" fmla="*/ 19 h 455"/>
                  <a:gd name="T66" fmla="*/ 210 w 911"/>
                  <a:gd name="T67" fmla="*/ 32 h 455"/>
                  <a:gd name="T68" fmla="*/ 178 w 911"/>
                  <a:gd name="T69" fmla="*/ 44 h 455"/>
                  <a:gd name="T70" fmla="*/ 146 w 911"/>
                  <a:gd name="T71" fmla="*/ 63 h 455"/>
                  <a:gd name="T72" fmla="*/ 114 w 911"/>
                  <a:gd name="T73" fmla="*/ 76 h 455"/>
                  <a:gd name="T74" fmla="*/ 76 w 911"/>
                  <a:gd name="T75" fmla="*/ 101 h 455"/>
                  <a:gd name="T76" fmla="*/ 57 w 911"/>
                  <a:gd name="T77" fmla="*/ 120 h 455"/>
                  <a:gd name="T78" fmla="*/ 25 w 911"/>
                  <a:gd name="T79" fmla="*/ 146 h 455"/>
                  <a:gd name="T80" fmla="*/ 12 w 911"/>
                  <a:gd name="T81" fmla="*/ 177 h 455"/>
                  <a:gd name="T82" fmla="*/ 0 w 911"/>
                  <a:gd name="T83" fmla="*/ 215 h 455"/>
                  <a:gd name="T84" fmla="*/ 6 w 911"/>
                  <a:gd name="T85" fmla="*/ 266 h 455"/>
                  <a:gd name="T86" fmla="*/ 25 w 911"/>
                  <a:gd name="T87" fmla="*/ 303 h 455"/>
                  <a:gd name="T88" fmla="*/ 44 w 911"/>
                  <a:gd name="T89" fmla="*/ 322 h 455"/>
                  <a:gd name="T90" fmla="*/ 76 w 911"/>
                  <a:gd name="T91" fmla="*/ 354 h 455"/>
                  <a:gd name="T92" fmla="*/ 102 w 911"/>
                  <a:gd name="T93" fmla="*/ 367 h 455"/>
                  <a:gd name="T94" fmla="*/ 127 w 911"/>
                  <a:gd name="T95" fmla="*/ 386 h 455"/>
                  <a:gd name="T96" fmla="*/ 165 w 911"/>
                  <a:gd name="T97" fmla="*/ 398 h 455"/>
                  <a:gd name="T98" fmla="*/ 210 w 911"/>
                  <a:gd name="T99" fmla="*/ 417 h 455"/>
                  <a:gd name="T100" fmla="*/ 248 w 911"/>
                  <a:gd name="T101" fmla="*/ 430 h 455"/>
                  <a:gd name="T102" fmla="*/ 280 w 911"/>
                  <a:gd name="T103" fmla="*/ 436 h 455"/>
                  <a:gd name="T104" fmla="*/ 331 w 911"/>
                  <a:gd name="T105" fmla="*/ 443 h 455"/>
                  <a:gd name="T106" fmla="*/ 382 w 911"/>
                  <a:gd name="T107" fmla="*/ 449 h 455"/>
                  <a:gd name="T108" fmla="*/ 414 w 911"/>
                  <a:gd name="T109" fmla="*/ 44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1" h="455">
                    <a:moveTo>
                      <a:pt x="414" y="449"/>
                    </a:moveTo>
                    <a:lnTo>
                      <a:pt x="433" y="455"/>
                    </a:lnTo>
                    <a:lnTo>
                      <a:pt x="446" y="455"/>
                    </a:lnTo>
                    <a:lnTo>
                      <a:pt x="465" y="455"/>
                    </a:lnTo>
                    <a:lnTo>
                      <a:pt x="484" y="455"/>
                    </a:lnTo>
                    <a:lnTo>
                      <a:pt x="497" y="449"/>
                    </a:lnTo>
                    <a:lnTo>
                      <a:pt x="510" y="449"/>
                    </a:lnTo>
                    <a:lnTo>
                      <a:pt x="516" y="449"/>
                    </a:lnTo>
                    <a:lnTo>
                      <a:pt x="535" y="449"/>
                    </a:lnTo>
                    <a:lnTo>
                      <a:pt x="548" y="449"/>
                    </a:lnTo>
                    <a:lnTo>
                      <a:pt x="567" y="449"/>
                    </a:lnTo>
                    <a:lnTo>
                      <a:pt x="580" y="443"/>
                    </a:lnTo>
                    <a:lnTo>
                      <a:pt x="599" y="443"/>
                    </a:lnTo>
                    <a:lnTo>
                      <a:pt x="618" y="436"/>
                    </a:lnTo>
                    <a:lnTo>
                      <a:pt x="631" y="436"/>
                    </a:lnTo>
                    <a:lnTo>
                      <a:pt x="637" y="436"/>
                    </a:lnTo>
                    <a:lnTo>
                      <a:pt x="650" y="430"/>
                    </a:lnTo>
                    <a:lnTo>
                      <a:pt x="669" y="430"/>
                    </a:lnTo>
                    <a:lnTo>
                      <a:pt x="682" y="424"/>
                    </a:lnTo>
                    <a:lnTo>
                      <a:pt x="701" y="417"/>
                    </a:lnTo>
                    <a:lnTo>
                      <a:pt x="701" y="417"/>
                    </a:lnTo>
                    <a:lnTo>
                      <a:pt x="720" y="411"/>
                    </a:lnTo>
                    <a:lnTo>
                      <a:pt x="733" y="405"/>
                    </a:lnTo>
                    <a:lnTo>
                      <a:pt x="745" y="398"/>
                    </a:lnTo>
                    <a:lnTo>
                      <a:pt x="752" y="398"/>
                    </a:lnTo>
                    <a:lnTo>
                      <a:pt x="765" y="392"/>
                    </a:lnTo>
                    <a:lnTo>
                      <a:pt x="784" y="386"/>
                    </a:lnTo>
                    <a:lnTo>
                      <a:pt x="784" y="386"/>
                    </a:lnTo>
                    <a:lnTo>
                      <a:pt x="803" y="373"/>
                    </a:lnTo>
                    <a:lnTo>
                      <a:pt x="816" y="367"/>
                    </a:lnTo>
                    <a:lnTo>
                      <a:pt x="816" y="367"/>
                    </a:lnTo>
                    <a:lnTo>
                      <a:pt x="835" y="354"/>
                    </a:lnTo>
                    <a:lnTo>
                      <a:pt x="835" y="354"/>
                    </a:lnTo>
                    <a:lnTo>
                      <a:pt x="854" y="341"/>
                    </a:lnTo>
                    <a:lnTo>
                      <a:pt x="860" y="335"/>
                    </a:lnTo>
                    <a:lnTo>
                      <a:pt x="867" y="322"/>
                    </a:lnTo>
                    <a:lnTo>
                      <a:pt x="873" y="316"/>
                    </a:lnTo>
                    <a:lnTo>
                      <a:pt x="886" y="303"/>
                    </a:lnTo>
                    <a:lnTo>
                      <a:pt x="886" y="303"/>
                    </a:lnTo>
                    <a:lnTo>
                      <a:pt x="898" y="285"/>
                    </a:lnTo>
                    <a:lnTo>
                      <a:pt x="905" y="278"/>
                    </a:lnTo>
                    <a:lnTo>
                      <a:pt x="905" y="266"/>
                    </a:lnTo>
                    <a:lnTo>
                      <a:pt x="911" y="253"/>
                    </a:lnTo>
                    <a:lnTo>
                      <a:pt x="911" y="234"/>
                    </a:lnTo>
                    <a:lnTo>
                      <a:pt x="911" y="215"/>
                    </a:lnTo>
                    <a:lnTo>
                      <a:pt x="911" y="202"/>
                    </a:lnTo>
                    <a:lnTo>
                      <a:pt x="905" y="183"/>
                    </a:lnTo>
                    <a:lnTo>
                      <a:pt x="905" y="177"/>
                    </a:lnTo>
                    <a:lnTo>
                      <a:pt x="898" y="171"/>
                    </a:lnTo>
                    <a:lnTo>
                      <a:pt x="886" y="152"/>
                    </a:lnTo>
                    <a:lnTo>
                      <a:pt x="886" y="146"/>
                    </a:lnTo>
                    <a:lnTo>
                      <a:pt x="873" y="133"/>
                    </a:lnTo>
                    <a:lnTo>
                      <a:pt x="867" y="127"/>
                    </a:lnTo>
                    <a:lnTo>
                      <a:pt x="860" y="120"/>
                    </a:lnTo>
                    <a:lnTo>
                      <a:pt x="854" y="114"/>
                    </a:lnTo>
                    <a:lnTo>
                      <a:pt x="835" y="101"/>
                    </a:lnTo>
                    <a:lnTo>
                      <a:pt x="835" y="101"/>
                    </a:lnTo>
                    <a:lnTo>
                      <a:pt x="816" y="89"/>
                    </a:lnTo>
                    <a:lnTo>
                      <a:pt x="816" y="82"/>
                    </a:lnTo>
                    <a:lnTo>
                      <a:pt x="803" y="76"/>
                    </a:lnTo>
                    <a:lnTo>
                      <a:pt x="784" y="70"/>
                    </a:lnTo>
                    <a:lnTo>
                      <a:pt x="784" y="70"/>
                    </a:lnTo>
                    <a:lnTo>
                      <a:pt x="765" y="63"/>
                    </a:lnTo>
                    <a:lnTo>
                      <a:pt x="752" y="51"/>
                    </a:lnTo>
                    <a:lnTo>
                      <a:pt x="745" y="51"/>
                    </a:lnTo>
                    <a:lnTo>
                      <a:pt x="733" y="44"/>
                    </a:lnTo>
                    <a:lnTo>
                      <a:pt x="720" y="38"/>
                    </a:lnTo>
                    <a:lnTo>
                      <a:pt x="701" y="32"/>
                    </a:lnTo>
                    <a:lnTo>
                      <a:pt x="701" y="32"/>
                    </a:lnTo>
                    <a:lnTo>
                      <a:pt x="682" y="32"/>
                    </a:lnTo>
                    <a:lnTo>
                      <a:pt x="669" y="25"/>
                    </a:lnTo>
                    <a:lnTo>
                      <a:pt x="650" y="19"/>
                    </a:lnTo>
                    <a:lnTo>
                      <a:pt x="637" y="19"/>
                    </a:lnTo>
                    <a:lnTo>
                      <a:pt x="631" y="19"/>
                    </a:lnTo>
                    <a:lnTo>
                      <a:pt x="618" y="13"/>
                    </a:lnTo>
                    <a:lnTo>
                      <a:pt x="599" y="13"/>
                    </a:lnTo>
                    <a:lnTo>
                      <a:pt x="580" y="7"/>
                    </a:lnTo>
                    <a:lnTo>
                      <a:pt x="567" y="7"/>
                    </a:lnTo>
                    <a:lnTo>
                      <a:pt x="548" y="7"/>
                    </a:lnTo>
                    <a:lnTo>
                      <a:pt x="535" y="0"/>
                    </a:lnTo>
                    <a:lnTo>
                      <a:pt x="516" y="0"/>
                    </a:lnTo>
                    <a:lnTo>
                      <a:pt x="510" y="0"/>
                    </a:lnTo>
                    <a:lnTo>
                      <a:pt x="497" y="0"/>
                    </a:lnTo>
                    <a:lnTo>
                      <a:pt x="484" y="0"/>
                    </a:lnTo>
                    <a:lnTo>
                      <a:pt x="465" y="0"/>
                    </a:lnTo>
                    <a:lnTo>
                      <a:pt x="446" y="0"/>
                    </a:lnTo>
                    <a:lnTo>
                      <a:pt x="433" y="0"/>
                    </a:lnTo>
                    <a:lnTo>
                      <a:pt x="414" y="0"/>
                    </a:lnTo>
                    <a:lnTo>
                      <a:pt x="401" y="0"/>
                    </a:lnTo>
                    <a:lnTo>
                      <a:pt x="395" y="0"/>
                    </a:lnTo>
                    <a:lnTo>
                      <a:pt x="382" y="0"/>
                    </a:lnTo>
                    <a:lnTo>
                      <a:pt x="363" y="7"/>
                    </a:lnTo>
                    <a:lnTo>
                      <a:pt x="344" y="7"/>
                    </a:lnTo>
                    <a:lnTo>
                      <a:pt x="331" y="7"/>
                    </a:lnTo>
                    <a:lnTo>
                      <a:pt x="312" y="13"/>
                    </a:lnTo>
                    <a:lnTo>
                      <a:pt x="299" y="13"/>
                    </a:lnTo>
                    <a:lnTo>
                      <a:pt x="280" y="19"/>
                    </a:lnTo>
                    <a:lnTo>
                      <a:pt x="280" y="19"/>
                    </a:lnTo>
                    <a:lnTo>
                      <a:pt x="261" y="19"/>
                    </a:lnTo>
                    <a:lnTo>
                      <a:pt x="248" y="25"/>
                    </a:lnTo>
                    <a:lnTo>
                      <a:pt x="229" y="32"/>
                    </a:lnTo>
                    <a:lnTo>
                      <a:pt x="210" y="32"/>
                    </a:lnTo>
                    <a:lnTo>
                      <a:pt x="210" y="32"/>
                    </a:lnTo>
                    <a:lnTo>
                      <a:pt x="197" y="38"/>
                    </a:lnTo>
                    <a:lnTo>
                      <a:pt x="178" y="44"/>
                    </a:lnTo>
                    <a:lnTo>
                      <a:pt x="165" y="51"/>
                    </a:lnTo>
                    <a:lnTo>
                      <a:pt x="159" y="51"/>
                    </a:lnTo>
                    <a:lnTo>
                      <a:pt x="146" y="63"/>
                    </a:lnTo>
                    <a:lnTo>
                      <a:pt x="127" y="70"/>
                    </a:lnTo>
                    <a:lnTo>
                      <a:pt x="127" y="70"/>
                    </a:lnTo>
                    <a:lnTo>
                      <a:pt x="114" y="76"/>
                    </a:lnTo>
                    <a:lnTo>
                      <a:pt x="102" y="82"/>
                    </a:lnTo>
                    <a:lnTo>
                      <a:pt x="95" y="89"/>
                    </a:lnTo>
                    <a:lnTo>
                      <a:pt x="76" y="101"/>
                    </a:lnTo>
                    <a:lnTo>
                      <a:pt x="76" y="101"/>
                    </a:lnTo>
                    <a:lnTo>
                      <a:pt x="63" y="114"/>
                    </a:lnTo>
                    <a:lnTo>
                      <a:pt x="57" y="120"/>
                    </a:lnTo>
                    <a:lnTo>
                      <a:pt x="44" y="127"/>
                    </a:lnTo>
                    <a:lnTo>
                      <a:pt x="38" y="133"/>
                    </a:lnTo>
                    <a:lnTo>
                      <a:pt x="25" y="146"/>
                    </a:lnTo>
                    <a:lnTo>
                      <a:pt x="25" y="152"/>
                    </a:lnTo>
                    <a:lnTo>
                      <a:pt x="12" y="171"/>
                    </a:lnTo>
                    <a:lnTo>
                      <a:pt x="12" y="177"/>
                    </a:lnTo>
                    <a:lnTo>
                      <a:pt x="6" y="183"/>
                    </a:lnTo>
                    <a:lnTo>
                      <a:pt x="0" y="202"/>
                    </a:lnTo>
                    <a:lnTo>
                      <a:pt x="0" y="215"/>
                    </a:lnTo>
                    <a:lnTo>
                      <a:pt x="0" y="234"/>
                    </a:lnTo>
                    <a:lnTo>
                      <a:pt x="0" y="253"/>
                    </a:lnTo>
                    <a:lnTo>
                      <a:pt x="6" y="266"/>
                    </a:lnTo>
                    <a:lnTo>
                      <a:pt x="12" y="278"/>
                    </a:lnTo>
                    <a:lnTo>
                      <a:pt x="12" y="285"/>
                    </a:lnTo>
                    <a:lnTo>
                      <a:pt x="25" y="303"/>
                    </a:lnTo>
                    <a:lnTo>
                      <a:pt x="25" y="303"/>
                    </a:lnTo>
                    <a:lnTo>
                      <a:pt x="38" y="316"/>
                    </a:lnTo>
                    <a:lnTo>
                      <a:pt x="44" y="322"/>
                    </a:lnTo>
                    <a:lnTo>
                      <a:pt x="57" y="335"/>
                    </a:lnTo>
                    <a:lnTo>
                      <a:pt x="63" y="341"/>
                    </a:lnTo>
                    <a:lnTo>
                      <a:pt x="76" y="354"/>
                    </a:lnTo>
                    <a:lnTo>
                      <a:pt x="76" y="354"/>
                    </a:lnTo>
                    <a:lnTo>
                      <a:pt x="95" y="367"/>
                    </a:lnTo>
                    <a:lnTo>
                      <a:pt x="102" y="367"/>
                    </a:lnTo>
                    <a:lnTo>
                      <a:pt x="114" y="373"/>
                    </a:lnTo>
                    <a:lnTo>
                      <a:pt x="127" y="386"/>
                    </a:lnTo>
                    <a:lnTo>
                      <a:pt x="127" y="386"/>
                    </a:lnTo>
                    <a:lnTo>
                      <a:pt x="146" y="392"/>
                    </a:lnTo>
                    <a:lnTo>
                      <a:pt x="159" y="398"/>
                    </a:lnTo>
                    <a:lnTo>
                      <a:pt x="165" y="398"/>
                    </a:lnTo>
                    <a:lnTo>
                      <a:pt x="178" y="405"/>
                    </a:lnTo>
                    <a:lnTo>
                      <a:pt x="197" y="411"/>
                    </a:lnTo>
                    <a:lnTo>
                      <a:pt x="210" y="417"/>
                    </a:lnTo>
                    <a:lnTo>
                      <a:pt x="210" y="417"/>
                    </a:lnTo>
                    <a:lnTo>
                      <a:pt x="229" y="424"/>
                    </a:lnTo>
                    <a:lnTo>
                      <a:pt x="248" y="430"/>
                    </a:lnTo>
                    <a:lnTo>
                      <a:pt x="261" y="430"/>
                    </a:lnTo>
                    <a:lnTo>
                      <a:pt x="280" y="436"/>
                    </a:lnTo>
                    <a:lnTo>
                      <a:pt x="280" y="436"/>
                    </a:lnTo>
                    <a:lnTo>
                      <a:pt x="299" y="436"/>
                    </a:lnTo>
                    <a:lnTo>
                      <a:pt x="312" y="443"/>
                    </a:lnTo>
                    <a:lnTo>
                      <a:pt x="331" y="443"/>
                    </a:lnTo>
                    <a:lnTo>
                      <a:pt x="344" y="449"/>
                    </a:lnTo>
                    <a:lnTo>
                      <a:pt x="363" y="449"/>
                    </a:lnTo>
                    <a:lnTo>
                      <a:pt x="382" y="449"/>
                    </a:lnTo>
                    <a:lnTo>
                      <a:pt x="395" y="449"/>
                    </a:lnTo>
                    <a:lnTo>
                      <a:pt x="401" y="449"/>
                    </a:lnTo>
                    <a:lnTo>
                      <a:pt x="414" y="449"/>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51"/>
              <p:cNvSpPr>
                <a:spLocks/>
              </p:cNvSpPr>
              <p:nvPr/>
            </p:nvSpPr>
            <p:spPr bwMode="auto">
              <a:xfrm>
                <a:off x="2106" y="2121"/>
                <a:ext cx="911" cy="455"/>
              </a:xfrm>
              <a:custGeom>
                <a:avLst/>
                <a:gdLst>
                  <a:gd name="T0" fmla="*/ 70 w 143"/>
                  <a:gd name="T1" fmla="*/ 72 h 72"/>
                  <a:gd name="T2" fmla="*/ 78 w 143"/>
                  <a:gd name="T3" fmla="*/ 71 h 72"/>
                  <a:gd name="T4" fmla="*/ 84 w 143"/>
                  <a:gd name="T5" fmla="*/ 71 h 72"/>
                  <a:gd name="T6" fmla="*/ 91 w 143"/>
                  <a:gd name="T7" fmla="*/ 70 h 72"/>
                  <a:gd name="T8" fmla="*/ 99 w 143"/>
                  <a:gd name="T9" fmla="*/ 69 h 72"/>
                  <a:gd name="T10" fmla="*/ 105 w 143"/>
                  <a:gd name="T11" fmla="*/ 68 h 72"/>
                  <a:gd name="T12" fmla="*/ 110 w 143"/>
                  <a:gd name="T13" fmla="*/ 66 h 72"/>
                  <a:gd name="T14" fmla="*/ 117 w 143"/>
                  <a:gd name="T15" fmla="*/ 63 h 72"/>
                  <a:gd name="T16" fmla="*/ 123 w 143"/>
                  <a:gd name="T17" fmla="*/ 61 h 72"/>
                  <a:gd name="T18" fmla="*/ 128 w 143"/>
                  <a:gd name="T19" fmla="*/ 58 h 72"/>
                  <a:gd name="T20" fmla="*/ 131 w 143"/>
                  <a:gd name="T21" fmla="*/ 56 h 72"/>
                  <a:gd name="T22" fmla="*/ 136 w 143"/>
                  <a:gd name="T23" fmla="*/ 51 h 72"/>
                  <a:gd name="T24" fmla="*/ 139 w 143"/>
                  <a:gd name="T25" fmla="*/ 48 h 72"/>
                  <a:gd name="T26" fmla="*/ 142 w 143"/>
                  <a:gd name="T27" fmla="*/ 42 h 72"/>
                  <a:gd name="T28" fmla="*/ 143 w 143"/>
                  <a:gd name="T29" fmla="*/ 34 h 72"/>
                  <a:gd name="T30" fmla="*/ 142 w 143"/>
                  <a:gd name="T31" fmla="*/ 28 h 72"/>
                  <a:gd name="T32" fmla="*/ 139 w 143"/>
                  <a:gd name="T33" fmla="*/ 23 h 72"/>
                  <a:gd name="T34" fmla="*/ 135 w 143"/>
                  <a:gd name="T35" fmla="*/ 19 h 72"/>
                  <a:gd name="T36" fmla="*/ 131 w 143"/>
                  <a:gd name="T37" fmla="*/ 16 h 72"/>
                  <a:gd name="T38" fmla="*/ 126 w 143"/>
                  <a:gd name="T39" fmla="*/ 12 h 72"/>
                  <a:gd name="T40" fmla="*/ 120 w 143"/>
                  <a:gd name="T41" fmla="*/ 10 h 72"/>
                  <a:gd name="T42" fmla="*/ 115 w 143"/>
                  <a:gd name="T43" fmla="*/ 7 h 72"/>
                  <a:gd name="T44" fmla="*/ 107 w 143"/>
                  <a:gd name="T45" fmla="*/ 5 h 72"/>
                  <a:gd name="T46" fmla="*/ 100 w 143"/>
                  <a:gd name="T47" fmla="*/ 3 h 72"/>
                  <a:gd name="T48" fmla="*/ 94 w 143"/>
                  <a:gd name="T49" fmla="*/ 2 h 72"/>
                  <a:gd name="T50" fmla="*/ 86 w 143"/>
                  <a:gd name="T51" fmla="*/ 1 h 72"/>
                  <a:gd name="T52" fmla="*/ 80 w 143"/>
                  <a:gd name="T53" fmla="*/ 0 h 72"/>
                  <a:gd name="T54" fmla="*/ 73 w 143"/>
                  <a:gd name="T55" fmla="*/ 0 h 72"/>
                  <a:gd name="T56" fmla="*/ 65 w 143"/>
                  <a:gd name="T57" fmla="*/ 0 h 72"/>
                  <a:gd name="T58" fmla="*/ 60 w 143"/>
                  <a:gd name="T59" fmla="*/ 0 h 72"/>
                  <a:gd name="T60" fmla="*/ 52 w 143"/>
                  <a:gd name="T61" fmla="*/ 1 h 72"/>
                  <a:gd name="T62" fmla="*/ 44 w 143"/>
                  <a:gd name="T63" fmla="*/ 3 h 72"/>
                  <a:gd name="T64" fmla="*/ 39 w 143"/>
                  <a:gd name="T65" fmla="*/ 4 h 72"/>
                  <a:gd name="T66" fmla="*/ 33 w 143"/>
                  <a:gd name="T67" fmla="*/ 5 h 72"/>
                  <a:gd name="T68" fmla="*/ 26 w 143"/>
                  <a:gd name="T69" fmla="*/ 8 h 72"/>
                  <a:gd name="T70" fmla="*/ 20 w 143"/>
                  <a:gd name="T71" fmla="*/ 11 h 72"/>
                  <a:gd name="T72" fmla="*/ 16 w 143"/>
                  <a:gd name="T73" fmla="*/ 13 h 72"/>
                  <a:gd name="T74" fmla="*/ 12 w 143"/>
                  <a:gd name="T75" fmla="*/ 16 h 72"/>
                  <a:gd name="T76" fmla="*/ 7 w 143"/>
                  <a:gd name="T77" fmla="*/ 20 h 72"/>
                  <a:gd name="T78" fmla="*/ 4 w 143"/>
                  <a:gd name="T79" fmla="*/ 24 h 72"/>
                  <a:gd name="T80" fmla="*/ 1 w 143"/>
                  <a:gd name="T81" fmla="*/ 29 h 72"/>
                  <a:gd name="T82" fmla="*/ 0 w 143"/>
                  <a:gd name="T83" fmla="*/ 37 h 72"/>
                  <a:gd name="T84" fmla="*/ 2 w 143"/>
                  <a:gd name="T85" fmla="*/ 44 h 72"/>
                  <a:gd name="T86" fmla="*/ 4 w 143"/>
                  <a:gd name="T87" fmla="*/ 48 h 72"/>
                  <a:gd name="T88" fmla="*/ 9 w 143"/>
                  <a:gd name="T89" fmla="*/ 53 h 72"/>
                  <a:gd name="T90" fmla="*/ 12 w 143"/>
                  <a:gd name="T91" fmla="*/ 56 h 72"/>
                  <a:gd name="T92" fmla="*/ 18 w 143"/>
                  <a:gd name="T93" fmla="*/ 59 h 72"/>
                  <a:gd name="T94" fmla="*/ 23 w 143"/>
                  <a:gd name="T95" fmla="*/ 62 h 72"/>
                  <a:gd name="T96" fmla="*/ 28 w 143"/>
                  <a:gd name="T97" fmla="*/ 64 h 72"/>
                  <a:gd name="T98" fmla="*/ 33 w 143"/>
                  <a:gd name="T99" fmla="*/ 66 h 72"/>
                  <a:gd name="T100" fmla="*/ 41 w 143"/>
                  <a:gd name="T101" fmla="*/ 68 h 72"/>
                  <a:gd name="T102" fmla="*/ 47 w 143"/>
                  <a:gd name="T103" fmla="*/ 69 h 72"/>
                  <a:gd name="T104" fmla="*/ 54 w 143"/>
                  <a:gd name="T105" fmla="*/ 71 h 72"/>
                  <a:gd name="T106" fmla="*/ 62 w 143"/>
                  <a:gd name="T10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72">
                    <a:moveTo>
                      <a:pt x="65" y="71"/>
                    </a:moveTo>
                    <a:lnTo>
                      <a:pt x="68" y="72"/>
                    </a:lnTo>
                    <a:lnTo>
                      <a:pt x="70" y="72"/>
                    </a:lnTo>
                    <a:lnTo>
                      <a:pt x="73" y="72"/>
                    </a:lnTo>
                    <a:lnTo>
                      <a:pt x="76" y="72"/>
                    </a:lnTo>
                    <a:lnTo>
                      <a:pt x="78" y="71"/>
                    </a:lnTo>
                    <a:lnTo>
                      <a:pt x="80" y="71"/>
                    </a:lnTo>
                    <a:lnTo>
                      <a:pt x="81" y="71"/>
                    </a:lnTo>
                    <a:lnTo>
                      <a:pt x="84" y="71"/>
                    </a:lnTo>
                    <a:lnTo>
                      <a:pt x="86" y="71"/>
                    </a:lnTo>
                    <a:lnTo>
                      <a:pt x="89" y="71"/>
                    </a:lnTo>
                    <a:lnTo>
                      <a:pt x="91" y="70"/>
                    </a:lnTo>
                    <a:lnTo>
                      <a:pt x="94" y="70"/>
                    </a:lnTo>
                    <a:lnTo>
                      <a:pt x="97" y="69"/>
                    </a:lnTo>
                    <a:lnTo>
                      <a:pt x="99" y="69"/>
                    </a:lnTo>
                    <a:lnTo>
                      <a:pt x="100" y="69"/>
                    </a:lnTo>
                    <a:lnTo>
                      <a:pt x="102" y="68"/>
                    </a:lnTo>
                    <a:lnTo>
                      <a:pt x="105" y="68"/>
                    </a:lnTo>
                    <a:lnTo>
                      <a:pt x="107" y="67"/>
                    </a:lnTo>
                    <a:lnTo>
                      <a:pt x="110" y="66"/>
                    </a:lnTo>
                    <a:lnTo>
                      <a:pt x="110" y="66"/>
                    </a:lnTo>
                    <a:lnTo>
                      <a:pt x="113" y="65"/>
                    </a:lnTo>
                    <a:lnTo>
                      <a:pt x="115" y="64"/>
                    </a:lnTo>
                    <a:lnTo>
                      <a:pt x="117" y="63"/>
                    </a:lnTo>
                    <a:lnTo>
                      <a:pt x="118" y="63"/>
                    </a:lnTo>
                    <a:lnTo>
                      <a:pt x="120" y="62"/>
                    </a:lnTo>
                    <a:lnTo>
                      <a:pt x="123" y="61"/>
                    </a:lnTo>
                    <a:lnTo>
                      <a:pt x="123" y="61"/>
                    </a:lnTo>
                    <a:lnTo>
                      <a:pt x="126" y="59"/>
                    </a:lnTo>
                    <a:lnTo>
                      <a:pt x="128" y="58"/>
                    </a:lnTo>
                    <a:lnTo>
                      <a:pt x="128" y="58"/>
                    </a:lnTo>
                    <a:lnTo>
                      <a:pt x="131" y="56"/>
                    </a:lnTo>
                    <a:lnTo>
                      <a:pt x="131" y="56"/>
                    </a:lnTo>
                    <a:lnTo>
                      <a:pt x="134" y="54"/>
                    </a:lnTo>
                    <a:lnTo>
                      <a:pt x="135" y="53"/>
                    </a:lnTo>
                    <a:lnTo>
                      <a:pt x="136" y="51"/>
                    </a:lnTo>
                    <a:lnTo>
                      <a:pt x="137" y="50"/>
                    </a:lnTo>
                    <a:lnTo>
                      <a:pt x="139" y="48"/>
                    </a:lnTo>
                    <a:lnTo>
                      <a:pt x="139" y="48"/>
                    </a:lnTo>
                    <a:lnTo>
                      <a:pt x="141" y="45"/>
                    </a:lnTo>
                    <a:lnTo>
                      <a:pt x="142" y="44"/>
                    </a:lnTo>
                    <a:lnTo>
                      <a:pt x="142" y="42"/>
                    </a:lnTo>
                    <a:lnTo>
                      <a:pt x="143" y="40"/>
                    </a:lnTo>
                    <a:lnTo>
                      <a:pt x="143" y="37"/>
                    </a:lnTo>
                    <a:lnTo>
                      <a:pt x="143" y="34"/>
                    </a:lnTo>
                    <a:lnTo>
                      <a:pt x="143" y="32"/>
                    </a:lnTo>
                    <a:lnTo>
                      <a:pt x="142" y="29"/>
                    </a:lnTo>
                    <a:lnTo>
                      <a:pt x="142" y="28"/>
                    </a:lnTo>
                    <a:lnTo>
                      <a:pt x="141" y="27"/>
                    </a:lnTo>
                    <a:lnTo>
                      <a:pt x="139" y="24"/>
                    </a:lnTo>
                    <a:lnTo>
                      <a:pt x="139" y="23"/>
                    </a:lnTo>
                    <a:lnTo>
                      <a:pt x="137" y="21"/>
                    </a:lnTo>
                    <a:lnTo>
                      <a:pt x="136" y="20"/>
                    </a:lnTo>
                    <a:lnTo>
                      <a:pt x="135" y="19"/>
                    </a:lnTo>
                    <a:lnTo>
                      <a:pt x="134" y="18"/>
                    </a:lnTo>
                    <a:lnTo>
                      <a:pt x="131" y="16"/>
                    </a:lnTo>
                    <a:lnTo>
                      <a:pt x="131" y="16"/>
                    </a:lnTo>
                    <a:lnTo>
                      <a:pt x="128" y="14"/>
                    </a:lnTo>
                    <a:lnTo>
                      <a:pt x="128" y="13"/>
                    </a:lnTo>
                    <a:lnTo>
                      <a:pt x="126" y="12"/>
                    </a:lnTo>
                    <a:lnTo>
                      <a:pt x="123" y="11"/>
                    </a:lnTo>
                    <a:lnTo>
                      <a:pt x="123" y="11"/>
                    </a:lnTo>
                    <a:lnTo>
                      <a:pt x="120" y="10"/>
                    </a:lnTo>
                    <a:lnTo>
                      <a:pt x="118" y="8"/>
                    </a:lnTo>
                    <a:lnTo>
                      <a:pt x="117" y="8"/>
                    </a:lnTo>
                    <a:lnTo>
                      <a:pt x="115" y="7"/>
                    </a:lnTo>
                    <a:lnTo>
                      <a:pt x="113" y="6"/>
                    </a:lnTo>
                    <a:lnTo>
                      <a:pt x="110" y="5"/>
                    </a:lnTo>
                    <a:lnTo>
                      <a:pt x="107" y="5"/>
                    </a:lnTo>
                    <a:lnTo>
                      <a:pt x="105" y="4"/>
                    </a:lnTo>
                    <a:lnTo>
                      <a:pt x="102" y="3"/>
                    </a:lnTo>
                    <a:lnTo>
                      <a:pt x="100" y="3"/>
                    </a:lnTo>
                    <a:lnTo>
                      <a:pt x="99" y="3"/>
                    </a:lnTo>
                    <a:lnTo>
                      <a:pt x="97" y="2"/>
                    </a:lnTo>
                    <a:lnTo>
                      <a:pt x="94" y="2"/>
                    </a:lnTo>
                    <a:lnTo>
                      <a:pt x="91" y="1"/>
                    </a:lnTo>
                    <a:lnTo>
                      <a:pt x="89" y="1"/>
                    </a:lnTo>
                    <a:lnTo>
                      <a:pt x="86" y="1"/>
                    </a:lnTo>
                    <a:lnTo>
                      <a:pt x="84" y="0"/>
                    </a:lnTo>
                    <a:lnTo>
                      <a:pt x="81" y="0"/>
                    </a:lnTo>
                    <a:lnTo>
                      <a:pt x="80" y="0"/>
                    </a:lnTo>
                    <a:lnTo>
                      <a:pt x="78" y="0"/>
                    </a:lnTo>
                    <a:lnTo>
                      <a:pt x="76" y="0"/>
                    </a:lnTo>
                    <a:lnTo>
                      <a:pt x="73" y="0"/>
                    </a:lnTo>
                    <a:lnTo>
                      <a:pt x="70" y="0"/>
                    </a:lnTo>
                    <a:lnTo>
                      <a:pt x="68" y="0"/>
                    </a:lnTo>
                    <a:lnTo>
                      <a:pt x="65" y="0"/>
                    </a:lnTo>
                    <a:lnTo>
                      <a:pt x="63" y="0"/>
                    </a:lnTo>
                    <a:lnTo>
                      <a:pt x="62" y="0"/>
                    </a:lnTo>
                    <a:lnTo>
                      <a:pt x="60" y="0"/>
                    </a:lnTo>
                    <a:lnTo>
                      <a:pt x="57" y="1"/>
                    </a:lnTo>
                    <a:lnTo>
                      <a:pt x="54" y="1"/>
                    </a:lnTo>
                    <a:lnTo>
                      <a:pt x="52" y="1"/>
                    </a:lnTo>
                    <a:lnTo>
                      <a:pt x="49" y="2"/>
                    </a:lnTo>
                    <a:lnTo>
                      <a:pt x="47" y="2"/>
                    </a:lnTo>
                    <a:lnTo>
                      <a:pt x="44" y="3"/>
                    </a:lnTo>
                    <a:lnTo>
                      <a:pt x="44" y="3"/>
                    </a:lnTo>
                    <a:lnTo>
                      <a:pt x="41" y="3"/>
                    </a:lnTo>
                    <a:lnTo>
                      <a:pt x="39" y="4"/>
                    </a:lnTo>
                    <a:lnTo>
                      <a:pt x="36" y="5"/>
                    </a:lnTo>
                    <a:lnTo>
                      <a:pt x="33" y="5"/>
                    </a:lnTo>
                    <a:lnTo>
                      <a:pt x="33" y="5"/>
                    </a:lnTo>
                    <a:lnTo>
                      <a:pt x="31" y="6"/>
                    </a:lnTo>
                    <a:lnTo>
                      <a:pt x="28" y="7"/>
                    </a:lnTo>
                    <a:lnTo>
                      <a:pt x="26" y="8"/>
                    </a:lnTo>
                    <a:lnTo>
                      <a:pt x="25" y="8"/>
                    </a:lnTo>
                    <a:lnTo>
                      <a:pt x="23" y="10"/>
                    </a:lnTo>
                    <a:lnTo>
                      <a:pt x="20" y="11"/>
                    </a:lnTo>
                    <a:lnTo>
                      <a:pt x="20" y="11"/>
                    </a:lnTo>
                    <a:lnTo>
                      <a:pt x="18" y="12"/>
                    </a:lnTo>
                    <a:lnTo>
                      <a:pt x="16" y="13"/>
                    </a:lnTo>
                    <a:lnTo>
                      <a:pt x="15" y="14"/>
                    </a:lnTo>
                    <a:lnTo>
                      <a:pt x="12" y="16"/>
                    </a:lnTo>
                    <a:lnTo>
                      <a:pt x="12" y="16"/>
                    </a:lnTo>
                    <a:lnTo>
                      <a:pt x="10" y="18"/>
                    </a:lnTo>
                    <a:lnTo>
                      <a:pt x="9" y="19"/>
                    </a:lnTo>
                    <a:lnTo>
                      <a:pt x="7" y="20"/>
                    </a:lnTo>
                    <a:lnTo>
                      <a:pt x="6" y="21"/>
                    </a:lnTo>
                    <a:lnTo>
                      <a:pt x="4" y="23"/>
                    </a:lnTo>
                    <a:lnTo>
                      <a:pt x="4" y="24"/>
                    </a:lnTo>
                    <a:lnTo>
                      <a:pt x="2" y="27"/>
                    </a:lnTo>
                    <a:lnTo>
                      <a:pt x="2" y="28"/>
                    </a:lnTo>
                    <a:lnTo>
                      <a:pt x="1" y="29"/>
                    </a:lnTo>
                    <a:lnTo>
                      <a:pt x="0" y="32"/>
                    </a:lnTo>
                    <a:lnTo>
                      <a:pt x="0" y="34"/>
                    </a:lnTo>
                    <a:lnTo>
                      <a:pt x="0" y="37"/>
                    </a:lnTo>
                    <a:lnTo>
                      <a:pt x="0" y="40"/>
                    </a:lnTo>
                    <a:lnTo>
                      <a:pt x="1" y="42"/>
                    </a:lnTo>
                    <a:lnTo>
                      <a:pt x="2" y="44"/>
                    </a:lnTo>
                    <a:lnTo>
                      <a:pt x="2" y="45"/>
                    </a:lnTo>
                    <a:lnTo>
                      <a:pt x="4" y="48"/>
                    </a:lnTo>
                    <a:lnTo>
                      <a:pt x="4" y="48"/>
                    </a:lnTo>
                    <a:lnTo>
                      <a:pt x="6" y="50"/>
                    </a:lnTo>
                    <a:lnTo>
                      <a:pt x="7" y="51"/>
                    </a:lnTo>
                    <a:lnTo>
                      <a:pt x="9" y="53"/>
                    </a:lnTo>
                    <a:lnTo>
                      <a:pt x="10" y="54"/>
                    </a:lnTo>
                    <a:lnTo>
                      <a:pt x="12" y="56"/>
                    </a:lnTo>
                    <a:lnTo>
                      <a:pt x="12" y="56"/>
                    </a:lnTo>
                    <a:lnTo>
                      <a:pt x="15" y="58"/>
                    </a:lnTo>
                    <a:lnTo>
                      <a:pt x="16" y="58"/>
                    </a:lnTo>
                    <a:lnTo>
                      <a:pt x="18" y="59"/>
                    </a:lnTo>
                    <a:lnTo>
                      <a:pt x="20" y="61"/>
                    </a:lnTo>
                    <a:lnTo>
                      <a:pt x="20" y="61"/>
                    </a:lnTo>
                    <a:lnTo>
                      <a:pt x="23" y="62"/>
                    </a:lnTo>
                    <a:lnTo>
                      <a:pt x="25" y="63"/>
                    </a:lnTo>
                    <a:lnTo>
                      <a:pt x="26" y="63"/>
                    </a:lnTo>
                    <a:lnTo>
                      <a:pt x="28" y="64"/>
                    </a:lnTo>
                    <a:lnTo>
                      <a:pt x="31" y="65"/>
                    </a:lnTo>
                    <a:lnTo>
                      <a:pt x="33" y="66"/>
                    </a:lnTo>
                    <a:lnTo>
                      <a:pt x="33" y="66"/>
                    </a:lnTo>
                    <a:lnTo>
                      <a:pt x="36" y="67"/>
                    </a:lnTo>
                    <a:lnTo>
                      <a:pt x="39" y="68"/>
                    </a:lnTo>
                    <a:lnTo>
                      <a:pt x="41" y="68"/>
                    </a:lnTo>
                    <a:lnTo>
                      <a:pt x="44" y="69"/>
                    </a:lnTo>
                    <a:lnTo>
                      <a:pt x="44" y="69"/>
                    </a:lnTo>
                    <a:lnTo>
                      <a:pt x="47" y="69"/>
                    </a:lnTo>
                    <a:lnTo>
                      <a:pt x="49" y="70"/>
                    </a:lnTo>
                    <a:lnTo>
                      <a:pt x="52" y="70"/>
                    </a:lnTo>
                    <a:lnTo>
                      <a:pt x="54" y="71"/>
                    </a:lnTo>
                    <a:lnTo>
                      <a:pt x="57" y="71"/>
                    </a:lnTo>
                    <a:lnTo>
                      <a:pt x="60" y="71"/>
                    </a:lnTo>
                    <a:lnTo>
                      <a:pt x="62" y="71"/>
                    </a:lnTo>
                    <a:lnTo>
                      <a:pt x="63" y="71"/>
                    </a:lnTo>
                    <a:lnTo>
                      <a:pt x="65" y="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252"/>
              <p:cNvSpPr>
                <a:spLocks/>
              </p:cNvSpPr>
              <p:nvPr/>
            </p:nvSpPr>
            <p:spPr bwMode="auto">
              <a:xfrm>
                <a:off x="2169" y="2153"/>
                <a:ext cx="784" cy="385"/>
              </a:xfrm>
              <a:custGeom>
                <a:avLst/>
                <a:gdLst>
                  <a:gd name="T0" fmla="*/ 370 w 784"/>
                  <a:gd name="T1" fmla="*/ 385 h 385"/>
                  <a:gd name="T2" fmla="*/ 421 w 784"/>
                  <a:gd name="T3" fmla="*/ 385 h 385"/>
                  <a:gd name="T4" fmla="*/ 453 w 784"/>
                  <a:gd name="T5" fmla="*/ 385 h 385"/>
                  <a:gd name="T6" fmla="*/ 504 w 784"/>
                  <a:gd name="T7" fmla="*/ 379 h 385"/>
                  <a:gd name="T8" fmla="*/ 555 w 784"/>
                  <a:gd name="T9" fmla="*/ 373 h 385"/>
                  <a:gd name="T10" fmla="*/ 587 w 784"/>
                  <a:gd name="T11" fmla="*/ 360 h 385"/>
                  <a:gd name="T12" fmla="*/ 619 w 784"/>
                  <a:gd name="T13" fmla="*/ 354 h 385"/>
                  <a:gd name="T14" fmla="*/ 663 w 784"/>
                  <a:gd name="T15" fmla="*/ 335 h 385"/>
                  <a:gd name="T16" fmla="*/ 695 w 784"/>
                  <a:gd name="T17" fmla="*/ 322 h 385"/>
                  <a:gd name="T18" fmla="*/ 721 w 784"/>
                  <a:gd name="T19" fmla="*/ 303 h 385"/>
                  <a:gd name="T20" fmla="*/ 753 w 784"/>
                  <a:gd name="T21" fmla="*/ 271 h 385"/>
                  <a:gd name="T22" fmla="*/ 772 w 784"/>
                  <a:gd name="T23" fmla="*/ 246 h 385"/>
                  <a:gd name="T24" fmla="*/ 784 w 784"/>
                  <a:gd name="T25" fmla="*/ 202 h 385"/>
                  <a:gd name="T26" fmla="*/ 778 w 784"/>
                  <a:gd name="T27" fmla="*/ 151 h 385"/>
                  <a:gd name="T28" fmla="*/ 753 w 784"/>
                  <a:gd name="T29" fmla="*/ 120 h 385"/>
                  <a:gd name="T30" fmla="*/ 740 w 784"/>
                  <a:gd name="T31" fmla="*/ 101 h 385"/>
                  <a:gd name="T32" fmla="*/ 702 w 784"/>
                  <a:gd name="T33" fmla="*/ 76 h 385"/>
                  <a:gd name="T34" fmla="*/ 670 w 784"/>
                  <a:gd name="T35" fmla="*/ 57 h 385"/>
                  <a:gd name="T36" fmla="*/ 638 w 784"/>
                  <a:gd name="T37" fmla="*/ 44 h 385"/>
                  <a:gd name="T38" fmla="*/ 606 w 784"/>
                  <a:gd name="T39" fmla="*/ 31 h 385"/>
                  <a:gd name="T40" fmla="*/ 561 w 784"/>
                  <a:gd name="T41" fmla="*/ 19 h 385"/>
                  <a:gd name="T42" fmla="*/ 517 w 784"/>
                  <a:gd name="T43" fmla="*/ 12 h 385"/>
                  <a:gd name="T44" fmla="*/ 472 w 784"/>
                  <a:gd name="T45" fmla="*/ 6 h 385"/>
                  <a:gd name="T46" fmla="*/ 434 w 784"/>
                  <a:gd name="T47" fmla="*/ 0 h 385"/>
                  <a:gd name="T48" fmla="*/ 383 w 784"/>
                  <a:gd name="T49" fmla="*/ 0 h 385"/>
                  <a:gd name="T50" fmla="*/ 332 w 784"/>
                  <a:gd name="T51" fmla="*/ 0 h 385"/>
                  <a:gd name="T52" fmla="*/ 300 w 784"/>
                  <a:gd name="T53" fmla="*/ 6 h 385"/>
                  <a:gd name="T54" fmla="*/ 249 w 784"/>
                  <a:gd name="T55" fmla="*/ 12 h 385"/>
                  <a:gd name="T56" fmla="*/ 217 w 784"/>
                  <a:gd name="T57" fmla="*/ 19 h 385"/>
                  <a:gd name="T58" fmla="*/ 166 w 784"/>
                  <a:gd name="T59" fmla="*/ 38 h 385"/>
                  <a:gd name="T60" fmla="*/ 134 w 784"/>
                  <a:gd name="T61" fmla="*/ 50 h 385"/>
                  <a:gd name="T62" fmla="*/ 96 w 784"/>
                  <a:gd name="T63" fmla="*/ 69 h 385"/>
                  <a:gd name="T64" fmla="*/ 70 w 784"/>
                  <a:gd name="T65" fmla="*/ 88 h 385"/>
                  <a:gd name="T66" fmla="*/ 51 w 784"/>
                  <a:gd name="T67" fmla="*/ 101 h 385"/>
                  <a:gd name="T68" fmla="*/ 19 w 784"/>
                  <a:gd name="T69" fmla="*/ 139 h 385"/>
                  <a:gd name="T70" fmla="*/ 7 w 784"/>
                  <a:gd name="T71" fmla="*/ 170 h 385"/>
                  <a:gd name="T72" fmla="*/ 7 w 784"/>
                  <a:gd name="T73" fmla="*/ 221 h 385"/>
                  <a:gd name="T74" fmla="*/ 19 w 784"/>
                  <a:gd name="T75" fmla="*/ 253 h 385"/>
                  <a:gd name="T76" fmla="*/ 51 w 784"/>
                  <a:gd name="T77" fmla="*/ 284 h 385"/>
                  <a:gd name="T78" fmla="*/ 70 w 784"/>
                  <a:gd name="T79" fmla="*/ 303 h 385"/>
                  <a:gd name="T80" fmla="*/ 96 w 784"/>
                  <a:gd name="T81" fmla="*/ 322 h 385"/>
                  <a:gd name="T82" fmla="*/ 134 w 784"/>
                  <a:gd name="T83" fmla="*/ 341 h 385"/>
                  <a:gd name="T84" fmla="*/ 166 w 784"/>
                  <a:gd name="T85" fmla="*/ 354 h 385"/>
                  <a:gd name="T86" fmla="*/ 217 w 784"/>
                  <a:gd name="T87" fmla="*/ 366 h 385"/>
                  <a:gd name="T88" fmla="*/ 249 w 784"/>
                  <a:gd name="T89" fmla="*/ 373 h 385"/>
                  <a:gd name="T90" fmla="*/ 300 w 784"/>
                  <a:gd name="T91" fmla="*/ 385 h 385"/>
                  <a:gd name="T92" fmla="*/ 332 w 784"/>
                  <a:gd name="T9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4" h="385">
                    <a:moveTo>
                      <a:pt x="332" y="385"/>
                    </a:moveTo>
                    <a:lnTo>
                      <a:pt x="351" y="385"/>
                    </a:lnTo>
                    <a:lnTo>
                      <a:pt x="370" y="385"/>
                    </a:lnTo>
                    <a:lnTo>
                      <a:pt x="383" y="385"/>
                    </a:lnTo>
                    <a:lnTo>
                      <a:pt x="402" y="385"/>
                    </a:lnTo>
                    <a:lnTo>
                      <a:pt x="421" y="385"/>
                    </a:lnTo>
                    <a:lnTo>
                      <a:pt x="434" y="385"/>
                    </a:lnTo>
                    <a:lnTo>
                      <a:pt x="453" y="385"/>
                    </a:lnTo>
                    <a:lnTo>
                      <a:pt x="453" y="385"/>
                    </a:lnTo>
                    <a:lnTo>
                      <a:pt x="472" y="385"/>
                    </a:lnTo>
                    <a:lnTo>
                      <a:pt x="485" y="385"/>
                    </a:lnTo>
                    <a:lnTo>
                      <a:pt x="504" y="379"/>
                    </a:lnTo>
                    <a:lnTo>
                      <a:pt x="517" y="379"/>
                    </a:lnTo>
                    <a:lnTo>
                      <a:pt x="536" y="373"/>
                    </a:lnTo>
                    <a:lnTo>
                      <a:pt x="555" y="373"/>
                    </a:lnTo>
                    <a:lnTo>
                      <a:pt x="561" y="366"/>
                    </a:lnTo>
                    <a:lnTo>
                      <a:pt x="568" y="366"/>
                    </a:lnTo>
                    <a:lnTo>
                      <a:pt x="587" y="360"/>
                    </a:lnTo>
                    <a:lnTo>
                      <a:pt x="606" y="360"/>
                    </a:lnTo>
                    <a:lnTo>
                      <a:pt x="619" y="354"/>
                    </a:lnTo>
                    <a:lnTo>
                      <a:pt x="619" y="354"/>
                    </a:lnTo>
                    <a:lnTo>
                      <a:pt x="638" y="347"/>
                    </a:lnTo>
                    <a:lnTo>
                      <a:pt x="657" y="341"/>
                    </a:lnTo>
                    <a:lnTo>
                      <a:pt x="663" y="335"/>
                    </a:lnTo>
                    <a:lnTo>
                      <a:pt x="670" y="328"/>
                    </a:lnTo>
                    <a:lnTo>
                      <a:pt x="689" y="322"/>
                    </a:lnTo>
                    <a:lnTo>
                      <a:pt x="695" y="322"/>
                    </a:lnTo>
                    <a:lnTo>
                      <a:pt x="702" y="309"/>
                    </a:lnTo>
                    <a:lnTo>
                      <a:pt x="721" y="303"/>
                    </a:lnTo>
                    <a:lnTo>
                      <a:pt x="721" y="303"/>
                    </a:lnTo>
                    <a:lnTo>
                      <a:pt x="740" y="284"/>
                    </a:lnTo>
                    <a:lnTo>
                      <a:pt x="740" y="284"/>
                    </a:lnTo>
                    <a:lnTo>
                      <a:pt x="753" y="271"/>
                    </a:lnTo>
                    <a:lnTo>
                      <a:pt x="753" y="271"/>
                    </a:lnTo>
                    <a:lnTo>
                      <a:pt x="765" y="253"/>
                    </a:lnTo>
                    <a:lnTo>
                      <a:pt x="772" y="246"/>
                    </a:lnTo>
                    <a:lnTo>
                      <a:pt x="778" y="234"/>
                    </a:lnTo>
                    <a:lnTo>
                      <a:pt x="784" y="221"/>
                    </a:lnTo>
                    <a:lnTo>
                      <a:pt x="784" y="202"/>
                    </a:lnTo>
                    <a:lnTo>
                      <a:pt x="784" y="183"/>
                    </a:lnTo>
                    <a:lnTo>
                      <a:pt x="784" y="170"/>
                    </a:lnTo>
                    <a:lnTo>
                      <a:pt x="778" y="151"/>
                    </a:lnTo>
                    <a:lnTo>
                      <a:pt x="772" y="145"/>
                    </a:lnTo>
                    <a:lnTo>
                      <a:pt x="765" y="139"/>
                    </a:lnTo>
                    <a:lnTo>
                      <a:pt x="753" y="120"/>
                    </a:lnTo>
                    <a:lnTo>
                      <a:pt x="753" y="120"/>
                    </a:lnTo>
                    <a:lnTo>
                      <a:pt x="740" y="101"/>
                    </a:lnTo>
                    <a:lnTo>
                      <a:pt x="740" y="101"/>
                    </a:lnTo>
                    <a:lnTo>
                      <a:pt x="721" y="88"/>
                    </a:lnTo>
                    <a:lnTo>
                      <a:pt x="721" y="88"/>
                    </a:lnTo>
                    <a:lnTo>
                      <a:pt x="702" y="76"/>
                    </a:lnTo>
                    <a:lnTo>
                      <a:pt x="695" y="69"/>
                    </a:lnTo>
                    <a:lnTo>
                      <a:pt x="689" y="69"/>
                    </a:lnTo>
                    <a:lnTo>
                      <a:pt x="670" y="57"/>
                    </a:lnTo>
                    <a:lnTo>
                      <a:pt x="663" y="50"/>
                    </a:lnTo>
                    <a:lnTo>
                      <a:pt x="657" y="50"/>
                    </a:lnTo>
                    <a:lnTo>
                      <a:pt x="638" y="44"/>
                    </a:lnTo>
                    <a:lnTo>
                      <a:pt x="619" y="38"/>
                    </a:lnTo>
                    <a:lnTo>
                      <a:pt x="619" y="38"/>
                    </a:lnTo>
                    <a:lnTo>
                      <a:pt x="606" y="31"/>
                    </a:lnTo>
                    <a:lnTo>
                      <a:pt x="587" y="25"/>
                    </a:lnTo>
                    <a:lnTo>
                      <a:pt x="568" y="19"/>
                    </a:lnTo>
                    <a:lnTo>
                      <a:pt x="561" y="19"/>
                    </a:lnTo>
                    <a:lnTo>
                      <a:pt x="555" y="19"/>
                    </a:lnTo>
                    <a:lnTo>
                      <a:pt x="536" y="12"/>
                    </a:lnTo>
                    <a:lnTo>
                      <a:pt x="517" y="12"/>
                    </a:lnTo>
                    <a:lnTo>
                      <a:pt x="504" y="6"/>
                    </a:lnTo>
                    <a:lnTo>
                      <a:pt x="485" y="6"/>
                    </a:lnTo>
                    <a:lnTo>
                      <a:pt x="472" y="6"/>
                    </a:lnTo>
                    <a:lnTo>
                      <a:pt x="453" y="0"/>
                    </a:lnTo>
                    <a:lnTo>
                      <a:pt x="453" y="0"/>
                    </a:lnTo>
                    <a:lnTo>
                      <a:pt x="434" y="0"/>
                    </a:lnTo>
                    <a:lnTo>
                      <a:pt x="421" y="0"/>
                    </a:lnTo>
                    <a:lnTo>
                      <a:pt x="402" y="0"/>
                    </a:lnTo>
                    <a:lnTo>
                      <a:pt x="383" y="0"/>
                    </a:lnTo>
                    <a:lnTo>
                      <a:pt x="370" y="0"/>
                    </a:lnTo>
                    <a:lnTo>
                      <a:pt x="351" y="0"/>
                    </a:lnTo>
                    <a:lnTo>
                      <a:pt x="332" y="0"/>
                    </a:lnTo>
                    <a:lnTo>
                      <a:pt x="332" y="0"/>
                    </a:lnTo>
                    <a:lnTo>
                      <a:pt x="319" y="6"/>
                    </a:lnTo>
                    <a:lnTo>
                      <a:pt x="300" y="6"/>
                    </a:lnTo>
                    <a:lnTo>
                      <a:pt x="281" y="6"/>
                    </a:lnTo>
                    <a:lnTo>
                      <a:pt x="268" y="12"/>
                    </a:lnTo>
                    <a:lnTo>
                      <a:pt x="249" y="12"/>
                    </a:lnTo>
                    <a:lnTo>
                      <a:pt x="236" y="19"/>
                    </a:lnTo>
                    <a:lnTo>
                      <a:pt x="223" y="19"/>
                    </a:lnTo>
                    <a:lnTo>
                      <a:pt x="217" y="19"/>
                    </a:lnTo>
                    <a:lnTo>
                      <a:pt x="198" y="25"/>
                    </a:lnTo>
                    <a:lnTo>
                      <a:pt x="185" y="31"/>
                    </a:lnTo>
                    <a:lnTo>
                      <a:pt x="166" y="38"/>
                    </a:lnTo>
                    <a:lnTo>
                      <a:pt x="166" y="38"/>
                    </a:lnTo>
                    <a:lnTo>
                      <a:pt x="147" y="44"/>
                    </a:lnTo>
                    <a:lnTo>
                      <a:pt x="134" y="50"/>
                    </a:lnTo>
                    <a:lnTo>
                      <a:pt x="128" y="50"/>
                    </a:lnTo>
                    <a:lnTo>
                      <a:pt x="115" y="57"/>
                    </a:lnTo>
                    <a:lnTo>
                      <a:pt x="96" y="69"/>
                    </a:lnTo>
                    <a:lnTo>
                      <a:pt x="96" y="69"/>
                    </a:lnTo>
                    <a:lnTo>
                      <a:pt x="83" y="76"/>
                    </a:lnTo>
                    <a:lnTo>
                      <a:pt x="70" y="88"/>
                    </a:lnTo>
                    <a:lnTo>
                      <a:pt x="64" y="88"/>
                    </a:lnTo>
                    <a:lnTo>
                      <a:pt x="51" y="101"/>
                    </a:lnTo>
                    <a:lnTo>
                      <a:pt x="51" y="101"/>
                    </a:lnTo>
                    <a:lnTo>
                      <a:pt x="32" y="120"/>
                    </a:lnTo>
                    <a:lnTo>
                      <a:pt x="32" y="120"/>
                    </a:lnTo>
                    <a:lnTo>
                      <a:pt x="19" y="139"/>
                    </a:lnTo>
                    <a:lnTo>
                      <a:pt x="13" y="145"/>
                    </a:lnTo>
                    <a:lnTo>
                      <a:pt x="13" y="151"/>
                    </a:lnTo>
                    <a:lnTo>
                      <a:pt x="7" y="170"/>
                    </a:lnTo>
                    <a:lnTo>
                      <a:pt x="0" y="183"/>
                    </a:lnTo>
                    <a:lnTo>
                      <a:pt x="0" y="202"/>
                    </a:lnTo>
                    <a:lnTo>
                      <a:pt x="7" y="221"/>
                    </a:lnTo>
                    <a:lnTo>
                      <a:pt x="13" y="234"/>
                    </a:lnTo>
                    <a:lnTo>
                      <a:pt x="13" y="246"/>
                    </a:lnTo>
                    <a:lnTo>
                      <a:pt x="19" y="253"/>
                    </a:lnTo>
                    <a:lnTo>
                      <a:pt x="32" y="271"/>
                    </a:lnTo>
                    <a:lnTo>
                      <a:pt x="32" y="271"/>
                    </a:lnTo>
                    <a:lnTo>
                      <a:pt x="51" y="284"/>
                    </a:lnTo>
                    <a:lnTo>
                      <a:pt x="51" y="284"/>
                    </a:lnTo>
                    <a:lnTo>
                      <a:pt x="64" y="303"/>
                    </a:lnTo>
                    <a:lnTo>
                      <a:pt x="70" y="303"/>
                    </a:lnTo>
                    <a:lnTo>
                      <a:pt x="83" y="309"/>
                    </a:lnTo>
                    <a:lnTo>
                      <a:pt x="96" y="322"/>
                    </a:lnTo>
                    <a:lnTo>
                      <a:pt x="96" y="322"/>
                    </a:lnTo>
                    <a:lnTo>
                      <a:pt x="115" y="328"/>
                    </a:lnTo>
                    <a:lnTo>
                      <a:pt x="128" y="335"/>
                    </a:lnTo>
                    <a:lnTo>
                      <a:pt x="134" y="341"/>
                    </a:lnTo>
                    <a:lnTo>
                      <a:pt x="147" y="347"/>
                    </a:lnTo>
                    <a:lnTo>
                      <a:pt x="166" y="354"/>
                    </a:lnTo>
                    <a:lnTo>
                      <a:pt x="166" y="354"/>
                    </a:lnTo>
                    <a:lnTo>
                      <a:pt x="185" y="360"/>
                    </a:lnTo>
                    <a:lnTo>
                      <a:pt x="198" y="360"/>
                    </a:lnTo>
                    <a:lnTo>
                      <a:pt x="217" y="366"/>
                    </a:lnTo>
                    <a:lnTo>
                      <a:pt x="223" y="366"/>
                    </a:lnTo>
                    <a:lnTo>
                      <a:pt x="236" y="373"/>
                    </a:lnTo>
                    <a:lnTo>
                      <a:pt x="249" y="373"/>
                    </a:lnTo>
                    <a:lnTo>
                      <a:pt x="268" y="379"/>
                    </a:lnTo>
                    <a:lnTo>
                      <a:pt x="281" y="379"/>
                    </a:lnTo>
                    <a:lnTo>
                      <a:pt x="300" y="385"/>
                    </a:lnTo>
                    <a:lnTo>
                      <a:pt x="319" y="385"/>
                    </a:lnTo>
                    <a:lnTo>
                      <a:pt x="332" y="385"/>
                    </a:lnTo>
                    <a:lnTo>
                      <a:pt x="332" y="38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53"/>
              <p:cNvSpPr>
                <a:spLocks/>
              </p:cNvSpPr>
              <p:nvPr/>
            </p:nvSpPr>
            <p:spPr bwMode="auto">
              <a:xfrm>
                <a:off x="2169" y="2153"/>
                <a:ext cx="784" cy="385"/>
              </a:xfrm>
              <a:custGeom>
                <a:avLst/>
                <a:gdLst>
                  <a:gd name="T0" fmla="*/ 58 w 123"/>
                  <a:gd name="T1" fmla="*/ 61 h 61"/>
                  <a:gd name="T2" fmla="*/ 66 w 123"/>
                  <a:gd name="T3" fmla="*/ 61 h 61"/>
                  <a:gd name="T4" fmla="*/ 71 w 123"/>
                  <a:gd name="T5" fmla="*/ 61 h 61"/>
                  <a:gd name="T6" fmla="*/ 79 w 123"/>
                  <a:gd name="T7" fmla="*/ 60 h 61"/>
                  <a:gd name="T8" fmla="*/ 87 w 123"/>
                  <a:gd name="T9" fmla="*/ 59 h 61"/>
                  <a:gd name="T10" fmla="*/ 92 w 123"/>
                  <a:gd name="T11" fmla="*/ 57 h 61"/>
                  <a:gd name="T12" fmla="*/ 97 w 123"/>
                  <a:gd name="T13" fmla="*/ 56 h 61"/>
                  <a:gd name="T14" fmla="*/ 104 w 123"/>
                  <a:gd name="T15" fmla="*/ 53 h 61"/>
                  <a:gd name="T16" fmla="*/ 109 w 123"/>
                  <a:gd name="T17" fmla="*/ 51 h 61"/>
                  <a:gd name="T18" fmla="*/ 113 w 123"/>
                  <a:gd name="T19" fmla="*/ 48 h 61"/>
                  <a:gd name="T20" fmla="*/ 118 w 123"/>
                  <a:gd name="T21" fmla="*/ 43 h 61"/>
                  <a:gd name="T22" fmla="*/ 121 w 123"/>
                  <a:gd name="T23" fmla="*/ 39 h 61"/>
                  <a:gd name="T24" fmla="*/ 123 w 123"/>
                  <a:gd name="T25" fmla="*/ 32 h 61"/>
                  <a:gd name="T26" fmla="*/ 122 w 123"/>
                  <a:gd name="T27" fmla="*/ 24 h 61"/>
                  <a:gd name="T28" fmla="*/ 118 w 123"/>
                  <a:gd name="T29" fmla="*/ 19 h 61"/>
                  <a:gd name="T30" fmla="*/ 113 w 123"/>
                  <a:gd name="T31" fmla="*/ 14 h 61"/>
                  <a:gd name="T32" fmla="*/ 109 w 123"/>
                  <a:gd name="T33" fmla="*/ 11 h 61"/>
                  <a:gd name="T34" fmla="*/ 104 w 123"/>
                  <a:gd name="T35" fmla="*/ 8 h 61"/>
                  <a:gd name="T36" fmla="*/ 97 w 123"/>
                  <a:gd name="T37" fmla="*/ 6 h 61"/>
                  <a:gd name="T38" fmla="*/ 92 w 123"/>
                  <a:gd name="T39" fmla="*/ 4 h 61"/>
                  <a:gd name="T40" fmla="*/ 87 w 123"/>
                  <a:gd name="T41" fmla="*/ 3 h 61"/>
                  <a:gd name="T42" fmla="*/ 79 w 123"/>
                  <a:gd name="T43" fmla="*/ 1 h 61"/>
                  <a:gd name="T44" fmla="*/ 71 w 123"/>
                  <a:gd name="T45" fmla="*/ 0 h 61"/>
                  <a:gd name="T46" fmla="*/ 66 w 123"/>
                  <a:gd name="T47" fmla="*/ 0 h 61"/>
                  <a:gd name="T48" fmla="*/ 58 w 123"/>
                  <a:gd name="T49" fmla="*/ 0 h 61"/>
                  <a:gd name="T50" fmla="*/ 52 w 123"/>
                  <a:gd name="T51" fmla="*/ 0 h 61"/>
                  <a:gd name="T52" fmla="*/ 44 w 123"/>
                  <a:gd name="T53" fmla="*/ 1 h 61"/>
                  <a:gd name="T54" fmla="*/ 37 w 123"/>
                  <a:gd name="T55" fmla="*/ 3 h 61"/>
                  <a:gd name="T56" fmla="*/ 31 w 123"/>
                  <a:gd name="T57" fmla="*/ 4 h 61"/>
                  <a:gd name="T58" fmla="*/ 26 w 123"/>
                  <a:gd name="T59" fmla="*/ 6 h 61"/>
                  <a:gd name="T60" fmla="*/ 20 w 123"/>
                  <a:gd name="T61" fmla="*/ 8 h 61"/>
                  <a:gd name="T62" fmla="*/ 15 w 123"/>
                  <a:gd name="T63" fmla="*/ 11 h 61"/>
                  <a:gd name="T64" fmla="*/ 10 w 123"/>
                  <a:gd name="T65" fmla="*/ 14 h 61"/>
                  <a:gd name="T66" fmla="*/ 5 w 123"/>
                  <a:gd name="T67" fmla="*/ 19 h 61"/>
                  <a:gd name="T68" fmla="*/ 2 w 123"/>
                  <a:gd name="T69" fmla="*/ 23 h 61"/>
                  <a:gd name="T70" fmla="*/ 0 w 123"/>
                  <a:gd name="T71" fmla="*/ 29 h 61"/>
                  <a:gd name="T72" fmla="*/ 2 w 123"/>
                  <a:gd name="T73" fmla="*/ 37 h 61"/>
                  <a:gd name="T74" fmla="*/ 5 w 123"/>
                  <a:gd name="T75" fmla="*/ 43 h 61"/>
                  <a:gd name="T76" fmla="*/ 8 w 123"/>
                  <a:gd name="T77" fmla="*/ 45 h 61"/>
                  <a:gd name="T78" fmla="*/ 13 w 123"/>
                  <a:gd name="T79" fmla="*/ 49 h 61"/>
                  <a:gd name="T80" fmla="*/ 18 w 123"/>
                  <a:gd name="T81" fmla="*/ 52 h 61"/>
                  <a:gd name="T82" fmla="*/ 23 w 123"/>
                  <a:gd name="T83" fmla="*/ 55 h 61"/>
                  <a:gd name="T84" fmla="*/ 29 w 123"/>
                  <a:gd name="T85" fmla="*/ 57 h 61"/>
                  <a:gd name="T86" fmla="*/ 35 w 123"/>
                  <a:gd name="T87" fmla="*/ 58 h 61"/>
                  <a:gd name="T88" fmla="*/ 42 w 123"/>
                  <a:gd name="T89" fmla="*/ 60 h 61"/>
                  <a:gd name="T90" fmla="*/ 50 w 123"/>
                  <a:gd name="T9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61">
                    <a:moveTo>
                      <a:pt x="52" y="61"/>
                    </a:moveTo>
                    <a:lnTo>
                      <a:pt x="55" y="61"/>
                    </a:lnTo>
                    <a:lnTo>
                      <a:pt x="58" y="61"/>
                    </a:lnTo>
                    <a:lnTo>
                      <a:pt x="60" y="61"/>
                    </a:lnTo>
                    <a:lnTo>
                      <a:pt x="63" y="61"/>
                    </a:lnTo>
                    <a:lnTo>
                      <a:pt x="66" y="61"/>
                    </a:lnTo>
                    <a:lnTo>
                      <a:pt x="68" y="61"/>
                    </a:lnTo>
                    <a:lnTo>
                      <a:pt x="71" y="61"/>
                    </a:lnTo>
                    <a:lnTo>
                      <a:pt x="71" y="61"/>
                    </a:lnTo>
                    <a:lnTo>
                      <a:pt x="74" y="61"/>
                    </a:lnTo>
                    <a:lnTo>
                      <a:pt x="76" y="61"/>
                    </a:lnTo>
                    <a:lnTo>
                      <a:pt x="79" y="60"/>
                    </a:lnTo>
                    <a:lnTo>
                      <a:pt x="81" y="60"/>
                    </a:lnTo>
                    <a:lnTo>
                      <a:pt x="84" y="59"/>
                    </a:lnTo>
                    <a:lnTo>
                      <a:pt x="87" y="59"/>
                    </a:lnTo>
                    <a:lnTo>
                      <a:pt x="88" y="58"/>
                    </a:lnTo>
                    <a:lnTo>
                      <a:pt x="89" y="58"/>
                    </a:lnTo>
                    <a:lnTo>
                      <a:pt x="92" y="57"/>
                    </a:lnTo>
                    <a:lnTo>
                      <a:pt x="95" y="57"/>
                    </a:lnTo>
                    <a:lnTo>
                      <a:pt x="97" y="56"/>
                    </a:lnTo>
                    <a:lnTo>
                      <a:pt x="97" y="56"/>
                    </a:lnTo>
                    <a:lnTo>
                      <a:pt x="100" y="55"/>
                    </a:lnTo>
                    <a:lnTo>
                      <a:pt x="103" y="54"/>
                    </a:lnTo>
                    <a:lnTo>
                      <a:pt x="104" y="53"/>
                    </a:lnTo>
                    <a:lnTo>
                      <a:pt x="105" y="52"/>
                    </a:lnTo>
                    <a:lnTo>
                      <a:pt x="108" y="51"/>
                    </a:lnTo>
                    <a:lnTo>
                      <a:pt x="109" y="51"/>
                    </a:lnTo>
                    <a:lnTo>
                      <a:pt x="110" y="49"/>
                    </a:lnTo>
                    <a:lnTo>
                      <a:pt x="113" y="48"/>
                    </a:lnTo>
                    <a:lnTo>
                      <a:pt x="113" y="48"/>
                    </a:lnTo>
                    <a:lnTo>
                      <a:pt x="116" y="45"/>
                    </a:lnTo>
                    <a:lnTo>
                      <a:pt x="116" y="45"/>
                    </a:lnTo>
                    <a:lnTo>
                      <a:pt x="118" y="43"/>
                    </a:lnTo>
                    <a:lnTo>
                      <a:pt x="118" y="43"/>
                    </a:lnTo>
                    <a:lnTo>
                      <a:pt x="120" y="40"/>
                    </a:lnTo>
                    <a:lnTo>
                      <a:pt x="121" y="39"/>
                    </a:lnTo>
                    <a:lnTo>
                      <a:pt x="122" y="37"/>
                    </a:lnTo>
                    <a:lnTo>
                      <a:pt x="123" y="35"/>
                    </a:lnTo>
                    <a:lnTo>
                      <a:pt x="123" y="32"/>
                    </a:lnTo>
                    <a:lnTo>
                      <a:pt x="123" y="29"/>
                    </a:lnTo>
                    <a:lnTo>
                      <a:pt x="123" y="27"/>
                    </a:lnTo>
                    <a:lnTo>
                      <a:pt x="122" y="24"/>
                    </a:lnTo>
                    <a:lnTo>
                      <a:pt x="121" y="23"/>
                    </a:lnTo>
                    <a:lnTo>
                      <a:pt x="120" y="22"/>
                    </a:lnTo>
                    <a:lnTo>
                      <a:pt x="118" y="19"/>
                    </a:lnTo>
                    <a:lnTo>
                      <a:pt x="118" y="19"/>
                    </a:lnTo>
                    <a:lnTo>
                      <a:pt x="116" y="16"/>
                    </a:lnTo>
                    <a:lnTo>
                      <a:pt x="113" y="14"/>
                    </a:lnTo>
                    <a:lnTo>
                      <a:pt x="113" y="14"/>
                    </a:lnTo>
                    <a:lnTo>
                      <a:pt x="110" y="12"/>
                    </a:lnTo>
                    <a:lnTo>
                      <a:pt x="109" y="11"/>
                    </a:lnTo>
                    <a:lnTo>
                      <a:pt x="108" y="11"/>
                    </a:lnTo>
                    <a:lnTo>
                      <a:pt x="105" y="9"/>
                    </a:lnTo>
                    <a:lnTo>
                      <a:pt x="104" y="8"/>
                    </a:lnTo>
                    <a:lnTo>
                      <a:pt x="103" y="8"/>
                    </a:lnTo>
                    <a:lnTo>
                      <a:pt x="100" y="7"/>
                    </a:lnTo>
                    <a:lnTo>
                      <a:pt x="97" y="6"/>
                    </a:lnTo>
                    <a:lnTo>
                      <a:pt x="97" y="6"/>
                    </a:lnTo>
                    <a:lnTo>
                      <a:pt x="95" y="5"/>
                    </a:lnTo>
                    <a:lnTo>
                      <a:pt x="92" y="4"/>
                    </a:lnTo>
                    <a:lnTo>
                      <a:pt x="89" y="3"/>
                    </a:lnTo>
                    <a:lnTo>
                      <a:pt x="88" y="3"/>
                    </a:lnTo>
                    <a:lnTo>
                      <a:pt x="87" y="3"/>
                    </a:lnTo>
                    <a:lnTo>
                      <a:pt x="84" y="2"/>
                    </a:lnTo>
                    <a:lnTo>
                      <a:pt x="81" y="2"/>
                    </a:lnTo>
                    <a:lnTo>
                      <a:pt x="79" y="1"/>
                    </a:lnTo>
                    <a:lnTo>
                      <a:pt x="76" y="1"/>
                    </a:lnTo>
                    <a:lnTo>
                      <a:pt x="74" y="1"/>
                    </a:lnTo>
                    <a:lnTo>
                      <a:pt x="71" y="0"/>
                    </a:lnTo>
                    <a:lnTo>
                      <a:pt x="71" y="0"/>
                    </a:lnTo>
                    <a:lnTo>
                      <a:pt x="68" y="0"/>
                    </a:lnTo>
                    <a:lnTo>
                      <a:pt x="66" y="0"/>
                    </a:lnTo>
                    <a:lnTo>
                      <a:pt x="63" y="0"/>
                    </a:lnTo>
                    <a:lnTo>
                      <a:pt x="60" y="0"/>
                    </a:lnTo>
                    <a:lnTo>
                      <a:pt x="58" y="0"/>
                    </a:lnTo>
                    <a:lnTo>
                      <a:pt x="55" y="0"/>
                    </a:lnTo>
                    <a:lnTo>
                      <a:pt x="52" y="0"/>
                    </a:lnTo>
                    <a:lnTo>
                      <a:pt x="52" y="0"/>
                    </a:lnTo>
                    <a:lnTo>
                      <a:pt x="50" y="1"/>
                    </a:lnTo>
                    <a:lnTo>
                      <a:pt x="47" y="1"/>
                    </a:lnTo>
                    <a:lnTo>
                      <a:pt x="44" y="1"/>
                    </a:lnTo>
                    <a:lnTo>
                      <a:pt x="42" y="2"/>
                    </a:lnTo>
                    <a:lnTo>
                      <a:pt x="39" y="2"/>
                    </a:lnTo>
                    <a:lnTo>
                      <a:pt x="37" y="3"/>
                    </a:lnTo>
                    <a:lnTo>
                      <a:pt x="35" y="3"/>
                    </a:lnTo>
                    <a:lnTo>
                      <a:pt x="34" y="3"/>
                    </a:lnTo>
                    <a:lnTo>
                      <a:pt x="31" y="4"/>
                    </a:lnTo>
                    <a:lnTo>
                      <a:pt x="29" y="5"/>
                    </a:lnTo>
                    <a:lnTo>
                      <a:pt x="26" y="6"/>
                    </a:lnTo>
                    <a:lnTo>
                      <a:pt x="26" y="6"/>
                    </a:lnTo>
                    <a:lnTo>
                      <a:pt x="23" y="7"/>
                    </a:lnTo>
                    <a:lnTo>
                      <a:pt x="21" y="8"/>
                    </a:lnTo>
                    <a:lnTo>
                      <a:pt x="20" y="8"/>
                    </a:lnTo>
                    <a:lnTo>
                      <a:pt x="18" y="9"/>
                    </a:lnTo>
                    <a:lnTo>
                      <a:pt x="15" y="11"/>
                    </a:lnTo>
                    <a:lnTo>
                      <a:pt x="15" y="11"/>
                    </a:lnTo>
                    <a:lnTo>
                      <a:pt x="13" y="12"/>
                    </a:lnTo>
                    <a:lnTo>
                      <a:pt x="11" y="14"/>
                    </a:lnTo>
                    <a:lnTo>
                      <a:pt x="10" y="14"/>
                    </a:lnTo>
                    <a:lnTo>
                      <a:pt x="8" y="16"/>
                    </a:lnTo>
                    <a:lnTo>
                      <a:pt x="8" y="16"/>
                    </a:lnTo>
                    <a:lnTo>
                      <a:pt x="5" y="19"/>
                    </a:lnTo>
                    <a:lnTo>
                      <a:pt x="5" y="19"/>
                    </a:lnTo>
                    <a:lnTo>
                      <a:pt x="3" y="22"/>
                    </a:lnTo>
                    <a:lnTo>
                      <a:pt x="2" y="23"/>
                    </a:lnTo>
                    <a:lnTo>
                      <a:pt x="2" y="24"/>
                    </a:lnTo>
                    <a:lnTo>
                      <a:pt x="1" y="27"/>
                    </a:lnTo>
                    <a:lnTo>
                      <a:pt x="0" y="29"/>
                    </a:lnTo>
                    <a:lnTo>
                      <a:pt x="0" y="32"/>
                    </a:lnTo>
                    <a:lnTo>
                      <a:pt x="1" y="35"/>
                    </a:lnTo>
                    <a:lnTo>
                      <a:pt x="2" y="37"/>
                    </a:lnTo>
                    <a:lnTo>
                      <a:pt x="2" y="39"/>
                    </a:lnTo>
                    <a:lnTo>
                      <a:pt x="3" y="40"/>
                    </a:lnTo>
                    <a:lnTo>
                      <a:pt x="5" y="43"/>
                    </a:lnTo>
                    <a:lnTo>
                      <a:pt x="5" y="43"/>
                    </a:lnTo>
                    <a:lnTo>
                      <a:pt x="8" y="45"/>
                    </a:lnTo>
                    <a:lnTo>
                      <a:pt x="8" y="45"/>
                    </a:lnTo>
                    <a:lnTo>
                      <a:pt x="10" y="48"/>
                    </a:lnTo>
                    <a:lnTo>
                      <a:pt x="11" y="48"/>
                    </a:lnTo>
                    <a:lnTo>
                      <a:pt x="13" y="49"/>
                    </a:lnTo>
                    <a:lnTo>
                      <a:pt x="15" y="51"/>
                    </a:lnTo>
                    <a:lnTo>
                      <a:pt x="15" y="51"/>
                    </a:lnTo>
                    <a:lnTo>
                      <a:pt x="18" y="52"/>
                    </a:lnTo>
                    <a:lnTo>
                      <a:pt x="20" y="53"/>
                    </a:lnTo>
                    <a:lnTo>
                      <a:pt x="21" y="54"/>
                    </a:lnTo>
                    <a:lnTo>
                      <a:pt x="23" y="55"/>
                    </a:lnTo>
                    <a:lnTo>
                      <a:pt x="26" y="56"/>
                    </a:lnTo>
                    <a:lnTo>
                      <a:pt x="26" y="56"/>
                    </a:lnTo>
                    <a:lnTo>
                      <a:pt x="29" y="57"/>
                    </a:lnTo>
                    <a:lnTo>
                      <a:pt x="31" y="57"/>
                    </a:lnTo>
                    <a:lnTo>
                      <a:pt x="34" y="58"/>
                    </a:lnTo>
                    <a:lnTo>
                      <a:pt x="35" y="58"/>
                    </a:lnTo>
                    <a:lnTo>
                      <a:pt x="37" y="59"/>
                    </a:lnTo>
                    <a:lnTo>
                      <a:pt x="39" y="59"/>
                    </a:lnTo>
                    <a:lnTo>
                      <a:pt x="42" y="60"/>
                    </a:lnTo>
                    <a:lnTo>
                      <a:pt x="44" y="60"/>
                    </a:lnTo>
                    <a:lnTo>
                      <a:pt x="47" y="61"/>
                    </a:lnTo>
                    <a:lnTo>
                      <a:pt x="50" y="61"/>
                    </a:lnTo>
                    <a:lnTo>
                      <a:pt x="52" y="61"/>
                    </a:lnTo>
                    <a:lnTo>
                      <a:pt x="52"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254"/>
              <p:cNvSpPr>
                <a:spLocks/>
              </p:cNvSpPr>
              <p:nvPr/>
            </p:nvSpPr>
            <p:spPr bwMode="auto">
              <a:xfrm>
                <a:off x="2239" y="2184"/>
                <a:ext cx="644" cy="323"/>
              </a:xfrm>
              <a:custGeom>
                <a:avLst/>
                <a:gdLst>
                  <a:gd name="T0" fmla="*/ 300 w 644"/>
                  <a:gd name="T1" fmla="*/ 323 h 323"/>
                  <a:gd name="T2" fmla="*/ 332 w 644"/>
                  <a:gd name="T3" fmla="*/ 323 h 323"/>
                  <a:gd name="T4" fmla="*/ 364 w 644"/>
                  <a:gd name="T5" fmla="*/ 323 h 323"/>
                  <a:gd name="T6" fmla="*/ 383 w 644"/>
                  <a:gd name="T7" fmla="*/ 323 h 323"/>
                  <a:gd name="T8" fmla="*/ 415 w 644"/>
                  <a:gd name="T9" fmla="*/ 316 h 323"/>
                  <a:gd name="T10" fmla="*/ 447 w 644"/>
                  <a:gd name="T11" fmla="*/ 310 h 323"/>
                  <a:gd name="T12" fmla="*/ 479 w 644"/>
                  <a:gd name="T13" fmla="*/ 304 h 323"/>
                  <a:gd name="T14" fmla="*/ 498 w 644"/>
                  <a:gd name="T15" fmla="*/ 297 h 323"/>
                  <a:gd name="T16" fmla="*/ 530 w 644"/>
                  <a:gd name="T17" fmla="*/ 291 h 323"/>
                  <a:gd name="T18" fmla="*/ 549 w 644"/>
                  <a:gd name="T19" fmla="*/ 278 h 323"/>
                  <a:gd name="T20" fmla="*/ 568 w 644"/>
                  <a:gd name="T21" fmla="*/ 272 h 323"/>
                  <a:gd name="T22" fmla="*/ 587 w 644"/>
                  <a:gd name="T23" fmla="*/ 253 h 323"/>
                  <a:gd name="T24" fmla="*/ 612 w 644"/>
                  <a:gd name="T25" fmla="*/ 240 h 323"/>
                  <a:gd name="T26" fmla="*/ 625 w 644"/>
                  <a:gd name="T27" fmla="*/ 222 h 323"/>
                  <a:gd name="T28" fmla="*/ 638 w 644"/>
                  <a:gd name="T29" fmla="*/ 203 h 323"/>
                  <a:gd name="T30" fmla="*/ 644 w 644"/>
                  <a:gd name="T31" fmla="*/ 171 h 323"/>
                  <a:gd name="T32" fmla="*/ 644 w 644"/>
                  <a:gd name="T33" fmla="*/ 139 h 323"/>
                  <a:gd name="T34" fmla="*/ 632 w 644"/>
                  <a:gd name="T35" fmla="*/ 120 h 323"/>
                  <a:gd name="T36" fmla="*/ 619 w 644"/>
                  <a:gd name="T37" fmla="*/ 95 h 323"/>
                  <a:gd name="T38" fmla="*/ 600 w 644"/>
                  <a:gd name="T39" fmla="*/ 83 h 323"/>
                  <a:gd name="T40" fmla="*/ 587 w 644"/>
                  <a:gd name="T41" fmla="*/ 70 h 323"/>
                  <a:gd name="T42" fmla="*/ 561 w 644"/>
                  <a:gd name="T43" fmla="*/ 57 h 323"/>
                  <a:gd name="T44" fmla="*/ 536 w 644"/>
                  <a:gd name="T45" fmla="*/ 38 h 323"/>
                  <a:gd name="T46" fmla="*/ 517 w 644"/>
                  <a:gd name="T47" fmla="*/ 32 h 323"/>
                  <a:gd name="T48" fmla="*/ 485 w 644"/>
                  <a:gd name="T49" fmla="*/ 26 h 323"/>
                  <a:gd name="T50" fmla="*/ 466 w 644"/>
                  <a:gd name="T51" fmla="*/ 19 h 323"/>
                  <a:gd name="T52" fmla="*/ 434 w 644"/>
                  <a:gd name="T53" fmla="*/ 13 h 323"/>
                  <a:gd name="T54" fmla="*/ 402 w 644"/>
                  <a:gd name="T55" fmla="*/ 7 h 323"/>
                  <a:gd name="T56" fmla="*/ 383 w 644"/>
                  <a:gd name="T57" fmla="*/ 7 h 323"/>
                  <a:gd name="T58" fmla="*/ 351 w 644"/>
                  <a:gd name="T59" fmla="*/ 0 h 323"/>
                  <a:gd name="T60" fmla="*/ 313 w 644"/>
                  <a:gd name="T61" fmla="*/ 0 h 323"/>
                  <a:gd name="T62" fmla="*/ 281 w 644"/>
                  <a:gd name="T63" fmla="*/ 7 h 323"/>
                  <a:gd name="T64" fmla="*/ 262 w 644"/>
                  <a:gd name="T65" fmla="*/ 7 h 323"/>
                  <a:gd name="T66" fmla="*/ 230 w 644"/>
                  <a:gd name="T67" fmla="*/ 7 h 323"/>
                  <a:gd name="T68" fmla="*/ 198 w 644"/>
                  <a:gd name="T69" fmla="*/ 13 h 323"/>
                  <a:gd name="T70" fmla="*/ 173 w 644"/>
                  <a:gd name="T71" fmla="*/ 19 h 323"/>
                  <a:gd name="T72" fmla="*/ 147 w 644"/>
                  <a:gd name="T73" fmla="*/ 26 h 323"/>
                  <a:gd name="T74" fmla="*/ 122 w 644"/>
                  <a:gd name="T75" fmla="*/ 38 h 323"/>
                  <a:gd name="T76" fmla="*/ 96 w 644"/>
                  <a:gd name="T77" fmla="*/ 51 h 323"/>
                  <a:gd name="T78" fmla="*/ 77 w 644"/>
                  <a:gd name="T79" fmla="*/ 57 h 323"/>
                  <a:gd name="T80" fmla="*/ 58 w 644"/>
                  <a:gd name="T81" fmla="*/ 70 h 323"/>
                  <a:gd name="T82" fmla="*/ 39 w 644"/>
                  <a:gd name="T83" fmla="*/ 89 h 323"/>
                  <a:gd name="T84" fmla="*/ 20 w 644"/>
                  <a:gd name="T85" fmla="*/ 108 h 323"/>
                  <a:gd name="T86" fmla="*/ 7 w 644"/>
                  <a:gd name="T87" fmla="*/ 120 h 323"/>
                  <a:gd name="T88" fmla="*/ 0 w 644"/>
                  <a:gd name="T89" fmla="*/ 152 h 323"/>
                  <a:gd name="T90" fmla="*/ 0 w 644"/>
                  <a:gd name="T91" fmla="*/ 190 h 323"/>
                  <a:gd name="T92" fmla="*/ 13 w 644"/>
                  <a:gd name="T93" fmla="*/ 209 h 323"/>
                  <a:gd name="T94" fmla="*/ 26 w 644"/>
                  <a:gd name="T95" fmla="*/ 234 h 323"/>
                  <a:gd name="T96" fmla="*/ 45 w 644"/>
                  <a:gd name="T97" fmla="*/ 247 h 323"/>
                  <a:gd name="T98" fmla="*/ 64 w 644"/>
                  <a:gd name="T99" fmla="*/ 259 h 323"/>
                  <a:gd name="T100" fmla="*/ 83 w 644"/>
                  <a:gd name="T101" fmla="*/ 272 h 323"/>
                  <a:gd name="T102" fmla="*/ 115 w 644"/>
                  <a:gd name="T103" fmla="*/ 285 h 323"/>
                  <a:gd name="T104" fmla="*/ 128 w 644"/>
                  <a:gd name="T105" fmla="*/ 291 h 323"/>
                  <a:gd name="T106" fmla="*/ 166 w 644"/>
                  <a:gd name="T107" fmla="*/ 304 h 323"/>
                  <a:gd name="T108" fmla="*/ 179 w 644"/>
                  <a:gd name="T109" fmla="*/ 310 h 323"/>
                  <a:gd name="T110" fmla="*/ 211 w 644"/>
                  <a:gd name="T111" fmla="*/ 316 h 323"/>
                  <a:gd name="T112" fmla="*/ 249 w 644"/>
                  <a:gd name="T113" fmla="*/ 323 h 323"/>
                  <a:gd name="T114" fmla="*/ 268 w 644"/>
                  <a:gd name="T115"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4" h="323">
                    <a:moveTo>
                      <a:pt x="281" y="323"/>
                    </a:moveTo>
                    <a:lnTo>
                      <a:pt x="300" y="323"/>
                    </a:lnTo>
                    <a:lnTo>
                      <a:pt x="313" y="323"/>
                    </a:lnTo>
                    <a:lnTo>
                      <a:pt x="332" y="323"/>
                    </a:lnTo>
                    <a:lnTo>
                      <a:pt x="351" y="323"/>
                    </a:lnTo>
                    <a:lnTo>
                      <a:pt x="364" y="323"/>
                    </a:lnTo>
                    <a:lnTo>
                      <a:pt x="383" y="323"/>
                    </a:lnTo>
                    <a:lnTo>
                      <a:pt x="383" y="323"/>
                    </a:lnTo>
                    <a:lnTo>
                      <a:pt x="402" y="323"/>
                    </a:lnTo>
                    <a:lnTo>
                      <a:pt x="415" y="316"/>
                    </a:lnTo>
                    <a:lnTo>
                      <a:pt x="434" y="316"/>
                    </a:lnTo>
                    <a:lnTo>
                      <a:pt x="447" y="310"/>
                    </a:lnTo>
                    <a:lnTo>
                      <a:pt x="466" y="310"/>
                    </a:lnTo>
                    <a:lnTo>
                      <a:pt x="479" y="304"/>
                    </a:lnTo>
                    <a:lnTo>
                      <a:pt x="485" y="304"/>
                    </a:lnTo>
                    <a:lnTo>
                      <a:pt x="498" y="297"/>
                    </a:lnTo>
                    <a:lnTo>
                      <a:pt x="517" y="291"/>
                    </a:lnTo>
                    <a:lnTo>
                      <a:pt x="530" y="291"/>
                    </a:lnTo>
                    <a:lnTo>
                      <a:pt x="536" y="285"/>
                    </a:lnTo>
                    <a:lnTo>
                      <a:pt x="549" y="278"/>
                    </a:lnTo>
                    <a:lnTo>
                      <a:pt x="561" y="272"/>
                    </a:lnTo>
                    <a:lnTo>
                      <a:pt x="568" y="272"/>
                    </a:lnTo>
                    <a:lnTo>
                      <a:pt x="587" y="259"/>
                    </a:lnTo>
                    <a:lnTo>
                      <a:pt x="587" y="253"/>
                    </a:lnTo>
                    <a:lnTo>
                      <a:pt x="600" y="247"/>
                    </a:lnTo>
                    <a:lnTo>
                      <a:pt x="612" y="240"/>
                    </a:lnTo>
                    <a:lnTo>
                      <a:pt x="619" y="234"/>
                    </a:lnTo>
                    <a:lnTo>
                      <a:pt x="625" y="222"/>
                    </a:lnTo>
                    <a:lnTo>
                      <a:pt x="632" y="209"/>
                    </a:lnTo>
                    <a:lnTo>
                      <a:pt x="638" y="203"/>
                    </a:lnTo>
                    <a:lnTo>
                      <a:pt x="644" y="190"/>
                    </a:lnTo>
                    <a:lnTo>
                      <a:pt x="644" y="171"/>
                    </a:lnTo>
                    <a:lnTo>
                      <a:pt x="644" y="152"/>
                    </a:lnTo>
                    <a:lnTo>
                      <a:pt x="644" y="139"/>
                    </a:lnTo>
                    <a:lnTo>
                      <a:pt x="638" y="120"/>
                    </a:lnTo>
                    <a:lnTo>
                      <a:pt x="632" y="120"/>
                    </a:lnTo>
                    <a:lnTo>
                      <a:pt x="625" y="108"/>
                    </a:lnTo>
                    <a:lnTo>
                      <a:pt x="619" y="95"/>
                    </a:lnTo>
                    <a:lnTo>
                      <a:pt x="612" y="89"/>
                    </a:lnTo>
                    <a:lnTo>
                      <a:pt x="600" y="83"/>
                    </a:lnTo>
                    <a:lnTo>
                      <a:pt x="587" y="70"/>
                    </a:lnTo>
                    <a:lnTo>
                      <a:pt x="587" y="70"/>
                    </a:lnTo>
                    <a:lnTo>
                      <a:pt x="568" y="57"/>
                    </a:lnTo>
                    <a:lnTo>
                      <a:pt x="561" y="57"/>
                    </a:lnTo>
                    <a:lnTo>
                      <a:pt x="549" y="51"/>
                    </a:lnTo>
                    <a:lnTo>
                      <a:pt x="536" y="38"/>
                    </a:lnTo>
                    <a:lnTo>
                      <a:pt x="530" y="38"/>
                    </a:lnTo>
                    <a:lnTo>
                      <a:pt x="517" y="32"/>
                    </a:lnTo>
                    <a:lnTo>
                      <a:pt x="498" y="26"/>
                    </a:lnTo>
                    <a:lnTo>
                      <a:pt x="485" y="26"/>
                    </a:lnTo>
                    <a:lnTo>
                      <a:pt x="479" y="19"/>
                    </a:lnTo>
                    <a:lnTo>
                      <a:pt x="466" y="19"/>
                    </a:lnTo>
                    <a:lnTo>
                      <a:pt x="447" y="13"/>
                    </a:lnTo>
                    <a:lnTo>
                      <a:pt x="434" y="13"/>
                    </a:lnTo>
                    <a:lnTo>
                      <a:pt x="415" y="7"/>
                    </a:lnTo>
                    <a:lnTo>
                      <a:pt x="402" y="7"/>
                    </a:lnTo>
                    <a:lnTo>
                      <a:pt x="383" y="7"/>
                    </a:lnTo>
                    <a:lnTo>
                      <a:pt x="383" y="7"/>
                    </a:lnTo>
                    <a:lnTo>
                      <a:pt x="364" y="7"/>
                    </a:lnTo>
                    <a:lnTo>
                      <a:pt x="351" y="0"/>
                    </a:lnTo>
                    <a:lnTo>
                      <a:pt x="332" y="0"/>
                    </a:lnTo>
                    <a:lnTo>
                      <a:pt x="313" y="0"/>
                    </a:lnTo>
                    <a:lnTo>
                      <a:pt x="300" y="0"/>
                    </a:lnTo>
                    <a:lnTo>
                      <a:pt x="281" y="7"/>
                    </a:lnTo>
                    <a:lnTo>
                      <a:pt x="268" y="7"/>
                    </a:lnTo>
                    <a:lnTo>
                      <a:pt x="262" y="7"/>
                    </a:lnTo>
                    <a:lnTo>
                      <a:pt x="249" y="7"/>
                    </a:lnTo>
                    <a:lnTo>
                      <a:pt x="230" y="7"/>
                    </a:lnTo>
                    <a:lnTo>
                      <a:pt x="211" y="13"/>
                    </a:lnTo>
                    <a:lnTo>
                      <a:pt x="198" y="13"/>
                    </a:lnTo>
                    <a:lnTo>
                      <a:pt x="179" y="19"/>
                    </a:lnTo>
                    <a:lnTo>
                      <a:pt x="173" y="19"/>
                    </a:lnTo>
                    <a:lnTo>
                      <a:pt x="166" y="26"/>
                    </a:lnTo>
                    <a:lnTo>
                      <a:pt x="147" y="26"/>
                    </a:lnTo>
                    <a:lnTo>
                      <a:pt x="128" y="32"/>
                    </a:lnTo>
                    <a:lnTo>
                      <a:pt x="122" y="38"/>
                    </a:lnTo>
                    <a:lnTo>
                      <a:pt x="115" y="38"/>
                    </a:lnTo>
                    <a:lnTo>
                      <a:pt x="96" y="51"/>
                    </a:lnTo>
                    <a:lnTo>
                      <a:pt x="83" y="57"/>
                    </a:lnTo>
                    <a:lnTo>
                      <a:pt x="77" y="57"/>
                    </a:lnTo>
                    <a:lnTo>
                      <a:pt x="64" y="70"/>
                    </a:lnTo>
                    <a:lnTo>
                      <a:pt x="58" y="70"/>
                    </a:lnTo>
                    <a:lnTo>
                      <a:pt x="45" y="83"/>
                    </a:lnTo>
                    <a:lnTo>
                      <a:pt x="39" y="89"/>
                    </a:lnTo>
                    <a:lnTo>
                      <a:pt x="26" y="95"/>
                    </a:lnTo>
                    <a:lnTo>
                      <a:pt x="20" y="108"/>
                    </a:lnTo>
                    <a:lnTo>
                      <a:pt x="13" y="120"/>
                    </a:lnTo>
                    <a:lnTo>
                      <a:pt x="7" y="120"/>
                    </a:lnTo>
                    <a:lnTo>
                      <a:pt x="0" y="139"/>
                    </a:lnTo>
                    <a:lnTo>
                      <a:pt x="0" y="152"/>
                    </a:lnTo>
                    <a:lnTo>
                      <a:pt x="0" y="171"/>
                    </a:lnTo>
                    <a:lnTo>
                      <a:pt x="0" y="190"/>
                    </a:lnTo>
                    <a:lnTo>
                      <a:pt x="7" y="203"/>
                    </a:lnTo>
                    <a:lnTo>
                      <a:pt x="13" y="209"/>
                    </a:lnTo>
                    <a:lnTo>
                      <a:pt x="20" y="222"/>
                    </a:lnTo>
                    <a:lnTo>
                      <a:pt x="26" y="234"/>
                    </a:lnTo>
                    <a:lnTo>
                      <a:pt x="39" y="240"/>
                    </a:lnTo>
                    <a:lnTo>
                      <a:pt x="45" y="247"/>
                    </a:lnTo>
                    <a:lnTo>
                      <a:pt x="58" y="253"/>
                    </a:lnTo>
                    <a:lnTo>
                      <a:pt x="64" y="259"/>
                    </a:lnTo>
                    <a:lnTo>
                      <a:pt x="77" y="272"/>
                    </a:lnTo>
                    <a:lnTo>
                      <a:pt x="83" y="272"/>
                    </a:lnTo>
                    <a:lnTo>
                      <a:pt x="96" y="278"/>
                    </a:lnTo>
                    <a:lnTo>
                      <a:pt x="115" y="285"/>
                    </a:lnTo>
                    <a:lnTo>
                      <a:pt x="122" y="291"/>
                    </a:lnTo>
                    <a:lnTo>
                      <a:pt x="128" y="291"/>
                    </a:lnTo>
                    <a:lnTo>
                      <a:pt x="147" y="297"/>
                    </a:lnTo>
                    <a:lnTo>
                      <a:pt x="166" y="304"/>
                    </a:lnTo>
                    <a:lnTo>
                      <a:pt x="173" y="304"/>
                    </a:lnTo>
                    <a:lnTo>
                      <a:pt x="179" y="310"/>
                    </a:lnTo>
                    <a:lnTo>
                      <a:pt x="198" y="310"/>
                    </a:lnTo>
                    <a:lnTo>
                      <a:pt x="211" y="316"/>
                    </a:lnTo>
                    <a:lnTo>
                      <a:pt x="230" y="316"/>
                    </a:lnTo>
                    <a:lnTo>
                      <a:pt x="249" y="323"/>
                    </a:lnTo>
                    <a:lnTo>
                      <a:pt x="262" y="323"/>
                    </a:lnTo>
                    <a:lnTo>
                      <a:pt x="268" y="323"/>
                    </a:lnTo>
                    <a:lnTo>
                      <a:pt x="281" y="3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55"/>
              <p:cNvSpPr>
                <a:spLocks/>
              </p:cNvSpPr>
              <p:nvPr/>
            </p:nvSpPr>
            <p:spPr bwMode="auto">
              <a:xfrm>
                <a:off x="2239" y="2184"/>
                <a:ext cx="644" cy="323"/>
              </a:xfrm>
              <a:custGeom>
                <a:avLst/>
                <a:gdLst>
                  <a:gd name="T0" fmla="*/ 47 w 101"/>
                  <a:gd name="T1" fmla="*/ 51 h 51"/>
                  <a:gd name="T2" fmla="*/ 52 w 101"/>
                  <a:gd name="T3" fmla="*/ 51 h 51"/>
                  <a:gd name="T4" fmla="*/ 57 w 101"/>
                  <a:gd name="T5" fmla="*/ 51 h 51"/>
                  <a:gd name="T6" fmla="*/ 60 w 101"/>
                  <a:gd name="T7" fmla="*/ 51 h 51"/>
                  <a:gd name="T8" fmla="*/ 65 w 101"/>
                  <a:gd name="T9" fmla="*/ 50 h 51"/>
                  <a:gd name="T10" fmla="*/ 70 w 101"/>
                  <a:gd name="T11" fmla="*/ 49 h 51"/>
                  <a:gd name="T12" fmla="*/ 75 w 101"/>
                  <a:gd name="T13" fmla="*/ 48 h 51"/>
                  <a:gd name="T14" fmla="*/ 78 w 101"/>
                  <a:gd name="T15" fmla="*/ 47 h 51"/>
                  <a:gd name="T16" fmla="*/ 83 w 101"/>
                  <a:gd name="T17" fmla="*/ 46 h 51"/>
                  <a:gd name="T18" fmla="*/ 86 w 101"/>
                  <a:gd name="T19" fmla="*/ 44 h 51"/>
                  <a:gd name="T20" fmla="*/ 89 w 101"/>
                  <a:gd name="T21" fmla="*/ 43 h 51"/>
                  <a:gd name="T22" fmla="*/ 92 w 101"/>
                  <a:gd name="T23" fmla="*/ 40 h 51"/>
                  <a:gd name="T24" fmla="*/ 96 w 101"/>
                  <a:gd name="T25" fmla="*/ 38 h 51"/>
                  <a:gd name="T26" fmla="*/ 98 w 101"/>
                  <a:gd name="T27" fmla="*/ 35 h 51"/>
                  <a:gd name="T28" fmla="*/ 100 w 101"/>
                  <a:gd name="T29" fmla="*/ 32 h 51"/>
                  <a:gd name="T30" fmla="*/ 101 w 101"/>
                  <a:gd name="T31" fmla="*/ 27 h 51"/>
                  <a:gd name="T32" fmla="*/ 101 w 101"/>
                  <a:gd name="T33" fmla="*/ 22 h 51"/>
                  <a:gd name="T34" fmla="*/ 99 w 101"/>
                  <a:gd name="T35" fmla="*/ 19 h 51"/>
                  <a:gd name="T36" fmla="*/ 97 w 101"/>
                  <a:gd name="T37" fmla="*/ 15 h 51"/>
                  <a:gd name="T38" fmla="*/ 94 w 101"/>
                  <a:gd name="T39" fmla="*/ 13 h 51"/>
                  <a:gd name="T40" fmla="*/ 92 w 101"/>
                  <a:gd name="T41" fmla="*/ 11 h 51"/>
                  <a:gd name="T42" fmla="*/ 88 w 101"/>
                  <a:gd name="T43" fmla="*/ 9 h 51"/>
                  <a:gd name="T44" fmla="*/ 84 w 101"/>
                  <a:gd name="T45" fmla="*/ 6 h 51"/>
                  <a:gd name="T46" fmla="*/ 81 w 101"/>
                  <a:gd name="T47" fmla="*/ 5 h 51"/>
                  <a:gd name="T48" fmla="*/ 76 w 101"/>
                  <a:gd name="T49" fmla="*/ 4 h 51"/>
                  <a:gd name="T50" fmla="*/ 73 w 101"/>
                  <a:gd name="T51" fmla="*/ 3 h 51"/>
                  <a:gd name="T52" fmla="*/ 68 w 101"/>
                  <a:gd name="T53" fmla="*/ 2 h 51"/>
                  <a:gd name="T54" fmla="*/ 63 w 101"/>
                  <a:gd name="T55" fmla="*/ 1 h 51"/>
                  <a:gd name="T56" fmla="*/ 60 w 101"/>
                  <a:gd name="T57" fmla="*/ 1 h 51"/>
                  <a:gd name="T58" fmla="*/ 55 w 101"/>
                  <a:gd name="T59" fmla="*/ 0 h 51"/>
                  <a:gd name="T60" fmla="*/ 49 w 101"/>
                  <a:gd name="T61" fmla="*/ 0 h 51"/>
                  <a:gd name="T62" fmla="*/ 44 w 101"/>
                  <a:gd name="T63" fmla="*/ 1 h 51"/>
                  <a:gd name="T64" fmla="*/ 41 w 101"/>
                  <a:gd name="T65" fmla="*/ 1 h 51"/>
                  <a:gd name="T66" fmla="*/ 36 w 101"/>
                  <a:gd name="T67" fmla="*/ 1 h 51"/>
                  <a:gd name="T68" fmla="*/ 31 w 101"/>
                  <a:gd name="T69" fmla="*/ 2 h 51"/>
                  <a:gd name="T70" fmla="*/ 27 w 101"/>
                  <a:gd name="T71" fmla="*/ 3 h 51"/>
                  <a:gd name="T72" fmla="*/ 23 w 101"/>
                  <a:gd name="T73" fmla="*/ 4 h 51"/>
                  <a:gd name="T74" fmla="*/ 19 w 101"/>
                  <a:gd name="T75" fmla="*/ 6 h 51"/>
                  <a:gd name="T76" fmla="*/ 15 w 101"/>
                  <a:gd name="T77" fmla="*/ 8 h 51"/>
                  <a:gd name="T78" fmla="*/ 12 w 101"/>
                  <a:gd name="T79" fmla="*/ 9 h 51"/>
                  <a:gd name="T80" fmla="*/ 9 w 101"/>
                  <a:gd name="T81" fmla="*/ 11 h 51"/>
                  <a:gd name="T82" fmla="*/ 6 w 101"/>
                  <a:gd name="T83" fmla="*/ 14 h 51"/>
                  <a:gd name="T84" fmla="*/ 3 w 101"/>
                  <a:gd name="T85" fmla="*/ 17 h 51"/>
                  <a:gd name="T86" fmla="*/ 1 w 101"/>
                  <a:gd name="T87" fmla="*/ 19 h 51"/>
                  <a:gd name="T88" fmla="*/ 0 w 101"/>
                  <a:gd name="T89" fmla="*/ 24 h 51"/>
                  <a:gd name="T90" fmla="*/ 0 w 101"/>
                  <a:gd name="T91" fmla="*/ 30 h 51"/>
                  <a:gd name="T92" fmla="*/ 2 w 101"/>
                  <a:gd name="T93" fmla="*/ 33 h 51"/>
                  <a:gd name="T94" fmla="*/ 4 w 101"/>
                  <a:gd name="T95" fmla="*/ 37 h 51"/>
                  <a:gd name="T96" fmla="*/ 7 w 101"/>
                  <a:gd name="T97" fmla="*/ 39 h 51"/>
                  <a:gd name="T98" fmla="*/ 10 w 101"/>
                  <a:gd name="T99" fmla="*/ 41 h 51"/>
                  <a:gd name="T100" fmla="*/ 13 w 101"/>
                  <a:gd name="T101" fmla="*/ 43 h 51"/>
                  <a:gd name="T102" fmla="*/ 18 w 101"/>
                  <a:gd name="T103" fmla="*/ 45 h 51"/>
                  <a:gd name="T104" fmla="*/ 20 w 101"/>
                  <a:gd name="T105" fmla="*/ 46 h 51"/>
                  <a:gd name="T106" fmla="*/ 26 w 101"/>
                  <a:gd name="T107" fmla="*/ 48 h 51"/>
                  <a:gd name="T108" fmla="*/ 28 w 101"/>
                  <a:gd name="T109" fmla="*/ 49 h 51"/>
                  <a:gd name="T110" fmla="*/ 33 w 101"/>
                  <a:gd name="T111" fmla="*/ 50 h 51"/>
                  <a:gd name="T112" fmla="*/ 39 w 101"/>
                  <a:gd name="T113" fmla="*/ 51 h 51"/>
                  <a:gd name="T114" fmla="*/ 42 w 101"/>
                  <a:gd name="T11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51">
                    <a:moveTo>
                      <a:pt x="44" y="51"/>
                    </a:moveTo>
                    <a:lnTo>
                      <a:pt x="47" y="51"/>
                    </a:lnTo>
                    <a:lnTo>
                      <a:pt x="49" y="51"/>
                    </a:lnTo>
                    <a:lnTo>
                      <a:pt x="52" y="51"/>
                    </a:lnTo>
                    <a:lnTo>
                      <a:pt x="55" y="51"/>
                    </a:lnTo>
                    <a:lnTo>
                      <a:pt x="57" y="51"/>
                    </a:lnTo>
                    <a:lnTo>
                      <a:pt x="60" y="51"/>
                    </a:lnTo>
                    <a:lnTo>
                      <a:pt x="60" y="51"/>
                    </a:lnTo>
                    <a:lnTo>
                      <a:pt x="63" y="51"/>
                    </a:lnTo>
                    <a:lnTo>
                      <a:pt x="65" y="50"/>
                    </a:lnTo>
                    <a:lnTo>
                      <a:pt x="68" y="50"/>
                    </a:lnTo>
                    <a:lnTo>
                      <a:pt x="70" y="49"/>
                    </a:lnTo>
                    <a:lnTo>
                      <a:pt x="73" y="49"/>
                    </a:lnTo>
                    <a:lnTo>
                      <a:pt x="75" y="48"/>
                    </a:lnTo>
                    <a:lnTo>
                      <a:pt x="76" y="48"/>
                    </a:lnTo>
                    <a:lnTo>
                      <a:pt x="78" y="47"/>
                    </a:lnTo>
                    <a:lnTo>
                      <a:pt x="81" y="46"/>
                    </a:lnTo>
                    <a:lnTo>
                      <a:pt x="83" y="46"/>
                    </a:lnTo>
                    <a:lnTo>
                      <a:pt x="84" y="45"/>
                    </a:lnTo>
                    <a:lnTo>
                      <a:pt x="86" y="44"/>
                    </a:lnTo>
                    <a:lnTo>
                      <a:pt x="88" y="43"/>
                    </a:lnTo>
                    <a:lnTo>
                      <a:pt x="89" y="43"/>
                    </a:lnTo>
                    <a:lnTo>
                      <a:pt x="92" y="41"/>
                    </a:lnTo>
                    <a:lnTo>
                      <a:pt x="92" y="40"/>
                    </a:lnTo>
                    <a:lnTo>
                      <a:pt x="94" y="39"/>
                    </a:lnTo>
                    <a:lnTo>
                      <a:pt x="96" y="38"/>
                    </a:lnTo>
                    <a:lnTo>
                      <a:pt x="97" y="37"/>
                    </a:lnTo>
                    <a:lnTo>
                      <a:pt x="98" y="35"/>
                    </a:lnTo>
                    <a:lnTo>
                      <a:pt x="99" y="33"/>
                    </a:lnTo>
                    <a:lnTo>
                      <a:pt x="100" y="32"/>
                    </a:lnTo>
                    <a:lnTo>
                      <a:pt x="101" y="30"/>
                    </a:lnTo>
                    <a:lnTo>
                      <a:pt x="101" y="27"/>
                    </a:lnTo>
                    <a:lnTo>
                      <a:pt x="101" y="24"/>
                    </a:lnTo>
                    <a:lnTo>
                      <a:pt x="101" y="22"/>
                    </a:lnTo>
                    <a:lnTo>
                      <a:pt x="100" y="19"/>
                    </a:lnTo>
                    <a:lnTo>
                      <a:pt x="99" y="19"/>
                    </a:lnTo>
                    <a:lnTo>
                      <a:pt x="98" y="17"/>
                    </a:lnTo>
                    <a:lnTo>
                      <a:pt x="97" y="15"/>
                    </a:lnTo>
                    <a:lnTo>
                      <a:pt x="96" y="14"/>
                    </a:lnTo>
                    <a:lnTo>
                      <a:pt x="94" y="13"/>
                    </a:lnTo>
                    <a:lnTo>
                      <a:pt x="92" y="11"/>
                    </a:lnTo>
                    <a:lnTo>
                      <a:pt x="92" y="11"/>
                    </a:lnTo>
                    <a:lnTo>
                      <a:pt x="89" y="9"/>
                    </a:lnTo>
                    <a:lnTo>
                      <a:pt x="88" y="9"/>
                    </a:lnTo>
                    <a:lnTo>
                      <a:pt x="86" y="8"/>
                    </a:lnTo>
                    <a:lnTo>
                      <a:pt x="84" y="6"/>
                    </a:lnTo>
                    <a:lnTo>
                      <a:pt x="83" y="6"/>
                    </a:lnTo>
                    <a:lnTo>
                      <a:pt x="81" y="5"/>
                    </a:lnTo>
                    <a:lnTo>
                      <a:pt x="78" y="4"/>
                    </a:lnTo>
                    <a:lnTo>
                      <a:pt x="76" y="4"/>
                    </a:lnTo>
                    <a:lnTo>
                      <a:pt x="75" y="3"/>
                    </a:lnTo>
                    <a:lnTo>
                      <a:pt x="73" y="3"/>
                    </a:lnTo>
                    <a:lnTo>
                      <a:pt x="70" y="2"/>
                    </a:lnTo>
                    <a:lnTo>
                      <a:pt x="68" y="2"/>
                    </a:lnTo>
                    <a:lnTo>
                      <a:pt x="65" y="1"/>
                    </a:lnTo>
                    <a:lnTo>
                      <a:pt x="63" y="1"/>
                    </a:lnTo>
                    <a:lnTo>
                      <a:pt x="60" y="1"/>
                    </a:lnTo>
                    <a:lnTo>
                      <a:pt x="60" y="1"/>
                    </a:lnTo>
                    <a:lnTo>
                      <a:pt x="57" y="1"/>
                    </a:lnTo>
                    <a:lnTo>
                      <a:pt x="55" y="0"/>
                    </a:lnTo>
                    <a:lnTo>
                      <a:pt x="52" y="0"/>
                    </a:lnTo>
                    <a:lnTo>
                      <a:pt x="49" y="0"/>
                    </a:lnTo>
                    <a:lnTo>
                      <a:pt x="47" y="0"/>
                    </a:lnTo>
                    <a:lnTo>
                      <a:pt x="44" y="1"/>
                    </a:lnTo>
                    <a:lnTo>
                      <a:pt x="42" y="1"/>
                    </a:lnTo>
                    <a:lnTo>
                      <a:pt x="41" y="1"/>
                    </a:lnTo>
                    <a:lnTo>
                      <a:pt x="39" y="1"/>
                    </a:lnTo>
                    <a:lnTo>
                      <a:pt x="36" y="1"/>
                    </a:lnTo>
                    <a:lnTo>
                      <a:pt x="33" y="2"/>
                    </a:lnTo>
                    <a:lnTo>
                      <a:pt x="31" y="2"/>
                    </a:lnTo>
                    <a:lnTo>
                      <a:pt x="28" y="3"/>
                    </a:lnTo>
                    <a:lnTo>
                      <a:pt x="27" y="3"/>
                    </a:lnTo>
                    <a:lnTo>
                      <a:pt x="26" y="4"/>
                    </a:lnTo>
                    <a:lnTo>
                      <a:pt x="23" y="4"/>
                    </a:lnTo>
                    <a:lnTo>
                      <a:pt x="20" y="5"/>
                    </a:lnTo>
                    <a:lnTo>
                      <a:pt x="19" y="6"/>
                    </a:lnTo>
                    <a:lnTo>
                      <a:pt x="18" y="6"/>
                    </a:lnTo>
                    <a:lnTo>
                      <a:pt x="15" y="8"/>
                    </a:lnTo>
                    <a:lnTo>
                      <a:pt x="13" y="9"/>
                    </a:lnTo>
                    <a:lnTo>
                      <a:pt x="12" y="9"/>
                    </a:lnTo>
                    <a:lnTo>
                      <a:pt x="10" y="11"/>
                    </a:lnTo>
                    <a:lnTo>
                      <a:pt x="9" y="11"/>
                    </a:lnTo>
                    <a:lnTo>
                      <a:pt x="7" y="13"/>
                    </a:lnTo>
                    <a:lnTo>
                      <a:pt x="6" y="14"/>
                    </a:lnTo>
                    <a:lnTo>
                      <a:pt x="4" y="15"/>
                    </a:lnTo>
                    <a:lnTo>
                      <a:pt x="3" y="17"/>
                    </a:lnTo>
                    <a:lnTo>
                      <a:pt x="2" y="19"/>
                    </a:lnTo>
                    <a:lnTo>
                      <a:pt x="1" y="19"/>
                    </a:lnTo>
                    <a:lnTo>
                      <a:pt x="0" y="22"/>
                    </a:lnTo>
                    <a:lnTo>
                      <a:pt x="0" y="24"/>
                    </a:lnTo>
                    <a:lnTo>
                      <a:pt x="0" y="27"/>
                    </a:lnTo>
                    <a:lnTo>
                      <a:pt x="0" y="30"/>
                    </a:lnTo>
                    <a:lnTo>
                      <a:pt x="1" y="32"/>
                    </a:lnTo>
                    <a:lnTo>
                      <a:pt x="2" y="33"/>
                    </a:lnTo>
                    <a:lnTo>
                      <a:pt x="3" y="35"/>
                    </a:lnTo>
                    <a:lnTo>
                      <a:pt x="4" y="37"/>
                    </a:lnTo>
                    <a:lnTo>
                      <a:pt x="6" y="38"/>
                    </a:lnTo>
                    <a:lnTo>
                      <a:pt x="7" y="39"/>
                    </a:lnTo>
                    <a:lnTo>
                      <a:pt x="9" y="40"/>
                    </a:lnTo>
                    <a:lnTo>
                      <a:pt x="10" y="41"/>
                    </a:lnTo>
                    <a:lnTo>
                      <a:pt x="12" y="43"/>
                    </a:lnTo>
                    <a:lnTo>
                      <a:pt x="13" y="43"/>
                    </a:lnTo>
                    <a:lnTo>
                      <a:pt x="15" y="44"/>
                    </a:lnTo>
                    <a:lnTo>
                      <a:pt x="18" y="45"/>
                    </a:lnTo>
                    <a:lnTo>
                      <a:pt x="19" y="46"/>
                    </a:lnTo>
                    <a:lnTo>
                      <a:pt x="20" y="46"/>
                    </a:lnTo>
                    <a:lnTo>
                      <a:pt x="23" y="47"/>
                    </a:lnTo>
                    <a:lnTo>
                      <a:pt x="26" y="48"/>
                    </a:lnTo>
                    <a:lnTo>
                      <a:pt x="27" y="48"/>
                    </a:lnTo>
                    <a:lnTo>
                      <a:pt x="28" y="49"/>
                    </a:lnTo>
                    <a:lnTo>
                      <a:pt x="31" y="49"/>
                    </a:lnTo>
                    <a:lnTo>
                      <a:pt x="33" y="50"/>
                    </a:lnTo>
                    <a:lnTo>
                      <a:pt x="36" y="50"/>
                    </a:lnTo>
                    <a:lnTo>
                      <a:pt x="39" y="51"/>
                    </a:lnTo>
                    <a:lnTo>
                      <a:pt x="41" y="51"/>
                    </a:lnTo>
                    <a:lnTo>
                      <a:pt x="42" y="51"/>
                    </a:lnTo>
                    <a:lnTo>
                      <a:pt x="44"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256"/>
              <p:cNvSpPr>
                <a:spLocks/>
              </p:cNvSpPr>
              <p:nvPr/>
            </p:nvSpPr>
            <p:spPr bwMode="auto">
              <a:xfrm>
                <a:off x="2310" y="2222"/>
                <a:ext cx="503" cy="253"/>
              </a:xfrm>
              <a:custGeom>
                <a:avLst/>
                <a:gdLst>
                  <a:gd name="T0" fmla="*/ 159 w 503"/>
                  <a:gd name="T1" fmla="*/ 240 h 253"/>
                  <a:gd name="T2" fmla="*/ 191 w 503"/>
                  <a:gd name="T3" fmla="*/ 247 h 253"/>
                  <a:gd name="T4" fmla="*/ 229 w 503"/>
                  <a:gd name="T5" fmla="*/ 247 h 253"/>
                  <a:gd name="T6" fmla="*/ 261 w 503"/>
                  <a:gd name="T7" fmla="*/ 253 h 253"/>
                  <a:gd name="T8" fmla="*/ 293 w 503"/>
                  <a:gd name="T9" fmla="*/ 247 h 253"/>
                  <a:gd name="T10" fmla="*/ 331 w 503"/>
                  <a:gd name="T11" fmla="*/ 247 h 253"/>
                  <a:gd name="T12" fmla="*/ 363 w 503"/>
                  <a:gd name="T13" fmla="*/ 240 h 253"/>
                  <a:gd name="T14" fmla="*/ 376 w 503"/>
                  <a:gd name="T15" fmla="*/ 234 h 253"/>
                  <a:gd name="T16" fmla="*/ 414 w 503"/>
                  <a:gd name="T17" fmla="*/ 221 h 253"/>
                  <a:gd name="T18" fmla="*/ 427 w 503"/>
                  <a:gd name="T19" fmla="*/ 215 h 253"/>
                  <a:gd name="T20" fmla="*/ 452 w 503"/>
                  <a:gd name="T21" fmla="*/ 202 h 253"/>
                  <a:gd name="T22" fmla="*/ 471 w 503"/>
                  <a:gd name="T23" fmla="*/ 184 h 253"/>
                  <a:gd name="T24" fmla="*/ 490 w 503"/>
                  <a:gd name="T25" fmla="*/ 165 h 253"/>
                  <a:gd name="T26" fmla="*/ 497 w 503"/>
                  <a:gd name="T27" fmla="*/ 152 h 253"/>
                  <a:gd name="T28" fmla="*/ 503 w 503"/>
                  <a:gd name="T29" fmla="*/ 114 h 253"/>
                  <a:gd name="T30" fmla="*/ 497 w 503"/>
                  <a:gd name="T31" fmla="*/ 95 h 253"/>
                  <a:gd name="T32" fmla="*/ 478 w 503"/>
                  <a:gd name="T33" fmla="*/ 70 h 253"/>
                  <a:gd name="T34" fmla="*/ 465 w 503"/>
                  <a:gd name="T35" fmla="*/ 57 h 253"/>
                  <a:gd name="T36" fmla="*/ 446 w 503"/>
                  <a:gd name="T37" fmla="*/ 45 h 253"/>
                  <a:gd name="T38" fmla="*/ 420 w 503"/>
                  <a:gd name="T39" fmla="*/ 32 h 253"/>
                  <a:gd name="T40" fmla="*/ 395 w 503"/>
                  <a:gd name="T41" fmla="*/ 26 h 253"/>
                  <a:gd name="T42" fmla="*/ 376 w 503"/>
                  <a:gd name="T43" fmla="*/ 19 h 253"/>
                  <a:gd name="T44" fmla="*/ 344 w 503"/>
                  <a:gd name="T45" fmla="*/ 7 h 253"/>
                  <a:gd name="T46" fmla="*/ 312 w 503"/>
                  <a:gd name="T47" fmla="*/ 7 h 253"/>
                  <a:gd name="T48" fmla="*/ 280 w 503"/>
                  <a:gd name="T49" fmla="*/ 0 h 253"/>
                  <a:gd name="T50" fmla="*/ 242 w 503"/>
                  <a:gd name="T51" fmla="*/ 0 h 253"/>
                  <a:gd name="T52" fmla="*/ 210 w 503"/>
                  <a:gd name="T53" fmla="*/ 0 h 253"/>
                  <a:gd name="T54" fmla="*/ 178 w 503"/>
                  <a:gd name="T55" fmla="*/ 7 h 253"/>
                  <a:gd name="T56" fmla="*/ 140 w 503"/>
                  <a:gd name="T57" fmla="*/ 13 h 253"/>
                  <a:gd name="T58" fmla="*/ 127 w 503"/>
                  <a:gd name="T59" fmla="*/ 19 h 253"/>
                  <a:gd name="T60" fmla="*/ 95 w 503"/>
                  <a:gd name="T61" fmla="*/ 32 h 253"/>
                  <a:gd name="T62" fmla="*/ 76 w 503"/>
                  <a:gd name="T63" fmla="*/ 38 h 253"/>
                  <a:gd name="T64" fmla="*/ 51 w 503"/>
                  <a:gd name="T65" fmla="*/ 51 h 253"/>
                  <a:gd name="T66" fmla="*/ 31 w 503"/>
                  <a:gd name="T67" fmla="*/ 70 h 253"/>
                  <a:gd name="T68" fmla="*/ 12 w 503"/>
                  <a:gd name="T69" fmla="*/ 82 h 253"/>
                  <a:gd name="T70" fmla="*/ 6 w 503"/>
                  <a:gd name="T71" fmla="*/ 101 h 253"/>
                  <a:gd name="T72" fmla="*/ 0 w 503"/>
                  <a:gd name="T73" fmla="*/ 133 h 253"/>
                  <a:gd name="T74" fmla="*/ 6 w 503"/>
                  <a:gd name="T75" fmla="*/ 158 h 253"/>
                  <a:gd name="T76" fmla="*/ 25 w 503"/>
                  <a:gd name="T77" fmla="*/ 177 h 253"/>
                  <a:gd name="T78" fmla="*/ 44 w 503"/>
                  <a:gd name="T79" fmla="*/ 196 h 253"/>
                  <a:gd name="T80" fmla="*/ 57 w 503"/>
                  <a:gd name="T81" fmla="*/ 202 h 253"/>
                  <a:gd name="T82" fmla="*/ 82 w 503"/>
                  <a:gd name="T83" fmla="*/ 215 h 253"/>
                  <a:gd name="T84" fmla="*/ 108 w 503"/>
                  <a:gd name="T85" fmla="*/ 228 h 253"/>
                  <a:gd name="T86" fmla="*/ 127 w 503"/>
                  <a:gd name="T87" fmla="*/ 23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3" h="253">
                    <a:moveTo>
                      <a:pt x="140" y="240"/>
                    </a:moveTo>
                    <a:lnTo>
                      <a:pt x="159" y="240"/>
                    </a:lnTo>
                    <a:lnTo>
                      <a:pt x="178" y="247"/>
                    </a:lnTo>
                    <a:lnTo>
                      <a:pt x="191" y="247"/>
                    </a:lnTo>
                    <a:lnTo>
                      <a:pt x="210" y="247"/>
                    </a:lnTo>
                    <a:lnTo>
                      <a:pt x="229" y="247"/>
                    </a:lnTo>
                    <a:lnTo>
                      <a:pt x="242" y="253"/>
                    </a:lnTo>
                    <a:lnTo>
                      <a:pt x="261" y="253"/>
                    </a:lnTo>
                    <a:lnTo>
                      <a:pt x="280" y="247"/>
                    </a:lnTo>
                    <a:lnTo>
                      <a:pt x="293" y="247"/>
                    </a:lnTo>
                    <a:lnTo>
                      <a:pt x="312" y="247"/>
                    </a:lnTo>
                    <a:lnTo>
                      <a:pt x="331" y="247"/>
                    </a:lnTo>
                    <a:lnTo>
                      <a:pt x="344" y="240"/>
                    </a:lnTo>
                    <a:lnTo>
                      <a:pt x="363" y="240"/>
                    </a:lnTo>
                    <a:lnTo>
                      <a:pt x="376" y="234"/>
                    </a:lnTo>
                    <a:lnTo>
                      <a:pt x="376" y="234"/>
                    </a:lnTo>
                    <a:lnTo>
                      <a:pt x="395" y="228"/>
                    </a:lnTo>
                    <a:lnTo>
                      <a:pt x="414" y="221"/>
                    </a:lnTo>
                    <a:lnTo>
                      <a:pt x="420" y="215"/>
                    </a:lnTo>
                    <a:lnTo>
                      <a:pt x="427" y="215"/>
                    </a:lnTo>
                    <a:lnTo>
                      <a:pt x="446" y="202"/>
                    </a:lnTo>
                    <a:lnTo>
                      <a:pt x="452" y="202"/>
                    </a:lnTo>
                    <a:lnTo>
                      <a:pt x="465" y="196"/>
                    </a:lnTo>
                    <a:lnTo>
                      <a:pt x="471" y="184"/>
                    </a:lnTo>
                    <a:lnTo>
                      <a:pt x="478" y="177"/>
                    </a:lnTo>
                    <a:lnTo>
                      <a:pt x="490" y="165"/>
                    </a:lnTo>
                    <a:lnTo>
                      <a:pt x="497" y="158"/>
                    </a:lnTo>
                    <a:lnTo>
                      <a:pt x="497" y="152"/>
                    </a:lnTo>
                    <a:lnTo>
                      <a:pt x="503" y="133"/>
                    </a:lnTo>
                    <a:lnTo>
                      <a:pt x="503" y="114"/>
                    </a:lnTo>
                    <a:lnTo>
                      <a:pt x="497" y="101"/>
                    </a:lnTo>
                    <a:lnTo>
                      <a:pt x="497" y="95"/>
                    </a:lnTo>
                    <a:lnTo>
                      <a:pt x="490" y="82"/>
                    </a:lnTo>
                    <a:lnTo>
                      <a:pt x="478" y="70"/>
                    </a:lnTo>
                    <a:lnTo>
                      <a:pt x="471" y="70"/>
                    </a:lnTo>
                    <a:lnTo>
                      <a:pt x="465" y="57"/>
                    </a:lnTo>
                    <a:lnTo>
                      <a:pt x="452" y="51"/>
                    </a:lnTo>
                    <a:lnTo>
                      <a:pt x="446" y="45"/>
                    </a:lnTo>
                    <a:lnTo>
                      <a:pt x="427" y="38"/>
                    </a:lnTo>
                    <a:lnTo>
                      <a:pt x="420" y="32"/>
                    </a:lnTo>
                    <a:lnTo>
                      <a:pt x="414" y="32"/>
                    </a:lnTo>
                    <a:lnTo>
                      <a:pt x="395" y="26"/>
                    </a:lnTo>
                    <a:lnTo>
                      <a:pt x="376" y="19"/>
                    </a:lnTo>
                    <a:lnTo>
                      <a:pt x="376" y="19"/>
                    </a:lnTo>
                    <a:lnTo>
                      <a:pt x="363" y="13"/>
                    </a:lnTo>
                    <a:lnTo>
                      <a:pt x="344" y="7"/>
                    </a:lnTo>
                    <a:lnTo>
                      <a:pt x="331" y="7"/>
                    </a:lnTo>
                    <a:lnTo>
                      <a:pt x="312" y="7"/>
                    </a:lnTo>
                    <a:lnTo>
                      <a:pt x="293" y="0"/>
                    </a:lnTo>
                    <a:lnTo>
                      <a:pt x="280" y="0"/>
                    </a:lnTo>
                    <a:lnTo>
                      <a:pt x="261" y="0"/>
                    </a:lnTo>
                    <a:lnTo>
                      <a:pt x="242" y="0"/>
                    </a:lnTo>
                    <a:lnTo>
                      <a:pt x="229" y="0"/>
                    </a:lnTo>
                    <a:lnTo>
                      <a:pt x="210" y="0"/>
                    </a:lnTo>
                    <a:lnTo>
                      <a:pt x="191" y="7"/>
                    </a:lnTo>
                    <a:lnTo>
                      <a:pt x="178" y="7"/>
                    </a:lnTo>
                    <a:lnTo>
                      <a:pt x="159" y="7"/>
                    </a:lnTo>
                    <a:lnTo>
                      <a:pt x="140" y="13"/>
                    </a:lnTo>
                    <a:lnTo>
                      <a:pt x="127" y="19"/>
                    </a:lnTo>
                    <a:lnTo>
                      <a:pt x="127" y="19"/>
                    </a:lnTo>
                    <a:lnTo>
                      <a:pt x="108" y="26"/>
                    </a:lnTo>
                    <a:lnTo>
                      <a:pt x="95" y="32"/>
                    </a:lnTo>
                    <a:lnTo>
                      <a:pt x="82" y="32"/>
                    </a:lnTo>
                    <a:lnTo>
                      <a:pt x="76" y="38"/>
                    </a:lnTo>
                    <a:lnTo>
                      <a:pt x="57" y="45"/>
                    </a:lnTo>
                    <a:lnTo>
                      <a:pt x="51" y="51"/>
                    </a:lnTo>
                    <a:lnTo>
                      <a:pt x="44" y="57"/>
                    </a:lnTo>
                    <a:lnTo>
                      <a:pt x="31" y="70"/>
                    </a:lnTo>
                    <a:lnTo>
                      <a:pt x="25" y="70"/>
                    </a:lnTo>
                    <a:lnTo>
                      <a:pt x="12" y="82"/>
                    </a:lnTo>
                    <a:lnTo>
                      <a:pt x="6" y="95"/>
                    </a:lnTo>
                    <a:lnTo>
                      <a:pt x="6" y="101"/>
                    </a:lnTo>
                    <a:lnTo>
                      <a:pt x="0" y="114"/>
                    </a:lnTo>
                    <a:lnTo>
                      <a:pt x="0" y="133"/>
                    </a:lnTo>
                    <a:lnTo>
                      <a:pt x="6" y="152"/>
                    </a:lnTo>
                    <a:lnTo>
                      <a:pt x="6" y="158"/>
                    </a:lnTo>
                    <a:lnTo>
                      <a:pt x="12" y="165"/>
                    </a:lnTo>
                    <a:lnTo>
                      <a:pt x="25" y="177"/>
                    </a:lnTo>
                    <a:lnTo>
                      <a:pt x="31" y="184"/>
                    </a:lnTo>
                    <a:lnTo>
                      <a:pt x="44" y="196"/>
                    </a:lnTo>
                    <a:lnTo>
                      <a:pt x="51" y="202"/>
                    </a:lnTo>
                    <a:lnTo>
                      <a:pt x="57" y="202"/>
                    </a:lnTo>
                    <a:lnTo>
                      <a:pt x="76" y="215"/>
                    </a:lnTo>
                    <a:lnTo>
                      <a:pt x="82" y="215"/>
                    </a:lnTo>
                    <a:lnTo>
                      <a:pt x="95" y="221"/>
                    </a:lnTo>
                    <a:lnTo>
                      <a:pt x="108" y="228"/>
                    </a:lnTo>
                    <a:lnTo>
                      <a:pt x="127" y="234"/>
                    </a:lnTo>
                    <a:lnTo>
                      <a:pt x="127" y="234"/>
                    </a:lnTo>
                    <a:lnTo>
                      <a:pt x="140" y="2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57"/>
              <p:cNvSpPr>
                <a:spLocks/>
              </p:cNvSpPr>
              <p:nvPr/>
            </p:nvSpPr>
            <p:spPr bwMode="auto">
              <a:xfrm>
                <a:off x="2310" y="2222"/>
                <a:ext cx="503" cy="253"/>
              </a:xfrm>
              <a:custGeom>
                <a:avLst/>
                <a:gdLst>
                  <a:gd name="T0" fmla="*/ 25 w 79"/>
                  <a:gd name="T1" fmla="*/ 38 h 40"/>
                  <a:gd name="T2" fmla="*/ 30 w 79"/>
                  <a:gd name="T3" fmla="*/ 39 h 40"/>
                  <a:gd name="T4" fmla="*/ 36 w 79"/>
                  <a:gd name="T5" fmla="*/ 39 h 40"/>
                  <a:gd name="T6" fmla="*/ 41 w 79"/>
                  <a:gd name="T7" fmla="*/ 40 h 40"/>
                  <a:gd name="T8" fmla="*/ 46 w 79"/>
                  <a:gd name="T9" fmla="*/ 39 h 40"/>
                  <a:gd name="T10" fmla="*/ 52 w 79"/>
                  <a:gd name="T11" fmla="*/ 39 h 40"/>
                  <a:gd name="T12" fmla="*/ 57 w 79"/>
                  <a:gd name="T13" fmla="*/ 38 h 40"/>
                  <a:gd name="T14" fmla="*/ 59 w 79"/>
                  <a:gd name="T15" fmla="*/ 37 h 40"/>
                  <a:gd name="T16" fmla="*/ 65 w 79"/>
                  <a:gd name="T17" fmla="*/ 35 h 40"/>
                  <a:gd name="T18" fmla="*/ 67 w 79"/>
                  <a:gd name="T19" fmla="*/ 34 h 40"/>
                  <a:gd name="T20" fmla="*/ 71 w 79"/>
                  <a:gd name="T21" fmla="*/ 32 h 40"/>
                  <a:gd name="T22" fmla="*/ 74 w 79"/>
                  <a:gd name="T23" fmla="*/ 29 h 40"/>
                  <a:gd name="T24" fmla="*/ 77 w 79"/>
                  <a:gd name="T25" fmla="*/ 26 h 40"/>
                  <a:gd name="T26" fmla="*/ 78 w 79"/>
                  <a:gd name="T27" fmla="*/ 24 h 40"/>
                  <a:gd name="T28" fmla="*/ 79 w 79"/>
                  <a:gd name="T29" fmla="*/ 18 h 40"/>
                  <a:gd name="T30" fmla="*/ 78 w 79"/>
                  <a:gd name="T31" fmla="*/ 15 h 40"/>
                  <a:gd name="T32" fmla="*/ 75 w 79"/>
                  <a:gd name="T33" fmla="*/ 11 h 40"/>
                  <a:gd name="T34" fmla="*/ 73 w 79"/>
                  <a:gd name="T35" fmla="*/ 9 h 40"/>
                  <a:gd name="T36" fmla="*/ 70 w 79"/>
                  <a:gd name="T37" fmla="*/ 7 h 40"/>
                  <a:gd name="T38" fmla="*/ 66 w 79"/>
                  <a:gd name="T39" fmla="*/ 5 h 40"/>
                  <a:gd name="T40" fmla="*/ 62 w 79"/>
                  <a:gd name="T41" fmla="*/ 4 h 40"/>
                  <a:gd name="T42" fmla="*/ 59 w 79"/>
                  <a:gd name="T43" fmla="*/ 3 h 40"/>
                  <a:gd name="T44" fmla="*/ 54 w 79"/>
                  <a:gd name="T45" fmla="*/ 1 h 40"/>
                  <a:gd name="T46" fmla="*/ 49 w 79"/>
                  <a:gd name="T47" fmla="*/ 1 h 40"/>
                  <a:gd name="T48" fmla="*/ 44 w 79"/>
                  <a:gd name="T49" fmla="*/ 0 h 40"/>
                  <a:gd name="T50" fmla="*/ 38 w 79"/>
                  <a:gd name="T51" fmla="*/ 0 h 40"/>
                  <a:gd name="T52" fmla="*/ 33 w 79"/>
                  <a:gd name="T53" fmla="*/ 0 h 40"/>
                  <a:gd name="T54" fmla="*/ 28 w 79"/>
                  <a:gd name="T55" fmla="*/ 1 h 40"/>
                  <a:gd name="T56" fmla="*/ 22 w 79"/>
                  <a:gd name="T57" fmla="*/ 2 h 40"/>
                  <a:gd name="T58" fmla="*/ 20 w 79"/>
                  <a:gd name="T59" fmla="*/ 3 h 40"/>
                  <a:gd name="T60" fmla="*/ 15 w 79"/>
                  <a:gd name="T61" fmla="*/ 5 h 40"/>
                  <a:gd name="T62" fmla="*/ 12 w 79"/>
                  <a:gd name="T63" fmla="*/ 6 h 40"/>
                  <a:gd name="T64" fmla="*/ 8 w 79"/>
                  <a:gd name="T65" fmla="*/ 8 h 40"/>
                  <a:gd name="T66" fmla="*/ 5 w 79"/>
                  <a:gd name="T67" fmla="*/ 11 h 40"/>
                  <a:gd name="T68" fmla="*/ 2 w 79"/>
                  <a:gd name="T69" fmla="*/ 13 h 40"/>
                  <a:gd name="T70" fmla="*/ 1 w 79"/>
                  <a:gd name="T71" fmla="*/ 16 h 40"/>
                  <a:gd name="T72" fmla="*/ 0 w 79"/>
                  <a:gd name="T73" fmla="*/ 21 h 40"/>
                  <a:gd name="T74" fmla="*/ 1 w 79"/>
                  <a:gd name="T75" fmla="*/ 25 h 40"/>
                  <a:gd name="T76" fmla="*/ 4 w 79"/>
                  <a:gd name="T77" fmla="*/ 28 h 40"/>
                  <a:gd name="T78" fmla="*/ 7 w 79"/>
                  <a:gd name="T79" fmla="*/ 31 h 40"/>
                  <a:gd name="T80" fmla="*/ 9 w 79"/>
                  <a:gd name="T81" fmla="*/ 32 h 40"/>
                  <a:gd name="T82" fmla="*/ 13 w 79"/>
                  <a:gd name="T83" fmla="*/ 34 h 40"/>
                  <a:gd name="T84" fmla="*/ 17 w 79"/>
                  <a:gd name="T85" fmla="*/ 36 h 40"/>
                  <a:gd name="T86" fmla="*/ 20 w 79"/>
                  <a:gd name="T87"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40">
                    <a:moveTo>
                      <a:pt x="22" y="38"/>
                    </a:moveTo>
                    <a:lnTo>
                      <a:pt x="25" y="38"/>
                    </a:lnTo>
                    <a:lnTo>
                      <a:pt x="28" y="39"/>
                    </a:lnTo>
                    <a:lnTo>
                      <a:pt x="30" y="39"/>
                    </a:lnTo>
                    <a:lnTo>
                      <a:pt x="33" y="39"/>
                    </a:lnTo>
                    <a:lnTo>
                      <a:pt x="36" y="39"/>
                    </a:lnTo>
                    <a:lnTo>
                      <a:pt x="38" y="40"/>
                    </a:lnTo>
                    <a:lnTo>
                      <a:pt x="41" y="40"/>
                    </a:lnTo>
                    <a:lnTo>
                      <a:pt x="44" y="39"/>
                    </a:lnTo>
                    <a:lnTo>
                      <a:pt x="46" y="39"/>
                    </a:lnTo>
                    <a:lnTo>
                      <a:pt x="49" y="39"/>
                    </a:lnTo>
                    <a:lnTo>
                      <a:pt x="52" y="39"/>
                    </a:lnTo>
                    <a:lnTo>
                      <a:pt x="54" y="38"/>
                    </a:lnTo>
                    <a:lnTo>
                      <a:pt x="57" y="38"/>
                    </a:lnTo>
                    <a:lnTo>
                      <a:pt x="59" y="37"/>
                    </a:lnTo>
                    <a:lnTo>
                      <a:pt x="59" y="37"/>
                    </a:lnTo>
                    <a:lnTo>
                      <a:pt x="62" y="36"/>
                    </a:lnTo>
                    <a:lnTo>
                      <a:pt x="65" y="35"/>
                    </a:lnTo>
                    <a:lnTo>
                      <a:pt x="66" y="34"/>
                    </a:lnTo>
                    <a:lnTo>
                      <a:pt x="67" y="34"/>
                    </a:lnTo>
                    <a:lnTo>
                      <a:pt x="70" y="32"/>
                    </a:lnTo>
                    <a:lnTo>
                      <a:pt x="71" y="32"/>
                    </a:lnTo>
                    <a:lnTo>
                      <a:pt x="73" y="31"/>
                    </a:lnTo>
                    <a:lnTo>
                      <a:pt x="74" y="29"/>
                    </a:lnTo>
                    <a:lnTo>
                      <a:pt x="75" y="28"/>
                    </a:lnTo>
                    <a:lnTo>
                      <a:pt x="77" y="26"/>
                    </a:lnTo>
                    <a:lnTo>
                      <a:pt x="78" y="25"/>
                    </a:lnTo>
                    <a:lnTo>
                      <a:pt x="78" y="24"/>
                    </a:lnTo>
                    <a:lnTo>
                      <a:pt x="79" y="21"/>
                    </a:lnTo>
                    <a:lnTo>
                      <a:pt x="79" y="18"/>
                    </a:lnTo>
                    <a:lnTo>
                      <a:pt x="78" y="16"/>
                    </a:lnTo>
                    <a:lnTo>
                      <a:pt x="78" y="15"/>
                    </a:lnTo>
                    <a:lnTo>
                      <a:pt x="77" y="13"/>
                    </a:lnTo>
                    <a:lnTo>
                      <a:pt x="75" y="11"/>
                    </a:lnTo>
                    <a:lnTo>
                      <a:pt x="74" y="11"/>
                    </a:lnTo>
                    <a:lnTo>
                      <a:pt x="73" y="9"/>
                    </a:lnTo>
                    <a:lnTo>
                      <a:pt x="71" y="8"/>
                    </a:lnTo>
                    <a:lnTo>
                      <a:pt x="70" y="7"/>
                    </a:lnTo>
                    <a:lnTo>
                      <a:pt x="67" y="6"/>
                    </a:lnTo>
                    <a:lnTo>
                      <a:pt x="66" y="5"/>
                    </a:lnTo>
                    <a:lnTo>
                      <a:pt x="65" y="5"/>
                    </a:lnTo>
                    <a:lnTo>
                      <a:pt x="62" y="4"/>
                    </a:lnTo>
                    <a:lnTo>
                      <a:pt x="59" y="3"/>
                    </a:lnTo>
                    <a:lnTo>
                      <a:pt x="59" y="3"/>
                    </a:lnTo>
                    <a:lnTo>
                      <a:pt x="57" y="2"/>
                    </a:lnTo>
                    <a:lnTo>
                      <a:pt x="54" y="1"/>
                    </a:lnTo>
                    <a:lnTo>
                      <a:pt x="52" y="1"/>
                    </a:lnTo>
                    <a:lnTo>
                      <a:pt x="49" y="1"/>
                    </a:lnTo>
                    <a:lnTo>
                      <a:pt x="46" y="0"/>
                    </a:lnTo>
                    <a:lnTo>
                      <a:pt x="44" y="0"/>
                    </a:lnTo>
                    <a:lnTo>
                      <a:pt x="41" y="0"/>
                    </a:lnTo>
                    <a:lnTo>
                      <a:pt x="38" y="0"/>
                    </a:lnTo>
                    <a:lnTo>
                      <a:pt x="36" y="0"/>
                    </a:lnTo>
                    <a:lnTo>
                      <a:pt x="33" y="0"/>
                    </a:lnTo>
                    <a:lnTo>
                      <a:pt x="30" y="1"/>
                    </a:lnTo>
                    <a:lnTo>
                      <a:pt x="28" y="1"/>
                    </a:lnTo>
                    <a:lnTo>
                      <a:pt x="25" y="1"/>
                    </a:lnTo>
                    <a:lnTo>
                      <a:pt x="22" y="2"/>
                    </a:lnTo>
                    <a:lnTo>
                      <a:pt x="20" y="3"/>
                    </a:lnTo>
                    <a:lnTo>
                      <a:pt x="20" y="3"/>
                    </a:lnTo>
                    <a:lnTo>
                      <a:pt x="17" y="4"/>
                    </a:lnTo>
                    <a:lnTo>
                      <a:pt x="15" y="5"/>
                    </a:lnTo>
                    <a:lnTo>
                      <a:pt x="13" y="5"/>
                    </a:lnTo>
                    <a:lnTo>
                      <a:pt x="12" y="6"/>
                    </a:lnTo>
                    <a:lnTo>
                      <a:pt x="9" y="7"/>
                    </a:lnTo>
                    <a:lnTo>
                      <a:pt x="8" y="8"/>
                    </a:lnTo>
                    <a:lnTo>
                      <a:pt x="7" y="9"/>
                    </a:lnTo>
                    <a:lnTo>
                      <a:pt x="5" y="11"/>
                    </a:lnTo>
                    <a:lnTo>
                      <a:pt x="4" y="11"/>
                    </a:lnTo>
                    <a:lnTo>
                      <a:pt x="2" y="13"/>
                    </a:lnTo>
                    <a:lnTo>
                      <a:pt x="1" y="15"/>
                    </a:lnTo>
                    <a:lnTo>
                      <a:pt x="1" y="16"/>
                    </a:lnTo>
                    <a:lnTo>
                      <a:pt x="0" y="18"/>
                    </a:lnTo>
                    <a:lnTo>
                      <a:pt x="0" y="21"/>
                    </a:lnTo>
                    <a:lnTo>
                      <a:pt x="1" y="24"/>
                    </a:lnTo>
                    <a:lnTo>
                      <a:pt x="1" y="25"/>
                    </a:lnTo>
                    <a:lnTo>
                      <a:pt x="2" y="26"/>
                    </a:lnTo>
                    <a:lnTo>
                      <a:pt x="4" y="28"/>
                    </a:lnTo>
                    <a:lnTo>
                      <a:pt x="5" y="29"/>
                    </a:lnTo>
                    <a:lnTo>
                      <a:pt x="7" y="31"/>
                    </a:lnTo>
                    <a:lnTo>
                      <a:pt x="8" y="32"/>
                    </a:lnTo>
                    <a:lnTo>
                      <a:pt x="9" y="32"/>
                    </a:lnTo>
                    <a:lnTo>
                      <a:pt x="12" y="34"/>
                    </a:lnTo>
                    <a:lnTo>
                      <a:pt x="13" y="34"/>
                    </a:lnTo>
                    <a:lnTo>
                      <a:pt x="15" y="35"/>
                    </a:lnTo>
                    <a:lnTo>
                      <a:pt x="17" y="36"/>
                    </a:lnTo>
                    <a:lnTo>
                      <a:pt x="20" y="37"/>
                    </a:lnTo>
                    <a:lnTo>
                      <a:pt x="20" y="37"/>
                    </a:lnTo>
                    <a:lnTo>
                      <a:pt x="2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58"/>
              <p:cNvSpPr>
                <a:spLocks/>
              </p:cNvSpPr>
              <p:nvPr/>
            </p:nvSpPr>
            <p:spPr bwMode="auto">
              <a:xfrm>
                <a:off x="2405" y="2267"/>
                <a:ext cx="319" cy="157"/>
              </a:xfrm>
              <a:custGeom>
                <a:avLst/>
                <a:gdLst>
                  <a:gd name="T0" fmla="*/ 115 w 319"/>
                  <a:gd name="T1" fmla="*/ 157 h 157"/>
                  <a:gd name="T2" fmla="*/ 134 w 319"/>
                  <a:gd name="T3" fmla="*/ 157 h 157"/>
                  <a:gd name="T4" fmla="*/ 147 w 319"/>
                  <a:gd name="T5" fmla="*/ 157 h 157"/>
                  <a:gd name="T6" fmla="*/ 166 w 319"/>
                  <a:gd name="T7" fmla="*/ 157 h 157"/>
                  <a:gd name="T8" fmla="*/ 185 w 319"/>
                  <a:gd name="T9" fmla="*/ 157 h 157"/>
                  <a:gd name="T10" fmla="*/ 198 w 319"/>
                  <a:gd name="T11" fmla="*/ 157 h 157"/>
                  <a:gd name="T12" fmla="*/ 211 w 319"/>
                  <a:gd name="T13" fmla="*/ 157 h 157"/>
                  <a:gd name="T14" fmla="*/ 217 w 319"/>
                  <a:gd name="T15" fmla="*/ 151 h 157"/>
                  <a:gd name="T16" fmla="*/ 236 w 319"/>
                  <a:gd name="T17" fmla="*/ 151 h 157"/>
                  <a:gd name="T18" fmla="*/ 249 w 319"/>
                  <a:gd name="T19" fmla="*/ 145 h 157"/>
                  <a:gd name="T20" fmla="*/ 268 w 319"/>
                  <a:gd name="T21" fmla="*/ 139 h 157"/>
                  <a:gd name="T22" fmla="*/ 268 w 319"/>
                  <a:gd name="T23" fmla="*/ 139 h 157"/>
                  <a:gd name="T24" fmla="*/ 281 w 319"/>
                  <a:gd name="T25" fmla="*/ 132 h 157"/>
                  <a:gd name="T26" fmla="*/ 293 w 319"/>
                  <a:gd name="T27" fmla="*/ 120 h 157"/>
                  <a:gd name="T28" fmla="*/ 300 w 319"/>
                  <a:gd name="T29" fmla="*/ 120 h 157"/>
                  <a:gd name="T30" fmla="*/ 306 w 319"/>
                  <a:gd name="T31" fmla="*/ 107 h 157"/>
                  <a:gd name="T32" fmla="*/ 319 w 319"/>
                  <a:gd name="T33" fmla="*/ 88 h 157"/>
                  <a:gd name="T34" fmla="*/ 319 w 319"/>
                  <a:gd name="T35" fmla="*/ 69 h 157"/>
                  <a:gd name="T36" fmla="*/ 306 w 319"/>
                  <a:gd name="T37" fmla="*/ 56 h 157"/>
                  <a:gd name="T38" fmla="*/ 300 w 319"/>
                  <a:gd name="T39" fmla="*/ 44 h 157"/>
                  <a:gd name="T40" fmla="*/ 293 w 319"/>
                  <a:gd name="T41" fmla="*/ 37 h 157"/>
                  <a:gd name="T42" fmla="*/ 281 w 319"/>
                  <a:gd name="T43" fmla="*/ 31 h 157"/>
                  <a:gd name="T44" fmla="*/ 268 w 319"/>
                  <a:gd name="T45" fmla="*/ 25 h 157"/>
                  <a:gd name="T46" fmla="*/ 268 w 319"/>
                  <a:gd name="T47" fmla="*/ 25 h 157"/>
                  <a:gd name="T48" fmla="*/ 249 w 319"/>
                  <a:gd name="T49" fmla="*/ 18 h 157"/>
                  <a:gd name="T50" fmla="*/ 236 w 319"/>
                  <a:gd name="T51" fmla="*/ 12 h 157"/>
                  <a:gd name="T52" fmla="*/ 217 w 319"/>
                  <a:gd name="T53" fmla="*/ 6 h 157"/>
                  <a:gd name="T54" fmla="*/ 211 w 319"/>
                  <a:gd name="T55" fmla="*/ 6 h 157"/>
                  <a:gd name="T56" fmla="*/ 198 w 319"/>
                  <a:gd name="T57" fmla="*/ 6 h 157"/>
                  <a:gd name="T58" fmla="*/ 185 w 319"/>
                  <a:gd name="T59" fmla="*/ 0 h 157"/>
                  <a:gd name="T60" fmla="*/ 166 w 319"/>
                  <a:gd name="T61" fmla="*/ 0 h 157"/>
                  <a:gd name="T62" fmla="*/ 147 w 319"/>
                  <a:gd name="T63" fmla="*/ 0 h 157"/>
                  <a:gd name="T64" fmla="*/ 134 w 319"/>
                  <a:gd name="T65" fmla="*/ 0 h 157"/>
                  <a:gd name="T66" fmla="*/ 115 w 319"/>
                  <a:gd name="T67" fmla="*/ 6 h 157"/>
                  <a:gd name="T68" fmla="*/ 102 w 319"/>
                  <a:gd name="T69" fmla="*/ 6 h 157"/>
                  <a:gd name="T70" fmla="*/ 96 w 319"/>
                  <a:gd name="T71" fmla="*/ 6 h 157"/>
                  <a:gd name="T72" fmla="*/ 83 w 319"/>
                  <a:gd name="T73" fmla="*/ 12 h 157"/>
                  <a:gd name="T74" fmla="*/ 64 w 319"/>
                  <a:gd name="T75" fmla="*/ 18 h 157"/>
                  <a:gd name="T76" fmla="*/ 51 w 319"/>
                  <a:gd name="T77" fmla="*/ 25 h 157"/>
                  <a:gd name="T78" fmla="*/ 45 w 319"/>
                  <a:gd name="T79" fmla="*/ 25 h 157"/>
                  <a:gd name="T80" fmla="*/ 32 w 319"/>
                  <a:gd name="T81" fmla="*/ 31 h 157"/>
                  <a:gd name="T82" fmla="*/ 19 w 319"/>
                  <a:gd name="T83" fmla="*/ 37 h 157"/>
                  <a:gd name="T84" fmla="*/ 13 w 319"/>
                  <a:gd name="T85" fmla="*/ 44 h 157"/>
                  <a:gd name="T86" fmla="*/ 7 w 319"/>
                  <a:gd name="T87" fmla="*/ 56 h 157"/>
                  <a:gd name="T88" fmla="*/ 0 w 319"/>
                  <a:gd name="T89" fmla="*/ 69 h 157"/>
                  <a:gd name="T90" fmla="*/ 0 w 319"/>
                  <a:gd name="T91" fmla="*/ 88 h 157"/>
                  <a:gd name="T92" fmla="*/ 7 w 319"/>
                  <a:gd name="T93" fmla="*/ 107 h 157"/>
                  <a:gd name="T94" fmla="*/ 13 w 319"/>
                  <a:gd name="T95" fmla="*/ 120 h 157"/>
                  <a:gd name="T96" fmla="*/ 19 w 319"/>
                  <a:gd name="T97" fmla="*/ 120 h 157"/>
                  <a:gd name="T98" fmla="*/ 32 w 319"/>
                  <a:gd name="T99" fmla="*/ 132 h 157"/>
                  <a:gd name="T100" fmla="*/ 45 w 319"/>
                  <a:gd name="T101" fmla="*/ 139 h 157"/>
                  <a:gd name="T102" fmla="*/ 51 w 319"/>
                  <a:gd name="T103" fmla="*/ 139 h 157"/>
                  <a:gd name="T104" fmla="*/ 64 w 319"/>
                  <a:gd name="T105" fmla="*/ 145 h 157"/>
                  <a:gd name="T106" fmla="*/ 83 w 319"/>
                  <a:gd name="T107" fmla="*/ 151 h 157"/>
                  <a:gd name="T108" fmla="*/ 96 w 319"/>
                  <a:gd name="T109" fmla="*/ 151 h 157"/>
                  <a:gd name="T110" fmla="*/ 102 w 319"/>
                  <a:gd name="T111" fmla="*/ 157 h 157"/>
                  <a:gd name="T112" fmla="*/ 115 w 319"/>
                  <a:gd name="T11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9" h="157">
                    <a:moveTo>
                      <a:pt x="115" y="157"/>
                    </a:moveTo>
                    <a:lnTo>
                      <a:pt x="134" y="157"/>
                    </a:lnTo>
                    <a:lnTo>
                      <a:pt x="147" y="157"/>
                    </a:lnTo>
                    <a:lnTo>
                      <a:pt x="166" y="157"/>
                    </a:lnTo>
                    <a:lnTo>
                      <a:pt x="185" y="157"/>
                    </a:lnTo>
                    <a:lnTo>
                      <a:pt x="198" y="157"/>
                    </a:lnTo>
                    <a:lnTo>
                      <a:pt x="211" y="157"/>
                    </a:lnTo>
                    <a:lnTo>
                      <a:pt x="217" y="151"/>
                    </a:lnTo>
                    <a:lnTo>
                      <a:pt x="236" y="151"/>
                    </a:lnTo>
                    <a:lnTo>
                      <a:pt x="249" y="145"/>
                    </a:lnTo>
                    <a:lnTo>
                      <a:pt x="268" y="139"/>
                    </a:lnTo>
                    <a:lnTo>
                      <a:pt x="268" y="139"/>
                    </a:lnTo>
                    <a:lnTo>
                      <a:pt x="281" y="132"/>
                    </a:lnTo>
                    <a:lnTo>
                      <a:pt x="293" y="120"/>
                    </a:lnTo>
                    <a:lnTo>
                      <a:pt x="300" y="120"/>
                    </a:lnTo>
                    <a:lnTo>
                      <a:pt x="306" y="107"/>
                    </a:lnTo>
                    <a:lnTo>
                      <a:pt x="319" y="88"/>
                    </a:lnTo>
                    <a:lnTo>
                      <a:pt x="319" y="69"/>
                    </a:lnTo>
                    <a:lnTo>
                      <a:pt x="306" y="56"/>
                    </a:lnTo>
                    <a:lnTo>
                      <a:pt x="300" y="44"/>
                    </a:lnTo>
                    <a:lnTo>
                      <a:pt x="293" y="37"/>
                    </a:lnTo>
                    <a:lnTo>
                      <a:pt x="281" y="31"/>
                    </a:lnTo>
                    <a:lnTo>
                      <a:pt x="268" y="25"/>
                    </a:lnTo>
                    <a:lnTo>
                      <a:pt x="268" y="25"/>
                    </a:lnTo>
                    <a:lnTo>
                      <a:pt x="249" y="18"/>
                    </a:lnTo>
                    <a:lnTo>
                      <a:pt x="236" y="12"/>
                    </a:lnTo>
                    <a:lnTo>
                      <a:pt x="217" y="6"/>
                    </a:lnTo>
                    <a:lnTo>
                      <a:pt x="211" y="6"/>
                    </a:lnTo>
                    <a:lnTo>
                      <a:pt x="198" y="6"/>
                    </a:lnTo>
                    <a:lnTo>
                      <a:pt x="185" y="0"/>
                    </a:lnTo>
                    <a:lnTo>
                      <a:pt x="166" y="0"/>
                    </a:lnTo>
                    <a:lnTo>
                      <a:pt x="147" y="0"/>
                    </a:lnTo>
                    <a:lnTo>
                      <a:pt x="134" y="0"/>
                    </a:lnTo>
                    <a:lnTo>
                      <a:pt x="115" y="6"/>
                    </a:lnTo>
                    <a:lnTo>
                      <a:pt x="102" y="6"/>
                    </a:lnTo>
                    <a:lnTo>
                      <a:pt x="96" y="6"/>
                    </a:lnTo>
                    <a:lnTo>
                      <a:pt x="83" y="12"/>
                    </a:lnTo>
                    <a:lnTo>
                      <a:pt x="64" y="18"/>
                    </a:lnTo>
                    <a:lnTo>
                      <a:pt x="51" y="25"/>
                    </a:lnTo>
                    <a:lnTo>
                      <a:pt x="45" y="25"/>
                    </a:lnTo>
                    <a:lnTo>
                      <a:pt x="32" y="31"/>
                    </a:lnTo>
                    <a:lnTo>
                      <a:pt x="19" y="37"/>
                    </a:lnTo>
                    <a:lnTo>
                      <a:pt x="13" y="44"/>
                    </a:lnTo>
                    <a:lnTo>
                      <a:pt x="7" y="56"/>
                    </a:lnTo>
                    <a:lnTo>
                      <a:pt x="0" y="69"/>
                    </a:lnTo>
                    <a:lnTo>
                      <a:pt x="0" y="88"/>
                    </a:lnTo>
                    <a:lnTo>
                      <a:pt x="7" y="107"/>
                    </a:lnTo>
                    <a:lnTo>
                      <a:pt x="13" y="120"/>
                    </a:lnTo>
                    <a:lnTo>
                      <a:pt x="19" y="120"/>
                    </a:lnTo>
                    <a:lnTo>
                      <a:pt x="32" y="132"/>
                    </a:lnTo>
                    <a:lnTo>
                      <a:pt x="45" y="139"/>
                    </a:lnTo>
                    <a:lnTo>
                      <a:pt x="51" y="139"/>
                    </a:lnTo>
                    <a:lnTo>
                      <a:pt x="64" y="145"/>
                    </a:lnTo>
                    <a:lnTo>
                      <a:pt x="83" y="151"/>
                    </a:lnTo>
                    <a:lnTo>
                      <a:pt x="96" y="151"/>
                    </a:lnTo>
                    <a:lnTo>
                      <a:pt x="102" y="157"/>
                    </a:lnTo>
                    <a:lnTo>
                      <a:pt x="11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59"/>
              <p:cNvSpPr>
                <a:spLocks/>
              </p:cNvSpPr>
              <p:nvPr/>
            </p:nvSpPr>
            <p:spPr bwMode="auto">
              <a:xfrm>
                <a:off x="2405" y="2267"/>
                <a:ext cx="319" cy="157"/>
              </a:xfrm>
              <a:custGeom>
                <a:avLst/>
                <a:gdLst>
                  <a:gd name="T0" fmla="*/ 18 w 50"/>
                  <a:gd name="T1" fmla="*/ 25 h 25"/>
                  <a:gd name="T2" fmla="*/ 21 w 50"/>
                  <a:gd name="T3" fmla="*/ 25 h 25"/>
                  <a:gd name="T4" fmla="*/ 23 w 50"/>
                  <a:gd name="T5" fmla="*/ 25 h 25"/>
                  <a:gd name="T6" fmla="*/ 26 w 50"/>
                  <a:gd name="T7" fmla="*/ 25 h 25"/>
                  <a:gd name="T8" fmla="*/ 29 w 50"/>
                  <a:gd name="T9" fmla="*/ 25 h 25"/>
                  <a:gd name="T10" fmla="*/ 31 w 50"/>
                  <a:gd name="T11" fmla="*/ 25 h 25"/>
                  <a:gd name="T12" fmla="*/ 33 w 50"/>
                  <a:gd name="T13" fmla="*/ 25 h 25"/>
                  <a:gd name="T14" fmla="*/ 34 w 50"/>
                  <a:gd name="T15" fmla="*/ 24 h 25"/>
                  <a:gd name="T16" fmla="*/ 37 w 50"/>
                  <a:gd name="T17" fmla="*/ 24 h 25"/>
                  <a:gd name="T18" fmla="*/ 39 w 50"/>
                  <a:gd name="T19" fmla="*/ 23 h 25"/>
                  <a:gd name="T20" fmla="*/ 42 w 50"/>
                  <a:gd name="T21" fmla="*/ 22 h 25"/>
                  <a:gd name="T22" fmla="*/ 42 w 50"/>
                  <a:gd name="T23" fmla="*/ 22 h 25"/>
                  <a:gd name="T24" fmla="*/ 44 w 50"/>
                  <a:gd name="T25" fmla="*/ 21 h 25"/>
                  <a:gd name="T26" fmla="*/ 46 w 50"/>
                  <a:gd name="T27" fmla="*/ 19 h 25"/>
                  <a:gd name="T28" fmla="*/ 47 w 50"/>
                  <a:gd name="T29" fmla="*/ 19 h 25"/>
                  <a:gd name="T30" fmla="*/ 48 w 50"/>
                  <a:gd name="T31" fmla="*/ 17 h 25"/>
                  <a:gd name="T32" fmla="*/ 50 w 50"/>
                  <a:gd name="T33" fmla="*/ 14 h 25"/>
                  <a:gd name="T34" fmla="*/ 50 w 50"/>
                  <a:gd name="T35" fmla="*/ 11 h 25"/>
                  <a:gd name="T36" fmla="*/ 48 w 50"/>
                  <a:gd name="T37" fmla="*/ 9 h 25"/>
                  <a:gd name="T38" fmla="*/ 47 w 50"/>
                  <a:gd name="T39" fmla="*/ 7 h 25"/>
                  <a:gd name="T40" fmla="*/ 46 w 50"/>
                  <a:gd name="T41" fmla="*/ 6 h 25"/>
                  <a:gd name="T42" fmla="*/ 44 w 50"/>
                  <a:gd name="T43" fmla="*/ 5 h 25"/>
                  <a:gd name="T44" fmla="*/ 42 w 50"/>
                  <a:gd name="T45" fmla="*/ 4 h 25"/>
                  <a:gd name="T46" fmla="*/ 42 w 50"/>
                  <a:gd name="T47" fmla="*/ 4 h 25"/>
                  <a:gd name="T48" fmla="*/ 39 w 50"/>
                  <a:gd name="T49" fmla="*/ 3 h 25"/>
                  <a:gd name="T50" fmla="*/ 37 w 50"/>
                  <a:gd name="T51" fmla="*/ 2 h 25"/>
                  <a:gd name="T52" fmla="*/ 34 w 50"/>
                  <a:gd name="T53" fmla="*/ 1 h 25"/>
                  <a:gd name="T54" fmla="*/ 33 w 50"/>
                  <a:gd name="T55" fmla="*/ 1 h 25"/>
                  <a:gd name="T56" fmla="*/ 31 w 50"/>
                  <a:gd name="T57" fmla="*/ 1 h 25"/>
                  <a:gd name="T58" fmla="*/ 29 w 50"/>
                  <a:gd name="T59" fmla="*/ 0 h 25"/>
                  <a:gd name="T60" fmla="*/ 26 w 50"/>
                  <a:gd name="T61" fmla="*/ 0 h 25"/>
                  <a:gd name="T62" fmla="*/ 23 w 50"/>
                  <a:gd name="T63" fmla="*/ 0 h 25"/>
                  <a:gd name="T64" fmla="*/ 21 w 50"/>
                  <a:gd name="T65" fmla="*/ 0 h 25"/>
                  <a:gd name="T66" fmla="*/ 18 w 50"/>
                  <a:gd name="T67" fmla="*/ 1 h 25"/>
                  <a:gd name="T68" fmla="*/ 16 w 50"/>
                  <a:gd name="T69" fmla="*/ 1 h 25"/>
                  <a:gd name="T70" fmla="*/ 15 w 50"/>
                  <a:gd name="T71" fmla="*/ 1 h 25"/>
                  <a:gd name="T72" fmla="*/ 13 w 50"/>
                  <a:gd name="T73" fmla="*/ 2 h 25"/>
                  <a:gd name="T74" fmla="*/ 10 w 50"/>
                  <a:gd name="T75" fmla="*/ 3 h 25"/>
                  <a:gd name="T76" fmla="*/ 8 w 50"/>
                  <a:gd name="T77" fmla="*/ 4 h 25"/>
                  <a:gd name="T78" fmla="*/ 7 w 50"/>
                  <a:gd name="T79" fmla="*/ 4 h 25"/>
                  <a:gd name="T80" fmla="*/ 5 w 50"/>
                  <a:gd name="T81" fmla="*/ 5 h 25"/>
                  <a:gd name="T82" fmla="*/ 3 w 50"/>
                  <a:gd name="T83" fmla="*/ 6 h 25"/>
                  <a:gd name="T84" fmla="*/ 2 w 50"/>
                  <a:gd name="T85" fmla="*/ 7 h 25"/>
                  <a:gd name="T86" fmla="*/ 1 w 50"/>
                  <a:gd name="T87" fmla="*/ 9 h 25"/>
                  <a:gd name="T88" fmla="*/ 0 w 50"/>
                  <a:gd name="T89" fmla="*/ 11 h 25"/>
                  <a:gd name="T90" fmla="*/ 0 w 50"/>
                  <a:gd name="T91" fmla="*/ 14 h 25"/>
                  <a:gd name="T92" fmla="*/ 1 w 50"/>
                  <a:gd name="T93" fmla="*/ 17 h 25"/>
                  <a:gd name="T94" fmla="*/ 2 w 50"/>
                  <a:gd name="T95" fmla="*/ 19 h 25"/>
                  <a:gd name="T96" fmla="*/ 3 w 50"/>
                  <a:gd name="T97" fmla="*/ 19 h 25"/>
                  <a:gd name="T98" fmla="*/ 5 w 50"/>
                  <a:gd name="T99" fmla="*/ 21 h 25"/>
                  <a:gd name="T100" fmla="*/ 7 w 50"/>
                  <a:gd name="T101" fmla="*/ 22 h 25"/>
                  <a:gd name="T102" fmla="*/ 8 w 50"/>
                  <a:gd name="T103" fmla="*/ 22 h 25"/>
                  <a:gd name="T104" fmla="*/ 10 w 50"/>
                  <a:gd name="T105" fmla="*/ 23 h 25"/>
                  <a:gd name="T106" fmla="*/ 13 w 50"/>
                  <a:gd name="T107" fmla="*/ 24 h 25"/>
                  <a:gd name="T108" fmla="*/ 15 w 50"/>
                  <a:gd name="T109" fmla="*/ 24 h 25"/>
                  <a:gd name="T110" fmla="*/ 16 w 50"/>
                  <a:gd name="T111" fmla="*/ 25 h 25"/>
                  <a:gd name="T112" fmla="*/ 18 w 50"/>
                  <a:gd name="T11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25">
                    <a:moveTo>
                      <a:pt x="18" y="25"/>
                    </a:moveTo>
                    <a:lnTo>
                      <a:pt x="21" y="25"/>
                    </a:lnTo>
                    <a:lnTo>
                      <a:pt x="23" y="25"/>
                    </a:lnTo>
                    <a:lnTo>
                      <a:pt x="26" y="25"/>
                    </a:lnTo>
                    <a:lnTo>
                      <a:pt x="29" y="25"/>
                    </a:lnTo>
                    <a:lnTo>
                      <a:pt x="31" y="25"/>
                    </a:lnTo>
                    <a:lnTo>
                      <a:pt x="33" y="25"/>
                    </a:lnTo>
                    <a:lnTo>
                      <a:pt x="34" y="24"/>
                    </a:lnTo>
                    <a:lnTo>
                      <a:pt x="37" y="24"/>
                    </a:lnTo>
                    <a:lnTo>
                      <a:pt x="39" y="23"/>
                    </a:lnTo>
                    <a:lnTo>
                      <a:pt x="42" y="22"/>
                    </a:lnTo>
                    <a:lnTo>
                      <a:pt x="42" y="22"/>
                    </a:lnTo>
                    <a:lnTo>
                      <a:pt x="44" y="21"/>
                    </a:lnTo>
                    <a:lnTo>
                      <a:pt x="46" y="19"/>
                    </a:lnTo>
                    <a:lnTo>
                      <a:pt x="47" y="19"/>
                    </a:lnTo>
                    <a:lnTo>
                      <a:pt x="48" y="17"/>
                    </a:lnTo>
                    <a:lnTo>
                      <a:pt x="50" y="14"/>
                    </a:lnTo>
                    <a:lnTo>
                      <a:pt x="50" y="11"/>
                    </a:lnTo>
                    <a:lnTo>
                      <a:pt x="48" y="9"/>
                    </a:lnTo>
                    <a:lnTo>
                      <a:pt x="47" y="7"/>
                    </a:lnTo>
                    <a:lnTo>
                      <a:pt x="46" y="6"/>
                    </a:lnTo>
                    <a:lnTo>
                      <a:pt x="44" y="5"/>
                    </a:lnTo>
                    <a:lnTo>
                      <a:pt x="42" y="4"/>
                    </a:lnTo>
                    <a:lnTo>
                      <a:pt x="42" y="4"/>
                    </a:lnTo>
                    <a:lnTo>
                      <a:pt x="39" y="3"/>
                    </a:lnTo>
                    <a:lnTo>
                      <a:pt x="37" y="2"/>
                    </a:lnTo>
                    <a:lnTo>
                      <a:pt x="34" y="1"/>
                    </a:lnTo>
                    <a:lnTo>
                      <a:pt x="33" y="1"/>
                    </a:lnTo>
                    <a:lnTo>
                      <a:pt x="31" y="1"/>
                    </a:lnTo>
                    <a:lnTo>
                      <a:pt x="29" y="0"/>
                    </a:lnTo>
                    <a:lnTo>
                      <a:pt x="26" y="0"/>
                    </a:lnTo>
                    <a:lnTo>
                      <a:pt x="23" y="0"/>
                    </a:lnTo>
                    <a:lnTo>
                      <a:pt x="21" y="0"/>
                    </a:lnTo>
                    <a:lnTo>
                      <a:pt x="18" y="1"/>
                    </a:lnTo>
                    <a:lnTo>
                      <a:pt x="16" y="1"/>
                    </a:lnTo>
                    <a:lnTo>
                      <a:pt x="15" y="1"/>
                    </a:lnTo>
                    <a:lnTo>
                      <a:pt x="13" y="2"/>
                    </a:lnTo>
                    <a:lnTo>
                      <a:pt x="10" y="3"/>
                    </a:lnTo>
                    <a:lnTo>
                      <a:pt x="8" y="4"/>
                    </a:lnTo>
                    <a:lnTo>
                      <a:pt x="7" y="4"/>
                    </a:lnTo>
                    <a:lnTo>
                      <a:pt x="5" y="5"/>
                    </a:lnTo>
                    <a:lnTo>
                      <a:pt x="3" y="6"/>
                    </a:lnTo>
                    <a:lnTo>
                      <a:pt x="2" y="7"/>
                    </a:lnTo>
                    <a:lnTo>
                      <a:pt x="1" y="9"/>
                    </a:lnTo>
                    <a:lnTo>
                      <a:pt x="0" y="11"/>
                    </a:lnTo>
                    <a:lnTo>
                      <a:pt x="0" y="14"/>
                    </a:lnTo>
                    <a:lnTo>
                      <a:pt x="1" y="17"/>
                    </a:lnTo>
                    <a:lnTo>
                      <a:pt x="2" y="19"/>
                    </a:lnTo>
                    <a:lnTo>
                      <a:pt x="3" y="19"/>
                    </a:lnTo>
                    <a:lnTo>
                      <a:pt x="5" y="21"/>
                    </a:lnTo>
                    <a:lnTo>
                      <a:pt x="7" y="22"/>
                    </a:lnTo>
                    <a:lnTo>
                      <a:pt x="8" y="22"/>
                    </a:lnTo>
                    <a:lnTo>
                      <a:pt x="10" y="23"/>
                    </a:lnTo>
                    <a:lnTo>
                      <a:pt x="13" y="24"/>
                    </a:lnTo>
                    <a:lnTo>
                      <a:pt x="15" y="24"/>
                    </a:lnTo>
                    <a:lnTo>
                      <a:pt x="16" y="25"/>
                    </a:lnTo>
                    <a:lnTo>
                      <a:pt x="18"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3" name="Rectangle 261"/>
            <p:cNvSpPr>
              <a:spLocks noChangeArrowheads="1"/>
            </p:cNvSpPr>
            <p:nvPr/>
          </p:nvSpPr>
          <p:spPr bwMode="auto">
            <a:xfrm>
              <a:off x="3720874" y="5666015"/>
              <a:ext cx="571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Times New Roman" panose="02020603050405020304" pitchFamily="18" charset="0"/>
                </a:rPr>
                <a:t>Time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 name="Rectangle 264"/>
            <p:cNvSpPr>
              <a:spLocks noChangeArrowheads="1"/>
            </p:cNvSpPr>
            <p:nvPr/>
          </p:nvSpPr>
          <p:spPr bwMode="auto">
            <a:xfrm rot="16200000">
              <a:off x="1950812" y="3835628"/>
              <a:ext cx="1057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Times New Roman" panose="02020603050405020304" pitchFamily="18" charset="0"/>
                </a:rPr>
                <a:t>Frequency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145" name="Group 520"/>
            <p:cNvGrpSpPr>
              <a:grpSpLocks/>
            </p:cNvGrpSpPr>
            <p:nvPr/>
          </p:nvGrpSpPr>
          <p:grpSpPr bwMode="auto">
            <a:xfrm>
              <a:off x="2554062" y="2648178"/>
              <a:ext cx="2984500" cy="2947988"/>
              <a:chOff x="1602" y="1483"/>
              <a:chExt cx="1880" cy="1857"/>
            </a:xfrm>
          </p:grpSpPr>
          <p:sp>
            <p:nvSpPr>
              <p:cNvPr id="146" name="Rectangle 396"/>
              <p:cNvSpPr>
                <a:spLocks noChangeArrowheads="1"/>
              </p:cNvSpPr>
              <p:nvPr/>
            </p:nvSpPr>
            <p:spPr bwMode="auto">
              <a:xfrm>
                <a:off x="1602" y="1483"/>
                <a:ext cx="1836" cy="1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97"/>
              <p:cNvSpPr>
                <a:spLocks noChangeArrowheads="1"/>
              </p:cNvSpPr>
              <p:nvPr/>
            </p:nvSpPr>
            <p:spPr bwMode="auto">
              <a:xfrm>
                <a:off x="1602" y="1483"/>
                <a:ext cx="1836" cy="1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98"/>
              <p:cNvSpPr>
                <a:spLocks noChangeArrowheads="1"/>
              </p:cNvSpPr>
              <p:nvPr/>
            </p:nvSpPr>
            <p:spPr bwMode="auto">
              <a:xfrm>
                <a:off x="1602" y="1483"/>
                <a:ext cx="1836" cy="18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399"/>
              <p:cNvSpPr>
                <a:spLocks noChangeShapeType="1"/>
              </p:cNvSpPr>
              <p:nvPr/>
            </p:nvSpPr>
            <p:spPr bwMode="auto">
              <a:xfrm flipV="1">
                <a:off x="1730"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00"/>
              <p:cNvSpPr>
                <a:spLocks noChangeArrowheads="1"/>
              </p:cNvSpPr>
              <p:nvPr/>
            </p:nvSpPr>
            <p:spPr bwMode="auto">
              <a:xfrm>
                <a:off x="1698" y="3227"/>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1" name="Line 401"/>
              <p:cNvSpPr>
                <a:spLocks noChangeShapeType="1"/>
              </p:cNvSpPr>
              <p:nvPr/>
            </p:nvSpPr>
            <p:spPr bwMode="auto">
              <a:xfrm flipV="1">
                <a:off x="2144"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402"/>
              <p:cNvSpPr>
                <a:spLocks noChangeArrowheads="1"/>
              </p:cNvSpPr>
              <p:nvPr/>
            </p:nvSpPr>
            <p:spPr bwMode="auto">
              <a:xfrm>
                <a:off x="2112" y="3227"/>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Line 403"/>
              <p:cNvSpPr>
                <a:spLocks noChangeShapeType="1"/>
              </p:cNvSpPr>
              <p:nvPr/>
            </p:nvSpPr>
            <p:spPr bwMode="auto">
              <a:xfrm flipV="1">
                <a:off x="2565"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404"/>
              <p:cNvSpPr>
                <a:spLocks noChangeArrowheads="1"/>
              </p:cNvSpPr>
              <p:nvPr/>
            </p:nvSpPr>
            <p:spPr bwMode="auto">
              <a:xfrm>
                <a:off x="2545" y="3227"/>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5" name="Line 405"/>
              <p:cNvSpPr>
                <a:spLocks noChangeShapeType="1"/>
              </p:cNvSpPr>
              <p:nvPr/>
            </p:nvSpPr>
            <p:spPr bwMode="auto">
              <a:xfrm flipV="1">
                <a:off x="2979"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406"/>
              <p:cNvSpPr>
                <a:spLocks noChangeArrowheads="1"/>
              </p:cNvSpPr>
              <p:nvPr/>
            </p:nvSpPr>
            <p:spPr bwMode="auto">
              <a:xfrm>
                <a:off x="2960" y="3227"/>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Line 407"/>
              <p:cNvSpPr>
                <a:spLocks noChangeShapeType="1"/>
              </p:cNvSpPr>
              <p:nvPr/>
            </p:nvSpPr>
            <p:spPr bwMode="auto">
              <a:xfrm flipV="1">
                <a:off x="3393" y="3195"/>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408"/>
              <p:cNvSpPr>
                <a:spLocks noChangeArrowheads="1"/>
              </p:cNvSpPr>
              <p:nvPr/>
            </p:nvSpPr>
            <p:spPr bwMode="auto">
              <a:xfrm>
                <a:off x="3380" y="3227"/>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9" name="Line 409"/>
              <p:cNvSpPr>
                <a:spLocks noChangeShapeType="1"/>
              </p:cNvSpPr>
              <p:nvPr/>
            </p:nvSpPr>
            <p:spPr bwMode="auto">
              <a:xfrm flipV="1">
                <a:off x="1812"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10"/>
              <p:cNvSpPr>
                <a:spLocks noChangeShapeType="1"/>
              </p:cNvSpPr>
              <p:nvPr/>
            </p:nvSpPr>
            <p:spPr bwMode="auto">
              <a:xfrm flipV="1">
                <a:off x="1895"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11"/>
              <p:cNvSpPr>
                <a:spLocks noChangeShapeType="1"/>
              </p:cNvSpPr>
              <p:nvPr/>
            </p:nvSpPr>
            <p:spPr bwMode="auto">
              <a:xfrm flipV="1">
                <a:off x="1978"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412"/>
              <p:cNvSpPr>
                <a:spLocks noChangeShapeType="1"/>
              </p:cNvSpPr>
              <p:nvPr/>
            </p:nvSpPr>
            <p:spPr bwMode="auto">
              <a:xfrm flipV="1">
                <a:off x="2061"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413"/>
              <p:cNvSpPr>
                <a:spLocks noChangeShapeType="1"/>
              </p:cNvSpPr>
              <p:nvPr/>
            </p:nvSpPr>
            <p:spPr bwMode="auto">
              <a:xfrm flipV="1">
                <a:off x="2227"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414"/>
              <p:cNvSpPr>
                <a:spLocks noChangeShapeType="1"/>
              </p:cNvSpPr>
              <p:nvPr/>
            </p:nvSpPr>
            <p:spPr bwMode="auto">
              <a:xfrm flipV="1">
                <a:off x="2310"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415"/>
              <p:cNvSpPr>
                <a:spLocks noChangeShapeType="1"/>
              </p:cNvSpPr>
              <p:nvPr/>
            </p:nvSpPr>
            <p:spPr bwMode="auto">
              <a:xfrm flipV="1">
                <a:off x="2399"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416"/>
              <p:cNvSpPr>
                <a:spLocks noChangeShapeType="1"/>
              </p:cNvSpPr>
              <p:nvPr/>
            </p:nvSpPr>
            <p:spPr bwMode="auto">
              <a:xfrm flipV="1">
                <a:off x="2482"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417"/>
              <p:cNvSpPr>
                <a:spLocks noChangeShapeType="1"/>
              </p:cNvSpPr>
              <p:nvPr/>
            </p:nvSpPr>
            <p:spPr bwMode="auto">
              <a:xfrm flipV="1">
                <a:off x="2647"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418"/>
              <p:cNvSpPr>
                <a:spLocks noChangeShapeType="1"/>
              </p:cNvSpPr>
              <p:nvPr/>
            </p:nvSpPr>
            <p:spPr bwMode="auto">
              <a:xfrm flipV="1">
                <a:off x="2730"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419"/>
              <p:cNvSpPr>
                <a:spLocks noChangeShapeType="1"/>
              </p:cNvSpPr>
              <p:nvPr/>
            </p:nvSpPr>
            <p:spPr bwMode="auto">
              <a:xfrm flipV="1">
                <a:off x="2813"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420"/>
              <p:cNvSpPr>
                <a:spLocks noChangeShapeType="1"/>
              </p:cNvSpPr>
              <p:nvPr/>
            </p:nvSpPr>
            <p:spPr bwMode="auto">
              <a:xfrm flipV="1">
                <a:off x="2896"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421"/>
              <p:cNvSpPr>
                <a:spLocks noChangeShapeType="1"/>
              </p:cNvSpPr>
              <p:nvPr/>
            </p:nvSpPr>
            <p:spPr bwMode="auto">
              <a:xfrm flipV="1">
                <a:off x="3062"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422"/>
              <p:cNvSpPr>
                <a:spLocks noChangeShapeType="1"/>
              </p:cNvSpPr>
              <p:nvPr/>
            </p:nvSpPr>
            <p:spPr bwMode="auto">
              <a:xfrm flipV="1">
                <a:off x="3145"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423"/>
              <p:cNvSpPr>
                <a:spLocks noChangeShapeType="1"/>
              </p:cNvSpPr>
              <p:nvPr/>
            </p:nvSpPr>
            <p:spPr bwMode="auto">
              <a:xfrm flipV="1">
                <a:off x="3227"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424"/>
              <p:cNvSpPr>
                <a:spLocks noChangeShapeType="1"/>
              </p:cNvSpPr>
              <p:nvPr/>
            </p:nvSpPr>
            <p:spPr bwMode="auto">
              <a:xfrm flipV="1">
                <a:off x="3310" y="3202"/>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425"/>
              <p:cNvSpPr>
                <a:spLocks noChangeShapeType="1"/>
              </p:cNvSpPr>
              <p:nvPr/>
            </p:nvSpPr>
            <p:spPr bwMode="auto">
              <a:xfrm>
                <a:off x="1698" y="3208"/>
                <a:ext cx="17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426"/>
              <p:cNvSpPr>
                <a:spLocks noChangeShapeType="1"/>
              </p:cNvSpPr>
              <p:nvPr/>
            </p:nvSpPr>
            <p:spPr bwMode="auto">
              <a:xfrm>
                <a:off x="1698" y="3170"/>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427"/>
              <p:cNvSpPr>
                <a:spLocks noChangeArrowheads="1"/>
              </p:cNvSpPr>
              <p:nvPr/>
            </p:nvSpPr>
            <p:spPr bwMode="auto">
              <a:xfrm>
                <a:off x="1615" y="3132"/>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8" name="Line 428"/>
              <p:cNvSpPr>
                <a:spLocks noChangeShapeType="1"/>
              </p:cNvSpPr>
              <p:nvPr/>
            </p:nvSpPr>
            <p:spPr bwMode="auto">
              <a:xfrm>
                <a:off x="1698" y="275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429"/>
              <p:cNvSpPr>
                <a:spLocks noChangeArrowheads="1"/>
              </p:cNvSpPr>
              <p:nvPr/>
            </p:nvSpPr>
            <p:spPr bwMode="auto">
              <a:xfrm>
                <a:off x="1615" y="2721"/>
                <a:ext cx="1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0" name="Line 430"/>
              <p:cNvSpPr>
                <a:spLocks noChangeShapeType="1"/>
              </p:cNvSpPr>
              <p:nvPr/>
            </p:nvSpPr>
            <p:spPr bwMode="auto">
              <a:xfrm>
                <a:off x="1698" y="2349"/>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431"/>
              <p:cNvSpPr>
                <a:spLocks noChangeArrowheads="1"/>
              </p:cNvSpPr>
              <p:nvPr/>
            </p:nvSpPr>
            <p:spPr bwMode="auto">
              <a:xfrm>
                <a:off x="1647" y="2311"/>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2" name="Line 432"/>
              <p:cNvSpPr>
                <a:spLocks noChangeShapeType="1"/>
              </p:cNvSpPr>
              <p:nvPr/>
            </p:nvSpPr>
            <p:spPr bwMode="auto">
              <a:xfrm>
                <a:off x="1698" y="1938"/>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33"/>
              <p:cNvSpPr>
                <a:spLocks noChangeArrowheads="1"/>
              </p:cNvSpPr>
              <p:nvPr/>
            </p:nvSpPr>
            <p:spPr bwMode="auto">
              <a:xfrm>
                <a:off x="1647" y="1900"/>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4" name="Line 434"/>
              <p:cNvSpPr>
                <a:spLocks noChangeShapeType="1"/>
              </p:cNvSpPr>
              <p:nvPr/>
            </p:nvSpPr>
            <p:spPr bwMode="auto">
              <a:xfrm>
                <a:off x="1698" y="1521"/>
                <a:ext cx="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35"/>
              <p:cNvSpPr>
                <a:spLocks noChangeArrowheads="1"/>
              </p:cNvSpPr>
              <p:nvPr/>
            </p:nvSpPr>
            <p:spPr bwMode="auto">
              <a:xfrm>
                <a:off x="1647" y="1483"/>
                <a:ext cx="10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ourier New" panose="02070309020205020404" pitchFamily="49"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6" name="Line 436"/>
              <p:cNvSpPr>
                <a:spLocks noChangeShapeType="1"/>
              </p:cNvSpPr>
              <p:nvPr/>
            </p:nvSpPr>
            <p:spPr bwMode="auto">
              <a:xfrm>
                <a:off x="1698" y="308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437"/>
              <p:cNvSpPr>
                <a:spLocks noChangeShapeType="1"/>
              </p:cNvSpPr>
              <p:nvPr/>
            </p:nvSpPr>
            <p:spPr bwMode="auto">
              <a:xfrm>
                <a:off x="1698" y="3006"/>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438"/>
              <p:cNvSpPr>
                <a:spLocks noChangeShapeType="1"/>
              </p:cNvSpPr>
              <p:nvPr/>
            </p:nvSpPr>
            <p:spPr bwMode="auto">
              <a:xfrm>
                <a:off x="1698" y="292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439"/>
              <p:cNvSpPr>
                <a:spLocks noChangeShapeType="1"/>
              </p:cNvSpPr>
              <p:nvPr/>
            </p:nvSpPr>
            <p:spPr bwMode="auto">
              <a:xfrm>
                <a:off x="1698" y="284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440"/>
              <p:cNvSpPr>
                <a:spLocks noChangeShapeType="1"/>
              </p:cNvSpPr>
              <p:nvPr/>
            </p:nvSpPr>
            <p:spPr bwMode="auto">
              <a:xfrm>
                <a:off x="1698" y="267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441"/>
              <p:cNvSpPr>
                <a:spLocks noChangeShapeType="1"/>
              </p:cNvSpPr>
              <p:nvPr/>
            </p:nvSpPr>
            <p:spPr bwMode="auto">
              <a:xfrm>
                <a:off x="1698" y="259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442"/>
              <p:cNvSpPr>
                <a:spLocks noChangeShapeType="1"/>
              </p:cNvSpPr>
              <p:nvPr/>
            </p:nvSpPr>
            <p:spPr bwMode="auto">
              <a:xfrm>
                <a:off x="1698" y="251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443"/>
              <p:cNvSpPr>
                <a:spLocks noChangeShapeType="1"/>
              </p:cNvSpPr>
              <p:nvPr/>
            </p:nvSpPr>
            <p:spPr bwMode="auto">
              <a:xfrm>
                <a:off x="1698" y="2431"/>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444"/>
              <p:cNvSpPr>
                <a:spLocks noChangeShapeType="1"/>
              </p:cNvSpPr>
              <p:nvPr/>
            </p:nvSpPr>
            <p:spPr bwMode="auto">
              <a:xfrm>
                <a:off x="1698" y="22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445"/>
              <p:cNvSpPr>
                <a:spLocks noChangeShapeType="1"/>
              </p:cNvSpPr>
              <p:nvPr/>
            </p:nvSpPr>
            <p:spPr bwMode="auto">
              <a:xfrm>
                <a:off x="1698" y="218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446"/>
              <p:cNvSpPr>
                <a:spLocks noChangeShapeType="1"/>
              </p:cNvSpPr>
              <p:nvPr/>
            </p:nvSpPr>
            <p:spPr bwMode="auto">
              <a:xfrm>
                <a:off x="1698" y="210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447"/>
              <p:cNvSpPr>
                <a:spLocks noChangeShapeType="1"/>
              </p:cNvSpPr>
              <p:nvPr/>
            </p:nvSpPr>
            <p:spPr bwMode="auto">
              <a:xfrm>
                <a:off x="1698" y="2020"/>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448"/>
              <p:cNvSpPr>
                <a:spLocks noChangeShapeType="1"/>
              </p:cNvSpPr>
              <p:nvPr/>
            </p:nvSpPr>
            <p:spPr bwMode="auto">
              <a:xfrm>
                <a:off x="1698" y="184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449"/>
              <p:cNvSpPr>
                <a:spLocks noChangeShapeType="1"/>
              </p:cNvSpPr>
              <p:nvPr/>
            </p:nvSpPr>
            <p:spPr bwMode="auto">
              <a:xfrm>
                <a:off x="1698" y="17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450"/>
              <p:cNvSpPr>
                <a:spLocks noChangeShapeType="1"/>
              </p:cNvSpPr>
              <p:nvPr/>
            </p:nvSpPr>
            <p:spPr bwMode="auto">
              <a:xfrm>
                <a:off x="1698" y="168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451"/>
              <p:cNvSpPr>
                <a:spLocks noChangeShapeType="1"/>
              </p:cNvSpPr>
              <p:nvPr/>
            </p:nvSpPr>
            <p:spPr bwMode="auto">
              <a:xfrm>
                <a:off x="1698" y="160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452"/>
              <p:cNvSpPr>
                <a:spLocks noChangeShapeType="1"/>
              </p:cNvSpPr>
              <p:nvPr/>
            </p:nvSpPr>
            <p:spPr bwMode="auto">
              <a:xfrm flipV="1">
                <a:off x="1698" y="1489"/>
                <a:ext cx="0" cy="17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453"/>
              <p:cNvSpPr>
                <a:spLocks noChangeShapeType="1"/>
              </p:cNvSpPr>
              <p:nvPr/>
            </p:nvSpPr>
            <p:spPr bwMode="auto">
              <a:xfrm flipV="1">
                <a:off x="1730"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454"/>
              <p:cNvSpPr>
                <a:spLocks noChangeShapeType="1"/>
              </p:cNvSpPr>
              <p:nvPr/>
            </p:nvSpPr>
            <p:spPr bwMode="auto">
              <a:xfrm flipV="1">
                <a:off x="2144"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455"/>
              <p:cNvSpPr>
                <a:spLocks noChangeShapeType="1"/>
              </p:cNvSpPr>
              <p:nvPr/>
            </p:nvSpPr>
            <p:spPr bwMode="auto">
              <a:xfrm flipV="1">
                <a:off x="2565"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456"/>
              <p:cNvSpPr>
                <a:spLocks noChangeShapeType="1"/>
              </p:cNvSpPr>
              <p:nvPr/>
            </p:nvSpPr>
            <p:spPr bwMode="auto">
              <a:xfrm flipV="1">
                <a:off x="2979"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457"/>
              <p:cNvSpPr>
                <a:spLocks noChangeShapeType="1"/>
              </p:cNvSpPr>
              <p:nvPr/>
            </p:nvSpPr>
            <p:spPr bwMode="auto">
              <a:xfrm flipV="1">
                <a:off x="3393" y="1489"/>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458"/>
              <p:cNvSpPr>
                <a:spLocks noChangeShapeType="1"/>
              </p:cNvSpPr>
              <p:nvPr/>
            </p:nvSpPr>
            <p:spPr bwMode="auto">
              <a:xfrm flipV="1">
                <a:off x="1812"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459"/>
              <p:cNvSpPr>
                <a:spLocks noChangeShapeType="1"/>
              </p:cNvSpPr>
              <p:nvPr/>
            </p:nvSpPr>
            <p:spPr bwMode="auto">
              <a:xfrm flipV="1">
                <a:off x="1895"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460"/>
              <p:cNvSpPr>
                <a:spLocks noChangeShapeType="1"/>
              </p:cNvSpPr>
              <p:nvPr/>
            </p:nvSpPr>
            <p:spPr bwMode="auto">
              <a:xfrm flipV="1">
                <a:off x="1978"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461"/>
              <p:cNvSpPr>
                <a:spLocks noChangeShapeType="1"/>
              </p:cNvSpPr>
              <p:nvPr/>
            </p:nvSpPr>
            <p:spPr bwMode="auto">
              <a:xfrm flipV="1">
                <a:off x="2061"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462"/>
              <p:cNvSpPr>
                <a:spLocks noChangeShapeType="1"/>
              </p:cNvSpPr>
              <p:nvPr/>
            </p:nvSpPr>
            <p:spPr bwMode="auto">
              <a:xfrm flipV="1">
                <a:off x="2227"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463"/>
              <p:cNvSpPr>
                <a:spLocks noChangeShapeType="1"/>
              </p:cNvSpPr>
              <p:nvPr/>
            </p:nvSpPr>
            <p:spPr bwMode="auto">
              <a:xfrm flipV="1">
                <a:off x="2310"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464"/>
              <p:cNvSpPr>
                <a:spLocks noChangeShapeType="1"/>
              </p:cNvSpPr>
              <p:nvPr/>
            </p:nvSpPr>
            <p:spPr bwMode="auto">
              <a:xfrm flipV="1">
                <a:off x="2399"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465"/>
              <p:cNvSpPr>
                <a:spLocks noChangeShapeType="1"/>
              </p:cNvSpPr>
              <p:nvPr/>
            </p:nvSpPr>
            <p:spPr bwMode="auto">
              <a:xfrm flipV="1">
                <a:off x="2482"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466"/>
              <p:cNvSpPr>
                <a:spLocks noChangeShapeType="1"/>
              </p:cNvSpPr>
              <p:nvPr/>
            </p:nvSpPr>
            <p:spPr bwMode="auto">
              <a:xfrm flipV="1">
                <a:off x="2647"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467"/>
              <p:cNvSpPr>
                <a:spLocks noChangeShapeType="1"/>
              </p:cNvSpPr>
              <p:nvPr/>
            </p:nvSpPr>
            <p:spPr bwMode="auto">
              <a:xfrm flipV="1">
                <a:off x="2730"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468"/>
              <p:cNvSpPr>
                <a:spLocks noChangeShapeType="1"/>
              </p:cNvSpPr>
              <p:nvPr/>
            </p:nvSpPr>
            <p:spPr bwMode="auto">
              <a:xfrm flipV="1">
                <a:off x="2813"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469"/>
              <p:cNvSpPr>
                <a:spLocks noChangeShapeType="1"/>
              </p:cNvSpPr>
              <p:nvPr/>
            </p:nvSpPr>
            <p:spPr bwMode="auto">
              <a:xfrm flipV="1">
                <a:off x="2896"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470"/>
              <p:cNvSpPr>
                <a:spLocks noChangeShapeType="1"/>
              </p:cNvSpPr>
              <p:nvPr/>
            </p:nvSpPr>
            <p:spPr bwMode="auto">
              <a:xfrm flipV="1">
                <a:off x="3062"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471"/>
              <p:cNvSpPr>
                <a:spLocks noChangeShapeType="1"/>
              </p:cNvSpPr>
              <p:nvPr/>
            </p:nvSpPr>
            <p:spPr bwMode="auto">
              <a:xfrm flipV="1">
                <a:off x="3145"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472"/>
              <p:cNvSpPr>
                <a:spLocks noChangeShapeType="1"/>
              </p:cNvSpPr>
              <p:nvPr/>
            </p:nvSpPr>
            <p:spPr bwMode="auto">
              <a:xfrm flipV="1">
                <a:off x="3227"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473"/>
              <p:cNvSpPr>
                <a:spLocks noChangeShapeType="1"/>
              </p:cNvSpPr>
              <p:nvPr/>
            </p:nvSpPr>
            <p:spPr bwMode="auto">
              <a:xfrm flipV="1">
                <a:off x="3310" y="1489"/>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474"/>
              <p:cNvSpPr>
                <a:spLocks noChangeShapeType="1"/>
              </p:cNvSpPr>
              <p:nvPr/>
            </p:nvSpPr>
            <p:spPr bwMode="auto">
              <a:xfrm>
                <a:off x="1698" y="1489"/>
                <a:ext cx="17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475"/>
              <p:cNvSpPr>
                <a:spLocks noChangeShapeType="1"/>
              </p:cNvSpPr>
              <p:nvPr/>
            </p:nvSpPr>
            <p:spPr bwMode="auto">
              <a:xfrm>
                <a:off x="3419" y="3170"/>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476"/>
              <p:cNvSpPr>
                <a:spLocks noChangeShapeType="1"/>
              </p:cNvSpPr>
              <p:nvPr/>
            </p:nvSpPr>
            <p:spPr bwMode="auto">
              <a:xfrm>
                <a:off x="3419" y="275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477"/>
              <p:cNvSpPr>
                <a:spLocks noChangeShapeType="1"/>
              </p:cNvSpPr>
              <p:nvPr/>
            </p:nvSpPr>
            <p:spPr bwMode="auto">
              <a:xfrm>
                <a:off x="3419" y="234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478"/>
              <p:cNvSpPr>
                <a:spLocks noChangeShapeType="1"/>
              </p:cNvSpPr>
              <p:nvPr/>
            </p:nvSpPr>
            <p:spPr bwMode="auto">
              <a:xfrm>
                <a:off x="3419" y="193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479"/>
              <p:cNvSpPr>
                <a:spLocks noChangeShapeType="1"/>
              </p:cNvSpPr>
              <p:nvPr/>
            </p:nvSpPr>
            <p:spPr bwMode="auto">
              <a:xfrm>
                <a:off x="3419" y="1521"/>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480"/>
              <p:cNvSpPr>
                <a:spLocks noChangeShapeType="1"/>
              </p:cNvSpPr>
              <p:nvPr/>
            </p:nvSpPr>
            <p:spPr bwMode="auto">
              <a:xfrm>
                <a:off x="3419" y="308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481"/>
              <p:cNvSpPr>
                <a:spLocks noChangeShapeType="1"/>
              </p:cNvSpPr>
              <p:nvPr/>
            </p:nvSpPr>
            <p:spPr bwMode="auto">
              <a:xfrm>
                <a:off x="3419" y="3006"/>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482"/>
              <p:cNvSpPr>
                <a:spLocks noChangeShapeType="1"/>
              </p:cNvSpPr>
              <p:nvPr/>
            </p:nvSpPr>
            <p:spPr bwMode="auto">
              <a:xfrm>
                <a:off x="3419" y="292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483"/>
              <p:cNvSpPr>
                <a:spLocks noChangeShapeType="1"/>
              </p:cNvSpPr>
              <p:nvPr/>
            </p:nvSpPr>
            <p:spPr bwMode="auto">
              <a:xfrm>
                <a:off x="3419" y="284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484"/>
              <p:cNvSpPr>
                <a:spLocks noChangeShapeType="1"/>
              </p:cNvSpPr>
              <p:nvPr/>
            </p:nvSpPr>
            <p:spPr bwMode="auto">
              <a:xfrm>
                <a:off x="3419" y="267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485"/>
              <p:cNvSpPr>
                <a:spLocks noChangeShapeType="1"/>
              </p:cNvSpPr>
              <p:nvPr/>
            </p:nvSpPr>
            <p:spPr bwMode="auto">
              <a:xfrm>
                <a:off x="3419" y="259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486"/>
              <p:cNvSpPr>
                <a:spLocks noChangeShapeType="1"/>
              </p:cNvSpPr>
              <p:nvPr/>
            </p:nvSpPr>
            <p:spPr bwMode="auto">
              <a:xfrm>
                <a:off x="3419" y="251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487"/>
              <p:cNvSpPr>
                <a:spLocks noChangeShapeType="1"/>
              </p:cNvSpPr>
              <p:nvPr/>
            </p:nvSpPr>
            <p:spPr bwMode="auto">
              <a:xfrm>
                <a:off x="3419" y="2431"/>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488"/>
              <p:cNvSpPr>
                <a:spLocks noChangeShapeType="1"/>
              </p:cNvSpPr>
              <p:nvPr/>
            </p:nvSpPr>
            <p:spPr bwMode="auto">
              <a:xfrm>
                <a:off x="3419" y="22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489"/>
              <p:cNvSpPr>
                <a:spLocks noChangeShapeType="1"/>
              </p:cNvSpPr>
              <p:nvPr/>
            </p:nvSpPr>
            <p:spPr bwMode="auto">
              <a:xfrm>
                <a:off x="3419" y="2184"/>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490"/>
              <p:cNvSpPr>
                <a:spLocks noChangeShapeType="1"/>
              </p:cNvSpPr>
              <p:nvPr/>
            </p:nvSpPr>
            <p:spPr bwMode="auto">
              <a:xfrm>
                <a:off x="3419" y="210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491"/>
              <p:cNvSpPr>
                <a:spLocks noChangeShapeType="1"/>
              </p:cNvSpPr>
              <p:nvPr/>
            </p:nvSpPr>
            <p:spPr bwMode="auto">
              <a:xfrm>
                <a:off x="3419" y="2020"/>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492"/>
              <p:cNvSpPr>
                <a:spLocks noChangeShapeType="1"/>
              </p:cNvSpPr>
              <p:nvPr/>
            </p:nvSpPr>
            <p:spPr bwMode="auto">
              <a:xfrm>
                <a:off x="3419" y="1849"/>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493"/>
              <p:cNvSpPr>
                <a:spLocks noChangeShapeType="1"/>
              </p:cNvSpPr>
              <p:nvPr/>
            </p:nvSpPr>
            <p:spPr bwMode="auto">
              <a:xfrm>
                <a:off x="3419" y="1767"/>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494"/>
              <p:cNvSpPr>
                <a:spLocks noChangeShapeType="1"/>
              </p:cNvSpPr>
              <p:nvPr/>
            </p:nvSpPr>
            <p:spPr bwMode="auto">
              <a:xfrm>
                <a:off x="3419" y="168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495"/>
              <p:cNvSpPr>
                <a:spLocks noChangeShapeType="1"/>
              </p:cNvSpPr>
              <p:nvPr/>
            </p:nvSpPr>
            <p:spPr bwMode="auto">
              <a:xfrm>
                <a:off x="3419" y="160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496"/>
              <p:cNvSpPr>
                <a:spLocks noChangeShapeType="1"/>
              </p:cNvSpPr>
              <p:nvPr/>
            </p:nvSpPr>
            <p:spPr bwMode="auto">
              <a:xfrm flipV="1">
                <a:off x="3425" y="1489"/>
                <a:ext cx="0" cy="17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497"/>
              <p:cNvSpPr>
                <a:spLocks noChangeArrowheads="1"/>
              </p:cNvSpPr>
              <p:nvPr/>
            </p:nvSpPr>
            <p:spPr bwMode="auto">
              <a:xfrm>
                <a:off x="1730" y="1521"/>
                <a:ext cx="1663" cy="16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498"/>
              <p:cNvSpPr>
                <a:spLocks/>
              </p:cNvSpPr>
              <p:nvPr/>
            </p:nvSpPr>
            <p:spPr bwMode="auto">
              <a:xfrm>
                <a:off x="1730" y="1521"/>
                <a:ext cx="1663" cy="1302"/>
              </a:xfrm>
              <a:custGeom>
                <a:avLst/>
                <a:gdLst>
                  <a:gd name="T0" fmla="*/ 19 w 1663"/>
                  <a:gd name="T1" fmla="*/ 1074 h 1302"/>
                  <a:gd name="T2" fmla="*/ 51 w 1663"/>
                  <a:gd name="T3" fmla="*/ 1099 h 1302"/>
                  <a:gd name="T4" fmla="*/ 76 w 1663"/>
                  <a:gd name="T5" fmla="*/ 1118 h 1302"/>
                  <a:gd name="T6" fmla="*/ 102 w 1663"/>
                  <a:gd name="T7" fmla="*/ 1137 h 1302"/>
                  <a:gd name="T8" fmla="*/ 133 w 1663"/>
                  <a:gd name="T9" fmla="*/ 1150 h 1302"/>
                  <a:gd name="T10" fmla="*/ 165 w 1663"/>
                  <a:gd name="T11" fmla="*/ 1169 h 1302"/>
                  <a:gd name="T12" fmla="*/ 204 w 1663"/>
                  <a:gd name="T13" fmla="*/ 1182 h 1302"/>
                  <a:gd name="T14" fmla="*/ 242 w 1663"/>
                  <a:gd name="T15" fmla="*/ 1200 h 1302"/>
                  <a:gd name="T16" fmla="*/ 286 w 1663"/>
                  <a:gd name="T17" fmla="*/ 1219 h 1302"/>
                  <a:gd name="T18" fmla="*/ 318 w 1663"/>
                  <a:gd name="T19" fmla="*/ 1226 h 1302"/>
                  <a:gd name="T20" fmla="*/ 350 w 1663"/>
                  <a:gd name="T21" fmla="*/ 1238 h 1302"/>
                  <a:gd name="T22" fmla="*/ 401 w 1663"/>
                  <a:gd name="T23" fmla="*/ 1251 h 1302"/>
                  <a:gd name="T24" fmla="*/ 439 w 1663"/>
                  <a:gd name="T25" fmla="*/ 1257 h 1302"/>
                  <a:gd name="T26" fmla="*/ 478 w 1663"/>
                  <a:gd name="T27" fmla="*/ 1270 h 1302"/>
                  <a:gd name="T28" fmla="*/ 522 w 1663"/>
                  <a:gd name="T29" fmla="*/ 1276 h 1302"/>
                  <a:gd name="T30" fmla="*/ 573 w 1663"/>
                  <a:gd name="T31" fmla="*/ 1283 h 1302"/>
                  <a:gd name="T32" fmla="*/ 605 w 1663"/>
                  <a:gd name="T33" fmla="*/ 1289 h 1302"/>
                  <a:gd name="T34" fmla="*/ 656 w 1663"/>
                  <a:gd name="T35" fmla="*/ 1295 h 1302"/>
                  <a:gd name="T36" fmla="*/ 707 w 1663"/>
                  <a:gd name="T37" fmla="*/ 1295 h 1302"/>
                  <a:gd name="T38" fmla="*/ 758 w 1663"/>
                  <a:gd name="T39" fmla="*/ 1302 h 1302"/>
                  <a:gd name="T40" fmla="*/ 809 w 1663"/>
                  <a:gd name="T41" fmla="*/ 1302 h 1302"/>
                  <a:gd name="T42" fmla="*/ 841 w 1663"/>
                  <a:gd name="T43" fmla="*/ 1302 h 1302"/>
                  <a:gd name="T44" fmla="*/ 873 w 1663"/>
                  <a:gd name="T45" fmla="*/ 1302 h 1302"/>
                  <a:gd name="T46" fmla="*/ 924 w 1663"/>
                  <a:gd name="T47" fmla="*/ 1302 h 1302"/>
                  <a:gd name="T48" fmla="*/ 975 w 1663"/>
                  <a:gd name="T49" fmla="*/ 1295 h 1302"/>
                  <a:gd name="T50" fmla="*/ 1026 w 1663"/>
                  <a:gd name="T51" fmla="*/ 1289 h 1302"/>
                  <a:gd name="T52" fmla="*/ 1077 w 1663"/>
                  <a:gd name="T53" fmla="*/ 1283 h 1302"/>
                  <a:gd name="T54" fmla="*/ 1109 w 1663"/>
                  <a:gd name="T55" fmla="*/ 1283 h 1302"/>
                  <a:gd name="T56" fmla="*/ 1160 w 1663"/>
                  <a:gd name="T57" fmla="*/ 1270 h 1302"/>
                  <a:gd name="T58" fmla="*/ 1192 w 1663"/>
                  <a:gd name="T59" fmla="*/ 1264 h 1302"/>
                  <a:gd name="T60" fmla="*/ 1243 w 1663"/>
                  <a:gd name="T61" fmla="*/ 1257 h 1302"/>
                  <a:gd name="T62" fmla="*/ 1281 w 1663"/>
                  <a:gd name="T63" fmla="*/ 1245 h 1302"/>
                  <a:gd name="T64" fmla="*/ 1319 w 1663"/>
                  <a:gd name="T65" fmla="*/ 1232 h 1302"/>
                  <a:gd name="T66" fmla="*/ 1364 w 1663"/>
                  <a:gd name="T67" fmla="*/ 1219 h 1302"/>
                  <a:gd name="T68" fmla="*/ 1395 w 1663"/>
                  <a:gd name="T69" fmla="*/ 1213 h 1302"/>
                  <a:gd name="T70" fmla="*/ 1427 w 1663"/>
                  <a:gd name="T71" fmla="*/ 1200 h 1302"/>
                  <a:gd name="T72" fmla="*/ 1466 w 1663"/>
                  <a:gd name="T73" fmla="*/ 1182 h 1302"/>
                  <a:gd name="T74" fmla="*/ 1497 w 1663"/>
                  <a:gd name="T75" fmla="*/ 1169 h 1302"/>
                  <a:gd name="T76" fmla="*/ 1529 w 1663"/>
                  <a:gd name="T77" fmla="*/ 1150 h 1302"/>
                  <a:gd name="T78" fmla="*/ 1561 w 1663"/>
                  <a:gd name="T79" fmla="*/ 1131 h 1302"/>
                  <a:gd name="T80" fmla="*/ 1599 w 1663"/>
                  <a:gd name="T81" fmla="*/ 1112 h 1302"/>
                  <a:gd name="T82" fmla="*/ 1631 w 1663"/>
                  <a:gd name="T83" fmla="*/ 1087 h 1302"/>
                  <a:gd name="T84" fmla="*/ 1657 w 1663"/>
                  <a:gd name="T85" fmla="*/ 1068 h 1302"/>
                  <a:gd name="T86" fmla="*/ 0 w 1663"/>
                  <a:gd name="T87"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3" h="1302">
                    <a:moveTo>
                      <a:pt x="0" y="1061"/>
                    </a:moveTo>
                    <a:lnTo>
                      <a:pt x="6" y="1068"/>
                    </a:lnTo>
                    <a:lnTo>
                      <a:pt x="19" y="1074"/>
                    </a:lnTo>
                    <a:lnTo>
                      <a:pt x="25" y="1087"/>
                    </a:lnTo>
                    <a:lnTo>
                      <a:pt x="31" y="1087"/>
                    </a:lnTo>
                    <a:lnTo>
                      <a:pt x="51" y="1099"/>
                    </a:lnTo>
                    <a:lnTo>
                      <a:pt x="51" y="1099"/>
                    </a:lnTo>
                    <a:lnTo>
                      <a:pt x="70" y="1112"/>
                    </a:lnTo>
                    <a:lnTo>
                      <a:pt x="76" y="1118"/>
                    </a:lnTo>
                    <a:lnTo>
                      <a:pt x="82" y="1125"/>
                    </a:lnTo>
                    <a:lnTo>
                      <a:pt x="102" y="1131"/>
                    </a:lnTo>
                    <a:lnTo>
                      <a:pt x="102" y="1137"/>
                    </a:lnTo>
                    <a:lnTo>
                      <a:pt x="121" y="1144"/>
                    </a:lnTo>
                    <a:lnTo>
                      <a:pt x="133" y="1150"/>
                    </a:lnTo>
                    <a:lnTo>
                      <a:pt x="133" y="1150"/>
                    </a:lnTo>
                    <a:lnTo>
                      <a:pt x="153" y="1163"/>
                    </a:lnTo>
                    <a:lnTo>
                      <a:pt x="165" y="1169"/>
                    </a:lnTo>
                    <a:lnTo>
                      <a:pt x="165" y="1169"/>
                    </a:lnTo>
                    <a:lnTo>
                      <a:pt x="184" y="1175"/>
                    </a:lnTo>
                    <a:lnTo>
                      <a:pt x="204" y="1182"/>
                    </a:lnTo>
                    <a:lnTo>
                      <a:pt x="204" y="1182"/>
                    </a:lnTo>
                    <a:lnTo>
                      <a:pt x="216" y="1194"/>
                    </a:lnTo>
                    <a:lnTo>
                      <a:pt x="235" y="1200"/>
                    </a:lnTo>
                    <a:lnTo>
                      <a:pt x="242" y="1200"/>
                    </a:lnTo>
                    <a:lnTo>
                      <a:pt x="255" y="1207"/>
                    </a:lnTo>
                    <a:lnTo>
                      <a:pt x="267" y="1213"/>
                    </a:lnTo>
                    <a:lnTo>
                      <a:pt x="286" y="1219"/>
                    </a:lnTo>
                    <a:lnTo>
                      <a:pt x="293" y="1219"/>
                    </a:lnTo>
                    <a:lnTo>
                      <a:pt x="306" y="1219"/>
                    </a:lnTo>
                    <a:lnTo>
                      <a:pt x="318" y="1226"/>
                    </a:lnTo>
                    <a:lnTo>
                      <a:pt x="337" y="1232"/>
                    </a:lnTo>
                    <a:lnTo>
                      <a:pt x="344" y="1232"/>
                    </a:lnTo>
                    <a:lnTo>
                      <a:pt x="350" y="1238"/>
                    </a:lnTo>
                    <a:lnTo>
                      <a:pt x="369" y="1245"/>
                    </a:lnTo>
                    <a:lnTo>
                      <a:pt x="388" y="1245"/>
                    </a:lnTo>
                    <a:lnTo>
                      <a:pt x="401" y="1251"/>
                    </a:lnTo>
                    <a:lnTo>
                      <a:pt x="401" y="1251"/>
                    </a:lnTo>
                    <a:lnTo>
                      <a:pt x="420" y="1257"/>
                    </a:lnTo>
                    <a:lnTo>
                      <a:pt x="439" y="1257"/>
                    </a:lnTo>
                    <a:lnTo>
                      <a:pt x="452" y="1264"/>
                    </a:lnTo>
                    <a:lnTo>
                      <a:pt x="471" y="1264"/>
                    </a:lnTo>
                    <a:lnTo>
                      <a:pt x="478" y="1270"/>
                    </a:lnTo>
                    <a:lnTo>
                      <a:pt x="490" y="1270"/>
                    </a:lnTo>
                    <a:lnTo>
                      <a:pt x="503" y="1270"/>
                    </a:lnTo>
                    <a:lnTo>
                      <a:pt x="522" y="1276"/>
                    </a:lnTo>
                    <a:lnTo>
                      <a:pt x="535" y="1276"/>
                    </a:lnTo>
                    <a:lnTo>
                      <a:pt x="554" y="1283"/>
                    </a:lnTo>
                    <a:lnTo>
                      <a:pt x="573" y="1283"/>
                    </a:lnTo>
                    <a:lnTo>
                      <a:pt x="580" y="1283"/>
                    </a:lnTo>
                    <a:lnTo>
                      <a:pt x="586" y="1283"/>
                    </a:lnTo>
                    <a:lnTo>
                      <a:pt x="605" y="1289"/>
                    </a:lnTo>
                    <a:lnTo>
                      <a:pt x="624" y="1289"/>
                    </a:lnTo>
                    <a:lnTo>
                      <a:pt x="637" y="1289"/>
                    </a:lnTo>
                    <a:lnTo>
                      <a:pt x="656" y="1295"/>
                    </a:lnTo>
                    <a:lnTo>
                      <a:pt x="675" y="1295"/>
                    </a:lnTo>
                    <a:lnTo>
                      <a:pt x="688" y="1295"/>
                    </a:lnTo>
                    <a:lnTo>
                      <a:pt x="707" y="1295"/>
                    </a:lnTo>
                    <a:lnTo>
                      <a:pt x="720" y="1295"/>
                    </a:lnTo>
                    <a:lnTo>
                      <a:pt x="739" y="1302"/>
                    </a:lnTo>
                    <a:lnTo>
                      <a:pt x="758" y="1302"/>
                    </a:lnTo>
                    <a:lnTo>
                      <a:pt x="771" y="1302"/>
                    </a:lnTo>
                    <a:lnTo>
                      <a:pt x="790" y="1302"/>
                    </a:lnTo>
                    <a:lnTo>
                      <a:pt x="809" y="1302"/>
                    </a:lnTo>
                    <a:lnTo>
                      <a:pt x="809" y="1302"/>
                    </a:lnTo>
                    <a:lnTo>
                      <a:pt x="822" y="1302"/>
                    </a:lnTo>
                    <a:lnTo>
                      <a:pt x="841" y="1302"/>
                    </a:lnTo>
                    <a:lnTo>
                      <a:pt x="854" y="1302"/>
                    </a:lnTo>
                    <a:lnTo>
                      <a:pt x="860" y="1302"/>
                    </a:lnTo>
                    <a:lnTo>
                      <a:pt x="873" y="1302"/>
                    </a:lnTo>
                    <a:lnTo>
                      <a:pt x="892" y="1302"/>
                    </a:lnTo>
                    <a:lnTo>
                      <a:pt x="911" y="1302"/>
                    </a:lnTo>
                    <a:lnTo>
                      <a:pt x="924" y="1302"/>
                    </a:lnTo>
                    <a:lnTo>
                      <a:pt x="943" y="1295"/>
                    </a:lnTo>
                    <a:lnTo>
                      <a:pt x="956" y="1295"/>
                    </a:lnTo>
                    <a:lnTo>
                      <a:pt x="975" y="1295"/>
                    </a:lnTo>
                    <a:lnTo>
                      <a:pt x="994" y="1295"/>
                    </a:lnTo>
                    <a:lnTo>
                      <a:pt x="1007" y="1295"/>
                    </a:lnTo>
                    <a:lnTo>
                      <a:pt x="1026" y="1289"/>
                    </a:lnTo>
                    <a:lnTo>
                      <a:pt x="1045" y="1289"/>
                    </a:lnTo>
                    <a:lnTo>
                      <a:pt x="1058" y="1289"/>
                    </a:lnTo>
                    <a:lnTo>
                      <a:pt x="1077" y="1283"/>
                    </a:lnTo>
                    <a:lnTo>
                      <a:pt x="1083" y="1283"/>
                    </a:lnTo>
                    <a:lnTo>
                      <a:pt x="1096" y="1283"/>
                    </a:lnTo>
                    <a:lnTo>
                      <a:pt x="1109" y="1283"/>
                    </a:lnTo>
                    <a:lnTo>
                      <a:pt x="1128" y="1276"/>
                    </a:lnTo>
                    <a:lnTo>
                      <a:pt x="1141" y="1276"/>
                    </a:lnTo>
                    <a:lnTo>
                      <a:pt x="1160" y="1270"/>
                    </a:lnTo>
                    <a:lnTo>
                      <a:pt x="1179" y="1270"/>
                    </a:lnTo>
                    <a:lnTo>
                      <a:pt x="1185" y="1270"/>
                    </a:lnTo>
                    <a:lnTo>
                      <a:pt x="1192" y="1264"/>
                    </a:lnTo>
                    <a:lnTo>
                      <a:pt x="1211" y="1264"/>
                    </a:lnTo>
                    <a:lnTo>
                      <a:pt x="1230" y="1257"/>
                    </a:lnTo>
                    <a:lnTo>
                      <a:pt x="1243" y="1257"/>
                    </a:lnTo>
                    <a:lnTo>
                      <a:pt x="1262" y="1251"/>
                    </a:lnTo>
                    <a:lnTo>
                      <a:pt x="1262" y="1251"/>
                    </a:lnTo>
                    <a:lnTo>
                      <a:pt x="1281" y="1245"/>
                    </a:lnTo>
                    <a:lnTo>
                      <a:pt x="1294" y="1245"/>
                    </a:lnTo>
                    <a:lnTo>
                      <a:pt x="1313" y="1238"/>
                    </a:lnTo>
                    <a:lnTo>
                      <a:pt x="1319" y="1232"/>
                    </a:lnTo>
                    <a:lnTo>
                      <a:pt x="1325" y="1232"/>
                    </a:lnTo>
                    <a:lnTo>
                      <a:pt x="1345" y="1226"/>
                    </a:lnTo>
                    <a:lnTo>
                      <a:pt x="1364" y="1219"/>
                    </a:lnTo>
                    <a:lnTo>
                      <a:pt x="1376" y="1219"/>
                    </a:lnTo>
                    <a:lnTo>
                      <a:pt x="1376" y="1219"/>
                    </a:lnTo>
                    <a:lnTo>
                      <a:pt x="1395" y="1213"/>
                    </a:lnTo>
                    <a:lnTo>
                      <a:pt x="1415" y="1207"/>
                    </a:lnTo>
                    <a:lnTo>
                      <a:pt x="1421" y="1200"/>
                    </a:lnTo>
                    <a:lnTo>
                      <a:pt x="1427" y="1200"/>
                    </a:lnTo>
                    <a:lnTo>
                      <a:pt x="1446" y="1194"/>
                    </a:lnTo>
                    <a:lnTo>
                      <a:pt x="1459" y="1182"/>
                    </a:lnTo>
                    <a:lnTo>
                      <a:pt x="1466" y="1182"/>
                    </a:lnTo>
                    <a:lnTo>
                      <a:pt x="1478" y="1175"/>
                    </a:lnTo>
                    <a:lnTo>
                      <a:pt x="1497" y="1169"/>
                    </a:lnTo>
                    <a:lnTo>
                      <a:pt x="1497" y="1169"/>
                    </a:lnTo>
                    <a:lnTo>
                      <a:pt x="1510" y="1163"/>
                    </a:lnTo>
                    <a:lnTo>
                      <a:pt x="1529" y="1150"/>
                    </a:lnTo>
                    <a:lnTo>
                      <a:pt x="1529" y="1150"/>
                    </a:lnTo>
                    <a:lnTo>
                      <a:pt x="1548" y="1144"/>
                    </a:lnTo>
                    <a:lnTo>
                      <a:pt x="1561" y="1137"/>
                    </a:lnTo>
                    <a:lnTo>
                      <a:pt x="1561" y="1131"/>
                    </a:lnTo>
                    <a:lnTo>
                      <a:pt x="1580" y="1125"/>
                    </a:lnTo>
                    <a:lnTo>
                      <a:pt x="1587" y="1118"/>
                    </a:lnTo>
                    <a:lnTo>
                      <a:pt x="1599" y="1112"/>
                    </a:lnTo>
                    <a:lnTo>
                      <a:pt x="1612" y="1099"/>
                    </a:lnTo>
                    <a:lnTo>
                      <a:pt x="1612" y="1099"/>
                    </a:lnTo>
                    <a:lnTo>
                      <a:pt x="1631" y="1087"/>
                    </a:lnTo>
                    <a:lnTo>
                      <a:pt x="1638" y="1087"/>
                    </a:lnTo>
                    <a:lnTo>
                      <a:pt x="1650" y="1074"/>
                    </a:lnTo>
                    <a:lnTo>
                      <a:pt x="1657" y="1068"/>
                    </a:lnTo>
                    <a:lnTo>
                      <a:pt x="1663" y="1061"/>
                    </a:lnTo>
                    <a:lnTo>
                      <a:pt x="1663" y="0"/>
                    </a:lnTo>
                    <a:lnTo>
                      <a:pt x="0" y="0"/>
                    </a:lnTo>
                    <a:lnTo>
                      <a:pt x="0" y="106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499"/>
              <p:cNvSpPr>
                <a:spLocks/>
              </p:cNvSpPr>
              <p:nvPr/>
            </p:nvSpPr>
            <p:spPr bwMode="auto">
              <a:xfrm>
                <a:off x="1730" y="2582"/>
                <a:ext cx="1663" cy="241"/>
              </a:xfrm>
              <a:custGeom>
                <a:avLst/>
                <a:gdLst>
                  <a:gd name="T0" fmla="*/ 1 w 261"/>
                  <a:gd name="T1" fmla="*/ 1 h 38"/>
                  <a:gd name="T2" fmla="*/ 4 w 261"/>
                  <a:gd name="T3" fmla="*/ 4 h 38"/>
                  <a:gd name="T4" fmla="*/ 8 w 261"/>
                  <a:gd name="T5" fmla="*/ 6 h 38"/>
                  <a:gd name="T6" fmla="*/ 12 w 261"/>
                  <a:gd name="T7" fmla="*/ 9 h 38"/>
                  <a:gd name="T8" fmla="*/ 16 w 261"/>
                  <a:gd name="T9" fmla="*/ 11 h 38"/>
                  <a:gd name="T10" fmla="*/ 19 w 261"/>
                  <a:gd name="T11" fmla="*/ 13 h 38"/>
                  <a:gd name="T12" fmla="*/ 21 w 261"/>
                  <a:gd name="T13" fmla="*/ 14 h 38"/>
                  <a:gd name="T14" fmla="*/ 26 w 261"/>
                  <a:gd name="T15" fmla="*/ 17 h 38"/>
                  <a:gd name="T16" fmla="*/ 29 w 261"/>
                  <a:gd name="T17" fmla="*/ 18 h 38"/>
                  <a:gd name="T18" fmla="*/ 32 w 261"/>
                  <a:gd name="T19" fmla="*/ 19 h 38"/>
                  <a:gd name="T20" fmla="*/ 37 w 261"/>
                  <a:gd name="T21" fmla="*/ 22 h 38"/>
                  <a:gd name="T22" fmla="*/ 40 w 261"/>
                  <a:gd name="T23" fmla="*/ 23 h 38"/>
                  <a:gd name="T24" fmla="*/ 45 w 261"/>
                  <a:gd name="T25" fmla="*/ 25 h 38"/>
                  <a:gd name="T26" fmla="*/ 48 w 261"/>
                  <a:gd name="T27" fmla="*/ 25 h 38"/>
                  <a:gd name="T28" fmla="*/ 53 w 261"/>
                  <a:gd name="T29" fmla="*/ 27 h 38"/>
                  <a:gd name="T30" fmla="*/ 55 w 261"/>
                  <a:gd name="T31" fmla="*/ 28 h 38"/>
                  <a:gd name="T32" fmla="*/ 61 w 261"/>
                  <a:gd name="T33" fmla="*/ 29 h 38"/>
                  <a:gd name="T34" fmla="*/ 66 w 261"/>
                  <a:gd name="T35" fmla="*/ 31 h 38"/>
                  <a:gd name="T36" fmla="*/ 71 w 261"/>
                  <a:gd name="T37" fmla="*/ 32 h 38"/>
                  <a:gd name="T38" fmla="*/ 75 w 261"/>
                  <a:gd name="T39" fmla="*/ 33 h 38"/>
                  <a:gd name="T40" fmla="*/ 79 w 261"/>
                  <a:gd name="T41" fmla="*/ 33 h 38"/>
                  <a:gd name="T42" fmla="*/ 84 w 261"/>
                  <a:gd name="T43" fmla="*/ 34 h 38"/>
                  <a:gd name="T44" fmla="*/ 90 w 261"/>
                  <a:gd name="T45" fmla="*/ 35 h 38"/>
                  <a:gd name="T46" fmla="*/ 92 w 261"/>
                  <a:gd name="T47" fmla="*/ 35 h 38"/>
                  <a:gd name="T48" fmla="*/ 98 w 261"/>
                  <a:gd name="T49" fmla="*/ 36 h 38"/>
                  <a:gd name="T50" fmla="*/ 103 w 261"/>
                  <a:gd name="T51" fmla="*/ 37 h 38"/>
                  <a:gd name="T52" fmla="*/ 108 w 261"/>
                  <a:gd name="T53" fmla="*/ 37 h 38"/>
                  <a:gd name="T54" fmla="*/ 113 w 261"/>
                  <a:gd name="T55" fmla="*/ 37 h 38"/>
                  <a:gd name="T56" fmla="*/ 119 w 261"/>
                  <a:gd name="T57" fmla="*/ 38 h 38"/>
                  <a:gd name="T58" fmla="*/ 124 w 261"/>
                  <a:gd name="T59" fmla="*/ 38 h 38"/>
                  <a:gd name="T60" fmla="*/ 127 w 261"/>
                  <a:gd name="T61" fmla="*/ 38 h 38"/>
                  <a:gd name="T62" fmla="*/ 132 w 261"/>
                  <a:gd name="T63" fmla="*/ 38 h 38"/>
                  <a:gd name="T64" fmla="*/ 135 w 261"/>
                  <a:gd name="T65" fmla="*/ 38 h 38"/>
                  <a:gd name="T66" fmla="*/ 140 w 261"/>
                  <a:gd name="T67" fmla="*/ 38 h 38"/>
                  <a:gd name="T68" fmla="*/ 145 w 261"/>
                  <a:gd name="T69" fmla="*/ 38 h 38"/>
                  <a:gd name="T70" fmla="*/ 150 w 261"/>
                  <a:gd name="T71" fmla="*/ 37 h 38"/>
                  <a:gd name="T72" fmla="*/ 156 w 261"/>
                  <a:gd name="T73" fmla="*/ 37 h 38"/>
                  <a:gd name="T74" fmla="*/ 161 w 261"/>
                  <a:gd name="T75" fmla="*/ 36 h 38"/>
                  <a:gd name="T76" fmla="*/ 166 w 261"/>
                  <a:gd name="T77" fmla="*/ 36 h 38"/>
                  <a:gd name="T78" fmla="*/ 170 w 261"/>
                  <a:gd name="T79" fmla="*/ 35 h 38"/>
                  <a:gd name="T80" fmla="*/ 174 w 261"/>
                  <a:gd name="T81" fmla="*/ 35 h 38"/>
                  <a:gd name="T82" fmla="*/ 179 w 261"/>
                  <a:gd name="T83" fmla="*/ 34 h 38"/>
                  <a:gd name="T84" fmla="*/ 185 w 261"/>
                  <a:gd name="T85" fmla="*/ 33 h 38"/>
                  <a:gd name="T86" fmla="*/ 187 w 261"/>
                  <a:gd name="T87" fmla="*/ 32 h 38"/>
                  <a:gd name="T88" fmla="*/ 193 w 261"/>
                  <a:gd name="T89" fmla="*/ 31 h 38"/>
                  <a:gd name="T90" fmla="*/ 198 w 261"/>
                  <a:gd name="T91" fmla="*/ 30 h 38"/>
                  <a:gd name="T92" fmla="*/ 203 w 261"/>
                  <a:gd name="T93" fmla="*/ 29 h 38"/>
                  <a:gd name="T94" fmla="*/ 207 w 261"/>
                  <a:gd name="T95" fmla="*/ 27 h 38"/>
                  <a:gd name="T96" fmla="*/ 211 w 261"/>
                  <a:gd name="T97" fmla="*/ 26 h 38"/>
                  <a:gd name="T98" fmla="*/ 216 w 261"/>
                  <a:gd name="T99" fmla="*/ 25 h 38"/>
                  <a:gd name="T100" fmla="*/ 219 w 261"/>
                  <a:gd name="T101" fmla="*/ 24 h 38"/>
                  <a:gd name="T102" fmla="*/ 223 w 261"/>
                  <a:gd name="T103" fmla="*/ 22 h 38"/>
                  <a:gd name="T104" fmla="*/ 227 w 261"/>
                  <a:gd name="T105" fmla="*/ 21 h 38"/>
                  <a:gd name="T106" fmla="*/ 230 w 261"/>
                  <a:gd name="T107" fmla="*/ 19 h 38"/>
                  <a:gd name="T108" fmla="*/ 235 w 261"/>
                  <a:gd name="T109" fmla="*/ 17 h 38"/>
                  <a:gd name="T110" fmla="*/ 237 w 261"/>
                  <a:gd name="T111" fmla="*/ 16 h 38"/>
                  <a:gd name="T112" fmla="*/ 240 w 261"/>
                  <a:gd name="T113" fmla="*/ 14 h 38"/>
                  <a:gd name="T114" fmla="*/ 245 w 261"/>
                  <a:gd name="T115" fmla="*/ 12 h 38"/>
                  <a:gd name="T116" fmla="*/ 248 w 261"/>
                  <a:gd name="T117" fmla="*/ 10 h 38"/>
                  <a:gd name="T118" fmla="*/ 251 w 261"/>
                  <a:gd name="T119" fmla="*/ 8 h 38"/>
                  <a:gd name="T120" fmla="*/ 256 w 261"/>
                  <a:gd name="T121" fmla="*/ 4 h 38"/>
                  <a:gd name="T122" fmla="*/ 259 w 261"/>
                  <a:gd name="T123" fmla="*/ 2 h 38"/>
                  <a:gd name="T124" fmla="*/ 261 w 261"/>
                  <a:gd name="T1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 h="38">
                    <a:moveTo>
                      <a:pt x="0" y="0"/>
                    </a:moveTo>
                    <a:lnTo>
                      <a:pt x="1" y="1"/>
                    </a:lnTo>
                    <a:lnTo>
                      <a:pt x="3" y="2"/>
                    </a:lnTo>
                    <a:lnTo>
                      <a:pt x="4" y="4"/>
                    </a:lnTo>
                    <a:lnTo>
                      <a:pt x="5" y="4"/>
                    </a:lnTo>
                    <a:lnTo>
                      <a:pt x="8" y="6"/>
                    </a:lnTo>
                    <a:lnTo>
                      <a:pt x="11" y="8"/>
                    </a:lnTo>
                    <a:lnTo>
                      <a:pt x="12" y="9"/>
                    </a:lnTo>
                    <a:lnTo>
                      <a:pt x="13" y="10"/>
                    </a:lnTo>
                    <a:lnTo>
                      <a:pt x="16" y="11"/>
                    </a:lnTo>
                    <a:lnTo>
                      <a:pt x="16" y="12"/>
                    </a:lnTo>
                    <a:lnTo>
                      <a:pt x="19" y="13"/>
                    </a:lnTo>
                    <a:lnTo>
                      <a:pt x="21" y="14"/>
                    </a:lnTo>
                    <a:lnTo>
                      <a:pt x="21" y="14"/>
                    </a:lnTo>
                    <a:lnTo>
                      <a:pt x="24" y="16"/>
                    </a:lnTo>
                    <a:lnTo>
                      <a:pt x="26" y="17"/>
                    </a:lnTo>
                    <a:lnTo>
                      <a:pt x="26" y="17"/>
                    </a:lnTo>
                    <a:lnTo>
                      <a:pt x="29" y="18"/>
                    </a:lnTo>
                    <a:lnTo>
                      <a:pt x="32" y="19"/>
                    </a:lnTo>
                    <a:lnTo>
                      <a:pt x="32" y="19"/>
                    </a:lnTo>
                    <a:lnTo>
                      <a:pt x="34" y="21"/>
                    </a:lnTo>
                    <a:lnTo>
                      <a:pt x="37" y="22"/>
                    </a:lnTo>
                    <a:lnTo>
                      <a:pt x="38" y="22"/>
                    </a:lnTo>
                    <a:lnTo>
                      <a:pt x="40" y="23"/>
                    </a:lnTo>
                    <a:lnTo>
                      <a:pt x="42" y="24"/>
                    </a:lnTo>
                    <a:lnTo>
                      <a:pt x="45" y="25"/>
                    </a:lnTo>
                    <a:lnTo>
                      <a:pt x="46" y="25"/>
                    </a:lnTo>
                    <a:lnTo>
                      <a:pt x="48" y="25"/>
                    </a:lnTo>
                    <a:lnTo>
                      <a:pt x="50" y="26"/>
                    </a:lnTo>
                    <a:lnTo>
                      <a:pt x="53" y="27"/>
                    </a:lnTo>
                    <a:lnTo>
                      <a:pt x="54" y="27"/>
                    </a:lnTo>
                    <a:lnTo>
                      <a:pt x="55" y="28"/>
                    </a:lnTo>
                    <a:lnTo>
                      <a:pt x="58" y="29"/>
                    </a:lnTo>
                    <a:lnTo>
                      <a:pt x="61" y="29"/>
                    </a:lnTo>
                    <a:lnTo>
                      <a:pt x="63" y="30"/>
                    </a:lnTo>
                    <a:lnTo>
                      <a:pt x="66" y="31"/>
                    </a:lnTo>
                    <a:lnTo>
                      <a:pt x="69" y="31"/>
                    </a:lnTo>
                    <a:lnTo>
                      <a:pt x="71" y="32"/>
                    </a:lnTo>
                    <a:lnTo>
                      <a:pt x="74" y="32"/>
                    </a:lnTo>
                    <a:lnTo>
                      <a:pt x="75" y="33"/>
                    </a:lnTo>
                    <a:lnTo>
                      <a:pt x="77" y="33"/>
                    </a:lnTo>
                    <a:lnTo>
                      <a:pt x="79" y="33"/>
                    </a:lnTo>
                    <a:lnTo>
                      <a:pt x="82" y="34"/>
                    </a:lnTo>
                    <a:lnTo>
                      <a:pt x="84" y="34"/>
                    </a:lnTo>
                    <a:lnTo>
                      <a:pt x="87" y="35"/>
                    </a:lnTo>
                    <a:lnTo>
                      <a:pt x="90" y="35"/>
                    </a:lnTo>
                    <a:lnTo>
                      <a:pt x="91" y="35"/>
                    </a:lnTo>
                    <a:lnTo>
                      <a:pt x="92" y="35"/>
                    </a:lnTo>
                    <a:lnTo>
                      <a:pt x="95" y="36"/>
                    </a:lnTo>
                    <a:lnTo>
                      <a:pt x="98" y="36"/>
                    </a:lnTo>
                    <a:lnTo>
                      <a:pt x="100" y="36"/>
                    </a:lnTo>
                    <a:lnTo>
                      <a:pt x="103" y="37"/>
                    </a:lnTo>
                    <a:lnTo>
                      <a:pt x="106" y="37"/>
                    </a:lnTo>
                    <a:lnTo>
                      <a:pt x="108" y="37"/>
                    </a:lnTo>
                    <a:lnTo>
                      <a:pt x="111" y="37"/>
                    </a:lnTo>
                    <a:lnTo>
                      <a:pt x="113" y="37"/>
                    </a:lnTo>
                    <a:lnTo>
                      <a:pt x="116" y="38"/>
                    </a:lnTo>
                    <a:lnTo>
                      <a:pt x="119" y="38"/>
                    </a:lnTo>
                    <a:lnTo>
                      <a:pt x="121" y="38"/>
                    </a:lnTo>
                    <a:lnTo>
                      <a:pt x="124" y="38"/>
                    </a:lnTo>
                    <a:lnTo>
                      <a:pt x="127" y="38"/>
                    </a:lnTo>
                    <a:lnTo>
                      <a:pt x="127" y="38"/>
                    </a:lnTo>
                    <a:lnTo>
                      <a:pt x="129" y="38"/>
                    </a:lnTo>
                    <a:lnTo>
                      <a:pt x="132" y="38"/>
                    </a:lnTo>
                    <a:lnTo>
                      <a:pt x="134" y="38"/>
                    </a:lnTo>
                    <a:lnTo>
                      <a:pt x="135" y="38"/>
                    </a:lnTo>
                    <a:lnTo>
                      <a:pt x="137" y="38"/>
                    </a:lnTo>
                    <a:lnTo>
                      <a:pt x="140" y="38"/>
                    </a:lnTo>
                    <a:lnTo>
                      <a:pt x="143" y="38"/>
                    </a:lnTo>
                    <a:lnTo>
                      <a:pt x="145" y="38"/>
                    </a:lnTo>
                    <a:lnTo>
                      <a:pt x="148" y="37"/>
                    </a:lnTo>
                    <a:lnTo>
                      <a:pt x="150" y="37"/>
                    </a:lnTo>
                    <a:lnTo>
                      <a:pt x="153" y="37"/>
                    </a:lnTo>
                    <a:lnTo>
                      <a:pt x="156" y="37"/>
                    </a:lnTo>
                    <a:lnTo>
                      <a:pt x="158" y="37"/>
                    </a:lnTo>
                    <a:lnTo>
                      <a:pt x="161" y="36"/>
                    </a:lnTo>
                    <a:lnTo>
                      <a:pt x="164" y="36"/>
                    </a:lnTo>
                    <a:lnTo>
                      <a:pt x="166" y="36"/>
                    </a:lnTo>
                    <a:lnTo>
                      <a:pt x="169" y="35"/>
                    </a:lnTo>
                    <a:lnTo>
                      <a:pt x="170" y="35"/>
                    </a:lnTo>
                    <a:lnTo>
                      <a:pt x="172" y="35"/>
                    </a:lnTo>
                    <a:lnTo>
                      <a:pt x="174" y="35"/>
                    </a:lnTo>
                    <a:lnTo>
                      <a:pt x="177" y="34"/>
                    </a:lnTo>
                    <a:lnTo>
                      <a:pt x="179" y="34"/>
                    </a:lnTo>
                    <a:lnTo>
                      <a:pt x="182" y="33"/>
                    </a:lnTo>
                    <a:lnTo>
                      <a:pt x="185" y="33"/>
                    </a:lnTo>
                    <a:lnTo>
                      <a:pt x="186" y="33"/>
                    </a:lnTo>
                    <a:lnTo>
                      <a:pt x="187" y="32"/>
                    </a:lnTo>
                    <a:lnTo>
                      <a:pt x="190" y="32"/>
                    </a:lnTo>
                    <a:lnTo>
                      <a:pt x="193" y="31"/>
                    </a:lnTo>
                    <a:lnTo>
                      <a:pt x="195" y="31"/>
                    </a:lnTo>
                    <a:lnTo>
                      <a:pt x="198" y="30"/>
                    </a:lnTo>
                    <a:lnTo>
                      <a:pt x="201" y="29"/>
                    </a:lnTo>
                    <a:lnTo>
                      <a:pt x="203" y="29"/>
                    </a:lnTo>
                    <a:lnTo>
                      <a:pt x="206" y="28"/>
                    </a:lnTo>
                    <a:lnTo>
                      <a:pt x="207" y="27"/>
                    </a:lnTo>
                    <a:lnTo>
                      <a:pt x="208" y="27"/>
                    </a:lnTo>
                    <a:lnTo>
                      <a:pt x="211" y="26"/>
                    </a:lnTo>
                    <a:lnTo>
                      <a:pt x="214" y="25"/>
                    </a:lnTo>
                    <a:lnTo>
                      <a:pt x="216" y="25"/>
                    </a:lnTo>
                    <a:lnTo>
                      <a:pt x="216" y="25"/>
                    </a:lnTo>
                    <a:lnTo>
                      <a:pt x="219" y="24"/>
                    </a:lnTo>
                    <a:lnTo>
                      <a:pt x="222" y="23"/>
                    </a:lnTo>
                    <a:lnTo>
                      <a:pt x="223" y="22"/>
                    </a:lnTo>
                    <a:lnTo>
                      <a:pt x="224" y="22"/>
                    </a:lnTo>
                    <a:lnTo>
                      <a:pt x="227" y="21"/>
                    </a:lnTo>
                    <a:lnTo>
                      <a:pt x="229" y="19"/>
                    </a:lnTo>
                    <a:lnTo>
                      <a:pt x="230" y="19"/>
                    </a:lnTo>
                    <a:lnTo>
                      <a:pt x="232" y="18"/>
                    </a:lnTo>
                    <a:lnTo>
                      <a:pt x="235" y="17"/>
                    </a:lnTo>
                    <a:lnTo>
                      <a:pt x="235" y="17"/>
                    </a:lnTo>
                    <a:lnTo>
                      <a:pt x="237" y="16"/>
                    </a:lnTo>
                    <a:lnTo>
                      <a:pt x="240" y="14"/>
                    </a:lnTo>
                    <a:lnTo>
                      <a:pt x="240" y="14"/>
                    </a:lnTo>
                    <a:lnTo>
                      <a:pt x="243" y="13"/>
                    </a:lnTo>
                    <a:lnTo>
                      <a:pt x="245" y="12"/>
                    </a:lnTo>
                    <a:lnTo>
                      <a:pt x="245" y="11"/>
                    </a:lnTo>
                    <a:lnTo>
                      <a:pt x="248" y="10"/>
                    </a:lnTo>
                    <a:lnTo>
                      <a:pt x="249" y="9"/>
                    </a:lnTo>
                    <a:lnTo>
                      <a:pt x="251" y="8"/>
                    </a:lnTo>
                    <a:lnTo>
                      <a:pt x="253" y="6"/>
                    </a:lnTo>
                    <a:lnTo>
                      <a:pt x="256" y="4"/>
                    </a:lnTo>
                    <a:lnTo>
                      <a:pt x="257" y="4"/>
                    </a:lnTo>
                    <a:lnTo>
                      <a:pt x="259" y="2"/>
                    </a:lnTo>
                    <a:lnTo>
                      <a:pt x="260" y="1"/>
                    </a:lnTo>
                    <a:lnTo>
                      <a:pt x="26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500"/>
              <p:cNvSpPr>
                <a:spLocks/>
              </p:cNvSpPr>
              <p:nvPr/>
            </p:nvSpPr>
            <p:spPr bwMode="auto">
              <a:xfrm>
                <a:off x="1730" y="1521"/>
                <a:ext cx="1663" cy="594"/>
              </a:xfrm>
              <a:custGeom>
                <a:avLst/>
                <a:gdLst>
                  <a:gd name="T0" fmla="*/ 19 w 1663"/>
                  <a:gd name="T1" fmla="*/ 575 h 594"/>
                  <a:gd name="T2" fmla="*/ 51 w 1663"/>
                  <a:gd name="T3" fmla="*/ 550 h 594"/>
                  <a:gd name="T4" fmla="*/ 76 w 1663"/>
                  <a:gd name="T5" fmla="*/ 537 h 594"/>
                  <a:gd name="T6" fmla="*/ 102 w 1663"/>
                  <a:gd name="T7" fmla="*/ 518 h 594"/>
                  <a:gd name="T8" fmla="*/ 133 w 1663"/>
                  <a:gd name="T9" fmla="*/ 499 h 594"/>
                  <a:gd name="T10" fmla="*/ 165 w 1663"/>
                  <a:gd name="T11" fmla="*/ 486 h 594"/>
                  <a:gd name="T12" fmla="*/ 204 w 1663"/>
                  <a:gd name="T13" fmla="*/ 467 h 594"/>
                  <a:gd name="T14" fmla="*/ 242 w 1663"/>
                  <a:gd name="T15" fmla="*/ 449 h 594"/>
                  <a:gd name="T16" fmla="*/ 286 w 1663"/>
                  <a:gd name="T17" fmla="*/ 436 h 594"/>
                  <a:gd name="T18" fmla="*/ 318 w 1663"/>
                  <a:gd name="T19" fmla="*/ 423 h 594"/>
                  <a:gd name="T20" fmla="*/ 350 w 1663"/>
                  <a:gd name="T21" fmla="*/ 417 h 594"/>
                  <a:gd name="T22" fmla="*/ 401 w 1663"/>
                  <a:gd name="T23" fmla="*/ 404 h 594"/>
                  <a:gd name="T24" fmla="*/ 439 w 1663"/>
                  <a:gd name="T25" fmla="*/ 392 h 594"/>
                  <a:gd name="T26" fmla="*/ 478 w 1663"/>
                  <a:gd name="T27" fmla="*/ 385 h 594"/>
                  <a:gd name="T28" fmla="*/ 522 w 1663"/>
                  <a:gd name="T29" fmla="*/ 379 h 594"/>
                  <a:gd name="T30" fmla="*/ 573 w 1663"/>
                  <a:gd name="T31" fmla="*/ 366 h 594"/>
                  <a:gd name="T32" fmla="*/ 605 w 1663"/>
                  <a:gd name="T33" fmla="*/ 366 h 594"/>
                  <a:gd name="T34" fmla="*/ 656 w 1663"/>
                  <a:gd name="T35" fmla="*/ 360 h 594"/>
                  <a:gd name="T36" fmla="*/ 707 w 1663"/>
                  <a:gd name="T37" fmla="*/ 354 h 594"/>
                  <a:gd name="T38" fmla="*/ 758 w 1663"/>
                  <a:gd name="T39" fmla="*/ 354 h 594"/>
                  <a:gd name="T40" fmla="*/ 809 w 1663"/>
                  <a:gd name="T41" fmla="*/ 354 h 594"/>
                  <a:gd name="T42" fmla="*/ 841 w 1663"/>
                  <a:gd name="T43" fmla="*/ 354 h 594"/>
                  <a:gd name="T44" fmla="*/ 873 w 1663"/>
                  <a:gd name="T45" fmla="*/ 354 h 594"/>
                  <a:gd name="T46" fmla="*/ 924 w 1663"/>
                  <a:gd name="T47" fmla="*/ 354 h 594"/>
                  <a:gd name="T48" fmla="*/ 975 w 1663"/>
                  <a:gd name="T49" fmla="*/ 354 h 594"/>
                  <a:gd name="T50" fmla="*/ 1026 w 1663"/>
                  <a:gd name="T51" fmla="*/ 360 h 594"/>
                  <a:gd name="T52" fmla="*/ 1077 w 1663"/>
                  <a:gd name="T53" fmla="*/ 366 h 594"/>
                  <a:gd name="T54" fmla="*/ 1109 w 1663"/>
                  <a:gd name="T55" fmla="*/ 373 h 594"/>
                  <a:gd name="T56" fmla="*/ 1160 w 1663"/>
                  <a:gd name="T57" fmla="*/ 379 h 594"/>
                  <a:gd name="T58" fmla="*/ 1192 w 1663"/>
                  <a:gd name="T59" fmla="*/ 385 h 594"/>
                  <a:gd name="T60" fmla="*/ 1243 w 1663"/>
                  <a:gd name="T61" fmla="*/ 398 h 594"/>
                  <a:gd name="T62" fmla="*/ 1281 w 1663"/>
                  <a:gd name="T63" fmla="*/ 404 h 594"/>
                  <a:gd name="T64" fmla="*/ 1319 w 1663"/>
                  <a:gd name="T65" fmla="*/ 417 h 594"/>
                  <a:gd name="T66" fmla="*/ 1364 w 1663"/>
                  <a:gd name="T67" fmla="*/ 430 h 594"/>
                  <a:gd name="T68" fmla="*/ 1395 w 1663"/>
                  <a:gd name="T69" fmla="*/ 442 h 594"/>
                  <a:gd name="T70" fmla="*/ 1427 w 1663"/>
                  <a:gd name="T71" fmla="*/ 455 h 594"/>
                  <a:gd name="T72" fmla="*/ 1466 w 1663"/>
                  <a:gd name="T73" fmla="*/ 467 h 594"/>
                  <a:gd name="T74" fmla="*/ 1497 w 1663"/>
                  <a:gd name="T75" fmla="*/ 486 h 594"/>
                  <a:gd name="T76" fmla="*/ 1529 w 1663"/>
                  <a:gd name="T77" fmla="*/ 499 h 594"/>
                  <a:gd name="T78" fmla="*/ 1561 w 1663"/>
                  <a:gd name="T79" fmla="*/ 518 h 594"/>
                  <a:gd name="T80" fmla="*/ 1599 w 1663"/>
                  <a:gd name="T81" fmla="*/ 543 h 594"/>
                  <a:gd name="T82" fmla="*/ 1631 w 1663"/>
                  <a:gd name="T83" fmla="*/ 562 h 594"/>
                  <a:gd name="T84" fmla="*/ 1657 w 1663"/>
                  <a:gd name="T85" fmla="*/ 588 h 594"/>
                  <a:gd name="T86" fmla="*/ 0 w 1663"/>
                  <a:gd name="T87"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3" h="594">
                    <a:moveTo>
                      <a:pt x="0" y="594"/>
                    </a:moveTo>
                    <a:lnTo>
                      <a:pt x="6" y="588"/>
                    </a:lnTo>
                    <a:lnTo>
                      <a:pt x="19" y="575"/>
                    </a:lnTo>
                    <a:lnTo>
                      <a:pt x="25" y="569"/>
                    </a:lnTo>
                    <a:lnTo>
                      <a:pt x="31" y="562"/>
                    </a:lnTo>
                    <a:lnTo>
                      <a:pt x="51" y="550"/>
                    </a:lnTo>
                    <a:lnTo>
                      <a:pt x="51" y="550"/>
                    </a:lnTo>
                    <a:lnTo>
                      <a:pt x="70" y="543"/>
                    </a:lnTo>
                    <a:lnTo>
                      <a:pt x="76" y="537"/>
                    </a:lnTo>
                    <a:lnTo>
                      <a:pt x="82" y="531"/>
                    </a:lnTo>
                    <a:lnTo>
                      <a:pt x="102" y="518"/>
                    </a:lnTo>
                    <a:lnTo>
                      <a:pt x="102" y="518"/>
                    </a:lnTo>
                    <a:lnTo>
                      <a:pt x="121" y="512"/>
                    </a:lnTo>
                    <a:lnTo>
                      <a:pt x="133" y="499"/>
                    </a:lnTo>
                    <a:lnTo>
                      <a:pt x="133" y="499"/>
                    </a:lnTo>
                    <a:lnTo>
                      <a:pt x="153" y="493"/>
                    </a:lnTo>
                    <a:lnTo>
                      <a:pt x="165" y="486"/>
                    </a:lnTo>
                    <a:lnTo>
                      <a:pt x="165" y="486"/>
                    </a:lnTo>
                    <a:lnTo>
                      <a:pt x="184" y="474"/>
                    </a:lnTo>
                    <a:lnTo>
                      <a:pt x="204" y="467"/>
                    </a:lnTo>
                    <a:lnTo>
                      <a:pt x="204" y="467"/>
                    </a:lnTo>
                    <a:lnTo>
                      <a:pt x="216" y="461"/>
                    </a:lnTo>
                    <a:lnTo>
                      <a:pt x="235" y="455"/>
                    </a:lnTo>
                    <a:lnTo>
                      <a:pt x="242" y="449"/>
                    </a:lnTo>
                    <a:lnTo>
                      <a:pt x="255" y="449"/>
                    </a:lnTo>
                    <a:lnTo>
                      <a:pt x="267" y="442"/>
                    </a:lnTo>
                    <a:lnTo>
                      <a:pt x="286" y="436"/>
                    </a:lnTo>
                    <a:lnTo>
                      <a:pt x="293" y="436"/>
                    </a:lnTo>
                    <a:lnTo>
                      <a:pt x="306" y="430"/>
                    </a:lnTo>
                    <a:lnTo>
                      <a:pt x="318" y="423"/>
                    </a:lnTo>
                    <a:lnTo>
                      <a:pt x="337" y="417"/>
                    </a:lnTo>
                    <a:lnTo>
                      <a:pt x="344" y="417"/>
                    </a:lnTo>
                    <a:lnTo>
                      <a:pt x="350" y="417"/>
                    </a:lnTo>
                    <a:lnTo>
                      <a:pt x="369" y="411"/>
                    </a:lnTo>
                    <a:lnTo>
                      <a:pt x="388" y="404"/>
                    </a:lnTo>
                    <a:lnTo>
                      <a:pt x="401" y="404"/>
                    </a:lnTo>
                    <a:lnTo>
                      <a:pt x="401" y="404"/>
                    </a:lnTo>
                    <a:lnTo>
                      <a:pt x="420" y="398"/>
                    </a:lnTo>
                    <a:lnTo>
                      <a:pt x="439" y="392"/>
                    </a:lnTo>
                    <a:lnTo>
                      <a:pt x="452" y="392"/>
                    </a:lnTo>
                    <a:lnTo>
                      <a:pt x="471" y="385"/>
                    </a:lnTo>
                    <a:lnTo>
                      <a:pt x="478" y="385"/>
                    </a:lnTo>
                    <a:lnTo>
                      <a:pt x="490" y="385"/>
                    </a:lnTo>
                    <a:lnTo>
                      <a:pt x="503" y="379"/>
                    </a:lnTo>
                    <a:lnTo>
                      <a:pt x="522" y="379"/>
                    </a:lnTo>
                    <a:lnTo>
                      <a:pt x="535" y="373"/>
                    </a:lnTo>
                    <a:lnTo>
                      <a:pt x="554" y="373"/>
                    </a:lnTo>
                    <a:lnTo>
                      <a:pt x="573" y="366"/>
                    </a:lnTo>
                    <a:lnTo>
                      <a:pt x="580" y="366"/>
                    </a:lnTo>
                    <a:lnTo>
                      <a:pt x="586" y="366"/>
                    </a:lnTo>
                    <a:lnTo>
                      <a:pt x="605" y="366"/>
                    </a:lnTo>
                    <a:lnTo>
                      <a:pt x="624" y="360"/>
                    </a:lnTo>
                    <a:lnTo>
                      <a:pt x="637" y="360"/>
                    </a:lnTo>
                    <a:lnTo>
                      <a:pt x="656" y="360"/>
                    </a:lnTo>
                    <a:lnTo>
                      <a:pt x="675" y="360"/>
                    </a:lnTo>
                    <a:lnTo>
                      <a:pt x="688" y="354"/>
                    </a:lnTo>
                    <a:lnTo>
                      <a:pt x="707" y="354"/>
                    </a:lnTo>
                    <a:lnTo>
                      <a:pt x="720" y="354"/>
                    </a:lnTo>
                    <a:lnTo>
                      <a:pt x="739" y="354"/>
                    </a:lnTo>
                    <a:lnTo>
                      <a:pt x="758" y="354"/>
                    </a:lnTo>
                    <a:lnTo>
                      <a:pt x="771" y="354"/>
                    </a:lnTo>
                    <a:lnTo>
                      <a:pt x="790" y="354"/>
                    </a:lnTo>
                    <a:lnTo>
                      <a:pt x="809" y="354"/>
                    </a:lnTo>
                    <a:lnTo>
                      <a:pt x="809" y="354"/>
                    </a:lnTo>
                    <a:lnTo>
                      <a:pt x="822" y="354"/>
                    </a:lnTo>
                    <a:lnTo>
                      <a:pt x="841" y="354"/>
                    </a:lnTo>
                    <a:lnTo>
                      <a:pt x="854" y="354"/>
                    </a:lnTo>
                    <a:lnTo>
                      <a:pt x="860" y="354"/>
                    </a:lnTo>
                    <a:lnTo>
                      <a:pt x="873" y="354"/>
                    </a:lnTo>
                    <a:lnTo>
                      <a:pt x="892" y="354"/>
                    </a:lnTo>
                    <a:lnTo>
                      <a:pt x="911" y="354"/>
                    </a:lnTo>
                    <a:lnTo>
                      <a:pt x="924" y="354"/>
                    </a:lnTo>
                    <a:lnTo>
                      <a:pt x="943" y="354"/>
                    </a:lnTo>
                    <a:lnTo>
                      <a:pt x="956" y="354"/>
                    </a:lnTo>
                    <a:lnTo>
                      <a:pt x="975" y="354"/>
                    </a:lnTo>
                    <a:lnTo>
                      <a:pt x="994" y="360"/>
                    </a:lnTo>
                    <a:lnTo>
                      <a:pt x="1007" y="360"/>
                    </a:lnTo>
                    <a:lnTo>
                      <a:pt x="1026" y="360"/>
                    </a:lnTo>
                    <a:lnTo>
                      <a:pt x="1045" y="360"/>
                    </a:lnTo>
                    <a:lnTo>
                      <a:pt x="1058" y="366"/>
                    </a:lnTo>
                    <a:lnTo>
                      <a:pt x="1077" y="366"/>
                    </a:lnTo>
                    <a:lnTo>
                      <a:pt x="1083" y="366"/>
                    </a:lnTo>
                    <a:lnTo>
                      <a:pt x="1096" y="366"/>
                    </a:lnTo>
                    <a:lnTo>
                      <a:pt x="1109" y="373"/>
                    </a:lnTo>
                    <a:lnTo>
                      <a:pt x="1128" y="373"/>
                    </a:lnTo>
                    <a:lnTo>
                      <a:pt x="1141" y="379"/>
                    </a:lnTo>
                    <a:lnTo>
                      <a:pt x="1160" y="379"/>
                    </a:lnTo>
                    <a:lnTo>
                      <a:pt x="1179" y="385"/>
                    </a:lnTo>
                    <a:lnTo>
                      <a:pt x="1185" y="385"/>
                    </a:lnTo>
                    <a:lnTo>
                      <a:pt x="1192" y="385"/>
                    </a:lnTo>
                    <a:lnTo>
                      <a:pt x="1211" y="392"/>
                    </a:lnTo>
                    <a:lnTo>
                      <a:pt x="1230" y="392"/>
                    </a:lnTo>
                    <a:lnTo>
                      <a:pt x="1243" y="398"/>
                    </a:lnTo>
                    <a:lnTo>
                      <a:pt x="1262" y="404"/>
                    </a:lnTo>
                    <a:lnTo>
                      <a:pt x="1262" y="404"/>
                    </a:lnTo>
                    <a:lnTo>
                      <a:pt x="1281" y="404"/>
                    </a:lnTo>
                    <a:lnTo>
                      <a:pt x="1294" y="411"/>
                    </a:lnTo>
                    <a:lnTo>
                      <a:pt x="1313" y="417"/>
                    </a:lnTo>
                    <a:lnTo>
                      <a:pt x="1319" y="417"/>
                    </a:lnTo>
                    <a:lnTo>
                      <a:pt x="1325" y="417"/>
                    </a:lnTo>
                    <a:lnTo>
                      <a:pt x="1345" y="423"/>
                    </a:lnTo>
                    <a:lnTo>
                      <a:pt x="1364" y="430"/>
                    </a:lnTo>
                    <a:lnTo>
                      <a:pt x="1376" y="436"/>
                    </a:lnTo>
                    <a:lnTo>
                      <a:pt x="1376" y="436"/>
                    </a:lnTo>
                    <a:lnTo>
                      <a:pt x="1395" y="442"/>
                    </a:lnTo>
                    <a:lnTo>
                      <a:pt x="1415" y="449"/>
                    </a:lnTo>
                    <a:lnTo>
                      <a:pt x="1421" y="449"/>
                    </a:lnTo>
                    <a:lnTo>
                      <a:pt x="1427" y="455"/>
                    </a:lnTo>
                    <a:lnTo>
                      <a:pt x="1446" y="461"/>
                    </a:lnTo>
                    <a:lnTo>
                      <a:pt x="1459" y="467"/>
                    </a:lnTo>
                    <a:lnTo>
                      <a:pt x="1466" y="467"/>
                    </a:lnTo>
                    <a:lnTo>
                      <a:pt x="1478" y="474"/>
                    </a:lnTo>
                    <a:lnTo>
                      <a:pt x="1497" y="486"/>
                    </a:lnTo>
                    <a:lnTo>
                      <a:pt x="1497" y="486"/>
                    </a:lnTo>
                    <a:lnTo>
                      <a:pt x="1510" y="493"/>
                    </a:lnTo>
                    <a:lnTo>
                      <a:pt x="1529" y="499"/>
                    </a:lnTo>
                    <a:lnTo>
                      <a:pt x="1529" y="499"/>
                    </a:lnTo>
                    <a:lnTo>
                      <a:pt x="1548" y="512"/>
                    </a:lnTo>
                    <a:lnTo>
                      <a:pt x="1561" y="518"/>
                    </a:lnTo>
                    <a:lnTo>
                      <a:pt x="1561" y="518"/>
                    </a:lnTo>
                    <a:lnTo>
                      <a:pt x="1580" y="531"/>
                    </a:lnTo>
                    <a:lnTo>
                      <a:pt x="1587" y="537"/>
                    </a:lnTo>
                    <a:lnTo>
                      <a:pt x="1599" y="543"/>
                    </a:lnTo>
                    <a:lnTo>
                      <a:pt x="1612" y="550"/>
                    </a:lnTo>
                    <a:lnTo>
                      <a:pt x="1612" y="550"/>
                    </a:lnTo>
                    <a:lnTo>
                      <a:pt x="1631" y="562"/>
                    </a:lnTo>
                    <a:lnTo>
                      <a:pt x="1638" y="569"/>
                    </a:lnTo>
                    <a:lnTo>
                      <a:pt x="1650" y="575"/>
                    </a:lnTo>
                    <a:lnTo>
                      <a:pt x="1657" y="588"/>
                    </a:lnTo>
                    <a:lnTo>
                      <a:pt x="1663" y="594"/>
                    </a:lnTo>
                    <a:lnTo>
                      <a:pt x="1663" y="0"/>
                    </a:lnTo>
                    <a:lnTo>
                      <a:pt x="0" y="0"/>
                    </a:lnTo>
                    <a:lnTo>
                      <a:pt x="0" y="5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501"/>
              <p:cNvSpPr>
                <a:spLocks/>
              </p:cNvSpPr>
              <p:nvPr/>
            </p:nvSpPr>
            <p:spPr bwMode="auto">
              <a:xfrm>
                <a:off x="1730" y="1875"/>
                <a:ext cx="1663" cy="240"/>
              </a:xfrm>
              <a:custGeom>
                <a:avLst/>
                <a:gdLst>
                  <a:gd name="T0" fmla="*/ 3 w 261"/>
                  <a:gd name="T1" fmla="*/ 35 h 38"/>
                  <a:gd name="T2" fmla="*/ 8 w 261"/>
                  <a:gd name="T3" fmla="*/ 31 h 38"/>
                  <a:gd name="T4" fmla="*/ 12 w 261"/>
                  <a:gd name="T5" fmla="*/ 29 h 38"/>
                  <a:gd name="T6" fmla="*/ 16 w 261"/>
                  <a:gd name="T7" fmla="*/ 26 h 38"/>
                  <a:gd name="T8" fmla="*/ 21 w 261"/>
                  <a:gd name="T9" fmla="*/ 23 h 38"/>
                  <a:gd name="T10" fmla="*/ 26 w 261"/>
                  <a:gd name="T11" fmla="*/ 21 h 38"/>
                  <a:gd name="T12" fmla="*/ 32 w 261"/>
                  <a:gd name="T13" fmla="*/ 18 h 38"/>
                  <a:gd name="T14" fmla="*/ 38 w 261"/>
                  <a:gd name="T15" fmla="*/ 15 h 38"/>
                  <a:gd name="T16" fmla="*/ 45 w 261"/>
                  <a:gd name="T17" fmla="*/ 13 h 38"/>
                  <a:gd name="T18" fmla="*/ 50 w 261"/>
                  <a:gd name="T19" fmla="*/ 11 h 38"/>
                  <a:gd name="T20" fmla="*/ 55 w 261"/>
                  <a:gd name="T21" fmla="*/ 10 h 38"/>
                  <a:gd name="T22" fmla="*/ 63 w 261"/>
                  <a:gd name="T23" fmla="*/ 8 h 38"/>
                  <a:gd name="T24" fmla="*/ 71 w 261"/>
                  <a:gd name="T25" fmla="*/ 6 h 38"/>
                  <a:gd name="T26" fmla="*/ 77 w 261"/>
                  <a:gd name="T27" fmla="*/ 5 h 38"/>
                  <a:gd name="T28" fmla="*/ 84 w 261"/>
                  <a:gd name="T29" fmla="*/ 3 h 38"/>
                  <a:gd name="T30" fmla="*/ 91 w 261"/>
                  <a:gd name="T31" fmla="*/ 2 h 38"/>
                  <a:gd name="T32" fmla="*/ 98 w 261"/>
                  <a:gd name="T33" fmla="*/ 1 h 38"/>
                  <a:gd name="T34" fmla="*/ 106 w 261"/>
                  <a:gd name="T35" fmla="*/ 1 h 38"/>
                  <a:gd name="T36" fmla="*/ 113 w 261"/>
                  <a:gd name="T37" fmla="*/ 0 h 38"/>
                  <a:gd name="T38" fmla="*/ 121 w 261"/>
                  <a:gd name="T39" fmla="*/ 0 h 38"/>
                  <a:gd name="T40" fmla="*/ 127 w 261"/>
                  <a:gd name="T41" fmla="*/ 0 h 38"/>
                  <a:gd name="T42" fmla="*/ 134 w 261"/>
                  <a:gd name="T43" fmla="*/ 0 h 38"/>
                  <a:gd name="T44" fmla="*/ 140 w 261"/>
                  <a:gd name="T45" fmla="*/ 0 h 38"/>
                  <a:gd name="T46" fmla="*/ 148 w 261"/>
                  <a:gd name="T47" fmla="*/ 0 h 38"/>
                  <a:gd name="T48" fmla="*/ 156 w 261"/>
                  <a:gd name="T49" fmla="*/ 1 h 38"/>
                  <a:gd name="T50" fmla="*/ 164 w 261"/>
                  <a:gd name="T51" fmla="*/ 1 h 38"/>
                  <a:gd name="T52" fmla="*/ 170 w 261"/>
                  <a:gd name="T53" fmla="*/ 2 h 38"/>
                  <a:gd name="T54" fmla="*/ 177 w 261"/>
                  <a:gd name="T55" fmla="*/ 3 h 38"/>
                  <a:gd name="T56" fmla="*/ 185 w 261"/>
                  <a:gd name="T57" fmla="*/ 5 h 38"/>
                  <a:gd name="T58" fmla="*/ 190 w 261"/>
                  <a:gd name="T59" fmla="*/ 6 h 38"/>
                  <a:gd name="T60" fmla="*/ 198 w 261"/>
                  <a:gd name="T61" fmla="*/ 8 h 38"/>
                  <a:gd name="T62" fmla="*/ 206 w 261"/>
                  <a:gd name="T63" fmla="*/ 10 h 38"/>
                  <a:gd name="T64" fmla="*/ 211 w 261"/>
                  <a:gd name="T65" fmla="*/ 11 h 38"/>
                  <a:gd name="T66" fmla="*/ 216 w 261"/>
                  <a:gd name="T67" fmla="*/ 13 h 38"/>
                  <a:gd name="T68" fmla="*/ 223 w 261"/>
                  <a:gd name="T69" fmla="*/ 15 h 38"/>
                  <a:gd name="T70" fmla="*/ 229 w 261"/>
                  <a:gd name="T71" fmla="*/ 18 h 38"/>
                  <a:gd name="T72" fmla="*/ 235 w 261"/>
                  <a:gd name="T73" fmla="*/ 21 h 38"/>
                  <a:gd name="T74" fmla="*/ 240 w 261"/>
                  <a:gd name="T75" fmla="*/ 23 h 38"/>
                  <a:gd name="T76" fmla="*/ 245 w 261"/>
                  <a:gd name="T77" fmla="*/ 26 h 38"/>
                  <a:gd name="T78" fmla="*/ 249 w 261"/>
                  <a:gd name="T79" fmla="*/ 29 h 38"/>
                  <a:gd name="T80" fmla="*/ 253 w 261"/>
                  <a:gd name="T81" fmla="*/ 31 h 38"/>
                  <a:gd name="T82" fmla="*/ 259 w 261"/>
                  <a:gd name="T8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38">
                    <a:moveTo>
                      <a:pt x="0" y="38"/>
                    </a:moveTo>
                    <a:lnTo>
                      <a:pt x="1" y="37"/>
                    </a:lnTo>
                    <a:lnTo>
                      <a:pt x="3" y="35"/>
                    </a:lnTo>
                    <a:lnTo>
                      <a:pt x="4" y="34"/>
                    </a:lnTo>
                    <a:lnTo>
                      <a:pt x="5" y="33"/>
                    </a:lnTo>
                    <a:lnTo>
                      <a:pt x="8" y="31"/>
                    </a:lnTo>
                    <a:lnTo>
                      <a:pt x="8" y="31"/>
                    </a:lnTo>
                    <a:lnTo>
                      <a:pt x="11" y="30"/>
                    </a:lnTo>
                    <a:lnTo>
                      <a:pt x="12" y="29"/>
                    </a:lnTo>
                    <a:lnTo>
                      <a:pt x="13" y="28"/>
                    </a:lnTo>
                    <a:lnTo>
                      <a:pt x="16" y="26"/>
                    </a:lnTo>
                    <a:lnTo>
                      <a:pt x="16" y="26"/>
                    </a:lnTo>
                    <a:lnTo>
                      <a:pt x="19" y="25"/>
                    </a:lnTo>
                    <a:lnTo>
                      <a:pt x="21" y="23"/>
                    </a:lnTo>
                    <a:lnTo>
                      <a:pt x="21" y="23"/>
                    </a:lnTo>
                    <a:lnTo>
                      <a:pt x="24" y="22"/>
                    </a:lnTo>
                    <a:lnTo>
                      <a:pt x="26" y="21"/>
                    </a:lnTo>
                    <a:lnTo>
                      <a:pt x="26" y="21"/>
                    </a:lnTo>
                    <a:lnTo>
                      <a:pt x="29" y="19"/>
                    </a:lnTo>
                    <a:lnTo>
                      <a:pt x="32" y="18"/>
                    </a:lnTo>
                    <a:lnTo>
                      <a:pt x="32" y="18"/>
                    </a:lnTo>
                    <a:lnTo>
                      <a:pt x="34" y="17"/>
                    </a:lnTo>
                    <a:lnTo>
                      <a:pt x="37" y="16"/>
                    </a:lnTo>
                    <a:lnTo>
                      <a:pt x="38" y="15"/>
                    </a:lnTo>
                    <a:lnTo>
                      <a:pt x="40" y="15"/>
                    </a:lnTo>
                    <a:lnTo>
                      <a:pt x="42" y="14"/>
                    </a:lnTo>
                    <a:lnTo>
                      <a:pt x="45" y="13"/>
                    </a:lnTo>
                    <a:lnTo>
                      <a:pt x="46" y="13"/>
                    </a:lnTo>
                    <a:lnTo>
                      <a:pt x="48" y="12"/>
                    </a:lnTo>
                    <a:lnTo>
                      <a:pt x="50" y="11"/>
                    </a:lnTo>
                    <a:lnTo>
                      <a:pt x="53" y="10"/>
                    </a:lnTo>
                    <a:lnTo>
                      <a:pt x="54" y="10"/>
                    </a:lnTo>
                    <a:lnTo>
                      <a:pt x="55" y="10"/>
                    </a:lnTo>
                    <a:lnTo>
                      <a:pt x="58" y="9"/>
                    </a:lnTo>
                    <a:lnTo>
                      <a:pt x="61" y="8"/>
                    </a:lnTo>
                    <a:lnTo>
                      <a:pt x="63" y="8"/>
                    </a:lnTo>
                    <a:lnTo>
                      <a:pt x="66" y="7"/>
                    </a:lnTo>
                    <a:lnTo>
                      <a:pt x="69" y="6"/>
                    </a:lnTo>
                    <a:lnTo>
                      <a:pt x="71" y="6"/>
                    </a:lnTo>
                    <a:lnTo>
                      <a:pt x="74" y="5"/>
                    </a:lnTo>
                    <a:lnTo>
                      <a:pt x="75" y="5"/>
                    </a:lnTo>
                    <a:lnTo>
                      <a:pt x="77" y="5"/>
                    </a:lnTo>
                    <a:lnTo>
                      <a:pt x="79" y="4"/>
                    </a:lnTo>
                    <a:lnTo>
                      <a:pt x="82" y="4"/>
                    </a:lnTo>
                    <a:lnTo>
                      <a:pt x="84" y="3"/>
                    </a:lnTo>
                    <a:lnTo>
                      <a:pt x="87" y="3"/>
                    </a:lnTo>
                    <a:lnTo>
                      <a:pt x="90" y="2"/>
                    </a:lnTo>
                    <a:lnTo>
                      <a:pt x="91" y="2"/>
                    </a:lnTo>
                    <a:lnTo>
                      <a:pt x="92" y="2"/>
                    </a:lnTo>
                    <a:lnTo>
                      <a:pt x="95" y="2"/>
                    </a:lnTo>
                    <a:lnTo>
                      <a:pt x="98" y="1"/>
                    </a:lnTo>
                    <a:lnTo>
                      <a:pt x="100" y="1"/>
                    </a:lnTo>
                    <a:lnTo>
                      <a:pt x="103" y="1"/>
                    </a:lnTo>
                    <a:lnTo>
                      <a:pt x="106" y="1"/>
                    </a:lnTo>
                    <a:lnTo>
                      <a:pt x="108" y="0"/>
                    </a:lnTo>
                    <a:lnTo>
                      <a:pt x="111" y="0"/>
                    </a:lnTo>
                    <a:lnTo>
                      <a:pt x="113" y="0"/>
                    </a:lnTo>
                    <a:lnTo>
                      <a:pt x="116" y="0"/>
                    </a:lnTo>
                    <a:lnTo>
                      <a:pt x="119" y="0"/>
                    </a:lnTo>
                    <a:lnTo>
                      <a:pt x="121" y="0"/>
                    </a:lnTo>
                    <a:lnTo>
                      <a:pt x="124" y="0"/>
                    </a:lnTo>
                    <a:lnTo>
                      <a:pt x="127" y="0"/>
                    </a:lnTo>
                    <a:lnTo>
                      <a:pt x="127" y="0"/>
                    </a:lnTo>
                    <a:lnTo>
                      <a:pt x="129" y="0"/>
                    </a:lnTo>
                    <a:lnTo>
                      <a:pt x="132" y="0"/>
                    </a:lnTo>
                    <a:lnTo>
                      <a:pt x="134" y="0"/>
                    </a:lnTo>
                    <a:lnTo>
                      <a:pt x="135" y="0"/>
                    </a:lnTo>
                    <a:lnTo>
                      <a:pt x="137" y="0"/>
                    </a:lnTo>
                    <a:lnTo>
                      <a:pt x="140" y="0"/>
                    </a:lnTo>
                    <a:lnTo>
                      <a:pt x="143" y="0"/>
                    </a:lnTo>
                    <a:lnTo>
                      <a:pt x="145" y="0"/>
                    </a:lnTo>
                    <a:lnTo>
                      <a:pt x="148" y="0"/>
                    </a:lnTo>
                    <a:lnTo>
                      <a:pt x="150" y="0"/>
                    </a:lnTo>
                    <a:lnTo>
                      <a:pt x="153" y="0"/>
                    </a:lnTo>
                    <a:lnTo>
                      <a:pt x="156" y="1"/>
                    </a:lnTo>
                    <a:lnTo>
                      <a:pt x="158" y="1"/>
                    </a:lnTo>
                    <a:lnTo>
                      <a:pt x="161" y="1"/>
                    </a:lnTo>
                    <a:lnTo>
                      <a:pt x="164" y="1"/>
                    </a:lnTo>
                    <a:lnTo>
                      <a:pt x="166" y="2"/>
                    </a:lnTo>
                    <a:lnTo>
                      <a:pt x="169" y="2"/>
                    </a:lnTo>
                    <a:lnTo>
                      <a:pt x="170" y="2"/>
                    </a:lnTo>
                    <a:lnTo>
                      <a:pt x="172" y="2"/>
                    </a:lnTo>
                    <a:lnTo>
                      <a:pt x="174" y="3"/>
                    </a:lnTo>
                    <a:lnTo>
                      <a:pt x="177" y="3"/>
                    </a:lnTo>
                    <a:lnTo>
                      <a:pt x="179" y="4"/>
                    </a:lnTo>
                    <a:lnTo>
                      <a:pt x="182" y="4"/>
                    </a:lnTo>
                    <a:lnTo>
                      <a:pt x="185" y="5"/>
                    </a:lnTo>
                    <a:lnTo>
                      <a:pt x="186" y="5"/>
                    </a:lnTo>
                    <a:lnTo>
                      <a:pt x="187" y="5"/>
                    </a:lnTo>
                    <a:lnTo>
                      <a:pt x="190" y="6"/>
                    </a:lnTo>
                    <a:lnTo>
                      <a:pt x="193" y="6"/>
                    </a:lnTo>
                    <a:lnTo>
                      <a:pt x="195" y="7"/>
                    </a:lnTo>
                    <a:lnTo>
                      <a:pt x="198" y="8"/>
                    </a:lnTo>
                    <a:lnTo>
                      <a:pt x="201" y="8"/>
                    </a:lnTo>
                    <a:lnTo>
                      <a:pt x="203" y="9"/>
                    </a:lnTo>
                    <a:lnTo>
                      <a:pt x="206" y="10"/>
                    </a:lnTo>
                    <a:lnTo>
                      <a:pt x="207" y="10"/>
                    </a:lnTo>
                    <a:lnTo>
                      <a:pt x="208" y="10"/>
                    </a:lnTo>
                    <a:lnTo>
                      <a:pt x="211" y="11"/>
                    </a:lnTo>
                    <a:lnTo>
                      <a:pt x="214" y="12"/>
                    </a:lnTo>
                    <a:lnTo>
                      <a:pt x="216" y="13"/>
                    </a:lnTo>
                    <a:lnTo>
                      <a:pt x="216" y="13"/>
                    </a:lnTo>
                    <a:lnTo>
                      <a:pt x="219" y="14"/>
                    </a:lnTo>
                    <a:lnTo>
                      <a:pt x="222" y="15"/>
                    </a:lnTo>
                    <a:lnTo>
                      <a:pt x="223" y="15"/>
                    </a:lnTo>
                    <a:lnTo>
                      <a:pt x="224" y="16"/>
                    </a:lnTo>
                    <a:lnTo>
                      <a:pt x="227" y="17"/>
                    </a:lnTo>
                    <a:lnTo>
                      <a:pt x="229" y="18"/>
                    </a:lnTo>
                    <a:lnTo>
                      <a:pt x="230" y="18"/>
                    </a:lnTo>
                    <a:lnTo>
                      <a:pt x="232" y="19"/>
                    </a:lnTo>
                    <a:lnTo>
                      <a:pt x="235" y="21"/>
                    </a:lnTo>
                    <a:lnTo>
                      <a:pt x="235" y="21"/>
                    </a:lnTo>
                    <a:lnTo>
                      <a:pt x="237" y="22"/>
                    </a:lnTo>
                    <a:lnTo>
                      <a:pt x="240" y="23"/>
                    </a:lnTo>
                    <a:lnTo>
                      <a:pt x="240" y="23"/>
                    </a:lnTo>
                    <a:lnTo>
                      <a:pt x="243" y="25"/>
                    </a:lnTo>
                    <a:lnTo>
                      <a:pt x="245" y="26"/>
                    </a:lnTo>
                    <a:lnTo>
                      <a:pt x="245" y="26"/>
                    </a:lnTo>
                    <a:lnTo>
                      <a:pt x="248" y="28"/>
                    </a:lnTo>
                    <a:lnTo>
                      <a:pt x="249" y="29"/>
                    </a:lnTo>
                    <a:lnTo>
                      <a:pt x="251" y="30"/>
                    </a:lnTo>
                    <a:lnTo>
                      <a:pt x="253" y="31"/>
                    </a:lnTo>
                    <a:lnTo>
                      <a:pt x="253" y="31"/>
                    </a:lnTo>
                    <a:lnTo>
                      <a:pt x="256" y="33"/>
                    </a:lnTo>
                    <a:lnTo>
                      <a:pt x="257" y="34"/>
                    </a:lnTo>
                    <a:lnTo>
                      <a:pt x="259" y="35"/>
                    </a:lnTo>
                    <a:lnTo>
                      <a:pt x="260" y="37"/>
                    </a:lnTo>
                    <a:lnTo>
                      <a:pt x="261"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Freeform 502"/>
              <p:cNvSpPr>
                <a:spLocks/>
              </p:cNvSpPr>
              <p:nvPr/>
            </p:nvSpPr>
            <p:spPr bwMode="auto">
              <a:xfrm>
                <a:off x="1774" y="1957"/>
                <a:ext cx="1575" cy="783"/>
              </a:xfrm>
              <a:custGeom>
                <a:avLst/>
                <a:gdLst>
                  <a:gd name="T0" fmla="*/ 644 w 1575"/>
                  <a:gd name="T1" fmla="*/ 777 h 783"/>
                  <a:gd name="T2" fmla="*/ 727 w 1575"/>
                  <a:gd name="T3" fmla="*/ 777 h 783"/>
                  <a:gd name="T4" fmla="*/ 816 w 1575"/>
                  <a:gd name="T5" fmla="*/ 783 h 783"/>
                  <a:gd name="T6" fmla="*/ 899 w 1575"/>
                  <a:gd name="T7" fmla="*/ 777 h 783"/>
                  <a:gd name="T8" fmla="*/ 982 w 1575"/>
                  <a:gd name="T9" fmla="*/ 771 h 783"/>
                  <a:gd name="T10" fmla="*/ 1052 w 1575"/>
                  <a:gd name="T11" fmla="*/ 758 h 783"/>
                  <a:gd name="T12" fmla="*/ 1116 w 1575"/>
                  <a:gd name="T13" fmla="*/ 746 h 783"/>
                  <a:gd name="T14" fmla="*/ 1186 w 1575"/>
                  <a:gd name="T15" fmla="*/ 727 h 783"/>
                  <a:gd name="T16" fmla="*/ 1250 w 1575"/>
                  <a:gd name="T17" fmla="*/ 708 h 783"/>
                  <a:gd name="T18" fmla="*/ 1313 w 1575"/>
                  <a:gd name="T19" fmla="*/ 682 h 783"/>
                  <a:gd name="T20" fmla="*/ 1371 w 1575"/>
                  <a:gd name="T21" fmla="*/ 657 h 783"/>
                  <a:gd name="T22" fmla="*/ 1422 w 1575"/>
                  <a:gd name="T23" fmla="*/ 625 h 783"/>
                  <a:gd name="T24" fmla="*/ 1466 w 1575"/>
                  <a:gd name="T25" fmla="*/ 588 h 783"/>
                  <a:gd name="T26" fmla="*/ 1511 w 1575"/>
                  <a:gd name="T27" fmla="*/ 550 h 783"/>
                  <a:gd name="T28" fmla="*/ 1549 w 1575"/>
                  <a:gd name="T29" fmla="*/ 499 h 783"/>
                  <a:gd name="T30" fmla="*/ 1568 w 1575"/>
                  <a:gd name="T31" fmla="*/ 442 h 783"/>
                  <a:gd name="T32" fmla="*/ 1575 w 1575"/>
                  <a:gd name="T33" fmla="*/ 366 h 783"/>
                  <a:gd name="T34" fmla="*/ 1555 w 1575"/>
                  <a:gd name="T35" fmla="*/ 297 h 783"/>
                  <a:gd name="T36" fmla="*/ 1524 w 1575"/>
                  <a:gd name="T37" fmla="*/ 246 h 783"/>
                  <a:gd name="T38" fmla="*/ 1485 w 1575"/>
                  <a:gd name="T39" fmla="*/ 208 h 783"/>
                  <a:gd name="T40" fmla="*/ 1434 w 1575"/>
                  <a:gd name="T41" fmla="*/ 164 h 783"/>
                  <a:gd name="T42" fmla="*/ 1383 w 1575"/>
                  <a:gd name="T43" fmla="*/ 133 h 783"/>
                  <a:gd name="T44" fmla="*/ 1332 w 1575"/>
                  <a:gd name="T45" fmla="*/ 107 h 783"/>
                  <a:gd name="T46" fmla="*/ 1275 w 1575"/>
                  <a:gd name="T47" fmla="*/ 82 h 783"/>
                  <a:gd name="T48" fmla="*/ 1218 w 1575"/>
                  <a:gd name="T49" fmla="*/ 63 h 783"/>
                  <a:gd name="T50" fmla="*/ 1148 w 1575"/>
                  <a:gd name="T51" fmla="*/ 44 h 783"/>
                  <a:gd name="T52" fmla="*/ 1084 w 1575"/>
                  <a:gd name="T53" fmla="*/ 25 h 783"/>
                  <a:gd name="T54" fmla="*/ 1014 w 1575"/>
                  <a:gd name="T55" fmla="*/ 13 h 783"/>
                  <a:gd name="T56" fmla="*/ 931 w 1575"/>
                  <a:gd name="T57" fmla="*/ 6 h 783"/>
                  <a:gd name="T58" fmla="*/ 848 w 1575"/>
                  <a:gd name="T59" fmla="*/ 0 h 783"/>
                  <a:gd name="T60" fmla="*/ 765 w 1575"/>
                  <a:gd name="T61" fmla="*/ 0 h 783"/>
                  <a:gd name="T62" fmla="*/ 676 w 1575"/>
                  <a:gd name="T63" fmla="*/ 6 h 783"/>
                  <a:gd name="T64" fmla="*/ 593 w 1575"/>
                  <a:gd name="T65" fmla="*/ 13 h 783"/>
                  <a:gd name="T66" fmla="*/ 529 w 1575"/>
                  <a:gd name="T67" fmla="*/ 19 h 783"/>
                  <a:gd name="T68" fmla="*/ 459 w 1575"/>
                  <a:gd name="T69" fmla="*/ 38 h 783"/>
                  <a:gd name="T70" fmla="*/ 395 w 1575"/>
                  <a:gd name="T71" fmla="*/ 50 h 783"/>
                  <a:gd name="T72" fmla="*/ 325 w 1575"/>
                  <a:gd name="T73" fmla="*/ 76 h 783"/>
                  <a:gd name="T74" fmla="*/ 262 w 1575"/>
                  <a:gd name="T75" fmla="*/ 101 h 783"/>
                  <a:gd name="T76" fmla="*/ 211 w 1575"/>
                  <a:gd name="T77" fmla="*/ 126 h 783"/>
                  <a:gd name="T78" fmla="*/ 160 w 1575"/>
                  <a:gd name="T79" fmla="*/ 158 h 783"/>
                  <a:gd name="T80" fmla="*/ 109 w 1575"/>
                  <a:gd name="T81" fmla="*/ 196 h 783"/>
                  <a:gd name="T82" fmla="*/ 70 w 1575"/>
                  <a:gd name="T83" fmla="*/ 234 h 783"/>
                  <a:gd name="T84" fmla="*/ 32 w 1575"/>
                  <a:gd name="T85" fmla="*/ 284 h 783"/>
                  <a:gd name="T86" fmla="*/ 7 w 1575"/>
                  <a:gd name="T87" fmla="*/ 335 h 783"/>
                  <a:gd name="T88" fmla="*/ 0 w 1575"/>
                  <a:gd name="T89" fmla="*/ 417 h 783"/>
                  <a:gd name="T90" fmla="*/ 19 w 1575"/>
                  <a:gd name="T91" fmla="*/ 480 h 783"/>
                  <a:gd name="T92" fmla="*/ 51 w 1575"/>
                  <a:gd name="T93" fmla="*/ 531 h 783"/>
                  <a:gd name="T94" fmla="*/ 89 w 1575"/>
                  <a:gd name="T95" fmla="*/ 575 h 783"/>
                  <a:gd name="T96" fmla="*/ 140 w 1575"/>
                  <a:gd name="T97" fmla="*/ 613 h 783"/>
                  <a:gd name="T98" fmla="*/ 191 w 1575"/>
                  <a:gd name="T99" fmla="*/ 644 h 783"/>
                  <a:gd name="T100" fmla="*/ 242 w 1575"/>
                  <a:gd name="T101" fmla="*/ 670 h 783"/>
                  <a:gd name="T102" fmla="*/ 306 w 1575"/>
                  <a:gd name="T103" fmla="*/ 701 h 783"/>
                  <a:gd name="T104" fmla="*/ 357 w 1575"/>
                  <a:gd name="T105" fmla="*/ 720 h 783"/>
                  <a:gd name="T106" fmla="*/ 427 w 1575"/>
                  <a:gd name="T107" fmla="*/ 739 h 783"/>
                  <a:gd name="T108" fmla="*/ 491 w 1575"/>
                  <a:gd name="T109" fmla="*/ 752 h 783"/>
                  <a:gd name="T110" fmla="*/ 567 w 1575"/>
                  <a:gd name="T111" fmla="*/ 7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5" h="783">
                    <a:moveTo>
                      <a:pt x="580" y="764"/>
                    </a:moveTo>
                    <a:lnTo>
                      <a:pt x="593" y="771"/>
                    </a:lnTo>
                    <a:lnTo>
                      <a:pt x="612" y="771"/>
                    </a:lnTo>
                    <a:lnTo>
                      <a:pt x="631" y="771"/>
                    </a:lnTo>
                    <a:lnTo>
                      <a:pt x="644" y="777"/>
                    </a:lnTo>
                    <a:lnTo>
                      <a:pt x="663" y="777"/>
                    </a:lnTo>
                    <a:lnTo>
                      <a:pt x="676" y="777"/>
                    </a:lnTo>
                    <a:lnTo>
                      <a:pt x="695" y="777"/>
                    </a:lnTo>
                    <a:lnTo>
                      <a:pt x="714" y="777"/>
                    </a:lnTo>
                    <a:lnTo>
                      <a:pt x="727" y="777"/>
                    </a:lnTo>
                    <a:lnTo>
                      <a:pt x="746" y="783"/>
                    </a:lnTo>
                    <a:lnTo>
                      <a:pt x="765" y="783"/>
                    </a:lnTo>
                    <a:lnTo>
                      <a:pt x="778" y="783"/>
                    </a:lnTo>
                    <a:lnTo>
                      <a:pt x="797" y="783"/>
                    </a:lnTo>
                    <a:lnTo>
                      <a:pt x="816" y="783"/>
                    </a:lnTo>
                    <a:lnTo>
                      <a:pt x="829" y="783"/>
                    </a:lnTo>
                    <a:lnTo>
                      <a:pt x="848" y="777"/>
                    </a:lnTo>
                    <a:lnTo>
                      <a:pt x="867" y="777"/>
                    </a:lnTo>
                    <a:lnTo>
                      <a:pt x="880" y="777"/>
                    </a:lnTo>
                    <a:lnTo>
                      <a:pt x="899" y="777"/>
                    </a:lnTo>
                    <a:lnTo>
                      <a:pt x="912" y="777"/>
                    </a:lnTo>
                    <a:lnTo>
                      <a:pt x="931" y="777"/>
                    </a:lnTo>
                    <a:lnTo>
                      <a:pt x="950" y="771"/>
                    </a:lnTo>
                    <a:lnTo>
                      <a:pt x="963" y="771"/>
                    </a:lnTo>
                    <a:lnTo>
                      <a:pt x="982" y="771"/>
                    </a:lnTo>
                    <a:lnTo>
                      <a:pt x="1001" y="764"/>
                    </a:lnTo>
                    <a:lnTo>
                      <a:pt x="1014" y="764"/>
                    </a:lnTo>
                    <a:lnTo>
                      <a:pt x="1014" y="764"/>
                    </a:lnTo>
                    <a:lnTo>
                      <a:pt x="1033" y="764"/>
                    </a:lnTo>
                    <a:lnTo>
                      <a:pt x="1052" y="758"/>
                    </a:lnTo>
                    <a:lnTo>
                      <a:pt x="1065" y="758"/>
                    </a:lnTo>
                    <a:lnTo>
                      <a:pt x="1084" y="752"/>
                    </a:lnTo>
                    <a:lnTo>
                      <a:pt x="1097" y="752"/>
                    </a:lnTo>
                    <a:lnTo>
                      <a:pt x="1103" y="746"/>
                    </a:lnTo>
                    <a:lnTo>
                      <a:pt x="1116" y="746"/>
                    </a:lnTo>
                    <a:lnTo>
                      <a:pt x="1135" y="739"/>
                    </a:lnTo>
                    <a:lnTo>
                      <a:pt x="1148" y="739"/>
                    </a:lnTo>
                    <a:lnTo>
                      <a:pt x="1167" y="733"/>
                    </a:lnTo>
                    <a:lnTo>
                      <a:pt x="1173" y="733"/>
                    </a:lnTo>
                    <a:lnTo>
                      <a:pt x="1186" y="727"/>
                    </a:lnTo>
                    <a:lnTo>
                      <a:pt x="1199" y="727"/>
                    </a:lnTo>
                    <a:lnTo>
                      <a:pt x="1218" y="720"/>
                    </a:lnTo>
                    <a:lnTo>
                      <a:pt x="1224" y="714"/>
                    </a:lnTo>
                    <a:lnTo>
                      <a:pt x="1237" y="714"/>
                    </a:lnTo>
                    <a:lnTo>
                      <a:pt x="1250" y="708"/>
                    </a:lnTo>
                    <a:lnTo>
                      <a:pt x="1269" y="701"/>
                    </a:lnTo>
                    <a:lnTo>
                      <a:pt x="1275" y="701"/>
                    </a:lnTo>
                    <a:lnTo>
                      <a:pt x="1281" y="695"/>
                    </a:lnTo>
                    <a:lnTo>
                      <a:pt x="1301" y="689"/>
                    </a:lnTo>
                    <a:lnTo>
                      <a:pt x="1313" y="682"/>
                    </a:lnTo>
                    <a:lnTo>
                      <a:pt x="1320" y="682"/>
                    </a:lnTo>
                    <a:lnTo>
                      <a:pt x="1332" y="670"/>
                    </a:lnTo>
                    <a:lnTo>
                      <a:pt x="1351" y="663"/>
                    </a:lnTo>
                    <a:lnTo>
                      <a:pt x="1351" y="663"/>
                    </a:lnTo>
                    <a:lnTo>
                      <a:pt x="1371" y="657"/>
                    </a:lnTo>
                    <a:lnTo>
                      <a:pt x="1383" y="651"/>
                    </a:lnTo>
                    <a:lnTo>
                      <a:pt x="1383" y="644"/>
                    </a:lnTo>
                    <a:lnTo>
                      <a:pt x="1402" y="638"/>
                    </a:lnTo>
                    <a:lnTo>
                      <a:pt x="1409" y="632"/>
                    </a:lnTo>
                    <a:lnTo>
                      <a:pt x="1422" y="625"/>
                    </a:lnTo>
                    <a:lnTo>
                      <a:pt x="1434" y="613"/>
                    </a:lnTo>
                    <a:lnTo>
                      <a:pt x="1434" y="613"/>
                    </a:lnTo>
                    <a:lnTo>
                      <a:pt x="1453" y="600"/>
                    </a:lnTo>
                    <a:lnTo>
                      <a:pt x="1453" y="600"/>
                    </a:lnTo>
                    <a:lnTo>
                      <a:pt x="1466" y="588"/>
                    </a:lnTo>
                    <a:lnTo>
                      <a:pt x="1473" y="581"/>
                    </a:lnTo>
                    <a:lnTo>
                      <a:pt x="1485" y="575"/>
                    </a:lnTo>
                    <a:lnTo>
                      <a:pt x="1492" y="562"/>
                    </a:lnTo>
                    <a:lnTo>
                      <a:pt x="1504" y="556"/>
                    </a:lnTo>
                    <a:lnTo>
                      <a:pt x="1511" y="550"/>
                    </a:lnTo>
                    <a:lnTo>
                      <a:pt x="1517" y="537"/>
                    </a:lnTo>
                    <a:lnTo>
                      <a:pt x="1524" y="531"/>
                    </a:lnTo>
                    <a:lnTo>
                      <a:pt x="1536" y="518"/>
                    </a:lnTo>
                    <a:lnTo>
                      <a:pt x="1536" y="512"/>
                    </a:lnTo>
                    <a:lnTo>
                      <a:pt x="1549" y="499"/>
                    </a:lnTo>
                    <a:lnTo>
                      <a:pt x="1555" y="486"/>
                    </a:lnTo>
                    <a:lnTo>
                      <a:pt x="1555" y="480"/>
                    </a:lnTo>
                    <a:lnTo>
                      <a:pt x="1562" y="467"/>
                    </a:lnTo>
                    <a:lnTo>
                      <a:pt x="1568" y="449"/>
                    </a:lnTo>
                    <a:lnTo>
                      <a:pt x="1568" y="442"/>
                    </a:lnTo>
                    <a:lnTo>
                      <a:pt x="1575" y="430"/>
                    </a:lnTo>
                    <a:lnTo>
                      <a:pt x="1575" y="417"/>
                    </a:lnTo>
                    <a:lnTo>
                      <a:pt x="1575" y="398"/>
                    </a:lnTo>
                    <a:lnTo>
                      <a:pt x="1575" y="379"/>
                    </a:lnTo>
                    <a:lnTo>
                      <a:pt x="1575" y="366"/>
                    </a:lnTo>
                    <a:lnTo>
                      <a:pt x="1575" y="347"/>
                    </a:lnTo>
                    <a:lnTo>
                      <a:pt x="1568" y="335"/>
                    </a:lnTo>
                    <a:lnTo>
                      <a:pt x="1568" y="335"/>
                    </a:lnTo>
                    <a:lnTo>
                      <a:pt x="1562" y="316"/>
                    </a:lnTo>
                    <a:lnTo>
                      <a:pt x="1555" y="297"/>
                    </a:lnTo>
                    <a:lnTo>
                      <a:pt x="1555" y="297"/>
                    </a:lnTo>
                    <a:lnTo>
                      <a:pt x="1549" y="284"/>
                    </a:lnTo>
                    <a:lnTo>
                      <a:pt x="1536" y="265"/>
                    </a:lnTo>
                    <a:lnTo>
                      <a:pt x="1536" y="265"/>
                    </a:lnTo>
                    <a:lnTo>
                      <a:pt x="1524" y="246"/>
                    </a:lnTo>
                    <a:lnTo>
                      <a:pt x="1517" y="246"/>
                    </a:lnTo>
                    <a:lnTo>
                      <a:pt x="1511" y="234"/>
                    </a:lnTo>
                    <a:lnTo>
                      <a:pt x="1504" y="227"/>
                    </a:lnTo>
                    <a:lnTo>
                      <a:pt x="1492" y="215"/>
                    </a:lnTo>
                    <a:lnTo>
                      <a:pt x="1485" y="208"/>
                    </a:lnTo>
                    <a:lnTo>
                      <a:pt x="1473" y="196"/>
                    </a:lnTo>
                    <a:lnTo>
                      <a:pt x="1466" y="196"/>
                    </a:lnTo>
                    <a:lnTo>
                      <a:pt x="1453" y="183"/>
                    </a:lnTo>
                    <a:lnTo>
                      <a:pt x="1453" y="177"/>
                    </a:lnTo>
                    <a:lnTo>
                      <a:pt x="1434" y="164"/>
                    </a:lnTo>
                    <a:lnTo>
                      <a:pt x="1434" y="164"/>
                    </a:lnTo>
                    <a:lnTo>
                      <a:pt x="1422" y="158"/>
                    </a:lnTo>
                    <a:lnTo>
                      <a:pt x="1409" y="152"/>
                    </a:lnTo>
                    <a:lnTo>
                      <a:pt x="1402" y="145"/>
                    </a:lnTo>
                    <a:lnTo>
                      <a:pt x="1383" y="133"/>
                    </a:lnTo>
                    <a:lnTo>
                      <a:pt x="1383" y="133"/>
                    </a:lnTo>
                    <a:lnTo>
                      <a:pt x="1371" y="126"/>
                    </a:lnTo>
                    <a:lnTo>
                      <a:pt x="1351" y="114"/>
                    </a:lnTo>
                    <a:lnTo>
                      <a:pt x="1351" y="114"/>
                    </a:lnTo>
                    <a:lnTo>
                      <a:pt x="1332" y="107"/>
                    </a:lnTo>
                    <a:lnTo>
                      <a:pt x="1320" y="101"/>
                    </a:lnTo>
                    <a:lnTo>
                      <a:pt x="1313" y="101"/>
                    </a:lnTo>
                    <a:lnTo>
                      <a:pt x="1301" y="95"/>
                    </a:lnTo>
                    <a:lnTo>
                      <a:pt x="1281" y="88"/>
                    </a:lnTo>
                    <a:lnTo>
                      <a:pt x="1275" y="82"/>
                    </a:lnTo>
                    <a:lnTo>
                      <a:pt x="1269" y="82"/>
                    </a:lnTo>
                    <a:lnTo>
                      <a:pt x="1250" y="76"/>
                    </a:lnTo>
                    <a:lnTo>
                      <a:pt x="1237" y="69"/>
                    </a:lnTo>
                    <a:lnTo>
                      <a:pt x="1224" y="63"/>
                    </a:lnTo>
                    <a:lnTo>
                      <a:pt x="1218" y="63"/>
                    </a:lnTo>
                    <a:lnTo>
                      <a:pt x="1199" y="57"/>
                    </a:lnTo>
                    <a:lnTo>
                      <a:pt x="1186" y="50"/>
                    </a:lnTo>
                    <a:lnTo>
                      <a:pt x="1173" y="50"/>
                    </a:lnTo>
                    <a:lnTo>
                      <a:pt x="1167" y="50"/>
                    </a:lnTo>
                    <a:lnTo>
                      <a:pt x="1148" y="44"/>
                    </a:lnTo>
                    <a:lnTo>
                      <a:pt x="1135" y="38"/>
                    </a:lnTo>
                    <a:lnTo>
                      <a:pt x="1116" y="38"/>
                    </a:lnTo>
                    <a:lnTo>
                      <a:pt x="1103" y="31"/>
                    </a:lnTo>
                    <a:lnTo>
                      <a:pt x="1097" y="31"/>
                    </a:lnTo>
                    <a:lnTo>
                      <a:pt x="1084" y="25"/>
                    </a:lnTo>
                    <a:lnTo>
                      <a:pt x="1065" y="25"/>
                    </a:lnTo>
                    <a:lnTo>
                      <a:pt x="1052" y="19"/>
                    </a:lnTo>
                    <a:lnTo>
                      <a:pt x="1033" y="19"/>
                    </a:lnTo>
                    <a:lnTo>
                      <a:pt x="1014" y="19"/>
                    </a:lnTo>
                    <a:lnTo>
                      <a:pt x="1014" y="13"/>
                    </a:lnTo>
                    <a:lnTo>
                      <a:pt x="1001" y="13"/>
                    </a:lnTo>
                    <a:lnTo>
                      <a:pt x="982" y="13"/>
                    </a:lnTo>
                    <a:lnTo>
                      <a:pt x="963" y="13"/>
                    </a:lnTo>
                    <a:lnTo>
                      <a:pt x="950" y="6"/>
                    </a:lnTo>
                    <a:lnTo>
                      <a:pt x="931" y="6"/>
                    </a:lnTo>
                    <a:lnTo>
                      <a:pt x="912" y="6"/>
                    </a:lnTo>
                    <a:lnTo>
                      <a:pt x="899" y="6"/>
                    </a:lnTo>
                    <a:lnTo>
                      <a:pt x="880" y="0"/>
                    </a:lnTo>
                    <a:lnTo>
                      <a:pt x="867" y="0"/>
                    </a:lnTo>
                    <a:lnTo>
                      <a:pt x="848" y="0"/>
                    </a:lnTo>
                    <a:lnTo>
                      <a:pt x="829" y="0"/>
                    </a:lnTo>
                    <a:lnTo>
                      <a:pt x="816" y="0"/>
                    </a:lnTo>
                    <a:lnTo>
                      <a:pt x="797" y="0"/>
                    </a:lnTo>
                    <a:lnTo>
                      <a:pt x="778" y="0"/>
                    </a:lnTo>
                    <a:lnTo>
                      <a:pt x="765" y="0"/>
                    </a:lnTo>
                    <a:lnTo>
                      <a:pt x="746" y="0"/>
                    </a:lnTo>
                    <a:lnTo>
                      <a:pt x="727" y="0"/>
                    </a:lnTo>
                    <a:lnTo>
                      <a:pt x="714" y="0"/>
                    </a:lnTo>
                    <a:lnTo>
                      <a:pt x="695" y="0"/>
                    </a:lnTo>
                    <a:lnTo>
                      <a:pt x="676" y="6"/>
                    </a:lnTo>
                    <a:lnTo>
                      <a:pt x="663" y="6"/>
                    </a:lnTo>
                    <a:lnTo>
                      <a:pt x="644" y="6"/>
                    </a:lnTo>
                    <a:lnTo>
                      <a:pt x="631" y="6"/>
                    </a:lnTo>
                    <a:lnTo>
                      <a:pt x="612" y="13"/>
                    </a:lnTo>
                    <a:lnTo>
                      <a:pt x="593" y="13"/>
                    </a:lnTo>
                    <a:lnTo>
                      <a:pt x="580" y="13"/>
                    </a:lnTo>
                    <a:lnTo>
                      <a:pt x="567" y="13"/>
                    </a:lnTo>
                    <a:lnTo>
                      <a:pt x="561" y="19"/>
                    </a:lnTo>
                    <a:lnTo>
                      <a:pt x="542" y="19"/>
                    </a:lnTo>
                    <a:lnTo>
                      <a:pt x="529" y="19"/>
                    </a:lnTo>
                    <a:lnTo>
                      <a:pt x="510" y="25"/>
                    </a:lnTo>
                    <a:lnTo>
                      <a:pt x="491" y="25"/>
                    </a:lnTo>
                    <a:lnTo>
                      <a:pt x="478" y="31"/>
                    </a:lnTo>
                    <a:lnTo>
                      <a:pt x="472" y="31"/>
                    </a:lnTo>
                    <a:lnTo>
                      <a:pt x="459" y="38"/>
                    </a:lnTo>
                    <a:lnTo>
                      <a:pt x="446" y="38"/>
                    </a:lnTo>
                    <a:lnTo>
                      <a:pt x="427" y="44"/>
                    </a:lnTo>
                    <a:lnTo>
                      <a:pt x="408" y="50"/>
                    </a:lnTo>
                    <a:lnTo>
                      <a:pt x="402" y="50"/>
                    </a:lnTo>
                    <a:lnTo>
                      <a:pt x="395" y="50"/>
                    </a:lnTo>
                    <a:lnTo>
                      <a:pt x="376" y="57"/>
                    </a:lnTo>
                    <a:lnTo>
                      <a:pt x="357" y="63"/>
                    </a:lnTo>
                    <a:lnTo>
                      <a:pt x="351" y="63"/>
                    </a:lnTo>
                    <a:lnTo>
                      <a:pt x="344" y="69"/>
                    </a:lnTo>
                    <a:lnTo>
                      <a:pt x="325" y="76"/>
                    </a:lnTo>
                    <a:lnTo>
                      <a:pt x="306" y="82"/>
                    </a:lnTo>
                    <a:lnTo>
                      <a:pt x="306" y="82"/>
                    </a:lnTo>
                    <a:lnTo>
                      <a:pt x="293" y="88"/>
                    </a:lnTo>
                    <a:lnTo>
                      <a:pt x="274" y="95"/>
                    </a:lnTo>
                    <a:lnTo>
                      <a:pt x="262" y="101"/>
                    </a:lnTo>
                    <a:lnTo>
                      <a:pt x="262" y="101"/>
                    </a:lnTo>
                    <a:lnTo>
                      <a:pt x="242" y="107"/>
                    </a:lnTo>
                    <a:lnTo>
                      <a:pt x="230" y="114"/>
                    </a:lnTo>
                    <a:lnTo>
                      <a:pt x="223" y="114"/>
                    </a:lnTo>
                    <a:lnTo>
                      <a:pt x="211" y="126"/>
                    </a:lnTo>
                    <a:lnTo>
                      <a:pt x="198" y="133"/>
                    </a:lnTo>
                    <a:lnTo>
                      <a:pt x="191" y="133"/>
                    </a:lnTo>
                    <a:lnTo>
                      <a:pt x="172" y="145"/>
                    </a:lnTo>
                    <a:lnTo>
                      <a:pt x="166" y="152"/>
                    </a:lnTo>
                    <a:lnTo>
                      <a:pt x="160" y="158"/>
                    </a:lnTo>
                    <a:lnTo>
                      <a:pt x="140" y="164"/>
                    </a:lnTo>
                    <a:lnTo>
                      <a:pt x="140" y="164"/>
                    </a:lnTo>
                    <a:lnTo>
                      <a:pt x="121" y="177"/>
                    </a:lnTo>
                    <a:lnTo>
                      <a:pt x="121" y="183"/>
                    </a:lnTo>
                    <a:lnTo>
                      <a:pt x="109" y="196"/>
                    </a:lnTo>
                    <a:lnTo>
                      <a:pt x="102" y="196"/>
                    </a:lnTo>
                    <a:lnTo>
                      <a:pt x="89" y="208"/>
                    </a:lnTo>
                    <a:lnTo>
                      <a:pt x="83" y="215"/>
                    </a:lnTo>
                    <a:lnTo>
                      <a:pt x="77" y="227"/>
                    </a:lnTo>
                    <a:lnTo>
                      <a:pt x="70" y="234"/>
                    </a:lnTo>
                    <a:lnTo>
                      <a:pt x="58" y="246"/>
                    </a:lnTo>
                    <a:lnTo>
                      <a:pt x="51" y="246"/>
                    </a:lnTo>
                    <a:lnTo>
                      <a:pt x="38" y="265"/>
                    </a:lnTo>
                    <a:lnTo>
                      <a:pt x="38" y="265"/>
                    </a:lnTo>
                    <a:lnTo>
                      <a:pt x="32" y="284"/>
                    </a:lnTo>
                    <a:lnTo>
                      <a:pt x="26" y="297"/>
                    </a:lnTo>
                    <a:lnTo>
                      <a:pt x="19" y="297"/>
                    </a:lnTo>
                    <a:lnTo>
                      <a:pt x="13" y="316"/>
                    </a:lnTo>
                    <a:lnTo>
                      <a:pt x="7" y="335"/>
                    </a:lnTo>
                    <a:lnTo>
                      <a:pt x="7" y="335"/>
                    </a:lnTo>
                    <a:lnTo>
                      <a:pt x="7" y="347"/>
                    </a:lnTo>
                    <a:lnTo>
                      <a:pt x="0" y="366"/>
                    </a:lnTo>
                    <a:lnTo>
                      <a:pt x="0" y="379"/>
                    </a:lnTo>
                    <a:lnTo>
                      <a:pt x="0" y="398"/>
                    </a:lnTo>
                    <a:lnTo>
                      <a:pt x="0" y="417"/>
                    </a:lnTo>
                    <a:lnTo>
                      <a:pt x="7" y="430"/>
                    </a:lnTo>
                    <a:lnTo>
                      <a:pt x="7" y="442"/>
                    </a:lnTo>
                    <a:lnTo>
                      <a:pt x="7" y="449"/>
                    </a:lnTo>
                    <a:lnTo>
                      <a:pt x="13" y="467"/>
                    </a:lnTo>
                    <a:lnTo>
                      <a:pt x="19" y="480"/>
                    </a:lnTo>
                    <a:lnTo>
                      <a:pt x="26" y="486"/>
                    </a:lnTo>
                    <a:lnTo>
                      <a:pt x="32" y="499"/>
                    </a:lnTo>
                    <a:lnTo>
                      <a:pt x="38" y="512"/>
                    </a:lnTo>
                    <a:lnTo>
                      <a:pt x="38" y="518"/>
                    </a:lnTo>
                    <a:lnTo>
                      <a:pt x="51" y="531"/>
                    </a:lnTo>
                    <a:lnTo>
                      <a:pt x="58" y="537"/>
                    </a:lnTo>
                    <a:lnTo>
                      <a:pt x="70" y="550"/>
                    </a:lnTo>
                    <a:lnTo>
                      <a:pt x="77" y="556"/>
                    </a:lnTo>
                    <a:lnTo>
                      <a:pt x="83" y="562"/>
                    </a:lnTo>
                    <a:lnTo>
                      <a:pt x="89" y="575"/>
                    </a:lnTo>
                    <a:lnTo>
                      <a:pt x="102" y="581"/>
                    </a:lnTo>
                    <a:lnTo>
                      <a:pt x="109" y="588"/>
                    </a:lnTo>
                    <a:lnTo>
                      <a:pt x="121" y="600"/>
                    </a:lnTo>
                    <a:lnTo>
                      <a:pt x="121" y="600"/>
                    </a:lnTo>
                    <a:lnTo>
                      <a:pt x="140" y="613"/>
                    </a:lnTo>
                    <a:lnTo>
                      <a:pt x="140" y="613"/>
                    </a:lnTo>
                    <a:lnTo>
                      <a:pt x="160" y="625"/>
                    </a:lnTo>
                    <a:lnTo>
                      <a:pt x="166" y="632"/>
                    </a:lnTo>
                    <a:lnTo>
                      <a:pt x="172" y="638"/>
                    </a:lnTo>
                    <a:lnTo>
                      <a:pt x="191" y="644"/>
                    </a:lnTo>
                    <a:lnTo>
                      <a:pt x="198" y="651"/>
                    </a:lnTo>
                    <a:lnTo>
                      <a:pt x="211" y="657"/>
                    </a:lnTo>
                    <a:lnTo>
                      <a:pt x="223" y="663"/>
                    </a:lnTo>
                    <a:lnTo>
                      <a:pt x="230" y="663"/>
                    </a:lnTo>
                    <a:lnTo>
                      <a:pt x="242" y="670"/>
                    </a:lnTo>
                    <a:lnTo>
                      <a:pt x="262" y="682"/>
                    </a:lnTo>
                    <a:lnTo>
                      <a:pt x="262" y="682"/>
                    </a:lnTo>
                    <a:lnTo>
                      <a:pt x="274" y="689"/>
                    </a:lnTo>
                    <a:lnTo>
                      <a:pt x="293" y="695"/>
                    </a:lnTo>
                    <a:lnTo>
                      <a:pt x="306" y="701"/>
                    </a:lnTo>
                    <a:lnTo>
                      <a:pt x="306" y="701"/>
                    </a:lnTo>
                    <a:lnTo>
                      <a:pt x="325" y="708"/>
                    </a:lnTo>
                    <a:lnTo>
                      <a:pt x="344" y="714"/>
                    </a:lnTo>
                    <a:lnTo>
                      <a:pt x="351" y="714"/>
                    </a:lnTo>
                    <a:lnTo>
                      <a:pt x="357" y="720"/>
                    </a:lnTo>
                    <a:lnTo>
                      <a:pt x="376" y="727"/>
                    </a:lnTo>
                    <a:lnTo>
                      <a:pt x="395" y="727"/>
                    </a:lnTo>
                    <a:lnTo>
                      <a:pt x="402" y="733"/>
                    </a:lnTo>
                    <a:lnTo>
                      <a:pt x="408" y="733"/>
                    </a:lnTo>
                    <a:lnTo>
                      <a:pt x="427" y="739"/>
                    </a:lnTo>
                    <a:lnTo>
                      <a:pt x="446" y="739"/>
                    </a:lnTo>
                    <a:lnTo>
                      <a:pt x="459" y="746"/>
                    </a:lnTo>
                    <a:lnTo>
                      <a:pt x="472" y="746"/>
                    </a:lnTo>
                    <a:lnTo>
                      <a:pt x="478" y="752"/>
                    </a:lnTo>
                    <a:lnTo>
                      <a:pt x="491" y="752"/>
                    </a:lnTo>
                    <a:lnTo>
                      <a:pt x="510" y="758"/>
                    </a:lnTo>
                    <a:lnTo>
                      <a:pt x="529" y="758"/>
                    </a:lnTo>
                    <a:lnTo>
                      <a:pt x="542" y="764"/>
                    </a:lnTo>
                    <a:lnTo>
                      <a:pt x="561" y="764"/>
                    </a:lnTo>
                    <a:lnTo>
                      <a:pt x="567" y="764"/>
                    </a:lnTo>
                    <a:lnTo>
                      <a:pt x="580" y="76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503"/>
              <p:cNvSpPr>
                <a:spLocks/>
              </p:cNvSpPr>
              <p:nvPr/>
            </p:nvSpPr>
            <p:spPr bwMode="auto">
              <a:xfrm>
                <a:off x="1774" y="1957"/>
                <a:ext cx="1575" cy="783"/>
              </a:xfrm>
              <a:custGeom>
                <a:avLst/>
                <a:gdLst>
                  <a:gd name="T0" fmla="*/ 101 w 247"/>
                  <a:gd name="T1" fmla="*/ 123 h 124"/>
                  <a:gd name="T2" fmla="*/ 114 w 247"/>
                  <a:gd name="T3" fmla="*/ 123 h 124"/>
                  <a:gd name="T4" fmla="*/ 128 w 247"/>
                  <a:gd name="T5" fmla="*/ 124 h 124"/>
                  <a:gd name="T6" fmla="*/ 141 w 247"/>
                  <a:gd name="T7" fmla="*/ 123 h 124"/>
                  <a:gd name="T8" fmla="*/ 154 w 247"/>
                  <a:gd name="T9" fmla="*/ 122 h 124"/>
                  <a:gd name="T10" fmla="*/ 165 w 247"/>
                  <a:gd name="T11" fmla="*/ 120 h 124"/>
                  <a:gd name="T12" fmla="*/ 175 w 247"/>
                  <a:gd name="T13" fmla="*/ 118 h 124"/>
                  <a:gd name="T14" fmla="*/ 186 w 247"/>
                  <a:gd name="T15" fmla="*/ 115 h 124"/>
                  <a:gd name="T16" fmla="*/ 196 w 247"/>
                  <a:gd name="T17" fmla="*/ 112 h 124"/>
                  <a:gd name="T18" fmla="*/ 206 w 247"/>
                  <a:gd name="T19" fmla="*/ 108 h 124"/>
                  <a:gd name="T20" fmla="*/ 215 w 247"/>
                  <a:gd name="T21" fmla="*/ 104 h 124"/>
                  <a:gd name="T22" fmla="*/ 223 w 247"/>
                  <a:gd name="T23" fmla="*/ 99 h 124"/>
                  <a:gd name="T24" fmla="*/ 230 w 247"/>
                  <a:gd name="T25" fmla="*/ 93 h 124"/>
                  <a:gd name="T26" fmla="*/ 237 w 247"/>
                  <a:gd name="T27" fmla="*/ 87 h 124"/>
                  <a:gd name="T28" fmla="*/ 243 w 247"/>
                  <a:gd name="T29" fmla="*/ 79 h 124"/>
                  <a:gd name="T30" fmla="*/ 246 w 247"/>
                  <a:gd name="T31" fmla="*/ 70 h 124"/>
                  <a:gd name="T32" fmla="*/ 247 w 247"/>
                  <a:gd name="T33" fmla="*/ 58 h 124"/>
                  <a:gd name="T34" fmla="*/ 244 w 247"/>
                  <a:gd name="T35" fmla="*/ 47 h 124"/>
                  <a:gd name="T36" fmla="*/ 239 w 247"/>
                  <a:gd name="T37" fmla="*/ 39 h 124"/>
                  <a:gd name="T38" fmla="*/ 233 w 247"/>
                  <a:gd name="T39" fmla="*/ 33 h 124"/>
                  <a:gd name="T40" fmla="*/ 225 w 247"/>
                  <a:gd name="T41" fmla="*/ 26 h 124"/>
                  <a:gd name="T42" fmla="*/ 217 w 247"/>
                  <a:gd name="T43" fmla="*/ 21 h 124"/>
                  <a:gd name="T44" fmla="*/ 209 w 247"/>
                  <a:gd name="T45" fmla="*/ 17 h 124"/>
                  <a:gd name="T46" fmla="*/ 200 w 247"/>
                  <a:gd name="T47" fmla="*/ 13 h 124"/>
                  <a:gd name="T48" fmla="*/ 191 w 247"/>
                  <a:gd name="T49" fmla="*/ 10 h 124"/>
                  <a:gd name="T50" fmla="*/ 180 w 247"/>
                  <a:gd name="T51" fmla="*/ 7 h 124"/>
                  <a:gd name="T52" fmla="*/ 170 w 247"/>
                  <a:gd name="T53" fmla="*/ 4 h 124"/>
                  <a:gd name="T54" fmla="*/ 159 w 247"/>
                  <a:gd name="T55" fmla="*/ 2 h 124"/>
                  <a:gd name="T56" fmla="*/ 146 w 247"/>
                  <a:gd name="T57" fmla="*/ 1 h 124"/>
                  <a:gd name="T58" fmla="*/ 133 w 247"/>
                  <a:gd name="T59" fmla="*/ 0 h 124"/>
                  <a:gd name="T60" fmla="*/ 120 w 247"/>
                  <a:gd name="T61" fmla="*/ 0 h 124"/>
                  <a:gd name="T62" fmla="*/ 106 w 247"/>
                  <a:gd name="T63" fmla="*/ 1 h 124"/>
                  <a:gd name="T64" fmla="*/ 93 w 247"/>
                  <a:gd name="T65" fmla="*/ 2 h 124"/>
                  <a:gd name="T66" fmla="*/ 83 w 247"/>
                  <a:gd name="T67" fmla="*/ 3 h 124"/>
                  <a:gd name="T68" fmla="*/ 72 w 247"/>
                  <a:gd name="T69" fmla="*/ 6 h 124"/>
                  <a:gd name="T70" fmla="*/ 62 w 247"/>
                  <a:gd name="T71" fmla="*/ 8 h 124"/>
                  <a:gd name="T72" fmla="*/ 51 w 247"/>
                  <a:gd name="T73" fmla="*/ 12 h 124"/>
                  <a:gd name="T74" fmla="*/ 41 w 247"/>
                  <a:gd name="T75" fmla="*/ 16 h 124"/>
                  <a:gd name="T76" fmla="*/ 33 w 247"/>
                  <a:gd name="T77" fmla="*/ 20 h 124"/>
                  <a:gd name="T78" fmla="*/ 25 w 247"/>
                  <a:gd name="T79" fmla="*/ 25 h 124"/>
                  <a:gd name="T80" fmla="*/ 17 w 247"/>
                  <a:gd name="T81" fmla="*/ 31 h 124"/>
                  <a:gd name="T82" fmla="*/ 11 w 247"/>
                  <a:gd name="T83" fmla="*/ 37 h 124"/>
                  <a:gd name="T84" fmla="*/ 5 w 247"/>
                  <a:gd name="T85" fmla="*/ 45 h 124"/>
                  <a:gd name="T86" fmla="*/ 1 w 247"/>
                  <a:gd name="T87" fmla="*/ 53 h 124"/>
                  <a:gd name="T88" fmla="*/ 0 w 247"/>
                  <a:gd name="T89" fmla="*/ 66 h 124"/>
                  <a:gd name="T90" fmla="*/ 3 w 247"/>
                  <a:gd name="T91" fmla="*/ 76 h 124"/>
                  <a:gd name="T92" fmla="*/ 8 w 247"/>
                  <a:gd name="T93" fmla="*/ 84 h 124"/>
                  <a:gd name="T94" fmla="*/ 14 w 247"/>
                  <a:gd name="T95" fmla="*/ 91 h 124"/>
                  <a:gd name="T96" fmla="*/ 22 w 247"/>
                  <a:gd name="T97" fmla="*/ 97 h 124"/>
                  <a:gd name="T98" fmla="*/ 30 w 247"/>
                  <a:gd name="T99" fmla="*/ 102 h 124"/>
                  <a:gd name="T100" fmla="*/ 38 w 247"/>
                  <a:gd name="T101" fmla="*/ 106 h 124"/>
                  <a:gd name="T102" fmla="*/ 48 w 247"/>
                  <a:gd name="T103" fmla="*/ 111 h 124"/>
                  <a:gd name="T104" fmla="*/ 56 w 247"/>
                  <a:gd name="T105" fmla="*/ 114 h 124"/>
                  <a:gd name="T106" fmla="*/ 67 w 247"/>
                  <a:gd name="T107" fmla="*/ 117 h 124"/>
                  <a:gd name="T108" fmla="*/ 77 w 247"/>
                  <a:gd name="T109" fmla="*/ 119 h 124"/>
                  <a:gd name="T110" fmla="*/ 89 w 247"/>
                  <a:gd name="T111" fmla="*/ 12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7" h="124">
                    <a:moveTo>
                      <a:pt x="91" y="121"/>
                    </a:moveTo>
                    <a:lnTo>
                      <a:pt x="93" y="122"/>
                    </a:lnTo>
                    <a:lnTo>
                      <a:pt x="96" y="122"/>
                    </a:lnTo>
                    <a:lnTo>
                      <a:pt x="99" y="122"/>
                    </a:lnTo>
                    <a:lnTo>
                      <a:pt x="101" y="123"/>
                    </a:lnTo>
                    <a:lnTo>
                      <a:pt x="104" y="123"/>
                    </a:lnTo>
                    <a:lnTo>
                      <a:pt x="106" y="123"/>
                    </a:lnTo>
                    <a:lnTo>
                      <a:pt x="109" y="123"/>
                    </a:lnTo>
                    <a:lnTo>
                      <a:pt x="112" y="123"/>
                    </a:lnTo>
                    <a:lnTo>
                      <a:pt x="114" y="123"/>
                    </a:lnTo>
                    <a:lnTo>
                      <a:pt x="117" y="124"/>
                    </a:lnTo>
                    <a:lnTo>
                      <a:pt x="120" y="124"/>
                    </a:lnTo>
                    <a:lnTo>
                      <a:pt x="122" y="124"/>
                    </a:lnTo>
                    <a:lnTo>
                      <a:pt x="125" y="124"/>
                    </a:lnTo>
                    <a:lnTo>
                      <a:pt x="128" y="124"/>
                    </a:lnTo>
                    <a:lnTo>
                      <a:pt x="130" y="124"/>
                    </a:lnTo>
                    <a:lnTo>
                      <a:pt x="133" y="123"/>
                    </a:lnTo>
                    <a:lnTo>
                      <a:pt x="136" y="123"/>
                    </a:lnTo>
                    <a:lnTo>
                      <a:pt x="138" y="123"/>
                    </a:lnTo>
                    <a:lnTo>
                      <a:pt x="141" y="123"/>
                    </a:lnTo>
                    <a:lnTo>
                      <a:pt x="143" y="123"/>
                    </a:lnTo>
                    <a:lnTo>
                      <a:pt x="146" y="123"/>
                    </a:lnTo>
                    <a:lnTo>
                      <a:pt x="149" y="122"/>
                    </a:lnTo>
                    <a:lnTo>
                      <a:pt x="151" y="122"/>
                    </a:lnTo>
                    <a:lnTo>
                      <a:pt x="154" y="122"/>
                    </a:lnTo>
                    <a:lnTo>
                      <a:pt x="157" y="121"/>
                    </a:lnTo>
                    <a:lnTo>
                      <a:pt x="159" y="121"/>
                    </a:lnTo>
                    <a:lnTo>
                      <a:pt x="159" y="121"/>
                    </a:lnTo>
                    <a:lnTo>
                      <a:pt x="162" y="121"/>
                    </a:lnTo>
                    <a:lnTo>
                      <a:pt x="165" y="120"/>
                    </a:lnTo>
                    <a:lnTo>
                      <a:pt x="167" y="120"/>
                    </a:lnTo>
                    <a:lnTo>
                      <a:pt x="170" y="119"/>
                    </a:lnTo>
                    <a:lnTo>
                      <a:pt x="172" y="119"/>
                    </a:lnTo>
                    <a:lnTo>
                      <a:pt x="173" y="118"/>
                    </a:lnTo>
                    <a:lnTo>
                      <a:pt x="175" y="118"/>
                    </a:lnTo>
                    <a:lnTo>
                      <a:pt x="178" y="117"/>
                    </a:lnTo>
                    <a:lnTo>
                      <a:pt x="180" y="117"/>
                    </a:lnTo>
                    <a:lnTo>
                      <a:pt x="183" y="116"/>
                    </a:lnTo>
                    <a:lnTo>
                      <a:pt x="184" y="116"/>
                    </a:lnTo>
                    <a:lnTo>
                      <a:pt x="186" y="115"/>
                    </a:lnTo>
                    <a:lnTo>
                      <a:pt x="188" y="115"/>
                    </a:lnTo>
                    <a:lnTo>
                      <a:pt x="191" y="114"/>
                    </a:lnTo>
                    <a:lnTo>
                      <a:pt x="192" y="113"/>
                    </a:lnTo>
                    <a:lnTo>
                      <a:pt x="194" y="113"/>
                    </a:lnTo>
                    <a:lnTo>
                      <a:pt x="196" y="112"/>
                    </a:lnTo>
                    <a:lnTo>
                      <a:pt x="199" y="111"/>
                    </a:lnTo>
                    <a:lnTo>
                      <a:pt x="200" y="111"/>
                    </a:lnTo>
                    <a:lnTo>
                      <a:pt x="201" y="110"/>
                    </a:lnTo>
                    <a:lnTo>
                      <a:pt x="204" y="109"/>
                    </a:lnTo>
                    <a:lnTo>
                      <a:pt x="206" y="108"/>
                    </a:lnTo>
                    <a:lnTo>
                      <a:pt x="207" y="108"/>
                    </a:lnTo>
                    <a:lnTo>
                      <a:pt x="209" y="106"/>
                    </a:lnTo>
                    <a:lnTo>
                      <a:pt x="212" y="105"/>
                    </a:lnTo>
                    <a:lnTo>
                      <a:pt x="212" y="105"/>
                    </a:lnTo>
                    <a:lnTo>
                      <a:pt x="215" y="104"/>
                    </a:lnTo>
                    <a:lnTo>
                      <a:pt x="217" y="103"/>
                    </a:lnTo>
                    <a:lnTo>
                      <a:pt x="217" y="102"/>
                    </a:lnTo>
                    <a:lnTo>
                      <a:pt x="220" y="101"/>
                    </a:lnTo>
                    <a:lnTo>
                      <a:pt x="221" y="100"/>
                    </a:lnTo>
                    <a:lnTo>
                      <a:pt x="223" y="99"/>
                    </a:lnTo>
                    <a:lnTo>
                      <a:pt x="225" y="97"/>
                    </a:lnTo>
                    <a:lnTo>
                      <a:pt x="225" y="97"/>
                    </a:lnTo>
                    <a:lnTo>
                      <a:pt x="228" y="95"/>
                    </a:lnTo>
                    <a:lnTo>
                      <a:pt x="228" y="95"/>
                    </a:lnTo>
                    <a:lnTo>
                      <a:pt x="230" y="93"/>
                    </a:lnTo>
                    <a:lnTo>
                      <a:pt x="231" y="92"/>
                    </a:lnTo>
                    <a:lnTo>
                      <a:pt x="233" y="91"/>
                    </a:lnTo>
                    <a:lnTo>
                      <a:pt x="234" y="89"/>
                    </a:lnTo>
                    <a:lnTo>
                      <a:pt x="236" y="88"/>
                    </a:lnTo>
                    <a:lnTo>
                      <a:pt x="237" y="87"/>
                    </a:lnTo>
                    <a:lnTo>
                      <a:pt x="238" y="85"/>
                    </a:lnTo>
                    <a:lnTo>
                      <a:pt x="239" y="84"/>
                    </a:lnTo>
                    <a:lnTo>
                      <a:pt x="241" y="82"/>
                    </a:lnTo>
                    <a:lnTo>
                      <a:pt x="241" y="81"/>
                    </a:lnTo>
                    <a:lnTo>
                      <a:pt x="243" y="79"/>
                    </a:lnTo>
                    <a:lnTo>
                      <a:pt x="244" y="77"/>
                    </a:lnTo>
                    <a:lnTo>
                      <a:pt x="244" y="76"/>
                    </a:lnTo>
                    <a:lnTo>
                      <a:pt x="245" y="74"/>
                    </a:lnTo>
                    <a:lnTo>
                      <a:pt x="246" y="71"/>
                    </a:lnTo>
                    <a:lnTo>
                      <a:pt x="246" y="70"/>
                    </a:lnTo>
                    <a:lnTo>
                      <a:pt x="247" y="68"/>
                    </a:lnTo>
                    <a:lnTo>
                      <a:pt x="247" y="66"/>
                    </a:lnTo>
                    <a:lnTo>
                      <a:pt x="247" y="63"/>
                    </a:lnTo>
                    <a:lnTo>
                      <a:pt x="247" y="60"/>
                    </a:lnTo>
                    <a:lnTo>
                      <a:pt x="247" y="58"/>
                    </a:lnTo>
                    <a:lnTo>
                      <a:pt x="247" y="55"/>
                    </a:lnTo>
                    <a:lnTo>
                      <a:pt x="246" y="53"/>
                    </a:lnTo>
                    <a:lnTo>
                      <a:pt x="246" y="53"/>
                    </a:lnTo>
                    <a:lnTo>
                      <a:pt x="245" y="50"/>
                    </a:lnTo>
                    <a:lnTo>
                      <a:pt x="244" y="47"/>
                    </a:lnTo>
                    <a:lnTo>
                      <a:pt x="244" y="47"/>
                    </a:lnTo>
                    <a:lnTo>
                      <a:pt x="243" y="45"/>
                    </a:lnTo>
                    <a:lnTo>
                      <a:pt x="241" y="42"/>
                    </a:lnTo>
                    <a:lnTo>
                      <a:pt x="241" y="42"/>
                    </a:lnTo>
                    <a:lnTo>
                      <a:pt x="239" y="39"/>
                    </a:lnTo>
                    <a:lnTo>
                      <a:pt x="238" y="39"/>
                    </a:lnTo>
                    <a:lnTo>
                      <a:pt x="237" y="37"/>
                    </a:lnTo>
                    <a:lnTo>
                      <a:pt x="236" y="36"/>
                    </a:lnTo>
                    <a:lnTo>
                      <a:pt x="234" y="34"/>
                    </a:lnTo>
                    <a:lnTo>
                      <a:pt x="233" y="33"/>
                    </a:lnTo>
                    <a:lnTo>
                      <a:pt x="231" y="31"/>
                    </a:lnTo>
                    <a:lnTo>
                      <a:pt x="230" y="31"/>
                    </a:lnTo>
                    <a:lnTo>
                      <a:pt x="228" y="29"/>
                    </a:lnTo>
                    <a:lnTo>
                      <a:pt x="228" y="28"/>
                    </a:lnTo>
                    <a:lnTo>
                      <a:pt x="225" y="26"/>
                    </a:lnTo>
                    <a:lnTo>
                      <a:pt x="225" y="26"/>
                    </a:lnTo>
                    <a:lnTo>
                      <a:pt x="223" y="25"/>
                    </a:lnTo>
                    <a:lnTo>
                      <a:pt x="221" y="24"/>
                    </a:lnTo>
                    <a:lnTo>
                      <a:pt x="220" y="23"/>
                    </a:lnTo>
                    <a:lnTo>
                      <a:pt x="217" y="21"/>
                    </a:lnTo>
                    <a:lnTo>
                      <a:pt x="217" y="21"/>
                    </a:lnTo>
                    <a:lnTo>
                      <a:pt x="215" y="20"/>
                    </a:lnTo>
                    <a:lnTo>
                      <a:pt x="212" y="18"/>
                    </a:lnTo>
                    <a:lnTo>
                      <a:pt x="212" y="18"/>
                    </a:lnTo>
                    <a:lnTo>
                      <a:pt x="209" y="17"/>
                    </a:lnTo>
                    <a:lnTo>
                      <a:pt x="207" y="16"/>
                    </a:lnTo>
                    <a:lnTo>
                      <a:pt x="206" y="16"/>
                    </a:lnTo>
                    <a:lnTo>
                      <a:pt x="204" y="15"/>
                    </a:lnTo>
                    <a:lnTo>
                      <a:pt x="201" y="14"/>
                    </a:lnTo>
                    <a:lnTo>
                      <a:pt x="200" y="13"/>
                    </a:lnTo>
                    <a:lnTo>
                      <a:pt x="199" y="13"/>
                    </a:lnTo>
                    <a:lnTo>
                      <a:pt x="196" y="12"/>
                    </a:lnTo>
                    <a:lnTo>
                      <a:pt x="194" y="11"/>
                    </a:lnTo>
                    <a:lnTo>
                      <a:pt x="192" y="10"/>
                    </a:lnTo>
                    <a:lnTo>
                      <a:pt x="191" y="10"/>
                    </a:lnTo>
                    <a:lnTo>
                      <a:pt x="188" y="9"/>
                    </a:lnTo>
                    <a:lnTo>
                      <a:pt x="186" y="8"/>
                    </a:lnTo>
                    <a:lnTo>
                      <a:pt x="184" y="8"/>
                    </a:lnTo>
                    <a:lnTo>
                      <a:pt x="183" y="8"/>
                    </a:lnTo>
                    <a:lnTo>
                      <a:pt x="180" y="7"/>
                    </a:lnTo>
                    <a:lnTo>
                      <a:pt x="178" y="6"/>
                    </a:lnTo>
                    <a:lnTo>
                      <a:pt x="175" y="6"/>
                    </a:lnTo>
                    <a:lnTo>
                      <a:pt x="173" y="5"/>
                    </a:lnTo>
                    <a:lnTo>
                      <a:pt x="172" y="5"/>
                    </a:lnTo>
                    <a:lnTo>
                      <a:pt x="170" y="4"/>
                    </a:lnTo>
                    <a:lnTo>
                      <a:pt x="167" y="4"/>
                    </a:lnTo>
                    <a:lnTo>
                      <a:pt x="165" y="3"/>
                    </a:lnTo>
                    <a:lnTo>
                      <a:pt x="162" y="3"/>
                    </a:lnTo>
                    <a:lnTo>
                      <a:pt x="159" y="3"/>
                    </a:lnTo>
                    <a:lnTo>
                      <a:pt x="159" y="2"/>
                    </a:lnTo>
                    <a:lnTo>
                      <a:pt x="157" y="2"/>
                    </a:lnTo>
                    <a:lnTo>
                      <a:pt x="154" y="2"/>
                    </a:lnTo>
                    <a:lnTo>
                      <a:pt x="151" y="2"/>
                    </a:lnTo>
                    <a:lnTo>
                      <a:pt x="149" y="1"/>
                    </a:lnTo>
                    <a:lnTo>
                      <a:pt x="146" y="1"/>
                    </a:lnTo>
                    <a:lnTo>
                      <a:pt x="143" y="1"/>
                    </a:lnTo>
                    <a:lnTo>
                      <a:pt x="141" y="1"/>
                    </a:lnTo>
                    <a:lnTo>
                      <a:pt x="138" y="0"/>
                    </a:lnTo>
                    <a:lnTo>
                      <a:pt x="136" y="0"/>
                    </a:lnTo>
                    <a:lnTo>
                      <a:pt x="133" y="0"/>
                    </a:lnTo>
                    <a:lnTo>
                      <a:pt x="130" y="0"/>
                    </a:lnTo>
                    <a:lnTo>
                      <a:pt x="128" y="0"/>
                    </a:lnTo>
                    <a:lnTo>
                      <a:pt x="125" y="0"/>
                    </a:lnTo>
                    <a:lnTo>
                      <a:pt x="122" y="0"/>
                    </a:lnTo>
                    <a:lnTo>
                      <a:pt x="120" y="0"/>
                    </a:lnTo>
                    <a:lnTo>
                      <a:pt x="117" y="0"/>
                    </a:lnTo>
                    <a:lnTo>
                      <a:pt x="114" y="0"/>
                    </a:lnTo>
                    <a:lnTo>
                      <a:pt x="112" y="0"/>
                    </a:lnTo>
                    <a:lnTo>
                      <a:pt x="109" y="0"/>
                    </a:lnTo>
                    <a:lnTo>
                      <a:pt x="106" y="1"/>
                    </a:lnTo>
                    <a:lnTo>
                      <a:pt x="104" y="1"/>
                    </a:lnTo>
                    <a:lnTo>
                      <a:pt x="101" y="1"/>
                    </a:lnTo>
                    <a:lnTo>
                      <a:pt x="99" y="1"/>
                    </a:lnTo>
                    <a:lnTo>
                      <a:pt x="96" y="2"/>
                    </a:lnTo>
                    <a:lnTo>
                      <a:pt x="93" y="2"/>
                    </a:lnTo>
                    <a:lnTo>
                      <a:pt x="91" y="2"/>
                    </a:lnTo>
                    <a:lnTo>
                      <a:pt x="89" y="2"/>
                    </a:lnTo>
                    <a:lnTo>
                      <a:pt x="88" y="3"/>
                    </a:lnTo>
                    <a:lnTo>
                      <a:pt x="85" y="3"/>
                    </a:lnTo>
                    <a:lnTo>
                      <a:pt x="83" y="3"/>
                    </a:lnTo>
                    <a:lnTo>
                      <a:pt x="80" y="4"/>
                    </a:lnTo>
                    <a:lnTo>
                      <a:pt x="77" y="4"/>
                    </a:lnTo>
                    <a:lnTo>
                      <a:pt x="75" y="5"/>
                    </a:lnTo>
                    <a:lnTo>
                      <a:pt x="74" y="5"/>
                    </a:lnTo>
                    <a:lnTo>
                      <a:pt x="72" y="6"/>
                    </a:lnTo>
                    <a:lnTo>
                      <a:pt x="70" y="6"/>
                    </a:lnTo>
                    <a:lnTo>
                      <a:pt x="67" y="7"/>
                    </a:lnTo>
                    <a:lnTo>
                      <a:pt x="64" y="8"/>
                    </a:lnTo>
                    <a:lnTo>
                      <a:pt x="63" y="8"/>
                    </a:lnTo>
                    <a:lnTo>
                      <a:pt x="62" y="8"/>
                    </a:lnTo>
                    <a:lnTo>
                      <a:pt x="59" y="9"/>
                    </a:lnTo>
                    <a:lnTo>
                      <a:pt x="56" y="10"/>
                    </a:lnTo>
                    <a:lnTo>
                      <a:pt x="55" y="10"/>
                    </a:lnTo>
                    <a:lnTo>
                      <a:pt x="54" y="11"/>
                    </a:lnTo>
                    <a:lnTo>
                      <a:pt x="51" y="12"/>
                    </a:lnTo>
                    <a:lnTo>
                      <a:pt x="48" y="13"/>
                    </a:lnTo>
                    <a:lnTo>
                      <a:pt x="48" y="13"/>
                    </a:lnTo>
                    <a:lnTo>
                      <a:pt x="46" y="14"/>
                    </a:lnTo>
                    <a:lnTo>
                      <a:pt x="43" y="15"/>
                    </a:lnTo>
                    <a:lnTo>
                      <a:pt x="41" y="16"/>
                    </a:lnTo>
                    <a:lnTo>
                      <a:pt x="41" y="16"/>
                    </a:lnTo>
                    <a:lnTo>
                      <a:pt x="38" y="17"/>
                    </a:lnTo>
                    <a:lnTo>
                      <a:pt x="36" y="18"/>
                    </a:lnTo>
                    <a:lnTo>
                      <a:pt x="35" y="18"/>
                    </a:lnTo>
                    <a:lnTo>
                      <a:pt x="33" y="20"/>
                    </a:lnTo>
                    <a:lnTo>
                      <a:pt x="31" y="21"/>
                    </a:lnTo>
                    <a:lnTo>
                      <a:pt x="30" y="21"/>
                    </a:lnTo>
                    <a:lnTo>
                      <a:pt x="27" y="23"/>
                    </a:lnTo>
                    <a:lnTo>
                      <a:pt x="26" y="24"/>
                    </a:lnTo>
                    <a:lnTo>
                      <a:pt x="25" y="25"/>
                    </a:lnTo>
                    <a:lnTo>
                      <a:pt x="22" y="26"/>
                    </a:lnTo>
                    <a:lnTo>
                      <a:pt x="22" y="26"/>
                    </a:lnTo>
                    <a:lnTo>
                      <a:pt x="19" y="28"/>
                    </a:lnTo>
                    <a:lnTo>
                      <a:pt x="19" y="29"/>
                    </a:lnTo>
                    <a:lnTo>
                      <a:pt x="17" y="31"/>
                    </a:lnTo>
                    <a:lnTo>
                      <a:pt x="16" y="31"/>
                    </a:lnTo>
                    <a:lnTo>
                      <a:pt x="14" y="33"/>
                    </a:lnTo>
                    <a:lnTo>
                      <a:pt x="13" y="34"/>
                    </a:lnTo>
                    <a:lnTo>
                      <a:pt x="12" y="36"/>
                    </a:lnTo>
                    <a:lnTo>
                      <a:pt x="11" y="37"/>
                    </a:lnTo>
                    <a:lnTo>
                      <a:pt x="9" y="39"/>
                    </a:lnTo>
                    <a:lnTo>
                      <a:pt x="8" y="39"/>
                    </a:lnTo>
                    <a:lnTo>
                      <a:pt x="6" y="42"/>
                    </a:lnTo>
                    <a:lnTo>
                      <a:pt x="6" y="42"/>
                    </a:lnTo>
                    <a:lnTo>
                      <a:pt x="5" y="45"/>
                    </a:lnTo>
                    <a:lnTo>
                      <a:pt x="4" y="47"/>
                    </a:lnTo>
                    <a:lnTo>
                      <a:pt x="3" y="47"/>
                    </a:lnTo>
                    <a:lnTo>
                      <a:pt x="2" y="50"/>
                    </a:lnTo>
                    <a:lnTo>
                      <a:pt x="1" y="53"/>
                    </a:lnTo>
                    <a:lnTo>
                      <a:pt x="1" y="53"/>
                    </a:lnTo>
                    <a:lnTo>
                      <a:pt x="1" y="55"/>
                    </a:lnTo>
                    <a:lnTo>
                      <a:pt x="0" y="58"/>
                    </a:lnTo>
                    <a:lnTo>
                      <a:pt x="0" y="60"/>
                    </a:lnTo>
                    <a:lnTo>
                      <a:pt x="0" y="63"/>
                    </a:lnTo>
                    <a:lnTo>
                      <a:pt x="0" y="66"/>
                    </a:lnTo>
                    <a:lnTo>
                      <a:pt x="1" y="68"/>
                    </a:lnTo>
                    <a:lnTo>
                      <a:pt x="1" y="70"/>
                    </a:lnTo>
                    <a:lnTo>
                      <a:pt x="1" y="71"/>
                    </a:lnTo>
                    <a:lnTo>
                      <a:pt x="2" y="74"/>
                    </a:lnTo>
                    <a:lnTo>
                      <a:pt x="3" y="76"/>
                    </a:lnTo>
                    <a:lnTo>
                      <a:pt x="4" y="77"/>
                    </a:lnTo>
                    <a:lnTo>
                      <a:pt x="5" y="79"/>
                    </a:lnTo>
                    <a:lnTo>
                      <a:pt x="6" y="81"/>
                    </a:lnTo>
                    <a:lnTo>
                      <a:pt x="6" y="82"/>
                    </a:lnTo>
                    <a:lnTo>
                      <a:pt x="8" y="84"/>
                    </a:lnTo>
                    <a:lnTo>
                      <a:pt x="9" y="85"/>
                    </a:lnTo>
                    <a:lnTo>
                      <a:pt x="11" y="87"/>
                    </a:lnTo>
                    <a:lnTo>
                      <a:pt x="12" y="88"/>
                    </a:lnTo>
                    <a:lnTo>
                      <a:pt x="13" y="89"/>
                    </a:lnTo>
                    <a:lnTo>
                      <a:pt x="14" y="91"/>
                    </a:lnTo>
                    <a:lnTo>
                      <a:pt x="16" y="92"/>
                    </a:lnTo>
                    <a:lnTo>
                      <a:pt x="17" y="93"/>
                    </a:lnTo>
                    <a:lnTo>
                      <a:pt x="19" y="95"/>
                    </a:lnTo>
                    <a:lnTo>
                      <a:pt x="19" y="95"/>
                    </a:lnTo>
                    <a:lnTo>
                      <a:pt x="22" y="97"/>
                    </a:lnTo>
                    <a:lnTo>
                      <a:pt x="22" y="97"/>
                    </a:lnTo>
                    <a:lnTo>
                      <a:pt x="25" y="99"/>
                    </a:lnTo>
                    <a:lnTo>
                      <a:pt x="26" y="100"/>
                    </a:lnTo>
                    <a:lnTo>
                      <a:pt x="27" y="101"/>
                    </a:lnTo>
                    <a:lnTo>
                      <a:pt x="30" y="102"/>
                    </a:lnTo>
                    <a:lnTo>
                      <a:pt x="31" y="103"/>
                    </a:lnTo>
                    <a:lnTo>
                      <a:pt x="33" y="104"/>
                    </a:lnTo>
                    <a:lnTo>
                      <a:pt x="35" y="105"/>
                    </a:lnTo>
                    <a:lnTo>
                      <a:pt x="36" y="105"/>
                    </a:lnTo>
                    <a:lnTo>
                      <a:pt x="38" y="106"/>
                    </a:lnTo>
                    <a:lnTo>
                      <a:pt x="41" y="108"/>
                    </a:lnTo>
                    <a:lnTo>
                      <a:pt x="41" y="108"/>
                    </a:lnTo>
                    <a:lnTo>
                      <a:pt x="43" y="109"/>
                    </a:lnTo>
                    <a:lnTo>
                      <a:pt x="46" y="110"/>
                    </a:lnTo>
                    <a:lnTo>
                      <a:pt x="48" y="111"/>
                    </a:lnTo>
                    <a:lnTo>
                      <a:pt x="48" y="111"/>
                    </a:lnTo>
                    <a:lnTo>
                      <a:pt x="51" y="112"/>
                    </a:lnTo>
                    <a:lnTo>
                      <a:pt x="54" y="113"/>
                    </a:lnTo>
                    <a:lnTo>
                      <a:pt x="55" y="113"/>
                    </a:lnTo>
                    <a:lnTo>
                      <a:pt x="56" y="114"/>
                    </a:lnTo>
                    <a:lnTo>
                      <a:pt x="59" y="115"/>
                    </a:lnTo>
                    <a:lnTo>
                      <a:pt x="62" y="115"/>
                    </a:lnTo>
                    <a:lnTo>
                      <a:pt x="63" y="116"/>
                    </a:lnTo>
                    <a:lnTo>
                      <a:pt x="64" y="116"/>
                    </a:lnTo>
                    <a:lnTo>
                      <a:pt x="67" y="117"/>
                    </a:lnTo>
                    <a:lnTo>
                      <a:pt x="70" y="117"/>
                    </a:lnTo>
                    <a:lnTo>
                      <a:pt x="72" y="118"/>
                    </a:lnTo>
                    <a:lnTo>
                      <a:pt x="74" y="118"/>
                    </a:lnTo>
                    <a:lnTo>
                      <a:pt x="75" y="119"/>
                    </a:lnTo>
                    <a:lnTo>
                      <a:pt x="77" y="119"/>
                    </a:lnTo>
                    <a:lnTo>
                      <a:pt x="80" y="120"/>
                    </a:lnTo>
                    <a:lnTo>
                      <a:pt x="83" y="120"/>
                    </a:lnTo>
                    <a:lnTo>
                      <a:pt x="85" y="121"/>
                    </a:lnTo>
                    <a:lnTo>
                      <a:pt x="88" y="121"/>
                    </a:lnTo>
                    <a:lnTo>
                      <a:pt x="89" y="121"/>
                    </a:lnTo>
                    <a:lnTo>
                      <a:pt x="91"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504"/>
              <p:cNvSpPr>
                <a:spLocks/>
              </p:cNvSpPr>
              <p:nvPr/>
            </p:nvSpPr>
            <p:spPr bwMode="auto">
              <a:xfrm>
                <a:off x="1883" y="2007"/>
                <a:ext cx="1364" cy="677"/>
              </a:xfrm>
              <a:custGeom>
                <a:avLst/>
                <a:gdLst>
                  <a:gd name="T0" fmla="*/ 554 w 1364"/>
                  <a:gd name="T1" fmla="*/ 670 h 677"/>
                  <a:gd name="T2" fmla="*/ 618 w 1364"/>
                  <a:gd name="T3" fmla="*/ 677 h 677"/>
                  <a:gd name="T4" fmla="*/ 688 w 1364"/>
                  <a:gd name="T5" fmla="*/ 677 h 677"/>
                  <a:gd name="T6" fmla="*/ 758 w 1364"/>
                  <a:gd name="T7" fmla="*/ 677 h 677"/>
                  <a:gd name="T8" fmla="*/ 822 w 1364"/>
                  <a:gd name="T9" fmla="*/ 670 h 677"/>
                  <a:gd name="T10" fmla="*/ 873 w 1364"/>
                  <a:gd name="T11" fmla="*/ 664 h 677"/>
                  <a:gd name="T12" fmla="*/ 943 w 1364"/>
                  <a:gd name="T13" fmla="*/ 651 h 677"/>
                  <a:gd name="T14" fmla="*/ 988 w 1364"/>
                  <a:gd name="T15" fmla="*/ 639 h 677"/>
                  <a:gd name="T16" fmla="*/ 1039 w 1364"/>
                  <a:gd name="T17" fmla="*/ 626 h 677"/>
                  <a:gd name="T18" fmla="*/ 1090 w 1364"/>
                  <a:gd name="T19" fmla="*/ 607 h 677"/>
                  <a:gd name="T20" fmla="*/ 1141 w 1364"/>
                  <a:gd name="T21" fmla="*/ 588 h 677"/>
                  <a:gd name="T22" fmla="*/ 1185 w 1364"/>
                  <a:gd name="T23" fmla="*/ 563 h 677"/>
                  <a:gd name="T24" fmla="*/ 1223 w 1364"/>
                  <a:gd name="T25" fmla="*/ 544 h 677"/>
                  <a:gd name="T26" fmla="*/ 1262 w 1364"/>
                  <a:gd name="T27" fmla="*/ 512 h 677"/>
                  <a:gd name="T28" fmla="*/ 1300 w 1364"/>
                  <a:gd name="T29" fmla="*/ 481 h 677"/>
                  <a:gd name="T30" fmla="*/ 1325 w 1364"/>
                  <a:gd name="T31" fmla="*/ 449 h 677"/>
                  <a:gd name="T32" fmla="*/ 1351 w 1364"/>
                  <a:gd name="T33" fmla="*/ 399 h 677"/>
                  <a:gd name="T34" fmla="*/ 1364 w 1364"/>
                  <a:gd name="T35" fmla="*/ 348 h 677"/>
                  <a:gd name="T36" fmla="*/ 1357 w 1364"/>
                  <a:gd name="T37" fmla="*/ 297 h 677"/>
                  <a:gd name="T38" fmla="*/ 1338 w 1364"/>
                  <a:gd name="T39" fmla="*/ 247 h 677"/>
                  <a:gd name="T40" fmla="*/ 1313 w 1364"/>
                  <a:gd name="T41" fmla="*/ 209 h 677"/>
                  <a:gd name="T42" fmla="*/ 1274 w 1364"/>
                  <a:gd name="T43" fmla="*/ 177 h 677"/>
                  <a:gd name="T44" fmla="*/ 1242 w 1364"/>
                  <a:gd name="T45" fmla="*/ 146 h 677"/>
                  <a:gd name="T46" fmla="*/ 1192 w 1364"/>
                  <a:gd name="T47" fmla="*/ 121 h 677"/>
                  <a:gd name="T48" fmla="*/ 1153 w 1364"/>
                  <a:gd name="T49" fmla="*/ 102 h 677"/>
                  <a:gd name="T50" fmla="*/ 1109 w 1364"/>
                  <a:gd name="T51" fmla="*/ 76 h 677"/>
                  <a:gd name="T52" fmla="*/ 1058 w 1364"/>
                  <a:gd name="T53" fmla="*/ 57 h 677"/>
                  <a:gd name="T54" fmla="*/ 1007 w 1364"/>
                  <a:gd name="T55" fmla="*/ 45 h 677"/>
                  <a:gd name="T56" fmla="*/ 956 w 1364"/>
                  <a:gd name="T57" fmla="*/ 32 h 677"/>
                  <a:gd name="T58" fmla="*/ 892 w 1364"/>
                  <a:gd name="T59" fmla="*/ 19 h 677"/>
                  <a:gd name="T60" fmla="*/ 841 w 1364"/>
                  <a:gd name="T61" fmla="*/ 13 h 677"/>
                  <a:gd name="T62" fmla="*/ 771 w 1364"/>
                  <a:gd name="T63" fmla="*/ 7 h 677"/>
                  <a:gd name="T64" fmla="*/ 707 w 1364"/>
                  <a:gd name="T65" fmla="*/ 0 h 677"/>
                  <a:gd name="T66" fmla="*/ 637 w 1364"/>
                  <a:gd name="T67" fmla="*/ 0 h 677"/>
                  <a:gd name="T68" fmla="*/ 567 w 1364"/>
                  <a:gd name="T69" fmla="*/ 7 h 677"/>
                  <a:gd name="T70" fmla="*/ 503 w 1364"/>
                  <a:gd name="T71" fmla="*/ 13 h 677"/>
                  <a:gd name="T72" fmla="*/ 452 w 1364"/>
                  <a:gd name="T73" fmla="*/ 19 h 677"/>
                  <a:gd name="T74" fmla="*/ 401 w 1364"/>
                  <a:gd name="T75" fmla="*/ 32 h 677"/>
                  <a:gd name="T76" fmla="*/ 337 w 1364"/>
                  <a:gd name="T77" fmla="*/ 51 h 677"/>
                  <a:gd name="T78" fmla="*/ 286 w 1364"/>
                  <a:gd name="T79" fmla="*/ 64 h 677"/>
                  <a:gd name="T80" fmla="*/ 242 w 1364"/>
                  <a:gd name="T81" fmla="*/ 83 h 677"/>
                  <a:gd name="T82" fmla="*/ 197 w 1364"/>
                  <a:gd name="T83" fmla="*/ 102 h 677"/>
                  <a:gd name="T84" fmla="*/ 153 w 1364"/>
                  <a:gd name="T85" fmla="*/ 127 h 677"/>
                  <a:gd name="T86" fmla="*/ 114 w 1364"/>
                  <a:gd name="T87" fmla="*/ 152 h 677"/>
                  <a:gd name="T88" fmla="*/ 76 w 1364"/>
                  <a:gd name="T89" fmla="*/ 184 h 677"/>
                  <a:gd name="T90" fmla="*/ 44 w 1364"/>
                  <a:gd name="T91" fmla="*/ 215 h 677"/>
                  <a:gd name="T92" fmla="*/ 12 w 1364"/>
                  <a:gd name="T93" fmla="*/ 266 h 677"/>
                  <a:gd name="T94" fmla="*/ 0 w 1364"/>
                  <a:gd name="T95" fmla="*/ 316 h 677"/>
                  <a:gd name="T96" fmla="*/ 0 w 1364"/>
                  <a:gd name="T97" fmla="*/ 361 h 677"/>
                  <a:gd name="T98" fmla="*/ 12 w 1364"/>
                  <a:gd name="T99" fmla="*/ 417 h 677"/>
                  <a:gd name="T100" fmla="*/ 31 w 1364"/>
                  <a:gd name="T101" fmla="*/ 449 h 677"/>
                  <a:gd name="T102" fmla="*/ 63 w 1364"/>
                  <a:gd name="T103" fmla="*/ 487 h 677"/>
                  <a:gd name="T104" fmla="*/ 102 w 1364"/>
                  <a:gd name="T105" fmla="*/ 519 h 677"/>
                  <a:gd name="T106" fmla="*/ 140 w 1364"/>
                  <a:gd name="T107" fmla="*/ 550 h 677"/>
                  <a:gd name="T108" fmla="*/ 184 w 1364"/>
                  <a:gd name="T109" fmla="*/ 575 h 677"/>
                  <a:gd name="T110" fmla="*/ 235 w 1364"/>
                  <a:gd name="T111" fmla="*/ 594 h 677"/>
                  <a:gd name="T112" fmla="*/ 280 w 1364"/>
                  <a:gd name="T113" fmla="*/ 613 h 677"/>
                  <a:gd name="T114" fmla="*/ 337 w 1364"/>
                  <a:gd name="T115" fmla="*/ 632 h 677"/>
                  <a:gd name="T116" fmla="*/ 382 w 1364"/>
                  <a:gd name="T117" fmla="*/ 645 h 677"/>
                  <a:gd name="T118" fmla="*/ 433 w 1364"/>
                  <a:gd name="T119" fmla="*/ 658 h 677"/>
                  <a:gd name="T120" fmla="*/ 490 w 1364"/>
                  <a:gd name="T121" fmla="*/ 66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4" h="677">
                    <a:moveTo>
                      <a:pt x="503" y="664"/>
                    </a:moveTo>
                    <a:lnTo>
                      <a:pt x="522" y="670"/>
                    </a:lnTo>
                    <a:lnTo>
                      <a:pt x="535" y="670"/>
                    </a:lnTo>
                    <a:lnTo>
                      <a:pt x="554" y="670"/>
                    </a:lnTo>
                    <a:lnTo>
                      <a:pt x="567" y="677"/>
                    </a:lnTo>
                    <a:lnTo>
                      <a:pt x="586" y="677"/>
                    </a:lnTo>
                    <a:lnTo>
                      <a:pt x="605" y="677"/>
                    </a:lnTo>
                    <a:lnTo>
                      <a:pt x="618" y="677"/>
                    </a:lnTo>
                    <a:lnTo>
                      <a:pt x="637" y="677"/>
                    </a:lnTo>
                    <a:lnTo>
                      <a:pt x="656" y="677"/>
                    </a:lnTo>
                    <a:lnTo>
                      <a:pt x="669" y="677"/>
                    </a:lnTo>
                    <a:lnTo>
                      <a:pt x="688" y="677"/>
                    </a:lnTo>
                    <a:lnTo>
                      <a:pt x="707" y="677"/>
                    </a:lnTo>
                    <a:lnTo>
                      <a:pt x="720" y="677"/>
                    </a:lnTo>
                    <a:lnTo>
                      <a:pt x="739" y="677"/>
                    </a:lnTo>
                    <a:lnTo>
                      <a:pt x="758" y="677"/>
                    </a:lnTo>
                    <a:lnTo>
                      <a:pt x="771" y="677"/>
                    </a:lnTo>
                    <a:lnTo>
                      <a:pt x="790" y="677"/>
                    </a:lnTo>
                    <a:lnTo>
                      <a:pt x="803" y="670"/>
                    </a:lnTo>
                    <a:lnTo>
                      <a:pt x="822" y="670"/>
                    </a:lnTo>
                    <a:lnTo>
                      <a:pt x="841" y="670"/>
                    </a:lnTo>
                    <a:lnTo>
                      <a:pt x="854" y="664"/>
                    </a:lnTo>
                    <a:lnTo>
                      <a:pt x="866" y="664"/>
                    </a:lnTo>
                    <a:lnTo>
                      <a:pt x="873" y="664"/>
                    </a:lnTo>
                    <a:lnTo>
                      <a:pt x="892" y="664"/>
                    </a:lnTo>
                    <a:lnTo>
                      <a:pt x="905" y="658"/>
                    </a:lnTo>
                    <a:lnTo>
                      <a:pt x="924" y="658"/>
                    </a:lnTo>
                    <a:lnTo>
                      <a:pt x="943" y="651"/>
                    </a:lnTo>
                    <a:lnTo>
                      <a:pt x="956" y="651"/>
                    </a:lnTo>
                    <a:lnTo>
                      <a:pt x="956" y="651"/>
                    </a:lnTo>
                    <a:lnTo>
                      <a:pt x="975" y="645"/>
                    </a:lnTo>
                    <a:lnTo>
                      <a:pt x="988" y="639"/>
                    </a:lnTo>
                    <a:lnTo>
                      <a:pt x="1007" y="639"/>
                    </a:lnTo>
                    <a:lnTo>
                      <a:pt x="1026" y="632"/>
                    </a:lnTo>
                    <a:lnTo>
                      <a:pt x="1026" y="632"/>
                    </a:lnTo>
                    <a:lnTo>
                      <a:pt x="1039" y="626"/>
                    </a:lnTo>
                    <a:lnTo>
                      <a:pt x="1058" y="620"/>
                    </a:lnTo>
                    <a:lnTo>
                      <a:pt x="1077" y="613"/>
                    </a:lnTo>
                    <a:lnTo>
                      <a:pt x="1077" y="613"/>
                    </a:lnTo>
                    <a:lnTo>
                      <a:pt x="1090" y="607"/>
                    </a:lnTo>
                    <a:lnTo>
                      <a:pt x="1109" y="601"/>
                    </a:lnTo>
                    <a:lnTo>
                      <a:pt x="1121" y="601"/>
                    </a:lnTo>
                    <a:lnTo>
                      <a:pt x="1128" y="594"/>
                    </a:lnTo>
                    <a:lnTo>
                      <a:pt x="1141" y="588"/>
                    </a:lnTo>
                    <a:lnTo>
                      <a:pt x="1153" y="582"/>
                    </a:lnTo>
                    <a:lnTo>
                      <a:pt x="1160" y="582"/>
                    </a:lnTo>
                    <a:lnTo>
                      <a:pt x="1172" y="575"/>
                    </a:lnTo>
                    <a:lnTo>
                      <a:pt x="1185" y="563"/>
                    </a:lnTo>
                    <a:lnTo>
                      <a:pt x="1192" y="563"/>
                    </a:lnTo>
                    <a:lnTo>
                      <a:pt x="1211" y="550"/>
                    </a:lnTo>
                    <a:lnTo>
                      <a:pt x="1217" y="550"/>
                    </a:lnTo>
                    <a:lnTo>
                      <a:pt x="1223" y="544"/>
                    </a:lnTo>
                    <a:lnTo>
                      <a:pt x="1242" y="531"/>
                    </a:lnTo>
                    <a:lnTo>
                      <a:pt x="1242" y="531"/>
                    </a:lnTo>
                    <a:lnTo>
                      <a:pt x="1262" y="519"/>
                    </a:lnTo>
                    <a:lnTo>
                      <a:pt x="1262" y="512"/>
                    </a:lnTo>
                    <a:lnTo>
                      <a:pt x="1274" y="506"/>
                    </a:lnTo>
                    <a:lnTo>
                      <a:pt x="1281" y="500"/>
                    </a:lnTo>
                    <a:lnTo>
                      <a:pt x="1293" y="487"/>
                    </a:lnTo>
                    <a:lnTo>
                      <a:pt x="1300" y="481"/>
                    </a:lnTo>
                    <a:lnTo>
                      <a:pt x="1313" y="468"/>
                    </a:lnTo>
                    <a:lnTo>
                      <a:pt x="1313" y="468"/>
                    </a:lnTo>
                    <a:lnTo>
                      <a:pt x="1325" y="449"/>
                    </a:lnTo>
                    <a:lnTo>
                      <a:pt x="1325" y="449"/>
                    </a:lnTo>
                    <a:lnTo>
                      <a:pt x="1338" y="430"/>
                    </a:lnTo>
                    <a:lnTo>
                      <a:pt x="1344" y="417"/>
                    </a:lnTo>
                    <a:lnTo>
                      <a:pt x="1344" y="417"/>
                    </a:lnTo>
                    <a:lnTo>
                      <a:pt x="1351" y="399"/>
                    </a:lnTo>
                    <a:lnTo>
                      <a:pt x="1357" y="380"/>
                    </a:lnTo>
                    <a:lnTo>
                      <a:pt x="1357" y="367"/>
                    </a:lnTo>
                    <a:lnTo>
                      <a:pt x="1357" y="361"/>
                    </a:lnTo>
                    <a:lnTo>
                      <a:pt x="1364" y="348"/>
                    </a:lnTo>
                    <a:lnTo>
                      <a:pt x="1364" y="329"/>
                    </a:lnTo>
                    <a:lnTo>
                      <a:pt x="1357" y="323"/>
                    </a:lnTo>
                    <a:lnTo>
                      <a:pt x="1357" y="316"/>
                    </a:lnTo>
                    <a:lnTo>
                      <a:pt x="1357" y="297"/>
                    </a:lnTo>
                    <a:lnTo>
                      <a:pt x="1351" y="285"/>
                    </a:lnTo>
                    <a:lnTo>
                      <a:pt x="1344" y="266"/>
                    </a:lnTo>
                    <a:lnTo>
                      <a:pt x="1344" y="266"/>
                    </a:lnTo>
                    <a:lnTo>
                      <a:pt x="1338" y="247"/>
                    </a:lnTo>
                    <a:lnTo>
                      <a:pt x="1325" y="234"/>
                    </a:lnTo>
                    <a:lnTo>
                      <a:pt x="1325" y="234"/>
                    </a:lnTo>
                    <a:lnTo>
                      <a:pt x="1313" y="215"/>
                    </a:lnTo>
                    <a:lnTo>
                      <a:pt x="1313" y="209"/>
                    </a:lnTo>
                    <a:lnTo>
                      <a:pt x="1300" y="196"/>
                    </a:lnTo>
                    <a:lnTo>
                      <a:pt x="1293" y="190"/>
                    </a:lnTo>
                    <a:lnTo>
                      <a:pt x="1281" y="184"/>
                    </a:lnTo>
                    <a:lnTo>
                      <a:pt x="1274" y="177"/>
                    </a:lnTo>
                    <a:lnTo>
                      <a:pt x="1262" y="165"/>
                    </a:lnTo>
                    <a:lnTo>
                      <a:pt x="1262" y="165"/>
                    </a:lnTo>
                    <a:lnTo>
                      <a:pt x="1242" y="152"/>
                    </a:lnTo>
                    <a:lnTo>
                      <a:pt x="1242" y="146"/>
                    </a:lnTo>
                    <a:lnTo>
                      <a:pt x="1223" y="139"/>
                    </a:lnTo>
                    <a:lnTo>
                      <a:pt x="1217" y="133"/>
                    </a:lnTo>
                    <a:lnTo>
                      <a:pt x="1211" y="127"/>
                    </a:lnTo>
                    <a:lnTo>
                      <a:pt x="1192" y="121"/>
                    </a:lnTo>
                    <a:lnTo>
                      <a:pt x="1185" y="114"/>
                    </a:lnTo>
                    <a:lnTo>
                      <a:pt x="1172" y="108"/>
                    </a:lnTo>
                    <a:lnTo>
                      <a:pt x="1160" y="102"/>
                    </a:lnTo>
                    <a:lnTo>
                      <a:pt x="1153" y="102"/>
                    </a:lnTo>
                    <a:lnTo>
                      <a:pt x="1141" y="95"/>
                    </a:lnTo>
                    <a:lnTo>
                      <a:pt x="1128" y="83"/>
                    </a:lnTo>
                    <a:lnTo>
                      <a:pt x="1121" y="83"/>
                    </a:lnTo>
                    <a:lnTo>
                      <a:pt x="1109" y="76"/>
                    </a:lnTo>
                    <a:lnTo>
                      <a:pt x="1090" y="70"/>
                    </a:lnTo>
                    <a:lnTo>
                      <a:pt x="1077" y="64"/>
                    </a:lnTo>
                    <a:lnTo>
                      <a:pt x="1077" y="64"/>
                    </a:lnTo>
                    <a:lnTo>
                      <a:pt x="1058" y="57"/>
                    </a:lnTo>
                    <a:lnTo>
                      <a:pt x="1039" y="51"/>
                    </a:lnTo>
                    <a:lnTo>
                      <a:pt x="1026" y="51"/>
                    </a:lnTo>
                    <a:lnTo>
                      <a:pt x="1026" y="51"/>
                    </a:lnTo>
                    <a:lnTo>
                      <a:pt x="1007" y="45"/>
                    </a:lnTo>
                    <a:lnTo>
                      <a:pt x="988" y="38"/>
                    </a:lnTo>
                    <a:lnTo>
                      <a:pt x="975" y="38"/>
                    </a:lnTo>
                    <a:lnTo>
                      <a:pt x="956" y="32"/>
                    </a:lnTo>
                    <a:lnTo>
                      <a:pt x="956" y="32"/>
                    </a:lnTo>
                    <a:lnTo>
                      <a:pt x="943" y="26"/>
                    </a:lnTo>
                    <a:lnTo>
                      <a:pt x="924" y="26"/>
                    </a:lnTo>
                    <a:lnTo>
                      <a:pt x="905" y="19"/>
                    </a:lnTo>
                    <a:lnTo>
                      <a:pt x="892" y="19"/>
                    </a:lnTo>
                    <a:lnTo>
                      <a:pt x="873" y="19"/>
                    </a:lnTo>
                    <a:lnTo>
                      <a:pt x="866" y="13"/>
                    </a:lnTo>
                    <a:lnTo>
                      <a:pt x="854" y="13"/>
                    </a:lnTo>
                    <a:lnTo>
                      <a:pt x="841" y="13"/>
                    </a:lnTo>
                    <a:lnTo>
                      <a:pt x="822" y="13"/>
                    </a:lnTo>
                    <a:lnTo>
                      <a:pt x="803" y="7"/>
                    </a:lnTo>
                    <a:lnTo>
                      <a:pt x="790" y="7"/>
                    </a:lnTo>
                    <a:lnTo>
                      <a:pt x="771" y="7"/>
                    </a:lnTo>
                    <a:lnTo>
                      <a:pt x="758" y="7"/>
                    </a:lnTo>
                    <a:lnTo>
                      <a:pt x="739" y="7"/>
                    </a:lnTo>
                    <a:lnTo>
                      <a:pt x="720" y="0"/>
                    </a:lnTo>
                    <a:lnTo>
                      <a:pt x="707" y="0"/>
                    </a:lnTo>
                    <a:lnTo>
                      <a:pt x="688" y="0"/>
                    </a:lnTo>
                    <a:lnTo>
                      <a:pt x="669" y="0"/>
                    </a:lnTo>
                    <a:lnTo>
                      <a:pt x="656" y="0"/>
                    </a:lnTo>
                    <a:lnTo>
                      <a:pt x="637" y="0"/>
                    </a:lnTo>
                    <a:lnTo>
                      <a:pt x="618" y="7"/>
                    </a:lnTo>
                    <a:lnTo>
                      <a:pt x="605" y="7"/>
                    </a:lnTo>
                    <a:lnTo>
                      <a:pt x="586" y="7"/>
                    </a:lnTo>
                    <a:lnTo>
                      <a:pt x="567" y="7"/>
                    </a:lnTo>
                    <a:lnTo>
                      <a:pt x="554" y="7"/>
                    </a:lnTo>
                    <a:lnTo>
                      <a:pt x="535" y="13"/>
                    </a:lnTo>
                    <a:lnTo>
                      <a:pt x="522" y="13"/>
                    </a:lnTo>
                    <a:lnTo>
                      <a:pt x="503" y="13"/>
                    </a:lnTo>
                    <a:lnTo>
                      <a:pt x="490" y="13"/>
                    </a:lnTo>
                    <a:lnTo>
                      <a:pt x="484" y="19"/>
                    </a:lnTo>
                    <a:lnTo>
                      <a:pt x="471" y="19"/>
                    </a:lnTo>
                    <a:lnTo>
                      <a:pt x="452" y="19"/>
                    </a:lnTo>
                    <a:lnTo>
                      <a:pt x="433" y="26"/>
                    </a:lnTo>
                    <a:lnTo>
                      <a:pt x="420" y="26"/>
                    </a:lnTo>
                    <a:lnTo>
                      <a:pt x="401" y="32"/>
                    </a:lnTo>
                    <a:lnTo>
                      <a:pt x="401" y="32"/>
                    </a:lnTo>
                    <a:lnTo>
                      <a:pt x="382" y="38"/>
                    </a:lnTo>
                    <a:lnTo>
                      <a:pt x="369" y="38"/>
                    </a:lnTo>
                    <a:lnTo>
                      <a:pt x="350" y="45"/>
                    </a:lnTo>
                    <a:lnTo>
                      <a:pt x="337" y="51"/>
                    </a:lnTo>
                    <a:lnTo>
                      <a:pt x="337" y="51"/>
                    </a:lnTo>
                    <a:lnTo>
                      <a:pt x="318" y="51"/>
                    </a:lnTo>
                    <a:lnTo>
                      <a:pt x="299" y="57"/>
                    </a:lnTo>
                    <a:lnTo>
                      <a:pt x="286" y="64"/>
                    </a:lnTo>
                    <a:lnTo>
                      <a:pt x="280" y="64"/>
                    </a:lnTo>
                    <a:lnTo>
                      <a:pt x="267" y="70"/>
                    </a:lnTo>
                    <a:lnTo>
                      <a:pt x="248" y="76"/>
                    </a:lnTo>
                    <a:lnTo>
                      <a:pt x="242" y="83"/>
                    </a:lnTo>
                    <a:lnTo>
                      <a:pt x="235" y="83"/>
                    </a:lnTo>
                    <a:lnTo>
                      <a:pt x="216" y="95"/>
                    </a:lnTo>
                    <a:lnTo>
                      <a:pt x="203" y="102"/>
                    </a:lnTo>
                    <a:lnTo>
                      <a:pt x="197" y="102"/>
                    </a:lnTo>
                    <a:lnTo>
                      <a:pt x="184" y="108"/>
                    </a:lnTo>
                    <a:lnTo>
                      <a:pt x="172" y="114"/>
                    </a:lnTo>
                    <a:lnTo>
                      <a:pt x="165" y="121"/>
                    </a:lnTo>
                    <a:lnTo>
                      <a:pt x="153" y="127"/>
                    </a:lnTo>
                    <a:lnTo>
                      <a:pt x="140" y="133"/>
                    </a:lnTo>
                    <a:lnTo>
                      <a:pt x="133" y="139"/>
                    </a:lnTo>
                    <a:lnTo>
                      <a:pt x="121" y="146"/>
                    </a:lnTo>
                    <a:lnTo>
                      <a:pt x="114" y="152"/>
                    </a:lnTo>
                    <a:lnTo>
                      <a:pt x="102" y="165"/>
                    </a:lnTo>
                    <a:lnTo>
                      <a:pt x="95" y="165"/>
                    </a:lnTo>
                    <a:lnTo>
                      <a:pt x="82" y="177"/>
                    </a:lnTo>
                    <a:lnTo>
                      <a:pt x="76" y="184"/>
                    </a:lnTo>
                    <a:lnTo>
                      <a:pt x="63" y="190"/>
                    </a:lnTo>
                    <a:lnTo>
                      <a:pt x="63" y="196"/>
                    </a:lnTo>
                    <a:lnTo>
                      <a:pt x="51" y="209"/>
                    </a:lnTo>
                    <a:lnTo>
                      <a:pt x="44" y="215"/>
                    </a:lnTo>
                    <a:lnTo>
                      <a:pt x="31" y="234"/>
                    </a:lnTo>
                    <a:lnTo>
                      <a:pt x="31" y="234"/>
                    </a:lnTo>
                    <a:lnTo>
                      <a:pt x="25" y="247"/>
                    </a:lnTo>
                    <a:lnTo>
                      <a:pt x="12" y="266"/>
                    </a:lnTo>
                    <a:lnTo>
                      <a:pt x="12" y="266"/>
                    </a:lnTo>
                    <a:lnTo>
                      <a:pt x="6" y="285"/>
                    </a:lnTo>
                    <a:lnTo>
                      <a:pt x="6" y="297"/>
                    </a:lnTo>
                    <a:lnTo>
                      <a:pt x="0" y="316"/>
                    </a:lnTo>
                    <a:lnTo>
                      <a:pt x="0" y="323"/>
                    </a:lnTo>
                    <a:lnTo>
                      <a:pt x="0" y="329"/>
                    </a:lnTo>
                    <a:lnTo>
                      <a:pt x="0" y="348"/>
                    </a:lnTo>
                    <a:lnTo>
                      <a:pt x="0" y="361"/>
                    </a:lnTo>
                    <a:lnTo>
                      <a:pt x="0" y="367"/>
                    </a:lnTo>
                    <a:lnTo>
                      <a:pt x="6" y="380"/>
                    </a:lnTo>
                    <a:lnTo>
                      <a:pt x="6" y="399"/>
                    </a:lnTo>
                    <a:lnTo>
                      <a:pt x="12" y="417"/>
                    </a:lnTo>
                    <a:lnTo>
                      <a:pt x="12" y="417"/>
                    </a:lnTo>
                    <a:lnTo>
                      <a:pt x="25" y="430"/>
                    </a:lnTo>
                    <a:lnTo>
                      <a:pt x="31" y="449"/>
                    </a:lnTo>
                    <a:lnTo>
                      <a:pt x="31" y="449"/>
                    </a:lnTo>
                    <a:lnTo>
                      <a:pt x="44" y="468"/>
                    </a:lnTo>
                    <a:lnTo>
                      <a:pt x="51" y="468"/>
                    </a:lnTo>
                    <a:lnTo>
                      <a:pt x="63" y="481"/>
                    </a:lnTo>
                    <a:lnTo>
                      <a:pt x="63" y="487"/>
                    </a:lnTo>
                    <a:lnTo>
                      <a:pt x="76" y="500"/>
                    </a:lnTo>
                    <a:lnTo>
                      <a:pt x="82" y="506"/>
                    </a:lnTo>
                    <a:lnTo>
                      <a:pt x="95" y="512"/>
                    </a:lnTo>
                    <a:lnTo>
                      <a:pt x="102" y="519"/>
                    </a:lnTo>
                    <a:lnTo>
                      <a:pt x="114" y="531"/>
                    </a:lnTo>
                    <a:lnTo>
                      <a:pt x="121" y="531"/>
                    </a:lnTo>
                    <a:lnTo>
                      <a:pt x="133" y="544"/>
                    </a:lnTo>
                    <a:lnTo>
                      <a:pt x="140" y="550"/>
                    </a:lnTo>
                    <a:lnTo>
                      <a:pt x="153" y="550"/>
                    </a:lnTo>
                    <a:lnTo>
                      <a:pt x="165" y="563"/>
                    </a:lnTo>
                    <a:lnTo>
                      <a:pt x="172" y="563"/>
                    </a:lnTo>
                    <a:lnTo>
                      <a:pt x="184" y="575"/>
                    </a:lnTo>
                    <a:lnTo>
                      <a:pt x="197" y="582"/>
                    </a:lnTo>
                    <a:lnTo>
                      <a:pt x="203" y="582"/>
                    </a:lnTo>
                    <a:lnTo>
                      <a:pt x="216" y="588"/>
                    </a:lnTo>
                    <a:lnTo>
                      <a:pt x="235" y="594"/>
                    </a:lnTo>
                    <a:lnTo>
                      <a:pt x="242" y="601"/>
                    </a:lnTo>
                    <a:lnTo>
                      <a:pt x="248" y="601"/>
                    </a:lnTo>
                    <a:lnTo>
                      <a:pt x="267" y="607"/>
                    </a:lnTo>
                    <a:lnTo>
                      <a:pt x="280" y="613"/>
                    </a:lnTo>
                    <a:lnTo>
                      <a:pt x="286" y="613"/>
                    </a:lnTo>
                    <a:lnTo>
                      <a:pt x="299" y="620"/>
                    </a:lnTo>
                    <a:lnTo>
                      <a:pt x="318" y="626"/>
                    </a:lnTo>
                    <a:lnTo>
                      <a:pt x="337" y="632"/>
                    </a:lnTo>
                    <a:lnTo>
                      <a:pt x="337" y="632"/>
                    </a:lnTo>
                    <a:lnTo>
                      <a:pt x="350" y="639"/>
                    </a:lnTo>
                    <a:lnTo>
                      <a:pt x="369" y="639"/>
                    </a:lnTo>
                    <a:lnTo>
                      <a:pt x="382" y="645"/>
                    </a:lnTo>
                    <a:lnTo>
                      <a:pt x="401" y="651"/>
                    </a:lnTo>
                    <a:lnTo>
                      <a:pt x="401" y="651"/>
                    </a:lnTo>
                    <a:lnTo>
                      <a:pt x="420" y="651"/>
                    </a:lnTo>
                    <a:lnTo>
                      <a:pt x="433" y="658"/>
                    </a:lnTo>
                    <a:lnTo>
                      <a:pt x="452" y="658"/>
                    </a:lnTo>
                    <a:lnTo>
                      <a:pt x="471" y="664"/>
                    </a:lnTo>
                    <a:lnTo>
                      <a:pt x="484" y="664"/>
                    </a:lnTo>
                    <a:lnTo>
                      <a:pt x="490" y="664"/>
                    </a:lnTo>
                    <a:lnTo>
                      <a:pt x="503" y="66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505"/>
              <p:cNvSpPr>
                <a:spLocks/>
              </p:cNvSpPr>
              <p:nvPr/>
            </p:nvSpPr>
            <p:spPr bwMode="auto">
              <a:xfrm>
                <a:off x="1883" y="2007"/>
                <a:ext cx="1364" cy="677"/>
              </a:xfrm>
              <a:custGeom>
                <a:avLst/>
                <a:gdLst>
                  <a:gd name="T0" fmla="*/ 87 w 214"/>
                  <a:gd name="T1" fmla="*/ 106 h 107"/>
                  <a:gd name="T2" fmla="*/ 97 w 214"/>
                  <a:gd name="T3" fmla="*/ 107 h 107"/>
                  <a:gd name="T4" fmla="*/ 108 w 214"/>
                  <a:gd name="T5" fmla="*/ 107 h 107"/>
                  <a:gd name="T6" fmla="*/ 119 w 214"/>
                  <a:gd name="T7" fmla="*/ 107 h 107"/>
                  <a:gd name="T8" fmla="*/ 129 w 214"/>
                  <a:gd name="T9" fmla="*/ 106 h 107"/>
                  <a:gd name="T10" fmla="*/ 137 w 214"/>
                  <a:gd name="T11" fmla="*/ 105 h 107"/>
                  <a:gd name="T12" fmla="*/ 148 w 214"/>
                  <a:gd name="T13" fmla="*/ 103 h 107"/>
                  <a:gd name="T14" fmla="*/ 155 w 214"/>
                  <a:gd name="T15" fmla="*/ 101 h 107"/>
                  <a:gd name="T16" fmla="*/ 163 w 214"/>
                  <a:gd name="T17" fmla="*/ 99 h 107"/>
                  <a:gd name="T18" fmla="*/ 171 w 214"/>
                  <a:gd name="T19" fmla="*/ 96 h 107"/>
                  <a:gd name="T20" fmla="*/ 179 w 214"/>
                  <a:gd name="T21" fmla="*/ 93 h 107"/>
                  <a:gd name="T22" fmla="*/ 186 w 214"/>
                  <a:gd name="T23" fmla="*/ 89 h 107"/>
                  <a:gd name="T24" fmla="*/ 192 w 214"/>
                  <a:gd name="T25" fmla="*/ 86 h 107"/>
                  <a:gd name="T26" fmla="*/ 198 w 214"/>
                  <a:gd name="T27" fmla="*/ 81 h 107"/>
                  <a:gd name="T28" fmla="*/ 204 w 214"/>
                  <a:gd name="T29" fmla="*/ 76 h 107"/>
                  <a:gd name="T30" fmla="*/ 208 w 214"/>
                  <a:gd name="T31" fmla="*/ 71 h 107"/>
                  <a:gd name="T32" fmla="*/ 212 w 214"/>
                  <a:gd name="T33" fmla="*/ 63 h 107"/>
                  <a:gd name="T34" fmla="*/ 214 w 214"/>
                  <a:gd name="T35" fmla="*/ 55 h 107"/>
                  <a:gd name="T36" fmla="*/ 213 w 214"/>
                  <a:gd name="T37" fmla="*/ 47 h 107"/>
                  <a:gd name="T38" fmla="*/ 210 w 214"/>
                  <a:gd name="T39" fmla="*/ 39 h 107"/>
                  <a:gd name="T40" fmla="*/ 206 w 214"/>
                  <a:gd name="T41" fmla="*/ 33 h 107"/>
                  <a:gd name="T42" fmla="*/ 200 w 214"/>
                  <a:gd name="T43" fmla="*/ 28 h 107"/>
                  <a:gd name="T44" fmla="*/ 195 w 214"/>
                  <a:gd name="T45" fmla="*/ 23 h 107"/>
                  <a:gd name="T46" fmla="*/ 187 w 214"/>
                  <a:gd name="T47" fmla="*/ 19 h 107"/>
                  <a:gd name="T48" fmla="*/ 181 w 214"/>
                  <a:gd name="T49" fmla="*/ 16 h 107"/>
                  <a:gd name="T50" fmla="*/ 174 w 214"/>
                  <a:gd name="T51" fmla="*/ 12 h 107"/>
                  <a:gd name="T52" fmla="*/ 166 w 214"/>
                  <a:gd name="T53" fmla="*/ 9 h 107"/>
                  <a:gd name="T54" fmla="*/ 158 w 214"/>
                  <a:gd name="T55" fmla="*/ 7 h 107"/>
                  <a:gd name="T56" fmla="*/ 150 w 214"/>
                  <a:gd name="T57" fmla="*/ 5 h 107"/>
                  <a:gd name="T58" fmla="*/ 140 w 214"/>
                  <a:gd name="T59" fmla="*/ 3 h 107"/>
                  <a:gd name="T60" fmla="*/ 132 w 214"/>
                  <a:gd name="T61" fmla="*/ 2 h 107"/>
                  <a:gd name="T62" fmla="*/ 121 w 214"/>
                  <a:gd name="T63" fmla="*/ 1 h 107"/>
                  <a:gd name="T64" fmla="*/ 111 w 214"/>
                  <a:gd name="T65" fmla="*/ 0 h 107"/>
                  <a:gd name="T66" fmla="*/ 100 w 214"/>
                  <a:gd name="T67" fmla="*/ 0 h 107"/>
                  <a:gd name="T68" fmla="*/ 89 w 214"/>
                  <a:gd name="T69" fmla="*/ 1 h 107"/>
                  <a:gd name="T70" fmla="*/ 79 w 214"/>
                  <a:gd name="T71" fmla="*/ 2 h 107"/>
                  <a:gd name="T72" fmla="*/ 71 w 214"/>
                  <a:gd name="T73" fmla="*/ 3 h 107"/>
                  <a:gd name="T74" fmla="*/ 63 w 214"/>
                  <a:gd name="T75" fmla="*/ 5 h 107"/>
                  <a:gd name="T76" fmla="*/ 53 w 214"/>
                  <a:gd name="T77" fmla="*/ 8 h 107"/>
                  <a:gd name="T78" fmla="*/ 44 w 214"/>
                  <a:gd name="T79" fmla="*/ 10 h 107"/>
                  <a:gd name="T80" fmla="*/ 37 w 214"/>
                  <a:gd name="T81" fmla="*/ 13 h 107"/>
                  <a:gd name="T82" fmla="*/ 29 w 214"/>
                  <a:gd name="T83" fmla="*/ 17 h 107"/>
                  <a:gd name="T84" fmla="*/ 22 w 214"/>
                  <a:gd name="T85" fmla="*/ 21 h 107"/>
                  <a:gd name="T86" fmla="*/ 16 w 214"/>
                  <a:gd name="T87" fmla="*/ 26 h 107"/>
                  <a:gd name="T88" fmla="*/ 10 w 214"/>
                  <a:gd name="T89" fmla="*/ 30 h 107"/>
                  <a:gd name="T90" fmla="*/ 5 w 214"/>
                  <a:gd name="T91" fmla="*/ 37 h 107"/>
                  <a:gd name="T92" fmla="*/ 2 w 214"/>
                  <a:gd name="T93" fmla="*/ 42 h 107"/>
                  <a:gd name="T94" fmla="*/ 0 w 214"/>
                  <a:gd name="T95" fmla="*/ 51 h 107"/>
                  <a:gd name="T96" fmla="*/ 0 w 214"/>
                  <a:gd name="T97" fmla="*/ 58 h 107"/>
                  <a:gd name="T98" fmla="*/ 2 w 214"/>
                  <a:gd name="T99" fmla="*/ 66 h 107"/>
                  <a:gd name="T100" fmla="*/ 7 w 214"/>
                  <a:gd name="T101" fmla="*/ 74 h 107"/>
                  <a:gd name="T102" fmla="*/ 12 w 214"/>
                  <a:gd name="T103" fmla="*/ 79 h 107"/>
                  <a:gd name="T104" fmla="*/ 18 w 214"/>
                  <a:gd name="T105" fmla="*/ 84 h 107"/>
                  <a:gd name="T106" fmla="*/ 24 w 214"/>
                  <a:gd name="T107" fmla="*/ 87 h 107"/>
                  <a:gd name="T108" fmla="*/ 31 w 214"/>
                  <a:gd name="T109" fmla="*/ 92 h 107"/>
                  <a:gd name="T110" fmla="*/ 38 w 214"/>
                  <a:gd name="T111" fmla="*/ 95 h 107"/>
                  <a:gd name="T112" fmla="*/ 45 w 214"/>
                  <a:gd name="T113" fmla="*/ 97 h 107"/>
                  <a:gd name="T114" fmla="*/ 55 w 214"/>
                  <a:gd name="T115" fmla="*/ 101 h 107"/>
                  <a:gd name="T116" fmla="*/ 63 w 214"/>
                  <a:gd name="T117" fmla="*/ 103 h 107"/>
                  <a:gd name="T118" fmla="*/ 74 w 214"/>
                  <a:gd name="T119"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107">
                    <a:moveTo>
                      <a:pt x="79" y="105"/>
                    </a:moveTo>
                    <a:lnTo>
                      <a:pt x="82" y="106"/>
                    </a:lnTo>
                    <a:lnTo>
                      <a:pt x="84" y="106"/>
                    </a:lnTo>
                    <a:lnTo>
                      <a:pt x="87" y="106"/>
                    </a:lnTo>
                    <a:lnTo>
                      <a:pt x="89" y="107"/>
                    </a:lnTo>
                    <a:lnTo>
                      <a:pt x="92" y="107"/>
                    </a:lnTo>
                    <a:lnTo>
                      <a:pt x="95" y="107"/>
                    </a:lnTo>
                    <a:lnTo>
                      <a:pt x="97" y="107"/>
                    </a:lnTo>
                    <a:lnTo>
                      <a:pt x="100" y="107"/>
                    </a:lnTo>
                    <a:lnTo>
                      <a:pt x="103" y="107"/>
                    </a:lnTo>
                    <a:lnTo>
                      <a:pt x="105" y="107"/>
                    </a:lnTo>
                    <a:lnTo>
                      <a:pt x="108" y="107"/>
                    </a:lnTo>
                    <a:lnTo>
                      <a:pt x="111" y="107"/>
                    </a:lnTo>
                    <a:lnTo>
                      <a:pt x="113" y="107"/>
                    </a:lnTo>
                    <a:lnTo>
                      <a:pt x="116" y="107"/>
                    </a:lnTo>
                    <a:lnTo>
                      <a:pt x="119" y="107"/>
                    </a:lnTo>
                    <a:lnTo>
                      <a:pt x="121" y="107"/>
                    </a:lnTo>
                    <a:lnTo>
                      <a:pt x="124" y="107"/>
                    </a:lnTo>
                    <a:lnTo>
                      <a:pt x="126" y="106"/>
                    </a:lnTo>
                    <a:lnTo>
                      <a:pt x="129" y="106"/>
                    </a:lnTo>
                    <a:lnTo>
                      <a:pt x="132" y="106"/>
                    </a:lnTo>
                    <a:lnTo>
                      <a:pt x="134" y="105"/>
                    </a:lnTo>
                    <a:lnTo>
                      <a:pt x="136" y="105"/>
                    </a:lnTo>
                    <a:lnTo>
                      <a:pt x="137" y="105"/>
                    </a:lnTo>
                    <a:lnTo>
                      <a:pt x="140" y="105"/>
                    </a:lnTo>
                    <a:lnTo>
                      <a:pt x="142" y="104"/>
                    </a:lnTo>
                    <a:lnTo>
                      <a:pt x="145" y="104"/>
                    </a:lnTo>
                    <a:lnTo>
                      <a:pt x="148" y="103"/>
                    </a:lnTo>
                    <a:lnTo>
                      <a:pt x="150" y="103"/>
                    </a:lnTo>
                    <a:lnTo>
                      <a:pt x="150" y="103"/>
                    </a:lnTo>
                    <a:lnTo>
                      <a:pt x="153" y="102"/>
                    </a:lnTo>
                    <a:lnTo>
                      <a:pt x="155" y="101"/>
                    </a:lnTo>
                    <a:lnTo>
                      <a:pt x="158" y="101"/>
                    </a:lnTo>
                    <a:lnTo>
                      <a:pt x="161" y="100"/>
                    </a:lnTo>
                    <a:lnTo>
                      <a:pt x="161" y="100"/>
                    </a:lnTo>
                    <a:lnTo>
                      <a:pt x="163" y="99"/>
                    </a:lnTo>
                    <a:lnTo>
                      <a:pt x="166" y="98"/>
                    </a:lnTo>
                    <a:lnTo>
                      <a:pt x="169" y="97"/>
                    </a:lnTo>
                    <a:lnTo>
                      <a:pt x="169" y="97"/>
                    </a:lnTo>
                    <a:lnTo>
                      <a:pt x="171" y="96"/>
                    </a:lnTo>
                    <a:lnTo>
                      <a:pt x="174" y="95"/>
                    </a:lnTo>
                    <a:lnTo>
                      <a:pt x="176" y="95"/>
                    </a:lnTo>
                    <a:lnTo>
                      <a:pt x="177" y="94"/>
                    </a:lnTo>
                    <a:lnTo>
                      <a:pt x="179" y="93"/>
                    </a:lnTo>
                    <a:lnTo>
                      <a:pt x="181" y="92"/>
                    </a:lnTo>
                    <a:lnTo>
                      <a:pt x="182" y="92"/>
                    </a:lnTo>
                    <a:lnTo>
                      <a:pt x="184" y="91"/>
                    </a:lnTo>
                    <a:lnTo>
                      <a:pt x="186" y="89"/>
                    </a:lnTo>
                    <a:lnTo>
                      <a:pt x="187" y="89"/>
                    </a:lnTo>
                    <a:lnTo>
                      <a:pt x="190" y="87"/>
                    </a:lnTo>
                    <a:lnTo>
                      <a:pt x="191" y="87"/>
                    </a:lnTo>
                    <a:lnTo>
                      <a:pt x="192" y="86"/>
                    </a:lnTo>
                    <a:lnTo>
                      <a:pt x="195" y="84"/>
                    </a:lnTo>
                    <a:lnTo>
                      <a:pt x="195" y="84"/>
                    </a:lnTo>
                    <a:lnTo>
                      <a:pt x="198" y="82"/>
                    </a:lnTo>
                    <a:lnTo>
                      <a:pt x="198" y="81"/>
                    </a:lnTo>
                    <a:lnTo>
                      <a:pt x="200" y="80"/>
                    </a:lnTo>
                    <a:lnTo>
                      <a:pt x="201" y="79"/>
                    </a:lnTo>
                    <a:lnTo>
                      <a:pt x="203" y="77"/>
                    </a:lnTo>
                    <a:lnTo>
                      <a:pt x="204" y="76"/>
                    </a:lnTo>
                    <a:lnTo>
                      <a:pt x="206" y="74"/>
                    </a:lnTo>
                    <a:lnTo>
                      <a:pt x="206" y="74"/>
                    </a:lnTo>
                    <a:lnTo>
                      <a:pt x="208" y="71"/>
                    </a:lnTo>
                    <a:lnTo>
                      <a:pt x="208" y="71"/>
                    </a:lnTo>
                    <a:lnTo>
                      <a:pt x="210" y="68"/>
                    </a:lnTo>
                    <a:lnTo>
                      <a:pt x="211" y="66"/>
                    </a:lnTo>
                    <a:lnTo>
                      <a:pt x="211" y="66"/>
                    </a:lnTo>
                    <a:lnTo>
                      <a:pt x="212" y="63"/>
                    </a:lnTo>
                    <a:lnTo>
                      <a:pt x="213" y="60"/>
                    </a:lnTo>
                    <a:lnTo>
                      <a:pt x="213" y="58"/>
                    </a:lnTo>
                    <a:lnTo>
                      <a:pt x="213" y="57"/>
                    </a:lnTo>
                    <a:lnTo>
                      <a:pt x="214" y="55"/>
                    </a:lnTo>
                    <a:lnTo>
                      <a:pt x="214" y="52"/>
                    </a:lnTo>
                    <a:lnTo>
                      <a:pt x="213" y="51"/>
                    </a:lnTo>
                    <a:lnTo>
                      <a:pt x="213" y="50"/>
                    </a:lnTo>
                    <a:lnTo>
                      <a:pt x="213" y="47"/>
                    </a:lnTo>
                    <a:lnTo>
                      <a:pt x="212" y="45"/>
                    </a:lnTo>
                    <a:lnTo>
                      <a:pt x="211" y="42"/>
                    </a:lnTo>
                    <a:lnTo>
                      <a:pt x="211" y="42"/>
                    </a:lnTo>
                    <a:lnTo>
                      <a:pt x="210" y="39"/>
                    </a:lnTo>
                    <a:lnTo>
                      <a:pt x="208" y="37"/>
                    </a:lnTo>
                    <a:lnTo>
                      <a:pt x="208" y="37"/>
                    </a:lnTo>
                    <a:lnTo>
                      <a:pt x="206" y="34"/>
                    </a:lnTo>
                    <a:lnTo>
                      <a:pt x="206" y="33"/>
                    </a:lnTo>
                    <a:lnTo>
                      <a:pt x="204" y="31"/>
                    </a:lnTo>
                    <a:lnTo>
                      <a:pt x="203" y="30"/>
                    </a:lnTo>
                    <a:lnTo>
                      <a:pt x="201" y="29"/>
                    </a:lnTo>
                    <a:lnTo>
                      <a:pt x="200" y="28"/>
                    </a:lnTo>
                    <a:lnTo>
                      <a:pt x="198" y="26"/>
                    </a:lnTo>
                    <a:lnTo>
                      <a:pt x="198" y="26"/>
                    </a:lnTo>
                    <a:lnTo>
                      <a:pt x="195" y="24"/>
                    </a:lnTo>
                    <a:lnTo>
                      <a:pt x="195" y="23"/>
                    </a:lnTo>
                    <a:lnTo>
                      <a:pt x="192" y="22"/>
                    </a:lnTo>
                    <a:lnTo>
                      <a:pt x="191" y="21"/>
                    </a:lnTo>
                    <a:lnTo>
                      <a:pt x="190" y="20"/>
                    </a:lnTo>
                    <a:lnTo>
                      <a:pt x="187" y="19"/>
                    </a:lnTo>
                    <a:lnTo>
                      <a:pt x="186" y="18"/>
                    </a:lnTo>
                    <a:lnTo>
                      <a:pt x="184" y="17"/>
                    </a:lnTo>
                    <a:lnTo>
                      <a:pt x="182" y="16"/>
                    </a:lnTo>
                    <a:lnTo>
                      <a:pt x="181" y="16"/>
                    </a:lnTo>
                    <a:lnTo>
                      <a:pt x="179" y="15"/>
                    </a:lnTo>
                    <a:lnTo>
                      <a:pt x="177" y="13"/>
                    </a:lnTo>
                    <a:lnTo>
                      <a:pt x="176" y="13"/>
                    </a:lnTo>
                    <a:lnTo>
                      <a:pt x="174" y="12"/>
                    </a:lnTo>
                    <a:lnTo>
                      <a:pt x="171" y="11"/>
                    </a:lnTo>
                    <a:lnTo>
                      <a:pt x="169" y="10"/>
                    </a:lnTo>
                    <a:lnTo>
                      <a:pt x="169" y="10"/>
                    </a:lnTo>
                    <a:lnTo>
                      <a:pt x="166" y="9"/>
                    </a:lnTo>
                    <a:lnTo>
                      <a:pt x="163" y="8"/>
                    </a:lnTo>
                    <a:lnTo>
                      <a:pt x="161" y="8"/>
                    </a:lnTo>
                    <a:lnTo>
                      <a:pt x="161" y="8"/>
                    </a:lnTo>
                    <a:lnTo>
                      <a:pt x="158" y="7"/>
                    </a:lnTo>
                    <a:lnTo>
                      <a:pt x="155" y="6"/>
                    </a:lnTo>
                    <a:lnTo>
                      <a:pt x="153" y="6"/>
                    </a:lnTo>
                    <a:lnTo>
                      <a:pt x="150" y="5"/>
                    </a:lnTo>
                    <a:lnTo>
                      <a:pt x="150" y="5"/>
                    </a:lnTo>
                    <a:lnTo>
                      <a:pt x="148" y="4"/>
                    </a:lnTo>
                    <a:lnTo>
                      <a:pt x="145" y="4"/>
                    </a:lnTo>
                    <a:lnTo>
                      <a:pt x="142" y="3"/>
                    </a:lnTo>
                    <a:lnTo>
                      <a:pt x="140" y="3"/>
                    </a:lnTo>
                    <a:lnTo>
                      <a:pt x="137" y="3"/>
                    </a:lnTo>
                    <a:lnTo>
                      <a:pt x="136" y="2"/>
                    </a:lnTo>
                    <a:lnTo>
                      <a:pt x="134" y="2"/>
                    </a:lnTo>
                    <a:lnTo>
                      <a:pt x="132" y="2"/>
                    </a:lnTo>
                    <a:lnTo>
                      <a:pt x="129" y="2"/>
                    </a:lnTo>
                    <a:lnTo>
                      <a:pt x="126" y="1"/>
                    </a:lnTo>
                    <a:lnTo>
                      <a:pt x="124" y="1"/>
                    </a:lnTo>
                    <a:lnTo>
                      <a:pt x="121" y="1"/>
                    </a:lnTo>
                    <a:lnTo>
                      <a:pt x="119" y="1"/>
                    </a:lnTo>
                    <a:lnTo>
                      <a:pt x="116" y="1"/>
                    </a:lnTo>
                    <a:lnTo>
                      <a:pt x="113" y="0"/>
                    </a:lnTo>
                    <a:lnTo>
                      <a:pt x="111" y="0"/>
                    </a:lnTo>
                    <a:lnTo>
                      <a:pt x="108" y="0"/>
                    </a:lnTo>
                    <a:lnTo>
                      <a:pt x="105" y="0"/>
                    </a:lnTo>
                    <a:lnTo>
                      <a:pt x="103" y="0"/>
                    </a:lnTo>
                    <a:lnTo>
                      <a:pt x="100" y="0"/>
                    </a:lnTo>
                    <a:lnTo>
                      <a:pt x="97" y="1"/>
                    </a:lnTo>
                    <a:lnTo>
                      <a:pt x="95" y="1"/>
                    </a:lnTo>
                    <a:lnTo>
                      <a:pt x="92" y="1"/>
                    </a:lnTo>
                    <a:lnTo>
                      <a:pt x="89" y="1"/>
                    </a:lnTo>
                    <a:lnTo>
                      <a:pt x="87" y="1"/>
                    </a:lnTo>
                    <a:lnTo>
                      <a:pt x="84" y="2"/>
                    </a:lnTo>
                    <a:lnTo>
                      <a:pt x="82" y="2"/>
                    </a:lnTo>
                    <a:lnTo>
                      <a:pt x="79" y="2"/>
                    </a:lnTo>
                    <a:lnTo>
                      <a:pt x="77" y="2"/>
                    </a:lnTo>
                    <a:lnTo>
                      <a:pt x="76" y="3"/>
                    </a:lnTo>
                    <a:lnTo>
                      <a:pt x="74" y="3"/>
                    </a:lnTo>
                    <a:lnTo>
                      <a:pt x="71" y="3"/>
                    </a:lnTo>
                    <a:lnTo>
                      <a:pt x="68" y="4"/>
                    </a:lnTo>
                    <a:lnTo>
                      <a:pt x="66" y="4"/>
                    </a:lnTo>
                    <a:lnTo>
                      <a:pt x="63" y="5"/>
                    </a:lnTo>
                    <a:lnTo>
                      <a:pt x="63" y="5"/>
                    </a:lnTo>
                    <a:lnTo>
                      <a:pt x="60" y="6"/>
                    </a:lnTo>
                    <a:lnTo>
                      <a:pt x="58" y="6"/>
                    </a:lnTo>
                    <a:lnTo>
                      <a:pt x="55" y="7"/>
                    </a:lnTo>
                    <a:lnTo>
                      <a:pt x="53" y="8"/>
                    </a:lnTo>
                    <a:lnTo>
                      <a:pt x="50" y="8"/>
                    </a:lnTo>
                    <a:lnTo>
                      <a:pt x="47" y="9"/>
                    </a:lnTo>
                    <a:lnTo>
                      <a:pt x="45" y="10"/>
                    </a:lnTo>
                    <a:lnTo>
                      <a:pt x="44" y="10"/>
                    </a:lnTo>
                    <a:lnTo>
                      <a:pt x="42" y="11"/>
                    </a:lnTo>
                    <a:lnTo>
                      <a:pt x="39" y="12"/>
                    </a:lnTo>
                    <a:lnTo>
                      <a:pt x="38" y="13"/>
                    </a:lnTo>
                    <a:lnTo>
                      <a:pt x="37" y="13"/>
                    </a:lnTo>
                    <a:lnTo>
                      <a:pt x="34" y="15"/>
                    </a:lnTo>
                    <a:lnTo>
                      <a:pt x="32" y="16"/>
                    </a:lnTo>
                    <a:lnTo>
                      <a:pt x="31" y="16"/>
                    </a:lnTo>
                    <a:lnTo>
                      <a:pt x="29" y="17"/>
                    </a:lnTo>
                    <a:lnTo>
                      <a:pt x="27" y="18"/>
                    </a:lnTo>
                    <a:lnTo>
                      <a:pt x="26" y="19"/>
                    </a:lnTo>
                    <a:lnTo>
                      <a:pt x="24" y="20"/>
                    </a:lnTo>
                    <a:lnTo>
                      <a:pt x="22" y="21"/>
                    </a:lnTo>
                    <a:lnTo>
                      <a:pt x="21" y="22"/>
                    </a:lnTo>
                    <a:lnTo>
                      <a:pt x="19" y="23"/>
                    </a:lnTo>
                    <a:lnTo>
                      <a:pt x="18" y="24"/>
                    </a:lnTo>
                    <a:lnTo>
                      <a:pt x="16" y="26"/>
                    </a:lnTo>
                    <a:lnTo>
                      <a:pt x="15" y="26"/>
                    </a:lnTo>
                    <a:lnTo>
                      <a:pt x="13" y="28"/>
                    </a:lnTo>
                    <a:lnTo>
                      <a:pt x="12" y="29"/>
                    </a:lnTo>
                    <a:lnTo>
                      <a:pt x="10" y="30"/>
                    </a:lnTo>
                    <a:lnTo>
                      <a:pt x="10" y="31"/>
                    </a:lnTo>
                    <a:lnTo>
                      <a:pt x="8" y="33"/>
                    </a:lnTo>
                    <a:lnTo>
                      <a:pt x="7" y="34"/>
                    </a:lnTo>
                    <a:lnTo>
                      <a:pt x="5" y="37"/>
                    </a:lnTo>
                    <a:lnTo>
                      <a:pt x="5" y="37"/>
                    </a:lnTo>
                    <a:lnTo>
                      <a:pt x="4" y="39"/>
                    </a:lnTo>
                    <a:lnTo>
                      <a:pt x="2" y="42"/>
                    </a:lnTo>
                    <a:lnTo>
                      <a:pt x="2" y="42"/>
                    </a:lnTo>
                    <a:lnTo>
                      <a:pt x="1" y="45"/>
                    </a:lnTo>
                    <a:lnTo>
                      <a:pt x="1" y="47"/>
                    </a:lnTo>
                    <a:lnTo>
                      <a:pt x="0" y="50"/>
                    </a:lnTo>
                    <a:lnTo>
                      <a:pt x="0" y="51"/>
                    </a:lnTo>
                    <a:lnTo>
                      <a:pt x="0" y="52"/>
                    </a:lnTo>
                    <a:lnTo>
                      <a:pt x="0" y="55"/>
                    </a:lnTo>
                    <a:lnTo>
                      <a:pt x="0" y="57"/>
                    </a:lnTo>
                    <a:lnTo>
                      <a:pt x="0" y="58"/>
                    </a:lnTo>
                    <a:lnTo>
                      <a:pt x="1" y="60"/>
                    </a:lnTo>
                    <a:lnTo>
                      <a:pt x="1" y="63"/>
                    </a:lnTo>
                    <a:lnTo>
                      <a:pt x="2" y="66"/>
                    </a:lnTo>
                    <a:lnTo>
                      <a:pt x="2" y="66"/>
                    </a:lnTo>
                    <a:lnTo>
                      <a:pt x="4" y="68"/>
                    </a:lnTo>
                    <a:lnTo>
                      <a:pt x="5" y="71"/>
                    </a:lnTo>
                    <a:lnTo>
                      <a:pt x="5" y="71"/>
                    </a:lnTo>
                    <a:lnTo>
                      <a:pt x="7" y="74"/>
                    </a:lnTo>
                    <a:lnTo>
                      <a:pt x="8" y="74"/>
                    </a:lnTo>
                    <a:lnTo>
                      <a:pt x="10" y="76"/>
                    </a:lnTo>
                    <a:lnTo>
                      <a:pt x="10" y="77"/>
                    </a:lnTo>
                    <a:lnTo>
                      <a:pt x="12" y="79"/>
                    </a:lnTo>
                    <a:lnTo>
                      <a:pt x="13" y="80"/>
                    </a:lnTo>
                    <a:lnTo>
                      <a:pt x="15" y="81"/>
                    </a:lnTo>
                    <a:lnTo>
                      <a:pt x="16" y="82"/>
                    </a:lnTo>
                    <a:lnTo>
                      <a:pt x="18" y="84"/>
                    </a:lnTo>
                    <a:lnTo>
                      <a:pt x="19" y="84"/>
                    </a:lnTo>
                    <a:lnTo>
                      <a:pt x="21" y="86"/>
                    </a:lnTo>
                    <a:lnTo>
                      <a:pt x="22" y="87"/>
                    </a:lnTo>
                    <a:lnTo>
                      <a:pt x="24" y="87"/>
                    </a:lnTo>
                    <a:lnTo>
                      <a:pt x="26" y="89"/>
                    </a:lnTo>
                    <a:lnTo>
                      <a:pt x="27" y="89"/>
                    </a:lnTo>
                    <a:lnTo>
                      <a:pt x="29" y="91"/>
                    </a:lnTo>
                    <a:lnTo>
                      <a:pt x="31" y="92"/>
                    </a:lnTo>
                    <a:lnTo>
                      <a:pt x="32" y="92"/>
                    </a:lnTo>
                    <a:lnTo>
                      <a:pt x="34" y="93"/>
                    </a:lnTo>
                    <a:lnTo>
                      <a:pt x="37" y="94"/>
                    </a:lnTo>
                    <a:lnTo>
                      <a:pt x="38" y="95"/>
                    </a:lnTo>
                    <a:lnTo>
                      <a:pt x="39" y="95"/>
                    </a:lnTo>
                    <a:lnTo>
                      <a:pt x="42" y="96"/>
                    </a:lnTo>
                    <a:lnTo>
                      <a:pt x="44" y="97"/>
                    </a:lnTo>
                    <a:lnTo>
                      <a:pt x="45" y="97"/>
                    </a:lnTo>
                    <a:lnTo>
                      <a:pt x="47" y="98"/>
                    </a:lnTo>
                    <a:lnTo>
                      <a:pt x="50" y="99"/>
                    </a:lnTo>
                    <a:lnTo>
                      <a:pt x="53" y="100"/>
                    </a:lnTo>
                    <a:lnTo>
                      <a:pt x="55" y="101"/>
                    </a:lnTo>
                    <a:lnTo>
                      <a:pt x="58" y="101"/>
                    </a:lnTo>
                    <a:lnTo>
                      <a:pt x="60" y="102"/>
                    </a:lnTo>
                    <a:lnTo>
                      <a:pt x="63" y="103"/>
                    </a:lnTo>
                    <a:lnTo>
                      <a:pt x="63" y="103"/>
                    </a:lnTo>
                    <a:lnTo>
                      <a:pt x="66" y="103"/>
                    </a:lnTo>
                    <a:lnTo>
                      <a:pt x="68" y="104"/>
                    </a:lnTo>
                    <a:lnTo>
                      <a:pt x="71" y="104"/>
                    </a:lnTo>
                    <a:lnTo>
                      <a:pt x="74" y="105"/>
                    </a:lnTo>
                    <a:lnTo>
                      <a:pt x="76" y="105"/>
                    </a:lnTo>
                    <a:lnTo>
                      <a:pt x="77" y="105"/>
                    </a:lnTo>
                    <a:lnTo>
                      <a:pt x="79" y="10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Freeform 506"/>
              <p:cNvSpPr>
                <a:spLocks/>
              </p:cNvSpPr>
              <p:nvPr/>
            </p:nvSpPr>
            <p:spPr bwMode="auto">
              <a:xfrm>
                <a:off x="1965" y="2052"/>
                <a:ext cx="1192" cy="594"/>
              </a:xfrm>
              <a:custGeom>
                <a:avLst/>
                <a:gdLst>
                  <a:gd name="T0" fmla="*/ 555 w 1192"/>
                  <a:gd name="T1" fmla="*/ 594 h 594"/>
                  <a:gd name="T2" fmla="*/ 625 w 1192"/>
                  <a:gd name="T3" fmla="*/ 594 h 594"/>
                  <a:gd name="T4" fmla="*/ 689 w 1192"/>
                  <a:gd name="T5" fmla="*/ 587 h 594"/>
                  <a:gd name="T6" fmla="*/ 740 w 1192"/>
                  <a:gd name="T7" fmla="*/ 581 h 594"/>
                  <a:gd name="T8" fmla="*/ 810 w 1192"/>
                  <a:gd name="T9" fmla="*/ 575 h 594"/>
                  <a:gd name="T10" fmla="*/ 861 w 1192"/>
                  <a:gd name="T11" fmla="*/ 562 h 594"/>
                  <a:gd name="T12" fmla="*/ 906 w 1192"/>
                  <a:gd name="T13" fmla="*/ 549 h 594"/>
                  <a:gd name="T14" fmla="*/ 957 w 1192"/>
                  <a:gd name="T15" fmla="*/ 530 h 594"/>
                  <a:gd name="T16" fmla="*/ 1008 w 1192"/>
                  <a:gd name="T17" fmla="*/ 512 h 594"/>
                  <a:gd name="T18" fmla="*/ 1052 w 1192"/>
                  <a:gd name="T19" fmla="*/ 486 h 594"/>
                  <a:gd name="T20" fmla="*/ 1090 w 1192"/>
                  <a:gd name="T21" fmla="*/ 461 h 594"/>
                  <a:gd name="T22" fmla="*/ 1129 w 1192"/>
                  <a:gd name="T23" fmla="*/ 436 h 594"/>
                  <a:gd name="T24" fmla="*/ 1160 w 1192"/>
                  <a:gd name="T25" fmla="*/ 391 h 594"/>
                  <a:gd name="T26" fmla="*/ 1186 w 1192"/>
                  <a:gd name="T27" fmla="*/ 354 h 594"/>
                  <a:gd name="T28" fmla="*/ 1192 w 1192"/>
                  <a:gd name="T29" fmla="*/ 303 h 594"/>
                  <a:gd name="T30" fmla="*/ 1186 w 1192"/>
                  <a:gd name="T31" fmla="*/ 252 h 594"/>
                  <a:gd name="T32" fmla="*/ 1167 w 1192"/>
                  <a:gd name="T33" fmla="*/ 202 h 594"/>
                  <a:gd name="T34" fmla="*/ 1141 w 1192"/>
                  <a:gd name="T35" fmla="*/ 170 h 594"/>
                  <a:gd name="T36" fmla="*/ 1103 w 1192"/>
                  <a:gd name="T37" fmla="*/ 139 h 594"/>
                  <a:gd name="T38" fmla="*/ 1059 w 1192"/>
                  <a:gd name="T39" fmla="*/ 107 h 594"/>
                  <a:gd name="T40" fmla="*/ 1020 w 1192"/>
                  <a:gd name="T41" fmla="*/ 88 h 594"/>
                  <a:gd name="T42" fmla="*/ 976 w 1192"/>
                  <a:gd name="T43" fmla="*/ 69 h 594"/>
                  <a:gd name="T44" fmla="*/ 925 w 1192"/>
                  <a:gd name="T45" fmla="*/ 50 h 594"/>
                  <a:gd name="T46" fmla="*/ 874 w 1192"/>
                  <a:gd name="T47" fmla="*/ 31 h 594"/>
                  <a:gd name="T48" fmla="*/ 816 w 1192"/>
                  <a:gd name="T49" fmla="*/ 19 h 594"/>
                  <a:gd name="T50" fmla="*/ 759 w 1192"/>
                  <a:gd name="T51" fmla="*/ 12 h 594"/>
                  <a:gd name="T52" fmla="*/ 702 w 1192"/>
                  <a:gd name="T53" fmla="*/ 6 h 594"/>
                  <a:gd name="T54" fmla="*/ 638 w 1192"/>
                  <a:gd name="T55" fmla="*/ 0 h 594"/>
                  <a:gd name="T56" fmla="*/ 574 w 1192"/>
                  <a:gd name="T57" fmla="*/ 0 h 594"/>
                  <a:gd name="T58" fmla="*/ 504 w 1192"/>
                  <a:gd name="T59" fmla="*/ 6 h 594"/>
                  <a:gd name="T60" fmla="*/ 453 w 1192"/>
                  <a:gd name="T61" fmla="*/ 6 h 594"/>
                  <a:gd name="T62" fmla="*/ 389 w 1192"/>
                  <a:gd name="T63" fmla="*/ 19 h 594"/>
                  <a:gd name="T64" fmla="*/ 338 w 1192"/>
                  <a:gd name="T65" fmla="*/ 31 h 594"/>
                  <a:gd name="T66" fmla="*/ 287 w 1192"/>
                  <a:gd name="T67" fmla="*/ 44 h 594"/>
                  <a:gd name="T68" fmla="*/ 236 w 1192"/>
                  <a:gd name="T69" fmla="*/ 57 h 594"/>
                  <a:gd name="T70" fmla="*/ 185 w 1192"/>
                  <a:gd name="T71" fmla="*/ 82 h 594"/>
                  <a:gd name="T72" fmla="*/ 141 w 1192"/>
                  <a:gd name="T73" fmla="*/ 101 h 594"/>
                  <a:gd name="T74" fmla="*/ 102 w 1192"/>
                  <a:gd name="T75" fmla="*/ 132 h 594"/>
                  <a:gd name="T76" fmla="*/ 71 w 1192"/>
                  <a:gd name="T77" fmla="*/ 158 h 594"/>
                  <a:gd name="T78" fmla="*/ 32 w 1192"/>
                  <a:gd name="T79" fmla="*/ 196 h 594"/>
                  <a:gd name="T80" fmla="*/ 13 w 1192"/>
                  <a:gd name="T81" fmla="*/ 240 h 594"/>
                  <a:gd name="T82" fmla="*/ 0 w 1192"/>
                  <a:gd name="T83" fmla="*/ 284 h 594"/>
                  <a:gd name="T84" fmla="*/ 7 w 1192"/>
                  <a:gd name="T85" fmla="*/ 335 h 594"/>
                  <a:gd name="T86" fmla="*/ 32 w 1192"/>
                  <a:gd name="T87" fmla="*/ 385 h 594"/>
                  <a:gd name="T88" fmla="*/ 58 w 1192"/>
                  <a:gd name="T89" fmla="*/ 423 h 594"/>
                  <a:gd name="T90" fmla="*/ 90 w 1192"/>
                  <a:gd name="T91" fmla="*/ 455 h 594"/>
                  <a:gd name="T92" fmla="*/ 134 w 1192"/>
                  <a:gd name="T93" fmla="*/ 486 h 594"/>
                  <a:gd name="T94" fmla="*/ 172 w 1192"/>
                  <a:gd name="T95" fmla="*/ 505 h 594"/>
                  <a:gd name="T96" fmla="*/ 217 w 1192"/>
                  <a:gd name="T97" fmla="*/ 524 h 594"/>
                  <a:gd name="T98" fmla="*/ 268 w 1192"/>
                  <a:gd name="T99" fmla="*/ 543 h 594"/>
                  <a:gd name="T100" fmla="*/ 319 w 1192"/>
                  <a:gd name="T101" fmla="*/ 556 h 594"/>
                  <a:gd name="T102" fmla="*/ 376 w 1192"/>
                  <a:gd name="T103" fmla="*/ 568 h 594"/>
                  <a:gd name="T104" fmla="*/ 440 w 1192"/>
                  <a:gd name="T105" fmla="*/ 581 h 594"/>
                  <a:gd name="T106" fmla="*/ 491 w 1192"/>
                  <a:gd name="T107" fmla="*/ 58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2" h="594">
                    <a:moveTo>
                      <a:pt x="504" y="587"/>
                    </a:moveTo>
                    <a:lnTo>
                      <a:pt x="523" y="587"/>
                    </a:lnTo>
                    <a:lnTo>
                      <a:pt x="536" y="587"/>
                    </a:lnTo>
                    <a:lnTo>
                      <a:pt x="555" y="594"/>
                    </a:lnTo>
                    <a:lnTo>
                      <a:pt x="574" y="594"/>
                    </a:lnTo>
                    <a:lnTo>
                      <a:pt x="587" y="594"/>
                    </a:lnTo>
                    <a:lnTo>
                      <a:pt x="606" y="594"/>
                    </a:lnTo>
                    <a:lnTo>
                      <a:pt x="625" y="594"/>
                    </a:lnTo>
                    <a:lnTo>
                      <a:pt x="638" y="594"/>
                    </a:lnTo>
                    <a:lnTo>
                      <a:pt x="657" y="587"/>
                    </a:lnTo>
                    <a:lnTo>
                      <a:pt x="676" y="587"/>
                    </a:lnTo>
                    <a:lnTo>
                      <a:pt x="689" y="587"/>
                    </a:lnTo>
                    <a:lnTo>
                      <a:pt x="702" y="587"/>
                    </a:lnTo>
                    <a:lnTo>
                      <a:pt x="708" y="587"/>
                    </a:lnTo>
                    <a:lnTo>
                      <a:pt x="721" y="587"/>
                    </a:lnTo>
                    <a:lnTo>
                      <a:pt x="740" y="581"/>
                    </a:lnTo>
                    <a:lnTo>
                      <a:pt x="759" y="581"/>
                    </a:lnTo>
                    <a:lnTo>
                      <a:pt x="772" y="581"/>
                    </a:lnTo>
                    <a:lnTo>
                      <a:pt x="791" y="575"/>
                    </a:lnTo>
                    <a:lnTo>
                      <a:pt x="810" y="575"/>
                    </a:lnTo>
                    <a:lnTo>
                      <a:pt x="816" y="568"/>
                    </a:lnTo>
                    <a:lnTo>
                      <a:pt x="823" y="568"/>
                    </a:lnTo>
                    <a:lnTo>
                      <a:pt x="842" y="568"/>
                    </a:lnTo>
                    <a:lnTo>
                      <a:pt x="861" y="562"/>
                    </a:lnTo>
                    <a:lnTo>
                      <a:pt x="874" y="556"/>
                    </a:lnTo>
                    <a:lnTo>
                      <a:pt x="893" y="556"/>
                    </a:lnTo>
                    <a:lnTo>
                      <a:pt x="893" y="556"/>
                    </a:lnTo>
                    <a:lnTo>
                      <a:pt x="906" y="549"/>
                    </a:lnTo>
                    <a:lnTo>
                      <a:pt x="925" y="543"/>
                    </a:lnTo>
                    <a:lnTo>
                      <a:pt x="944" y="537"/>
                    </a:lnTo>
                    <a:lnTo>
                      <a:pt x="944" y="537"/>
                    </a:lnTo>
                    <a:lnTo>
                      <a:pt x="957" y="530"/>
                    </a:lnTo>
                    <a:lnTo>
                      <a:pt x="976" y="524"/>
                    </a:lnTo>
                    <a:lnTo>
                      <a:pt x="988" y="518"/>
                    </a:lnTo>
                    <a:lnTo>
                      <a:pt x="995" y="518"/>
                    </a:lnTo>
                    <a:lnTo>
                      <a:pt x="1008" y="512"/>
                    </a:lnTo>
                    <a:lnTo>
                      <a:pt x="1020" y="505"/>
                    </a:lnTo>
                    <a:lnTo>
                      <a:pt x="1027" y="499"/>
                    </a:lnTo>
                    <a:lnTo>
                      <a:pt x="1046" y="493"/>
                    </a:lnTo>
                    <a:lnTo>
                      <a:pt x="1052" y="486"/>
                    </a:lnTo>
                    <a:lnTo>
                      <a:pt x="1059" y="486"/>
                    </a:lnTo>
                    <a:lnTo>
                      <a:pt x="1078" y="474"/>
                    </a:lnTo>
                    <a:lnTo>
                      <a:pt x="1078" y="467"/>
                    </a:lnTo>
                    <a:lnTo>
                      <a:pt x="1090" y="461"/>
                    </a:lnTo>
                    <a:lnTo>
                      <a:pt x="1103" y="455"/>
                    </a:lnTo>
                    <a:lnTo>
                      <a:pt x="1110" y="448"/>
                    </a:lnTo>
                    <a:lnTo>
                      <a:pt x="1122" y="436"/>
                    </a:lnTo>
                    <a:lnTo>
                      <a:pt x="1129" y="436"/>
                    </a:lnTo>
                    <a:lnTo>
                      <a:pt x="1141" y="423"/>
                    </a:lnTo>
                    <a:lnTo>
                      <a:pt x="1141" y="417"/>
                    </a:lnTo>
                    <a:lnTo>
                      <a:pt x="1154" y="404"/>
                    </a:lnTo>
                    <a:lnTo>
                      <a:pt x="1160" y="391"/>
                    </a:lnTo>
                    <a:lnTo>
                      <a:pt x="1167" y="385"/>
                    </a:lnTo>
                    <a:lnTo>
                      <a:pt x="1173" y="372"/>
                    </a:lnTo>
                    <a:lnTo>
                      <a:pt x="1180" y="366"/>
                    </a:lnTo>
                    <a:lnTo>
                      <a:pt x="1186" y="354"/>
                    </a:lnTo>
                    <a:lnTo>
                      <a:pt x="1186" y="335"/>
                    </a:lnTo>
                    <a:lnTo>
                      <a:pt x="1192" y="322"/>
                    </a:lnTo>
                    <a:lnTo>
                      <a:pt x="1192" y="309"/>
                    </a:lnTo>
                    <a:lnTo>
                      <a:pt x="1192" y="303"/>
                    </a:lnTo>
                    <a:lnTo>
                      <a:pt x="1192" y="284"/>
                    </a:lnTo>
                    <a:lnTo>
                      <a:pt x="1192" y="278"/>
                    </a:lnTo>
                    <a:lnTo>
                      <a:pt x="1192" y="271"/>
                    </a:lnTo>
                    <a:lnTo>
                      <a:pt x="1186" y="252"/>
                    </a:lnTo>
                    <a:lnTo>
                      <a:pt x="1186" y="240"/>
                    </a:lnTo>
                    <a:lnTo>
                      <a:pt x="1180" y="221"/>
                    </a:lnTo>
                    <a:lnTo>
                      <a:pt x="1173" y="221"/>
                    </a:lnTo>
                    <a:lnTo>
                      <a:pt x="1167" y="202"/>
                    </a:lnTo>
                    <a:lnTo>
                      <a:pt x="1160" y="196"/>
                    </a:lnTo>
                    <a:lnTo>
                      <a:pt x="1154" y="189"/>
                    </a:lnTo>
                    <a:lnTo>
                      <a:pt x="1141" y="177"/>
                    </a:lnTo>
                    <a:lnTo>
                      <a:pt x="1141" y="170"/>
                    </a:lnTo>
                    <a:lnTo>
                      <a:pt x="1129" y="158"/>
                    </a:lnTo>
                    <a:lnTo>
                      <a:pt x="1122" y="151"/>
                    </a:lnTo>
                    <a:lnTo>
                      <a:pt x="1110" y="145"/>
                    </a:lnTo>
                    <a:lnTo>
                      <a:pt x="1103" y="139"/>
                    </a:lnTo>
                    <a:lnTo>
                      <a:pt x="1090" y="132"/>
                    </a:lnTo>
                    <a:lnTo>
                      <a:pt x="1078" y="120"/>
                    </a:lnTo>
                    <a:lnTo>
                      <a:pt x="1078" y="120"/>
                    </a:lnTo>
                    <a:lnTo>
                      <a:pt x="1059" y="107"/>
                    </a:lnTo>
                    <a:lnTo>
                      <a:pt x="1052" y="101"/>
                    </a:lnTo>
                    <a:lnTo>
                      <a:pt x="1046" y="101"/>
                    </a:lnTo>
                    <a:lnTo>
                      <a:pt x="1027" y="88"/>
                    </a:lnTo>
                    <a:lnTo>
                      <a:pt x="1020" y="88"/>
                    </a:lnTo>
                    <a:lnTo>
                      <a:pt x="1008" y="82"/>
                    </a:lnTo>
                    <a:lnTo>
                      <a:pt x="995" y="76"/>
                    </a:lnTo>
                    <a:lnTo>
                      <a:pt x="988" y="69"/>
                    </a:lnTo>
                    <a:lnTo>
                      <a:pt x="976" y="69"/>
                    </a:lnTo>
                    <a:lnTo>
                      <a:pt x="957" y="57"/>
                    </a:lnTo>
                    <a:lnTo>
                      <a:pt x="944" y="57"/>
                    </a:lnTo>
                    <a:lnTo>
                      <a:pt x="944" y="57"/>
                    </a:lnTo>
                    <a:lnTo>
                      <a:pt x="925" y="50"/>
                    </a:lnTo>
                    <a:lnTo>
                      <a:pt x="906" y="44"/>
                    </a:lnTo>
                    <a:lnTo>
                      <a:pt x="893" y="38"/>
                    </a:lnTo>
                    <a:lnTo>
                      <a:pt x="893" y="38"/>
                    </a:lnTo>
                    <a:lnTo>
                      <a:pt x="874" y="31"/>
                    </a:lnTo>
                    <a:lnTo>
                      <a:pt x="861" y="31"/>
                    </a:lnTo>
                    <a:lnTo>
                      <a:pt x="842" y="25"/>
                    </a:lnTo>
                    <a:lnTo>
                      <a:pt x="823" y="19"/>
                    </a:lnTo>
                    <a:lnTo>
                      <a:pt x="816" y="19"/>
                    </a:lnTo>
                    <a:lnTo>
                      <a:pt x="810" y="19"/>
                    </a:lnTo>
                    <a:lnTo>
                      <a:pt x="791" y="12"/>
                    </a:lnTo>
                    <a:lnTo>
                      <a:pt x="772" y="12"/>
                    </a:lnTo>
                    <a:lnTo>
                      <a:pt x="759" y="12"/>
                    </a:lnTo>
                    <a:lnTo>
                      <a:pt x="740" y="6"/>
                    </a:lnTo>
                    <a:lnTo>
                      <a:pt x="721" y="6"/>
                    </a:lnTo>
                    <a:lnTo>
                      <a:pt x="708" y="6"/>
                    </a:lnTo>
                    <a:lnTo>
                      <a:pt x="702" y="6"/>
                    </a:lnTo>
                    <a:lnTo>
                      <a:pt x="689" y="6"/>
                    </a:lnTo>
                    <a:lnTo>
                      <a:pt x="676" y="0"/>
                    </a:lnTo>
                    <a:lnTo>
                      <a:pt x="657" y="0"/>
                    </a:lnTo>
                    <a:lnTo>
                      <a:pt x="638" y="0"/>
                    </a:lnTo>
                    <a:lnTo>
                      <a:pt x="625" y="0"/>
                    </a:lnTo>
                    <a:lnTo>
                      <a:pt x="606" y="0"/>
                    </a:lnTo>
                    <a:lnTo>
                      <a:pt x="587" y="0"/>
                    </a:lnTo>
                    <a:lnTo>
                      <a:pt x="574" y="0"/>
                    </a:lnTo>
                    <a:lnTo>
                      <a:pt x="555" y="0"/>
                    </a:lnTo>
                    <a:lnTo>
                      <a:pt x="536" y="0"/>
                    </a:lnTo>
                    <a:lnTo>
                      <a:pt x="523" y="0"/>
                    </a:lnTo>
                    <a:lnTo>
                      <a:pt x="504" y="6"/>
                    </a:lnTo>
                    <a:lnTo>
                      <a:pt x="491" y="6"/>
                    </a:lnTo>
                    <a:lnTo>
                      <a:pt x="485" y="6"/>
                    </a:lnTo>
                    <a:lnTo>
                      <a:pt x="472" y="6"/>
                    </a:lnTo>
                    <a:lnTo>
                      <a:pt x="453" y="6"/>
                    </a:lnTo>
                    <a:lnTo>
                      <a:pt x="440" y="12"/>
                    </a:lnTo>
                    <a:lnTo>
                      <a:pt x="421" y="12"/>
                    </a:lnTo>
                    <a:lnTo>
                      <a:pt x="402" y="12"/>
                    </a:lnTo>
                    <a:lnTo>
                      <a:pt x="389" y="19"/>
                    </a:lnTo>
                    <a:lnTo>
                      <a:pt x="376" y="19"/>
                    </a:lnTo>
                    <a:lnTo>
                      <a:pt x="370" y="19"/>
                    </a:lnTo>
                    <a:lnTo>
                      <a:pt x="351" y="25"/>
                    </a:lnTo>
                    <a:lnTo>
                      <a:pt x="338" y="31"/>
                    </a:lnTo>
                    <a:lnTo>
                      <a:pt x="319" y="31"/>
                    </a:lnTo>
                    <a:lnTo>
                      <a:pt x="306" y="38"/>
                    </a:lnTo>
                    <a:lnTo>
                      <a:pt x="300" y="38"/>
                    </a:lnTo>
                    <a:lnTo>
                      <a:pt x="287" y="44"/>
                    </a:lnTo>
                    <a:lnTo>
                      <a:pt x="268" y="50"/>
                    </a:lnTo>
                    <a:lnTo>
                      <a:pt x="255" y="57"/>
                    </a:lnTo>
                    <a:lnTo>
                      <a:pt x="249" y="57"/>
                    </a:lnTo>
                    <a:lnTo>
                      <a:pt x="236" y="57"/>
                    </a:lnTo>
                    <a:lnTo>
                      <a:pt x="217" y="69"/>
                    </a:lnTo>
                    <a:lnTo>
                      <a:pt x="211" y="69"/>
                    </a:lnTo>
                    <a:lnTo>
                      <a:pt x="204" y="76"/>
                    </a:lnTo>
                    <a:lnTo>
                      <a:pt x="185" y="82"/>
                    </a:lnTo>
                    <a:lnTo>
                      <a:pt x="172" y="88"/>
                    </a:lnTo>
                    <a:lnTo>
                      <a:pt x="166" y="88"/>
                    </a:lnTo>
                    <a:lnTo>
                      <a:pt x="153" y="101"/>
                    </a:lnTo>
                    <a:lnTo>
                      <a:pt x="141" y="101"/>
                    </a:lnTo>
                    <a:lnTo>
                      <a:pt x="134" y="107"/>
                    </a:lnTo>
                    <a:lnTo>
                      <a:pt x="115" y="120"/>
                    </a:lnTo>
                    <a:lnTo>
                      <a:pt x="115" y="120"/>
                    </a:lnTo>
                    <a:lnTo>
                      <a:pt x="102" y="132"/>
                    </a:lnTo>
                    <a:lnTo>
                      <a:pt x="90" y="139"/>
                    </a:lnTo>
                    <a:lnTo>
                      <a:pt x="83" y="145"/>
                    </a:lnTo>
                    <a:lnTo>
                      <a:pt x="71" y="151"/>
                    </a:lnTo>
                    <a:lnTo>
                      <a:pt x="71" y="158"/>
                    </a:lnTo>
                    <a:lnTo>
                      <a:pt x="58" y="170"/>
                    </a:lnTo>
                    <a:lnTo>
                      <a:pt x="51" y="177"/>
                    </a:lnTo>
                    <a:lnTo>
                      <a:pt x="39" y="189"/>
                    </a:lnTo>
                    <a:lnTo>
                      <a:pt x="32" y="196"/>
                    </a:lnTo>
                    <a:lnTo>
                      <a:pt x="32" y="202"/>
                    </a:lnTo>
                    <a:lnTo>
                      <a:pt x="20" y="221"/>
                    </a:lnTo>
                    <a:lnTo>
                      <a:pt x="20" y="221"/>
                    </a:lnTo>
                    <a:lnTo>
                      <a:pt x="13" y="240"/>
                    </a:lnTo>
                    <a:lnTo>
                      <a:pt x="7" y="252"/>
                    </a:lnTo>
                    <a:lnTo>
                      <a:pt x="0" y="271"/>
                    </a:lnTo>
                    <a:lnTo>
                      <a:pt x="0" y="278"/>
                    </a:lnTo>
                    <a:lnTo>
                      <a:pt x="0" y="284"/>
                    </a:lnTo>
                    <a:lnTo>
                      <a:pt x="0" y="303"/>
                    </a:lnTo>
                    <a:lnTo>
                      <a:pt x="0" y="309"/>
                    </a:lnTo>
                    <a:lnTo>
                      <a:pt x="0" y="322"/>
                    </a:lnTo>
                    <a:lnTo>
                      <a:pt x="7" y="335"/>
                    </a:lnTo>
                    <a:lnTo>
                      <a:pt x="13" y="354"/>
                    </a:lnTo>
                    <a:lnTo>
                      <a:pt x="20" y="366"/>
                    </a:lnTo>
                    <a:lnTo>
                      <a:pt x="20" y="372"/>
                    </a:lnTo>
                    <a:lnTo>
                      <a:pt x="32" y="385"/>
                    </a:lnTo>
                    <a:lnTo>
                      <a:pt x="32" y="391"/>
                    </a:lnTo>
                    <a:lnTo>
                      <a:pt x="39" y="404"/>
                    </a:lnTo>
                    <a:lnTo>
                      <a:pt x="51" y="417"/>
                    </a:lnTo>
                    <a:lnTo>
                      <a:pt x="58" y="423"/>
                    </a:lnTo>
                    <a:lnTo>
                      <a:pt x="71" y="436"/>
                    </a:lnTo>
                    <a:lnTo>
                      <a:pt x="71" y="436"/>
                    </a:lnTo>
                    <a:lnTo>
                      <a:pt x="83" y="448"/>
                    </a:lnTo>
                    <a:lnTo>
                      <a:pt x="90" y="455"/>
                    </a:lnTo>
                    <a:lnTo>
                      <a:pt x="102" y="461"/>
                    </a:lnTo>
                    <a:lnTo>
                      <a:pt x="115" y="467"/>
                    </a:lnTo>
                    <a:lnTo>
                      <a:pt x="115" y="474"/>
                    </a:lnTo>
                    <a:lnTo>
                      <a:pt x="134" y="486"/>
                    </a:lnTo>
                    <a:lnTo>
                      <a:pt x="141" y="486"/>
                    </a:lnTo>
                    <a:lnTo>
                      <a:pt x="153" y="493"/>
                    </a:lnTo>
                    <a:lnTo>
                      <a:pt x="166" y="499"/>
                    </a:lnTo>
                    <a:lnTo>
                      <a:pt x="172" y="505"/>
                    </a:lnTo>
                    <a:lnTo>
                      <a:pt x="185" y="512"/>
                    </a:lnTo>
                    <a:lnTo>
                      <a:pt x="204" y="518"/>
                    </a:lnTo>
                    <a:lnTo>
                      <a:pt x="211" y="518"/>
                    </a:lnTo>
                    <a:lnTo>
                      <a:pt x="217" y="524"/>
                    </a:lnTo>
                    <a:lnTo>
                      <a:pt x="236" y="530"/>
                    </a:lnTo>
                    <a:lnTo>
                      <a:pt x="249" y="537"/>
                    </a:lnTo>
                    <a:lnTo>
                      <a:pt x="255" y="537"/>
                    </a:lnTo>
                    <a:lnTo>
                      <a:pt x="268" y="543"/>
                    </a:lnTo>
                    <a:lnTo>
                      <a:pt x="287" y="549"/>
                    </a:lnTo>
                    <a:lnTo>
                      <a:pt x="300" y="556"/>
                    </a:lnTo>
                    <a:lnTo>
                      <a:pt x="306" y="556"/>
                    </a:lnTo>
                    <a:lnTo>
                      <a:pt x="319" y="556"/>
                    </a:lnTo>
                    <a:lnTo>
                      <a:pt x="338" y="562"/>
                    </a:lnTo>
                    <a:lnTo>
                      <a:pt x="351" y="568"/>
                    </a:lnTo>
                    <a:lnTo>
                      <a:pt x="370" y="568"/>
                    </a:lnTo>
                    <a:lnTo>
                      <a:pt x="376" y="568"/>
                    </a:lnTo>
                    <a:lnTo>
                      <a:pt x="389" y="575"/>
                    </a:lnTo>
                    <a:lnTo>
                      <a:pt x="402" y="575"/>
                    </a:lnTo>
                    <a:lnTo>
                      <a:pt x="421" y="581"/>
                    </a:lnTo>
                    <a:lnTo>
                      <a:pt x="440" y="581"/>
                    </a:lnTo>
                    <a:lnTo>
                      <a:pt x="453" y="581"/>
                    </a:lnTo>
                    <a:lnTo>
                      <a:pt x="472" y="587"/>
                    </a:lnTo>
                    <a:lnTo>
                      <a:pt x="485" y="587"/>
                    </a:lnTo>
                    <a:lnTo>
                      <a:pt x="491" y="587"/>
                    </a:lnTo>
                    <a:lnTo>
                      <a:pt x="504" y="58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507"/>
              <p:cNvSpPr>
                <a:spLocks/>
              </p:cNvSpPr>
              <p:nvPr/>
            </p:nvSpPr>
            <p:spPr bwMode="auto">
              <a:xfrm>
                <a:off x="1965" y="2052"/>
                <a:ext cx="1192" cy="594"/>
              </a:xfrm>
              <a:custGeom>
                <a:avLst/>
                <a:gdLst>
                  <a:gd name="T0" fmla="*/ 87 w 187"/>
                  <a:gd name="T1" fmla="*/ 94 h 94"/>
                  <a:gd name="T2" fmla="*/ 98 w 187"/>
                  <a:gd name="T3" fmla="*/ 94 h 94"/>
                  <a:gd name="T4" fmla="*/ 108 w 187"/>
                  <a:gd name="T5" fmla="*/ 93 h 94"/>
                  <a:gd name="T6" fmla="*/ 116 w 187"/>
                  <a:gd name="T7" fmla="*/ 92 h 94"/>
                  <a:gd name="T8" fmla="*/ 127 w 187"/>
                  <a:gd name="T9" fmla="*/ 91 h 94"/>
                  <a:gd name="T10" fmla="*/ 135 w 187"/>
                  <a:gd name="T11" fmla="*/ 89 h 94"/>
                  <a:gd name="T12" fmla="*/ 142 w 187"/>
                  <a:gd name="T13" fmla="*/ 87 h 94"/>
                  <a:gd name="T14" fmla="*/ 150 w 187"/>
                  <a:gd name="T15" fmla="*/ 84 h 94"/>
                  <a:gd name="T16" fmla="*/ 158 w 187"/>
                  <a:gd name="T17" fmla="*/ 81 h 94"/>
                  <a:gd name="T18" fmla="*/ 165 w 187"/>
                  <a:gd name="T19" fmla="*/ 77 h 94"/>
                  <a:gd name="T20" fmla="*/ 171 w 187"/>
                  <a:gd name="T21" fmla="*/ 73 h 94"/>
                  <a:gd name="T22" fmla="*/ 177 w 187"/>
                  <a:gd name="T23" fmla="*/ 69 h 94"/>
                  <a:gd name="T24" fmla="*/ 182 w 187"/>
                  <a:gd name="T25" fmla="*/ 62 h 94"/>
                  <a:gd name="T26" fmla="*/ 186 w 187"/>
                  <a:gd name="T27" fmla="*/ 56 h 94"/>
                  <a:gd name="T28" fmla="*/ 187 w 187"/>
                  <a:gd name="T29" fmla="*/ 48 h 94"/>
                  <a:gd name="T30" fmla="*/ 186 w 187"/>
                  <a:gd name="T31" fmla="*/ 40 h 94"/>
                  <a:gd name="T32" fmla="*/ 183 w 187"/>
                  <a:gd name="T33" fmla="*/ 32 h 94"/>
                  <a:gd name="T34" fmla="*/ 179 w 187"/>
                  <a:gd name="T35" fmla="*/ 27 h 94"/>
                  <a:gd name="T36" fmla="*/ 173 w 187"/>
                  <a:gd name="T37" fmla="*/ 22 h 94"/>
                  <a:gd name="T38" fmla="*/ 166 w 187"/>
                  <a:gd name="T39" fmla="*/ 17 h 94"/>
                  <a:gd name="T40" fmla="*/ 160 w 187"/>
                  <a:gd name="T41" fmla="*/ 14 h 94"/>
                  <a:gd name="T42" fmla="*/ 153 w 187"/>
                  <a:gd name="T43" fmla="*/ 11 h 94"/>
                  <a:gd name="T44" fmla="*/ 145 w 187"/>
                  <a:gd name="T45" fmla="*/ 8 h 94"/>
                  <a:gd name="T46" fmla="*/ 137 w 187"/>
                  <a:gd name="T47" fmla="*/ 5 h 94"/>
                  <a:gd name="T48" fmla="*/ 128 w 187"/>
                  <a:gd name="T49" fmla="*/ 3 h 94"/>
                  <a:gd name="T50" fmla="*/ 119 w 187"/>
                  <a:gd name="T51" fmla="*/ 2 h 94"/>
                  <a:gd name="T52" fmla="*/ 110 w 187"/>
                  <a:gd name="T53" fmla="*/ 1 h 94"/>
                  <a:gd name="T54" fmla="*/ 100 w 187"/>
                  <a:gd name="T55" fmla="*/ 0 h 94"/>
                  <a:gd name="T56" fmla="*/ 90 w 187"/>
                  <a:gd name="T57" fmla="*/ 0 h 94"/>
                  <a:gd name="T58" fmla="*/ 79 w 187"/>
                  <a:gd name="T59" fmla="*/ 1 h 94"/>
                  <a:gd name="T60" fmla="*/ 71 w 187"/>
                  <a:gd name="T61" fmla="*/ 1 h 94"/>
                  <a:gd name="T62" fmla="*/ 61 w 187"/>
                  <a:gd name="T63" fmla="*/ 3 h 94"/>
                  <a:gd name="T64" fmla="*/ 53 w 187"/>
                  <a:gd name="T65" fmla="*/ 5 h 94"/>
                  <a:gd name="T66" fmla="*/ 45 w 187"/>
                  <a:gd name="T67" fmla="*/ 7 h 94"/>
                  <a:gd name="T68" fmla="*/ 37 w 187"/>
                  <a:gd name="T69" fmla="*/ 9 h 94"/>
                  <a:gd name="T70" fmla="*/ 29 w 187"/>
                  <a:gd name="T71" fmla="*/ 13 h 94"/>
                  <a:gd name="T72" fmla="*/ 22 w 187"/>
                  <a:gd name="T73" fmla="*/ 16 h 94"/>
                  <a:gd name="T74" fmla="*/ 16 w 187"/>
                  <a:gd name="T75" fmla="*/ 21 h 94"/>
                  <a:gd name="T76" fmla="*/ 11 w 187"/>
                  <a:gd name="T77" fmla="*/ 25 h 94"/>
                  <a:gd name="T78" fmla="*/ 5 w 187"/>
                  <a:gd name="T79" fmla="*/ 31 h 94"/>
                  <a:gd name="T80" fmla="*/ 2 w 187"/>
                  <a:gd name="T81" fmla="*/ 38 h 94"/>
                  <a:gd name="T82" fmla="*/ 0 w 187"/>
                  <a:gd name="T83" fmla="*/ 45 h 94"/>
                  <a:gd name="T84" fmla="*/ 1 w 187"/>
                  <a:gd name="T85" fmla="*/ 53 h 94"/>
                  <a:gd name="T86" fmla="*/ 5 w 187"/>
                  <a:gd name="T87" fmla="*/ 61 h 94"/>
                  <a:gd name="T88" fmla="*/ 9 w 187"/>
                  <a:gd name="T89" fmla="*/ 67 h 94"/>
                  <a:gd name="T90" fmla="*/ 14 w 187"/>
                  <a:gd name="T91" fmla="*/ 72 h 94"/>
                  <a:gd name="T92" fmla="*/ 21 w 187"/>
                  <a:gd name="T93" fmla="*/ 77 h 94"/>
                  <a:gd name="T94" fmla="*/ 27 w 187"/>
                  <a:gd name="T95" fmla="*/ 80 h 94"/>
                  <a:gd name="T96" fmla="*/ 34 w 187"/>
                  <a:gd name="T97" fmla="*/ 83 h 94"/>
                  <a:gd name="T98" fmla="*/ 42 w 187"/>
                  <a:gd name="T99" fmla="*/ 86 h 94"/>
                  <a:gd name="T100" fmla="*/ 50 w 187"/>
                  <a:gd name="T101" fmla="*/ 88 h 94"/>
                  <a:gd name="T102" fmla="*/ 59 w 187"/>
                  <a:gd name="T103" fmla="*/ 90 h 94"/>
                  <a:gd name="T104" fmla="*/ 69 w 187"/>
                  <a:gd name="T105" fmla="*/ 92 h 94"/>
                  <a:gd name="T106" fmla="*/ 77 w 187"/>
                  <a:gd name="T10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94">
                    <a:moveTo>
                      <a:pt x="79" y="93"/>
                    </a:moveTo>
                    <a:lnTo>
                      <a:pt x="82" y="93"/>
                    </a:lnTo>
                    <a:lnTo>
                      <a:pt x="84" y="93"/>
                    </a:lnTo>
                    <a:lnTo>
                      <a:pt x="87" y="94"/>
                    </a:lnTo>
                    <a:lnTo>
                      <a:pt x="90" y="94"/>
                    </a:lnTo>
                    <a:lnTo>
                      <a:pt x="92" y="94"/>
                    </a:lnTo>
                    <a:lnTo>
                      <a:pt x="95" y="94"/>
                    </a:lnTo>
                    <a:lnTo>
                      <a:pt x="98" y="94"/>
                    </a:lnTo>
                    <a:lnTo>
                      <a:pt x="100" y="94"/>
                    </a:lnTo>
                    <a:lnTo>
                      <a:pt x="103" y="93"/>
                    </a:lnTo>
                    <a:lnTo>
                      <a:pt x="106" y="93"/>
                    </a:lnTo>
                    <a:lnTo>
                      <a:pt x="108" y="93"/>
                    </a:lnTo>
                    <a:lnTo>
                      <a:pt x="110" y="93"/>
                    </a:lnTo>
                    <a:lnTo>
                      <a:pt x="111" y="93"/>
                    </a:lnTo>
                    <a:lnTo>
                      <a:pt x="113" y="93"/>
                    </a:lnTo>
                    <a:lnTo>
                      <a:pt x="116" y="92"/>
                    </a:lnTo>
                    <a:lnTo>
                      <a:pt x="119" y="92"/>
                    </a:lnTo>
                    <a:lnTo>
                      <a:pt x="121" y="92"/>
                    </a:lnTo>
                    <a:lnTo>
                      <a:pt x="124" y="91"/>
                    </a:lnTo>
                    <a:lnTo>
                      <a:pt x="127" y="91"/>
                    </a:lnTo>
                    <a:lnTo>
                      <a:pt x="128" y="90"/>
                    </a:lnTo>
                    <a:lnTo>
                      <a:pt x="129" y="90"/>
                    </a:lnTo>
                    <a:lnTo>
                      <a:pt x="132" y="90"/>
                    </a:lnTo>
                    <a:lnTo>
                      <a:pt x="135" y="89"/>
                    </a:lnTo>
                    <a:lnTo>
                      <a:pt x="137" y="88"/>
                    </a:lnTo>
                    <a:lnTo>
                      <a:pt x="140" y="88"/>
                    </a:lnTo>
                    <a:lnTo>
                      <a:pt x="140" y="88"/>
                    </a:lnTo>
                    <a:lnTo>
                      <a:pt x="142" y="87"/>
                    </a:lnTo>
                    <a:lnTo>
                      <a:pt x="145" y="86"/>
                    </a:lnTo>
                    <a:lnTo>
                      <a:pt x="148" y="85"/>
                    </a:lnTo>
                    <a:lnTo>
                      <a:pt x="148" y="85"/>
                    </a:lnTo>
                    <a:lnTo>
                      <a:pt x="150" y="84"/>
                    </a:lnTo>
                    <a:lnTo>
                      <a:pt x="153" y="83"/>
                    </a:lnTo>
                    <a:lnTo>
                      <a:pt x="155" y="82"/>
                    </a:lnTo>
                    <a:lnTo>
                      <a:pt x="156" y="82"/>
                    </a:lnTo>
                    <a:lnTo>
                      <a:pt x="158" y="81"/>
                    </a:lnTo>
                    <a:lnTo>
                      <a:pt x="160" y="80"/>
                    </a:lnTo>
                    <a:lnTo>
                      <a:pt x="161" y="79"/>
                    </a:lnTo>
                    <a:lnTo>
                      <a:pt x="164" y="78"/>
                    </a:lnTo>
                    <a:lnTo>
                      <a:pt x="165" y="77"/>
                    </a:lnTo>
                    <a:lnTo>
                      <a:pt x="166" y="77"/>
                    </a:lnTo>
                    <a:lnTo>
                      <a:pt x="169" y="75"/>
                    </a:lnTo>
                    <a:lnTo>
                      <a:pt x="169" y="74"/>
                    </a:lnTo>
                    <a:lnTo>
                      <a:pt x="171" y="73"/>
                    </a:lnTo>
                    <a:lnTo>
                      <a:pt x="173" y="72"/>
                    </a:lnTo>
                    <a:lnTo>
                      <a:pt x="174" y="71"/>
                    </a:lnTo>
                    <a:lnTo>
                      <a:pt x="176" y="69"/>
                    </a:lnTo>
                    <a:lnTo>
                      <a:pt x="177" y="69"/>
                    </a:lnTo>
                    <a:lnTo>
                      <a:pt x="179" y="67"/>
                    </a:lnTo>
                    <a:lnTo>
                      <a:pt x="179" y="66"/>
                    </a:lnTo>
                    <a:lnTo>
                      <a:pt x="181" y="64"/>
                    </a:lnTo>
                    <a:lnTo>
                      <a:pt x="182" y="62"/>
                    </a:lnTo>
                    <a:lnTo>
                      <a:pt x="183" y="61"/>
                    </a:lnTo>
                    <a:lnTo>
                      <a:pt x="184" y="59"/>
                    </a:lnTo>
                    <a:lnTo>
                      <a:pt x="185" y="58"/>
                    </a:lnTo>
                    <a:lnTo>
                      <a:pt x="186" y="56"/>
                    </a:lnTo>
                    <a:lnTo>
                      <a:pt x="186" y="53"/>
                    </a:lnTo>
                    <a:lnTo>
                      <a:pt x="187" y="51"/>
                    </a:lnTo>
                    <a:lnTo>
                      <a:pt x="187" y="49"/>
                    </a:lnTo>
                    <a:lnTo>
                      <a:pt x="187" y="48"/>
                    </a:lnTo>
                    <a:lnTo>
                      <a:pt x="187" y="45"/>
                    </a:lnTo>
                    <a:lnTo>
                      <a:pt x="187" y="44"/>
                    </a:lnTo>
                    <a:lnTo>
                      <a:pt x="187" y="43"/>
                    </a:lnTo>
                    <a:lnTo>
                      <a:pt x="186" y="40"/>
                    </a:lnTo>
                    <a:lnTo>
                      <a:pt x="186" y="38"/>
                    </a:lnTo>
                    <a:lnTo>
                      <a:pt x="185" y="35"/>
                    </a:lnTo>
                    <a:lnTo>
                      <a:pt x="184" y="35"/>
                    </a:lnTo>
                    <a:lnTo>
                      <a:pt x="183" y="32"/>
                    </a:lnTo>
                    <a:lnTo>
                      <a:pt x="182" y="31"/>
                    </a:lnTo>
                    <a:lnTo>
                      <a:pt x="181" y="30"/>
                    </a:lnTo>
                    <a:lnTo>
                      <a:pt x="179" y="28"/>
                    </a:lnTo>
                    <a:lnTo>
                      <a:pt x="179" y="27"/>
                    </a:lnTo>
                    <a:lnTo>
                      <a:pt x="177" y="25"/>
                    </a:lnTo>
                    <a:lnTo>
                      <a:pt x="176" y="24"/>
                    </a:lnTo>
                    <a:lnTo>
                      <a:pt x="174" y="23"/>
                    </a:lnTo>
                    <a:lnTo>
                      <a:pt x="173" y="22"/>
                    </a:lnTo>
                    <a:lnTo>
                      <a:pt x="171" y="21"/>
                    </a:lnTo>
                    <a:lnTo>
                      <a:pt x="169" y="19"/>
                    </a:lnTo>
                    <a:lnTo>
                      <a:pt x="169" y="19"/>
                    </a:lnTo>
                    <a:lnTo>
                      <a:pt x="166" y="17"/>
                    </a:lnTo>
                    <a:lnTo>
                      <a:pt x="165" y="16"/>
                    </a:lnTo>
                    <a:lnTo>
                      <a:pt x="164" y="16"/>
                    </a:lnTo>
                    <a:lnTo>
                      <a:pt x="161" y="14"/>
                    </a:lnTo>
                    <a:lnTo>
                      <a:pt x="160" y="14"/>
                    </a:lnTo>
                    <a:lnTo>
                      <a:pt x="158" y="13"/>
                    </a:lnTo>
                    <a:lnTo>
                      <a:pt x="156" y="12"/>
                    </a:lnTo>
                    <a:lnTo>
                      <a:pt x="155" y="11"/>
                    </a:lnTo>
                    <a:lnTo>
                      <a:pt x="153" y="11"/>
                    </a:lnTo>
                    <a:lnTo>
                      <a:pt x="150" y="9"/>
                    </a:lnTo>
                    <a:lnTo>
                      <a:pt x="148" y="9"/>
                    </a:lnTo>
                    <a:lnTo>
                      <a:pt x="148" y="9"/>
                    </a:lnTo>
                    <a:lnTo>
                      <a:pt x="145" y="8"/>
                    </a:lnTo>
                    <a:lnTo>
                      <a:pt x="142" y="7"/>
                    </a:lnTo>
                    <a:lnTo>
                      <a:pt x="140" y="6"/>
                    </a:lnTo>
                    <a:lnTo>
                      <a:pt x="140" y="6"/>
                    </a:lnTo>
                    <a:lnTo>
                      <a:pt x="137" y="5"/>
                    </a:lnTo>
                    <a:lnTo>
                      <a:pt x="135" y="5"/>
                    </a:lnTo>
                    <a:lnTo>
                      <a:pt x="132" y="4"/>
                    </a:lnTo>
                    <a:lnTo>
                      <a:pt x="129" y="3"/>
                    </a:lnTo>
                    <a:lnTo>
                      <a:pt x="128" y="3"/>
                    </a:lnTo>
                    <a:lnTo>
                      <a:pt x="127" y="3"/>
                    </a:lnTo>
                    <a:lnTo>
                      <a:pt x="124" y="2"/>
                    </a:lnTo>
                    <a:lnTo>
                      <a:pt x="121" y="2"/>
                    </a:lnTo>
                    <a:lnTo>
                      <a:pt x="119" y="2"/>
                    </a:lnTo>
                    <a:lnTo>
                      <a:pt x="116" y="1"/>
                    </a:lnTo>
                    <a:lnTo>
                      <a:pt x="113" y="1"/>
                    </a:lnTo>
                    <a:lnTo>
                      <a:pt x="111" y="1"/>
                    </a:lnTo>
                    <a:lnTo>
                      <a:pt x="110" y="1"/>
                    </a:lnTo>
                    <a:lnTo>
                      <a:pt x="108" y="1"/>
                    </a:lnTo>
                    <a:lnTo>
                      <a:pt x="106" y="0"/>
                    </a:lnTo>
                    <a:lnTo>
                      <a:pt x="103" y="0"/>
                    </a:lnTo>
                    <a:lnTo>
                      <a:pt x="100" y="0"/>
                    </a:lnTo>
                    <a:lnTo>
                      <a:pt x="98" y="0"/>
                    </a:lnTo>
                    <a:lnTo>
                      <a:pt x="95" y="0"/>
                    </a:lnTo>
                    <a:lnTo>
                      <a:pt x="92" y="0"/>
                    </a:lnTo>
                    <a:lnTo>
                      <a:pt x="90" y="0"/>
                    </a:lnTo>
                    <a:lnTo>
                      <a:pt x="87" y="0"/>
                    </a:lnTo>
                    <a:lnTo>
                      <a:pt x="84" y="0"/>
                    </a:lnTo>
                    <a:lnTo>
                      <a:pt x="82" y="0"/>
                    </a:lnTo>
                    <a:lnTo>
                      <a:pt x="79" y="1"/>
                    </a:lnTo>
                    <a:lnTo>
                      <a:pt x="77" y="1"/>
                    </a:lnTo>
                    <a:lnTo>
                      <a:pt x="76" y="1"/>
                    </a:lnTo>
                    <a:lnTo>
                      <a:pt x="74" y="1"/>
                    </a:lnTo>
                    <a:lnTo>
                      <a:pt x="71" y="1"/>
                    </a:lnTo>
                    <a:lnTo>
                      <a:pt x="69" y="2"/>
                    </a:lnTo>
                    <a:lnTo>
                      <a:pt x="66" y="2"/>
                    </a:lnTo>
                    <a:lnTo>
                      <a:pt x="63" y="2"/>
                    </a:lnTo>
                    <a:lnTo>
                      <a:pt x="61" y="3"/>
                    </a:lnTo>
                    <a:lnTo>
                      <a:pt x="59" y="3"/>
                    </a:lnTo>
                    <a:lnTo>
                      <a:pt x="58" y="3"/>
                    </a:lnTo>
                    <a:lnTo>
                      <a:pt x="55" y="4"/>
                    </a:lnTo>
                    <a:lnTo>
                      <a:pt x="53" y="5"/>
                    </a:lnTo>
                    <a:lnTo>
                      <a:pt x="50" y="5"/>
                    </a:lnTo>
                    <a:lnTo>
                      <a:pt x="48" y="6"/>
                    </a:lnTo>
                    <a:lnTo>
                      <a:pt x="47" y="6"/>
                    </a:lnTo>
                    <a:lnTo>
                      <a:pt x="45" y="7"/>
                    </a:lnTo>
                    <a:lnTo>
                      <a:pt x="42" y="8"/>
                    </a:lnTo>
                    <a:lnTo>
                      <a:pt x="40" y="9"/>
                    </a:lnTo>
                    <a:lnTo>
                      <a:pt x="39" y="9"/>
                    </a:lnTo>
                    <a:lnTo>
                      <a:pt x="37" y="9"/>
                    </a:lnTo>
                    <a:lnTo>
                      <a:pt x="34" y="11"/>
                    </a:lnTo>
                    <a:lnTo>
                      <a:pt x="33" y="11"/>
                    </a:lnTo>
                    <a:lnTo>
                      <a:pt x="32" y="12"/>
                    </a:lnTo>
                    <a:lnTo>
                      <a:pt x="29" y="13"/>
                    </a:lnTo>
                    <a:lnTo>
                      <a:pt x="27" y="14"/>
                    </a:lnTo>
                    <a:lnTo>
                      <a:pt x="26" y="14"/>
                    </a:lnTo>
                    <a:lnTo>
                      <a:pt x="24" y="16"/>
                    </a:lnTo>
                    <a:lnTo>
                      <a:pt x="22" y="16"/>
                    </a:lnTo>
                    <a:lnTo>
                      <a:pt x="21" y="17"/>
                    </a:lnTo>
                    <a:lnTo>
                      <a:pt x="18" y="19"/>
                    </a:lnTo>
                    <a:lnTo>
                      <a:pt x="18" y="19"/>
                    </a:lnTo>
                    <a:lnTo>
                      <a:pt x="16" y="21"/>
                    </a:lnTo>
                    <a:lnTo>
                      <a:pt x="14" y="22"/>
                    </a:lnTo>
                    <a:lnTo>
                      <a:pt x="13" y="23"/>
                    </a:lnTo>
                    <a:lnTo>
                      <a:pt x="11" y="24"/>
                    </a:lnTo>
                    <a:lnTo>
                      <a:pt x="11" y="25"/>
                    </a:lnTo>
                    <a:lnTo>
                      <a:pt x="9" y="27"/>
                    </a:lnTo>
                    <a:lnTo>
                      <a:pt x="8" y="28"/>
                    </a:lnTo>
                    <a:lnTo>
                      <a:pt x="6" y="30"/>
                    </a:lnTo>
                    <a:lnTo>
                      <a:pt x="5" y="31"/>
                    </a:lnTo>
                    <a:lnTo>
                      <a:pt x="5" y="32"/>
                    </a:lnTo>
                    <a:lnTo>
                      <a:pt x="3" y="35"/>
                    </a:lnTo>
                    <a:lnTo>
                      <a:pt x="3" y="35"/>
                    </a:lnTo>
                    <a:lnTo>
                      <a:pt x="2" y="38"/>
                    </a:lnTo>
                    <a:lnTo>
                      <a:pt x="1" y="40"/>
                    </a:lnTo>
                    <a:lnTo>
                      <a:pt x="0" y="43"/>
                    </a:lnTo>
                    <a:lnTo>
                      <a:pt x="0" y="44"/>
                    </a:lnTo>
                    <a:lnTo>
                      <a:pt x="0" y="45"/>
                    </a:lnTo>
                    <a:lnTo>
                      <a:pt x="0" y="48"/>
                    </a:lnTo>
                    <a:lnTo>
                      <a:pt x="0" y="49"/>
                    </a:lnTo>
                    <a:lnTo>
                      <a:pt x="0" y="51"/>
                    </a:lnTo>
                    <a:lnTo>
                      <a:pt x="1" y="53"/>
                    </a:lnTo>
                    <a:lnTo>
                      <a:pt x="2" y="56"/>
                    </a:lnTo>
                    <a:lnTo>
                      <a:pt x="3" y="58"/>
                    </a:lnTo>
                    <a:lnTo>
                      <a:pt x="3" y="59"/>
                    </a:lnTo>
                    <a:lnTo>
                      <a:pt x="5" y="61"/>
                    </a:lnTo>
                    <a:lnTo>
                      <a:pt x="5" y="62"/>
                    </a:lnTo>
                    <a:lnTo>
                      <a:pt x="6" y="64"/>
                    </a:lnTo>
                    <a:lnTo>
                      <a:pt x="8" y="66"/>
                    </a:lnTo>
                    <a:lnTo>
                      <a:pt x="9" y="67"/>
                    </a:lnTo>
                    <a:lnTo>
                      <a:pt x="11" y="69"/>
                    </a:lnTo>
                    <a:lnTo>
                      <a:pt x="11" y="69"/>
                    </a:lnTo>
                    <a:lnTo>
                      <a:pt x="13" y="71"/>
                    </a:lnTo>
                    <a:lnTo>
                      <a:pt x="14" y="72"/>
                    </a:lnTo>
                    <a:lnTo>
                      <a:pt x="16" y="73"/>
                    </a:lnTo>
                    <a:lnTo>
                      <a:pt x="18" y="74"/>
                    </a:lnTo>
                    <a:lnTo>
                      <a:pt x="18" y="75"/>
                    </a:lnTo>
                    <a:lnTo>
                      <a:pt x="21" y="77"/>
                    </a:lnTo>
                    <a:lnTo>
                      <a:pt x="22" y="77"/>
                    </a:lnTo>
                    <a:lnTo>
                      <a:pt x="24" y="78"/>
                    </a:lnTo>
                    <a:lnTo>
                      <a:pt x="26" y="79"/>
                    </a:lnTo>
                    <a:lnTo>
                      <a:pt x="27" y="80"/>
                    </a:lnTo>
                    <a:lnTo>
                      <a:pt x="29" y="81"/>
                    </a:lnTo>
                    <a:lnTo>
                      <a:pt x="32" y="82"/>
                    </a:lnTo>
                    <a:lnTo>
                      <a:pt x="33" y="82"/>
                    </a:lnTo>
                    <a:lnTo>
                      <a:pt x="34" y="83"/>
                    </a:lnTo>
                    <a:lnTo>
                      <a:pt x="37" y="84"/>
                    </a:lnTo>
                    <a:lnTo>
                      <a:pt x="39" y="85"/>
                    </a:lnTo>
                    <a:lnTo>
                      <a:pt x="40" y="85"/>
                    </a:lnTo>
                    <a:lnTo>
                      <a:pt x="42" y="86"/>
                    </a:lnTo>
                    <a:lnTo>
                      <a:pt x="45" y="87"/>
                    </a:lnTo>
                    <a:lnTo>
                      <a:pt x="47" y="88"/>
                    </a:lnTo>
                    <a:lnTo>
                      <a:pt x="48" y="88"/>
                    </a:lnTo>
                    <a:lnTo>
                      <a:pt x="50" y="88"/>
                    </a:lnTo>
                    <a:lnTo>
                      <a:pt x="53" y="89"/>
                    </a:lnTo>
                    <a:lnTo>
                      <a:pt x="55" y="90"/>
                    </a:lnTo>
                    <a:lnTo>
                      <a:pt x="58" y="90"/>
                    </a:lnTo>
                    <a:lnTo>
                      <a:pt x="59" y="90"/>
                    </a:lnTo>
                    <a:lnTo>
                      <a:pt x="61" y="91"/>
                    </a:lnTo>
                    <a:lnTo>
                      <a:pt x="63" y="91"/>
                    </a:lnTo>
                    <a:lnTo>
                      <a:pt x="66" y="92"/>
                    </a:lnTo>
                    <a:lnTo>
                      <a:pt x="69" y="92"/>
                    </a:lnTo>
                    <a:lnTo>
                      <a:pt x="71" y="92"/>
                    </a:lnTo>
                    <a:lnTo>
                      <a:pt x="74" y="93"/>
                    </a:lnTo>
                    <a:lnTo>
                      <a:pt x="76" y="93"/>
                    </a:lnTo>
                    <a:lnTo>
                      <a:pt x="77" y="93"/>
                    </a:lnTo>
                    <a:lnTo>
                      <a:pt x="79" y="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Freeform 508"/>
              <p:cNvSpPr>
                <a:spLocks/>
              </p:cNvSpPr>
              <p:nvPr/>
            </p:nvSpPr>
            <p:spPr bwMode="auto">
              <a:xfrm>
                <a:off x="2036" y="2090"/>
                <a:ext cx="1051" cy="518"/>
              </a:xfrm>
              <a:custGeom>
                <a:avLst/>
                <a:gdLst>
                  <a:gd name="T0" fmla="*/ 503 w 1051"/>
                  <a:gd name="T1" fmla="*/ 518 h 518"/>
                  <a:gd name="T2" fmla="*/ 554 w 1051"/>
                  <a:gd name="T3" fmla="*/ 518 h 518"/>
                  <a:gd name="T4" fmla="*/ 586 w 1051"/>
                  <a:gd name="T5" fmla="*/ 518 h 518"/>
                  <a:gd name="T6" fmla="*/ 637 w 1051"/>
                  <a:gd name="T7" fmla="*/ 511 h 518"/>
                  <a:gd name="T8" fmla="*/ 688 w 1051"/>
                  <a:gd name="T9" fmla="*/ 505 h 518"/>
                  <a:gd name="T10" fmla="*/ 720 w 1051"/>
                  <a:gd name="T11" fmla="*/ 499 h 518"/>
                  <a:gd name="T12" fmla="*/ 771 w 1051"/>
                  <a:gd name="T13" fmla="*/ 486 h 518"/>
                  <a:gd name="T14" fmla="*/ 803 w 1051"/>
                  <a:gd name="T15" fmla="*/ 480 h 518"/>
                  <a:gd name="T16" fmla="*/ 841 w 1051"/>
                  <a:gd name="T17" fmla="*/ 467 h 518"/>
                  <a:gd name="T18" fmla="*/ 879 w 1051"/>
                  <a:gd name="T19" fmla="*/ 448 h 518"/>
                  <a:gd name="T20" fmla="*/ 911 w 1051"/>
                  <a:gd name="T21" fmla="*/ 429 h 518"/>
                  <a:gd name="T22" fmla="*/ 943 w 1051"/>
                  <a:gd name="T23" fmla="*/ 417 h 518"/>
                  <a:gd name="T24" fmla="*/ 975 w 1051"/>
                  <a:gd name="T25" fmla="*/ 398 h 518"/>
                  <a:gd name="T26" fmla="*/ 1000 w 1051"/>
                  <a:gd name="T27" fmla="*/ 366 h 518"/>
                  <a:gd name="T28" fmla="*/ 1019 w 1051"/>
                  <a:gd name="T29" fmla="*/ 341 h 518"/>
                  <a:gd name="T30" fmla="*/ 1039 w 1051"/>
                  <a:gd name="T31" fmla="*/ 309 h 518"/>
                  <a:gd name="T32" fmla="*/ 1051 w 1051"/>
                  <a:gd name="T33" fmla="*/ 265 h 518"/>
                  <a:gd name="T34" fmla="*/ 1045 w 1051"/>
                  <a:gd name="T35" fmla="*/ 214 h 518"/>
                  <a:gd name="T36" fmla="*/ 1026 w 1051"/>
                  <a:gd name="T37" fmla="*/ 183 h 518"/>
                  <a:gd name="T38" fmla="*/ 1007 w 1051"/>
                  <a:gd name="T39" fmla="*/ 151 h 518"/>
                  <a:gd name="T40" fmla="*/ 988 w 1051"/>
                  <a:gd name="T41" fmla="*/ 132 h 518"/>
                  <a:gd name="T42" fmla="*/ 956 w 1051"/>
                  <a:gd name="T43" fmla="*/ 107 h 518"/>
                  <a:gd name="T44" fmla="*/ 924 w 1051"/>
                  <a:gd name="T45" fmla="*/ 88 h 518"/>
                  <a:gd name="T46" fmla="*/ 886 w 1051"/>
                  <a:gd name="T47" fmla="*/ 69 h 518"/>
                  <a:gd name="T48" fmla="*/ 854 w 1051"/>
                  <a:gd name="T49" fmla="*/ 56 h 518"/>
                  <a:gd name="T50" fmla="*/ 822 w 1051"/>
                  <a:gd name="T51" fmla="*/ 44 h 518"/>
                  <a:gd name="T52" fmla="*/ 790 w 1051"/>
                  <a:gd name="T53" fmla="*/ 31 h 518"/>
                  <a:gd name="T54" fmla="*/ 739 w 1051"/>
                  <a:gd name="T55" fmla="*/ 19 h 518"/>
                  <a:gd name="T56" fmla="*/ 701 w 1051"/>
                  <a:gd name="T57" fmla="*/ 12 h 518"/>
                  <a:gd name="T58" fmla="*/ 650 w 1051"/>
                  <a:gd name="T59" fmla="*/ 6 h 518"/>
                  <a:gd name="T60" fmla="*/ 605 w 1051"/>
                  <a:gd name="T61" fmla="*/ 0 h 518"/>
                  <a:gd name="T62" fmla="*/ 567 w 1051"/>
                  <a:gd name="T63" fmla="*/ 0 h 518"/>
                  <a:gd name="T64" fmla="*/ 516 w 1051"/>
                  <a:gd name="T65" fmla="*/ 0 h 518"/>
                  <a:gd name="T66" fmla="*/ 465 w 1051"/>
                  <a:gd name="T67" fmla="*/ 0 h 518"/>
                  <a:gd name="T68" fmla="*/ 433 w 1051"/>
                  <a:gd name="T69" fmla="*/ 0 h 518"/>
                  <a:gd name="T70" fmla="*/ 382 w 1051"/>
                  <a:gd name="T71" fmla="*/ 6 h 518"/>
                  <a:gd name="T72" fmla="*/ 331 w 1051"/>
                  <a:gd name="T73" fmla="*/ 19 h 518"/>
                  <a:gd name="T74" fmla="*/ 299 w 1051"/>
                  <a:gd name="T75" fmla="*/ 25 h 518"/>
                  <a:gd name="T76" fmla="*/ 261 w 1051"/>
                  <a:gd name="T77" fmla="*/ 31 h 518"/>
                  <a:gd name="T78" fmla="*/ 216 w 1051"/>
                  <a:gd name="T79" fmla="*/ 50 h 518"/>
                  <a:gd name="T80" fmla="*/ 184 w 1051"/>
                  <a:gd name="T81" fmla="*/ 63 h 518"/>
                  <a:gd name="T82" fmla="*/ 146 w 1051"/>
                  <a:gd name="T83" fmla="*/ 75 h 518"/>
                  <a:gd name="T84" fmla="*/ 114 w 1051"/>
                  <a:gd name="T85" fmla="*/ 94 h 518"/>
                  <a:gd name="T86" fmla="*/ 89 w 1051"/>
                  <a:gd name="T87" fmla="*/ 113 h 518"/>
                  <a:gd name="T88" fmla="*/ 63 w 1051"/>
                  <a:gd name="T89" fmla="*/ 132 h 518"/>
                  <a:gd name="T90" fmla="*/ 38 w 1051"/>
                  <a:gd name="T91" fmla="*/ 164 h 518"/>
                  <a:gd name="T92" fmla="*/ 12 w 1051"/>
                  <a:gd name="T93" fmla="*/ 202 h 518"/>
                  <a:gd name="T94" fmla="*/ 6 w 1051"/>
                  <a:gd name="T95" fmla="*/ 233 h 518"/>
                  <a:gd name="T96" fmla="*/ 6 w 1051"/>
                  <a:gd name="T97" fmla="*/ 284 h 518"/>
                  <a:gd name="T98" fmla="*/ 12 w 1051"/>
                  <a:gd name="T99" fmla="*/ 316 h 518"/>
                  <a:gd name="T100" fmla="*/ 38 w 1051"/>
                  <a:gd name="T101" fmla="*/ 347 h 518"/>
                  <a:gd name="T102" fmla="*/ 63 w 1051"/>
                  <a:gd name="T103" fmla="*/ 379 h 518"/>
                  <a:gd name="T104" fmla="*/ 89 w 1051"/>
                  <a:gd name="T105" fmla="*/ 398 h 518"/>
                  <a:gd name="T106" fmla="*/ 114 w 1051"/>
                  <a:gd name="T107" fmla="*/ 417 h 518"/>
                  <a:gd name="T108" fmla="*/ 146 w 1051"/>
                  <a:gd name="T109" fmla="*/ 436 h 518"/>
                  <a:gd name="T110" fmla="*/ 184 w 1051"/>
                  <a:gd name="T111" fmla="*/ 455 h 518"/>
                  <a:gd name="T112" fmla="*/ 216 w 1051"/>
                  <a:gd name="T113" fmla="*/ 467 h 518"/>
                  <a:gd name="T114" fmla="*/ 261 w 1051"/>
                  <a:gd name="T115" fmla="*/ 480 h 518"/>
                  <a:gd name="T116" fmla="*/ 299 w 1051"/>
                  <a:gd name="T117" fmla="*/ 492 h 518"/>
                  <a:gd name="T118" fmla="*/ 331 w 1051"/>
                  <a:gd name="T119" fmla="*/ 499 h 518"/>
                  <a:gd name="T120" fmla="*/ 382 w 1051"/>
                  <a:gd name="T121" fmla="*/ 505 h 518"/>
                  <a:gd name="T122" fmla="*/ 433 w 1051"/>
                  <a:gd name="T123" fmla="*/ 51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1" h="518">
                    <a:moveTo>
                      <a:pt x="465" y="518"/>
                    </a:moveTo>
                    <a:lnTo>
                      <a:pt x="484" y="518"/>
                    </a:lnTo>
                    <a:lnTo>
                      <a:pt x="503" y="518"/>
                    </a:lnTo>
                    <a:lnTo>
                      <a:pt x="516" y="518"/>
                    </a:lnTo>
                    <a:lnTo>
                      <a:pt x="535" y="518"/>
                    </a:lnTo>
                    <a:lnTo>
                      <a:pt x="554" y="518"/>
                    </a:lnTo>
                    <a:lnTo>
                      <a:pt x="567" y="518"/>
                    </a:lnTo>
                    <a:lnTo>
                      <a:pt x="586" y="518"/>
                    </a:lnTo>
                    <a:lnTo>
                      <a:pt x="586" y="518"/>
                    </a:lnTo>
                    <a:lnTo>
                      <a:pt x="605" y="518"/>
                    </a:lnTo>
                    <a:lnTo>
                      <a:pt x="618" y="511"/>
                    </a:lnTo>
                    <a:lnTo>
                      <a:pt x="637" y="511"/>
                    </a:lnTo>
                    <a:lnTo>
                      <a:pt x="650" y="511"/>
                    </a:lnTo>
                    <a:lnTo>
                      <a:pt x="669" y="505"/>
                    </a:lnTo>
                    <a:lnTo>
                      <a:pt x="688" y="505"/>
                    </a:lnTo>
                    <a:lnTo>
                      <a:pt x="701" y="505"/>
                    </a:lnTo>
                    <a:lnTo>
                      <a:pt x="720" y="499"/>
                    </a:lnTo>
                    <a:lnTo>
                      <a:pt x="720" y="499"/>
                    </a:lnTo>
                    <a:lnTo>
                      <a:pt x="739" y="492"/>
                    </a:lnTo>
                    <a:lnTo>
                      <a:pt x="752" y="492"/>
                    </a:lnTo>
                    <a:lnTo>
                      <a:pt x="771" y="486"/>
                    </a:lnTo>
                    <a:lnTo>
                      <a:pt x="790" y="480"/>
                    </a:lnTo>
                    <a:lnTo>
                      <a:pt x="790" y="480"/>
                    </a:lnTo>
                    <a:lnTo>
                      <a:pt x="803" y="480"/>
                    </a:lnTo>
                    <a:lnTo>
                      <a:pt x="822" y="474"/>
                    </a:lnTo>
                    <a:lnTo>
                      <a:pt x="835" y="467"/>
                    </a:lnTo>
                    <a:lnTo>
                      <a:pt x="841" y="467"/>
                    </a:lnTo>
                    <a:lnTo>
                      <a:pt x="854" y="461"/>
                    </a:lnTo>
                    <a:lnTo>
                      <a:pt x="873" y="455"/>
                    </a:lnTo>
                    <a:lnTo>
                      <a:pt x="879" y="448"/>
                    </a:lnTo>
                    <a:lnTo>
                      <a:pt x="886" y="448"/>
                    </a:lnTo>
                    <a:lnTo>
                      <a:pt x="905" y="436"/>
                    </a:lnTo>
                    <a:lnTo>
                      <a:pt x="911" y="429"/>
                    </a:lnTo>
                    <a:lnTo>
                      <a:pt x="924" y="429"/>
                    </a:lnTo>
                    <a:lnTo>
                      <a:pt x="937" y="417"/>
                    </a:lnTo>
                    <a:lnTo>
                      <a:pt x="943" y="417"/>
                    </a:lnTo>
                    <a:lnTo>
                      <a:pt x="956" y="404"/>
                    </a:lnTo>
                    <a:lnTo>
                      <a:pt x="968" y="398"/>
                    </a:lnTo>
                    <a:lnTo>
                      <a:pt x="975" y="398"/>
                    </a:lnTo>
                    <a:lnTo>
                      <a:pt x="988" y="385"/>
                    </a:lnTo>
                    <a:lnTo>
                      <a:pt x="988" y="379"/>
                    </a:lnTo>
                    <a:lnTo>
                      <a:pt x="1000" y="366"/>
                    </a:lnTo>
                    <a:lnTo>
                      <a:pt x="1007" y="366"/>
                    </a:lnTo>
                    <a:lnTo>
                      <a:pt x="1019" y="347"/>
                    </a:lnTo>
                    <a:lnTo>
                      <a:pt x="1019" y="341"/>
                    </a:lnTo>
                    <a:lnTo>
                      <a:pt x="1026" y="334"/>
                    </a:lnTo>
                    <a:lnTo>
                      <a:pt x="1039" y="316"/>
                    </a:lnTo>
                    <a:lnTo>
                      <a:pt x="1039" y="309"/>
                    </a:lnTo>
                    <a:lnTo>
                      <a:pt x="1045" y="297"/>
                    </a:lnTo>
                    <a:lnTo>
                      <a:pt x="1051" y="284"/>
                    </a:lnTo>
                    <a:lnTo>
                      <a:pt x="1051" y="265"/>
                    </a:lnTo>
                    <a:lnTo>
                      <a:pt x="1051" y="246"/>
                    </a:lnTo>
                    <a:lnTo>
                      <a:pt x="1051" y="233"/>
                    </a:lnTo>
                    <a:lnTo>
                      <a:pt x="1045" y="214"/>
                    </a:lnTo>
                    <a:lnTo>
                      <a:pt x="1039" y="202"/>
                    </a:lnTo>
                    <a:lnTo>
                      <a:pt x="1039" y="202"/>
                    </a:lnTo>
                    <a:lnTo>
                      <a:pt x="1026" y="183"/>
                    </a:lnTo>
                    <a:lnTo>
                      <a:pt x="1019" y="170"/>
                    </a:lnTo>
                    <a:lnTo>
                      <a:pt x="1019" y="164"/>
                    </a:lnTo>
                    <a:lnTo>
                      <a:pt x="1007" y="151"/>
                    </a:lnTo>
                    <a:lnTo>
                      <a:pt x="1000" y="151"/>
                    </a:lnTo>
                    <a:lnTo>
                      <a:pt x="988" y="132"/>
                    </a:lnTo>
                    <a:lnTo>
                      <a:pt x="988" y="132"/>
                    </a:lnTo>
                    <a:lnTo>
                      <a:pt x="975" y="120"/>
                    </a:lnTo>
                    <a:lnTo>
                      <a:pt x="968" y="113"/>
                    </a:lnTo>
                    <a:lnTo>
                      <a:pt x="956" y="107"/>
                    </a:lnTo>
                    <a:lnTo>
                      <a:pt x="943" y="101"/>
                    </a:lnTo>
                    <a:lnTo>
                      <a:pt x="937" y="94"/>
                    </a:lnTo>
                    <a:lnTo>
                      <a:pt x="924" y="88"/>
                    </a:lnTo>
                    <a:lnTo>
                      <a:pt x="911" y="82"/>
                    </a:lnTo>
                    <a:lnTo>
                      <a:pt x="905" y="75"/>
                    </a:lnTo>
                    <a:lnTo>
                      <a:pt x="886" y="69"/>
                    </a:lnTo>
                    <a:lnTo>
                      <a:pt x="879" y="63"/>
                    </a:lnTo>
                    <a:lnTo>
                      <a:pt x="873" y="63"/>
                    </a:lnTo>
                    <a:lnTo>
                      <a:pt x="854" y="56"/>
                    </a:lnTo>
                    <a:lnTo>
                      <a:pt x="841" y="50"/>
                    </a:lnTo>
                    <a:lnTo>
                      <a:pt x="835" y="50"/>
                    </a:lnTo>
                    <a:lnTo>
                      <a:pt x="822" y="44"/>
                    </a:lnTo>
                    <a:lnTo>
                      <a:pt x="803" y="38"/>
                    </a:lnTo>
                    <a:lnTo>
                      <a:pt x="790" y="31"/>
                    </a:lnTo>
                    <a:lnTo>
                      <a:pt x="790" y="31"/>
                    </a:lnTo>
                    <a:lnTo>
                      <a:pt x="771" y="25"/>
                    </a:lnTo>
                    <a:lnTo>
                      <a:pt x="752" y="25"/>
                    </a:lnTo>
                    <a:lnTo>
                      <a:pt x="739" y="19"/>
                    </a:lnTo>
                    <a:lnTo>
                      <a:pt x="720" y="19"/>
                    </a:lnTo>
                    <a:lnTo>
                      <a:pt x="720" y="19"/>
                    </a:lnTo>
                    <a:lnTo>
                      <a:pt x="701" y="12"/>
                    </a:lnTo>
                    <a:lnTo>
                      <a:pt x="688" y="12"/>
                    </a:lnTo>
                    <a:lnTo>
                      <a:pt x="669" y="6"/>
                    </a:lnTo>
                    <a:lnTo>
                      <a:pt x="650" y="6"/>
                    </a:lnTo>
                    <a:lnTo>
                      <a:pt x="637" y="6"/>
                    </a:lnTo>
                    <a:lnTo>
                      <a:pt x="618" y="0"/>
                    </a:lnTo>
                    <a:lnTo>
                      <a:pt x="605" y="0"/>
                    </a:lnTo>
                    <a:lnTo>
                      <a:pt x="586" y="0"/>
                    </a:lnTo>
                    <a:lnTo>
                      <a:pt x="586" y="0"/>
                    </a:lnTo>
                    <a:lnTo>
                      <a:pt x="567" y="0"/>
                    </a:lnTo>
                    <a:lnTo>
                      <a:pt x="554" y="0"/>
                    </a:lnTo>
                    <a:lnTo>
                      <a:pt x="535" y="0"/>
                    </a:lnTo>
                    <a:lnTo>
                      <a:pt x="516" y="0"/>
                    </a:lnTo>
                    <a:lnTo>
                      <a:pt x="503" y="0"/>
                    </a:lnTo>
                    <a:lnTo>
                      <a:pt x="484" y="0"/>
                    </a:lnTo>
                    <a:lnTo>
                      <a:pt x="465" y="0"/>
                    </a:lnTo>
                    <a:lnTo>
                      <a:pt x="465" y="0"/>
                    </a:lnTo>
                    <a:lnTo>
                      <a:pt x="452" y="0"/>
                    </a:lnTo>
                    <a:lnTo>
                      <a:pt x="433" y="0"/>
                    </a:lnTo>
                    <a:lnTo>
                      <a:pt x="414" y="6"/>
                    </a:lnTo>
                    <a:lnTo>
                      <a:pt x="401" y="6"/>
                    </a:lnTo>
                    <a:lnTo>
                      <a:pt x="382" y="6"/>
                    </a:lnTo>
                    <a:lnTo>
                      <a:pt x="369" y="12"/>
                    </a:lnTo>
                    <a:lnTo>
                      <a:pt x="350" y="12"/>
                    </a:lnTo>
                    <a:lnTo>
                      <a:pt x="331" y="19"/>
                    </a:lnTo>
                    <a:lnTo>
                      <a:pt x="331" y="19"/>
                    </a:lnTo>
                    <a:lnTo>
                      <a:pt x="318" y="19"/>
                    </a:lnTo>
                    <a:lnTo>
                      <a:pt x="299" y="25"/>
                    </a:lnTo>
                    <a:lnTo>
                      <a:pt x="280" y="25"/>
                    </a:lnTo>
                    <a:lnTo>
                      <a:pt x="267" y="31"/>
                    </a:lnTo>
                    <a:lnTo>
                      <a:pt x="261" y="31"/>
                    </a:lnTo>
                    <a:lnTo>
                      <a:pt x="248" y="38"/>
                    </a:lnTo>
                    <a:lnTo>
                      <a:pt x="229" y="44"/>
                    </a:lnTo>
                    <a:lnTo>
                      <a:pt x="216" y="50"/>
                    </a:lnTo>
                    <a:lnTo>
                      <a:pt x="210" y="50"/>
                    </a:lnTo>
                    <a:lnTo>
                      <a:pt x="197" y="56"/>
                    </a:lnTo>
                    <a:lnTo>
                      <a:pt x="184" y="63"/>
                    </a:lnTo>
                    <a:lnTo>
                      <a:pt x="172" y="63"/>
                    </a:lnTo>
                    <a:lnTo>
                      <a:pt x="165" y="69"/>
                    </a:lnTo>
                    <a:lnTo>
                      <a:pt x="146" y="75"/>
                    </a:lnTo>
                    <a:lnTo>
                      <a:pt x="140" y="82"/>
                    </a:lnTo>
                    <a:lnTo>
                      <a:pt x="133" y="88"/>
                    </a:lnTo>
                    <a:lnTo>
                      <a:pt x="114" y="94"/>
                    </a:lnTo>
                    <a:lnTo>
                      <a:pt x="108" y="101"/>
                    </a:lnTo>
                    <a:lnTo>
                      <a:pt x="95" y="107"/>
                    </a:lnTo>
                    <a:lnTo>
                      <a:pt x="89" y="113"/>
                    </a:lnTo>
                    <a:lnTo>
                      <a:pt x="82" y="120"/>
                    </a:lnTo>
                    <a:lnTo>
                      <a:pt x="70" y="132"/>
                    </a:lnTo>
                    <a:lnTo>
                      <a:pt x="63" y="132"/>
                    </a:lnTo>
                    <a:lnTo>
                      <a:pt x="50" y="151"/>
                    </a:lnTo>
                    <a:lnTo>
                      <a:pt x="44" y="151"/>
                    </a:lnTo>
                    <a:lnTo>
                      <a:pt x="38" y="164"/>
                    </a:lnTo>
                    <a:lnTo>
                      <a:pt x="31" y="170"/>
                    </a:lnTo>
                    <a:lnTo>
                      <a:pt x="25" y="183"/>
                    </a:lnTo>
                    <a:lnTo>
                      <a:pt x="12" y="202"/>
                    </a:lnTo>
                    <a:lnTo>
                      <a:pt x="12" y="202"/>
                    </a:lnTo>
                    <a:lnTo>
                      <a:pt x="6" y="214"/>
                    </a:lnTo>
                    <a:lnTo>
                      <a:pt x="6" y="233"/>
                    </a:lnTo>
                    <a:lnTo>
                      <a:pt x="0" y="246"/>
                    </a:lnTo>
                    <a:lnTo>
                      <a:pt x="0" y="265"/>
                    </a:lnTo>
                    <a:lnTo>
                      <a:pt x="6" y="284"/>
                    </a:lnTo>
                    <a:lnTo>
                      <a:pt x="6" y="297"/>
                    </a:lnTo>
                    <a:lnTo>
                      <a:pt x="12" y="309"/>
                    </a:lnTo>
                    <a:lnTo>
                      <a:pt x="12" y="316"/>
                    </a:lnTo>
                    <a:lnTo>
                      <a:pt x="25" y="334"/>
                    </a:lnTo>
                    <a:lnTo>
                      <a:pt x="31" y="341"/>
                    </a:lnTo>
                    <a:lnTo>
                      <a:pt x="38" y="347"/>
                    </a:lnTo>
                    <a:lnTo>
                      <a:pt x="44" y="366"/>
                    </a:lnTo>
                    <a:lnTo>
                      <a:pt x="50" y="366"/>
                    </a:lnTo>
                    <a:lnTo>
                      <a:pt x="63" y="379"/>
                    </a:lnTo>
                    <a:lnTo>
                      <a:pt x="70" y="385"/>
                    </a:lnTo>
                    <a:lnTo>
                      <a:pt x="82" y="398"/>
                    </a:lnTo>
                    <a:lnTo>
                      <a:pt x="89" y="398"/>
                    </a:lnTo>
                    <a:lnTo>
                      <a:pt x="95" y="404"/>
                    </a:lnTo>
                    <a:lnTo>
                      <a:pt x="108" y="417"/>
                    </a:lnTo>
                    <a:lnTo>
                      <a:pt x="114" y="417"/>
                    </a:lnTo>
                    <a:lnTo>
                      <a:pt x="133" y="429"/>
                    </a:lnTo>
                    <a:lnTo>
                      <a:pt x="140" y="429"/>
                    </a:lnTo>
                    <a:lnTo>
                      <a:pt x="146" y="436"/>
                    </a:lnTo>
                    <a:lnTo>
                      <a:pt x="165" y="448"/>
                    </a:lnTo>
                    <a:lnTo>
                      <a:pt x="172" y="448"/>
                    </a:lnTo>
                    <a:lnTo>
                      <a:pt x="184" y="455"/>
                    </a:lnTo>
                    <a:lnTo>
                      <a:pt x="197" y="461"/>
                    </a:lnTo>
                    <a:lnTo>
                      <a:pt x="210" y="467"/>
                    </a:lnTo>
                    <a:lnTo>
                      <a:pt x="216" y="467"/>
                    </a:lnTo>
                    <a:lnTo>
                      <a:pt x="229" y="474"/>
                    </a:lnTo>
                    <a:lnTo>
                      <a:pt x="248" y="480"/>
                    </a:lnTo>
                    <a:lnTo>
                      <a:pt x="261" y="480"/>
                    </a:lnTo>
                    <a:lnTo>
                      <a:pt x="267" y="480"/>
                    </a:lnTo>
                    <a:lnTo>
                      <a:pt x="280" y="486"/>
                    </a:lnTo>
                    <a:lnTo>
                      <a:pt x="299" y="492"/>
                    </a:lnTo>
                    <a:lnTo>
                      <a:pt x="318" y="492"/>
                    </a:lnTo>
                    <a:lnTo>
                      <a:pt x="331" y="499"/>
                    </a:lnTo>
                    <a:lnTo>
                      <a:pt x="331" y="499"/>
                    </a:lnTo>
                    <a:lnTo>
                      <a:pt x="350" y="505"/>
                    </a:lnTo>
                    <a:lnTo>
                      <a:pt x="369" y="505"/>
                    </a:lnTo>
                    <a:lnTo>
                      <a:pt x="382" y="505"/>
                    </a:lnTo>
                    <a:lnTo>
                      <a:pt x="401" y="511"/>
                    </a:lnTo>
                    <a:lnTo>
                      <a:pt x="414" y="511"/>
                    </a:lnTo>
                    <a:lnTo>
                      <a:pt x="433" y="511"/>
                    </a:lnTo>
                    <a:lnTo>
                      <a:pt x="452" y="518"/>
                    </a:lnTo>
                    <a:lnTo>
                      <a:pt x="465" y="5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509"/>
              <p:cNvSpPr>
                <a:spLocks/>
              </p:cNvSpPr>
              <p:nvPr/>
            </p:nvSpPr>
            <p:spPr bwMode="auto">
              <a:xfrm>
                <a:off x="2036" y="2090"/>
                <a:ext cx="1051" cy="518"/>
              </a:xfrm>
              <a:custGeom>
                <a:avLst/>
                <a:gdLst>
                  <a:gd name="T0" fmla="*/ 79 w 165"/>
                  <a:gd name="T1" fmla="*/ 82 h 82"/>
                  <a:gd name="T2" fmla="*/ 87 w 165"/>
                  <a:gd name="T3" fmla="*/ 82 h 82"/>
                  <a:gd name="T4" fmla="*/ 92 w 165"/>
                  <a:gd name="T5" fmla="*/ 82 h 82"/>
                  <a:gd name="T6" fmla="*/ 100 w 165"/>
                  <a:gd name="T7" fmla="*/ 81 h 82"/>
                  <a:gd name="T8" fmla="*/ 108 w 165"/>
                  <a:gd name="T9" fmla="*/ 80 h 82"/>
                  <a:gd name="T10" fmla="*/ 116 w 165"/>
                  <a:gd name="T11" fmla="*/ 78 h 82"/>
                  <a:gd name="T12" fmla="*/ 124 w 165"/>
                  <a:gd name="T13" fmla="*/ 76 h 82"/>
                  <a:gd name="T14" fmla="*/ 129 w 165"/>
                  <a:gd name="T15" fmla="*/ 75 h 82"/>
                  <a:gd name="T16" fmla="*/ 134 w 165"/>
                  <a:gd name="T17" fmla="*/ 73 h 82"/>
                  <a:gd name="T18" fmla="*/ 139 w 165"/>
                  <a:gd name="T19" fmla="*/ 71 h 82"/>
                  <a:gd name="T20" fmla="*/ 145 w 165"/>
                  <a:gd name="T21" fmla="*/ 68 h 82"/>
                  <a:gd name="T22" fmla="*/ 150 w 165"/>
                  <a:gd name="T23" fmla="*/ 64 h 82"/>
                  <a:gd name="T24" fmla="*/ 155 w 165"/>
                  <a:gd name="T25" fmla="*/ 61 h 82"/>
                  <a:gd name="T26" fmla="*/ 158 w 165"/>
                  <a:gd name="T27" fmla="*/ 58 h 82"/>
                  <a:gd name="T28" fmla="*/ 161 w 165"/>
                  <a:gd name="T29" fmla="*/ 53 h 82"/>
                  <a:gd name="T30" fmla="*/ 164 w 165"/>
                  <a:gd name="T31" fmla="*/ 47 h 82"/>
                  <a:gd name="T32" fmla="*/ 165 w 165"/>
                  <a:gd name="T33" fmla="*/ 39 h 82"/>
                  <a:gd name="T34" fmla="*/ 163 w 165"/>
                  <a:gd name="T35" fmla="*/ 32 h 82"/>
                  <a:gd name="T36" fmla="*/ 160 w 165"/>
                  <a:gd name="T37" fmla="*/ 27 h 82"/>
                  <a:gd name="T38" fmla="*/ 157 w 165"/>
                  <a:gd name="T39" fmla="*/ 24 h 82"/>
                  <a:gd name="T40" fmla="*/ 153 w 165"/>
                  <a:gd name="T41" fmla="*/ 19 h 82"/>
                  <a:gd name="T42" fmla="*/ 148 w 165"/>
                  <a:gd name="T43" fmla="*/ 16 h 82"/>
                  <a:gd name="T44" fmla="*/ 143 w 165"/>
                  <a:gd name="T45" fmla="*/ 13 h 82"/>
                  <a:gd name="T46" fmla="*/ 138 w 165"/>
                  <a:gd name="T47" fmla="*/ 10 h 82"/>
                  <a:gd name="T48" fmla="*/ 132 w 165"/>
                  <a:gd name="T49" fmla="*/ 8 h 82"/>
                  <a:gd name="T50" fmla="*/ 126 w 165"/>
                  <a:gd name="T51" fmla="*/ 6 h 82"/>
                  <a:gd name="T52" fmla="*/ 121 w 165"/>
                  <a:gd name="T53" fmla="*/ 4 h 82"/>
                  <a:gd name="T54" fmla="*/ 113 w 165"/>
                  <a:gd name="T55" fmla="*/ 3 h 82"/>
                  <a:gd name="T56" fmla="*/ 105 w 165"/>
                  <a:gd name="T57" fmla="*/ 1 h 82"/>
                  <a:gd name="T58" fmla="*/ 97 w 165"/>
                  <a:gd name="T59" fmla="*/ 0 h 82"/>
                  <a:gd name="T60" fmla="*/ 92 w 165"/>
                  <a:gd name="T61" fmla="*/ 0 h 82"/>
                  <a:gd name="T62" fmla="*/ 84 w 165"/>
                  <a:gd name="T63" fmla="*/ 0 h 82"/>
                  <a:gd name="T64" fmla="*/ 76 w 165"/>
                  <a:gd name="T65" fmla="*/ 0 h 82"/>
                  <a:gd name="T66" fmla="*/ 68 w 165"/>
                  <a:gd name="T67" fmla="*/ 0 h 82"/>
                  <a:gd name="T68" fmla="*/ 60 w 165"/>
                  <a:gd name="T69" fmla="*/ 1 h 82"/>
                  <a:gd name="T70" fmla="*/ 52 w 165"/>
                  <a:gd name="T71" fmla="*/ 3 h 82"/>
                  <a:gd name="T72" fmla="*/ 47 w 165"/>
                  <a:gd name="T73" fmla="*/ 4 h 82"/>
                  <a:gd name="T74" fmla="*/ 41 w 165"/>
                  <a:gd name="T75" fmla="*/ 5 h 82"/>
                  <a:gd name="T76" fmla="*/ 34 w 165"/>
                  <a:gd name="T77" fmla="*/ 8 h 82"/>
                  <a:gd name="T78" fmla="*/ 29 w 165"/>
                  <a:gd name="T79" fmla="*/ 10 h 82"/>
                  <a:gd name="T80" fmla="*/ 23 w 165"/>
                  <a:gd name="T81" fmla="*/ 12 h 82"/>
                  <a:gd name="T82" fmla="*/ 18 w 165"/>
                  <a:gd name="T83" fmla="*/ 15 h 82"/>
                  <a:gd name="T84" fmla="*/ 14 w 165"/>
                  <a:gd name="T85" fmla="*/ 18 h 82"/>
                  <a:gd name="T86" fmla="*/ 10 w 165"/>
                  <a:gd name="T87" fmla="*/ 21 h 82"/>
                  <a:gd name="T88" fmla="*/ 6 w 165"/>
                  <a:gd name="T89" fmla="*/ 26 h 82"/>
                  <a:gd name="T90" fmla="*/ 2 w 165"/>
                  <a:gd name="T91" fmla="*/ 32 h 82"/>
                  <a:gd name="T92" fmla="*/ 1 w 165"/>
                  <a:gd name="T93" fmla="*/ 37 h 82"/>
                  <a:gd name="T94" fmla="*/ 1 w 165"/>
                  <a:gd name="T95" fmla="*/ 45 h 82"/>
                  <a:gd name="T96" fmla="*/ 2 w 165"/>
                  <a:gd name="T97" fmla="*/ 50 h 82"/>
                  <a:gd name="T98" fmla="*/ 6 w 165"/>
                  <a:gd name="T99" fmla="*/ 55 h 82"/>
                  <a:gd name="T100" fmla="*/ 10 w 165"/>
                  <a:gd name="T101" fmla="*/ 60 h 82"/>
                  <a:gd name="T102" fmla="*/ 14 w 165"/>
                  <a:gd name="T103" fmla="*/ 63 h 82"/>
                  <a:gd name="T104" fmla="*/ 18 w 165"/>
                  <a:gd name="T105" fmla="*/ 66 h 82"/>
                  <a:gd name="T106" fmla="*/ 23 w 165"/>
                  <a:gd name="T107" fmla="*/ 69 h 82"/>
                  <a:gd name="T108" fmla="*/ 29 w 165"/>
                  <a:gd name="T109" fmla="*/ 72 h 82"/>
                  <a:gd name="T110" fmla="*/ 34 w 165"/>
                  <a:gd name="T111" fmla="*/ 74 h 82"/>
                  <a:gd name="T112" fmla="*/ 41 w 165"/>
                  <a:gd name="T113" fmla="*/ 76 h 82"/>
                  <a:gd name="T114" fmla="*/ 47 w 165"/>
                  <a:gd name="T115" fmla="*/ 78 h 82"/>
                  <a:gd name="T116" fmla="*/ 52 w 165"/>
                  <a:gd name="T117" fmla="*/ 79 h 82"/>
                  <a:gd name="T118" fmla="*/ 60 w 165"/>
                  <a:gd name="T119" fmla="*/ 80 h 82"/>
                  <a:gd name="T120" fmla="*/ 68 w 165"/>
                  <a:gd name="T12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82">
                    <a:moveTo>
                      <a:pt x="73" y="82"/>
                    </a:moveTo>
                    <a:lnTo>
                      <a:pt x="76" y="82"/>
                    </a:lnTo>
                    <a:lnTo>
                      <a:pt x="79" y="82"/>
                    </a:lnTo>
                    <a:lnTo>
                      <a:pt x="81" y="82"/>
                    </a:lnTo>
                    <a:lnTo>
                      <a:pt x="84" y="82"/>
                    </a:lnTo>
                    <a:lnTo>
                      <a:pt x="87" y="82"/>
                    </a:lnTo>
                    <a:lnTo>
                      <a:pt x="89" y="82"/>
                    </a:lnTo>
                    <a:lnTo>
                      <a:pt x="92" y="82"/>
                    </a:lnTo>
                    <a:lnTo>
                      <a:pt x="92" y="82"/>
                    </a:lnTo>
                    <a:lnTo>
                      <a:pt x="95" y="82"/>
                    </a:lnTo>
                    <a:lnTo>
                      <a:pt x="97" y="81"/>
                    </a:lnTo>
                    <a:lnTo>
                      <a:pt x="100" y="81"/>
                    </a:lnTo>
                    <a:lnTo>
                      <a:pt x="102" y="81"/>
                    </a:lnTo>
                    <a:lnTo>
                      <a:pt x="105" y="80"/>
                    </a:lnTo>
                    <a:lnTo>
                      <a:pt x="108" y="80"/>
                    </a:lnTo>
                    <a:lnTo>
                      <a:pt x="110" y="80"/>
                    </a:lnTo>
                    <a:lnTo>
                      <a:pt x="113" y="79"/>
                    </a:lnTo>
                    <a:lnTo>
                      <a:pt x="116" y="78"/>
                    </a:lnTo>
                    <a:lnTo>
                      <a:pt x="118" y="78"/>
                    </a:lnTo>
                    <a:lnTo>
                      <a:pt x="121" y="77"/>
                    </a:lnTo>
                    <a:lnTo>
                      <a:pt x="124" y="76"/>
                    </a:lnTo>
                    <a:lnTo>
                      <a:pt x="124" y="76"/>
                    </a:lnTo>
                    <a:lnTo>
                      <a:pt x="126" y="76"/>
                    </a:lnTo>
                    <a:lnTo>
                      <a:pt x="129" y="75"/>
                    </a:lnTo>
                    <a:lnTo>
                      <a:pt x="131" y="74"/>
                    </a:lnTo>
                    <a:lnTo>
                      <a:pt x="132" y="74"/>
                    </a:lnTo>
                    <a:lnTo>
                      <a:pt x="134" y="73"/>
                    </a:lnTo>
                    <a:lnTo>
                      <a:pt x="137" y="72"/>
                    </a:lnTo>
                    <a:lnTo>
                      <a:pt x="138" y="71"/>
                    </a:lnTo>
                    <a:lnTo>
                      <a:pt x="139" y="71"/>
                    </a:lnTo>
                    <a:lnTo>
                      <a:pt x="142" y="69"/>
                    </a:lnTo>
                    <a:lnTo>
                      <a:pt x="143" y="68"/>
                    </a:lnTo>
                    <a:lnTo>
                      <a:pt x="145" y="68"/>
                    </a:lnTo>
                    <a:lnTo>
                      <a:pt x="147" y="66"/>
                    </a:lnTo>
                    <a:lnTo>
                      <a:pt x="148" y="66"/>
                    </a:lnTo>
                    <a:lnTo>
                      <a:pt x="150" y="64"/>
                    </a:lnTo>
                    <a:lnTo>
                      <a:pt x="152" y="63"/>
                    </a:lnTo>
                    <a:lnTo>
                      <a:pt x="153" y="63"/>
                    </a:lnTo>
                    <a:lnTo>
                      <a:pt x="155" y="61"/>
                    </a:lnTo>
                    <a:lnTo>
                      <a:pt x="155" y="60"/>
                    </a:lnTo>
                    <a:lnTo>
                      <a:pt x="157" y="58"/>
                    </a:lnTo>
                    <a:lnTo>
                      <a:pt x="158" y="58"/>
                    </a:lnTo>
                    <a:lnTo>
                      <a:pt x="160" y="55"/>
                    </a:lnTo>
                    <a:lnTo>
                      <a:pt x="160" y="54"/>
                    </a:lnTo>
                    <a:lnTo>
                      <a:pt x="161" y="53"/>
                    </a:lnTo>
                    <a:lnTo>
                      <a:pt x="163" y="50"/>
                    </a:lnTo>
                    <a:lnTo>
                      <a:pt x="163" y="49"/>
                    </a:lnTo>
                    <a:lnTo>
                      <a:pt x="164" y="47"/>
                    </a:lnTo>
                    <a:lnTo>
                      <a:pt x="165" y="45"/>
                    </a:lnTo>
                    <a:lnTo>
                      <a:pt x="165" y="42"/>
                    </a:lnTo>
                    <a:lnTo>
                      <a:pt x="165" y="39"/>
                    </a:lnTo>
                    <a:lnTo>
                      <a:pt x="165" y="37"/>
                    </a:lnTo>
                    <a:lnTo>
                      <a:pt x="164" y="34"/>
                    </a:lnTo>
                    <a:lnTo>
                      <a:pt x="163" y="32"/>
                    </a:lnTo>
                    <a:lnTo>
                      <a:pt x="163" y="32"/>
                    </a:lnTo>
                    <a:lnTo>
                      <a:pt x="161" y="29"/>
                    </a:lnTo>
                    <a:lnTo>
                      <a:pt x="160" y="27"/>
                    </a:lnTo>
                    <a:lnTo>
                      <a:pt x="160" y="26"/>
                    </a:lnTo>
                    <a:lnTo>
                      <a:pt x="158" y="24"/>
                    </a:lnTo>
                    <a:lnTo>
                      <a:pt x="157" y="24"/>
                    </a:lnTo>
                    <a:lnTo>
                      <a:pt x="155" y="21"/>
                    </a:lnTo>
                    <a:lnTo>
                      <a:pt x="155" y="21"/>
                    </a:lnTo>
                    <a:lnTo>
                      <a:pt x="153" y="19"/>
                    </a:lnTo>
                    <a:lnTo>
                      <a:pt x="152" y="18"/>
                    </a:lnTo>
                    <a:lnTo>
                      <a:pt x="150" y="17"/>
                    </a:lnTo>
                    <a:lnTo>
                      <a:pt x="148" y="16"/>
                    </a:lnTo>
                    <a:lnTo>
                      <a:pt x="147" y="15"/>
                    </a:lnTo>
                    <a:lnTo>
                      <a:pt x="145" y="14"/>
                    </a:lnTo>
                    <a:lnTo>
                      <a:pt x="143" y="13"/>
                    </a:lnTo>
                    <a:lnTo>
                      <a:pt x="142" y="12"/>
                    </a:lnTo>
                    <a:lnTo>
                      <a:pt x="139" y="11"/>
                    </a:lnTo>
                    <a:lnTo>
                      <a:pt x="138" y="10"/>
                    </a:lnTo>
                    <a:lnTo>
                      <a:pt x="137" y="10"/>
                    </a:lnTo>
                    <a:lnTo>
                      <a:pt x="134" y="9"/>
                    </a:lnTo>
                    <a:lnTo>
                      <a:pt x="132" y="8"/>
                    </a:lnTo>
                    <a:lnTo>
                      <a:pt x="131" y="8"/>
                    </a:lnTo>
                    <a:lnTo>
                      <a:pt x="129" y="7"/>
                    </a:lnTo>
                    <a:lnTo>
                      <a:pt x="126" y="6"/>
                    </a:lnTo>
                    <a:lnTo>
                      <a:pt x="124" y="5"/>
                    </a:lnTo>
                    <a:lnTo>
                      <a:pt x="124" y="5"/>
                    </a:lnTo>
                    <a:lnTo>
                      <a:pt x="121" y="4"/>
                    </a:lnTo>
                    <a:lnTo>
                      <a:pt x="118" y="4"/>
                    </a:lnTo>
                    <a:lnTo>
                      <a:pt x="116" y="3"/>
                    </a:lnTo>
                    <a:lnTo>
                      <a:pt x="113" y="3"/>
                    </a:lnTo>
                    <a:lnTo>
                      <a:pt x="110" y="2"/>
                    </a:lnTo>
                    <a:lnTo>
                      <a:pt x="108" y="2"/>
                    </a:lnTo>
                    <a:lnTo>
                      <a:pt x="105" y="1"/>
                    </a:lnTo>
                    <a:lnTo>
                      <a:pt x="102" y="1"/>
                    </a:lnTo>
                    <a:lnTo>
                      <a:pt x="100" y="1"/>
                    </a:lnTo>
                    <a:lnTo>
                      <a:pt x="97" y="0"/>
                    </a:lnTo>
                    <a:lnTo>
                      <a:pt x="95" y="0"/>
                    </a:lnTo>
                    <a:lnTo>
                      <a:pt x="92" y="0"/>
                    </a:lnTo>
                    <a:lnTo>
                      <a:pt x="92" y="0"/>
                    </a:lnTo>
                    <a:lnTo>
                      <a:pt x="89" y="0"/>
                    </a:lnTo>
                    <a:lnTo>
                      <a:pt x="87" y="0"/>
                    </a:lnTo>
                    <a:lnTo>
                      <a:pt x="84" y="0"/>
                    </a:lnTo>
                    <a:lnTo>
                      <a:pt x="81" y="0"/>
                    </a:lnTo>
                    <a:lnTo>
                      <a:pt x="79" y="0"/>
                    </a:lnTo>
                    <a:lnTo>
                      <a:pt x="76" y="0"/>
                    </a:lnTo>
                    <a:lnTo>
                      <a:pt x="73" y="0"/>
                    </a:lnTo>
                    <a:lnTo>
                      <a:pt x="71" y="0"/>
                    </a:lnTo>
                    <a:lnTo>
                      <a:pt x="68" y="0"/>
                    </a:lnTo>
                    <a:lnTo>
                      <a:pt x="65" y="1"/>
                    </a:lnTo>
                    <a:lnTo>
                      <a:pt x="63" y="1"/>
                    </a:lnTo>
                    <a:lnTo>
                      <a:pt x="60" y="1"/>
                    </a:lnTo>
                    <a:lnTo>
                      <a:pt x="58" y="2"/>
                    </a:lnTo>
                    <a:lnTo>
                      <a:pt x="55" y="2"/>
                    </a:lnTo>
                    <a:lnTo>
                      <a:pt x="52" y="3"/>
                    </a:lnTo>
                    <a:lnTo>
                      <a:pt x="52" y="3"/>
                    </a:lnTo>
                    <a:lnTo>
                      <a:pt x="50" y="3"/>
                    </a:lnTo>
                    <a:lnTo>
                      <a:pt x="47" y="4"/>
                    </a:lnTo>
                    <a:lnTo>
                      <a:pt x="44" y="4"/>
                    </a:lnTo>
                    <a:lnTo>
                      <a:pt x="42" y="5"/>
                    </a:lnTo>
                    <a:lnTo>
                      <a:pt x="41" y="5"/>
                    </a:lnTo>
                    <a:lnTo>
                      <a:pt x="39" y="6"/>
                    </a:lnTo>
                    <a:lnTo>
                      <a:pt x="36" y="7"/>
                    </a:lnTo>
                    <a:lnTo>
                      <a:pt x="34" y="8"/>
                    </a:lnTo>
                    <a:lnTo>
                      <a:pt x="33" y="8"/>
                    </a:lnTo>
                    <a:lnTo>
                      <a:pt x="31" y="9"/>
                    </a:lnTo>
                    <a:lnTo>
                      <a:pt x="29" y="10"/>
                    </a:lnTo>
                    <a:lnTo>
                      <a:pt x="27" y="10"/>
                    </a:lnTo>
                    <a:lnTo>
                      <a:pt x="26" y="11"/>
                    </a:lnTo>
                    <a:lnTo>
                      <a:pt x="23" y="12"/>
                    </a:lnTo>
                    <a:lnTo>
                      <a:pt x="22" y="13"/>
                    </a:lnTo>
                    <a:lnTo>
                      <a:pt x="21" y="14"/>
                    </a:lnTo>
                    <a:lnTo>
                      <a:pt x="18" y="15"/>
                    </a:lnTo>
                    <a:lnTo>
                      <a:pt x="17" y="16"/>
                    </a:lnTo>
                    <a:lnTo>
                      <a:pt x="15" y="17"/>
                    </a:lnTo>
                    <a:lnTo>
                      <a:pt x="14" y="18"/>
                    </a:lnTo>
                    <a:lnTo>
                      <a:pt x="13" y="19"/>
                    </a:lnTo>
                    <a:lnTo>
                      <a:pt x="11" y="21"/>
                    </a:lnTo>
                    <a:lnTo>
                      <a:pt x="10" y="21"/>
                    </a:lnTo>
                    <a:lnTo>
                      <a:pt x="8" y="24"/>
                    </a:lnTo>
                    <a:lnTo>
                      <a:pt x="7" y="24"/>
                    </a:lnTo>
                    <a:lnTo>
                      <a:pt x="6" y="26"/>
                    </a:lnTo>
                    <a:lnTo>
                      <a:pt x="5" y="27"/>
                    </a:lnTo>
                    <a:lnTo>
                      <a:pt x="4" y="29"/>
                    </a:lnTo>
                    <a:lnTo>
                      <a:pt x="2" y="32"/>
                    </a:lnTo>
                    <a:lnTo>
                      <a:pt x="2" y="32"/>
                    </a:lnTo>
                    <a:lnTo>
                      <a:pt x="1" y="34"/>
                    </a:lnTo>
                    <a:lnTo>
                      <a:pt x="1" y="37"/>
                    </a:lnTo>
                    <a:lnTo>
                      <a:pt x="0" y="39"/>
                    </a:lnTo>
                    <a:lnTo>
                      <a:pt x="0" y="42"/>
                    </a:lnTo>
                    <a:lnTo>
                      <a:pt x="1" y="45"/>
                    </a:lnTo>
                    <a:lnTo>
                      <a:pt x="1" y="47"/>
                    </a:lnTo>
                    <a:lnTo>
                      <a:pt x="2" y="49"/>
                    </a:lnTo>
                    <a:lnTo>
                      <a:pt x="2" y="50"/>
                    </a:lnTo>
                    <a:lnTo>
                      <a:pt x="4" y="53"/>
                    </a:lnTo>
                    <a:lnTo>
                      <a:pt x="5" y="54"/>
                    </a:lnTo>
                    <a:lnTo>
                      <a:pt x="6" y="55"/>
                    </a:lnTo>
                    <a:lnTo>
                      <a:pt x="7" y="58"/>
                    </a:lnTo>
                    <a:lnTo>
                      <a:pt x="8" y="58"/>
                    </a:lnTo>
                    <a:lnTo>
                      <a:pt x="10" y="60"/>
                    </a:lnTo>
                    <a:lnTo>
                      <a:pt x="11" y="61"/>
                    </a:lnTo>
                    <a:lnTo>
                      <a:pt x="13" y="63"/>
                    </a:lnTo>
                    <a:lnTo>
                      <a:pt x="14" y="63"/>
                    </a:lnTo>
                    <a:lnTo>
                      <a:pt x="15" y="64"/>
                    </a:lnTo>
                    <a:lnTo>
                      <a:pt x="17" y="66"/>
                    </a:lnTo>
                    <a:lnTo>
                      <a:pt x="18" y="66"/>
                    </a:lnTo>
                    <a:lnTo>
                      <a:pt x="21" y="68"/>
                    </a:lnTo>
                    <a:lnTo>
                      <a:pt x="22" y="68"/>
                    </a:lnTo>
                    <a:lnTo>
                      <a:pt x="23" y="69"/>
                    </a:lnTo>
                    <a:lnTo>
                      <a:pt x="26" y="71"/>
                    </a:lnTo>
                    <a:lnTo>
                      <a:pt x="27" y="71"/>
                    </a:lnTo>
                    <a:lnTo>
                      <a:pt x="29" y="72"/>
                    </a:lnTo>
                    <a:lnTo>
                      <a:pt x="31" y="73"/>
                    </a:lnTo>
                    <a:lnTo>
                      <a:pt x="33" y="74"/>
                    </a:lnTo>
                    <a:lnTo>
                      <a:pt x="34" y="74"/>
                    </a:lnTo>
                    <a:lnTo>
                      <a:pt x="36" y="75"/>
                    </a:lnTo>
                    <a:lnTo>
                      <a:pt x="39" y="76"/>
                    </a:lnTo>
                    <a:lnTo>
                      <a:pt x="41" y="76"/>
                    </a:lnTo>
                    <a:lnTo>
                      <a:pt x="42" y="76"/>
                    </a:lnTo>
                    <a:lnTo>
                      <a:pt x="44" y="77"/>
                    </a:lnTo>
                    <a:lnTo>
                      <a:pt x="47" y="78"/>
                    </a:lnTo>
                    <a:lnTo>
                      <a:pt x="50" y="78"/>
                    </a:lnTo>
                    <a:lnTo>
                      <a:pt x="52" y="79"/>
                    </a:lnTo>
                    <a:lnTo>
                      <a:pt x="52" y="79"/>
                    </a:lnTo>
                    <a:lnTo>
                      <a:pt x="55" y="80"/>
                    </a:lnTo>
                    <a:lnTo>
                      <a:pt x="58" y="80"/>
                    </a:lnTo>
                    <a:lnTo>
                      <a:pt x="60" y="80"/>
                    </a:lnTo>
                    <a:lnTo>
                      <a:pt x="63" y="81"/>
                    </a:lnTo>
                    <a:lnTo>
                      <a:pt x="65" y="81"/>
                    </a:lnTo>
                    <a:lnTo>
                      <a:pt x="68" y="81"/>
                    </a:lnTo>
                    <a:lnTo>
                      <a:pt x="71" y="82"/>
                    </a:lnTo>
                    <a:lnTo>
                      <a:pt x="73"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510"/>
              <p:cNvSpPr>
                <a:spLocks/>
              </p:cNvSpPr>
              <p:nvPr/>
            </p:nvSpPr>
            <p:spPr bwMode="auto">
              <a:xfrm>
                <a:off x="2106" y="2121"/>
                <a:ext cx="911" cy="455"/>
              </a:xfrm>
              <a:custGeom>
                <a:avLst/>
                <a:gdLst>
                  <a:gd name="T0" fmla="*/ 446 w 911"/>
                  <a:gd name="T1" fmla="*/ 455 h 455"/>
                  <a:gd name="T2" fmla="*/ 497 w 911"/>
                  <a:gd name="T3" fmla="*/ 449 h 455"/>
                  <a:gd name="T4" fmla="*/ 535 w 911"/>
                  <a:gd name="T5" fmla="*/ 449 h 455"/>
                  <a:gd name="T6" fmla="*/ 580 w 911"/>
                  <a:gd name="T7" fmla="*/ 443 h 455"/>
                  <a:gd name="T8" fmla="*/ 631 w 911"/>
                  <a:gd name="T9" fmla="*/ 436 h 455"/>
                  <a:gd name="T10" fmla="*/ 669 w 911"/>
                  <a:gd name="T11" fmla="*/ 430 h 455"/>
                  <a:gd name="T12" fmla="*/ 701 w 911"/>
                  <a:gd name="T13" fmla="*/ 417 h 455"/>
                  <a:gd name="T14" fmla="*/ 745 w 911"/>
                  <a:gd name="T15" fmla="*/ 398 h 455"/>
                  <a:gd name="T16" fmla="*/ 784 w 911"/>
                  <a:gd name="T17" fmla="*/ 386 h 455"/>
                  <a:gd name="T18" fmla="*/ 816 w 911"/>
                  <a:gd name="T19" fmla="*/ 367 h 455"/>
                  <a:gd name="T20" fmla="*/ 835 w 911"/>
                  <a:gd name="T21" fmla="*/ 354 h 455"/>
                  <a:gd name="T22" fmla="*/ 867 w 911"/>
                  <a:gd name="T23" fmla="*/ 322 h 455"/>
                  <a:gd name="T24" fmla="*/ 886 w 911"/>
                  <a:gd name="T25" fmla="*/ 303 h 455"/>
                  <a:gd name="T26" fmla="*/ 905 w 911"/>
                  <a:gd name="T27" fmla="*/ 266 h 455"/>
                  <a:gd name="T28" fmla="*/ 911 w 911"/>
                  <a:gd name="T29" fmla="*/ 215 h 455"/>
                  <a:gd name="T30" fmla="*/ 905 w 911"/>
                  <a:gd name="T31" fmla="*/ 177 h 455"/>
                  <a:gd name="T32" fmla="*/ 886 w 911"/>
                  <a:gd name="T33" fmla="*/ 146 h 455"/>
                  <a:gd name="T34" fmla="*/ 860 w 911"/>
                  <a:gd name="T35" fmla="*/ 120 h 455"/>
                  <a:gd name="T36" fmla="*/ 835 w 911"/>
                  <a:gd name="T37" fmla="*/ 101 h 455"/>
                  <a:gd name="T38" fmla="*/ 803 w 911"/>
                  <a:gd name="T39" fmla="*/ 76 h 455"/>
                  <a:gd name="T40" fmla="*/ 765 w 911"/>
                  <a:gd name="T41" fmla="*/ 63 h 455"/>
                  <a:gd name="T42" fmla="*/ 733 w 911"/>
                  <a:gd name="T43" fmla="*/ 44 h 455"/>
                  <a:gd name="T44" fmla="*/ 701 w 911"/>
                  <a:gd name="T45" fmla="*/ 32 h 455"/>
                  <a:gd name="T46" fmla="*/ 650 w 911"/>
                  <a:gd name="T47" fmla="*/ 19 h 455"/>
                  <a:gd name="T48" fmla="*/ 618 w 911"/>
                  <a:gd name="T49" fmla="*/ 13 h 455"/>
                  <a:gd name="T50" fmla="*/ 567 w 911"/>
                  <a:gd name="T51" fmla="*/ 7 h 455"/>
                  <a:gd name="T52" fmla="*/ 516 w 911"/>
                  <a:gd name="T53" fmla="*/ 0 h 455"/>
                  <a:gd name="T54" fmla="*/ 484 w 911"/>
                  <a:gd name="T55" fmla="*/ 0 h 455"/>
                  <a:gd name="T56" fmla="*/ 433 w 911"/>
                  <a:gd name="T57" fmla="*/ 0 h 455"/>
                  <a:gd name="T58" fmla="*/ 395 w 911"/>
                  <a:gd name="T59" fmla="*/ 0 h 455"/>
                  <a:gd name="T60" fmla="*/ 344 w 911"/>
                  <a:gd name="T61" fmla="*/ 7 h 455"/>
                  <a:gd name="T62" fmla="*/ 299 w 911"/>
                  <a:gd name="T63" fmla="*/ 13 h 455"/>
                  <a:gd name="T64" fmla="*/ 261 w 911"/>
                  <a:gd name="T65" fmla="*/ 19 h 455"/>
                  <a:gd name="T66" fmla="*/ 210 w 911"/>
                  <a:gd name="T67" fmla="*/ 32 h 455"/>
                  <a:gd name="T68" fmla="*/ 178 w 911"/>
                  <a:gd name="T69" fmla="*/ 44 h 455"/>
                  <a:gd name="T70" fmla="*/ 146 w 911"/>
                  <a:gd name="T71" fmla="*/ 63 h 455"/>
                  <a:gd name="T72" fmla="*/ 114 w 911"/>
                  <a:gd name="T73" fmla="*/ 76 h 455"/>
                  <a:gd name="T74" fmla="*/ 76 w 911"/>
                  <a:gd name="T75" fmla="*/ 101 h 455"/>
                  <a:gd name="T76" fmla="*/ 57 w 911"/>
                  <a:gd name="T77" fmla="*/ 120 h 455"/>
                  <a:gd name="T78" fmla="*/ 25 w 911"/>
                  <a:gd name="T79" fmla="*/ 146 h 455"/>
                  <a:gd name="T80" fmla="*/ 12 w 911"/>
                  <a:gd name="T81" fmla="*/ 177 h 455"/>
                  <a:gd name="T82" fmla="*/ 0 w 911"/>
                  <a:gd name="T83" fmla="*/ 215 h 455"/>
                  <a:gd name="T84" fmla="*/ 6 w 911"/>
                  <a:gd name="T85" fmla="*/ 266 h 455"/>
                  <a:gd name="T86" fmla="*/ 25 w 911"/>
                  <a:gd name="T87" fmla="*/ 303 h 455"/>
                  <a:gd name="T88" fmla="*/ 44 w 911"/>
                  <a:gd name="T89" fmla="*/ 322 h 455"/>
                  <a:gd name="T90" fmla="*/ 76 w 911"/>
                  <a:gd name="T91" fmla="*/ 354 h 455"/>
                  <a:gd name="T92" fmla="*/ 102 w 911"/>
                  <a:gd name="T93" fmla="*/ 367 h 455"/>
                  <a:gd name="T94" fmla="*/ 127 w 911"/>
                  <a:gd name="T95" fmla="*/ 386 h 455"/>
                  <a:gd name="T96" fmla="*/ 165 w 911"/>
                  <a:gd name="T97" fmla="*/ 398 h 455"/>
                  <a:gd name="T98" fmla="*/ 210 w 911"/>
                  <a:gd name="T99" fmla="*/ 417 h 455"/>
                  <a:gd name="T100" fmla="*/ 248 w 911"/>
                  <a:gd name="T101" fmla="*/ 430 h 455"/>
                  <a:gd name="T102" fmla="*/ 280 w 911"/>
                  <a:gd name="T103" fmla="*/ 436 h 455"/>
                  <a:gd name="T104" fmla="*/ 331 w 911"/>
                  <a:gd name="T105" fmla="*/ 443 h 455"/>
                  <a:gd name="T106" fmla="*/ 382 w 911"/>
                  <a:gd name="T107" fmla="*/ 449 h 455"/>
                  <a:gd name="T108" fmla="*/ 414 w 911"/>
                  <a:gd name="T109" fmla="*/ 44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1" h="455">
                    <a:moveTo>
                      <a:pt x="414" y="449"/>
                    </a:moveTo>
                    <a:lnTo>
                      <a:pt x="433" y="455"/>
                    </a:lnTo>
                    <a:lnTo>
                      <a:pt x="446" y="455"/>
                    </a:lnTo>
                    <a:lnTo>
                      <a:pt x="465" y="455"/>
                    </a:lnTo>
                    <a:lnTo>
                      <a:pt x="484" y="455"/>
                    </a:lnTo>
                    <a:lnTo>
                      <a:pt x="497" y="449"/>
                    </a:lnTo>
                    <a:lnTo>
                      <a:pt x="510" y="449"/>
                    </a:lnTo>
                    <a:lnTo>
                      <a:pt x="516" y="449"/>
                    </a:lnTo>
                    <a:lnTo>
                      <a:pt x="535" y="449"/>
                    </a:lnTo>
                    <a:lnTo>
                      <a:pt x="548" y="449"/>
                    </a:lnTo>
                    <a:lnTo>
                      <a:pt x="567" y="449"/>
                    </a:lnTo>
                    <a:lnTo>
                      <a:pt x="580" y="443"/>
                    </a:lnTo>
                    <a:lnTo>
                      <a:pt x="599" y="443"/>
                    </a:lnTo>
                    <a:lnTo>
                      <a:pt x="618" y="436"/>
                    </a:lnTo>
                    <a:lnTo>
                      <a:pt x="631" y="436"/>
                    </a:lnTo>
                    <a:lnTo>
                      <a:pt x="637" y="436"/>
                    </a:lnTo>
                    <a:lnTo>
                      <a:pt x="650" y="430"/>
                    </a:lnTo>
                    <a:lnTo>
                      <a:pt x="669" y="430"/>
                    </a:lnTo>
                    <a:lnTo>
                      <a:pt x="682" y="424"/>
                    </a:lnTo>
                    <a:lnTo>
                      <a:pt x="701" y="417"/>
                    </a:lnTo>
                    <a:lnTo>
                      <a:pt x="701" y="417"/>
                    </a:lnTo>
                    <a:lnTo>
                      <a:pt x="720" y="411"/>
                    </a:lnTo>
                    <a:lnTo>
                      <a:pt x="733" y="405"/>
                    </a:lnTo>
                    <a:lnTo>
                      <a:pt x="745" y="398"/>
                    </a:lnTo>
                    <a:lnTo>
                      <a:pt x="752" y="398"/>
                    </a:lnTo>
                    <a:lnTo>
                      <a:pt x="765" y="392"/>
                    </a:lnTo>
                    <a:lnTo>
                      <a:pt x="784" y="386"/>
                    </a:lnTo>
                    <a:lnTo>
                      <a:pt x="784" y="386"/>
                    </a:lnTo>
                    <a:lnTo>
                      <a:pt x="803" y="373"/>
                    </a:lnTo>
                    <a:lnTo>
                      <a:pt x="816" y="367"/>
                    </a:lnTo>
                    <a:lnTo>
                      <a:pt x="816" y="367"/>
                    </a:lnTo>
                    <a:lnTo>
                      <a:pt x="835" y="354"/>
                    </a:lnTo>
                    <a:lnTo>
                      <a:pt x="835" y="354"/>
                    </a:lnTo>
                    <a:lnTo>
                      <a:pt x="854" y="341"/>
                    </a:lnTo>
                    <a:lnTo>
                      <a:pt x="860" y="335"/>
                    </a:lnTo>
                    <a:lnTo>
                      <a:pt x="867" y="322"/>
                    </a:lnTo>
                    <a:lnTo>
                      <a:pt x="873" y="316"/>
                    </a:lnTo>
                    <a:lnTo>
                      <a:pt x="886" y="303"/>
                    </a:lnTo>
                    <a:lnTo>
                      <a:pt x="886" y="303"/>
                    </a:lnTo>
                    <a:lnTo>
                      <a:pt x="898" y="285"/>
                    </a:lnTo>
                    <a:lnTo>
                      <a:pt x="905" y="278"/>
                    </a:lnTo>
                    <a:lnTo>
                      <a:pt x="905" y="266"/>
                    </a:lnTo>
                    <a:lnTo>
                      <a:pt x="911" y="253"/>
                    </a:lnTo>
                    <a:lnTo>
                      <a:pt x="911" y="234"/>
                    </a:lnTo>
                    <a:lnTo>
                      <a:pt x="911" y="215"/>
                    </a:lnTo>
                    <a:lnTo>
                      <a:pt x="911" y="202"/>
                    </a:lnTo>
                    <a:lnTo>
                      <a:pt x="905" y="183"/>
                    </a:lnTo>
                    <a:lnTo>
                      <a:pt x="905" y="177"/>
                    </a:lnTo>
                    <a:lnTo>
                      <a:pt x="898" y="171"/>
                    </a:lnTo>
                    <a:lnTo>
                      <a:pt x="886" y="152"/>
                    </a:lnTo>
                    <a:lnTo>
                      <a:pt x="886" y="146"/>
                    </a:lnTo>
                    <a:lnTo>
                      <a:pt x="873" y="133"/>
                    </a:lnTo>
                    <a:lnTo>
                      <a:pt x="867" y="127"/>
                    </a:lnTo>
                    <a:lnTo>
                      <a:pt x="860" y="120"/>
                    </a:lnTo>
                    <a:lnTo>
                      <a:pt x="854" y="114"/>
                    </a:lnTo>
                    <a:lnTo>
                      <a:pt x="835" y="101"/>
                    </a:lnTo>
                    <a:lnTo>
                      <a:pt x="835" y="101"/>
                    </a:lnTo>
                    <a:lnTo>
                      <a:pt x="816" y="89"/>
                    </a:lnTo>
                    <a:lnTo>
                      <a:pt x="816" y="82"/>
                    </a:lnTo>
                    <a:lnTo>
                      <a:pt x="803" y="76"/>
                    </a:lnTo>
                    <a:lnTo>
                      <a:pt x="784" y="70"/>
                    </a:lnTo>
                    <a:lnTo>
                      <a:pt x="784" y="70"/>
                    </a:lnTo>
                    <a:lnTo>
                      <a:pt x="765" y="63"/>
                    </a:lnTo>
                    <a:lnTo>
                      <a:pt x="752" y="51"/>
                    </a:lnTo>
                    <a:lnTo>
                      <a:pt x="745" y="51"/>
                    </a:lnTo>
                    <a:lnTo>
                      <a:pt x="733" y="44"/>
                    </a:lnTo>
                    <a:lnTo>
                      <a:pt x="720" y="38"/>
                    </a:lnTo>
                    <a:lnTo>
                      <a:pt x="701" y="32"/>
                    </a:lnTo>
                    <a:lnTo>
                      <a:pt x="701" y="32"/>
                    </a:lnTo>
                    <a:lnTo>
                      <a:pt x="682" y="32"/>
                    </a:lnTo>
                    <a:lnTo>
                      <a:pt x="669" y="25"/>
                    </a:lnTo>
                    <a:lnTo>
                      <a:pt x="650" y="19"/>
                    </a:lnTo>
                    <a:lnTo>
                      <a:pt x="637" y="19"/>
                    </a:lnTo>
                    <a:lnTo>
                      <a:pt x="631" y="19"/>
                    </a:lnTo>
                    <a:lnTo>
                      <a:pt x="618" y="13"/>
                    </a:lnTo>
                    <a:lnTo>
                      <a:pt x="599" y="13"/>
                    </a:lnTo>
                    <a:lnTo>
                      <a:pt x="580" y="7"/>
                    </a:lnTo>
                    <a:lnTo>
                      <a:pt x="567" y="7"/>
                    </a:lnTo>
                    <a:lnTo>
                      <a:pt x="548" y="7"/>
                    </a:lnTo>
                    <a:lnTo>
                      <a:pt x="535" y="0"/>
                    </a:lnTo>
                    <a:lnTo>
                      <a:pt x="516" y="0"/>
                    </a:lnTo>
                    <a:lnTo>
                      <a:pt x="510" y="0"/>
                    </a:lnTo>
                    <a:lnTo>
                      <a:pt x="497" y="0"/>
                    </a:lnTo>
                    <a:lnTo>
                      <a:pt x="484" y="0"/>
                    </a:lnTo>
                    <a:lnTo>
                      <a:pt x="465" y="0"/>
                    </a:lnTo>
                    <a:lnTo>
                      <a:pt x="446" y="0"/>
                    </a:lnTo>
                    <a:lnTo>
                      <a:pt x="433" y="0"/>
                    </a:lnTo>
                    <a:lnTo>
                      <a:pt x="414" y="0"/>
                    </a:lnTo>
                    <a:lnTo>
                      <a:pt x="401" y="0"/>
                    </a:lnTo>
                    <a:lnTo>
                      <a:pt x="395" y="0"/>
                    </a:lnTo>
                    <a:lnTo>
                      <a:pt x="382" y="0"/>
                    </a:lnTo>
                    <a:lnTo>
                      <a:pt x="363" y="7"/>
                    </a:lnTo>
                    <a:lnTo>
                      <a:pt x="344" y="7"/>
                    </a:lnTo>
                    <a:lnTo>
                      <a:pt x="331" y="7"/>
                    </a:lnTo>
                    <a:lnTo>
                      <a:pt x="312" y="13"/>
                    </a:lnTo>
                    <a:lnTo>
                      <a:pt x="299" y="13"/>
                    </a:lnTo>
                    <a:lnTo>
                      <a:pt x="280" y="19"/>
                    </a:lnTo>
                    <a:lnTo>
                      <a:pt x="280" y="19"/>
                    </a:lnTo>
                    <a:lnTo>
                      <a:pt x="261" y="19"/>
                    </a:lnTo>
                    <a:lnTo>
                      <a:pt x="248" y="25"/>
                    </a:lnTo>
                    <a:lnTo>
                      <a:pt x="229" y="32"/>
                    </a:lnTo>
                    <a:lnTo>
                      <a:pt x="210" y="32"/>
                    </a:lnTo>
                    <a:lnTo>
                      <a:pt x="210" y="32"/>
                    </a:lnTo>
                    <a:lnTo>
                      <a:pt x="197" y="38"/>
                    </a:lnTo>
                    <a:lnTo>
                      <a:pt x="178" y="44"/>
                    </a:lnTo>
                    <a:lnTo>
                      <a:pt x="165" y="51"/>
                    </a:lnTo>
                    <a:lnTo>
                      <a:pt x="159" y="51"/>
                    </a:lnTo>
                    <a:lnTo>
                      <a:pt x="146" y="63"/>
                    </a:lnTo>
                    <a:lnTo>
                      <a:pt x="127" y="70"/>
                    </a:lnTo>
                    <a:lnTo>
                      <a:pt x="127" y="70"/>
                    </a:lnTo>
                    <a:lnTo>
                      <a:pt x="114" y="76"/>
                    </a:lnTo>
                    <a:lnTo>
                      <a:pt x="102" y="82"/>
                    </a:lnTo>
                    <a:lnTo>
                      <a:pt x="95" y="89"/>
                    </a:lnTo>
                    <a:lnTo>
                      <a:pt x="76" y="101"/>
                    </a:lnTo>
                    <a:lnTo>
                      <a:pt x="76" y="101"/>
                    </a:lnTo>
                    <a:lnTo>
                      <a:pt x="63" y="114"/>
                    </a:lnTo>
                    <a:lnTo>
                      <a:pt x="57" y="120"/>
                    </a:lnTo>
                    <a:lnTo>
                      <a:pt x="44" y="127"/>
                    </a:lnTo>
                    <a:lnTo>
                      <a:pt x="38" y="133"/>
                    </a:lnTo>
                    <a:lnTo>
                      <a:pt x="25" y="146"/>
                    </a:lnTo>
                    <a:lnTo>
                      <a:pt x="25" y="152"/>
                    </a:lnTo>
                    <a:lnTo>
                      <a:pt x="12" y="171"/>
                    </a:lnTo>
                    <a:lnTo>
                      <a:pt x="12" y="177"/>
                    </a:lnTo>
                    <a:lnTo>
                      <a:pt x="6" y="183"/>
                    </a:lnTo>
                    <a:lnTo>
                      <a:pt x="0" y="202"/>
                    </a:lnTo>
                    <a:lnTo>
                      <a:pt x="0" y="215"/>
                    </a:lnTo>
                    <a:lnTo>
                      <a:pt x="0" y="234"/>
                    </a:lnTo>
                    <a:lnTo>
                      <a:pt x="0" y="253"/>
                    </a:lnTo>
                    <a:lnTo>
                      <a:pt x="6" y="266"/>
                    </a:lnTo>
                    <a:lnTo>
                      <a:pt x="12" y="278"/>
                    </a:lnTo>
                    <a:lnTo>
                      <a:pt x="12" y="285"/>
                    </a:lnTo>
                    <a:lnTo>
                      <a:pt x="25" y="303"/>
                    </a:lnTo>
                    <a:lnTo>
                      <a:pt x="25" y="303"/>
                    </a:lnTo>
                    <a:lnTo>
                      <a:pt x="38" y="316"/>
                    </a:lnTo>
                    <a:lnTo>
                      <a:pt x="44" y="322"/>
                    </a:lnTo>
                    <a:lnTo>
                      <a:pt x="57" y="335"/>
                    </a:lnTo>
                    <a:lnTo>
                      <a:pt x="63" y="341"/>
                    </a:lnTo>
                    <a:lnTo>
                      <a:pt x="76" y="354"/>
                    </a:lnTo>
                    <a:lnTo>
                      <a:pt x="76" y="354"/>
                    </a:lnTo>
                    <a:lnTo>
                      <a:pt x="95" y="367"/>
                    </a:lnTo>
                    <a:lnTo>
                      <a:pt x="102" y="367"/>
                    </a:lnTo>
                    <a:lnTo>
                      <a:pt x="114" y="373"/>
                    </a:lnTo>
                    <a:lnTo>
                      <a:pt x="127" y="386"/>
                    </a:lnTo>
                    <a:lnTo>
                      <a:pt x="127" y="386"/>
                    </a:lnTo>
                    <a:lnTo>
                      <a:pt x="146" y="392"/>
                    </a:lnTo>
                    <a:lnTo>
                      <a:pt x="159" y="398"/>
                    </a:lnTo>
                    <a:lnTo>
                      <a:pt x="165" y="398"/>
                    </a:lnTo>
                    <a:lnTo>
                      <a:pt x="178" y="405"/>
                    </a:lnTo>
                    <a:lnTo>
                      <a:pt x="197" y="411"/>
                    </a:lnTo>
                    <a:lnTo>
                      <a:pt x="210" y="417"/>
                    </a:lnTo>
                    <a:lnTo>
                      <a:pt x="210" y="417"/>
                    </a:lnTo>
                    <a:lnTo>
                      <a:pt x="229" y="424"/>
                    </a:lnTo>
                    <a:lnTo>
                      <a:pt x="248" y="430"/>
                    </a:lnTo>
                    <a:lnTo>
                      <a:pt x="261" y="430"/>
                    </a:lnTo>
                    <a:lnTo>
                      <a:pt x="280" y="436"/>
                    </a:lnTo>
                    <a:lnTo>
                      <a:pt x="280" y="436"/>
                    </a:lnTo>
                    <a:lnTo>
                      <a:pt x="299" y="436"/>
                    </a:lnTo>
                    <a:lnTo>
                      <a:pt x="312" y="443"/>
                    </a:lnTo>
                    <a:lnTo>
                      <a:pt x="331" y="443"/>
                    </a:lnTo>
                    <a:lnTo>
                      <a:pt x="344" y="449"/>
                    </a:lnTo>
                    <a:lnTo>
                      <a:pt x="363" y="449"/>
                    </a:lnTo>
                    <a:lnTo>
                      <a:pt x="382" y="449"/>
                    </a:lnTo>
                    <a:lnTo>
                      <a:pt x="395" y="449"/>
                    </a:lnTo>
                    <a:lnTo>
                      <a:pt x="401" y="449"/>
                    </a:lnTo>
                    <a:lnTo>
                      <a:pt x="414" y="449"/>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511"/>
              <p:cNvSpPr>
                <a:spLocks/>
              </p:cNvSpPr>
              <p:nvPr/>
            </p:nvSpPr>
            <p:spPr bwMode="auto">
              <a:xfrm>
                <a:off x="2106" y="2121"/>
                <a:ext cx="911" cy="455"/>
              </a:xfrm>
              <a:custGeom>
                <a:avLst/>
                <a:gdLst>
                  <a:gd name="T0" fmla="*/ 70 w 143"/>
                  <a:gd name="T1" fmla="*/ 72 h 72"/>
                  <a:gd name="T2" fmla="*/ 78 w 143"/>
                  <a:gd name="T3" fmla="*/ 71 h 72"/>
                  <a:gd name="T4" fmla="*/ 84 w 143"/>
                  <a:gd name="T5" fmla="*/ 71 h 72"/>
                  <a:gd name="T6" fmla="*/ 91 w 143"/>
                  <a:gd name="T7" fmla="*/ 70 h 72"/>
                  <a:gd name="T8" fmla="*/ 99 w 143"/>
                  <a:gd name="T9" fmla="*/ 69 h 72"/>
                  <a:gd name="T10" fmla="*/ 105 w 143"/>
                  <a:gd name="T11" fmla="*/ 68 h 72"/>
                  <a:gd name="T12" fmla="*/ 110 w 143"/>
                  <a:gd name="T13" fmla="*/ 66 h 72"/>
                  <a:gd name="T14" fmla="*/ 117 w 143"/>
                  <a:gd name="T15" fmla="*/ 63 h 72"/>
                  <a:gd name="T16" fmla="*/ 123 w 143"/>
                  <a:gd name="T17" fmla="*/ 61 h 72"/>
                  <a:gd name="T18" fmla="*/ 128 w 143"/>
                  <a:gd name="T19" fmla="*/ 58 h 72"/>
                  <a:gd name="T20" fmla="*/ 131 w 143"/>
                  <a:gd name="T21" fmla="*/ 56 h 72"/>
                  <a:gd name="T22" fmla="*/ 136 w 143"/>
                  <a:gd name="T23" fmla="*/ 51 h 72"/>
                  <a:gd name="T24" fmla="*/ 139 w 143"/>
                  <a:gd name="T25" fmla="*/ 48 h 72"/>
                  <a:gd name="T26" fmla="*/ 142 w 143"/>
                  <a:gd name="T27" fmla="*/ 42 h 72"/>
                  <a:gd name="T28" fmla="*/ 143 w 143"/>
                  <a:gd name="T29" fmla="*/ 34 h 72"/>
                  <a:gd name="T30" fmla="*/ 142 w 143"/>
                  <a:gd name="T31" fmla="*/ 28 h 72"/>
                  <a:gd name="T32" fmla="*/ 139 w 143"/>
                  <a:gd name="T33" fmla="*/ 23 h 72"/>
                  <a:gd name="T34" fmla="*/ 135 w 143"/>
                  <a:gd name="T35" fmla="*/ 19 h 72"/>
                  <a:gd name="T36" fmla="*/ 131 w 143"/>
                  <a:gd name="T37" fmla="*/ 16 h 72"/>
                  <a:gd name="T38" fmla="*/ 126 w 143"/>
                  <a:gd name="T39" fmla="*/ 12 h 72"/>
                  <a:gd name="T40" fmla="*/ 120 w 143"/>
                  <a:gd name="T41" fmla="*/ 10 h 72"/>
                  <a:gd name="T42" fmla="*/ 115 w 143"/>
                  <a:gd name="T43" fmla="*/ 7 h 72"/>
                  <a:gd name="T44" fmla="*/ 107 w 143"/>
                  <a:gd name="T45" fmla="*/ 5 h 72"/>
                  <a:gd name="T46" fmla="*/ 100 w 143"/>
                  <a:gd name="T47" fmla="*/ 3 h 72"/>
                  <a:gd name="T48" fmla="*/ 94 w 143"/>
                  <a:gd name="T49" fmla="*/ 2 h 72"/>
                  <a:gd name="T50" fmla="*/ 86 w 143"/>
                  <a:gd name="T51" fmla="*/ 1 h 72"/>
                  <a:gd name="T52" fmla="*/ 80 w 143"/>
                  <a:gd name="T53" fmla="*/ 0 h 72"/>
                  <a:gd name="T54" fmla="*/ 73 w 143"/>
                  <a:gd name="T55" fmla="*/ 0 h 72"/>
                  <a:gd name="T56" fmla="*/ 65 w 143"/>
                  <a:gd name="T57" fmla="*/ 0 h 72"/>
                  <a:gd name="T58" fmla="*/ 60 w 143"/>
                  <a:gd name="T59" fmla="*/ 0 h 72"/>
                  <a:gd name="T60" fmla="*/ 52 w 143"/>
                  <a:gd name="T61" fmla="*/ 1 h 72"/>
                  <a:gd name="T62" fmla="*/ 44 w 143"/>
                  <a:gd name="T63" fmla="*/ 3 h 72"/>
                  <a:gd name="T64" fmla="*/ 39 w 143"/>
                  <a:gd name="T65" fmla="*/ 4 h 72"/>
                  <a:gd name="T66" fmla="*/ 33 w 143"/>
                  <a:gd name="T67" fmla="*/ 5 h 72"/>
                  <a:gd name="T68" fmla="*/ 26 w 143"/>
                  <a:gd name="T69" fmla="*/ 8 h 72"/>
                  <a:gd name="T70" fmla="*/ 20 w 143"/>
                  <a:gd name="T71" fmla="*/ 11 h 72"/>
                  <a:gd name="T72" fmla="*/ 16 w 143"/>
                  <a:gd name="T73" fmla="*/ 13 h 72"/>
                  <a:gd name="T74" fmla="*/ 12 w 143"/>
                  <a:gd name="T75" fmla="*/ 16 h 72"/>
                  <a:gd name="T76" fmla="*/ 7 w 143"/>
                  <a:gd name="T77" fmla="*/ 20 h 72"/>
                  <a:gd name="T78" fmla="*/ 4 w 143"/>
                  <a:gd name="T79" fmla="*/ 24 h 72"/>
                  <a:gd name="T80" fmla="*/ 1 w 143"/>
                  <a:gd name="T81" fmla="*/ 29 h 72"/>
                  <a:gd name="T82" fmla="*/ 0 w 143"/>
                  <a:gd name="T83" fmla="*/ 37 h 72"/>
                  <a:gd name="T84" fmla="*/ 2 w 143"/>
                  <a:gd name="T85" fmla="*/ 44 h 72"/>
                  <a:gd name="T86" fmla="*/ 4 w 143"/>
                  <a:gd name="T87" fmla="*/ 48 h 72"/>
                  <a:gd name="T88" fmla="*/ 9 w 143"/>
                  <a:gd name="T89" fmla="*/ 53 h 72"/>
                  <a:gd name="T90" fmla="*/ 12 w 143"/>
                  <a:gd name="T91" fmla="*/ 56 h 72"/>
                  <a:gd name="T92" fmla="*/ 18 w 143"/>
                  <a:gd name="T93" fmla="*/ 59 h 72"/>
                  <a:gd name="T94" fmla="*/ 23 w 143"/>
                  <a:gd name="T95" fmla="*/ 62 h 72"/>
                  <a:gd name="T96" fmla="*/ 28 w 143"/>
                  <a:gd name="T97" fmla="*/ 64 h 72"/>
                  <a:gd name="T98" fmla="*/ 33 w 143"/>
                  <a:gd name="T99" fmla="*/ 66 h 72"/>
                  <a:gd name="T100" fmla="*/ 41 w 143"/>
                  <a:gd name="T101" fmla="*/ 68 h 72"/>
                  <a:gd name="T102" fmla="*/ 47 w 143"/>
                  <a:gd name="T103" fmla="*/ 69 h 72"/>
                  <a:gd name="T104" fmla="*/ 54 w 143"/>
                  <a:gd name="T105" fmla="*/ 71 h 72"/>
                  <a:gd name="T106" fmla="*/ 62 w 143"/>
                  <a:gd name="T10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72">
                    <a:moveTo>
                      <a:pt x="65" y="71"/>
                    </a:moveTo>
                    <a:lnTo>
                      <a:pt x="68" y="72"/>
                    </a:lnTo>
                    <a:lnTo>
                      <a:pt x="70" y="72"/>
                    </a:lnTo>
                    <a:lnTo>
                      <a:pt x="73" y="72"/>
                    </a:lnTo>
                    <a:lnTo>
                      <a:pt x="76" y="72"/>
                    </a:lnTo>
                    <a:lnTo>
                      <a:pt x="78" y="71"/>
                    </a:lnTo>
                    <a:lnTo>
                      <a:pt x="80" y="71"/>
                    </a:lnTo>
                    <a:lnTo>
                      <a:pt x="81" y="71"/>
                    </a:lnTo>
                    <a:lnTo>
                      <a:pt x="84" y="71"/>
                    </a:lnTo>
                    <a:lnTo>
                      <a:pt x="86" y="71"/>
                    </a:lnTo>
                    <a:lnTo>
                      <a:pt x="89" y="71"/>
                    </a:lnTo>
                    <a:lnTo>
                      <a:pt x="91" y="70"/>
                    </a:lnTo>
                    <a:lnTo>
                      <a:pt x="94" y="70"/>
                    </a:lnTo>
                    <a:lnTo>
                      <a:pt x="97" y="69"/>
                    </a:lnTo>
                    <a:lnTo>
                      <a:pt x="99" y="69"/>
                    </a:lnTo>
                    <a:lnTo>
                      <a:pt x="100" y="69"/>
                    </a:lnTo>
                    <a:lnTo>
                      <a:pt x="102" y="68"/>
                    </a:lnTo>
                    <a:lnTo>
                      <a:pt x="105" y="68"/>
                    </a:lnTo>
                    <a:lnTo>
                      <a:pt x="107" y="67"/>
                    </a:lnTo>
                    <a:lnTo>
                      <a:pt x="110" y="66"/>
                    </a:lnTo>
                    <a:lnTo>
                      <a:pt x="110" y="66"/>
                    </a:lnTo>
                    <a:lnTo>
                      <a:pt x="113" y="65"/>
                    </a:lnTo>
                    <a:lnTo>
                      <a:pt x="115" y="64"/>
                    </a:lnTo>
                    <a:lnTo>
                      <a:pt x="117" y="63"/>
                    </a:lnTo>
                    <a:lnTo>
                      <a:pt x="118" y="63"/>
                    </a:lnTo>
                    <a:lnTo>
                      <a:pt x="120" y="62"/>
                    </a:lnTo>
                    <a:lnTo>
                      <a:pt x="123" y="61"/>
                    </a:lnTo>
                    <a:lnTo>
                      <a:pt x="123" y="61"/>
                    </a:lnTo>
                    <a:lnTo>
                      <a:pt x="126" y="59"/>
                    </a:lnTo>
                    <a:lnTo>
                      <a:pt x="128" y="58"/>
                    </a:lnTo>
                    <a:lnTo>
                      <a:pt x="128" y="58"/>
                    </a:lnTo>
                    <a:lnTo>
                      <a:pt x="131" y="56"/>
                    </a:lnTo>
                    <a:lnTo>
                      <a:pt x="131" y="56"/>
                    </a:lnTo>
                    <a:lnTo>
                      <a:pt x="134" y="54"/>
                    </a:lnTo>
                    <a:lnTo>
                      <a:pt x="135" y="53"/>
                    </a:lnTo>
                    <a:lnTo>
                      <a:pt x="136" y="51"/>
                    </a:lnTo>
                    <a:lnTo>
                      <a:pt x="137" y="50"/>
                    </a:lnTo>
                    <a:lnTo>
                      <a:pt x="139" y="48"/>
                    </a:lnTo>
                    <a:lnTo>
                      <a:pt x="139" y="48"/>
                    </a:lnTo>
                    <a:lnTo>
                      <a:pt x="141" y="45"/>
                    </a:lnTo>
                    <a:lnTo>
                      <a:pt x="142" y="44"/>
                    </a:lnTo>
                    <a:lnTo>
                      <a:pt x="142" y="42"/>
                    </a:lnTo>
                    <a:lnTo>
                      <a:pt x="143" y="40"/>
                    </a:lnTo>
                    <a:lnTo>
                      <a:pt x="143" y="37"/>
                    </a:lnTo>
                    <a:lnTo>
                      <a:pt x="143" y="34"/>
                    </a:lnTo>
                    <a:lnTo>
                      <a:pt x="143" y="32"/>
                    </a:lnTo>
                    <a:lnTo>
                      <a:pt x="142" y="29"/>
                    </a:lnTo>
                    <a:lnTo>
                      <a:pt x="142" y="28"/>
                    </a:lnTo>
                    <a:lnTo>
                      <a:pt x="141" y="27"/>
                    </a:lnTo>
                    <a:lnTo>
                      <a:pt x="139" y="24"/>
                    </a:lnTo>
                    <a:lnTo>
                      <a:pt x="139" y="23"/>
                    </a:lnTo>
                    <a:lnTo>
                      <a:pt x="137" y="21"/>
                    </a:lnTo>
                    <a:lnTo>
                      <a:pt x="136" y="20"/>
                    </a:lnTo>
                    <a:lnTo>
                      <a:pt x="135" y="19"/>
                    </a:lnTo>
                    <a:lnTo>
                      <a:pt x="134" y="18"/>
                    </a:lnTo>
                    <a:lnTo>
                      <a:pt x="131" y="16"/>
                    </a:lnTo>
                    <a:lnTo>
                      <a:pt x="131" y="16"/>
                    </a:lnTo>
                    <a:lnTo>
                      <a:pt x="128" y="14"/>
                    </a:lnTo>
                    <a:lnTo>
                      <a:pt x="128" y="13"/>
                    </a:lnTo>
                    <a:lnTo>
                      <a:pt x="126" y="12"/>
                    </a:lnTo>
                    <a:lnTo>
                      <a:pt x="123" y="11"/>
                    </a:lnTo>
                    <a:lnTo>
                      <a:pt x="123" y="11"/>
                    </a:lnTo>
                    <a:lnTo>
                      <a:pt x="120" y="10"/>
                    </a:lnTo>
                    <a:lnTo>
                      <a:pt x="118" y="8"/>
                    </a:lnTo>
                    <a:lnTo>
                      <a:pt x="117" y="8"/>
                    </a:lnTo>
                    <a:lnTo>
                      <a:pt x="115" y="7"/>
                    </a:lnTo>
                    <a:lnTo>
                      <a:pt x="113" y="6"/>
                    </a:lnTo>
                    <a:lnTo>
                      <a:pt x="110" y="5"/>
                    </a:lnTo>
                    <a:lnTo>
                      <a:pt x="107" y="5"/>
                    </a:lnTo>
                    <a:lnTo>
                      <a:pt x="105" y="4"/>
                    </a:lnTo>
                    <a:lnTo>
                      <a:pt x="102" y="3"/>
                    </a:lnTo>
                    <a:lnTo>
                      <a:pt x="100" y="3"/>
                    </a:lnTo>
                    <a:lnTo>
                      <a:pt x="99" y="3"/>
                    </a:lnTo>
                    <a:lnTo>
                      <a:pt x="97" y="2"/>
                    </a:lnTo>
                    <a:lnTo>
                      <a:pt x="94" y="2"/>
                    </a:lnTo>
                    <a:lnTo>
                      <a:pt x="91" y="1"/>
                    </a:lnTo>
                    <a:lnTo>
                      <a:pt x="89" y="1"/>
                    </a:lnTo>
                    <a:lnTo>
                      <a:pt x="86" y="1"/>
                    </a:lnTo>
                    <a:lnTo>
                      <a:pt x="84" y="0"/>
                    </a:lnTo>
                    <a:lnTo>
                      <a:pt x="81" y="0"/>
                    </a:lnTo>
                    <a:lnTo>
                      <a:pt x="80" y="0"/>
                    </a:lnTo>
                    <a:lnTo>
                      <a:pt x="78" y="0"/>
                    </a:lnTo>
                    <a:lnTo>
                      <a:pt x="76" y="0"/>
                    </a:lnTo>
                    <a:lnTo>
                      <a:pt x="73" y="0"/>
                    </a:lnTo>
                    <a:lnTo>
                      <a:pt x="70" y="0"/>
                    </a:lnTo>
                    <a:lnTo>
                      <a:pt x="68" y="0"/>
                    </a:lnTo>
                    <a:lnTo>
                      <a:pt x="65" y="0"/>
                    </a:lnTo>
                    <a:lnTo>
                      <a:pt x="63" y="0"/>
                    </a:lnTo>
                    <a:lnTo>
                      <a:pt x="62" y="0"/>
                    </a:lnTo>
                    <a:lnTo>
                      <a:pt x="60" y="0"/>
                    </a:lnTo>
                    <a:lnTo>
                      <a:pt x="57" y="1"/>
                    </a:lnTo>
                    <a:lnTo>
                      <a:pt x="54" y="1"/>
                    </a:lnTo>
                    <a:lnTo>
                      <a:pt x="52" y="1"/>
                    </a:lnTo>
                    <a:lnTo>
                      <a:pt x="49" y="2"/>
                    </a:lnTo>
                    <a:lnTo>
                      <a:pt x="47" y="2"/>
                    </a:lnTo>
                    <a:lnTo>
                      <a:pt x="44" y="3"/>
                    </a:lnTo>
                    <a:lnTo>
                      <a:pt x="44" y="3"/>
                    </a:lnTo>
                    <a:lnTo>
                      <a:pt x="41" y="3"/>
                    </a:lnTo>
                    <a:lnTo>
                      <a:pt x="39" y="4"/>
                    </a:lnTo>
                    <a:lnTo>
                      <a:pt x="36" y="5"/>
                    </a:lnTo>
                    <a:lnTo>
                      <a:pt x="33" y="5"/>
                    </a:lnTo>
                    <a:lnTo>
                      <a:pt x="33" y="5"/>
                    </a:lnTo>
                    <a:lnTo>
                      <a:pt x="31" y="6"/>
                    </a:lnTo>
                    <a:lnTo>
                      <a:pt x="28" y="7"/>
                    </a:lnTo>
                    <a:lnTo>
                      <a:pt x="26" y="8"/>
                    </a:lnTo>
                    <a:lnTo>
                      <a:pt x="25" y="8"/>
                    </a:lnTo>
                    <a:lnTo>
                      <a:pt x="23" y="10"/>
                    </a:lnTo>
                    <a:lnTo>
                      <a:pt x="20" y="11"/>
                    </a:lnTo>
                    <a:lnTo>
                      <a:pt x="20" y="11"/>
                    </a:lnTo>
                    <a:lnTo>
                      <a:pt x="18" y="12"/>
                    </a:lnTo>
                    <a:lnTo>
                      <a:pt x="16" y="13"/>
                    </a:lnTo>
                    <a:lnTo>
                      <a:pt x="15" y="14"/>
                    </a:lnTo>
                    <a:lnTo>
                      <a:pt x="12" y="16"/>
                    </a:lnTo>
                    <a:lnTo>
                      <a:pt x="12" y="16"/>
                    </a:lnTo>
                    <a:lnTo>
                      <a:pt x="10" y="18"/>
                    </a:lnTo>
                    <a:lnTo>
                      <a:pt x="9" y="19"/>
                    </a:lnTo>
                    <a:lnTo>
                      <a:pt x="7" y="20"/>
                    </a:lnTo>
                    <a:lnTo>
                      <a:pt x="6" y="21"/>
                    </a:lnTo>
                    <a:lnTo>
                      <a:pt x="4" y="23"/>
                    </a:lnTo>
                    <a:lnTo>
                      <a:pt x="4" y="24"/>
                    </a:lnTo>
                    <a:lnTo>
                      <a:pt x="2" y="27"/>
                    </a:lnTo>
                    <a:lnTo>
                      <a:pt x="2" y="28"/>
                    </a:lnTo>
                    <a:lnTo>
                      <a:pt x="1" y="29"/>
                    </a:lnTo>
                    <a:lnTo>
                      <a:pt x="0" y="32"/>
                    </a:lnTo>
                    <a:lnTo>
                      <a:pt x="0" y="34"/>
                    </a:lnTo>
                    <a:lnTo>
                      <a:pt x="0" y="37"/>
                    </a:lnTo>
                    <a:lnTo>
                      <a:pt x="0" y="40"/>
                    </a:lnTo>
                    <a:lnTo>
                      <a:pt x="1" y="42"/>
                    </a:lnTo>
                    <a:lnTo>
                      <a:pt x="2" y="44"/>
                    </a:lnTo>
                    <a:lnTo>
                      <a:pt x="2" y="45"/>
                    </a:lnTo>
                    <a:lnTo>
                      <a:pt x="4" y="48"/>
                    </a:lnTo>
                    <a:lnTo>
                      <a:pt x="4" y="48"/>
                    </a:lnTo>
                    <a:lnTo>
                      <a:pt x="6" y="50"/>
                    </a:lnTo>
                    <a:lnTo>
                      <a:pt x="7" y="51"/>
                    </a:lnTo>
                    <a:lnTo>
                      <a:pt x="9" y="53"/>
                    </a:lnTo>
                    <a:lnTo>
                      <a:pt x="10" y="54"/>
                    </a:lnTo>
                    <a:lnTo>
                      <a:pt x="12" y="56"/>
                    </a:lnTo>
                    <a:lnTo>
                      <a:pt x="12" y="56"/>
                    </a:lnTo>
                    <a:lnTo>
                      <a:pt x="15" y="58"/>
                    </a:lnTo>
                    <a:lnTo>
                      <a:pt x="16" y="58"/>
                    </a:lnTo>
                    <a:lnTo>
                      <a:pt x="18" y="59"/>
                    </a:lnTo>
                    <a:lnTo>
                      <a:pt x="20" y="61"/>
                    </a:lnTo>
                    <a:lnTo>
                      <a:pt x="20" y="61"/>
                    </a:lnTo>
                    <a:lnTo>
                      <a:pt x="23" y="62"/>
                    </a:lnTo>
                    <a:lnTo>
                      <a:pt x="25" y="63"/>
                    </a:lnTo>
                    <a:lnTo>
                      <a:pt x="26" y="63"/>
                    </a:lnTo>
                    <a:lnTo>
                      <a:pt x="28" y="64"/>
                    </a:lnTo>
                    <a:lnTo>
                      <a:pt x="31" y="65"/>
                    </a:lnTo>
                    <a:lnTo>
                      <a:pt x="33" y="66"/>
                    </a:lnTo>
                    <a:lnTo>
                      <a:pt x="33" y="66"/>
                    </a:lnTo>
                    <a:lnTo>
                      <a:pt x="36" y="67"/>
                    </a:lnTo>
                    <a:lnTo>
                      <a:pt x="39" y="68"/>
                    </a:lnTo>
                    <a:lnTo>
                      <a:pt x="41" y="68"/>
                    </a:lnTo>
                    <a:lnTo>
                      <a:pt x="44" y="69"/>
                    </a:lnTo>
                    <a:lnTo>
                      <a:pt x="44" y="69"/>
                    </a:lnTo>
                    <a:lnTo>
                      <a:pt x="47" y="69"/>
                    </a:lnTo>
                    <a:lnTo>
                      <a:pt x="49" y="70"/>
                    </a:lnTo>
                    <a:lnTo>
                      <a:pt x="52" y="70"/>
                    </a:lnTo>
                    <a:lnTo>
                      <a:pt x="54" y="71"/>
                    </a:lnTo>
                    <a:lnTo>
                      <a:pt x="57" y="71"/>
                    </a:lnTo>
                    <a:lnTo>
                      <a:pt x="60" y="71"/>
                    </a:lnTo>
                    <a:lnTo>
                      <a:pt x="62" y="71"/>
                    </a:lnTo>
                    <a:lnTo>
                      <a:pt x="63" y="71"/>
                    </a:lnTo>
                    <a:lnTo>
                      <a:pt x="65" y="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Freeform 512"/>
              <p:cNvSpPr>
                <a:spLocks/>
              </p:cNvSpPr>
              <p:nvPr/>
            </p:nvSpPr>
            <p:spPr bwMode="auto">
              <a:xfrm>
                <a:off x="2169" y="2153"/>
                <a:ext cx="784" cy="385"/>
              </a:xfrm>
              <a:custGeom>
                <a:avLst/>
                <a:gdLst>
                  <a:gd name="T0" fmla="*/ 370 w 784"/>
                  <a:gd name="T1" fmla="*/ 385 h 385"/>
                  <a:gd name="T2" fmla="*/ 421 w 784"/>
                  <a:gd name="T3" fmla="*/ 385 h 385"/>
                  <a:gd name="T4" fmla="*/ 453 w 784"/>
                  <a:gd name="T5" fmla="*/ 385 h 385"/>
                  <a:gd name="T6" fmla="*/ 504 w 784"/>
                  <a:gd name="T7" fmla="*/ 379 h 385"/>
                  <a:gd name="T8" fmla="*/ 555 w 784"/>
                  <a:gd name="T9" fmla="*/ 373 h 385"/>
                  <a:gd name="T10" fmla="*/ 587 w 784"/>
                  <a:gd name="T11" fmla="*/ 360 h 385"/>
                  <a:gd name="T12" fmla="*/ 619 w 784"/>
                  <a:gd name="T13" fmla="*/ 354 h 385"/>
                  <a:gd name="T14" fmla="*/ 663 w 784"/>
                  <a:gd name="T15" fmla="*/ 335 h 385"/>
                  <a:gd name="T16" fmla="*/ 695 w 784"/>
                  <a:gd name="T17" fmla="*/ 322 h 385"/>
                  <a:gd name="T18" fmla="*/ 721 w 784"/>
                  <a:gd name="T19" fmla="*/ 303 h 385"/>
                  <a:gd name="T20" fmla="*/ 753 w 784"/>
                  <a:gd name="T21" fmla="*/ 271 h 385"/>
                  <a:gd name="T22" fmla="*/ 772 w 784"/>
                  <a:gd name="T23" fmla="*/ 246 h 385"/>
                  <a:gd name="T24" fmla="*/ 784 w 784"/>
                  <a:gd name="T25" fmla="*/ 202 h 385"/>
                  <a:gd name="T26" fmla="*/ 778 w 784"/>
                  <a:gd name="T27" fmla="*/ 151 h 385"/>
                  <a:gd name="T28" fmla="*/ 753 w 784"/>
                  <a:gd name="T29" fmla="*/ 120 h 385"/>
                  <a:gd name="T30" fmla="*/ 740 w 784"/>
                  <a:gd name="T31" fmla="*/ 101 h 385"/>
                  <a:gd name="T32" fmla="*/ 702 w 784"/>
                  <a:gd name="T33" fmla="*/ 76 h 385"/>
                  <a:gd name="T34" fmla="*/ 670 w 784"/>
                  <a:gd name="T35" fmla="*/ 57 h 385"/>
                  <a:gd name="T36" fmla="*/ 638 w 784"/>
                  <a:gd name="T37" fmla="*/ 44 h 385"/>
                  <a:gd name="T38" fmla="*/ 606 w 784"/>
                  <a:gd name="T39" fmla="*/ 31 h 385"/>
                  <a:gd name="T40" fmla="*/ 561 w 784"/>
                  <a:gd name="T41" fmla="*/ 19 h 385"/>
                  <a:gd name="T42" fmla="*/ 517 w 784"/>
                  <a:gd name="T43" fmla="*/ 12 h 385"/>
                  <a:gd name="T44" fmla="*/ 472 w 784"/>
                  <a:gd name="T45" fmla="*/ 6 h 385"/>
                  <a:gd name="T46" fmla="*/ 434 w 784"/>
                  <a:gd name="T47" fmla="*/ 0 h 385"/>
                  <a:gd name="T48" fmla="*/ 383 w 784"/>
                  <a:gd name="T49" fmla="*/ 0 h 385"/>
                  <a:gd name="T50" fmla="*/ 332 w 784"/>
                  <a:gd name="T51" fmla="*/ 0 h 385"/>
                  <a:gd name="T52" fmla="*/ 300 w 784"/>
                  <a:gd name="T53" fmla="*/ 6 h 385"/>
                  <a:gd name="T54" fmla="*/ 249 w 784"/>
                  <a:gd name="T55" fmla="*/ 12 h 385"/>
                  <a:gd name="T56" fmla="*/ 217 w 784"/>
                  <a:gd name="T57" fmla="*/ 19 h 385"/>
                  <a:gd name="T58" fmla="*/ 166 w 784"/>
                  <a:gd name="T59" fmla="*/ 38 h 385"/>
                  <a:gd name="T60" fmla="*/ 134 w 784"/>
                  <a:gd name="T61" fmla="*/ 50 h 385"/>
                  <a:gd name="T62" fmla="*/ 96 w 784"/>
                  <a:gd name="T63" fmla="*/ 69 h 385"/>
                  <a:gd name="T64" fmla="*/ 70 w 784"/>
                  <a:gd name="T65" fmla="*/ 88 h 385"/>
                  <a:gd name="T66" fmla="*/ 51 w 784"/>
                  <a:gd name="T67" fmla="*/ 101 h 385"/>
                  <a:gd name="T68" fmla="*/ 19 w 784"/>
                  <a:gd name="T69" fmla="*/ 139 h 385"/>
                  <a:gd name="T70" fmla="*/ 7 w 784"/>
                  <a:gd name="T71" fmla="*/ 170 h 385"/>
                  <a:gd name="T72" fmla="*/ 7 w 784"/>
                  <a:gd name="T73" fmla="*/ 221 h 385"/>
                  <a:gd name="T74" fmla="*/ 19 w 784"/>
                  <a:gd name="T75" fmla="*/ 253 h 385"/>
                  <a:gd name="T76" fmla="*/ 51 w 784"/>
                  <a:gd name="T77" fmla="*/ 284 h 385"/>
                  <a:gd name="T78" fmla="*/ 70 w 784"/>
                  <a:gd name="T79" fmla="*/ 303 h 385"/>
                  <a:gd name="T80" fmla="*/ 96 w 784"/>
                  <a:gd name="T81" fmla="*/ 322 h 385"/>
                  <a:gd name="T82" fmla="*/ 134 w 784"/>
                  <a:gd name="T83" fmla="*/ 341 h 385"/>
                  <a:gd name="T84" fmla="*/ 166 w 784"/>
                  <a:gd name="T85" fmla="*/ 354 h 385"/>
                  <a:gd name="T86" fmla="*/ 217 w 784"/>
                  <a:gd name="T87" fmla="*/ 366 h 385"/>
                  <a:gd name="T88" fmla="*/ 249 w 784"/>
                  <a:gd name="T89" fmla="*/ 373 h 385"/>
                  <a:gd name="T90" fmla="*/ 300 w 784"/>
                  <a:gd name="T91" fmla="*/ 385 h 385"/>
                  <a:gd name="T92" fmla="*/ 332 w 784"/>
                  <a:gd name="T9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4" h="385">
                    <a:moveTo>
                      <a:pt x="332" y="385"/>
                    </a:moveTo>
                    <a:lnTo>
                      <a:pt x="351" y="385"/>
                    </a:lnTo>
                    <a:lnTo>
                      <a:pt x="370" y="385"/>
                    </a:lnTo>
                    <a:lnTo>
                      <a:pt x="383" y="385"/>
                    </a:lnTo>
                    <a:lnTo>
                      <a:pt x="402" y="385"/>
                    </a:lnTo>
                    <a:lnTo>
                      <a:pt x="421" y="385"/>
                    </a:lnTo>
                    <a:lnTo>
                      <a:pt x="434" y="385"/>
                    </a:lnTo>
                    <a:lnTo>
                      <a:pt x="453" y="385"/>
                    </a:lnTo>
                    <a:lnTo>
                      <a:pt x="453" y="385"/>
                    </a:lnTo>
                    <a:lnTo>
                      <a:pt x="472" y="385"/>
                    </a:lnTo>
                    <a:lnTo>
                      <a:pt x="485" y="385"/>
                    </a:lnTo>
                    <a:lnTo>
                      <a:pt x="504" y="379"/>
                    </a:lnTo>
                    <a:lnTo>
                      <a:pt x="517" y="379"/>
                    </a:lnTo>
                    <a:lnTo>
                      <a:pt x="536" y="373"/>
                    </a:lnTo>
                    <a:lnTo>
                      <a:pt x="555" y="373"/>
                    </a:lnTo>
                    <a:lnTo>
                      <a:pt x="561" y="366"/>
                    </a:lnTo>
                    <a:lnTo>
                      <a:pt x="568" y="366"/>
                    </a:lnTo>
                    <a:lnTo>
                      <a:pt x="587" y="360"/>
                    </a:lnTo>
                    <a:lnTo>
                      <a:pt x="606" y="360"/>
                    </a:lnTo>
                    <a:lnTo>
                      <a:pt x="619" y="354"/>
                    </a:lnTo>
                    <a:lnTo>
                      <a:pt x="619" y="354"/>
                    </a:lnTo>
                    <a:lnTo>
                      <a:pt x="638" y="347"/>
                    </a:lnTo>
                    <a:lnTo>
                      <a:pt x="657" y="341"/>
                    </a:lnTo>
                    <a:lnTo>
                      <a:pt x="663" y="335"/>
                    </a:lnTo>
                    <a:lnTo>
                      <a:pt x="670" y="328"/>
                    </a:lnTo>
                    <a:lnTo>
                      <a:pt x="689" y="322"/>
                    </a:lnTo>
                    <a:lnTo>
                      <a:pt x="695" y="322"/>
                    </a:lnTo>
                    <a:lnTo>
                      <a:pt x="702" y="309"/>
                    </a:lnTo>
                    <a:lnTo>
                      <a:pt x="721" y="303"/>
                    </a:lnTo>
                    <a:lnTo>
                      <a:pt x="721" y="303"/>
                    </a:lnTo>
                    <a:lnTo>
                      <a:pt x="740" y="284"/>
                    </a:lnTo>
                    <a:lnTo>
                      <a:pt x="740" y="284"/>
                    </a:lnTo>
                    <a:lnTo>
                      <a:pt x="753" y="271"/>
                    </a:lnTo>
                    <a:lnTo>
                      <a:pt x="753" y="271"/>
                    </a:lnTo>
                    <a:lnTo>
                      <a:pt x="765" y="253"/>
                    </a:lnTo>
                    <a:lnTo>
                      <a:pt x="772" y="246"/>
                    </a:lnTo>
                    <a:lnTo>
                      <a:pt x="778" y="234"/>
                    </a:lnTo>
                    <a:lnTo>
                      <a:pt x="784" y="221"/>
                    </a:lnTo>
                    <a:lnTo>
                      <a:pt x="784" y="202"/>
                    </a:lnTo>
                    <a:lnTo>
                      <a:pt x="784" y="183"/>
                    </a:lnTo>
                    <a:lnTo>
                      <a:pt x="784" y="170"/>
                    </a:lnTo>
                    <a:lnTo>
                      <a:pt x="778" y="151"/>
                    </a:lnTo>
                    <a:lnTo>
                      <a:pt x="772" y="145"/>
                    </a:lnTo>
                    <a:lnTo>
                      <a:pt x="765" y="139"/>
                    </a:lnTo>
                    <a:lnTo>
                      <a:pt x="753" y="120"/>
                    </a:lnTo>
                    <a:lnTo>
                      <a:pt x="753" y="120"/>
                    </a:lnTo>
                    <a:lnTo>
                      <a:pt x="740" y="101"/>
                    </a:lnTo>
                    <a:lnTo>
                      <a:pt x="740" y="101"/>
                    </a:lnTo>
                    <a:lnTo>
                      <a:pt x="721" y="88"/>
                    </a:lnTo>
                    <a:lnTo>
                      <a:pt x="721" y="88"/>
                    </a:lnTo>
                    <a:lnTo>
                      <a:pt x="702" y="76"/>
                    </a:lnTo>
                    <a:lnTo>
                      <a:pt x="695" y="69"/>
                    </a:lnTo>
                    <a:lnTo>
                      <a:pt x="689" y="69"/>
                    </a:lnTo>
                    <a:lnTo>
                      <a:pt x="670" y="57"/>
                    </a:lnTo>
                    <a:lnTo>
                      <a:pt x="663" y="50"/>
                    </a:lnTo>
                    <a:lnTo>
                      <a:pt x="657" y="50"/>
                    </a:lnTo>
                    <a:lnTo>
                      <a:pt x="638" y="44"/>
                    </a:lnTo>
                    <a:lnTo>
                      <a:pt x="619" y="38"/>
                    </a:lnTo>
                    <a:lnTo>
                      <a:pt x="619" y="38"/>
                    </a:lnTo>
                    <a:lnTo>
                      <a:pt x="606" y="31"/>
                    </a:lnTo>
                    <a:lnTo>
                      <a:pt x="587" y="25"/>
                    </a:lnTo>
                    <a:lnTo>
                      <a:pt x="568" y="19"/>
                    </a:lnTo>
                    <a:lnTo>
                      <a:pt x="561" y="19"/>
                    </a:lnTo>
                    <a:lnTo>
                      <a:pt x="555" y="19"/>
                    </a:lnTo>
                    <a:lnTo>
                      <a:pt x="536" y="12"/>
                    </a:lnTo>
                    <a:lnTo>
                      <a:pt x="517" y="12"/>
                    </a:lnTo>
                    <a:lnTo>
                      <a:pt x="504" y="6"/>
                    </a:lnTo>
                    <a:lnTo>
                      <a:pt x="485" y="6"/>
                    </a:lnTo>
                    <a:lnTo>
                      <a:pt x="472" y="6"/>
                    </a:lnTo>
                    <a:lnTo>
                      <a:pt x="453" y="0"/>
                    </a:lnTo>
                    <a:lnTo>
                      <a:pt x="453" y="0"/>
                    </a:lnTo>
                    <a:lnTo>
                      <a:pt x="434" y="0"/>
                    </a:lnTo>
                    <a:lnTo>
                      <a:pt x="421" y="0"/>
                    </a:lnTo>
                    <a:lnTo>
                      <a:pt x="402" y="0"/>
                    </a:lnTo>
                    <a:lnTo>
                      <a:pt x="383" y="0"/>
                    </a:lnTo>
                    <a:lnTo>
                      <a:pt x="370" y="0"/>
                    </a:lnTo>
                    <a:lnTo>
                      <a:pt x="351" y="0"/>
                    </a:lnTo>
                    <a:lnTo>
                      <a:pt x="332" y="0"/>
                    </a:lnTo>
                    <a:lnTo>
                      <a:pt x="332" y="0"/>
                    </a:lnTo>
                    <a:lnTo>
                      <a:pt x="319" y="6"/>
                    </a:lnTo>
                    <a:lnTo>
                      <a:pt x="300" y="6"/>
                    </a:lnTo>
                    <a:lnTo>
                      <a:pt x="281" y="6"/>
                    </a:lnTo>
                    <a:lnTo>
                      <a:pt x="268" y="12"/>
                    </a:lnTo>
                    <a:lnTo>
                      <a:pt x="249" y="12"/>
                    </a:lnTo>
                    <a:lnTo>
                      <a:pt x="236" y="19"/>
                    </a:lnTo>
                    <a:lnTo>
                      <a:pt x="223" y="19"/>
                    </a:lnTo>
                    <a:lnTo>
                      <a:pt x="217" y="19"/>
                    </a:lnTo>
                    <a:lnTo>
                      <a:pt x="198" y="25"/>
                    </a:lnTo>
                    <a:lnTo>
                      <a:pt x="185" y="31"/>
                    </a:lnTo>
                    <a:lnTo>
                      <a:pt x="166" y="38"/>
                    </a:lnTo>
                    <a:lnTo>
                      <a:pt x="166" y="38"/>
                    </a:lnTo>
                    <a:lnTo>
                      <a:pt x="147" y="44"/>
                    </a:lnTo>
                    <a:lnTo>
                      <a:pt x="134" y="50"/>
                    </a:lnTo>
                    <a:lnTo>
                      <a:pt x="128" y="50"/>
                    </a:lnTo>
                    <a:lnTo>
                      <a:pt x="115" y="57"/>
                    </a:lnTo>
                    <a:lnTo>
                      <a:pt x="96" y="69"/>
                    </a:lnTo>
                    <a:lnTo>
                      <a:pt x="96" y="69"/>
                    </a:lnTo>
                    <a:lnTo>
                      <a:pt x="83" y="76"/>
                    </a:lnTo>
                    <a:lnTo>
                      <a:pt x="70" y="88"/>
                    </a:lnTo>
                    <a:lnTo>
                      <a:pt x="64" y="88"/>
                    </a:lnTo>
                    <a:lnTo>
                      <a:pt x="51" y="101"/>
                    </a:lnTo>
                    <a:lnTo>
                      <a:pt x="51" y="101"/>
                    </a:lnTo>
                    <a:lnTo>
                      <a:pt x="32" y="120"/>
                    </a:lnTo>
                    <a:lnTo>
                      <a:pt x="32" y="120"/>
                    </a:lnTo>
                    <a:lnTo>
                      <a:pt x="19" y="139"/>
                    </a:lnTo>
                    <a:lnTo>
                      <a:pt x="13" y="145"/>
                    </a:lnTo>
                    <a:lnTo>
                      <a:pt x="13" y="151"/>
                    </a:lnTo>
                    <a:lnTo>
                      <a:pt x="7" y="170"/>
                    </a:lnTo>
                    <a:lnTo>
                      <a:pt x="0" y="183"/>
                    </a:lnTo>
                    <a:lnTo>
                      <a:pt x="0" y="202"/>
                    </a:lnTo>
                    <a:lnTo>
                      <a:pt x="7" y="221"/>
                    </a:lnTo>
                    <a:lnTo>
                      <a:pt x="13" y="234"/>
                    </a:lnTo>
                    <a:lnTo>
                      <a:pt x="13" y="246"/>
                    </a:lnTo>
                    <a:lnTo>
                      <a:pt x="19" y="253"/>
                    </a:lnTo>
                    <a:lnTo>
                      <a:pt x="32" y="271"/>
                    </a:lnTo>
                    <a:lnTo>
                      <a:pt x="32" y="271"/>
                    </a:lnTo>
                    <a:lnTo>
                      <a:pt x="51" y="284"/>
                    </a:lnTo>
                    <a:lnTo>
                      <a:pt x="51" y="284"/>
                    </a:lnTo>
                    <a:lnTo>
                      <a:pt x="64" y="303"/>
                    </a:lnTo>
                    <a:lnTo>
                      <a:pt x="70" y="303"/>
                    </a:lnTo>
                    <a:lnTo>
                      <a:pt x="83" y="309"/>
                    </a:lnTo>
                    <a:lnTo>
                      <a:pt x="96" y="322"/>
                    </a:lnTo>
                    <a:lnTo>
                      <a:pt x="96" y="322"/>
                    </a:lnTo>
                    <a:lnTo>
                      <a:pt x="115" y="328"/>
                    </a:lnTo>
                    <a:lnTo>
                      <a:pt x="128" y="335"/>
                    </a:lnTo>
                    <a:lnTo>
                      <a:pt x="134" y="341"/>
                    </a:lnTo>
                    <a:lnTo>
                      <a:pt x="147" y="347"/>
                    </a:lnTo>
                    <a:lnTo>
                      <a:pt x="166" y="354"/>
                    </a:lnTo>
                    <a:lnTo>
                      <a:pt x="166" y="354"/>
                    </a:lnTo>
                    <a:lnTo>
                      <a:pt x="185" y="360"/>
                    </a:lnTo>
                    <a:lnTo>
                      <a:pt x="198" y="360"/>
                    </a:lnTo>
                    <a:lnTo>
                      <a:pt x="217" y="366"/>
                    </a:lnTo>
                    <a:lnTo>
                      <a:pt x="223" y="366"/>
                    </a:lnTo>
                    <a:lnTo>
                      <a:pt x="236" y="373"/>
                    </a:lnTo>
                    <a:lnTo>
                      <a:pt x="249" y="373"/>
                    </a:lnTo>
                    <a:lnTo>
                      <a:pt x="268" y="379"/>
                    </a:lnTo>
                    <a:lnTo>
                      <a:pt x="281" y="379"/>
                    </a:lnTo>
                    <a:lnTo>
                      <a:pt x="300" y="385"/>
                    </a:lnTo>
                    <a:lnTo>
                      <a:pt x="319" y="385"/>
                    </a:lnTo>
                    <a:lnTo>
                      <a:pt x="332" y="385"/>
                    </a:lnTo>
                    <a:lnTo>
                      <a:pt x="332" y="38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513"/>
              <p:cNvSpPr>
                <a:spLocks/>
              </p:cNvSpPr>
              <p:nvPr/>
            </p:nvSpPr>
            <p:spPr bwMode="auto">
              <a:xfrm>
                <a:off x="2169" y="2153"/>
                <a:ext cx="784" cy="385"/>
              </a:xfrm>
              <a:custGeom>
                <a:avLst/>
                <a:gdLst>
                  <a:gd name="T0" fmla="*/ 58 w 123"/>
                  <a:gd name="T1" fmla="*/ 61 h 61"/>
                  <a:gd name="T2" fmla="*/ 66 w 123"/>
                  <a:gd name="T3" fmla="*/ 61 h 61"/>
                  <a:gd name="T4" fmla="*/ 71 w 123"/>
                  <a:gd name="T5" fmla="*/ 61 h 61"/>
                  <a:gd name="T6" fmla="*/ 79 w 123"/>
                  <a:gd name="T7" fmla="*/ 60 h 61"/>
                  <a:gd name="T8" fmla="*/ 87 w 123"/>
                  <a:gd name="T9" fmla="*/ 59 h 61"/>
                  <a:gd name="T10" fmla="*/ 92 w 123"/>
                  <a:gd name="T11" fmla="*/ 57 h 61"/>
                  <a:gd name="T12" fmla="*/ 97 w 123"/>
                  <a:gd name="T13" fmla="*/ 56 h 61"/>
                  <a:gd name="T14" fmla="*/ 104 w 123"/>
                  <a:gd name="T15" fmla="*/ 53 h 61"/>
                  <a:gd name="T16" fmla="*/ 109 w 123"/>
                  <a:gd name="T17" fmla="*/ 51 h 61"/>
                  <a:gd name="T18" fmla="*/ 113 w 123"/>
                  <a:gd name="T19" fmla="*/ 48 h 61"/>
                  <a:gd name="T20" fmla="*/ 118 w 123"/>
                  <a:gd name="T21" fmla="*/ 43 h 61"/>
                  <a:gd name="T22" fmla="*/ 121 w 123"/>
                  <a:gd name="T23" fmla="*/ 39 h 61"/>
                  <a:gd name="T24" fmla="*/ 123 w 123"/>
                  <a:gd name="T25" fmla="*/ 32 h 61"/>
                  <a:gd name="T26" fmla="*/ 122 w 123"/>
                  <a:gd name="T27" fmla="*/ 24 h 61"/>
                  <a:gd name="T28" fmla="*/ 118 w 123"/>
                  <a:gd name="T29" fmla="*/ 19 h 61"/>
                  <a:gd name="T30" fmla="*/ 113 w 123"/>
                  <a:gd name="T31" fmla="*/ 14 h 61"/>
                  <a:gd name="T32" fmla="*/ 109 w 123"/>
                  <a:gd name="T33" fmla="*/ 11 h 61"/>
                  <a:gd name="T34" fmla="*/ 104 w 123"/>
                  <a:gd name="T35" fmla="*/ 8 h 61"/>
                  <a:gd name="T36" fmla="*/ 97 w 123"/>
                  <a:gd name="T37" fmla="*/ 6 h 61"/>
                  <a:gd name="T38" fmla="*/ 92 w 123"/>
                  <a:gd name="T39" fmla="*/ 4 h 61"/>
                  <a:gd name="T40" fmla="*/ 87 w 123"/>
                  <a:gd name="T41" fmla="*/ 3 h 61"/>
                  <a:gd name="T42" fmla="*/ 79 w 123"/>
                  <a:gd name="T43" fmla="*/ 1 h 61"/>
                  <a:gd name="T44" fmla="*/ 71 w 123"/>
                  <a:gd name="T45" fmla="*/ 0 h 61"/>
                  <a:gd name="T46" fmla="*/ 66 w 123"/>
                  <a:gd name="T47" fmla="*/ 0 h 61"/>
                  <a:gd name="T48" fmla="*/ 58 w 123"/>
                  <a:gd name="T49" fmla="*/ 0 h 61"/>
                  <a:gd name="T50" fmla="*/ 52 w 123"/>
                  <a:gd name="T51" fmla="*/ 0 h 61"/>
                  <a:gd name="T52" fmla="*/ 44 w 123"/>
                  <a:gd name="T53" fmla="*/ 1 h 61"/>
                  <a:gd name="T54" fmla="*/ 37 w 123"/>
                  <a:gd name="T55" fmla="*/ 3 h 61"/>
                  <a:gd name="T56" fmla="*/ 31 w 123"/>
                  <a:gd name="T57" fmla="*/ 4 h 61"/>
                  <a:gd name="T58" fmla="*/ 26 w 123"/>
                  <a:gd name="T59" fmla="*/ 6 h 61"/>
                  <a:gd name="T60" fmla="*/ 20 w 123"/>
                  <a:gd name="T61" fmla="*/ 8 h 61"/>
                  <a:gd name="T62" fmla="*/ 15 w 123"/>
                  <a:gd name="T63" fmla="*/ 11 h 61"/>
                  <a:gd name="T64" fmla="*/ 10 w 123"/>
                  <a:gd name="T65" fmla="*/ 14 h 61"/>
                  <a:gd name="T66" fmla="*/ 5 w 123"/>
                  <a:gd name="T67" fmla="*/ 19 h 61"/>
                  <a:gd name="T68" fmla="*/ 2 w 123"/>
                  <a:gd name="T69" fmla="*/ 23 h 61"/>
                  <a:gd name="T70" fmla="*/ 0 w 123"/>
                  <a:gd name="T71" fmla="*/ 29 h 61"/>
                  <a:gd name="T72" fmla="*/ 2 w 123"/>
                  <a:gd name="T73" fmla="*/ 37 h 61"/>
                  <a:gd name="T74" fmla="*/ 5 w 123"/>
                  <a:gd name="T75" fmla="*/ 43 h 61"/>
                  <a:gd name="T76" fmla="*/ 8 w 123"/>
                  <a:gd name="T77" fmla="*/ 45 h 61"/>
                  <a:gd name="T78" fmla="*/ 13 w 123"/>
                  <a:gd name="T79" fmla="*/ 49 h 61"/>
                  <a:gd name="T80" fmla="*/ 18 w 123"/>
                  <a:gd name="T81" fmla="*/ 52 h 61"/>
                  <a:gd name="T82" fmla="*/ 23 w 123"/>
                  <a:gd name="T83" fmla="*/ 55 h 61"/>
                  <a:gd name="T84" fmla="*/ 29 w 123"/>
                  <a:gd name="T85" fmla="*/ 57 h 61"/>
                  <a:gd name="T86" fmla="*/ 35 w 123"/>
                  <a:gd name="T87" fmla="*/ 58 h 61"/>
                  <a:gd name="T88" fmla="*/ 42 w 123"/>
                  <a:gd name="T89" fmla="*/ 60 h 61"/>
                  <a:gd name="T90" fmla="*/ 50 w 123"/>
                  <a:gd name="T9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61">
                    <a:moveTo>
                      <a:pt x="52" y="61"/>
                    </a:moveTo>
                    <a:lnTo>
                      <a:pt x="55" y="61"/>
                    </a:lnTo>
                    <a:lnTo>
                      <a:pt x="58" y="61"/>
                    </a:lnTo>
                    <a:lnTo>
                      <a:pt x="60" y="61"/>
                    </a:lnTo>
                    <a:lnTo>
                      <a:pt x="63" y="61"/>
                    </a:lnTo>
                    <a:lnTo>
                      <a:pt x="66" y="61"/>
                    </a:lnTo>
                    <a:lnTo>
                      <a:pt x="68" y="61"/>
                    </a:lnTo>
                    <a:lnTo>
                      <a:pt x="71" y="61"/>
                    </a:lnTo>
                    <a:lnTo>
                      <a:pt x="71" y="61"/>
                    </a:lnTo>
                    <a:lnTo>
                      <a:pt x="74" y="61"/>
                    </a:lnTo>
                    <a:lnTo>
                      <a:pt x="76" y="61"/>
                    </a:lnTo>
                    <a:lnTo>
                      <a:pt x="79" y="60"/>
                    </a:lnTo>
                    <a:lnTo>
                      <a:pt x="81" y="60"/>
                    </a:lnTo>
                    <a:lnTo>
                      <a:pt x="84" y="59"/>
                    </a:lnTo>
                    <a:lnTo>
                      <a:pt x="87" y="59"/>
                    </a:lnTo>
                    <a:lnTo>
                      <a:pt x="88" y="58"/>
                    </a:lnTo>
                    <a:lnTo>
                      <a:pt x="89" y="58"/>
                    </a:lnTo>
                    <a:lnTo>
                      <a:pt x="92" y="57"/>
                    </a:lnTo>
                    <a:lnTo>
                      <a:pt x="95" y="57"/>
                    </a:lnTo>
                    <a:lnTo>
                      <a:pt x="97" y="56"/>
                    </a:lnTo>
                    <a:lnTo>
                      <a:pt x="97" y="56"/>
                    </a:lnTo>
                    <a:lnTo>
                      <a:pt x="100" y="55"/>
                    </a:lnTo>
                    <a:lnTo>
                      <a:pt x="103" y="54"/>
                    </a:lnTo>
                    <a:lnTo>
                      <a:pt x="104" y="53"/>
                    </a:lnTo>
                    <a:lnTo>
                      <a:pt x="105" y="52"/>
                    </a:lnTo>
                    <a:lnTo>
                      <a:pt x="108" y="51"/>
                    </a:lnTo>
                    <a:lnTo>
                      <a:pt x="109" y="51"/>
                    </a:lnTo>
                    <a:lnTo>
                      <a:pt x="110" y="49"/>
                    </a:lnTo>
                    <a:lnTo>
                      <a:pt x="113" y="48"/>
                    </a:lnTo>
                    <a:lnTo>
                      <a:pt x="113" y="48"/>
                    </a:lnTo>
                    <a:lnTo>
                      <a:pt x="116" y="45"/>
                    </a:lnTo>
                    <a:lnTo>
                      <a:pt x="116" y="45"/>
                    </a:lnTo>
                    <a:lnTo>
                      <a:pt x="118" y="43"/>
                    </a:lnTo>
                    <a:lnTo>
                      <a:pt x="118" y="43"/>
                    </a:lnTo>
                    <a:lnTo>
                      <a:pt x="120" y="40"/>
                    </a:lnTo>
                    <a:lnTo>
                      <a:pt x="121" y="39"/>
                    </a:lnTo>
                    <a:lnTo>
                      <a:pt x="122" y="37"/>
                    </a:lnTo>
                    <a:lnTo>
                      <a:pt x="123" y="35"/>
                    </a:lnTo>
                    <a:lnTo>
                      <a:pt x="123" y="32"/>
                    </a:lnTo>
                    <a:lnTo>
                      <a:pt x="123" y="29"/>
                    </a:lnTo>
                    <a:lnTo>
                      <a:pt x="123" y="27"/>
                    </a:lnTo>
                    <a:lnTo>
                      <a:pt x="122" y="24"/>
                    </a:lnTo>
                    <a:lnTo>
                      <a:pt x="121" y="23"/>
                    </a:lnTo>
                    <a:lnTo>
                      <a:pt x="120" y="22"/>
                    </a:lnTo>
                    <a:lnTo>
                      <a:pt x="118" y="19"/>
                    </a:lnTo>
                    <a:lnTo>
                      <a:pt x="118" y="19"/>
                    </a:lnTo>
                    <a:lnTo>
                      <a:pt x="116" y="16"/>
                    </a:lnTo>
                    <a:lnTo>
                      <a:pt x="113" y="14"/>
                    </a:lnTo>
                    <a:lnTo>
                      <a:pt x="113" y="14"/>
                    </a:lnTo>
                    <a:lnTo>
                      <a:pt x="110" y="12"/>
                    </a:lnTo>
                    <a:lnTo>
                      <a:pt x="109" y="11"/>
                    </a:lnTo>
                    <a:lnTo>
                      <a:pt x="108" y="11"/>
                    </a:lnTo>
                    <a:lnTo>
                      <a:pt x="105" y="9"/>
                    </a:lnTo>
                    <a:lnTo>
                      <a:pt x="104" y="8"/>
                    </a:lnTo>
                    <a:lnTo>
                      <a:pt x="103" y="8"/>
                    </a:lnTo>
                    <a:lnTo>
                      <a:pt x="100" y="7"/>
                    </a:lnTo>
                    <a:lnTo>
                      <a:pt x="97" y="6"/>
                    </a:lnTo>
                    <a:lnTo>
                      <a:pt x="97" y="6"/>
                    </a:lnTo>
                    <a:lnTo>
                      <a:pt x="95" y="5"/>
                    </a:lnTo>
                    <a:lnTo>
                      <a:pt x="92" y="4"/>
                    </a:lnTo>
                    <a:lnTo>
                      <a:pt x="89" y="3"/>
                    </a:lnTo>
                    <a:lnTo>
                      <a:pt x="88" y="3"/>
                    </a:lnTo>
                    <a:lnTo>
                      <a:pt x="87" y="3"/>
                    </a:lnTo>
                    <a:lnTo>
                      <a:pt x="84" y="2"/>
                    </a:lnTo>
                    <a:lnTo>
                      <a:pt x="81" y="2"/>
                    </a:lnTo>
                    <a:lnTo>
                      <a:pt x="79" y="1"/>
                    </a:lnTo>
                    <a:lnTo>
                      <a:pt x="76" y="1"/>
                    </a:lnTo>
                    <a:lnTo>
                      <a:pt x="74" y="1"/>
                    </a:lnTo>
                    <a:lnTo>
                      <a:pt x="71" y="0"/>
                    </a:lnTo>
                    <a:lnTo>
                      <a:pt x="71" y="0"/>
                    </a:lnTo>
                    <a:lnTo>
                      <a:pt x="68" y="0"/>
                    </a:lnTo>
                    <a:lnTo>
                      <a:pt x="66" y="0"/>
                    </a:lnTo>
                    <a:lnTo>
                      <a:pt x="63" y="0"/>
                    </a:lnTo>
                    <a:lnTo>
                      <a:pt x="60" y="0"/>
                    </a:lnTo>
                    <a:lnTo>
                      <a:pt x="58" y="0"/>
                    </a:lnTo>
                    <a:lnTo>
                      <a:pt x="55" y="0"/>
                    </a:lnTo>
                    <a:lnTo>
                      <a:pt x="52" y="0"/>
                    </a:lnTo>
                    <a:lnTo>
                      <a:pt x="52" y="0"/>
                    </a:lnTo>
                    <a:lnTo>
                      <a:pt x="50" y="1"/>
                    </a:lnTo>
                    <a:lnTo>
                      <a:pt x="47" y="1"/>
                    </a:lnTo>
                    <a:lnTo>
                      <a:pt x="44" y="1"/>
                    </a:lnTo>
                    <a:lnTo>
                      <a:pt x="42" y="2"/>
                    </a:lnTo>
                    <a:lnTo>
                      <a:pt x="39" y="2"/>
                    </a:lnTo>
                    <a:lnTo>
                      <a:pt x="37" y="3"/>
                    </a:lnTo>
                    <a:lnTo>
                      <a:pt x="35" y="3"/>
                    </a:lnTo>
                    <a:lnTo>
                      <a:pt x="34" y="3"/>
                    </a:lnTo>
                    <a:lnTo>
                      <a:pt x="31" y="4"/>
                    </a:lnTo>
                    <a:lnTo>
                      <a:pt x="29" y="5"/>
                    </a:lnTo>
                    <a:lnTo>
                      <a:pt x="26" y="6"/>
                    </a:lnTo>
                    <a:lnTo>
                      <a:pt x="26" y="6"/>
                    </a:lnTo>
                    <a:lnTo>
                      <a:pt x="23" y="7"/>
                    </a:lnTo>
                    <a:lnTo>
                      <a:pt x="21" y="8"/>
                    </a:lnTo>
                    <a:lnTo>
                      <a:pt x="20" y="8"/>
                    </a:lnTo>
                    <a:lnTo>
                      <a:pt x="18" y="9"/>
                    </a:lnTo>
                    <a:lnTo>
                      <a:pt x="15" y="11"/>
                    </a:lnTo>
                    <a:lnTo>
                      <a:pt x="15" y="11"/>
                    </a:lnTo>
                    <a:lnTo>
                      <a:pt x="13" y="12"/>
                    </a:lnTo>
                    <a:lnTo>
                      <a:pt x="11" y="14"/>
                    </a:lnTo>
                    <a:lnTo>
                      <a:pt x="10" y="14"/>
                    </a:lnTo>
                    <a:lnTo>
                      <a:pt x="8" y="16"/>
                    </a:lnTo>
                    <a:lnTo>
                      <a:pt x="8" y="16"/>
                    </a:lnTo>
                    <a:lnTo>
                      <a:pt x="5" y="19"/>
                    </a:lnTo>
                    <a:lnTo>
                      <a:pt x="5" y="19"/>
                    </a:lnTo>
                    <a:lnTo>
                      <a:pt x="3" y="22"/>
                    </a:lnTo>
                    <a:lnTo>
                      <a:pt x="2" y="23"/>
                    </a:lnTo>
                    <a:lnTo>
                      <a:pt x="2" y="24"/>
                    </a:lnTo>
                    <a:lnTo>
                      <a:pt x="1" y="27"/>
                    </a:lnTo>
                    <a:lnTo>
                      <a:pt x="0" y="29"/>
                    </a:lnTo>
                    <a:lnTo>
                      <a:pt x="0" y="32"/>
                    </a:lnTo>
                    <a:lnTo>
                      <a:pt x="1" y="35"/>
                    </a:lnTo>
                    <a:lnTo>
                      <a:pt x="2" y="37"/>
                    </a:lnTo>
                    <a:lnTo>
                      <a:pt x="2" y="39"/>
                    </a:lnTo>
                    <a:lnTo>
                      <a:pt x="3" y="40"/>
                    </a:lnTo>
                    <a:lnTo>
                      <a:pt x="5" y="43"/>
                    </a:lnTo>
                    <a:lnTo>
                      <a:pt x="5" y="43"/>
                    </a:lnTo>
                    <a:lnTo>
                      <a:pt x="8" y="45"/>
                    </a:lnTo>
                    <a:lnTo>
                      <a:pt x="8" y="45"/>
                    </a:lnTo>
                    <a:lnTo>
                      <a:pt x="10" y="48"/>
                    </a:lnTo>
                    <a:lnTo>
                      <a:pt x="11" y="48"/>
                    </a:lnTo>
                    <a:lnTo>
                      <a:pt x="13" y="49"/>
                    </a:lnTo>
                    <a:lnTo>
                      <a:pt x="15" y="51"/>
                    </a:lnTo>
                    <a:lnTo>
                      <a:pt x="15" y="51"/>
                    </a:lnTo>
                    <a:lnTo>
                      <a:pt x="18" y="52"/>
                    </a:lnTo>
                    <a:lnTo>
                      <a:pt x="20" y="53"/>
                    </a:lnTo>
                    <a:lnTo>
                      <a:pt x="21" y="54"/>
                    </a:lnTo>
                    <a:lnTo>
                      <a:pt x="23" y="55"/>
                    </a:lnTo>
                    <a:lnTo>
                      <a:pt x="26" y="56"/>
                    </a:lnTo>
                    <a:lnTo>
                      <a:pt x="26" y="56"/>
                    </a:lnTo>
                    <a:lnTo>
                      <a:pt x="29" y="57"/>
                    </a:lnTo>
                    <a:lnTo>
                      <a:pt x="31" y="57"/>
                    </a:lnTo>
                    <a:lnTo>
                      <a:pt x="34" y="58"/>
                    </a:lnTo>
                    <a:lnTo>
                      <a:pt x="35" y="58"/>
                    </a:lnTo>
                    <a:lnTo>
                      <a:pt x="37" y="59"/>
                    </a:lnTo>
                    <a:lnTo>
                      <a:pt x="39" y="59"/>
                    </a:lnTo>
                    <a:lnTo>
                      <a:pt x="42" y="60"/>
                    </a:lnTo>
                    <a:lnTo>
                      <a:pt x="44" y="60"/>
                    </a:lnTo>
                    <a:lnTo>
                      <a:pt x="47" y="61"/>
                    </a:lnTo>
                    <a:lnTo>
                      <a:pt x="50" y="61"/>
                    </a:lnTo>
                    <a:lnTo>
                      <a:pt x="52" y="61"/>
                    </a:lnTo>
                    <a:lnTo>
                      <a:pt x="52"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Freeform 514"/>
              <p:cNvSpPr>
                <a:spLocks/>
              </p:cNvSpPr>
              <p:nvPr/>
            </p:nvSpPr>
            <p:spPr bwMode="auto">
              <a:xfrm>
                <a:off x="2239" y="2184"/>
                <a:ext cx="644" cy="323"/>
              </a:xfrm>
              <a:custGeom>
                <a:avLst/>
                <a:gdLst>
                  <a:gd name="T0" fmla="*/ 300 w 644"/>
                  <a:gd name="T1" fmla="*/ 323 h 323"/>
                  <a:gd name="T2" fmla="*/ 332 w 644"/>
                  <a:gd name="T3" fmla="*/ 323 h 323"/>
                  <a:gd name="T4" fmla="*/ 364 w 644"/>
                  <a:gd name="T5" fmla="*/ 323 h 323"/>
                  <a:gd name="T6" fmla="*/ 383 w 644"/>
                  <a:gd name="T7" fmla="*/ 323 h 323"/>
                  <a:gd name="T8" fmla="*/ 415 w 644"/>
                  <a:gd name="T9" fmla="*/ 316 h 323"/>
                  <a:gd name="T10" fmla="*/ 447 w 644"/>
                  <a:gd name="T11" fmla="*/ 310 h 323"/>
                  <a:gd name="T12" fmla="*/ 479 w 644"/>
                  <a:gd name="T13" fmla="*/ 304 h 323"/>
                  <a:gd name="T14" fmla="*/ 498 w 644"/>
                  <a:gd name="T15" fmla="*/ 297 h 323"/>
                  <a:gd name="T16" fmla="*/ 530 w 644"/>
                  <a:gd name="T17" fmla="*/ 291 h 323"/>
                  <a:gd name="T18" fmla="*/ 549 w 644"/>
                  <a:gd name="T19" fmla="*/ 278 h 323"/>
                  <a:gd name="T20" fmla="*/ 568 w 644"/>
                  <a:gd name="T21" fmla="*/ 272 h 323"/>
                  <a:gd name="T22" fmla="*/ 587 w 644"/>
                  <a:gd name="T23" fmla="*/ 253 h 323"/>
                  <a:gd name="T24" fmla="*/ 612 w 644"/>
                  <a:gd name="T25" fmla="*/ 240 h 323"/>
                  <a:gd name="T26" fmla="*/ 625 w 644"/>
                  <a:gd name="T27" fmla="*/ 222 h 323"/>
                  <a:gd name="T28" fmla="*/ 638 w 644"/>
                  <a:gd name="T29" fmla="*/ 203 h 323"/>
                  <a:gd name="T30" fmla="*/ 644 w 644"/>
                  <a:gd name="T31" fmla="*/ 171 h 323"/>
                  <a:gd name="T32" fmla="*/ 644 w 644"/>
                  <a:gd name="T33" fmla="*/ 139 h 323"/>
                  <a:gd name="T34" fmla="*/ 632 w 644"/>
                  <a:gd name="T35" fmla="*/ 120 h 323"/>
                  <a:gd name="T36" fmla="*/ 619 w 644"/>
                  <a:gd name="T37" fmla="*/ 95 h 323"/>
                  <a:gd name="T38" fmla="*/ 600 w 644"/>
                  <a:gd name="T39" fmla="*/ 83 h 323"/>
                  <a:gd name="T40" fmla="*/ 587 w 644"/>
                  <a:gd name="T41" fmla="*/ 70 h 323"/>
                  <a:gd name="T42" fmla="*/ 561 w 644"/>
                  <a:gd name="T43" fmla="*/ 57 h 323"/>
                  <a:gd name="T44" fmla="*/ 536 w 644"/>
                  <a:gd name="T45" fmla="*/ 38 h 323"/>
                  <a:gd name="T46" fmla="*/ 517 w 644"/>
                  <a:gd name="T47" fmla="*/ 32 h 323"/>
                  <a:gd name="T48" fmla="*/ 485 w 644"/>
                  <a:gd name="T49" fmla="*/ 26 h 323"/>
                  <a:gd name="T50" fmla="*/ 466 w 644"/>
                  <a:gd name="T51" fmla="*/ 19 h 323"/>
                  <a:gd name="T52" fmla="*/ 434 w 644"/>
                  <a:gd name="T53" fmla="*/ 13 h 323"/>
                  <a:gd name="T54" fmla="*/ 402 w 644"/>
                  <a:gd name="T55" fmla="*/ 7 h 323"/>
                  <a:gd name="T56" fmla="*/ 383 w 644"/>
                  <a:gd name="T57" fmla="*/ 7 h 323"/>
                  <a:gd name="T58" fmla="*/ 351 w 644"/>
                  <a:gd name="T59" fmla="*/ 0 h 323"/>
                  <a:gd name="T60" fmla="*/ 313 w 644"/>
                  <a:gd name="T61" fmla="*/ 0 h 323"/>
                  <a:gd name="T62" fmla="*/ 281 w 644"/>
                  <a:gd name="T63" fmla="*/ 7 h 323"/>
                  <a:gd name="T64" fmla="*/ 262 w 644"/>
                  <a:gd name="T65" fmla="*/ 7 h 323"/>
                  <a:gd name="T66" fmla="*/ 230 w 644"/>
                  <a:gd name="T67" fmla="*/ 7 h 323"/>
                  <a:gd name="T68" fmla="*/ 198 w 644"/>
                  <a:gd name="T69" fmla="*/ 13 h 323"/>
                  <a:gd name="T70" fmla="*/ 173 w 644"/>
                  <a:gd name="T71" fmla="*/ 19 h 323"/>
                  <a:gd name="T72" fmla="*/ 147 w 644"/>
                  <a:gd name="T73" fmla="*/ 26 h 323"/>
                  <a:gd name="T74" fmla="*/ 122 w 644"/>
                  <a:gd name="T75" fmla="*/ 38 h 323"/>
                  <a:gd name="T76" fmla="*/ 96 w 644"/>
                  <a:gd name="T77" fmla="*/ 51 h 323"/>
                  <a:gd name="T78" fmla="*/ 77 w 644"/>
                  <a:gd name="T79" fmla="*/ 57 h 323"/>
                  <a:gd name="T80" fmla="*/ 58 w 644"/>
                  <a:gd name="T81" fmla="*/ 70 h 323"/>
                  <a:gd name="T82" fmla="*/ 39 w 644"/>
                  <a:gd name="T83" fmla="*/ 89 h 323"/>
                  <a:gd name="T84" fmla="*/ 20 w 644"/>
                  <a:gd name="T85" fmla="*/ 108 h 323"/>
                  <a:gd name="T86" fmla="*/ 7 w 644"/>
                  <a:gd name="T87" fmla="*/ 120 h 323"/>
                  <a:gd name="T88" fmla="*/ 0 w 644"/>
                  <a:gd name="T89" fmla="*/ 152 h 323"/>
                  <a:gd name="T90" fmla="*/ 0 w 644"/>
                  <a:gd name="T91" fmla="*/ 190 h 323"/>
                  <a:gd name="T92" fmla="*/ 13 w 644"/>
                  <a:gd name="T93" fmla="*/ 209 h 323"/>
                  <a:gd name="T94" fmla="*/ 26 w 644"/>
                  <a:gd name="T95" fmla="*/ 234 h 323"/>
                  <a:gd name="T96" fmla="*/ 45 w 644"/>
                  <a:gd name="T97" fmla="*/ 247 h 323"/>
                  <a:gd name="T98" fmla="*/ 64 w 644"/>
                  <a:gd name="T99" fmla="*/ 259 h 323"/>
                  <a:gd name="T100" fmla="*/ 83 w 644"/>
                  <a:gd name="T101" fmla="*/ 272 h 323"/>
                  <a:gd name="T102" fmla="*/ 115 w 644"/>
                  <a:gd name="T103" fmla="*/ 285 h 323"/>
                  <a:gd name="T104" fmla="*/ 128 w 644"/>
                  <a:gd name="T105" fmla="*/ 291 h 323"/>
                  <a:gd name="T106" fmla="*/ 166 w 644"/>
                  <a:gd name="T107" fmla="*/ 304 h 323"/>
                  <a:gd name="T108" fmla="*/ 179 w 644"/>
                  <a:gd name="T109" fmla="*/ 310 h 323"/>
                  <a:gd name="T110" fmla="*/ 211 w 644"/>
                  <a:gd name="T111" fmla="*/ 316 h 323"/>
                  <a:gd name="T112" fmla="*/ 249 w 644"/>
                  <a:gd name="T113" fmla="*/ 323 h 323"/>
                  <a:gd name="T114" fmla="*/ 268 w 644"/>
                  <a:gd name="T115"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4" h="323">
                    <a:moveTo>
                      <a:pt x="281" y="323"/>
                    </a:moveTo>
                    <a:lnTo>
                      <a:pt x="300" y="323"/>
                    </a:lnTo>
                    <a:lnTo>
                      <a:pt x="313" y="323"/>
                    </a:lnTo>
                    <a:lnTo>
                      <a:pt x="332" y="323"/>
                    </a:lnTo>
                    <a:lnTo>
                      <a:pt x="351" y="323"/>
                    </a:lnTo>
                    <a:lnTo>
                      <a:pt x="364" y="323"/>
                    </a:lnTo>
                    <a:lnTo>
                      <a:pt x="383" y="323"/>
                    </a:lnTo>
                    <a:lnTo>
                      <a:pt x="383" y="323"/>
                    </a:lnTo>
                    <a:lnTo>
                      <a:pt x="402" y="323"/>
                    </a:lnTo>
                    <a:lnTo>
                      <a:pt x="415" y="316"/>
                    </a:lnTo>
                    <a:lnTo>
                      <a:pt x="434" y="316"/>
                    </a:lnTo>
                    <a:lnTo>
                      <a:pt x="447" y="310"/>
                    </a:lnTo>
                    <a:lnTo>
                      <a:pt x="466" y="310"/>
                    </a:lnTo>
                    <a:lnTo>
                      <a:pt x="479" y="304"/>
                    </a:lnTo>
                    <a:lnTo>
                      <a:pt x="485" y="304"/>
                    </a:lnTo>
                    <a:lnTo>
                      <a:pt x="498" y="297"/>
                    </a:lnTo>
                    <a:lnTo>
                      <a:pt x="517" y="291"/>
                    </a:lnTo>
                    <a:lnTo>
                      <a:pt x="530" y="291"/>
                    </a:lnTo>
                    <a:lnTo>
                      <a:pt x="536" y="285"/>
                    </a:lnTo>
                    <a:lnTo>
                      <a:pt x="549" y="278"/>
                    </a:lnTo>
                    <a:lnTo>
                      <a:pt x="561" y="272"/>
                    </a:lnTo>
                    <a:lnTo>
                      <a:pt x="568" y="272"/>
                    </a:lnTo>
                    <a:lnTo>
                      <a:pt x="587" y="259"/>
                    </a:lnTo>
                    <a:lnTo>
                      <a:pt x="587" y="253"/>
                    </a:lnTo>
                    <a:lnTo>
                      <a:pt x="600" y="247"/>
                    </a:lnTo>
                    <a:lnTo>
                      <a:pt x="612" y="240"/>
                    </a:lnTo>
                    <a:lnTo>
                      <a:pt x="619" y="234"/>
                    </a:lnTo>
                    <a:lnTo>
                      <a:pt x="625" y="222"/>
                    </a:lnTo>
                    <a:lnTo>
                      <a:pt x="632" y="209"/>
                    </a:lnTo>
                    <a:lnTo>
                      <a:pt x="638" y="203"/>
                    </a:lnTo>
                    <a:lnTo>
                      <a:pt x="644" y="190"/>
                    </a:lnTo>
                    <a:lnTo>
                      <a:pt x="644" y="171"/>
                    </a:lnTo>
                    <a:lnTo>
                      <a:pt x="644" y="152"/>
                    </a:lnTo>
                    <a:lnTo>
                      <a:pt x="644" y="139"/>
                    </a:lnTo>
                    <a:lnTo>
                      <a:pt x="638" y="120"/>
                    </a:lnTo>
                    <a:lnTo>
                      <a:pt x="632" y="120"/>
                    </a:lnTo>
                    <a:lnTo>
                      <a:pt x="625" y="108"/>
                    </a:lnTo>
                    <a:lnTo>
                      <a:pt x="619" y="95"/>
                    </a:lnTo>
                    <a:lnTo>
                      <a:pt x="612" y="89"/>
                    </a:lnTo>
                    <a:lnTo>
                      <a:pt x="600" y="83"/>
                    </a:lnTo>
                    <a:lnTo>
                      <a:pt x="587" y="70"/>
                    </a:lnTo>
                    <a:lnTo>
                      <a:pt x="587" y="70"/>
                    </a:lnTo>
                    <a:lnTo>
                      <a:pt x="568" y="57"/>
                    </a:lnTo>
                    <a:lnTo>
                      <a:pt x="561" y="57"/>
                    </a:lnTo>
                    <a:lnTo>
                      <a:pt x="549" y="51"/>
                    </a:lnTo>
                    <a:lnTo>
                      <a:pt x="536" y="38"/>
                    </a:lnTo>
                    <a:lnTo>
                      <a:pt x="530" y="38"/>
                    </a:lnTo>
                    <a:lnTo>
                      <a:pt x="517" y="32"/>
                    </a:lnTo>
                    <a:lnTo>
                      <a:pt x="498" y="26"/>
                    </a:lnTo>
                    <a:lnTo>
                      <a:pt x="485" y="26"/>
                    </a:lnTo>
                    <a:lnTo>
                      <a:pt x="479" y="19"/>
                    </a:lnTo>
                    <a:lnTo>
                      <a:pt x="466" y="19"/>
                    </a:lnTo>
                    <a:lnTo>
                      <a:pt x="447" y="13"/>
                    </a:lnTo>
                    <a:lnTo>
                      <a:pt x="434" y="13"/>
                    </a:lnTo>
                    <a:lnTo>
                      <a:pt x="415" y="7"/>
                    </a:lnTo>
                    <a:lnTo>
                      <a:pt x="402" y="7"/>
                    </a:lnTo>
                    <a:lnTo>
                      <a:pt x="383" y="7"/>
                    </a:lnTo>
                    <a:lnTo>
                      <a:pt x="383" y="7"/>
                    </a:lnTo>
                    <a:lnTo>
                      <a:pt x="364" y="7"/>
                    </a:lnTo>
                    <a:lnTo>
                      <a:pt x="351" y="0"/>
                    </a:lnTo>
                    <a:lnTo>
                      <a:pt x="332" y="0"/>
                    </a:lnTo>
                    <a:lnTo>
                      <a:pt x="313" y="0"/>
                    </a:lnTo>
                    <a:lnTo>
                      <a:pt x="300" y="0"/>
                    </a:lnTo>
                    <a:lnTo>
                      <a:pt x="281" y="7"/>
                    </a:lnTo>
                    <a:lnTo>
                      <a:pt x="268" y="7"/>
                    </a:lnTo>
                    <a:lnTo>
                      <a:pt x="262" y="7"/>
                    </a:lnTo>
                    <a:lnTo>
                      <a:pt x="249" y="7"/>
                    </a:lnTo>
                    <a:lnTo>
                      <a:pt x="230" y="7"/>
                    </a:lnTo>
                    <a:lnTo>
                      <a:pt x="211" y="13"/>
                    </a:lnTo>
                    <a:lnTo>
                      <a:pt x="198" y="13"/>
                    </a:lnTo>
                    <a:lnTo>
                      <a:pt x="179" y="19"/>
                    </a:lnTo>
                    <a:lnTo>
                      <a:pt x="173" y="19"/>
                    </a:lnTo>
                    <a:lnTo>
                      <a:pt x="166" y="26"/>
                    </a:lnTo>
                    <a:lnTo>
                      <a:pt x="147" y="26"/>
                    </a:lnTo>
                    <a:lnTo>
                      <a:pt x="128" y="32"/>
                    </a:lnTo>
                    <a:lnTo>
                      <a:pt x="122" y="38"/>
                    </a:lnTo>
                    <a:lnTo>
                      <a:pt x="115" y="38"/>
                    </a:lnTo>
                    <a:lnTo>
                      <a:pt x="96" y="51"/>
                    </a:lnTo>
                    <a:lnTo>
                      <a:pt x="83" y="57"/>
                    </a:lnTo>
                    <a:lnTo>
                      <a:pt x="77" y="57"/>
                    </a:lnTo>
                    <a:lnTo>
                      <a:pt x="64" y="70"/>
                    </a:lnTo>
                    <a:lnTo>
                      <a:pt x="58" y="70"/>
                    </a:lnTo>
                    <a:lnTo>
                      <a:pt x="45" y="83"/>
                    </a:lnTo>
                    <a:lnTo>
                      <a:pt x="39" y="89"/>
                    </a:lnTo>
                    <a:lnTo>
                      <a:pt x="26" y="95"/>
                    </a:lnTo>
                    <a:lnTo>
                      <a:pt x="20" y="108"/>
                    </a:lnTo>
                    <a:lnTo>
                      <a:pt x="13" y="120"/>
                    </a:lnTo>
                    <a:lnTo>
                      <a:pt x="7" y="120"/>
                    </a:lnTo>
                    <a:lnTo>
                      <a:pt x="0" y="139"/>
                    </a:lnTo>
                    <a:lnTo>
                      <a:pt x="0" y="152"/>
                    </a:lnTo>
                    <a:lnTo>
                      <a:pt x="0" y="171"/>
                    </a:lnTo>
                    <a:lnTo>
                      <a:pt x="0" y="190"/>
                    </a:lnTo>
                    <a:lnTo>
                      <a:pt x="7" y="203"/>
                    </a:lnTo>
                    <a:lnTo>
                      <a:pt x="13" y="209"/>
                    </a:lnTo>
                    <a:lnTo>
                      <a:pt x="20" y="222"/>
                    </a:lnTo>
                    <a:lnTo>
                      <a:pt x="26" y="234"/>
                    </a:lnTo>
                    <a:lnTo>
                      <a:pt x="39" y="240"/>
                    </a:lnTo>
                    <a:lnTo>
                      <a:pt x="45" y="247"/>
                    </a:lnTo>
                    <a:lnTo>
                      <a:pt x="58" y="253"/>
                    </a:lnTo>
                    <a:lnTo>
                      <a:pt x="64" y="259"/>
                    </a:lnTo>
                    <a:lnTo>
                      <a:pt x="77" y="272"/>
                    </a:lnTo>
                    <a:lnTo>
                      <a:pt x="83" y="272"/>
                    </a:lnTo>
                    <a:lnTo>
                      <a:pt x="96" y="278"/>
                    </a:lnTo>
                    <a:lnTo>
                      <a:pt x="115" y="285"/>
                    </a:lnTo>
                    <a:lnTo>
                      <a:pt x="122" y="291"/>
                    </a:lnTo>
                    <a:lnTo>
                      <a:pt x="128" y="291"/>
                    </a:lnTo>
                    <a:lnTo>
                      <a:pt x="147" y="297"/>
                    </a:lnTo>
                    <a:lnTo>
                      <a:pt x="166" y="304"/>
                    </a:lnTo>
                    <a:lnTo>
                      <a:pt x="173" y="304"/>
                    </a:lnTo>
                    <a:lnTo>
                      <a:pt x="179" y="310"/>
                    </a:lnTo>
                    <a:lnTo>
                      <a:pt x="198" y="310"/>
                    </a:lnTo>
                    <a:lnTo>
                      <a:pt x="211" y="316"/>
                    </a:lnTo>
                    <a:lnTo>
                      <a:pt x="230" y="316"/>
                    </a:lnTo>
                    <a:lnTo>
                      <a:pt x="249" y="323"/>
                    </a:lnTo>
                    <a:lnTo>
                      <a:pt x="262" y="323"/>
                    </a:lnTo>
                    <a:lnTo>
                      <a:pt x="268" y="323"/>
                    </a:lnTo>
                    <a:lnTo>
                      <a:pt x="281" y="3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515"/>
              <p:cNvSpPr>
                <a:spLocks/>
              </p:cNvSpPr>
              <p:nvPr/>
            </p:nvSpPr>
            <p:spPr bwMode="auto">
              <a:xfrm>
                <a:off x="2239" y="2184"/>
                <a:ext cx="644" cy="323"/>
              </a:xfrm>
              <a:custGeom>
                <a:avLst/>
                <a:gdLst>
                  <a:gd name="T0" fmla="*/ 47 w 101"/>
                  <a:gd name="T1" fmla="*/ 51 h 51"/>
                  <a:gd name="T2" fmla="*/ 52 w 101"/>
                  <a:gd name="T3" fmla="*/ 51 h 51"/>
                  <a:gd name="T4" fmla="*/ 57 w 101"/>
                  <a:gd name="T5" fmla="*/ 51 h 51"/>
                  <a:gd name="T6" fmla="*/ 60 w 101"/>
                  <a:gd name="T7" fmla="*/ 51 h 51"/>
                  <a:gd name="T8" fmla="*/ 65 w 101"/>
                  <a:gd name="T9" fmla="*/ 50 h 51"/>
                  <a:gd name="T10" fmla="*/ 70 w 101"/>
                  <a:gd name="T11" fmla="*/ 49 h 51"/>
                  <a:gd name="T12" fmla="*/ 75 w 101"/>
                  <a:gd name="T13" fmla="*/ 48 h 51"/>
                  <a:gd name="T14" fmla="*/ 78 w 101"/>
                  <a:gd name="T15" fmla="*/ 47 h 51"/>
                  <a:gd name="T16" fmla="*/ 83 w 101"/>
                  <a:gd name="T17" fmla="*/ 46 h 51"/>
                  <a:gd name="T18" fmla="*/ 86 w 101"/>
                  <a:gd name="T19" fmla="*/ 44 h 51"/>
                  <a:gd name="T20" fmla="*/ 89 w 101"/>
                  <a:gd name="T21" fmla="*/ 43 h 51"/>
                  <a:gd name="T22" fmla="*/ 92 w 101"/>
                  <a:gd name="T23" fmla="*/ 40 h 51"/>
                  <a:gd name="T24" fmla="*/ 96 w 101"/>
                  <a:gd name="T25" fmla="*/ 38 h 51"/>
                  <a:gd name="T26" fmla="*/ 98 w 101"/>
                  <a:gd name="T27" fmla="*/ 35 h 51"/>
                  <a:gd name="T28" fmla="*/ 100 w 101"/>
                  <a:gd name="T29" fmla="*/ 32 h 51"/>
                  <a:gd name="T30" fmla="*/ 101 w 101"/>
                  <a:gd name="T31" fmla="*/ 27 h 51"/>
                  <a:gd name="T32" fmla="*/ 101 w 101"/>
                  <a:gd name="T33" fmla="*/ 22 h 51"/>
                  <a:gd name="T34" fmla="*/ 99 w 101"/>
                  <a:gd name="T35" fmla="*/ 19 h 51"/>
                  <a:gd name="T36" fmla="*/ 97 w 101"/>
                  <a:gd name="T37" fmla="*/ 15 h 51"/>
                  <a:gd name="T38" fmla="*/ 94 w 101"/>
                  <a:gd name="T39" fmla="*/ 13 h 51"/>
                  <a:gd name="T40" fmla="*/ 92 w 101"/>
                  <a:gd name="T41" fmla="*/ 11 h 51"/>
                  <a:gd name="T42" fmla="*/ 88 w 101"/>
                  <a:gd name="T43" fmla="*/ 9 h 51"/>
                  <a:gd name="T44" fmla="*/ 84 w 101"/>
                  <a:gd name="T45" fmla="*/ 6 h 51"/>
                  <a:gd name="T46" fmla="*/ 81 w 101"/>
                  <a:gd name="T47" fmla="*/ 5 h 51"/>
                  <a:gd name="T48" fmla="*/ 76 w 101"/>
                  <a:gd name="T49" fmla="*/ 4 h 51"/>
                  <a:gd name="T50" fmla="*/ 73 w 101"/>
                  <a:gd name="T51" fmla="*/ 3 h 51"/>
                  <a:gd name="T52" fmla="*/ 68 w 101"/>
                  <a:gd name="T53" fmla="*/ 2 h 51"/>
                  <a:gd name="T54" fmla="*/ 63 w 101"/>
                  <a:gd name="T55" fmla="*/ 1 h 51"/>
                  <a:gd name="T56" fmla="*/ 60 w 101"/>
                  <a:gd name="T57" fmla="*/ 1 h 51"/>
                  <a:gd name="T58" fmla="*/ 55 w 101"/>
                  <a:gd name="T59" fmla="*/ 0 h 51"/>
                  <a:gd name="T60" fmla="*/ 49 w 101"/>
                  <a:gd name="T61" fmla="*/ 0 h 51"/>
                  <a:gd name="T62" fmla="*/ 44 w 101"/>
                  <a:gd name="T63" fmla="*/ 1 h 51"/>
                  <a:gd name="T64" fmla="*/ 41 w 101"/>
                  <a:gd name="T65" fmla="*/ 1 h 51"/>
                  <a:gd name="T66" fmla="*/ 36 w 101"/>
                  <a:gd name="T67" fmla="*/ 1 h 51"/>
                  <a:gd name="T68" fmla="*/ 31 w 101"/>
                  <a:gd name="T69" fmla="*/ 2 h 51"/>
                  <a:gd name="T70" fmla="*/ 27 w 101"/>
                  <a:gd name="T71" fmla="*/ 3 h 51"/>
                  <a:gd name="T72" fmla="*/ 23 w 101"/>
                  <a:gd name="T73" fmla="*/ 4 h 51"/>
                  <a:gd name="T74" fmla="*/ 19 w 101"/>
                  <a:gd name="T75" fmla="*/ 6 h 51"/>
                  <a:gd name="T76" fmla="*/ 15 w 101"/>
                  <a:gd name="T77" fmla="*/ 8 h 51"/>
                  <a:gd name="T78" fmla="*/ 12 w 101"/>
                  <a:gd name="T79" fmla="*/ 9 h 51"/>
                  <a:gd name="T80" fmla="*/ 9 w 101"/>
                  <a:gd name="T81" fmla="*/ 11 h 51"/>
                  <a:gd name="T82" fmla="*/ 6 w 101"/>
                  <a:gd name="T83" fmla="*/ 14 h 51"/>
                  <a:gd name="T84" fmla="*/ 3 w 101"/>
                  <a:gd name="T85" fmla="*/ 17 h 51"/>
                  <a:gd name="T86" fmla="*/ 1 w 101"/>
                  <a:gd name="T87" fmla="*/ 19 h 51"/>
                  <a:gd name="T88" fmla="*/ 0 w 101"/>
                  <a:gd name="T89" fmla="*/ 24 h 51"/>
                  <a:gd name="T90" fmla="*/ 0 w 101"/>
                  <a:gd name="T91" fmla="*/ 30 h 51"/>
                  <a:gd name="T92" fmla="*/ 2 w 101"/>
                  <a:gd name="T93" fmla="*/ 33 h 51"/>
                  <a:gd name="T94" fmla="*/ 4 w 101"/>
                  <a:gd name="T95" fmla="*/ 37 h 51"/>
                  <a:gd name="T96" fmla="*/ 7 w 101"/>
                  <a:gd name="T97" fmla="*/ 39 h 51"/>
                  <a:gd name="T98" fmla="*/ 10 w 101"/>
                  <a:gd name="T99" fmla="*/ 41 h 51"/>
                  <a:gd name="T100" fmla="*/ 13 w 101"/>
                  <a:gd name="T101" fmla="*/ 43 h 51"/>
                  <a:gd name="T102" fmla="*/ 18 w 101"/>
                  <a:gd name="T103" fmla="*/ 45 h 51"/>
                  <a:gd name="T104" fmla="*/ 20 w 101"/>
                  <a:gd name="T105" fmla="*/ 46 h 51"/>
                  <a:gd name="T106" fmla="*/ 26 w 101"/>
                  <a:gd name="T107" fmla="*/ 48 h 51"/>
                  <a:gd name="T108" fmla="*/ 28 w 101"/>
                  <a:gd name="T109" fmla="*/ 49 h 51"/>
                  <a:gd name="T110" fmla="*/ 33 w 101"/>
                  <a:gd name="T111" fmla="*/ 50 h 51"/>
                  <a:gd name="T112" fmla="*/ 39 w 101"/>
                  <a:gd name="T113" fmla="*/ 51 h 51"/>
                  <a:gd name="T114" fmla="*/ 42 w 101"/>
                  <a:gd name="T11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51">
                    <a:moveTo>
                      <a:pt x="44" y="51"/>
                    </a:moveTo>
                    <a:lnTo>
                      <a:pt x="47" y="51"/>
                    </a:lnTo>
                    <a:lnTo>
                      <a:pt x="49" y="51"/>
                    </a:lnTo>
                    <a:lnTo>
                      <a:pt x="52" y="51"/>
                    </a:lnTo>
                    <a:lnTo>
                      <a:pt x="55" y="51"/>
                    </a:lnTo>
                    <a:lnTo>
                      <a:pt x="57" y="51"/>
                    </a:lnTo>
                    <a:lnTo>
                      <a:pt x="60" y="51"/>
                    </a:lnTo>
                    <a:lnTo>
                      <a:pt x="60" y="51"/>
                    </a:lnTo>
                    <a:lnTo>
                      <a:pt x="63" y="51"/>
                    </a:lnTo>
                    <a:lnTo>
                      <a:pt x="65" y="50"/>
                    </a:lnTo>
                    <a:lnTo>
                      <a:pt x="68" y="50"/>
                    </a:lnTo>
                    <a:lnTo>
                      <a:pt x="70" y="49"/>
                    </a:lnTo>
                    <a:lnTo>
                      <a:pt x="73" y="49"/>
                    </a:lnTo>
                    <a:lnTo>
                      <a:pt x="75" y="48"/>
                    </a:lnTo>
                    <a:lnTo>
                      <a:pt x="76" y="48"/>
                    </a:lnTo>
                    <a:lnTo>
                      <a:pt x="78" y="47"/>
                    </a:lnTo>
                    <a:lnTo>
                      <a:pt x="81" y="46"/>
                    </a:lnTo>
                    <a:lnTo>
                      <a:pt x="83" y="46"/>
                    </a:lnTo>
                    <a:lnTo>
                      <a:pt x="84" y="45"/>
                    </a:lnTo>
                    <a:lnTo>
                      <a:pt x="86" y="44"/>
                    </a:lnTo>
                    <a:lnTo>
                      <a:pt x="88" y="43"/>
                    </a:lnTo>
                    <a:lnTo>
                      <a:pt x="89" y="43"/>
                    </a:lnTo>
                    <a:lnTo>
                      <a:pt x="92" y="41"/>
                    </a:lnTo>
                    <a:lnTo>
                      <a:pt x="92" y="40"/>
                    </a:lnTo>
                    <a:lnTo>
                      <a:pt x="94" y="39"/>
                    </a:lnTo>
                    <a:lnTo>
                      <a:pt x="96" y="38"/>
                    </a:lnTo>
                    <a:lnTo>
                      <a:pt x="97" y="37"/>
                    </a:lnTo>
                    <a:lnTo>
                      <a:pt x="98" y="35"/>
                    </a:lnTo>
                    <a:lnTo>
                      <a:pt x="99" y="33"/>
                    </a:lnTo>
                    <a:lnTo>
                      <a:pt x="100" y="32"/>
                    </a:lnTo>
                    <a:lnTo>
                      <a:pt x="101" y="30"/>
                    </a:lnTo>
                    <a:lnTo>
                      <a:pt x="101" y="27"/>
                    </a:lnTo>
                    <a:lnTo>
                      <a:pt x="101" y="24"/>
                    </a:lnTo>
                    <a:lnTo>
                      <a:pt x="101" y="22"/>
                    </a:lnTo>
                    <a:lnTo>
                      <a:pt x="100" y="19"/>
                    </a:lnTo>
                    <a:lnTo>
                      <a:pt x="99" y="19"/>
                    </a:lnTo>
                    <a:lnTo>
                      <a:pt x="98" y="17"/>
                    </a:lnTo>
                    <a:lnTo>
                      <a:pt x="97" y="15"/>
                    </a:lnTo>
                    <a:lnTo>
                      <a:pt x="96" y="14"/>
                    </a:lnTo>
                    <a:lnTo>
                      <a:pt x="94" y="13"/>
                    </a:lnTo>
                    <a:lnTo>
                      <a:pt x="92" y="11"/>
                    </a:lnTo>
                    <a:lnTo>
                      <a:pt x="92" y="11"/>
                    </a:lnTo>
                    <a:lnTo>
                      <a:pt x="89" y="9"/>
                    </a:lnTo>
                    <a:lnTo>
                      <a:pt x="88" y="9"/>
                    </a:lnTo>
                    <a:lnTo>
                      <a:pt x="86" y="8"/>
                    </a:lnTo>
                    <a:lnTo>
                      <a:pt x="84" y="6"/>
                    </a:lnTo>
                    <a:lnTo>
                      <a:pt x="83" y="6"/>
                    </a:lnTo>
                    <a:lnTo>
                      <a:pt x="81" y="5"/>
                    </a:lnTo>
                    <a:lnTo>
                      <a:pt x="78" y="4"/>
                    </a:lnTo>
                    <a:lnTo>
                      <a:pt x="76" y="4"/>
                    </a:lnTo>
                    <a:lnTo>
                      <a:pt x="75" y="3"/>
                    </a:lnTo>
                    <a:lnTo>
                      <a:pt x="73" y="3"/>
                    </a:lnTo>
                    <a:lnTo>
                      <a:pt x="70" y="2"/>
                    </a:lnTo>
                    <a:lnTo>
                      <a:pt x="68" y="2"/>
                    </a:lnTo>
                    <a:lnTo>
                      <a:pt x="65" y="1"/>
                    </a:lnTo>
                    <a:lnTo>
                      <a:pt x="63" y="1"/>
                    </a:lnTo>
                    <a:lnTo>
                      <a:pt x="60" y="1"/>
                    </a:lnTo>
                    <a:lnTo>
                      <a:pt x="60" y="1"/>
                    </a:lnTo>
                    <a:lnTo>
                      <a:pt x="57" y="1"/>
                    </a:lnTo>
                    <a:lnTo>
                      <a:pt x="55" y="0"/>
                    </a:lnTo>
                    <a:lnTo>
                      <a:pt x="52" y="0"/>
                    </a:lnTo>
                    <a:lnTo>
                      <a:pt x="49" y="0"/>
                    </a:lnTo>
                    <a:lnTo>
                      <a:pt x="47" y="0"/>
                    </a:lnTo>
                    <a:lnTo>
                      <a:pt x="44" y="1"/>
                    </a:lnTo>
                    <a:lnTo>
                      <a:pt x="42" y="1"/>
                    </a:lnTo>
                    <a:lnTo>
                      <a:pt x="41" y="1"/>
                    </a:lnTo>
                    <a:lnTo>
                      <a:pt x="39" y="1"/>
                    </a:lnTo>
                    <a:lnTo>
                      <a:pt x="36" y="1"/>
                    </a:lnTo>
                    <a:lnTo>
                      <a:pt x="33" y="2"/>
                    </a:lnTo>
                    <a:lnTo>
                      <a:pt x="31" y="2"/>
                    </a:lnTo>
                    <a:lnTo>
                      <a:pt x="28" y="3"/>
                    </a:lnTo>
                    <a:lnTo>
                      <a:pt x="27" y="3"/>
                    </a:lnTo>
                    <a:lnTo>
                      <a:pt x="26" y="4"/>
                    </a:lnTo>
                    <a:lnTo>
                      <a:pt x="23" y="4"/>
                    </a:lnTo>
                    <a:lnTo>
                      <a:pt x="20" y="5"/>
                    </a:lnTo>
                    <a:lnTo>
                      <a:pt x="19" y="6"/>
                    </a:lnTo>
                    <a:lnTo>
                      <a:pt x="18" y="6"/>
                    </a:lnTo>
                    <a:lnTo>
                      <a:pt x="15" y="8"/>
                    </a:lnTo>
                    <a:lnTo>
                      <a:pt x="13" y="9"/>
                    </a:lnTo>
                    <a:lnTo>
                      <a:pt x="12" y="9"/>
                    </a:lnTo>
                    <a:lnTo>
                      <a:pt x="10" y="11"/>
                    </a:lnTo>
                    <a:lnTo>
                      <a:pt x="9" y="11"/>
                    </a:lnTo>
                    <a:lnTo>
                      <a:pt x="7" y="13"/>
                    </a:lnTo>
                    <a:lnTo>
                      <a:pt x="6" y="14"/>
                    </a:lnTo>
                    <a:lnTo>
                      <a:pt x="4" y="15"/>
                    </a:lnTo>
                    <a:lnTo>
                      <a:pt x="3" y="17"/>
                    </a:lnTo>
                    <a:lnTo>
                      <a:pt x="2" y="19"/>
                    </a:lnTo>
                    <a:lnTo>
                      <a:pt x="1" y="19"/>
                    </a:lnTo>
                    <a:lnTo>
                      <a:pt x="0" y="22"/>
                    </a:lnTo>
                    <a:lnTo>
                      <a:pt x="0" y="24"/>
                    </a:lnTo>
                    <a:lnTo>
                      <a:pt x="0" y="27"/>
                    </a:lnTo>
                    <a:lnTo>
                      <a:pt x="0" y="30"/>
                    </a:lnTo>
                    <a:lnTo>
                      <a:pt x="1" y="32"/>
                    </a:lnTo>
                    <a:lnTo>
                      <a:pt x="2" y="33"/>
                    </a:lnTo>
                    <a:lnTo>
                      <a:pt x="3" y="35"/>
                    </a:lnTo>
                    <a:lnTo>
                      <a:pt x="4" y="37"/>
                    </a:lnTo>
                    <a:lnTo>
                      <a:pt x="6" y="38"/>
                    </a:lnTo>
                    <a:lnTo>
                      <a:pt x="7" y="39"/>
                    </a:lnTo>
                    <a:lnTo>
                      <a:pt x="9" y="40"/>
                    </a:lnTo>
                    <a:lnTo>
                      <a:pt x="10" y="41"/>
                    </a:lnTo>
                    <a:lnTo>
                      <a:pt x="12" y="43"/>
                    </a:lnTo>
                    <a:lnTo>
                      <a:pt x="13" y="43"/>
                    </a:lnTo>
                    <a:lnTo>
                      <a:pt x="15" y="44"/>
                    </a:lnTo>
                    <a:lnTo>
                      <a:pt x="18" y="45"/>
                    </a:lnTo>
                    <a:lnTo>
                      <a:pt x="19" y="46"/>
                    </a:lnTo>
                    <a:lnTo>
                      <a:pt x="20" y="46"/>
                    </a:lnTo>
                    <a:lnTo>
                      <a:pt x="23" y="47"/>
                    </a:lnTo>
                    <a:lnTo>
                      <a:pt x="26" y="48"/>
                    </a:lnTo>
                    <a:lnTo>
                      <a:pt x="27" y="48"/>
                    </a:lnTo>
                    <a:lnTo>
                      <a:pt x="28" y="49"/>
                    </a:lnTo>
                    <a:lnTo>
                      <a:pt x="31" y="49"/>
                    </a:lnTo>
                    <a:lnTo>
                      <a:pt x="33" y="50"/>
                    </a:lnTo>
                    <a:lnTo>
                      <a:pt x="36" y="50"/>
                    </a:lnTo>
                    <a:lnTo>
                      <a:pt x="39" y="51"/>
                    </a:lnTo>
                    <a:lnTo>
                      <a:pt x="41" y="51"/>
                    </a:lnTo>
                    <a:lnTo>
                      <a:pt x="42" y="51"/>
                    </a:lnTo>
                    <a:lnTo>
                      <a:pt x="44"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516"/>
              <p:cNvSpPr>
                <a:spLocks/>
              </p:cNvSpPr>
              <p:nvPr/>
            </p:nvSpPr>
            <p:spPr bwMode="auto">
              <a:xfrm>
                <a:off x="2310" y="2222"/>
                <a:ext cx="503" cy="253"/>
              </a:xfrm>
              <a:custGeom>
                <a:avLst/>
                <a:gdLst>
                  <a:gd name="T0" fmla="*/ 159 w 503"/>
                  <a:gd name="T1" fmla="*/ 240 h 253"/>
                  <a:gd name="T2" fmla="*/ 191 w 503"/>
                  <a:gd name="T3" fmla="*/ 247 h 253"/>
                  <a:gd name="T4" fmla="*/ 229 w 503"/>
                  <a:gd name="T5" fmla="*/ 247 h 253"/>
                  <a:gd name="T6" fmla="*/ 261 w 503"/>
                  <a:gd name="T7" fmla="*/ 253 h 253"/>
                  <a:gd name="T8" fmla="*/ 293 w 503"/>
                  <a:gd name="T9" fmla="*/ 247 h 253"/>
                  <a:gd name="T10" fmla="*/ 331 w 503"/>
                  <a:gd name="T11" fmla="*/ 247 h 253"/>
                  <a:gd name="T12" fmla="*/ 363 w 503"/>
                  <a:gd name="T13" fmla="*/ 240 h 253"/>
                  <a:gd name="T14" fmla="*/ 376 w 503"/>
                  <a:gd name="T15" fmla="*/ 234 h 253"/>
                  <a:gd name="T16" fmla="*/ 414 w 503"/>
                  <a:gd name="T17" fmla="*/ 221 h 253"/>
                  <a:gd name="T18" fmla="*/ 427 w 503"/>
                  <a:gd name="T19" fmla="*/ 215 h 253"/>
                  <a:gd name="T20" fmla="*/ 452 w 503"/>
                  <a:gd name="T21" fmla="*/ 202 h 253"/>
                  <a:gd name="T22" fmla="*/ 471 w 503"/>
                  <a:gd name="T23" fmla="*/ 184 h 253"/>
                  <a:gd name="T24" fmla="*/ 490 w 503"/>
                  <a:gd name="T25" fmla="*/ 165 h 253"/>
                  <a:gd name="T26" fmla="*/ 497 w 503"/>
                  <a:gd name="T27" fmla="*/ 152 h 253"/>
                  <a:gd name="T28" fmla="*/ 503 w 503"/>
                  <a:gd name="T29" fmla="*/ 114 h 253"/>
                  <a:gd name="T30" fmla="*/ 497 w 503"/>
                  <a:gd name="T31" fmla="*/ 95 h 253"/>
                  <a:gd name="T32" fmla="*/ 478 w 503"/>
                  <a:gd name="T33" fmla="*/ 70 h 253"/>
                  <a:gd name="T34" fmla="*/ 465 w 503"/>
                  <a:gd name="T35" fmla="*/ 57 h 253"/>
                  <a:gd name="T36" fmla="*/ 446 w 503"/>
                  <a:gd name="T37" fmla="*/ 45 h 253"/>
                  <a:gd name="T38" fmla="*/ 420 w 503"/>
                  <a:gd name="T39" fmla="*/ 32 h 253"/>
                  <a:gd name="T40" fmla="*/ 395 w 503"/>
                  <a:gd name="T41" fmla="*/ 26 h 253"/>
                  <a:gd name="T42" fmla="*/ 376 w 503"/>
                  <a:gd name="T43" fmla="*/ 19 h 253"/>
                  <a:gd name="T44" fmla="*/ 344 w 503"/>
                  <a:gd name="T45" fmla="*/ 7 h 253"/>
                  <a:gd name="T46" fmla="*/ 312 w 503"/>
                  <a:gd name="T47" fmla="*/ 7 h 253"/>
                  <a:gd name="T48" fmla="*/ 280 w 503"/>
                  <a:gd name="T49" fmla="*/ 0 h 253"/>
                  <a:gd name="T50" fmla="*/ 242 w 503"/>
                  <a:gd name="T51" fmla="*/ 0 h 253"/>
                  <a:gd name="T52" fmla="*/ 210 w 503"/>
                  <a:gd name="T53" fmla="*/ 0 h 253"/>
                  <a:gd name="T54" fmla="*/ 178 w 503"/>
                  <a:gd name="T55" fmla="*/ 7 h 253"/>
                  <a:gd name="T56" fmla="*/ 140 w 503"/>
                  <a:gd name="T57" fmla="*/ 13 h 253"/>
                  <a:gd name="T58" fmla="*/ 127 w 503"/>
                  <a:gd name="T59" fmla="*/ 19 h 253"/>
                  <a:gd name="T60" fmla="*/ 95 w 503"/>
                  <a:gd name="T61" fmla="*/ 32 h 253"/>
                  <a:gd name="T62" fmla="*/ 76 w 503"/>
                  <a:gd name="T63" fmla="*/ 38 h 253"/>
                  <a:gd name="T64" fmla="*/ 51 w 503"/>
                  <a:gd name="T65" fmla="*/ 51 h 253"/>
                  <a:gd name="T66" fmla="*/ 31 w 503"/>
                  <a:gd name="T67" fmla="*/ 70 h 253"/>
                  <a:gd name="T68" fmla="*/ 12 w 503"/>
                  <a:gd name="T69" fmla="*/ 82 h 253"/>
                  <a:gd name="T70" fmla="*/ 6 w 503"/>
                  <a:gd name="T71" fmla="*/ 101 h 253"/>
                  <a:gd name="T72" fmla="*/ 0 w 503"/>
                  <a:gd name="T73" fmla="*/ 133 h 253"/>
                  <a:gd name="T74" fmla="*/ 6 w 503"/>
                  <a:gd name="T75" fmla="*/ 158 h 253"/>
                  <a:gd name="T76" fmla="*/ 25 w 503"/>
                  <a:gd name="T77" fmla="*/ 177 h 253"/>
                  <a:gd name="T78" fmla="*/ 44 w 503"/>
                  <a:gd name="T79" fmla="*/ 196 h 253"/>
                  <a:gd name="T80" fmla="*/ 57 w 503"/>
                  <a:gd name="T81" fmla="*/ 202 h 253"/>
                  <a:gd name="T82" fmla="*/ 82 w 503"/>
                  <a:gd name="T83" fmla="*/ 215 h 253"/>
                  <a:gd name="T84" fmla="*/ 108 w 503"/>
                  <a:gd name="T85" fmla="*/ 228 h 253"/>
                  <a:gd name="T86" fmla="*/ 127 w 503"/>
                  <a:gd name="T87" fmla="*/ 23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3" h="253">
                    <a:moveTo>
                      <a:pt x="140" y="240"/>
                    </a:moveTo>
                    <a:lnTo>
                      <a:pt x="159" y="240"/>
                    </a:lnTo>
                    <a:lnTo>
                      <a:pt x="178" y="247"/>
                    </a:lnTo>
                    <a:lnTo>
                      <a:pt x="191" y="247"/>
                    </a:lnTo>
                    <a:lnTo>
                      <a:pt x="210" y="247"/>
                    </a:lnTo>
                    <a:lnTo>
                      <a:pt x="229" y="247"/>
                    </a:lnTo>
                    <a:lnTo>
                      <a:pt x="242" y="253"/>
                    </a:lnTo>
                    <a:lnTo>
                      <a:pt x="261" y="253"/>
                    </a:lnTo>
                    <a:lnTo>
                      <a:pt x="280" y="247"/>
                    </a:lnTo>
                    <a:lnTo>
                      <a:pt x="293" y="247"/>
                    </a:lnTo>
                    <a:lnTo>
                      <a:pt x="312" y="247"/>
                    </a:lnTo>
                    <a:lnTo>
                      <a:pt x="331" y="247"/>
                    </a:lnTo>
                    <a:lnTo>
                      <a:pt x="344" y="240"/>
                    </a:lnTo>
                    <a:lnTo>
                      <a:pt x="363" y="240"/>
                    </a:lnTo>
                    <a:lnTo>
                      <a:pt x="376" y="234"/>
                    </a:lnTo>
                    <a:lnTo>
                      <a:pt x="376" y="234"/>
                    </a:lnTo>
                    <a:lnTo>
                      <a:pt x="395" y="228"/>
                    </a:lnTo>
                    <a:lnTo>
                      <a:pt x="414" y="221"/>
                    </a:lnTo>
                    <a:lnTo>
                      <a:pt x="420" y="215"/>
                    </a:lnTo>
                    <a:lnTo>
                      <a:pt x="427" y="215"/>
                    </a:lnTo>
                    <a:lnTo>
                      <a:pt x="446" y="202"/>
                    </a:lnTo>
                    <a:lnTo>
                      <a:pt x="452" y="202"/>
                    </a:lnTo>
                    <a:lnTo>
                      <a:pt x="465" y="196"/>
                    </a:lnTo>
                    <a:lnTo>
                      <a:pt x="471" y="184"/>
                    </a:lnTo>
                    <a:lnTo>
                      <a:pt x="478" y="177"/>
                    </a:lnTo>
                    <a:lnTo>
                      <a:pt x="490" y="165"/>
                    </a:lnTo>
                    <a:lnTo>
                      <a:pt x="497" y="158"/>
                    </a:lnTo>
                    <a:lnTo>
                      <a:pt x="497" y="152"/>
                    </a:lnTo>
                    <a:lnTo>
                      <a:pt x="503" y="133"/>
                    </a:lnTo>
                    <a:lnTo>
                      <a:pt x="503" y="114"/>
                    </a:lnTo>
                    <a:lnTo>
                      <a:pt x="497" y="101"/>
                    </a:lnTo>
                    <a:lnTo>
                      <a:pt x="497" y="95"/>
                    </a:lnTo>
                    <a:lnTo>
                      <a:pt x="490" y="82"/>
                    </a:lnTo>
                    <a:lnTo>
                      <a:pt x="478" y="70"/>
                    </a:lnTo>
                    <a:lnTo>
                      <a:pt x="471" y="70"/>
                    </a:lnTo>
                    <a:lnTo>
                      <a:pt x="465" y="57"/>
                    </a:lnTo>
                    <a:lnTo>
                      <a:pt x="452" y="51"/>
                    </a:lnTo>
                    <a:lnTo>
                      <a:pt x="446" y="45"/>
                    </a:lnTo>
                    <a:lnTo>
                      <a:pt x="427" y="38"/>
                    </a:lnTo>
                    <a:lnTo>
                      <a:pt x="420" y="32"/>
                    </a:lnTo>
                    <a:lnTo>
                      <a:pt x="414" y="32"/>
                    </a:lnTo>
                    <a:lnTo>
                      <a:pt x="395" y="26"/>
                    </a:lnTo>
                    <a:lnTo>
                      <a:pt x="376" y="19"/>
                    </a:lnTo>
                    <a:lnTo>
                      <a:pt x="376" y="19"/>
                    </a:lnTo>
                    <a:lnTo>
                      <a:pt x="363" y="13"/>
                    </a:lnTo>
                    <a:lnTo>
                      <a:pt x="344" y="7"/>
                    </a:lnTo>
                    <a:lnTo>
                      <a:pt x="331" y="7"/>
                    </a:lnTo>
                    <a:lnTo>
                      <a:pt x="312" y="7"/>
                    </a:lnTo>
                    <a:lnTo>
                      <a:pt x="293" y="0"/>
                    </a:lnTo>
                    <a:lnTo>
                      <a:pt x="280" y="0"/>
                    </a:lnTo>
                    <a:lnTo>
                      <a:pt x="261" y="0"/>
                    </a:lnTo>
                    <a:lnTo>
                      <a:pt x="242" y="0"/>
                    </a:lnTo>
                    <a:lnTo>
                      <a:pt x="229" y="0"/>
                    </a:lnTo>
                    <a:lnTo>
                      <a:pt x="210" y="0"/>
                    </a:lnTo>
                    <a:lnTo>
                      <a:pt x="191" y="7"/>
                    </a:lnTo>
                    <a:lnTo>
                      <a:pt x="178" y="7"/>
                    </a:lnTo>
                    <a:lnTo>
                      <a:pt x="159" y="7"/>
                    </a:lnTo>
                    <a:lnTo>
                      <a:pt x="140" y="13"/>
                    </a:lnTo>
                    <a:lnTo>
                      <a:pt x="127" y="19"/>
                    </a:lnTo>
                    <a:lnTo>
                      <a:pt x="127" y="19"/>
                    </a:lnTo>
                    <a:lnTo>
                      <a:pt x="108" y="26"/>
                    </a:lnTo>
                    <a:lnTo>
                      <a:pt x="95" y="32"/>
                    </a:lnTo>
                    <a:lnTo>
                      <a:pt x="82" y="32"/>
                    </a:lnTo>
                    <a:lnTo>
                      <a:pt x="76" y="38"/>
                    </a:lnTo>
                    <a:lnTo>
                      <a:pt x="57" y="45"/>
                    </a:lnTo>
                    <a:lnTo>
                      <a:pt x="51" y="51"/>
                    </a:lnTo>
                    <a:lnTo>
                      <a:pt x="44" y="57"/>
                    </a:lnTo>
                    <a:lnTo>
                      <a:pt x="31" y="70"/>
                    </a:lnTo>
                    <a:lnTo>
                      <a:pt x="25" y="70"/>
                    </a:lnTo>
                    <a:lnTo>
                      <a:pt x="12" y="82"/>
                    </a:lnTo>
                    <a:lnTo>
                      <a:pt x="6" y="95"/>
                    </a:lnTo>
                    <a:lnTo>
                      <a:pt x="6" y="101"/>
                    </a:lnTo>
                    <a:lnTo>
                      <a:pt x="0" y="114"/>
                    </a:lnTo>
                    <a:lnTo>
                      <a:pt x="0" y="133"/>
                    </a:lnTo>
                    <a:lnTo>
                      <a:pt x="6" y="152"/>
                    </a:lnTo>
                    <a:lnTo>
                      <a:pt x="6" y="158"/>
                    </a:lnTo>
                    <a:lnTo>
                      <a:pt x="12" y="165"/>
                    </a:lnTo>
                    <a:lnTo>
                      <a:pt x="25" y="177"/>
                    </a:lnTo>
                    <a:lnTo>
                      <a:pt x="31" y="184"/>
                    </a:lnTo>
                    <a:lnTo>
                      <a:pt x="44" y="196"/>
                    </a:lnTo>
                    <a:lnTo>
                      <a:pt x="51" y="202"/>
                    </a:lnTo>
                    <a:lnTo>
                      <a:pt x="57" y="202"/>
                    </a:lnTo>
                    <a:lnTo>
                      <a:pt x="76" y="215"/>
                    </a:lnTo>
                    <a:lnTo>
                      <a:pt x="82" y="215"/>
                    </a:lnTo>
                    <a:lnTo>
                      <a:pt x="95" y="221"/>
                    </a:lnTo>
                    <a:lnTo>
                      <a:pt x="108" y="228"/>
                    </a:lnTo>
                    <a:lnTo>
                      <a:pt x="127" y="234"/>
                    </a:lnTo>
                    <a:lnTo>
                      <a:pt x="127" y="234"/>
                    </a:lnTo>
                    <a:lnTo>
                      <a:pt x="140" y="24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517"/>
              <p:cNvSpPr>
                <a:spLocks/>
              </p:cNvSpPr>
              <p:nvPr/>
            </p:nvSpPr>
            <p:spPr bwMode="auto">
              <a:xfrm>
                <a:off x="2310" y="2222"/>
                <a:ext cx="503" cy="253"/>
              </a:xfrm>
              <a:custGeom>
                <a:avLst/>
                <a:gdLst>
                  <a:gd name="T0" fmla="*/ 25 w 79"/>
                  <a:gd name="T1" fmla="*/ 38 h 40"/>
                  <a:gd name="T2" fmla="*/ 30 w 79"/>
                  <a:gd name="T3" fmla="*/ 39 h 40"/>
                  <a:gd name="T4" fmla="*/ 36 w 79"/>
                  <a:gd name="T5" fmla="*/ 39 h 40"/>
                  <a:gd name="T6" fmla="*/ 41 w 79"/>
                  <a:gd name="T7" fmla="*/ 40 h 40"/>
                  <a:gd name="T8" fmla="*/ 46 w 79"/>
                  <a:gd name="T9" fmla="*/ 39 h 40"/>
                  <a:gd name="T10" fmla="*/ 52 w 79"/>
                  <a:gd name="T11" fmla="*/ 39 h 40"/>
                  <a:gd name="T12" fmla="*/ 57 w 79"/>
                  <a:gd name="T13" fmla="*/ 38 h 40"/>
                  <a:gd name="T14" fmla="*/ 59 w 79"/>
                  <a:gd name="T15" fmla="*/ 37 h 40"/>
                  <a:gd name="T16" fmla="*/ 65 w 79"/>
                  <a:gd name="T17" fmla="*/ 35 h 40"/>
                  <a:gd name="T18" fmla="*/ 67 w 79"/>
                  <a:gd name="T19" fmla="*/ 34 h 40"/>
                  <a:gd name="T20" fmla="*/ 71 w 79"/>
                  <a:gd name="T21" fmla="*/ 32 h 40"/>
                  <a:gd name="T22" fmla="*/ 74 w 79"/>
                  <a:gd name="T23" fmla="*/ 29 h 40"/>
                  <a:gd name="T24" fmla="*/ 77 w 79"/>
                  <a:gd name="T25" fmla="*/ 26 h 40"/>
                  <a:gd name="T26" fmla="*/ 78 w 79"/>
                  <a:gd name="T27" fmla="*/ 24 h 40"/>
                  <a:gd name="T28" fmla="*/ 79 w 79"/>
                  <a:gd name="T29" fmla="*/ 18 h 40"/>
                  <a:gd name="T30" fmla="*/ 78 w 79"/>
                  <a:gd name="T31" fmla="*/ 15 h 40"/>
                  <a:gd name="T32" fmla="*/ 75 w 79"/>
                  <a:gd name="T33" fmla="*/ 11 h 40"/>
                  <a:gd name="T34" fmla="*/ 73 w 79"/>
                  <a:gd name="T35" fmla="*/ 9 h 40"/>
                  <a:gd name="T36" fmla="*/ 70 w 79"/>
                  <a:gd name="T37" fmla="*/ 7 h 40"/>
                  <a:gd name="T38" fmla="*/ 66 w 79"/>
                  <a:gd name="T39" fmla="*/ 5 h 40"/>
                  <a:gd name="T40" fmla="*/ 62 w 79"/>
                  <a:gd name="T41" fmla="*/ 4 h 40"/>
                  <a:gd name="T42" fmla="*/ 59 w 79"/>
                  <a:gd name="T43" fmla="*/ 3 h 40"/>
                  <a:gd name="T44" fmla="*/ 54 w 79"/>
                  <a:gd name="T45" fmla="*/ 1 h 40"/>
                  <a:gd name="T46" fmla="*/ 49 w 79"/>
                  <a:gd name="T47" fmla="*/ 1 h 40"/>
                  <a:gd name="T48" fmla="*/ 44 w 79"/>
                  <a:gd name="T49" fmla="*/ 0 h 40"/>
                  <a:gd name="T50" fmla="*/ 38 w 79"/>
                  <a:gd name="T51" fmla="*/ 0 h 40"/>
                  <a:gd name="T52" fmla="*/ 33 w 79"/>
                  <a:gd name="T53" fmla="*/ 0 h 40"/>
                  <a:gd name="T54" fmla="*/ 28 w 79"/>
                  <a:gd name="T55" fmla="*/ 1 h 40"/>
                  <a:gd name="T56" fmla="*/ 22 w 79"/>
                  <a:gd name="T57" fmla="*/ 2 h 40"/>
                  <a:gd name="T58" fmla="*/ 20 w 79"/>
                  <a:gd name="T59" fmla="*/ 3 h 40"/>
                  <a:gd name="T60" fmla="*/ 15 w 79"/>
                  <a:gd name="T61" fmla="*/ 5 h 40"/>
                  <a:gd name="T62" fmla="*/ 12 w 79"/>
                  <a:gd name="T63" fmla="*/ 6 h 40"/>
                  <a:gd name="T64" fmla="*/ 8 w 79"/>
                  <a:gd name="T65" fmla="*/ 8 h 40"/>
                  <a:gd name="T66" fmla="*/ 5 w 79"/>
                  <a:gd name="T67" fmla="*/ 11 h 40"/>
                  <a:gd name="T68" fmla="*/ 2 w 79"/>
                  <a:gd name="T69" fmla="*/ 13 h 40"/>
                  <a:gd name="T70" fmla="*/ 1 w 79"/>
                  <a:gd name="T71" fmla="*/ 16 h 40"/>
                  <a:gd name="T72" fmla="*/ 0 w 79"/>
                  <a:gd name="T73" fmla="*/ 21 h 40"/>
                  <a:gd name="T74" fmla="*/ 1 w 79"/>
                  <a:gd name="T75" fmla="*/ 25 h 40"/>
                  <a:gd name="T76" fmla="*/ 4 w 79"/>
                  <a:gd name="T77" fmla="*/ 28 h 40"/>
                  <a:gd name="T78" fmla="*/ 7 w 79"/>
                  <a:gd name="T79" fmla="*/ 31 h 40"/>
                  <a:gd name="T80" fmla="*/ 9 w 79"/>
                  <a:gd name="T81" fmla="*/ 32 h 40"/>
                  <a:gd name="T82" fmla="*/ 13 w 79"/>
                  <a:gd name="T83" fmla="*/ 34 h 40"/>
                  <a:gd name="T84" fmla="*/ 17 w 79"/>
                  <a:gd name="T85" fmla="*/ 36 h 40"/>
                  <a:gd name="T86" fmla="*/ 20 w 79"/>
                  <a:gd name="T87"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40">
                    <a:moveTo>
                      <a:pt x="22" y="38"/>
                    </a:moveTo>
                    <a:lnTo>
                      <a:pt x="25" y="38"/>
                    </a:lnTo>
                    <a:lnTo>
                      <a:pt x="28" y="39"/>
                    </a:lnTo>
                    <a:lnTo>
                      <a:pt x="30" y="39"/>
                    </a:lnTo>
                    <a:lnTo>
                      <a:pt x="33" y="39"/>
                    </a:lnTo>
                    <a:lnTo>
                      <a:pt x="36" y="39"/>
                    </a:lnTo>
                    <a:lnTo>
                      <a:pt x="38" y="40"/>
                    </a:lnTo>
                    <a:lnTo>
                      <a:pt x="41" y="40"/>
                    </a:lnTo>
                    <a:lnTo>
                      <a:pt x="44" y="39"/>
                    </a:lnTo>
                    <a:lnTo>
                      <a:pt x="46" y="39"/>
                    </a:lnTo>
                    <a:lnTo>
                      <a:pt x="49" y="39"/>
                    </a:lnTo>
                    <a:lnTo>
                      <a:pt x="52" y="39"/>
                    </a:lnTo>
                    <a:lnTo>
                      <a:pt x="54" y="38"/>
                    </a:lnTo>
                    <a:lnTo>
                      <a:pt x="57" y="38"/>
                    </a:lnTo>
                    <a:lnTo>
                      <a:pt x="59" y="37"/>
                    </a:lnTo>
                    <a:lnTo>
                      <a:pt x="59" y="37"/>
                    </a:lnTo>
                    <a:lnTo>
                      <a:pt x="62" y="36"/>
                    </a:lnTo>
                    <a:lnTo>
                      <a:pt x="65" y="35"/>
                    </a:lnTo>
                    <a:lnTo>
                      <a:pt x="66" y="34"/>
                    </a:lnTo>
                    <a:lnTo>
                      <a:pt x="67" y="34"/>
                    </a:lnTo>
                    <a:lnTo>
                      <a:pt x="70" y="32"/>
                    </a:lnTo>
                    <a:lnTo>
                      <a:pt x="71" y="32"/>
                    </a:lnTo>
                    <a:lnTo>
                      <a:pt x="73" y="31"/>
                    </a:lnTo>
                    <a:lnTo>
                      <a:pt x="74" y="29"/>
                    </a:lnTo>
                    <a:lnTo>
                      <a:pt x="75" y="28"/>
                    </a:lnTo>
                    <a:lnTo>
                      <a:pt x="77" y="26"/>
                    </a:lnTo>
                    <a:lnTo>
                      <a:pt x="78" y="25"/>
                    </a:lnTo>
                    <a:lnTo>
                      <a:pt x="78" y="24"/>
                    </a:lnTo>
                    <a:lnTo>
                      <a:pt x="79" y="21"/>
                    </a:lnTo>
                    <a:lnTo>
                      <a:pt x="79" y="18"/>
                    </a:lnTo>
                    <a:lnTo>
                      <a:pt x="78" y="16"/>
                    </a:lnTo>
                    <a:lnTo>
                      <a:pt x="78" y="15"/>
                    </a:lnTo>
                    <a:lnTo>
                      <a:pt x="77" y="13"/>
                    </a:lnTo>
                    <a:lnTo>
                      <a:pt x="75" y="11"/>
                    </a:lnTo>
                    <a:lnTo>
                      <a:pt x="74" y="11"/>
                    </a:lnTo>
                    <a:lnTo>
                      <a:pt x="73" y="9"/>
                    </a:lnTo>
                    <a:lnTo>
                      <a:pt x="71" y="8"/>
                    </a:lnTo>
                    <a:lnTo>
                      <a:pt x="70" y="7"/>
                    </a:lnTo>
                    <a:lnTo>
                      <a:pt x="67" y="6"/>
                    </a:lnTo>
                    <a:lnTo>
                      <a:pt x="66" y="5"/>
                    </a:lnTo>
                    <a:lnTo>
                      <a:pt x="65" y="5"/>
                    </a:lnTo>
                    <a:lnTo>
                      <a:pt x="62" y="4"/>
                    </a:lnTo>
                    <a:lnTo>
                      <a:pt x="59" y="3"/>
                    </a:lnTo>
                    <a:lnTo>
                      <a:pt x="59" y="3"/>
                    </a:lnTo>
                    <a:lnTo>
                      <a:pt x="57" y="2"/>
                    </a:lnTo>
                    <a:lnTo>
                      <a:pt x="54" y="1"/>
                    </a:lnTo>
                    <a:lnTo>
                      <a:pt x="52" y="1"/>
                    </a:lnTo>
                    <a:lnTo>
                      <a:pt x="49" y="1"/>
                    </a:lnTo>
                    <a:lnTo>
                      <a:pt x="46" y="0"/>
                    </a:lnTo>
                    <a:lnTo>
                      <a:pt x="44" y="0"/>
                    </a:lnTo>
                    <a:lnTo>
                      <a:pt x="41" y="0"/>
                    </a:lnTo>
                    <a:lnTo>
                      <a:pt x="38" y="0"/>
                    </a:lnTo>
                    <a:lnTo>
                      <a:pt x="36" y="0"/>
                    </a:lnTo>
                    <a:lnTo>
                      <a:pt x="33" y="0"/>
                    </a:lnTo>
                    <a:lnTo>
                      <a:pt x="30" y="1"/>
                    </a:lnTo>
                    <a:lnTo>
                      <a:pt x="28" y="1"/>
                    </a:lnTo>
                    <a:lnTo>
                      <a:pt x="25" y="1"/>
                    </a:lnTo>
                    <a:lnTo>
                      <a:pt x="22" y="2"/>
                    </a:lnTo>
                    <a:lnTo>
                      <a:pt x="20" y="3"/>
                    </a:lnTo>
                    <a:lnTo>
                      <a:pt x="20" y="3"/>
                    </a:lnTo>
                    <a:lnTo>
                      <a:pt x="17" y="4"/>
                    </a:lnTo>
                    <a:lnTo>
                      <a:pt x="15" y="5"/>
                    </a:lnTo>
                    <a:lnTo>
                      <a:pt x="13" y="5"/>
                    </a:lnTo>
                    <a:lnTo>
                      <a:pt x="12" y="6"/>
                    </a:lnTo>
                    <a:lnTo>
                      <a:pt x="9" y="7"/>
                    </a:lnTo>
                    <a:lnTo>
                      <a:pt x="8" y="8"/>
                    </a:lnTo>
                    <a:lnTo>
                      <a:pt x="7" y="9"/>
                    </a:lnTo>
                    <a:lnTo>
                      <a:pt x="5" y="11"/>
                    </a:lnTo>
                    <a:lnTo>
                      <a:pt x="4" y="11"/>
                    </a:lnTo>
                    <a:lnTo>
                      <a:pt x="2" y="13"/>
                    </a:lnTo>
                    <a:lnTo>
                      <a:pt x="1" y="15"/>
                    </a:lnTo>
                    <a:lnTo>
                      <a:pt x="1" y="16"/>
                    </a:lnTo>
                    <a:lnTo>
                      <a:pt x="0" y="18"/>
                    </a:lnTo>
                    <a:lnTo>
                      <a:pt x="0" y="21"/>
                    </a:lnTo>
                    <a:lnTo>
                      <a:pt x="1" y="24"/>
                    </a:lnTo>
                    <a:lnTo>
                      <a:pt x="1" y="25"/>
                    </a:lnTo>
                    <a:lnTo>
                      <a:pt x="2" y="26"/>
                    </a:lnTo>
                    <a:lnTo>
                      <a:pt x="4" y="28"/>
                    </a:lnTo>
                    <a:lnTo>
                      <a:pt x="5" y="29"/>
                    </a:lnTo>
                    <a:lnTo>
                      <a:pt x="7" y="31"/>
                    </a:lnTo>
                    <a:lnTo>
                      <a:pt x="8" y="32"/>
                    </a:lnTo>
                    <a:lnTo>
                      <a:pt x="9" y="32"/>
                    </a:lnTo>
                    <a:lnTo>
                      <a:pt x="12" y="34"/>
                    </a:lnTo>
                    <a:lnTo>
                      <a:pt x="13" y="34"/>
                    </a:lnTo>
                    <a:lnTo>
                      <a:pt x="15" y="35"/>
                    </a:lnTo>
                    <a:lnTo>
                      <a:pt x="17" y="36"/>
                    </a:lnTo>
                    <a:lnTo>
                      <a:pt x="20" y="37"/>
                    </a:lnTo>
                    <a:lnTo>
                      <a:pt x="20" y="37"/>
                    </a:lnTo>
                    <a:lnTo>
                      <a:pt x="2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Freeform 518"/>
              <p:cNvSpPr>
                <a:spLocks/>
              </p:cNvSpPr>
              <p:nvPr/>
            </p:nvSpPr>
            <p:spPr bwMode="auto">
              <a:xfrm>
                <a:off x="2405" y="2267"/>
                <a:ext cx="319" cy="157"/>
              </a:xfrm>
              <a:custGeom>
                <a:avLst/>
                <a:gdLst>
                  <a:gd name="T0" fmla="*/ 115 w 319"/>
                  <a:gd name="T1" fmla="*/ 157 h 157"/>
                  <a:gd name="T2" fmla="*/ 134 w 319"/>
                  <a:gd name="T3" fmla="*/ 157 h 157"/>
                  <a:gd name="T4" fmla="*/ 147 w 319"/>
                  <a:gd name="T5" fmla="*/ 157 h 157"/>
                  <a:gd name="T6" fmla="*/ 166 w 319"/>
                  <a:gd name="T7" fmla="*/ 157 h 157"/>
                  <a:gd name="T8" fmla="*/ 185 w 319"/>
                  <a:gd name="T9" fmla="*/ 157 h 157"/>
                  <a:gd name="T10" fmla="*/ 198 w 319"/>
                  <a:gd name="T11" fmla="*/ 157 h 157"/>
                  <a:gd name="T12" fmla="*/ 211 w 319"/>
                  <a:gd name="T13" fmla="*/ 157 h 157"/>
                  <a:gd name="T14" fmla="*/ 217 w 319"/>
                  <a:gd name="T15" fmla="*/ 151 h 157"/>
                  <a:gd name="T16" fmla="*/ 236 w 319"/>
                  <a:gd name="T17" fmla="*/ 151 h 157"/>
                  <a:gd name="T18" fmla="*/ 249 w 319"/>
                  <a:gd name="T19" fmla="*/ 145 h 157"/>
                  <a:gd name="T20" fmla="*/ 268 w 319"/>
                  <a:gd name="T21" fmla="*/ 139 h 157"/>
                  <a:gd name="T22" fmla="*/ 268 w 319"/>
                  <a:gd name="T23" fmla="*/ 139 h 157"/>
                  <a:gd name="T24" fmla="*/ 281 w 319"/>
                  <a:gd name="T25" fmla="*/ 132 h 157"/>
                  <a:gd name="T26" fmla="*/ 293 w 319"/>
                  <a:gd name="T27" fmla="*/ 120 h 157"/>
                  <a:gd name="T28" fmla="*/ 300 w 319"/>
                  <a:gd name="T29" fmla="*/ 120 h 157"/>
                  <a:gd name="T30" fmla="*/ 306 w 319"/>
                  <a:gd name="T31" fmla="*/ 107 h 157"/>
                  <a:gd name="T32" fmla="*/ 319 w 319"/>
                  <a:gd name="T33" fmla="*/ 88 h 157"/>
                  <a:gd name="T34" fmla="*/ 319 w 319"/>
                  <a:gd name="T35" fmla="*/ 69 h 157"/>
                  <a:gd name="T36" fmla="*/ 306 w 319"/>
                  <a:gd name="T37" fmla="*/ 56 h 157"/>
                  <a:gd name="T38" fmla="*/ 300 w 319"/>
                  <a:gd name="T39" fmla="*/ 44 h 157"/>
                  <a:gd name="T40" fmla="*/ 293 w 319"/>
                  <a:gd name="T41" fmla="*/ 37 h 157"/>
                  <a:gd name="T42" fmla="*/ 281 w 319"/>
                  <a:gd name="T43" fmla="*/ 31 h 157"/>
                  <a:gd name="T44" fmla="*/ 268 w 319"/>
                  <a:gd name="T45" fmla="*/ 25 h 157"/>
                  <a:gd name="T46" fmla="*/ 268 w 319"/>
                  <a:gd name="T47" fmla="*/ 25 h 157"/>
                  <a:gd name="T48" fmla="*/ 249 w 319"/>
                  <a:gd name="T49" fmla="*/ 18 h 157"/>
                  <a:gd name="T50" fmla="*/ 236 w 319"/>
                  <a:gd name="T51" fmla="*/ 12 h 157"/>
                  <a:gd name="T52" fmla="*/ 217 w 319"/>
                  <a:gd name="T53" fmla="*/ 6 h 157"/>
                  <a:gd name="T54" fmla="*/ 211 w 319"/>
                  <a:gd name="T55" fmla="*/ 6 h 157"/>
                  <a:gd name="T56" fmla="*/ 198 w 319"/>
                  <a:gd name="T57" fmla="*/ 6 h 157"/>
                  <a:gd name="T58" fmla="*/ 185 w 319"/>
                  <a:gd name="T59" fmla="*/ 0 h 157"/>
                  <a:gd name="T60" fmla="*/ 166 w 319"/>
                  <a:gd name="T61" fmla="*/ 0 h 157"/>
                  <a:gd name="T62" fmla="*/ 147 w 319"/>
                  <a:gd name="T63" fmla="*/ 0 h 157"/>
                  <a:gd name="T64" fmla="*/ 134 w 319"/>
                  <a:gd name="T65" fmla="*/ 0 h 157"/>
                  <a:gd name="T66" fmla="*/ 115 w 319"/>
                  <a:gd name="T67" fmla="*/ 6 h 157"/>
                  <a:gd name="T68" fmla="*/ 102 w 319"/>
                  <a:gd name="T69" fmla="*/ 6 h 157"/>
                  <a:gd name="T70" fmla="*/ 96 w 319"/>
                  <a:gd name="T71" fmla="*/ 6 h 157"/>
                  <a:gd name="T72" fmla="*/ 83 w 319"/>
                  <a:gd name="T73" fmla="*/ 12 h 157"/>
                  <a:gd name="T74" fmla="*/ 64 w 319"/>
                  <a:gd name="T75" fmla="*/ 18 h 157"/>
                  <a:gd name="T76" fmla="*/ 51 w 319"/>
                  <a:gd name="T77" fmla="*/ 25 h 157"/>
                  <a:gd name="T78" fmla="*/ 45 w 319"/>
                  <a:gd name="T79" fmla="*/ 25 h 157"/>
                  <a:gd name="T80" fmla="*/ 32 w 319"/>
                  <a:gd name="T81" fmla="*/ 31 h 157"/>
                  <a:gd name="T82" fmla="*/ 19 w 319"/>
                  <a:gd name="T83" fmla="*/ 37 h 157"/>
                  <a:gd name="T84" fmla="*/ 13 w 319"/>
                  <a:gd name="T85" fmla="*/ 44 h 157"/>
                  <a:gd name="T86" fmla="*/ 7 w 319"/>
                  <a:gd name="T87" fmla="*/ 56 h 157"/>
                  <a:gd name="T88" fmla="*/ 0 w 319"/>
                  <a:gd name="T89" fmla="*/ 69 h 157"/>
                  <a:gd name="T90" fmla="*/ 0 w 319"/>
                  <a:gd name="T91" fmla="*/ 88 h 157"/>
                  <a:gd name="T92" fmla="*/ 7 w 319"/>
                  <a:gd name="T93" fmla="*/ 107 h 157"/>
                  <a:gd name="T94" fmla="*/ 13 w 319"/>
                  <a:gd name="T95" fmla="*/ 120 h 157"/>
                  <a:gd name="T96" fmla="*/ 19 w 319"/>
                  <a:gd name="T97" fmla="*/ 120 h 157"/>
                  <a:gd name="T98" fmla="*/ 32 w 319"/>
                  <a:gd name="T99" fmla="*/ 132 h 157"/>
                  <a:gd name="T100" fmla="*/ 45 w 319"/>
                  <a:gd name="T101" fmla="*/ 139 h 157"/>
                  <a:gd name="T102" fmla="*/ 51 w 319"/>
                  <a:gd name="T103" fmla="*/ 139 h 157"/>
                  <a:gd name="T104" fmla="*/ 64 w 319"/>
                  <a:gd name="T105" fmla="*/ 145 h 157"/>
                  <a:gd name="T106" fmla="*/ 83 w 319"/>
                  <a:gd name="T107" fmla="*/ 151 h 157"/>
                  <a:gd name="T108" fmla="*/ 96 w 319"/>
                  <a:gd name="T109" fmla="*/ 151 h 157"/>
                  <a:gd name="T110" fmla="*/ 102 w 319"/>
                  <a:gd name="T111" fmla="*/ 157 h 157"/>
                  <a:gd name="T112" fmla="*/ 115 w 319"/>
                  <a:gd name="T11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9" h="157">
                    <a:moveTo>
                      <a:pt x="115" y="157"/>
                    </a:moveTo>
                    <a:lnTo>
                      <a:pt x="134" y="157"/>
                    </a:lnTo>
                    <a:lnTo>
                      <a:pt x="147" y="157"/>
                    </a:lnTo>
                    <a:lnTo>
                      <a:pt x="166" y="157"/>
                    </a:lnTo>
                    <a:lnTo>
                      <a:pt x="185" y="157"/>
                    </a:lnTo>
                    <a:lnTo>
                      <a:pt x="198" y="157"/>
                    </a:lnTo>
                    <a:lnTo>
                      <a:pt x="211" y="157"/>
                    </a:lnTo>
                    <a:lnTo>
                      <a:pt x="217" y="151"/>
                    </a:lnTo>
                    <a:lnTo>
                      <a:pt x="236" y="151"/>
                    </a:lnTo>
                    <a:lnTo>
                      <a:pt x="249" y="145"/>
                    </a:lnTo>
                    <a:lnTo>
                      <a:pt x="268" y="139"/>
                    </a:lnTo>
                    <a:lnTo>
                      <a:pt x="268" y="139"/>
                    </a:lnTo>
                    <a:lnTo>
                      <a:pt x="281" y="132"/>
                    </a:lnTo>
                    <a:lnTo>
                      <a:pt x="293" y="120"/>
                    </a:lnTo>
                    <a:lnTo>
                      <a:pt x="300" y="120"/>
                    </a:lnTo>
                    <a:lnTo>
                      <a:pt x="306" y="107"/>
                    </a:lnTo>
                    <a:lnTo>
                      <a:pt x="319" y="88"/>
                    </a:lnTo>
                    <a:lnTo>
                      <a:pt x="319" y="69"/>
                    </a:lnTo>
                    <a:lnTo>
                      <a:pt x="306" y="56"/>
                    </a:lnTo>
                    <a:lnTo>
                      <a:pt x="300" y="44"/>
                    </a:lnTo>
                    <a:lnTo>
                      <a:pt x="293" y="37"/>
                    </a:lnTo>
                    <a:lnTo>
                      <a:pt x="281" y="31"/>
                    </a:lnTo>
                    <a:lnTo>
                      <a:pt x="268" y="25"/>
                    </a:lnTo>
                    <a:lnTo>
                      <a:pt x="268" y="25"/>
                    </a:lnTo>
                    <a:lnTo>
                      <a:pt x="249" y="18"/>
                    </a:lnTo>
                    <a:lnTo>
                      <a:pt x="236" y="12"/>
                    </a:lnTo>
                    <a:lnTo>
                      <a:pt x="217" y="6"/>
                    </a:lnTo>
                    <a:lnTo>
                      <a:pt x="211" y="6"/>
                    </a:lnTo>
                    <a:lnTo>
                      <a:pt x="198" y="6"/>
                    </a:lnTo>
                    <a:lnTo>
                      <a:pt x="185" y="0"/>
                    </a:lnTo>
                    <a:lnTo>
                      <a:pt x="166" y="0"/>
                    </a:lnTo>
                    <a:lnTo>
                      <a:pt x="147" y="0"/>
                    </a:lnTo>
                    <a:lnTo>
                      <a:pt x="134" y="0"/>
                    </a:lnTo>
                    <a:lnTo>
                      <a:pt x="115" y="6"/>
                    </a:lnTo>
                    <a:lnTo>
                      <a:pt x="102" y="6"/>
                    </a:lnTo>
                    <a:lnTo>
                      <a:pt x="96" y="6"/>
                    </a:lnTo>
                    <a:lnTo>
                      <a:pt x="83" y="12"/>
                    </a:lnTo>
                    <a:lnTo>
                      <a:pt x="64" y="18"/>
                    </a:lnTo>
                    <a:lnTo>
                      <a:pt x="51" y="25"/>
                    </a:lnTo>
                    <a:lnTo>
                      <a:pt x="45" y="25"/>
                    </a:lnTo>
                    <a:lnTo>
                      <a:pt x="32" y="31"/>
                    </a:lnTo>
                    <a:lnTo>
                      <a:pt x="19" y="37"/>
                    </a:lnTo>
                    <a:lnTo>
                      <a:pt x="13" y="44"/>
                    </a:lnTo>
                    <a:lnTo>
                      <a:pt x="7" y="56"/>
                    </a:lnTo>
                    <a:lnTo>
                      <a:pt x="0" y="69"/>
                    </a:lnTo>
                    <a:lnTo>
                      <a:pt x="0" y="88"/>
                    </a:lnTo>
                    <a:lnTo>
                      <a:pt x="7" y="107"/>
                    </a:lnTo>
                    <a:lnTo>
                      <a:pt x="13" y="120"/>
                    </a:lnTo>
                    <a:lnTo>
                      <a:pt x="19" y="120"/>
                    </a:lnTo>
                    <a:lnTo>
                      <a:pt x="32" y="132"/>
                    </a:lnTo>
                    <a:lnTo>
                      <a:pt x="45" y="139"/>
                    </a:lnTo>
                    <a:lnTo>
                      <a:pt x="51" y="139"/>
                    </a:lnTo>
                    <a:lnTo>
                      <a:pt x="64" y="145"/>
                    </a:lnTo>
                    <a:lnTo>
                      <a:pt x="83" y="151"/>
                    </a:lnTo>
                    <a:lnTo>
                      <a:pt x="96" y="151"/>
                    </a:lnTo>
                    <a:lnTo>
                      <a:pt x="102" y="157"/>
                    </a:lnTo>
                    <a:lnTo>
                      <a:pt x="115"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519"/>
              <p:cNvSpPr>
                <a:spLocks/>
              </p:cNvSpPr>
              <p:nvPr/>
            </p:nvSpPr>
            <p:spPr bwMode="auto">
              <a:xfrm>
                <a:off x="2405" y="2267"/>
                <a:ext cx="319" cy="157"/>
              </a:xfrm>
              <a:custGeom>
                <a:avLst/>
                <a:gdLst>
                  <a:gd name="T0" fmla="*/ 18 w 50"/>
                  <a:gd name="T1" fmla="*/ 25 h 25"/>
                  <a:gd name="T2" fmla="*/ 21 w 50"/>
                  <a:gd name="T3" fmla="*/ 25 h 25"/>
                  <a:gd name="T4" fmla="*/ 23 w 50"/>
                  <a:gd name="T5" fmla="*/ 25 h 25"/>
                  <a:gd name="T6" fmla="*/ 26 w 50"/>
                  <a:gd name="T7" fmla="*/ 25 h 25"/>
                  <a:gd name="T8" fmla="*/ 29 w 50"/>
                  <a:gd name="T9" fmla="*/ 25 h 25"/>
                  <a:gd name="T10" fmla="*/ 31 w 50"/>
                  <a:gd name="T11" fmla="*/ 25 h 25"/>
                  <a:gd name="T12" fmla="*/ 33 w 50"/>
                  <a:gd name="T13" fmla="*/ 25 h 25"/>
                  <a:gd name="T14" fmla="*/ 34 w 50"/>
                  <a:gd name="T15" fmla="*/ 24 h 25"/>
                  <a:gd name="T16" fmla="*/ 37 w 50"/>
                  <a:gd name="T17" fmla="*/ 24 h 25"/>
                  <a:gd name="T18" fmla="*/ 39 w 50"/>
                  <a:gd name="T19" fmla="*/ 23 h 25"/>
                  <a:gd name="T20" fmla="*/ 42 w 50"/>
                  <a:gd name="T21" fmla="*/ 22 h 25"/>
                  <a:gd name="T22" fmla="*/ 42 w 50"/>
                  <a:gd name="T23" fmla="*/ 22 h 25"/>
                  <a:gd name="T24" fmla="*/ 44 w 50"/>
                  <a:gd name="T25" fmla="*/ 21 h 25"/>
                  <a:gd name="T26" fmla="*/ 46 w 50"/>
                  <a:gd name="T27" fmla="*/ 19 h 25"/>
                  <a:gd name="T28" fmla="*/ 47 w 50"/>
                  <a:gd name="T29" fmla="*/ 19 h 25"/>
                  <a:gd name="T30" fmla="*/ 48 w 50"/>
                  <a:gd name="T31" fmla="*/ 17 h 25"/>
                  <a:gd name="T32" fmla="*/ 50 w 50"/>
                  <a:gd name="T33" fmla="*/ 14 h 25"/>
                  <a:gd name="T34" fmla="*/ 50 w 50"/>
                  <a:gd name="T35" fmla="*/ 11 h 25"/>
                  <a:gd name="T36" fmla="*/ 48 w 50"/>
                  <a:gd name="T37" fmla="*/ 9 h 25"/>
                  <a:gd name="T38" fmla="*/ 47 w 50"/>
                  <a:gd name="T39" fmla="*/ 7 h 25"/>
                  <a:gd name="T40" fmla="*/ 46 w 50"/>
                  <a:gd name="T41" fmla="*/ 6 h 25"/>
                  <a:gd name="T42" fmla="*/ 44 w 50"/>
                  <a:gd name="T43" fmla="*/ 5 h 25"/>
                  <a:gd name="T44" fmla="*/ 42 w 50"/>
                  <a:gd name="T45" fmla="*/ 4 h 25"/>
                  <a:gd name="T46" fmla="*/ 42 w 50"/>
                  <a:gd name="T47" fmla="*/ 4 h 25"/>
                  <a:gd name="T48" fmla="*/ 39 w 50"/>
                  <a:gd name="T49" fmla="*/ 3 h 25"/>
                  <a:gd name="T50" fmla="*/ 37 w 50"/>
                  <a:gd name="T51" fmla="*/ 2 h 25"/>
                  <a:gd name="T52" fmla="*/ 34 w 50"/>
                  <a:gd name="T53" fmla="*/ 1 h 25"/>
                  <a:gd name="T54" fmla="*/ 33 w 50"/>
                  <a:gd name="T55" fmla="*/ 1 h 25"/>
                  <a:gd name="T56" fmla="*/ 31 w 50"/>
                  <a:gd name="T57" fmla="*/ 1 h 25"/>
                  <a:gd name="T58" fmla="*/ 29 w 50"/>
                  <a:gd name="T59" fmla="*/ 0 h 25"/>
                  <a:gd name="T60" fmla="*/ 26 w 50"/>
                  <a:gd name="T61" fmla="*/ 0 h 25"/>
                  <a:gd name="T62" fmla="*/ 23 w 50"/>
                  <a:gd name="T63" fmla="*/ 0 h 25"/>
                  <a:gd name="T64" fmla="*/ 21 w 50"/>
                  <a:gd name="T65" fmla="*/ 0 h 25"/>
                  <a:gd name="T66" fmla="*/ 18 w 50"/>
                  <a:gd name="T67" fmla="*/ 1 h 25"/>
                  <a:gd name="T68" fmla="*/ 16 w 50"/>
                  <a:gd name="T69" fmla="*/ 1 h 25"/>
                  <a:gd name="T70" fmla="*/ 15 w 50"/>
                  <a:gd name="T71" fmla="*/ 1 h 25"/>
                  <a:gd name="T72" fmla="*/ 13 w 50"/>
                  <a:gd name="T73" fmla="*/ 2 h 25"/>
                  <a:gd name="T74" fmla="*/ 10 w 50"/>
                  <a:gd name="T75" fmla="*/ 3 h 25"/>
                  <a:gd name="T76" fmla="*/ 8 w 50"/>
                  <a:gd name="T77" fmla="*/ 4 h 25"/>
                  <a:gd name="T78" fmla="*/ 7 w 50"/>
                  <a:gd name="T79" fmla="*/ 4 h 25"/>
                  <a:gd name="T80" fmla="*/ 5 w 50"/>
                  <a:gd name="T81" fmla="*/ 5 h 25"/>
                  <a:gd name="T82" fmla="*/ 3 w 50"/>
                  <a:gd name="T83" fmla="*/ 6 h 25"/>
                  <a:gd name="T84" fmla="*/ 2 w 50"/>
                  <a:gd name="T85" fmla="*/ 7 h 25"/>
                  <a:gd name="T86" fmla="*/ 1 w 50"/>
                  <a:gd name="T87" fmla="*/ 9 h 25"/>
                  <a:gd name="T88" fmla="*/ 0 w 50"/>
                  <a:gd name="T89" fmla="*/ 11 h 25"/>
                  <a:gd name="T90" fmla="*/ 0 w 50"/>
                  <a:gd name="T91" fmla="*/ 14 h 25"/>
                  <a:gd name="T92" fmla="*/ 1 w 50"/>
                  <a:gd name="T93" fmla="*/ 17 h 25"/>
                  <a:gd name="T94" fmla="*/ 2 w 50"/>
                  <a:gd name="T95" fmla="*/ 19 h 25"/>
                  <a:gd name="T96" fmla="*/ 3 w 50"/>
                  <a:gd name="T97" fmla="*/ 19 h 25"/>
                  <a:gd name="T98" fmla="*/ 5 w 50"/>
                  <a:gd name="T99" fmla="*/ 21 h 25"/>
                  <a:gd name="T100" fmla="*/ 7 w 50"/>
                  <a:gd name="T101" fmla="*/ 22 h 25"/>
                  <a:gd name="T102" fmla="*/ 8 w 50"/>
                  <a:gd name="T103" fmla="*/ 22 h 25"/>
                  <a:gd name="T104" fmla="*/ 10 w 50"/>
                  <a:gd name="T105" fmla="*/ 23 h 25"/>
                  <a:gd name="T106" fmla="*/ 13 w 50"/>
                  <a:gd name="T107" fmla="*/ 24 h 25"/>
                  <a:gd name="T108" fmla="*/ 15 w 50"/>
                  <a:gd name="T109" fmla="*/ 24 h 25"/>
                  <a:gd name="T110" fmla="*/ 16 w 50"/>
                  <a:gd name="T111" fmla="*/ 25 h 25"/>
                  <a:gd name="T112" fmla="*/ 18 w 50"/>
                  <a:gd name="T11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25">
                    <a:moveTo>
                      <a:pt x="18" y="25"/>
                    </a:moveTo>
                    <a:lnTo>
                      <a:pt x="21" y="25"/>
                    </a:lnTo>
                    <a:lnTo>
                      <a:pt x="23" y="25"/>
                    </a:lnTo>
                    <a:lnTo>
                      <a:pt x="26" y="25"/>
                    </a:lnTo>
                    <a:lnTo>
                      <a:pt x="29" y="25"/>
                    </a:lnTo>
                    <a:lnTo>
                      <a:pt x="31" y="25"/>
                    </a:lnTo>
                    <a:lnTo>
                      <a:pt x="33" y="25"/>
                    </a:lnTo>
                    <a:lnTo>
                      <a:pt x="34" y="24"/>
                    </a:lnTo>
                    <a:lnTo>
                      <a:pt x="37" y="24"/>
                    </a:lnTo>
                    <a:lnTo>
                      <a:pt x="39" y="23"/>
                    </a:lnTo>
                    <a:lnTo>
                      <a:pt x="42" y="22"/>
                    </a:lnTo>
                    <a:lnTo>
                      <a:pt x="42" y="22"/>
                    </a:lnTo>
                    <a:lnTo>
                      <a:pt x="44" y="21"/>
                    </a:lnTo>
                    <a:lnTo>
                      <a:pt x="46" y="19"/>
                    </a:lnTo>
                    <a:lnTo>
                      <a:pt x="47" y="19"/>
                    </a:lnTo>
                    <a:lnTo>
                      <a:pt x="48" y="17"/>
                    </a:lnTo>
                    <a:lnTo>
                      <a:pt x="50" y="14"/>
                    </a:lnTo>
                    <a:lnTo>
                      <a:pt x="50" y="11"/>
                    </a:lnTo>
                    <a:lnTo>
                      <a:pt x="48" y="9"/>
                    </a:lnTo>
                    <a:lnTo>
                      <a:pt x="47" y="7"/>
                    </a:lnTo>
                    <a:lnTo>
                      <a:pt x="46" y="6"/>
                    </a:lnTo>
                    <a:lnTo>
                      <a:pt x="44" y="5"/>
                    </a:lnTo>
                    <a:lnTo>
                      <a:pt x="42" y="4"/>
                    </a:lnTo>
                    <a:lnTo>
                      <a:pt x="42" y="4"/>
                    </a:lnTo>
                    <a:lnTo>
                      <a:pt x="39" y="3"/>
                    </a:lnTo>
                    <a:lnTo>
                      <a:pt x="37" y="2"/>
                    </a:lnTo>
                    <a:lnTo>
                      <a:pt x="34" y="1"/>
                    </a:lnTo>
                    <a:lnTo>
                      <a:pt x="33" y="1"/>
                    </a:lnTo>
                    <a:lnTo>
                      <a:pt x="31" y="1"/>
                    </a:lnTo>
                    <a:lnTo>
                      <a:pt x="29" y="0"/>
                    </a:lnTo>
                    <a:lnTo>
                      <a:pt x="26" y="0"/>
                    </a:lnTo>
                    <a:lnTo>
                      <a:pt x="23" y="0"/>
                    </a:lnTo>
                    <a:lnTo>
                      <a:pt x="21" y="0"/>
                    </a:lnTo>
                    <a:lnTo>
                      <a:pt x="18" y="1"/>
                    </a:lnTo>
                    <a:lnTo>
                      <a:pt x="16" y="1"/>
                    </a:lnTo>
                    <a:lnTo>
                      <a:pt x="15" y="1"/>
                    </a:lnTo>
                    <a:lnTo>
                      <a:pt x="13" y="2"/>
                    </a:lnTo>
                    <a:lnTo>
                      <a:pt x="10" y="3"/>
                    </a:lnTo>
                    <a:lnTo>
                      <a:pt x="8" y="4"/>
                    </a:lnTo>
                    <a:lnTo>
                      <a:pt x="7" y="4"/>
                    </a:lnTo>
                    <a:lnTo>
                      <a:pt x="5" y="5"/>
                    </a:lnTo>
                    <a:lnTo>
                      <a:pt x="3" y="6"/>
                    </a:lnTo>
                    <a:lnTo>
                      <a:pt x="2" y="7"/>
                    </a:lnTo>
                    <a:lnTo>
                      <a:pt x="1" y="9"/>
                    </a:lnTo>
                    <a:lnTo>
                      <a:pt x="0" y="11"/>
                    </a:lnTo>
                    <a:lnTo>
                      <a:pt x="0" y="14"/>
                    </a:lnTo>
                    <a:lnTo>
                      <a:pt x="1" y="17"/>
                    </a:lnTo>
                    <a:lnTo>
                      <a:pt x="2" y="19"/>
                    </a:lnTo>
                    <a:lnTo>
                      <a:pt x="3" y="19"/>
                    </a:lnTo>
                    <a:lnTo>
                      <a:pt x="5" y="21"/>
                    </a:lnTo>
                    <a:lnTo>
                      <a:pt x="7" y="22"/>
                    </a:lnTo>
                    <a:lnTo>
                      <a:pt x="8" y="22"/>
                    </a:lnTo>
                    <a:lnTo>
                      <a:pt x="10" y="23"/>
                    </a:lnTo>
                    <a:lnTo>
                      <a:pt x="13" y="24"/>
                    </a:lnTo>
                    <a:lnTo>
                      <a:pt x="15" y="24"/>
                    </a:lnTo>
                    <a:lnTo>
                      <a:pt x="16" y="25"/>
                    </a:lnTo>
                    <a:lnTo>
                      <a:pt x="18"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0" name="Rectangle 521"/>
            <p:cNvSpPr>
              <a:spLocks noChangeArrowheads="1"/>
            </p:cNvSpPr>
            <p:nvPr/>
          </p:nvSpPr>
          <p:spPr bwMode="auto">
            <a:xfrm>
              <a:off x="3720874" y="5666015"/>
              <a:ext cx="571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Times New Roman" panose="02020603050405020304" pitchFamily="18" charset="0"/>
                </a:rPr>
                <a:t>Time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1" name="Rectangle 524"/>
            <p:cNvSpPr>
              <a:spLocks noChangeArrowheads="1"/>
            </p:cNvSpPr>
            <p:nvPr/>
          </p:nvSpPr>
          <p:spPr bwMode="auto">
            <a:xfrm rot="16200000">
              <a:off x="1950812" y="3835628"/>
              <a:ext cx="1057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Times New Roman" panose="02020603050405020304" pitchFamily="18" charset="0"/>
                </a:rPr>
                <a:t>Frequency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cxnSp>
        <p:nvCxnSpPr>
          <p:cNvPr id="5" name="Straight Connector 4"/>
          <p:cNvCxnSpPr>
            <a:stCxn id="250" idx="43"/>
          </p:cNvCxnSpPr>
          <p:nvPr/>
        </p:nvCxnSpPr>
        <p:spPr>
          <a:xfrm flipV="1">
            <a:off x="5054147" y="620486"/>
            <a:ext cx="30163" cy="2229531"/>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257725" y="1154390"/>
            <a:ext cx="5473060" cy="1484490"/>
            <a:chOff x="2257725" y="1154390"/>
            <a:chExt cx="5473060" cy="1484490"/>
          </a:xfrm>
        </p:grpSpPr>
        <p:pic>
          <p:nvPicPr>
            <p:cNvPr id="274" name="Picture 6" descr="txp_fig"/>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257725" y="1154390"/>
              <a:ext cx="2735304" cy="39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0" name="Straight Connector 279"/>
            <p:cNvCxnSpPr/>
            <p:nvPr/>
          </p:nvCxnSpPr>
          <p:spPr>
            <a:xfrm>
              <a:off x="5039970" y="2594621"/>
              <a:ext cx="2690815" cy="44259"/>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074899" y="2481719"/>
            <a:ext cx="439756" cy="2954337"/>
            <a:chOff x="5074899" y="2481719"/>
            <a:chExt cx="439756" cy="2954337"/>
          </a:xfrm>
        </p:grpSpPr>
        <p:sp>
          <p:nvSpPr>
            <p:cNvPr id="7" name="Rectangle 6"/>
            <p:cNvSpPr/>
            <p:nvPr/>
          </p:nvSpPr>
          <p:spPr>
            <a:xfrm>
              <a:off x="5086285" y="2481719"/>
              <a:ext cx="399818" cy="2954337"/>
            </a:xfrm>
            <a:prstGeom prst="rect">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074899" y="2481719"/>
              <a:ext cx="439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5477531" y="2101850"/>
            <a:ext cx="439756" cy="3345317"/>
            <a:chOff x="5074899" y="2481719"/>
            <a:chExt cx="439756" cy="2954337"/>
          </a:xfrm>
        </p:grpSpPr>
        <p:sp>
          <p:nvSpPr>
            <p:cNvPr id="306" name="Rectangle 305"/>
            <p:cNvSpPr/>
            <p:nvPr/>
          </p:nvSpPr>
          <p:spPr>
            <a:xfrm>
              <a:off x="5086285" y="2481719"/>
              <a:ext cx="399818" cy="2954337"/>
            </a:xfrm>
            <a:prstGeom prst="rect">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a:off x="5074899" y="2481719"/>
              <a:ext cx="439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5891488" y="1367368"/>
            <a:ext cx="439756" cy="4079796"/>
            <a:chOff x="5074899" y="2481719"/>
            <a:chExt cx="439756" cy="2954337"/>
          </a:xfrm>
        </p:grpSpPr>
        <p:sp>
          <p:nvSpPr>
            <p:cNvPr id="309" name="Rectangle 308"/>
            <p:cNvSpPr/>
            <p:nvPr/>
          </p:nvSpPr>
          <p:spPr>
            <a:xfrm>
              <a:off x="5086285" y="2481719"/>
              <a:ext cx="399818" cy="2954337"/>
            </a:xfrm>
            <a:prstGeom prst="rect">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 name="Straight Connector 309"/>
            <p:cNvCxnSpPr/>
            <p:nvPr/>
          </p:nvCxnSpPr>
          <p:spPr>
            <a:xfrm>
              <a:off x="5074899" y="2481719"/>
              <a:ext cx="439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p:nvGrpSpPr>
        <p:grpSpPr>
          <a:xfrm>
            <a:off x="6309786" y="1718733"/>
            <a:ext cx="439756" cy="3726166"/>
            <a:chOff x="5074899" y="2481719"/>
            <a:chExt cx="439756" cy="2954337"/>
          </a:xfrm>
        </p:grpSpPr>
        <p:sp>
          <p:nvSpPr>
            <p:cNvPr id="312" name="Rectangle 311"/>
            <p:cNvSpPr/>
            <p:nvPr/>
          </p:nvSpPr>
          <p:spPr>
            <a:xfrm>
              <a:off x="5086285" y="2481719"/>
              <a:ext cx="399818" cy="2954337"/>
            </a:xfrm>
            <a:prstGeom prst="rect">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p:nvPr/>
          </p:nvCxnSpPr>
          <p:spPr>
            <a:xfrm>
              <a:off x="5074899" y="2481719"/>
              <a:ext cx="439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p:nvGrpSpPr>
        <p:grpSpPr>
          <a:xfrm>
            <a:off x="6729794" y="2431522"/>
            <a:ext cx="439756" cy="3024260"/>
            <a:chOff x="5074899" y="2481719"/>
            <a:chExt cx="439756" cy="2954337"/>
          </a:xfrm>
        </p:grpSpPr>
        <p:sp>
          <p:nvSpPr>
            <p:cNvPr id="315" name="Rectangle 314"/>
            <p:cNvSpPr/>
            <p:nvPr/>
          </p:nvSpPr>
          <p:spPr>
            <a:xfrm>
              <a:off x="5086285" y="2481719"/>
              <a:ext cx="399818" cy="2954337"/>
            </a:xfrm>
            <a:prstGeom prst="rect">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 name="Straight Connector 315"/>
            <p:cNvCxnSpPr/>
            <p:nvPr/>
          </p:nvCxnSpPr>
          <p:spPr>
            <a:xfrm>
              <a:off x="5074899" y="2481719"/>
              <a:ext cx="439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7143452" y="2501440"/>
            <a:ext cx="439756" cy="2954337"/>
            <a:chOff x="5074899" y="2481719"/>
            <a:chExt cx="439756" cy="2954337"/>
          </a:xfrm>
        </p:grpSpPr>
        <p:sp>
          <p:nvSpPr>
            <p:cNvPr id="318" name="Rectangle 317"/>
            <p:cNvSpPr/>
            <p:nvPr/>
          </p:nvSpPr>
          <p:spPr>
            <a:xfrm>
              <a:off x="5086285" y="2481719"/>
              <a:ext cx="399818" cy="2954337"/>
            </a:xfrm>
            <a:prstGeom prst="rect">
              <a:avLst/>
            </a:prstGeom>
            <a:solidFill>
              <a:schemeClr val="accent1">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9" name="Straight Connector 318"/>
            <p:cNvCxnSpPr/>
            <p:nvPr/>
          </p:nvCxnSpPr>
          <p:spPr>
            <a:xfrm>
              <a:off x="5074899" y="2481719"/>
              <a:ext cx="439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5257800" y="1348871"/>
            <a:ext cx="2002971" cy="1165729"/>
          </a:xfrm>
          <a:custGeom>
            <a:avLst/>
            <a:gdLst>
              <a:gd name="connsiteX0" fmla="*/ 0 w 2002971"/>
              <a:gd name="connsiteY0" fmla="*/ 1111300 h 1165729"/>
              <a:gd name="connsiteX1" fmla="*/ 283029 w 2002971"/>
              <a:gd name="connsiteY1" fmla="*/ 1089529 h 1165729"/>
              <a:gd name="connsiteX2" fmla="*/ 359229 w 2002971"/>
              <a:gd name="connsiteY2" fmla="*/ 969786 h 1165729"/>
              <a:gd name="connsiteX3" fmla="*/ 522514 w 2002971"/>
              <a:gd name="connsiteY3" fmla="*/ 599672 h 1165729"/>
              <a:gd name="connsiteX4" fmla="*/ 762000 w 2002971"/>
              <a:gd name="connsiteY4" fmla="*/ 44500 h 1165729"/>
              <a:gd name="connsiteX5" fmla="*/ 762000 w 2002971"/>
              <a:gd name="connsiteY5" fmla="*/ 33615 h 1165729"/>
              <a:gd name="connsiteX6" fmla="*/ 968829 w 2002971"/>
              <a:gd name="connsiteY6" fmla="*/ 33615 h 1165729"/>
              <a:gd name="connsiteX7" fmla="*/ 1175657 w 2002971"/>
              <a:gd name="connsiteY7" fmla="*/ 186015 h 1165729"/>
              <a:gd name="connsiteX8" fmla="*/ 1371600 w 2002971"/>
              <a:gd name="connsiteY8" fmla="*/ 577900 h 1165729"/>
              <a:gd name="connsiteX9" fmla="*/ 1513114 w 2002971"/>
              <a:gd name="connsiteY9" fmla="*/ 915358 h 1165729"/>
              <a:gd name="connsiteX10" fmla="*/ 1676400 w 2002971"/>
              <a:gd name="connsiteY10" fmla="*/ 1067758 h 1165729"/>
              <a:gd name="connsiteX11" fmla="*/ 2002971 w 2002971"/>
              <a:gd name="connsiteY11" fmla="*/ 1165729 h 116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971" h="1165729">
                <a:moveTo>
                  <a:pt x="0" y="1111300"/>
                </a:moveTo>
                <a:cubicBezTo>
                  <a:pt x="111579" y="1112207"/>
                  <a:pt x="223158" y="1113115"/>
                  <a:pt x="283029" y="1089529"/>
                </a:cubicBezTo>
                <a:cubicBezTo>
                  <a:pt x="342901" y="1065943"/>
                  <a:pt x="319315" y="1051429"/>
                  <a:pt x="359229" y="969786"/>
                </a:cubicBezTo>
                <a:cubicBezTo>
                  <a:pt x="399143" y="888143"/>
                  <a:pt x="455386" y="753886"/>
                  <a:pt x="522514" y="599672"/>
                </a:cubicBezTo>
                <a:cubicBezTo>
                  <a:pt x="589642" y="445458"/>
                  <a:pt x="722086" y="138843"/>
                  <a:pt x="762000" y="44500"/>
                </a:cubicBezTo>
                <a:cubicBezTo>
                  <a:pt x="801914" y="-49843"/>
                  <a:pt x="727529" y="35429"/>
                  <a:pt x="762000" y="33615"/>
                </a:cubicBezTo>
                <a:cubicBezTo>
                  <a:pt x="796471" y="31801"/>
                  <a:pt x="899886" y="8215"/>
                  <a:pt x="968829" y="33615"/>
                </a:cubicBezTo>
                <a:cubicBezTo>
                  <a:pt x="1037772" y="59015"/>
                  <a:pt x="1108529" y="95301"/>
                  <a:pt x="1175657" y="186015"/>
                </a:cubicBezTo>
                <a:cubicBezTo>
                  <a:pt x="1242785" y="276729"/>
                  <a:pt x="1315357" y="456343"/>
                  <a:pt x="1371600" y="577900"/>
                </a:cubicBezTo>
                <a:cubicBezTo>
                  <a:pt x="1427843" y="699457"/>
                  <a:pt x="1462314" y="833715"/>
                  <a:pt x="1513114" y="915358"/>
                </a:cubicBezTo>
                <a:cubicBezTo>
                  <a:pt x="1563914" y="997001"/>
                  <a:pt x="1594757" y="1026029"/>
                  <a:pt x="1676400" y="1067758"/>
                </a:cubicBezTo>
                <a:cubicBezTo>
                  <a:pt x="1758043" y="1109486"/>
                  <a:pt x="1880507" y="1137607"/>
                  <a:pt x="2002971" y="1165729"/>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345"/>
          <p:cNvGrpSpPr/>
          <p:nvPr/>
        </p:nvGrpSpPr>
        <p:grpSpPr>
          <a:xfrm>
            <a:off x="8100558" y="2293142"/>
            <a:ext cx="2491695" cy="536238"/>
            <a:chOff x="8100558" y="2293142"/>
            <a:chExt cx="2491695" cy="536238"/>
          </a:xfrm>
        </p:grpSpPr>
        <p:pic>
          <p:nvPicPr>
            <p:cNvPr id="347" name="Picture 5"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106867" y="2293142"/>
              <a:ext cx="2485386" cy="3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8" name="Straight Connector 347"/>
            <p:cNvCxnSpPr/>
            <p:nvPr/>
          </p:nvCxnSpPr>
          <p:spPr>
            <a:xfrm rot="5400000" flipV="1">
              <a:off x="9200242" y="1699533"/>
              <a:ext cx="30163" cy="2229531"/>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49" name="Straight Connector 348"/>
          <p:cNvCxnSpPr/>
          <p:nvPr/>
        </p:nvCxnSpPr>
        <p:spPr>
          <a:xfrm rot="5400000">
            <a:off x="6734499" y="4150274"/>
            <a:ext cx="2690815" cy="44259"/>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rot="5400000">
            <a:off x="6360649" y="1654516"/>
            <a:ext cx="439756" cy="2954337"/>
            <a:chOff x="5074899" y="2481719"/>
            <a:chExt cx="439756" cy="2954337"/>
          </a:xfrm>
          <a:solidFill>
            <a:srgbClr val="FFFF00">
              <a:alpha val="10000"/>
            </a:srgbClr>
          </a:solidFill>
        </p:grpSpPr>
        <p:sp>
          <p:nvSpPr>
            <p:cNvPr id="351" name="Rectangle 350"/>
            <p:cNvSpPr/>
            <p:nvPr/>
          </p:nvSpPr>
          <p:spPr>
            <a:xfrm>
              <a:off x="5086285" y="2481719"/>
              <a:ext cx="399818" cy="2954337"/>
            </a:xfrm>
            <a:prstGeom prst="rect">
              <a:avLst/>
            </a:prstGeom>
            <a:grpFill/>
            <a:ln>
              <a:solidFill>
                <a:srgbClr val="0000FF">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p:cNvCxnSpPr/>
            <p:nvPr/>
          </p:nvCxnSpPr>
          <p:spPr>
            <a:xfrm>
              <a:off x="5074899" y="2481719"/>
              <a:ext cx="439756" cy="0"/>
            </a:xfrm>
            <a:prstGeom prst="line">
              <a:avLst/>
            </a:prstGeom>
            <a:grpFill/>
            <a:ln w="28575">
              <a:solidFill>
                <a:srgbClr val="0000FF">
                  <a:alpha val="34000"/>
                </a:srgbClr>
              </a:solidFill>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p:nvGrpSpPr>
        <p:grpSpPr>
          <a:xfrm rot="5400000">
            <a:off x="6564755" y="1861141"/>
            <a:ext cx="439756" cy="3345317"/>
            <a:chOff x="5074899" y="2481719"/>
            <a:chExt cx="439756" cy="2954337"/>
          </a:xfrm>
          <a:solidFill>
            <a:srgbClr val="FFFF00">
              <a:alpha val="10000"/>
            </a:srgbClr>
          </a:solidFill>
        </p:grpSpPr>
        <p:sp>
          <p:nvSpPr>
            <p:cNvPr id="354" name="Rectangle 353"/>
            <p:cNvSpPr/>
            <p:nvPr/>
          </p:nvSpPr>
          <p:spPr>
            <a:xfrm>
              <a:off x="5086285" y="2481719"/>
              <a:ext cx="399818" cy="2954337"/>
            </a:xfrm>
            <a:prstGeom prst="rect">
              <a:avLst/>
            </a:prstGeom>
            <a:grpFill/>
            <a:ln>
              <a:solidFill>
                <a:srgbClr val="0000FF">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Connector 354"/>
            <p:cNvCxnSpPr/>
            <p:nvPr/>
          </p:nvCxnSpPr>
          <p:spPr>
            <a:xfrm>
              <a:off x="5074899" y="2481719"/>
              <a:ext cx="439756" cy="0"/>
            </a:xfrm>
            <a:prstGeom prst="line">
              <a:avLst/>
            </a:prstGeom>
            <a:grpFill/>
            <a:ln w="28575">
              <a:solidFill>
                <a:srgbClr val="0000FF">
                  <a:alpha val="34000"/>
                </a:srgbClr>
              </a:solidFill>
            </a:ln>
          </p:spPr>
          <p:style>
            <a:lnRef idx="1">
              <a:schemeClr val="accent1"/>
            </a:lnRef>
            <a:fillRef idx="0">
              <a:schemeClr val="accent1"/>
            </a:fillRef>
            <a:effectRef idx="0">
              <a:schemeClr val="accent1"/>
            </a:effectRef>
            <a:fontRef idx="minor">
              <a:schemeClr val="tx1"/>
            </a:fontRef>
          </p:style>
        </p:cxnSp>
      </p:grpSp>
      <p:grpSp>
        <p:nvGrpSpPr>
          <p:cNvPr id="356" name="Group 355"/>
          <p:cNvGrpSpPr/>
          <p:nvPr/>
        </p:nvGrpSpPr>
        <p:grpSpPr>
          <a:xfrm rot="5400000">
            <a:off x="6931997" y="1907858"/>
            <a:ext cx="439756" cy="4079796"/>
            <a:chOff x="5074899" y="2481719"/>
            <a:chExt cx="439756" cy="2954337"/>
          </a:xfrm>
          <a:solidFill>
            <a:srgbClr val="FFFF00">
              <a:alpha val="10000"/>
            </a:srgbClr>
          </a:solidFill>
        </p:grpSpPr>
        <p:sp>
          <p:nvSpPr>
            <p:cNvPr id="357" name="Rectangle 356"/>
            <p:cNvSpPr/>
            <p:nvPr/>
          </p:nvSpPr>
          <p:spPr>
            <a:xfrm>
              <a:off x="5086285" y="2481719"/>
              <a:ext cx="399818" cy="2954337"/>
            </a:xfrm>
            <a:prstGeom prst="rect">
              <a:avLst/>
            </a:prstGeom>
            <a:grpFill/>
            <a:ln>
              <a:solidFill>
                <a:srgbClr val="0000FF">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8" name="Straight Connector 357"/>
            <p:cNvCxnSpPr/>
            <p:nvPr/>
          </p:nvCxnSpPr>
          <p:spPr>
            <a:xfrm>
              <a:off x="5074899" y="2481719"/>
              <a:ext cx="439756" cy="0"/>
            </a:xfrm>
            <a:prstGeom prst="line">
              <a:avLst/>
            </a:prstGeom>
            <a:grpFill/>
            <a:ln w="28575">
              <a:solidFill>
                <a:srgbClr val="0000FF">
                  <a:alpha val="34000"/>
                </a:srgbClr>
              </a:solidFill>
            </a:ln>
          </p:spPr>
          <p:style>
            <a:lnRef idx="1">
              <a:schemeClr val="accent1"/>
            </a:lnRef>
            <a:fillRef idx="0">
              <a:schemeClr val="accent1"/>
            </a:fillRef>
            <a:effectRef idx="0">
              <a:schemeClr val="accent1"/>
            </a:effectRef>
            <a:fontRef idx="minor">
              <a:schemeClr val="tx1"/>
            </a:fontRef>
          </p:style>
        </p:cxnSp>
      </p:grpSp>
      <p:grpSp>
        <p:nvGrpSpPr>
          <p:cNvPr id="359" name="Group 358"/>
          <p:cNvGrpSpPr/>
          <p:nvPr/>
        </p:nvGrpSpPr>
        <p:grpSpPr>
          <a:xfrm rot="5400000">
            <a:off x="6746563" y="2511530"/>
            <a:ext cx="439756" cy="3726166"/>
            <a:chOff x="5074899" y="2481719"/>
            <a:chExt cx="439756" cy="2954337"/>
          </a:xfrm>
          <a:solidFill>
            <a:srgbClr val="FFFF00">
              <a:alpha val="10000"/>
            </a:srgbClr>
          </a:solidFill>
        </p:grpSpPr>
        <p:sp>
          <p:nvSpPr>
            <p:cNvPr id="360" name="Rectangle 359"/>
            <p:cNvSpPr/>
            <p:nvPr/>
          </p:nvSpPr>
          <p:spPr>
            <a:xfrm>
              <a:off x="5086285" y="2481719"/>
              <a:ext cx="399818" cy="2954337"/>
            </a:xfrm>
            <a:prstGeom prst="rect">
              <a:avLst/>
            </a:prstGeom>
            <a:grpFill/>
            <a:ln>
              <a:solidFill>
                <a:srgbClr val="0000FF">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p:cNvCxnSpPr/>
            <p:nvPr/>
          </p:nvCxnSpPr>
          <p:spPr>
            <a:xfrm>
              <a:off x="5074899" y="2481719"/>
              <a:ext cx="439756" cy="0"/>
            </a:xfrm>
            <a:prstGeom prst="line">
              <a:avLst/>
            </a:prstGeom>
            <a:grpFill/>
            <a:ln w="28575">
              <a:solidFill>
                <a:srgbClr val="0000FF">
                  <a:alpha val="34000"/>
                </a:srgbClr>
              </a:solidFill>
            </a:ln>
          </p:spPr>
          <p:style>
            <a:lnRef idx="1">
              <a:schemeClr val="accent1"/>
            </a:lnRef>
            <a:fillRef idx="0">
              <a:schemeClr val="accent1"/>
            </a:fillRef>
            <a:effectRef idx="0">
              <a:schemeClr val="accent1"/>
            </a:effectRef>
            <a:fontRef idx="minor">
              <a:schemeClr val="tx1"/>
            </a:fontRef>
          </p:style>
        </p:cxnSp>
      </p:grpSp>
      <p:grpSp>
        <p:nvGrpSpPr>
          <p:cNvPr id="362" name="Group 361"/>
          <p:cNvGrpSpPr/>
          <p:nvPr/>
        </p:nvGrpSpPr>
        <p:grpSpPr>
          <a:xfrm rot="5400000">
            <a:off x="6395611" y="3273932"/>
            <a:ext cx="439756" cy="3024260"/>
            <a:chOff x="5074899" y="2481719"/>
            <a:chExt cx="439756" cy="2954337"/>
          </a:xfrm>
          <a:solidFill>
            <a:srgbClr val="FFFF00">
              <a:alpha val="10000"/>
            </a:srgbClr>
          </a:solidFill>
        </p:grpSpPr>
        <p:sp>
          <p:nvSpPr>
            <p:cNvPr id="363" name="Rectangle 362"/>
            <p:cNvSpPr/>
            <p:nvPr/>
          </p:nvSpPr>
          <p:spPr>
            <a:xfrm>
              <a:off x="5086285" y="2481719"/>
              <a:ext cx="399818" cy="2954337"/>
            </a:xfrm>
            <a:prstGeom prst="rect">
              <a:avLst/>
            </a:prstGeom>
            <a:grpFill/>
            <a:ln>
              <a:solidFill>
                <a:srgbClr val="0000FF">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4" name="Straight Connector 363"/>
            <p:cNvCxnSpPr/>
            <p:nvPr/>
          </p:nvCxnSpPr>
          <p:spPr>
            <a:xfrm>
              <a:off x="5074899" y="2481719"/>
              <a:ext cx="439756" cy="0"/>
            </a:xfrm>
            <a:prstGeom prst="line">
              <a:avLst/>
            </a:prstGeom>
            <a:grpFill/>
            <a:ln w="28575">
              <a:solidFill>
                <a:srgbClr val="0000FF">
                  <a:alpha val="34000"/>
                </a:srgbClr>
              </a:solidFill>
            </a:ln>
          </p:spPr>
          <p:style>
            <a:lnRef idx="1">
              <a:schemeClr val="accent1"/>
            </a:lnRef>
            <a:fillRef idx="0">
              <a:schemeClr val="accent1"/>
            </a:fillRef>
            <a:effectRef idx="0">
              <a:schemeClr val="accent1"/>
            </a:effectRef>
            <a:fontRef idx="minor">
              <a:schemeClr val="tx1"/>
            </a:fontRef>
          </p:style>
        </p:cxnSp>
      </p:grpSp>
      <p:grpSp>
        <p:nvGrpSpPr>
          <p:cNvPr id="365" name="Group 364"/>
          <p:cNvGrpSpPr/>
          <p:nvPr/>
        </p:nvGrpSpPr>
        <p:grpSpPr>
          <a:xfrm rot="5400000">
            <a:off x="6360655" y="3722552"/>
            <a:ext cx="439756" cy="2954337"/>
            <a:chOff x="5074899" y="2481719"/>
            <a:chExt cx="439756" cy="2954337"/>
          </a:xfrm>
          <a:solidFill>
            <a:srgbClr val="FFFF00">
              <a:alpha val="10000"/>
            </a:srgbClr>
          </a:solidFill>
        </p:grpSpPr>
        <p:sp>
          <p:nvSpPr>
            <p:cNvPr id="366" name="Rectangle 365"/>
            <p:cNvSpPr/>
            <p:nvPr/>
          </p:nvSpPr>
          <p:spPr>
            <a:xfrm>
              <a:off x="5086285" y="2481719"/>
              <a:ext cx="399818" cy="2954337"/>
            </a:xfrm>
            <a:prstGeom prst="rect">
              <a:avLst/>
            </a:prstGeom>
            <a:grpFill/>
            <a:ln>
              <a:solidFill>
                <a:srgbClr val="0000FF">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Connector 366"/>
            <p:cNvCxnSpPr/>
            <p:nvPr/>
          </p:nvCxnSpPr>
          <p:spPr>
            <a:xfrm>
              <a:off x="5074899" y="2481719"/>
              <a:ext cx="439756" cy="0"/>
            </a:xfrm>
            <a:prstGeom prst="line">
              <a:avLst/>
            </a:prstGeom>
            <a:grpFill/>
            <a:ln w="28575">
              <a:solidFill>
                <a:srgbClr val="0000FF">
                  <a:alpha val="34000"/>
                </a:srgbClr>
              </a:solidFill>
            </a:ln>
          </p:spPr>
          <p:style>
            <a:lnRef idx="1">
              <a:schemeClr val="accent1"/>
            </a:lnRef>
            <a:fillRef idx="0">
              <a:schemeClr val="accent1"/>
            </a:fillRef>
            <a:effectRef idx="0">
              <a:schemeClr val="accent1"/>
            </a:effectRef>
            <a:fontRef idx="minor">
              <a:schemeClr val="tx1"/>
            </a:fontRef>
          </p:style>
        </p:cxnSp>
      </p:grpSp>
      <p:sp>
        <p:nvSpPr>
          <p:cNvPr id="368" name="Freeform 367"/>
          <p:cNvSpPr/>
          <p:nvPr/>
        </p:nvSpPr>
        <p:spPr>
          <a:xfrm rot="5400000">
            <a:off x="7617974" y="3512811"/>
            <a:ext cx="2002971" cy="1165729"/>
          </a:xfrm>
          <a:custGeom>
            <a:avLst/>
            <a:gdLst>
              <a:gd name="connsiteX0" fmla="*/ 0 w 2002971"/>
              <a:gd name="connsiteY0" fmla="*/ 1111300 h 1165729"/>
              <a:gd name="connsiteX1" fmla="*/ 283029 w 2002971"/>
              <a:gd name="connsiteY1" fmla="*/ 1089529 h 1165729"/>
              <a:gd name="connsiteX2" fmla="*/ 359229 w 2002971"/>
              <a:gd name="connsiteY2" fmla="*/ 969786 h 1165729"/>
              <a:gd name="connsiteX3" fmla="*/ 522514 w 2002971"/>
              <a:gd name="connsiteY3" fmla="*/ 599672 h 1165729"/>
              <a:gd name="connsiteX4" fmla="*/ 762000 w 2002971"/>
              <a:gd name="connsiteY4" fmla="*/ 44500 h 1165729"/>
              <a:gd name="connsiteX5" fmla="*/ 762000 w 2002971"/>
              <a:gd name="connsiteY5" fmla="*/ 33615 h 1165729"/>
              <a:gd name="connsiteX6" fmla="*/ 968829 w 2002971"/>
              <a:gd name="connsiteY6" fmla="*/ 33615 h 1165729"/>
              <a:gd name="connsiteX7" fmla="*/ 1175657 w 2002971"/>
              <a:gd name="connsiteY7" fmla="*/ 186015 h 1165729"/>
              <a:gd name="connsiteX8" fmla="*/ 1371600 w 2002971"/>
              <a:gd name="connsiteY8" fmla="*/ 577900 h 1165729"/>
              <a:gd name="connsiteX9" fmla="*/ 1513114 w 2002971"/>
              <a:gd name="connsiteY9" fmla="*/ 915358 h 1165729"/>
              <a:gd name="connsiteX10" fmla="*/ 1676400 w 2002971"/>
              <a:gd name="connsiteY10" fmla="*/ 1067758 h 1165729"/>
              <a:gd name="connsiteX11" fmla="*/ 2002971 w 2002971"/>
              <a:gd name="connsiteY11" fmla="*/ 1165729 h 116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971" h="1165729">
                <a:moveTo>
                  <a:pt x="0" y="1111300"/>
                </a:moveTo>
                <a:cubicBezTo>
                  <a:pt x="111579" y="1112207"/>
                  <a:pt x="223158" y="1113115"/>
                  <a:pt x="283029" y="1089529"/>
                </a:cubicBezTo>
                <a:cubicBezTo>
                  <a:pt x="342901" y="1065943"/>
                  <a:pt x="319315" y="1051429"/>
                  <a:pt x="359229" y="969786"/>
                </a:cubicBezTo>
                <a:cubicBezTo>
                  <a:pt x="399143" y="888143"/>
                  <a:pt x="455386" y="753886"/>
                  <a:pt x="522514" y="599672"/>
                </a:cubicBezTo>
                <a:cubicBezTo>
                  <a:pt x="589642" y="445458"/>
                  <a:pt x="722086" y="138843"/>
                  <a:pt x="762000" y="44500"/>
                </a:cubicBezTo>
                <a:cubicBezTo>
                  <a:pt x="801914" y="-49843"/>
                  <a:pt x="727529" y="35429"/>
                  <a:pt x="762000" y="33615"/>
                </a:cubicBezTo>
                <a:cubicBezTo>
                  <a:pt x="796471" y="31801"/>
                  <a:pt x="899886" y="8215"/>
                  <a:pt x="968829" y="33615"/>
                </a:cubicBezTo>
                <a:cubicBezTo>
                  <a:pt x="1037772" y="59015"/>
                  <a:pt x="1108529" y="95301"/>
                  <a:pt x="1175657" y="186015"/>
                </a:cubicBezTo>
                <a:cubicBezTo>
                  <a:pt x="1242785" y="276729"/>
                  <a:pt x="1315357" y="456343"/>
                  <a:pt x="1371600" y="577900"/>
                </a:cubicBezTo>
                <a:cubicBezTo>
                  <a:pt x="1427843" y="699457"/>
                  <a:pt x="1462314" y="833715"/>
                  <a:pt x="1513114" y="915358"/>
                </a:cubicBezTo>
                <a:cubicBezTo>
                  <a:pt x="1563914" y="997001"/>
                  <a:pt x="1594757" y="1026029"/>
                  <a:pt x="1676400" y="1067758"/>
                </a:cubicBezTo>
                <a:cubicBezTo>
                  <a:pt x="1758043" y="1109486"/>
                  <a:pt x="1880507" y="1137607"/>
                  <a:pt x="2002971" y="1165729"/>
                </a:cubicBezTo>
              </a:path>
            </a:pathLst>
          </a:custGeom>
          <a:solidFill>
            <a:srgbClr val="FFFF00">
              <a:alpha val="10000"/>
            </a:srgbClr>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xtBox 368"/>
          <p:cNvSpPr txBox="1"/>
          <p:nvPr/>
        </p:nvSpPr>
        <p:spPr>
          <a:xfrm rot="5400000">
            <a:off x="7923743" y="5503899"/>
            <a:ext cx="595035" cy="369332"/>
          </a:xfrm>
          <a:prstGeom prst="rect">
            <a:avLst/>
          </a:prstGeom>
          <a:noFill/>
        </p:spPr>
        <p:txBody>
          <a:bodyPr wrap="none" rtlCol="0">
            <a:spAutoFit/>
          </a:bodyPr>
          <a:lstStyle/>
          <a:p>
            <a:r>
              <a:rPr lang="en-US" dirty="0" smtClean="0"/>
              <a:t>time</a:t>
            </a:r>
            <a:endParaRPr lang="en-US" dirty="0"/>
          </a:p>
        </p:txBody>
      </p:sp>
    </p:spTree>
    <p:extLst>
      <p:ext uri="{BB962C8B-B14F-4D97-AF65-F5344CB8AC3E}">
        <p14:creationId xmlns:p14="http://schemas.microsoft.com/office/powerpoint/2010/main" val="25414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05"/>
                                        </p:tgtEl>
                                        <p:attrNameLst>
                                          <p:attrName>style.visibility</p:attrName>
                                        </p:attrNameLst>
                                      </p:cBhvr>
                                      <p:to>
                                        <p:strVal val="visible"/>
                                      </p:to>
                                    </p:set>
                                    <p:animEffect transition="in" filter="wipe(down)">
                                      <p:cBhvr>
                                        <p:cTn id="19" dur="2000"/>
                                        <p:tgtEl>
                                          <p:spTgt spid="305"/>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308"/>
                                        </p:tgtEl>
                                        <p:attrNameLst>
                                          <p:attrName>style.visibility</p:attrName>
                                        </p:attrNameLst>
                                      </p:cBhvr>
                                      <p:to>
                                        <p:strVal val="visible"/>
                                      </p:to>
                                    </p:set>
                                    <p:animEffect transition="in" filter="wipe(down)">
                                      <p:cBhvr>
                                        <p:cTn id="23" dur="2000"/>
                                        <p:tgtEl>
                                          <p:spTgt spid="308"/>
                                        </p:tgtEl>
                                      </p:cBhvr>
                                    </p:animEffect>
                                  </p:childTnLst>
                                </p:cTn>
                              </p:par>
                            </p:childTnLst>
                          </p:cTn>
                        </p:par>
                        <p:par>
                          <p:cTn id="24" fill="hold">
                            <p:stCondLst>
                              <p:cond delay="6000"/>
                            </p:stCondLst>
                            <p:childTnLst>
                              <p:par>
                                <p:cTn id="25" presetID="22" presetClass="entr" presetSubtype="4" fill="hold" nodeType="after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wipe(down)">
                                      <p:cBhvr>
                                        <p:cTn id="27" dur="2000"/>
                                        <p:tgtEl>
                                          <p:spTgt spid="311"/>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314"/>
                                        </p:tgtEl>
                                        <p:attrNameLst>
                                          <p:attrName>style.visibility</p:attrName>
                                        </p:attrNameLst>
                                      </p:cBhvr>
                                      <p:to>
                                        <p:strVal val="visible"/>
                                      </p:to>
                                    </p:set>
                                    <p:animEffect transition="in" filter="wipe(down)">
                                      <p:cBhvr>
                                        <p:cTn id="31" dur="2000"/>
                                        <p:tgtEl>
                                          <p:spTgt spid="314"/>
                                        </p:tgtEl>
                                      </p:cBhvr>
                                    </p:animEffect>
                                  </p:childTnLst>
                                </p:cTn>
                              </p:par>
                            </p:childTnLst>
                          </p:cTn>
                        </p:par>
                        <p:par>
                          <p:cTn id="32" fill="hold">
                            <p:stCondLst>
                              <p:cond delay="10000"/>
                            </p:stCondLst>
                            <p:childTnLst>
                              <p:par>
                                <p:cTn id="33" presetID="22" presetClass="entr" presetSubtype="4" fill="hold" nodeType="afterEffect">
                                  <p:stCondLst>
                                    <p:cond delay="0"/>
                                  </p:stCondLst>
                                  <p:childTnLst>
                                    <p:set>
                                      <p:cBhvr>
                                        <p:cTn id="34" dur="1" fill="hold">
                                          <p:stCondLst>
                                            <p:cond delay="0"/>
                                          </p:stCondLst>
                                        </p:cTn>
                                        <p:tgtEl>
                                          <p:spTgt spid="317"/>
                                        </p:tgtEl>
                                        <p:attrNameLst>
                                          <p:attrName>style.visibility</p:attrName>
                                        </p:attrNameLst>
                                      </p:cBhvr>
                                      <p:to>
                                        <p:strVal val="visible"/>
                                      </p:to>
                                    </p:set>
                                    <p:animEffect transition="in" filter="wipe(down)">
                                      <p:cBhvr>
                                        <p:cTn id="35" dur="2000"/>
                                        <p:tgtEl>
                                          <p:spTgt spid="317"/>
                                        </p:tgtEl>
                                      </p:cBhvr>
                                    </p:animEffect>
                                  </p:childTnLst>
                                </p:cTn>
                              </p:par>
                            </p:childTnLst>
                          </p:cTn>
                        </p:par>
                        <p:par>
                          <p:cTn id="36" fill="hold">
                            <p:stCondLst>
                              <p:cond delay="12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6"/>
                                        </p:tgtEl>
                                        <p:attrNameLst>
                                          <p:attrName>style.visibility</p:attrName>
                                        </p:attrNameLst>
                                      </p:cBhvr>
                                      <p:to>
                                        <p:strVal val="visible"/>
                                      </p:to>
                                    </p:set>
                                    <p:animEffect transition="in" filter="wipe(left)">
                                      <p:cBhvr>
                                        <p:cTn id="44" dur="3000"/>
                                        <p:tgtEl>
                                          <p:spTgt spid="346"/>
                                        </p:tgtEl>
                                      </p:cBhvr>
                                    </p:animEffect>
                                  </p:childTnLst>
                                </p:cTn>
                              </p:par>
                              <p:par>
                                <p:cTn id="45" presetID="22" presetClass="entr" presetSubtype="1" fill="hold" nodeType="withEffect">
                                  <p:stCondLst>
                                    <p:cond delay="0"/>
                                  </p:stCondLst>
                                  <p:childTnLst>
                                    <p:set>
                                      <p:cBhvr>
                                        <p:cTn id="46" dur="1" fill="hold">
                                          <p:stCondLst>
                                            <p:cond delay="0"/>
                                          </p:stCondLst>
                                        </p:cTn>
                                        <p:tgtEl>
                                          <p:spTgt spid="349"/>
                                        </p:tgtEl>
                                        <p:attrNameLst>
                                          <p:attrName>style.visibility</p:attrName>
                                        </p:attrNameLst>
                                      </p:cBhvr>
                                      <p:to>
                                        <p:strVal val="visible"/>
                                      </p:to>
                                    </p:set>
                                    <p:animEffect transition="in" filter="wipe(up)">
                                      <p:cBhvr>
                                        <p:cTn id="47" dur="1000"/>
                                        <p:tgtEl>
                                          <p:spTgt spid="349"/>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369"/>
                                        </p:tgtEl>
                                        <p:attrNameLst>
                                          <p:attrName>style.visibility</p:attrName>
                                        </p:attrNameLst>
                                      </p:cBhvr>
                                      <p:to>
                                        <p:strVal val="visible"/>
                                      </p:to>
                                    </p:set>
                                    <p:animEffect transition="in" filter="wipe(up)">
                                      <p:cBhvr>
                                        <p:cTn id="51" dur="500"/>
                                        <p:tgtEl>
                                          <p:spTgt spid="369"/>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350"/>
                                        </p:tgtEl>
                                        <p:attrNameLst>
                                          <p:attrName>style.visibility</p:attrName>
                                        </p:attrNameLst>
                                      </p:cBhvr>
                                      <p:to>
                                        <p:strVal val="visible"/>
                                      </p:to>
                                    </p:set>
                                    <p:animEffect transition="in" filter="wipe(left)">
                                      <p:cBhvr>
                                        <p:cTn id="55" dur="1000"/>
                                        <p:tgtEl>
                                          <p:spTgt spid="350"/>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353"/>
                                        </p:tgtEl>
                                        <p:attrNameLst>
                                          <p:attrName>style.visibility</p:attrName>
                                        </p:attrNameLst>
                                      </p:cBhvr>
                                      <p:to>
                                        <p:strVal val="visible"/>
                                      </p:to>
                                    </p:set>
                                    <p:animEffect transition="in" filter="wipe(left)">
                                      <p:cBhvr>
                                        <p:cTn id="59" dur="1000"/>
                                        <p:tgtEl>
                                          <p:spTgt spid="353"/>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56"/>
                                        </p:tgtEl>
                                        <p:attrNameLst>
                                          <p:attrName>style.visibility</p:attrName>
                                        </p:attrNameLst>
                                      </p:cBhvr>
                                      <p:to>
                                        <p:strVal val="visible"/>
                                      </p:to>
                                    </p:set>
                                    <p:animEffect transition="in" filter="wipe(left)">
                                      <p:cBhvr>
                                        <p:cTn id="63" dur="1000"/>
                                        <p:tgtEl>
                                          <p:spTgt spid="356"/>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359"/>
                                        </p:tgtEl>
                                        <p:attrNameLst>
                                          <p:attrName>style.visibility</p:attrName>
                                        </p:attrNameLst>
                                      </p:cBhvr>
                                      <p:to>
                                        <p:strVal val="visible"/>
                                      </p:to>
                                    </p:set>
                                    <p:animEffect transition="in" filter="wipe(left)">
                                      <p:cBhvr>
                                        <p:cTn id="67" dur="1000"/>
                                        <p:tgtEl>
                                          <p:spTgt spid="359"/>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362"/>
                                        </p:tgtEl>
                                        <p:attrNameLst>
                                          <p:attrName>style.visibility</p:attrName>
                                        </p:attrNameLst>
                                      </p:cBhvr>
                                      <p:to>
                                        <p:strVal val="visible"/>
                                      </p:to>
                                    </p:set>
                                    <p:animEffect transition="in" filter="wipe(left)">
                                      <p:cBhvr>
                                        <p:cTn id="71" dur="500"/>
                                        <p:tgtEl>
                                          <p:spTgt spid="362"/>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365"/>
                                        </p:tgtEl>
                                        <p:attrNameLst>
                                          <p:attrName>style.visibility</p:attrName>
                                        </p:attrNameLst>
                                      </p:cBhvr>
                                      <p:to>
                                        <p:strVal val="visible"/>
                                      </p:to>
                                    </p:set>
                                    <p:animEffect transition="in" filter="wipe(left)">
                                      <p:cBhvr>
                                        <p:cTn id="75" dur="500"/>
                                        <p:tgtEl>
                                          <p:spTgt spid="365"/>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368"/>
                                        </p:tgtEl>
                                        <p:attrNameLst>
                                          <p:attrName>style.visibility</p:attrName>
                                        </p:attrNameLst>
                                      </p:cBhvr>
                                      <p:to>
                                        <p:strVal val="visible"/>
                                      </p:to>
                                    </p:set>
                                    <p:animEffect transition="in" filter="wipe(up)">
                                      <p:cBhvr>
                                        <p:cTn id="79" dur="2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8" grpId="0" animBg="1"/>
      <p:bldP spid="3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154531" y="204846"/>
            <a:ext cx="1827443"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Wigner Distribution</a:t>
            </a:r>
            <a:endParaRPr lang="fr-FR" altLang="en-US" sz="1596">
              <a:latin typeface="Times New Roman" panose="02020603050405020304" pitchFamily="18" charset="0"/>
            </a:endParaRPr>
          </a:p>
        </p:txBody>
      </p:sp>
      <p:sp>
        <p:nvSpPr>
          <p:cNvPr id="14339" name="Text Box 3"/>
          <p:cNvSpPr txBox="1">
            <a:spLocks noChangeArrowheads="1"/>
          </p:cNvSpPr>
          <p:nvPr/>
        </p:nvSpPr>
        <p:spPr bwMode="auto">
          <a:xfrm>
            <a:off x="5194118" y="770182"/>
            <a:ext cx="1768433"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cs typeface="Times New Roman" panose="02020603050405020304" pitchFamily="18" charset="0"/>
              </a:rPr>
              <a:t>Second moments</a:t>
            </a:r>
          </a:p>
        </p:txBody>
      </p:sp>
      <p:pic>
        <p:nvPicPr>
          <p:cNvPr id="14340" name="Picture 5" descr="TP_tmp"/>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985035" y="1365606"/>
            <a:ext cx="6156930" cy="162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Line 6"/>
          <p:cNvSpPr>
            <a:spLocks noChangeShapeType="1"/>
          </p:cNvSpPr>
          <p:nvPr/>
        </p:nvSpPr>
        <p:spPr bwMode="auto">
          <a:xfrm>
            <a:off x="1520230" y="3253224"/>
            <a:ext cx="91213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342" name="Picture 15" descr="TP_tmp"/>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735596" y="3261141"/>
            <a:ext cx="8690646" cy="311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361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TP_tmp"/>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6684261" y="5994388"/>
            <a:ext cx="3268494" cy="60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7" descr="wign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9262" y="2570705"/>
            <a:ext cx="6673175" cy="341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2742748" y="6083069"/>
            <a:ext cx="2063385"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cs typeface="Times New Roman" panose="02020603050405020304" pitchFamily="18" charset="0"/>
              </a:rPr>
              <a:t>Unchirped Gaussian</a:t>
            </a:r>
          </a:p>
        </p:txBody>
      </p:sp>
      <p:pic>
        <p:nvPicPr>
          <p:cNvPr id="15365" name="Picture 9" descr="TP_tmp"/>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22927" y="277690"/>
            <a:ext cx="8690646" cy="119084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6" name="Picture 11" descr="TP_tmp"/>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928078" y="1873932"/>
            <a:ext cx="1140172" cy="30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Line 12"/>
          <p:cNvSpPr>
            <a:spLocks noChangeShapeType="1"/>
          </p:cNvSpPr>
          <p:nvPr/>
        </p:nvSpPr>
        <p:spPr bwMode="auto">
          <a:xfrm flipV="1">
            <a:off x="6204438" y="1576220"/>
            <a:ext cx="684103" cy="41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Arc 13"/>
          <p:cNvSpPr>
            <a:spLocks/>
          </p:cNvSpPr>
          <p:nvPr/>
        </p:nvSpPr>
        <p:spPr bwMode="auto">
          <a:xfrm>
            <a:off x="6955052" y="1522379"/>
            <a:ext cx="2783921" cy="4167963"/>
          </a:xfrm>
          <a:custGeom>
            <a:avLst/>
            <a:gdLst>
              <a:gd name="T0" fmla="*/ 2147483646 w 21600"/>
              <a:gd name="T1" fmla="*/ 0 h 19339"/>
              <a:gd name="T2" fmla="*/ 2147483646 w 21600"/>
              <a:gd name="T3" fmla="*/ 2147483646 h 19339"/>
              <a:gd name="T4" fmla="*/ 0 w 21600"/>
              <a:gd name="T5" fmla="*/ 2147483646 h 19339"/>
              <a:gd name="T6" fmla="*/ 0 60000 65536"/>
              <a:gd name="T7" fmla="*/ 0 60000 65536"/>
              <a:gd name="T8" fmla="*/ 0 60000 65536"/>
            </a:gdLst>
            <a:ahLst/>
            <a:cxnLst>
              <a:cxn ang="T6">
                <a:pos x="T0" y="T1"/>
              </a:cxn>
              <a:cxn ang="T7">
                <a:pos x="T2" y="T3"/>
              </a:cxn>
              <a:cxn ang="T8">
                <a:pos x="T4" y="T5"/>
              </a:cxn>
            </a:cxnLst>
            <a:rect l="0" t="0" r="r" b="b"/>
            <a:pathLst>
              <a:path w="21600" h="19339" fill="none" extrusionOk="0">
                <a:moveTo>
                  <a:pt x="9620" y="0"/>
                </a:moveTo>
                <a:cubicBezTo>
                  <a:pt x="16960" y="3651"/>
                  <a:pt x="21600" y="11141"/>
                  <a:pt x="21600" y="19339"/>
                </a:cubicBezTo>
              </a:path>
              <a:path w="21600" h="19339" stroke="0" extrusionOk="0">
                <a:moveTo>
                  <a:pt x="9620" y="0"/>
                </a:moveTo>
                <a:cubicBezTo>
                  <a:pt x="16960" y="3651"/>
                  <a:pt x="21600" y="11141"/>
                  <a:pt x="21600" y="19339"/>
                </a:cubicBezTo>
                <a:lnTo>
                  <a:pt x="0" y="19339"/>
                </a:lnTo>
                <a:lnTo>
                  <a:pt x="9620" y="0"/>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30577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wig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9699" y="1479623"/>
            <a:ext cx="7297103" cy="37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3746734" y="1072644"/>
            <a:ext cx="927974"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Gaussian</a:t>
            </a:r>
            <a:endParaRPr lang="fr-FR" altLang="en-US" sz="1596">
              <a:latin typeface="Times New Roman" panose="02020603050405020304" pitchFamily="18" charset="0"/>
            </a:endParaRPr>
          </a:p>
        </p:txBody>
      </p:sp>
      <p:sp>
        <p:nvSpPr>
          <p:cNvPr id="56324" name="Text Box 4"/>
          <p:cNvSpPr txBox="1">
            <a:spLocks noChangeArrowheads="1"/>
          </p:cNvSpPr>
          <p:nvPr/>
        </p:nvSpPr>
        <p:spPr bwMode="auto">
          <a:xfrm>
            <a:off x="6806197" y="1061560"/>
            <a:ext cx="1632664"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Chirped Gaussian</a:t>
            </a:r>
            <a:endParaRPr lang="fr-FR" altLang="en-US" sz="1596">
              <a:latin typeface="Times New Roman" panose="02020603050405020304" pitchFamily="18" charset="0"/>
            </a:endParaRPr>
          </a:p>
        </p:txBody>
      </p:sp>
      <p:sp>
        <p:nvSpPr>
          <p:cNvPr id="56325" name="Text Box 5"/>
          <p:cNvSpPr txBox="1">
            <a:spLocks noChangeArrowheads="1"/>
          </p:cNvSpPr>
          <p:nvPr/>
        </p:nvSpPr>
        <p:spPr bwMode="auto">
          <a:xfrm>
            <a:off x="5154531" y="204846"/>
            <a:ext cx="1827443"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Wigner Distribution</a:t>
            </a:r>
            <a:endParaRPr lang="fr-FR" altLang="en-US" sz="1596">
              <a:latin typeface="Times New Roman" panose="02020603050405020304" pitchFamily="18" charset="0"/>
            </a:endParaRPr>
          </a:p>
        </p:txBody>
      </p:sp>
      <p:pic>
        <p:nvPicPr>
          <p:cNvPr id="106504" name="Picture 8"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2101" y="5169348"/>
            <a:ext cx="5232124" cy="155348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Text Box 7"/>
          <p:cNvSpPr txBox="1">
            <a:spLocks noChangeArrowheads="1"/>
          </p:cNvSpPr>
          <p:nvPr/>
        </p:nvSpPr>
        <p:spPr bwMode="auto">
          <a:xfrm>
            <a:off x="5194118" y="770182"/>
            <a:ext cx="1768433"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cs typeface="Times New Roman" panose="02020603050405020304" pitchFamily="18" charset="0"/>
              </a:rPr>
              <a:t>Second moments</a:t>
            </a:r>
          </a:p>
        </p:txBody>
      </p:sp>
    </p:spTree>
    <p:extLst>
      <p:ext uri="{BB962C8B-B14F-4D97-AF65-F5344CB8AC3E}">
        <p14:creationId xmlns:p14="http://schemas.microsoft.com/office/powerpoint/2010/main" val="301098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6504"/>
                                        </p:tgtEl>
                                        <p:attrNameLst>
                                          <p:attrName>style.visibility</p:attrName>
                                        </p:attrNameLst>
                                      </p:cBhvr>
                                      <p:to>
                                        <p:strVal val="visible"/>
                                      </p:to>
                                    </p:set>
                                    <p:animEffect transition="in" filter="fade">
                                      <p:cBhvr>
                                        <p:cTn id="7" dur="2000"/>
                                        <p:tgtEl>
                                          <p:spTgt spid="106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154531" y="204846"/>
            <a:ext cx="1827443"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Wigner Distribution</a:t>
            </a:r>
            <a:endParaRPr lang="fr-FR" altLang="en-US" sz="1596">
              <a:latin typeface="Times New Roman" panose="02020603050405020304" pitchFamily="18" charset="0"/>
            </a:endParaRPr>
          </a:p>
        </p:txBody>
      </p:sp>
      <p:sp>
        <p:nvSpPr>
          <p:cNvPr id="57347" name="Text Box 3"/>
          <p:cNvSpPr txBox="1">
            <a:spLocks noChangeArrowheads="1"/>
          </p:cNvSpPr>
          <p:nvPr/>
        </p:nvSpPr>
        <p:spPr bwMode="auto">
          <a:xfrm>
            <a:off x="5194118" y="770182"/>
            <a:ext cx="1768433"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cs typeface="Times New Roman" panose="02020603050405020304" pitchFamily="18" charset="0"/>
              </a:rPr>
              <a:t>Second moments</a:t>
            </a:r>
          </a:p>
        </p:txBody>
      </p:sp>
      <p:pic>
        <p:nvPicPr>
          <p:cNvPr id="57348" name="Picture 5" descr="TP_tmp"/>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985035" y="1365606"/>
            <a:ext cx="6156930" cy="162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Line 6"/>
          <p:cNvSpPr>
            <a:spLocks noChangeShapeType="1"/>
          </p:cNvSpPr>
          <p:nvPr/>
        </p:nvSpPr>
        <p:spPr bwMode="auto">
          <a:xfrm>
            <a:off x="1520230" y="3253224"/>
            <a:ext cx="91213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0" name="Text Box 7"/>
          <p:cNvSpPr txBox="1">
            <a:spLocks noChangeArrowheads="1"/>
          </p:cNvSpPr>
          <p:nvPr/>
        </p:nvSpPr>
        <p:spPr bwMode="auto">
          <a:xfrm>
            <a:off x="1946213" y="3322901"/>
            <a:ext cx="8242495"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Instantaneous frequency:   is it the derivative of the phase, or the center of gravity of the spectrum?</a:t>
            </a:r>
          </a:p>
        </p:txBody>
      </p:sp>
      <p:pic>
        <p:nvPicPr>
          <p:cNvPr id="57351" name="Picture 9" descr="TP_tmp"/>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894825" y="3718796"/>
            <a:ext cx="2345271" cy="59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2" name="Picture 11" descr="TP_tmp"/>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724513" y="4352225"/>
            <a:ext cx="3607378" cy="147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3" name="Text Box 12"/>
          <p:cNvSpPr txBox="1">
            <a:spLocks noChangeArrowheads="1"/>
          </p:cNvSpPr>
          <p:nvPr/>
        </p:nvSpPr>
        <p:spPr bwMode="auto">
          <a:xfrm>
            <a:off x="5838633" y="5470226"/>
            <a:ext cx="2400696"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where we used the fact that</a:t>
            </a:r>
          </a:p>
        </p:txBody>
      </p:sp>
      <p:pic>
        <p:nvPicPr>
          <p:cNvPr id="57354" name="Picture 14" descr="TP_tmp"/>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343845" y="5531986"/>
            <a:ext cx="2033307" cy="2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353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2583" y="1903228"/>
            <a:ext cx="5177699" cy="369332"/>
          </a:xfrm>
          <a:prstGeom prst="rect">
            <a:avLst/>
          </a:prstGeom>
          <a:noFill/>
        </p:spPr>
        <p:txBody>
          <a:bodyPr wrap="none" rtlCol="0">
            <a:spAutoFit/>
          </a:bodyPr>
          <a:lstStyle/>
          <a:p>
            <a:r>
              <a:rPr lang="en-US" b="1" dirty="0" smtClean="0">
                <a:solidFill>
                  <a:srgbClr val="0000FF"/>
                </a:solidFill>
              </a:rPr>
              <a:t>Opening a little parenthesis: review of polarization</a:t>
            </a:r>
            <a:endParaRPr lang="en-US" b="1" dirty="0">
              <a:solidFill>
                <a:srgbClr val="0000FF"/>
              </a:solidFill>
            </a:endParaRPr>
          </a:p>
        </p:txBody>
      </p:sp>
      <p:sp>
        <p:nvSpPr>
          <p:cNvPr id="3" name="TextBox 1"/>
          <p:cNvSpPr txBox="1">
            <a:spLocks noChangeArrowheads="1"/>
          </p:cNvSpPr>
          <p:nvPr/>
        </p:nvSpPr>
        <p:spPr bwMode="auto">
          <a:xfrm>
            <a:off x="2328530" y="874344"/>
            <a:ext cx="8269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dirty="0">
                <a:cs typeface="Times New Roman" panose="02020603050405020304" pitchFamily="18" charset="0"/>
              </a:rPr>
              <a:t>EXPLOITING THIS PROPERTY TO GENERATE </a:t>
            </a:r>
            <a:r>
              <a:rPr lang="en-US" altLang="en-US" sz="1800" b="1" dirty="0">
                <a:solidFill>
                  <a:srgbClr val="FF0000"/>
                </a:solidFill>
                <a:cs typeface="Times New Roman" panose="02020603050405020304" pitchFamily="18" charset="0"/>
              </a:rPr>
              <a:t>SINGLE</a:t>
            </a:r>
            <a:r>
              <a:rPr lang="en-US" altLang="en-US" sz="1800" dirty="0">
                <a:cs typeface="Times New Roman" panose="02020603050405020304" pitchFamily="18" charset="0"/>
              </a:rPr>
              <a:t> ATTOSECOND PULSES</a:t>
            </a:r>
          </a:p>
        </p:txBody>
      </p:sp>
    </p:spTree>
    <p:extLst>
      <p:ext uri="{BB962C8B-B14F-4D97-AF65-F5344CB8AC3E}">
        <p14:creationId xmlns:p14="http://schemas.microsoft.com/office/powerpoint/2010/main" val="161267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2 1"/>
          <p:cNvSpPr txBox="1">
            <a:spLocks noChangeArrowheads="1"/>
          </p:cNvSpPr>
          <p:nvPr/>
        </p:nvSpPr>
        <p:spPr bwMode="auto">
          <a:xfrm>
            <a:off x="1082497" y="3027921"/>
            <a:ext cx="4773505"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b="1" dirty="0">
                <a:latin typeface="Times New Roman" panose="02020603050405020304" pitchFamily="18" charset="0"/>
                <a:cs typeface="Times New Roman" panose="02020603050405020304" pitchFamily="18" charset="0"/>
              </a:rPr>
              <a:t>Time-Bandwidth product to Uncertainty relations</a:t>
            </a:r>
          </a:p>
        </p:txBody>
      </p:sp>
      <p:sp>
        <p:nvSpPr>
          <p:cNvPr id="46084" name="TextBox 3"/>
          <p:cNvSpPr txBox="1">
            <a:spLocks noChangeArrowheads="1"/>
          </p:cNvSpPr>
          <p:nvPr/>
        </p:nvSpPr>
        <p:spPr bwMode="auto">
          <a:xfrm>
            <a:off x="1082497" y="4159611"/>
            <a:ext cx="4368749"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dirty="0">
                <a:latin typeface="Times New Roman" panose="02020603050405020304" pitchFamily="18" charset="0"/>
                <a:cs typeface="Times New Roman" panose="02020603050405020304" pitchFamily="18" charset="0"/>
              </a:rPr>
              <a:t>Uncertainty relations to </a:t>
            </a:r>
            <a:r>
              <a:rPr lang="en-US" altLang="en-US" sz="1596" dirty="0" err="1">
                <a:latin typeface="Times New Roman" panose="02020603050405020304" pitchFamily="18" charset="0"/>
                <a:cs typeface="Times New Roman" panose="02020603050405020304" pitchFamily="18" charset="0"/>
              </a:rPr>
              <a:t>Schroedinger</a:t>
            </a:r>
            <a:r>
              <a:rPr lang="en-US" altLang="en-US" sz="1596" dirty="0">
                <a:latin typeface="Times New Roman" panose="02020603050405020304" pitchFamily="18" charset="0"/>
                <a:cs typeface="Times New Roman" panose="02020603050405020304" pitchFamily="18" charset="0"/>
              </a:rPr>
              <a:t> equation</a:t>
            </a:r>
          </a:p>
        </p:txBody>
      </p:sp>
      <p:sp>
        <p:nvSpPr>
          <p:cNvPr id="3" name="TextBox 2 2"/>
          <p:cNvSpPr txBox="1"/>
          <p:nvPr/>
        </p:nvSpPr>
        <p:spPr>
          <a:xfrm flipH="1">
            <a:off x="5702595" y="2621380"/>
            <a:ext cx="5858413" cy="1320165"/>
          </a:xfrm>
          <a:prstGeom prst="rect">
            <a:avLst/>
          </a:prstGeom>
          <a:noFill/>
        </p:spPr>
        <p:txBody>
          <a:bodyPr wrap="square" rtlCol="0">
            <a:spAutoFit/>
          </a:bodyPr>
          <a:lstStyle/>
          <a:p>
            <a:r>
              <a:rPr lang="en-US" sz="1596" dirty="0">
                <a:solidFill>
                  <a:srgbClr val="0000FF"/>
                </a:solidFill>
              </a:rPr>
              <a:t>The Wigner distribution</a:t>
            </a:r>
          </a:p>
          <a:p>
            <a:r>
              <a:rPr lang="en-US" sz="1596" dirty="0">
                <a:solidFill>
                  <a:srgbClr val="0000FF"/>
                </a:solidFill>
              </a:rPr>
              <a:t>	Moments</a:t>
            </a:r>
          </a:p>
          <a:p>
            <a:r>
              <a:rPr lang="en-US" sz="1596" dirty="0">
                <a:solidFill>
                  <a:srgbClr val="0000FF"/>
                </a:solidFill>
              </a:rPr>
              <a:t>	Define the instantaneous frequency in time and frequency	Wigner applied to pulse measurements</a:t>
            </a:r>
          </a:p>
          <a:p>
            <a:r>
              <a:rPr lang="en-US" sz="1596" dirty="0">
                <a:solidFill>
                  <a:srgbClr val="0000FF"/>
                </a:solidFill>
              </a:rPr>
              <a:t>	Time bandwidth product</a:t>
            </a:r>
          </a:p>
        </p:txBody>
      </p:sp>
      <p:sp>
        <p:nvSpPr>
          <p:cNvPr id="14" name="Rectangle 13"/>
          <p:cNvSpPr/>
          <p:nvPr/>
        </p:nvSpPr>
        <p:spPr>
          <a:xfrm>
            <a:off x="6451517" y="3422222"/>
            <a:ext cx="3724702" cy="2343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flipH="1">
            <a:off x="5702595" y="4044763"/>
            <a:ext cx="5858413" cy="1074653"/>
          </a:xfrm>
          <a:prstGeom prst="rect">
            <a:avLst/>
          </a:prstGeom>
          <a:noFill/>
        </p:spPr>
        <p:txBody>
          <a:bodyPr wrap="square" rtlCol="0">
            <a:spAutoFit/>
          </a:bodyPr>
          <a:lstStyle/>
          <a:p>
            <a:r>
              <a:rPr lang="en-US" sz="1596" dirty="0">
                <a:solidFill>
                  <a:srgbClr val="0000FF"/>
                </a:solidFill>
              </a:rPr>
              <a:t>Particle wave duality</a:t>
            </a:r>
          </a:p>
          <a:p>
            <a:r>
              <a:rPr lang="en-US" sz="1596" dirty="0">
                <a:solidFill>
                  <a:srgbClr val="0000FF"/>
                </a:solidFill>
              </a:rPr>
              <a:t>	Uncertainty relations</a:t>
            </a:r>
          </a:p>
          <a:p>
            <a:endParaRPr lang="en-US" sz="1596" dirty="0">
              <a:solidFill>
                <a:srgbClr val="0000FF"/>
              </a:solidFill>
            </a:endParaRPr>
          </a:p>
          <a:p>
            <a:r>
              <a:rPr lang="en-US" sz="1596" dirty="0">
                <a:solidFill>
                  <a:srgbClr val="0000FF"/>
                </a:solidFill>
              </a:rPr>
              <a:t>	</a:t>
            </a:r>
          </a:p>
        </p:txBody>
      </p:sp>
      <p:pic>
        <p:nvPicPr>
          <p:cNvPr id="18" name="Picture 17" descr="\documentclass{article}&#10;\usepackage{amsmath}&#10;\usepackage{color}&#10;\pagestyle{empty}&#10;\begin{document}&#10;\textcolor{blue}{Schr\&quot;odinger equation}&#10;&#10;&#10;&#10;\end{document}" title="IguanaTex Bitmap Display"/>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697810" y="4623320"/>
            <a:ext cx="1848368" cy="183621"/>
          </a:xfrm>
          <a:prstGeom prst="rect">
            <a:avLst/>
          </a:prstGeom>
        </p:spPr>
      </p:pic>
      <p:sp>
        <p:nvSpPr>
          <p:cNvPr id="19" name="TextBox 1"/>
          <p:cNvSpPr txBox="1">
            <a:spLocks noChangeArrowheads="1"/>
          </p:cNvSpPr>
          <p:nvPr/>
        </p:nvSpPr>
        <p:spPr bwMode="auto">
          <a:xfrm>
            <a:off x="5016767" y="450974"/>
            <a:ext cx="3197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0000FF"/>
                </a:solidFill>
                <a:latin typeface="Times New Roman" panose="02020603050405020304" pitchFamily="18" charset="0"/>
                <a:cs typeface="Times New Roman" panose="02020603050405020304" pitchFamily="18" charset="0"/>
              </a:rPr>
              <a:t>A HUGE parenthesis</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908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4497347" y="749597"/>
            <a:ext cx="3185487"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b="1">
                <a:solidFill>
                  <a:schemeClr val="accent2"/>
                </a:solidFill>
                <a:latin typeface="Times New Roman" panose="02020603050405020304" pitchFamily="18" charset="0"/>
              </a:rPr>
              <a:t>Pulse duration, Spectral width</a:t>
            </a:r>
            <a:endParaRPr lang="fr-FR" altLang="en-US" sz="1795" b="1">
              <a:solidFill>
                <a:schemeClr val="accent2"/>
              </a:solidFill>
              <a:latin typeface="Times New Roman" panose="02020603050405020304" pitchFamily="18" charset="0"/>
            </a:endParaRPr>
          </a:p>
        </p:txBody>
      </p:sp>
      <p:sp>
        <p:nvSpPr>
          <p:cNvPr id="48131" name="Text Box 5"/>
          <p:cNvSpPr txBox="1">
            <a:spLocks noChangeArrowheads="1"/>
          </p:cNvSpPr>
          <p:nvPr/>
        </p:nvSpPr>
        <p:spPr bwMode="auto">
          <a:xfrm>
            <a:off x="1878117" y="233352"/>
            <a:ext cx="2339102"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b="1">
                <a:solidFill>
                  <a:schemeClr val="accent2"/>
                </a:solidFill>
                <a:latin typeface="Times New Roman" panose="02020603050405020304" pitchFamily="18" charset="0"/>
              </a:rPr>
              <a:t>TIME-FREQUENCY</a:t>
            </a:r>
            <a:endParaRPr lang="fr-FR" altLang="en-US" sz="1795" b="1">
              <a:solidFill>
                <a:schemeClr val="accent2"/>
              </a:solidFill>
              <a:latin typeface="Times New Roman" panose="02020603050405020304" pitchFamily="18" charset="0"/>
            </a:endParaRPr>
          </a:p>
        </p:txBody>
      </p:sp>
      <p:sp>
        <p:nvSpPr>
          <p:cNvPr id="48132" name="Text Box 6"/>
          <p:cNvSpPr txBox="1">
            <a:spLocks noChangeArrowheads="1"/>
          </p:cNvSpPr>
          <p:nvPr/>
        </p:nvSpPr>
        <p:spPr bwMode="auto">
          <a:xfrm>
            <a:off x="2093483" y="1357688"/>
            <a:ext cx="7735194"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rPr>
              <a:t>Can a measurement provide a two-D representation of the field (Wigner function)</a:t>
            </a:r>
            <a:endParaRPr lang="fr-FR" altLang="en-US" sz="1795">
              <a:latin typeface="Times New Roman" panose="02020603050405020304" pitchFamily="18" charset="0"/>
            </a:endParaRPr>
          </a:p>
        </p:txBody>
      </p:sp>
      <p:sp>
        <p:nvSpPr>
          <p:cNvPr id="48133" name="Text Box 3"/>
          <p:cNvSpPr txBox="1">
            <a:spLocks noChangeArrowheads="1"/>
          </p:cNvSpPr>
          <p:nvPr/>
        </p:nvSpPr>
        <p:spPr bwMode="auto">
          <a:xfrm>
            <a:off x="5004951" y="2345838"/>
            <a:ext cx="1661032" cy="38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FontTx/>
              <a:buNone/>
            </a:pPr>
            <a:r>
              <a:rPr lang="fr-FR" altLang="en-US" sz="2394" b="1">
                <a:solidFill>
                  <a:srgbClr val="1B0696"/>
                </a:solidFill>
                <a:latin typeface="Times New Roman" panose="02020603050405020304" pitchFamily="18" charset="0"/>
                <a:ea typeface="MS PGothic" panose="020B0600070205080204" pitchFamily="34" charset="-128"/>
              </a:rPr>
              <a:t>The FROG</a:t>
            </a:r>
          </a:p>
        </p:txBody>
      </p:sp>
      <p:sp>
        <p:nvSpPr>
          <p:cNvPr id="48134" name="Text Box 19"/>
          <p:cNvSpPr txBox="1">
            <a:spLocks noChangeArrowheads="1"/>
          </p:cNvSpPr>
          <p:nvPr/>
        </p:nvSpPr>
        <p:spPr bwMode="auto">
          <a:xfrm>
            <a:off x="3673889" y="3015690"/>
            <a:ext cx="3914854" cy="39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995" b="1">
                <a:latin typeface="Times New Roman" panose="02020603050405020304" pitchFamily="18" charset="0"/>
                <a:ea typeface="MS PGothic" panose="020B0600070205080204" pitchFamily="34" charset="-128"/>
              </a:rPr>
              <a:t>F</a:t>
            </a:r>
            <a:r>
              <a:rPr lang="en-US" altLang="en-US" sz="1995">
                <a:latin typeface="Times New Roman" panose="02020603050405020304" pitchFamily="18" charset="0"/>
                <a:ea typeface="MS PGothic" panose="020B0600070205080204" pitchFamily="34" charset="-128"/>
              </a:rPr>
              <a:t>requency </a:t>
            </a:r>
            <a:r>
              <a:rPr lang="en-US" altLang="en-US" sz="1995" b="1">
                <a:latin typeface="Times New Roman" panose="02020603050405020304" pitchFamily="18" charset="0"/>
                <a:ea typeface="MS PGothic" panose="020B0600070205080204" pitchFamily="34" charset="-128"/>
              </a:rPr>
              <a:t>R</a:t>
            </a:r>
            <a:r>
              <a:rPr lang="en-US" altLang="en-US" sz="1995">
                <a:latin typeface="Times New Roman" panose="02020603050405020304" pitchFamily="18" charset="0"/>
                <a:ea typeface="MS PGothic" panose="020B0600070205080204" pitchFamily="34" charset="-128"/>
              </a:rPr>
              <a:t>esolved </a:t>
            </a:r>
            <a:r>
              <a:rPr lang="en-US" altLang="en-US" sz="1995" b="1">
                <a:latin typeface="Times New Roman" panose="02020603050405020304" pitchFamily="18" charset="0"/>
                <a:ea typeface="MS PGothic" panose="020B0600070205080204" pitchFamily="34" charset="-128"/>
              </a:rPr>
              <a:t>O</a:t>
            </a:r>
            <a:r>
              <a:rPr lang="en-US" altLang="en-US" sz="1995">
                <a:latin typeface="Times New Roman" panose="02020603050405020304" pitchFamily="18" charset="0"/>
                <a:ea typeface="MS PGothic" panose="020B0600070205080204" pitchFamily="34" charset="-128"/>
              </a:rPr>
              <a:t>ptical </a:t>
            </a:r>
            <a:r>
              <a:rPr lang="en-US" altLang="en-US" sz="1995" b="1">
                <a:latin typeface="Times New Roman" panose="02020603050405020304" pitchFamily="18" charset="0"/>
                <a:ea typeface="MS PGothic" panose="020B0600070205080204" pitchFamily="34" charset="-128"/>
              </a:rPr>
              <a:t>G</a:t>
            </a:r>
            <a:r>
              <a:rPr lang="en-US" altLang="en-US" sz="1995">
                <a:latin typeface="Times New Roman" panose="02020603050405020304" pitchFamily="18" charset="0"/>
                <a:ea typeface="MS PGothic" panose="020B0600070205080204" pitchFamily="34" charset="-128"/>
              </a:rPr>
              <a:t>ating</a:t>
            </a:r>
            <a:endParaRPr lang="fr-FR" altLang="en-US" sz="1995">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797322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738093" y="179510"/>
            <a:ext cx="1661032" cy="38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0000"/>
              </a:spcBef>
              <a:buFont typeface="Arial" panose="020B0604020202020204" pitchFamily="34" charset="0"/>
              <a:buNone/>
            </a:pPr>
            <a:r>
              <a:rPr lang="fr-FR" altLang="en-US" sz="2394" b="1">
                <a:solidFill>
                  <a:srgbClr val="1B0696"/>
                </a:solidFill>
                <a:ea typeface="MS PGothic" panose="020B0600070205080204" pitchFamily="34" charset="-128"/>
              </a:rPr>
              <a:t>The FROG</a:t>
            </a:r>
          </a:p>
        </p:txBody>
      </p:sp>
      <p:sp>
        <p:nvSpPr>
          <p:cNvPr id="49155" name="Text Box 3"/>
          <p:cNvSpPr txBox="1">
            <a:spLocks noChangeArrowheads="1"/>
          </p:cNvSpPr>
          <p:nvPr/>
        </p:nvSpPr>
        <p:spPr bwMode="auto">
          <a:xfrm>
            <a:off x="2207501" y="649832"/>
            <a:ext cx="3914854" cy="3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995" b="1">
                <a:ea typeface="MS PGothic" panose="020B0600070205080204" pitchFamily="34" charset="-128"/>
              </a:rPr>
              <a:t>F</a:t>
            </a:r>
            <a:r>
              <a:rPr lang="en-US" altLang="en-US" sz="1995">
                <a:ea typeface="MS PGothic" panose="020B0600070205080204" pitchFamily="34" charset="-128"/>
              </a:rPr>
              <a:t>requency </a:t>
            </a:r>
            <a:r>
              <a:rPr lang="en-US" altLang="en-US" sz="1995" b="1">
                <a:ea typeface="MS PGothic" panose="020B0600070205080204" pitchFamily="34" charset="-128"/>
              </a:rPr>
              <a:t>R</a:t>
            </a:r>
            <a:r>
              <a:rPr lang="en-US" altLang="en-US" sz="1995">
                <a:ea typeface="MS PGothic" panose="020B0600070205080204" pitchFamily="34" charset="-128"/>
              </a:rPr>
              <a:t>esolved </a:t>
            </a:r>
            <a:r>
              <a:rPr lang="en-US" altLang="en-US" sz="1995" b="1">
                <a:ea typeface="MS PGothic" panose="020B0600070205080204" pitchFamily="34" charset="-128"/>
              </a:rPr>
              <a:t>O</a:t>
            </a:r>
            <a:r>
              <a:rPr lang="en-US" altLang="en-US" sz="1995">
                <a:ea typeface="MS PGothic" panose="020B0600070205080204" pitchFamily="34" charset="-128"/>
              </a:rPr>
              <a:t>ptical </a:t>
            </a:r>
            <a:r>
              <a:rPr lang="en-US" altLang="en-US" sz="1995" b="1">
                <a:ea typeface="MS PGothic" panose="020B0600070205080204" pitchFamily="34" charset="-128"/>
              </a:rPr>
              <a:t>G</a:t>
            </a:r>
            <a:r>
              <a:rPr lang="en-US" altLang="en-US" sz="1995">
                <a:ea typeface="MS PGothic" panose="020B0600070205080204" pitchFamily="34" charset="-128"/>
              </a:rPr>
              <a:t>ating</a:t>
            </a:r>
            <a:endParaRPr lang="fr-FR" altLang="en-US" sz="1995">
              <a:ea typeface="MS PGothic" panose="020B0600070205080204" pitchFamily="34" charset="-128"/>
            </a:endParaRPr>
          </a:p>
        </p:txBody>
      </p:sp>
      <p:sp>
        <p:nvSpPr>
          <p:cNvPr id="49156" name="Text Box 4"/>
          <p:cNvSpPr txBox="1">
            <a:spLocks noChangeArrowheads="1"/>
          </p:cNvSpPr>
          <p:nvPr/>
        </p:nvSpPr>
        <p:spPr bwMode="auto">
          <a:xfrm>
            <a:off x="1903455" y="1295930"/>
            <a:ext cx="5945858" cy="3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995">
                <a:ea typeface="MS PGothic" panose="020B0600070205080204" pitchFamily="34" charset="-128"/>
              </a:rPr>
              <a:t>It is a time gated spectrum, measuring a two D function:</a:t>
            </a:r>
            <a:endParaRPr lang="fr-FR" altLang="en-US" sz="1995">
              <a:ea typeface="MS PGothic" panose="020B0600070205080204" pitchFamily="34" charset="-128"/>
            </a:endParaRPr>
          </a:p>
        </p:txBody>
      </p:sp>
      <p:pic>
        <p:nvPicPr>
          <p:cNvPr id="118789" name="Picture 5" descr="txp_fig"/>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825094" y="1828009"/>
            <a:ext cx="6270947" cy="78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90" name="Picture 6" descr="mus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755" y="3641200"/>
            <a:ext cx="6201270" cy="32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Text Box 7"/>
          <p:cNvSpPr txBox="1">
            <a:spLocks noChangeArrowheads="1"/>
          </p:cNvSpPr>
          <p:nvPr/>
        </p:nvSpPr>
        <p:spPr bwMode="auto">
          <a:xfrm>
            <a:off x="1770436" y="2759151"/>
            <a:ext cx="1448969" cy="39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995" b="1">
                <a:ea typeface="MS PGothic" panose="020B0600070205080204" pitchFamily="34" charset="-128"/>
              </a:rPr>
              <a:t>References:</a:t>
            </a:r>
            <a:endParaRPr lang="fr-FR" altLang="en-US" sz="1995" b="1">
              <a:ea typeface="MS PGothic" panose="020B0600070205080204" pitchFamily="34" charset="-128"/>
            </a:endParaRPr>
          </a:p>
        </p:txBody>
      </p:sp>
      <p:sp>
        <p:nvSpPr>
          <p:cNvPr id="118792" name="Text Box 8"/>
          <p:cNvSpPr txBox="1">
            <a:spLocks noChangeArrowheads="1"/>
          </p:cNvSpPr>
          <p:nvPr/>
        </p:nvSpPr>
        <p:spPr bwMode="auto">
          <a:xfrm>
            <a:off x="1808442" y="3538269"/>
            <a:ext cx="1789437" cy="69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995">
                <a:ea typeface="MS PGothic" panose="020B0600070205080204" pitchFamily="34" charset="-128"/>
              </a:rPr>
              <a:t>FROG Trebino,</a:t>
            </a:r>
          </a:p>
          <a:p>
            <a:pPr eaLnBrk="1" hangingPunct="1"/>
            <a:r>
              <a:rPr lang="en-US" altLang="en-US" sz="1995">
                <a:ea typeface="MS PGothic" panose="020B0600070205080204" pitchFamily="34" charset="-128"/>
              </a:rPr>
              <a:t>Kluwer, 2002</a:t>
            </a:r>
            <a:endParaRPr lang="fr-FR" altLang="en-US" sz="1995">
              <a:ea typeface="MS PGothic" panose="020B0600070205080204" pitchFamily="34" charset="-128"/>
            </a:endParaRPr>
          </a:p>
        </p:txBody>
      </p:sp>
      <p:sp>
        <p:nvSpPr>
          <p:cNvPr id="118793" name="Text Box 9"/>
          <p:cNvSpPr txBox="1">
            <a:spLocks noChangeArrowheads="1"/>
          </p:cNvSpPr>
          <p:nvPr/>
        </p:nvSpPr>
        <p:spPr bwMode="auto">
          <a:xfrm>
            <a:off x="1520230" y="4564424"/>
            <a:ext cx="2343911" cy="132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995">
                <a:ea typeface="MS PGothic" panose="020B0600070205080204" pitchFamily="34" charset="-128"/>
              </a:rPr>
              <a:t>Adam S. Wyat</a:t>
            </a:r>
          </a:p>
          <a:p>
            <a:pPr eaLnBrk="1" hangingPunct="1"/>
            <a:r>
              <a:rPr lang="en-US" altLang="en-US" sz="1995">
                <a:ea typeface="MS PGothic" panose="020B0600070205080204" pitchFamily="34" charset="-128"/>
              </a:rPr>
              <a:t>PhD Thesis</a:t>
            </a:r>
          </a:p>
          <a:p>
            <a:pPr eaLnBrk="1" hangingPunct="1"/>
            <a:r>
              <a:rPr lang="en-US" altLang="en-US" sz="1995">
                <a:ea typeface="MS PGothic" panose="020B0600070205080204" pitchFamily="34" charset="-128"/>
              </a:rPr>
              <a:t>University of Oxford</a:t>
            </a:r>
          </a:p>
          <a:p>
            <a:pPr eaLnBrk="1" hangingPunct="1"/>
            <a:r>
              <a:rPr lang="en-US" altLang="en-US" sz="1995">
                <a:ea typeface="MS PGothic" panose="020B0600070205080204" pitchFamily="34" charset="-128"/>
              </a:rPr>
              <a:t> (2007)</a:t>
            </a:r>
            <a:endParaRPr lang="fr-FR" altLang="en-US" sz="1995">
              <a:ea typeface="MS PGothic" panose="020B0600070205080204" pitchFamily="34" charset="-128"/>
            </a:endParaRPr>
          </a:p>
        </p:txBody>
      </p:sp>
      <p:sp>
        <p:nvSpPr>
          <p:cNvPr id="118794" name="Text Box 10"/>
          <p:cNvSpPr txBox="1">
            <a:spLocks noChangeArrowheads="1"/>
          </p:cNvSpPr>
          <p:nvPr/>
        </p:nvSpPr>
        <p:spPr bwMode="auto">
          <a:xfrm>
            <a:off x="4411835" y="2740148"/>
            <a:ext cx="5365571" cy="3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995">
                <a:ea typeface="MS PGothic" panose="020B0600070205080204" pitchFamily="34" charset="-128"/>
              </a:rPr>
              <a:t>Advantage: the raw data give a nice representation</a:t>
            </a:r>
            <a:endParaRPr lang="fr-FR" altLang="en-US" sz="1995">
              <a:ea typeface="MS PGothic" panose="020B0600070205080204" pitchFamily="34" charset="-128"/>
            </a:endParaRPr>
          </a:p>
        </p:txBody>
      </p:sp>
      <p:sp>
        <p:nvSpPr>
          <p:cNvPr id="118795" name="Text Box 11"/>
          <p:cNvSpPr txBox="1">
            <a:spLocks noChangeArrowheads="1"/>
          </p:cNvSpPr>
          <p:nvPr/>
        </p:nvSpPr>
        <p:spPr bwMode="auto">
          <a:xfrm>
            <a:off x="4525852" y="3234223"/>
            <a:ext cx="4020652" cy="39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Times New Roman" panose="02020603050405020304" pitchFamily="18" charset="0"/>
                <a:cs typeface="Times New Roman" panose="02020603050405020304" pitchFamily="18" charset="0"/>
              </a:defRPr>
            </a:lvl1pPr>
            <a:lvl2pPr marL="742950" indent="-285750">
              <a:defRPr sz="1600">
                <a:solidFill>
                  <a:schemeClr val="tx1"/>
                </a:solidFill>
                <a:latin typeface="Times New Roman" panose="02020603050405020304" pitchFamily="18" charset="0"/>
                <a:cs typeface="Times New Roman" panose="02020603050405020304" pitchFamily="18" charset="0"/>
              </a:defRPr>
            </a:lvl2pPr>
            <a:lvl3pPr marL="1143000" indent="-228600">
              <a:defRPr sz="1600">
                <a:solidFill>
                  <a:schemeClr val="tx1"/>
                </a:solidFill>
                <a:latin typeface="Times New Roman" panose="02020603050405020304" pitchFamily="18" charset="0"/>
                <a:cs typeface="Times New Roman" panose="02020603050405020304" pitchFamily="18" charset="0"/>
              </a:defRPr>
            </a:lvl3pPr>
            <a:lvl4pPr marL="1600200" indent="-228600">
              <a:defRPr sz="1600">
                <a:solidFill>
                  <a:schemeClr val="tx1"/>
                </a:solidFill>
                <a:latin typeface="Times New Roman" panose="02020603050405020304" pitchFamily="18" charset="0"/>
                <a:cs typeface="Times New Roman" panose="02020603050405020304" pitchFamily="18" charset="0"/>
              </a:defRPr>
            </a:lvl4pPr>
            <a:lvl5pPr marL="2057400" indent="-228600">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995">
                <a:ea typeface="MS PGothic" panose="020B0600070205080204" pitchFamily="34" charset="-128"/>
              </a:rPr>
              <a:t>Disadvantage: considerable iterations</a:t>
            </a:r>
            <a:endParaRPr lang="fr-FR" altLang="en-US" sz="1995">
              <a:ea typeface="MS PGothic" panose="020B0600070205080204" pitchFamily="34" charset="-128"/>
            </a:endParaRPr>
          </a:p>
        </p:txBody>
      </p:sp>
    </p:spTree>
    <p:extLst>
      <p:ext uri="{BB962C8B-B14F-4D97-AF65-F5344CB8AC3E}">
        <p14:creationId xmlns:p14="http://schemas.microsoft.com/office/powerpoint/2010/main" val="35491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wipe(left)">
                                      <p:cBhvr>
                                        <p:cTn id="7" dur="1000"/>
                                        <p:tgtEl>
                                          <p:spTgt spid="118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794"/>
                                        </p:tgtEl>
                                        <p:attrNameLst>
                                          <p:attrName>style.visibility</p:attrName>
                                        </p:attrNameLst>
                                      </p:cBhvr>
                                      <p:to>
                                        <p:strVal val="visible"/>
                                      </p:to>
                                    </p:set>
                                    <p:animEffect transition="in" filter="wipe(left)">
                                      <p:cBhvr>
                                        <p:cTn id="12" dur="1000"/>
                                        <p:tgtEl>
                                          <p:spTgt spid="118794"/>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8790"/>
                                        </p:tgtEl>
                                        <p:attrNameLst>
                                          <p:attrName>style.visibility</p:attrName>
                                        </p:attrNameLst>
                                      </p:cBhvr>
                                      <p:to>
                                        <p:strVal val="visible"/>
                                      </p:to>
                                    </p:set>
                                    <p:animEffect transition="in" filter="fade">
                                      <p:cBhvr>
                                        <p:cTn id="16" dur="1000"/>
                                        <p:tgtEl>
                                          <p:spTgt spid="11879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8795"/>
                                        </p:tgtEl>
                                        <p:attrNameLst>
                                          <p:attrName>style.visibility</p:attrName>
                                        </p:attrNameLst>
                                      </p:cBhvr>
                                      <p:to>
                                        <p:strVal val="visible"/>
                                      </p:to>
                                    </p:set>
                                    <p:animEffect transition="in" filter="wipe(left)">
                                      <p:cBhvr>
                                        <p:cTn id="21" dur="500"/>
                                        <p:tgtEl>
                                          <p:spTgt spid="1187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8791"/>
                                        </p:tgtEl>
                                        <p:attrNameLst>
                                          <p:attrName>style.visibility</p:attrName>
                                        </p:attrNameLst>
                                      </p:cBhvr>
                                      <p:to>
                                        <p:strVal val="visible"/>
                                      </p:to>
                                    </p:set>
                                    <p:animEffect transition="in" filter="wipe(left)">
                                      <p:cBhvr>
                                        <p:cTn id="26" dur="500"/>
                                        <p:tgtEl>
                                          <p:spTgt spid="118791"/>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8792"/>
                                        </p:tgtEl>
                                        <p:attrNameLst>
                                          <p:attrName>style.visibility</p:attrName>
                                        </p:attrNameLst>
                                      </p:cBhvr>
                                      <p:to>
                                        <p:strVal val="visible"/>
                                      </p:to>
                                    </p:set>
                                    <p:animEffect transition="in" filter="fade">
                                      <p:cBhvr>
                                        <p:cTn id="30" dur="2000"/>
                                        <p:tgtEl>
                                          <p:spTgt spid="118792"/>
                                        </p:tgtEl>
                                      </p:cBhvr>
                                    </p:animEffect>
                                  </p:childTnLst>
                                </p:cTn>
                              </p:par>
                            </p:childTnLst>
                          </p:cTn>
                        </p:par>
                        <p:par>
                          <p:cTn id="31" fill="hold" nodeType="afterGroup">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18793"/>
                                        </p:tgtEl>
                                        <p:attrNameLst>
                                          <p:attrName>style.visibility</p:attrName>
                                        </p:attrNameLst>
                                      </p:cBhvr>
                                      <p:to>
                                        <p:strVal val="visible"/>
                                      </p:to>
                                    </p:set>
                                  </p:childTnLst>
                                </p:cTn>
                              </p:par>
                              <p:par>
                                <p:cTn id="34" presetID="4" presetClass="emph" presetSubtype="2" fill="hold" grpId="1" nodeType="withEffect">
                                  <p:stCondLst>
                                    <p:cond delay="0"/>
                                  </p:stCondLst>
                                  <p:childTnLst>
                                    <p:anim to="1.2" calcmode="lin" valueType="num">
                                      <p:cBhvr override="childStyle">
                                        <p:cTn id="35" dur="2000" fill="hold"/>
                                        <p:tgtEl>
                                          <p:spTgt spid="11879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p:bldP spid="118792" grpId="0"/>
      <p:bldP spid="118793" grpId="0"/>
      <p:bldP spid="118793" grpId="1"/>
      <p:bldP spid="118794" grpId="0"/>
      <p:bldP spid="11879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083982" y="5869287"/>
            <a:ext cx="8255164" cy="6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995">
                <a:latin typeface="Times New Roman" panose="02020603050405020304" pitchFamily="18" charset="0"/>
                <a:ea typeface="MS PGothic" panose="020B0600070205080204" pitchFamily="34" charset="-128"/>
              </a:rPr>
              <a:t>Like a musical score, the spectrogram visually displays the frequency vs. time (and the intensity, too).</a:t>
            </a:r>
          </a:p>
        </p:txBody>
      </p:sp>
      <p:sp>
        <p:nvSpPr>
          <p:cNvPr id="50179" name="Rectangle 4"/>
          <p:cNvSpPr>
            <a:spLocks noChangeArrowheads="1"/>
          </p:cNvSpPr>
          <p:nvPr/>
        </p:nvSpPr>
        <p:spPr bwMode="auto">
          <a:xfrm>
            <a:off x="2242340" y="1227836"/>
            <a:ext cx="7673993" cy="4210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995">
              <a:latin typeface="Times New Roman" panose="02020603050405020304" pitchFamily="18" charset="0"/>
              <a:ea typeface="MS PGothic" panose="020B0600070205080204" pitchFamily="34" charset="-128"/>
            </a:endParaRPr>
          </a:p>
        </p:txBody>
      </p:sp>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t="22966" b="15135"/>
          <a:stretch>
            <a:fillRect/>
          </a:stretch>
        </p:blipFill>
        <p:spPr bwMode="auto">
          <a:xfrm>
            <a:off x="2123571" y="1637981"/>
            <a:ext cx="8171235" cy="390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5145028" y="3696626"/>
            <a:ext cx="36422" cy="116709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995">
              <a:latin typeface="Times New Roman" panose="02020603050405020304" pitchFamily="18" charset="0"/>
              <a:ea typeface="MS PGothic" panose="020B0600070205080204" pitchFamily="34" charset="-128"/>
            </a:endParaRPr>
          </a:p>
        </p:txBody>
      </p:sp>
      <p:sp>
        <p:nvSpPr>
          <p:cNvPr id="50182" name="Text Box 7"/>
          <p:cNvSpPr txBox="1">
            <a:spLocks noChangeArrowheads="1"/>
          </p:cNvSpPr>
          <p:nvPr/>
        </p:nvSpPr>
        <p:spPr bwMode="auto">
          <a:xfrm rot="-5400000">
            <a:off x="2033892" y="4171181"/>
            <a:ext cx="1156424"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ea typeface="MS PGothic" panose="020B0600070205080204" pitchFamily="34" charset="-128"/>
              </a:rPr>
              <a:t>Frequency</a:t>
            </a:r>
          </a:p>
        </p:txBody>
      </p:sp>
      <p:sp>
        <p:nvSpPr>
          <p:cNvPr id="50183" name="Text Box 8"/>
          <p:cNvSpPr txBox="1">
            <a:spLocks noChangeArrowheads="1"/>
          </p:cNvSpPr>
          <p:nvPr/>
        </p:nvSpPr>
        <p:spPr bwMode="auto">
          <a:xfrm rot="-5400000">
            <a:off x="2037059" y="2267727"/>
            <a:ext cx="1156424"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ea typeface="MS PGothic" panose="020B0600070205080204" pitchFamily="34" charset="-128"/>
              </a:rPr>
              <a:t>Frequency</a:t>
            </a:r>
          </a:p>
        </p:txBody>
      </p:sp>
      <p:sp>
        <p:nvSpPr>
          <p:cNvPr id="50184" name="Text Box 9"/>
          <p:cNvSpPr txBox="1">
            <a:spLocks noChangeArrowheads="1"/>
          </p:cNvSpPr>
          <p:nvPr/>
        </p:nvSpPr>
        <p:spPr bwMode="auto">
          <a:xfrm>
            <a:off x="5829131" y="3063195"/>
            <a:ext cx="662194"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ea typeface="MS PGothic" panose="020B0600070205080204" pitchFamily="34" charset="-128"/>
              </a:rPr>
              <a:t>Time</a:t>
            </a:r>
          </a:p>
        </p:txBody>
      </p:sp>
      <p:sp>
        <p:nvSpPr>
          <p:cNvPr id="50185" name="Text Box 10"/>
          <p:cNvSpPr txBox="1">
            <a:spLocks noChangeArrowheads="1"/>
          </p:cNvSpPr>
          <p:nvPr/>
        </p:nvSpPr>
        <p:spPr bwMode="auto">
          <a:xfrm>
            <a:off x="5822799" y="4949230"/>
            <a:ext cx="734278"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ea typeface="MS PGothic" panose="020B0600070205080204" pitchFamily="34" charset="-128"/>
              </a:rPr>
              <a:t>Delay</a:t>
            </a:r>
          </a:p>
        </p:txBody>
      </p:sp>
      <p:sp>
        <p:nvSpPr>
          <p:cNvPr id="50186" name="Text Box 11"/>
          <p:cNvSpPr txBox="1">
            <a:spLocks noChangeArrowheads="1"/>
          </p:cNvSpPr>
          <p:nvPr/>
        </p:nvSpPr>
        <p:spPr bwMode="auto">
          <a:xfrm>
            <a:off x="2836181" y="1386193"/>
            <a:ext cx="6905960" cy="36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795">
                <a:latin typeface="Times New Roman" panose="02020603050405020304" pitchFamily="18" charset="0"/>
                <a:ea typeface="MS PGothic" panose="020B0600070205080204" pitchFamily="34" charset="-128"/>
              </a:rPr>
              <a:t>Negatively chirped            Unchirped              Positively chirped</a:t>
            </a:r>
          </a:p>
        </p:txBody>
      </p:sp>
      <p:sp>
        <p:nvSpPr>
          <p:cNvPr id="50187" name="Line 12"/>
          <p:cNvSpPr>
            <a:spLocks noChangeShapeType="1"/>
          </p:cNvSpPr>
          <p:nvPr/>
        </p:nvSpPr>
        <p:spPr bwMode="auto">
          <a:xfrm>
            <a:off x="3046794" y="2029122"/>
            <a:ext cx="1602575" cy="7791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3"/>
          <p:cNvSpPr>
            <a:spLocks noChangeShapeType="1"/>
          </p:cNvSpPr>
          <p:nvPr/>
        </p:nvSpPr>
        <p:spPr bwMode="auto">
          <a:xfrm flipH="1">
            <a:off x="7631237" y="2019620"/>
            <a:ext cx="1602575" cy="7791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4"/>
          <p:cNvSpPr>
            <a:spLocks noChangeShapeType="1"/>
          </p:cNvSpPr>
          <p:nvPr/>
        </p:nvSpPr>
        <p:spPr bwMode="auto">
          <a:xfrm>
            <a:off x="5292301" y="2417098"/>
            <a:ext cx="166275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Text Box 15"/>
          <p:cNvSpPr txBox="1">
            <a:spLocks noChangeArrowheads="1"/>
          </p:cNvSpPr>
          <p:nvPr/>
        </p:nvSpPr>
        <p:spPr bwMode="auto">
          <a:xfrm>
            <a:off x="4057113" y="412295"/>
            <a:ext cx="4356962"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b="1">
                <a:solidFill>
                  <a:schemeClr val="tx2"/>
                </a:solidFill>
                <a:latin typeface="Times New Roman" panose="02020603050405020304" pitchFamily="18" charset="0"/>
                <a:cs typeface="Times New Roman" panose="02020603050405020304" pitchFamily="18" charset="0"/>
              </a:rPr>
              <a:t>Spectrograms for Linearly Chirped Pulses</a:t>
            </a:r>
          </a:p>
        </p:txBody>
      </p:sp>
    </p:spTree>
    <p:extLst>
      <p:ext uri="{BB962C8B-B14F-4D97-AF65-F5344CB8AC3E}">
        <p14:creationId xmlns:p14="http://schemas.microsoft.com/office/powerpoint/2010/main" val="1950705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1960465" y="1278508"/>
            <a:ext cx="8579796" cy="23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995">
                <a:latin typeface="Times New Roman" panose="02020603050405020304" pitchFamily="18" charset="0"/>
                <a:ea typeface="MS PGothic" panose="020B0600070205080204" pitchFamily="34" charset="-128"/>
              </a:rPr>
              <a:t>Algorithms exist to retrieve </a:t>
            </a:r>
            <a:r>
              <a:rPr lang="en-US" altLang="en-US" sz="1995" i="1">
                <a:latin typeface="Times New Roman" panose="02020603050405020304" pitchFamily="18" charset="0"/>
                <a:ea typeface="MS PGothic" panose="020B0600070205080204" pitchFamily="34" charset="-128"/>
              </a:rPr>
              <a:t>E</a:t>
            </a:r>
            <a:r>
              <a:rPr lang="en-US" altLang="en-US" sz="1995">
                <a:latin typeface="Times New Roman" panose="02020603050405020304" pitchFamily="18" charset="0"/>
                <a:ea typeface="MS PGothic" panose="020B0600070205080204" pitchFamily="34" charset="-128"/>
              </a:rPr>
              <a:t>(</a:t>
            </a:r>
            <a:r>
              <a:rPr lang="en-US" altLang="en-US" sz="1995" i="1">
                <a:latin typeface="Times New Roman" panose="02020603050405020304" pitchFamily="18" charset="0"/>
                <a:ea typeface="MS PGothic" panose="020B0600070205080204" pitchFamily="34" charset="-128"/>
              </a:rPr>
              <a:t>t</a:t>
            </a:r>
            <a:r>
              <a:rPr lang="en-US" altLang="en-US" sz="1995">
                <a:latin typeface="Times New Roman" panose="02020603050405020304" pitchFamily="18" charset="0"/>
                <a:ea typeface="MS PGothic" panose="020B0600070205080204" pitchFamily="34" charset="-128"/>
              </a:rPr>
              <a:t>) from its spectrogram.</a:t>
            </a:r>
          </a:p>
          <a:p>
            <a:pPr eaLnBrk="1" hangingPunct="1">
              <a:lnSpc>
                <a:spcPct val="60000"/>
              </a:lnSpc>
              <a:spcBef>
                <a:spcPct val="0"/>
              </a:spcBef>
              <a:buFontTx/>
              <a:buNone/>
            </a:pPr>
            <a:endParaRPr lang="en-US" altLang="en-US" sz="1995">
              <a:latin typeface="Times New Roman" panose="02020603050405020304" pitchFamily="18" charset="0"/>
              <a:ea typeface="MS PGothic" panose="020B0600070205080204" pitchFamily="34" charset="-128"/>
            </a:endParaRPr>
          </a:p>
          <a:p>
            <a:pPr eaLnBrk="1" hangingPunct="1">
              <a:spcBef>
                <a:spcPct val="0"/>
              </a:spcBef>
              <a:buFontTx/>
              <a:buNone/>
            </a:pPr>
            <a:r>
              <a:rPr lang="en-US" altLang="en-US" sz="1995">
                <a:latin typeface="Times New Roman" panose="02020603050405020304" pitchFamily="18" charset="0"/>
                <a:ea typeface="MS PGothic" panose="020B0600070205080204" pitchFamily="34" charset="-128"/>
              </a:rPr>
              <a:t>The spectrogram essentially uniquely determines the waveform intensity, </a:t>
            </a:r>
            <a:r>
              <a:rPr lang="en-US" altLang="en-US" sz="1995" i="1">
                <a:latin typeface="Times New Roman" panose="02020603050405020304" pitchFamily="18" charset="0"/>
                <a:ea typeface="MS PGothic" panose="020B0600070205080204" pitchFamily="34" charset="-128"/>
              </a:rPr>
              <a:t>I</a:t>
            </a:r>
            <a:r>
              <a:rPr lang="en-US" altLang="en-US" sz="1995">
                <a:latin typeface="Times New Roman" panose="02020603050405020304" pitchFamily="18" charset="0"/>
                <a:ea typeface="MS PGothic" panose="020B0600070205080204" pitchFamily="34" charset="-128"/>
              </a:rPr>
              <a:t>(</a:t>
            </a:r>
            <a:r>
              <a:rPr lang="en-US" altLang="en-US" sz="1995" i="1">
                <a:latin typeface="Times New Roman" panose="02020603050405020304" pitchFamily="18" charset="0"/>
                <a:ea typeface="MS PGothic" panose="020B0600070205080204" pitchFamily="34" charset="-128"/>
              </a:rPr>
              <a:t>t</a:t>
            </a:r>
            <a:r>
              <a:rPr lang="en-US" altLang="en-US" sz="1995">
                <a:latin typeface="Times New Roman" panose="02020603050405020304" pitchFamily="18" charset="0"/>
                <a:ea typeface="MS PGothic" panose="020B0600070205080204" pitchFamily="34" charset="-128"/>
              </a:rPr>
              <a:t>), and phase, </a:t>
            </a:r>
            <a:r>
              <a:rPr lang="en-US" altLang="en-US" sz="1995" i="1">
                <a:latin typeface="Symbol" panose="05050102010706020507" pitchFamily="18" charset="2"/>
                <a:ea typeface="MS PGothic" panose="020B0600070205080204" pitchFamily="34" charset="-128"/>
              </a:rPr>
              <a:t></a:t>
            </a:r>
            <a:r>
              <a:rPr lang="en-US" altLang="en-US" sz="1995">
                <a:latin typeface="Times New Roman" panose="02020603050405020304" pitchFamily="18" charset="0"/>
                <a:ea typeface="MS PGothic" panose="020B0600070205080204" pitchFamily="34" charset="-128"/>
              </a:rPr>
              <a:t>(</a:t>
            </a:r>
            <a:r>
              <a:rPr lang="en-US" altLang="en-US" sz="1995" i="1">
                <a:latin typeface="Times New Roman" panose="02020603050405020304" pitchFamily="18" charset="0"/>
                <a:ea typeface="MS PGothic" panose="020B0600070205080204" pitchFamily="34" charset="-128"/>
              </a:rPr>
              <a:t>t</a:t>
            </a:r>
            <a:r>
              <a:rPr lang="en-US" altLang="en-US" sz="1995">
                <a:latin typeface="Times New Roman" panose="02020603050405020304" pitchFamily="18" charset="0"/>
                <a:ea typeface="MS PGothic" panose="020B0600070205080204" pitchFamily="34" charset="-128"/>
              </a:rPr>
              <a:t>).</a:t>
            </a:r>
          </a:p>
          <a:p>
            <a:pPr eaLnBrk="1" hangingPunct="1">
              <a:lnSpc>
                <a:spcPct val="30000"/>
              </a:lnSpc>
              <a:spcBef>
                <a:spcPct val="0"/>
              </a:spcBef>
              <a:buFontTx/>
              <a:buNone/>
            </a:pPr>
            <a:r>
              <a:rPr lang="en-US" altLang="en-US" sz="1795">
                <a:latin typeface="Times New Roman" panose="02020603050405020304" pitchFamily="18" charset="0"/>
                <a:ea typeface="MS PGothic" panose="020B0600070205080204" pitchFamily="34" charset="-128"/>
              </a:rPr>
              <a:t>	</a:t>
            </a:r>
          </a:p>
          <a:p>
            <a:pPr eaLnBrk="1" hangingPunct="1">
              <a:spcBef>
                <a:spcPct val="0"/>
              </a:spcBef>
              <a:buFontTx/>
              <a:buNone/>
            </a:pPr>
            <a:r>
              <a:rPr lang="en-US" altLang="en-US" sz="1795">
                <a:latin typeface="Times New Roman" panose="02020603050405020304" pitchFamily="18" charset="0"/>
                <a:ea typeface="MS PGothic" panose="020B0600070205080204" pitchFamily="34" charset="-128"/>
              </a:rPr>
              <a:t>	There are a few ambiguities, but they’re “trivial.”</a:t>
            </a:r>
            <a:endParaRPr lang="en-US" altLang="en-US" sz="1995">
              <a:latin typeface="Times New Roman" panose="02020603050405020304" pitchFamily="18" charset="0"/>
              <a:ea typeface="MS PGothic" panose="020B0600070205080204" pitchFamily="34" charset="-128"/>
            </a:endParaRPr>
          </a:p>
          <a:p>
            <a:pPr eaLnBrk="1" hangingPunct="1">
              <a:lnSpc>
                <a:spcPct val="60000"/>
              </a:lnSpc>
              <a:spcBef>
                <a:spcPct val="0"/>
              </a:spcBef>
              <a:buFontTx/>
              <a:buNone/>
            </a:pPr>
            <a:endParaRPr lang="en-US" altLang="en-US" sz="1995">
              <a:latin typeface="Times New Roman" panose="02020603050405020304" pitchFamily="18" charset="0"/>
              <a:ea typeface="MS PGothic" panose="020B0600070205080204" pitchFamily="34" charset="-128"/>
            </a:endParaRPr>
          </a:p>
          <a:p>
            <a:pPr eaLnBrk="1" hangingPunct="1">
              <a:spcBef>
                <a:spcPct val="0"/>
              </a:spcBef>
              <a:buFontTx/>
              <a:buNone/>
            </a:pPr>
            <a:r>
              <a:rPr lang="en-US" altLang="en-US" sz="1995">
                <a:latin typeface="Times New Roman" panose="02020603050405020304" pitchFamily="18" charset="0"/>
                <a:ea typeface="MS PGothic" panose="020B0600070205080204" pitchFamily="34" charset="-128"/>
              </a:rPr>
              <a:t>The gate need not be—and should not be—much shorter than </a:t>
            </a:r>
            <a:r>
              <a:rPr lang="en-US" altLang="en-US" sz="1995" i="1">
                <a:latin typeface="Times New Roman" panose="02020603050405020304" pitchFamily="18" charset="0"/>
                <a:ea typeface="MS PGothic" panose="020B0600070205080204" pitchFamily="34" charset="-128"/>
              </a:rPr>
              <a:t>E</a:t>
            </a:r>
            <a:r>
              <a:rPr lang="en-US" altLang="en-US" sz="1995">
                <a:latin typeface="Times New Roman" panose="02020603050405020304" pitchFamily="18" charset="0"/>
                <a:ea typeface="MS PGothic" panose="020B0600070205080204" pitchFamily="34" charset="-128"/>
              </a:rPr>
              <a:t>(</a:t>
            </a:r>
            <a:r>
              <a:rPr lang="en-US" altLang="en-US" sz="1995" i="1">
                <a:latin typeface="Times New Roman" panose="02020603050405020304" pitchFamily="18" charset="0"/>
                <a:ea typeface="MS PGothic" panose="020B0600070205080204" pitchFamily="34" charset="-128"/>
              </a:rPr>
              <a:t>t</a:t>
            </a:r>
            <a:r>
              <a:rPr lang="en-US" altLang="en-US" sz="1995">
                <a:latin typeface="Times New Roman" panose="02020603050405020304" pitchFamily="18" charset="0"/>
                <a:ea typeface="MS PGothic" panose="020B0600070205080204" pitchFamily="34" charset="-128"/>
              </a:rPr>
              <a:t>).</a:t>
            </a:r>
          </a:p>
          <a:p>
            <a:pPr eaLnBrk="1" hangingPunct="1">
              <a:lnSpc>
                <a:spcPct val="30000"/>
              </a:lnSpc>
              <a:spcBef>
                <a:spcPct val="0"/>
              </a:spcBef>
              <a:buFontTx/>
              <a:buNone/>
            </a:pPr>
            <a:endParaRPr lang="en-US" altLang="en-US" sz="1995">
              <a:latin typeface="Times New Roman" panose="02020603050405020304" pitchFamily="18" charset="0"/>
              <a:ea typeface="MS PGothic" panose="020B0600070205080204" pitchFamily="34" charset="-128"/>
            </a:endParaRPr>
          </a:p>
          <a:p>
            <a:pPr eaLnBrk="1" hangingPunct="1">
              <a:spcBef>
                <a:spcPct val="0"/>
              </a:spcBef>
              <a:buFontTx/>
              <a:buNone/>
            </a:pPr>
            <a:r>
              <a:rPr lang="en-US" altLang="en-US" sz="1795">
                <a:latin typeface="Times New Roman" panose="02020603050405020304" pitchFamily="18" charset="0"/>
                <a:ea typeface="MS PGothic" panose="020B0600070205080204" pitchFamily="34" charset="-128"/>
              </a:rPr>
              <a:t>	Suppose we use a delta-function gate pulse:</a:t>
            </a:r>
          </a:p>
        </p:txBody>
      </p:sp>
      <p:grpSp>
        <p:nvGrpSpPr>
          <p:cNvPr id="52227" name="Group 6"/>
          <p:cNvGrpSpPr>
            <a:grpSpLocks/>
          </p:cNvGrpSpPr>
          <p:nvPr/>
        </p:nvGrpSpPr>
        <p:grpSpPr bwMode="auto">
          <a:xfrm>
            <a:off x="2709495" y="3916742"/>
            <a:ext cx="6400800" cy="1327034"/>
            <a:chOff x="1199" y="2771"/>
            <a:chExt cx="4042" cy="838"/>
          </a:xfrm>
        </p:grpSpPr>
        <p:graphicFrame>
          <p:nvGraphicFramePr>
            <p:cNvPr id="52231" name="Object 2"/>
            <p:cNvGraphicFramePr>
              <a:graphicFrameLocks noChangeAspect="1"/>
            </p:cNvGraphicFramePr>
            <p:nvPr/>
          </p:nvGraphicFramePr>
          <p:xfrm>
            <a:off x="1199" y="2771"/>
            <a:ext cx="4042" cy="556"/>
          </p:xfrm>
          <a:graphic>
            <a:graphicData uri="http://schemas.openxmlformats.org/presentationml/2006/ole">
              <mc:AlternateContent xmlns:mc="http://schemas.openxmlformats.org/markup-compatibility/2006">
                <mc:Choice xmlns:v="urn:schemas-microsoft-com:vml" Requires="v">
                  <p:oleObj spid="_x0000_s58380" name="Equation" r:id="rId4" imgW="3505200" imgH="482600" progId="Equation.DSMT4">
                    <p:embed/>
                  </p:oleObj>
                </mc:Choice>
                <mc:Fallback>
                  <p:oleObj name="Equation" r:id="rId4" imgW="3505200" imgH="482600" progId="Equation.DSMT4">
                    <p:embed/>
                    <p:pic>
                      <p:nvPicPr>
                        <p:cNvPr id="5223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 y="2771"/>
                          <a:ext cx="4042"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2" name="Object 3"/>
            <p:cNvGraphicFramePr>
              <a:graphicFrameLocks noChangeAspect="1"/>
            </p:cNvGraphicFramePr>
            <p:nvPr/>
          </p:nvGraphicFramePr>
          <p:xfrm>
            <a:off x="3690" y="3288"/>
            <a:ext cx="805" cy="321"/>
          </p:xfrm>
          <a:graphic>
            <a:graphicData uri="http://schemas.openxmlformats.org/presentationml/2006/ole">
              <mc:AlternateContent xmlns:mc="http://schemas.openxmlformats.org/markup-compatibility/2006">
                <mc:Choice xmlns:v="urn:schemas-microsoft-com:vml" Requires="v">
                  <p:oleObj spid="_x0000_s58381" name="Equation" r:id="rId6" imgW="698500" imgH="279400" progId="Equation.DSMT4">
                    <p:embed/>
                  </p:oleObj>
                </mc:Choice>
                <mc:Fallback>
                  <p:oleObj name="Equation" r:id="rId6" imgW="698500" imgH="279400" progId="Equation.DSMT4">
                    <p:embed/>
                    <p:pic>
                      <p:nvPicPr>
                        <p:cNvPr id="522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0" y="3288"/>
                          <a:ext cx="805"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2228" name="Text Box 9"/>
          <p:cNvSpPr txBox="1">
            <a:spLocks noChangeArrowheads="1"/>
          </p:cNvSpPr>
          <p:nvPr/>
        </p:nvSpPr>
        <p:spPr bwMode="auto">
          <a:xfrm>
            <a:off x="7316106" y="4843131"/>
            <a:ext cx="2269354" cy="7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solidFill>
                  <a:schemeClr val="hlink"/>
                </a:solidFill>
                <a:latin typeface="Times New Roman" panose="02020603050405020304" pitchFamily="18" charset="0"/>
                <a:ea typeface="MS PGothic" panose="020B0600070205080204" pitchFamily="34" charset="-128"/>
              </a:rPr>
              <a:t>         = The Intensity.</a:t>
            </a:r>
          </a:p>
          <a:p>
            <a:pPr eaLnBrk="1" hangingPunct="1">
              <a:lnSpc>
                <a:spcPct val="30000"/>
              </a:lnSpc>
              <a:spcBef>
                <a:spcPct val="0"/>
              </a:spcBef>
              <a:buFontTx/>
              <a:buNone/>
            </a:pPr>
            <a:endParaRPr lang="en-US" altLang="en-US" sz="1795">
              <a:solidFill>
                <a:schemeClr val="hlink"/>
              </a:solidFill>
              <a:latin typeface="Times New Roman" panose="02020603050405020304" pitchFamily="18" charset="0"/>
              <a:ea typeface="MS PGothic" panose="020B0600070205080204" pitchFamily="34" charset="-128"/>
            </a:endParaRPr>
          </a:p>
          <a:p>
            <a:pPr eaLnBrk="1" hangingPunct="1">
              <a:spcBef>
                <a:spcPct val="0"/>
              </a:spcBef>
              <a:buFontTx/>
              <a:buNone/>
            </a:pPr>
            <a:r>
              <a:rPr lang="en-US" altLang="en-US" sz="1795">
                <a:solidFill>
                  <a:schemeClr val="hlink"/>
                </a:solidFill>
                <a:latin typeface="Times New Roman" panose="02020603050405020304" pitchFamily="18" charset="0"/>
                <a:ea typeface="MS PGothic" panose="020B0600070205080204" pitchFamily="34" charset="-128"/>
              </a:rPr>
              <a:t>No phase information!</a:t>
            </a:r>
          </a:p>
        </p:txBody>
      </p:sp>
      <p:sp>
        <p:nvSpPr>
          <p:cNvPr id="52229" name="Line 10"/>
          <p:cNvSpPr>
            <a:spLocks noChangeShapeType="1"/>
          </p:cNvSpPr>
          <p:nvPr/>
        </p:nvSpPr>
        <p:spPr bwMode="auto">
          <a:xfrm flipH="1">
            <a:off x="4475178" y="3725130"/>
            <a:ext cx="517829" cy="4845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0" name="TextBox 9"/>
          <p:cNvSpPr txBox="1">
            <a:spLocks noChangeArrowheads="1"/>
          </p:cNvSpPr>
          <p:nvPr/>
        </p:nvSpPr>
        <p:spPr bwMode="auto">
          <a:xfrm>
            <a:off x="1814774" y="439216"/>
            <a:ext cx="8597546" cy="3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b="1">
                <a:latin typeface="Times New Roman" panose="02020603050405020304" pitchFamily="18" charset="0"/>
                <a:ea typeface="MS PGothic" panose="020B0600070205080204" pitchFamily="34" charset="-128"/>
              </a:rPr>
              <a:t>As in all measurements,  there is competition between accuracy in amplitude or phase</a:t>
            </a:r>
          </a:p>
        </p:txBody>
      </p:sp>
    </p:spTree>
    <p:extLst>
      <p:ext uri="{BB962C8B-B14F-4D97-AF65-F5344CB8AC3E}">
        <p14:creationId xmlns:p14="http://schemas.microsoft.com/office/powerpoint/2010/main" val="3890492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5016767" y="450974"/>
            <a:ext cx="3197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0000FF"/>
                </a:solidFill>
                <a:latin typeface="Times New Roman" panose="02020603050405020304" pitchFamily="18" charset="0"/>
                <a:cs typeface="Times New Roman" panose="02020603050405020304" pitchFamily="18" charset="0"/>
              </a:rPr>
              <a:t>A HUGE parenthesis</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sp>
        <p:nvSpPr>
          <p:cNvPr id="46083" name="TextBox 2 1"/>
          <p:cNvSpPr txBox="1">
            <a:spLocks noChangeArrowheads="1"/>
          </p:cNvSpPr>
          <p:nvPr/>
        </p:nvSpPr>
        <p:spPr bwMode="auto">
          <a:xfrm>
            <a:off x="848581" y="1975301"/>
            <a:ext cx="4773505"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b="1" dirty="0">
                <a:latin typeface="Times New Roman" panose="02020603050405020304" pitchFamily="18" charset="0"/>
                <a:cs typeface="Times New Roman" panose="02020603050405020304" pitchFamily="18" charset="0"/>
              </a:rPr>
              <a:t>Time-Bandwidth product to Uncertainty relations</a:t>
            </a:r>
          </a:p>
        </p:txBody>
      </p:sp>
      <p:sp>
        <p:nvSpPr>
          <p:cNvPr id="46084" name="TextBox 3"/>
          <p:cNvSpPr txBox="1">
            <a:spLocks noChangeArrowheads="1"/>
          </p:cNvSpPr>
          <p:nvPr/>
        </p:nvSpPr>
        <p:spPr bwMode="auto">
          <a:xfrm>
            <a:off x="848581" y="3106991"/>
            <a:ext cx="4368749"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dirty="0">
                <a:latin typeface="Times New Roman" panose="02020603050405020304" pitchFamily="18" charset="0"/>
                <a:cs typeface="Times New Roman" panose="02020603050405020304" pitchFamily="18" charset="0"/>
              </a:rPr>
              <a:t>Uncertainty relations to </a:t>
            </a:r>
            <a:r>
              <a:rPr lang="en-US" altLang="en-US" sz="1596" dirty="0" err="1">
                <a:latin typeface="Times New Roman" panose="02020603050405020304" pitchFamily="18" charset="0"/>
                <a:cs typeface="Times New Roman" panose="02020603050405020304" pitchFamily="18" charset="0"/>
              </a:rPr>
              <a:t>Schroedinger</a:t>
            </a:r>
            <a:r>
              <a:rPr lang="en-US" altLang="en-US" sz="1596" dirty="0">
                <a:latin typeface="Times New Roman" panose="02020603050405020304" pitchFamily="18" charset="0"/>
                <a:cs typeface="Times New Roman" panose="02020603050405020304" pitchFamily="18" charset="0"/>
              </a:rPr>
              <a:t> equation</a:t>
            </a:r>
          </a:p>
        </p:txBody>
      </p:sp>
      <p:sp>
        <p:nvSpPr>
          <p:cNvPr id="3" name="TextBox 2 2"/>
          <p:cNvSpPr txBox="1"/>
          <p:nvPr/>
        </p:nvSpPr>
        <p:spPr>
          <a:xfrm flipH="1">
            <a:off x="5468679" y="1568760"/>
            <a:ext cx="5858413" cy="1320165"/>
          </a:xfrm>
          <a:prstGeom prst="rect">
            <a:avLst/>
          </a:prstGeom>
          <a:noFill/>
        </p:spPr>
        <p:txBody>
          <a:bodyPr wrap="square" rtlCol="0">
            <a:spAutoFit/>
          </a:bodyPr>
          <a:lstStyle/>
          <a:p>
            <a:r>
              <a:rPr lang="en-US" sz="1596" dirty="0">
                <a:solidFill>
                  <a:srgbClr val="0000FF"/>
                </a:solidFill>
              </a:rPr>
              <a:t>The Wigner distribution</a:t>
            </a:r>
          </a:p>
          <a:p>
            <a:r>
              <a:rPr lang="en-US" sz="1596" dirty="0">
                <a:solidFill>
                  <a:srgbClr val="0000FF"/>
                </a:solidFill>
              </a:rPr>
              <a:t>	Moments</a:t>
            </a:r>
          </a:p>
          <a:p>
            <a:r>
              <a:rPr lang="en-US" sz="1596" dirty="0">
                <a:solidFill>
                  <a:srgbClr val="0000FF"/>
                </a:solidFill>
              </a:rPr>
              <a:t>	Define the instantaneous frequency in time and frequency	Wigner applied to pulse measurements</a:t>
            </a:r>
          </a:p>
          <a:p>
            <a:r>
              <a:rPr lang="en-US" sz="1596" dirty="0">
                <a:solidFill>
                  <a:srgbClr val="0000FF"/>
                </a:solidFill>
              </a:rPr>
              <a:t>	Time bandwidth product</a:t>
            </a:r>
          </a:p>
        </p:txBody>
      </p:sp>
      <p:sp>
        <p:nvSpPr>
          <p:cNvPr id="2" name="Rectangle 1"/>
          <p:cNvSpPr/>
          <p:nvPr/>
        </p:nvSpPr>
        <p:spPr>
          <a:xfrm>
            <a:off x="6252323" y="2619589"/>
            <a:ext cx="2521285" cy="2343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6" name="TextBox 15"/>
          <p:cNvSpPr txBox="1"/>
          <p:nvPr/>
        </p:nvSpPr>
        <p:spPr>
          <a:xfrm flipH="1">
            <a:off x="5468679" y="2992143"/>
            <a:ext cx="5858413" cy="1074653"/>
          </a:xfrm>
          <a:prstGeom prst="rect">
            <a:avLst/>
          </a:prstGeom>
          <a:noFill/>
        </p:spPr>
        <p:txBody>
          <a:bodyPr wrap="square" rtlCol="0">
            <a:spAutoFit/>
          </a:bodyPr>
          <a:lstStyle/>
          <a:p>
            <a:r>
              <a:rPr lang="en-US" sz="1596" dirty="0">
                <a:solidFill>
                  <a:srgbClr val="0000FF"/>
                </a:solidFill>
              </a:rPr>
              <a:t>Particle wave duality</a:t>
            </a:r>
          </a:p>
          <a:p>
            <a:r>
              <a:rPr lang="en-US" sz="1596" dirty="0">
                <a:solidFill>
                  <a:srgbClr val="0000FF"/>
                </a:solidFill>
              </a:rPr>
              <a:t>	Uncertainty relations</a:t>
            </a:r>
          </a:p>
          <a:p>
            <a:endParaRPr lang="en-US" sz="1596" dirty="0">
              <a:solidFill>
                <a:srgbClr val="0000FF"/>
              </a:solidFill>
            </a:endParaRPr>
          </a:p>
          <a:p>
            <a:r>
              <a:rPr lang="en-US" sz="1596" dirty="0">
                <a:solidFill>
                  <a:srgbClr val="0000FF"/>
                </a:solidFill>
              </a:rPr>
              <a:t>	</a:t>
            </a:r>
          </a:p>
        </p:txBody>
      </p:sp>
      <p:pic>
        <p:nvPicPr>
          <p:cNvPr id="18" name="Picture 17" descr="\documentclass{article}&#10;\usepackage{amsmath}&#10;\usepackage{color}&#10;\pagestyle{empty}&#10;\begin{document}&#10;\textcolor{blue}{Schr\&quot;odinger equation}&#10;&#10;&#10;&#10;\end{document}" title="IguanaTex Bitmap Display"/>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463894" y="3570700"/>
            <a:ext cx="1848368" cy="183621"/>
          </a:xfrm>
          <a:prstGeom prst="rect">
            <a:avLst/>
          </a:prstGeom>
        </p:spPr>
      </p:pic>
    </p:spTree>
    <p:extLst>
      <p:ext uri="{BB962C8B-B14F-4D97-AF65-F5344CB8AC3E}">
        <p14:creationId xmlns:p14="http://schemas.microsoft.com/office/powerpoint/2010/main" val="17326758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5"/>
          <p:cNvSpPr>
            <a:spLocks noChangeAspect="1" noChangeArrowheads="1" noTextEdit="1"/>
          </p:cNvSpPr>
          <p:nvPr/>
        </p:nvSpPr>
        <p:spPr bwMode="auto">
          <a:xfrm>
            <a:off x="4345323" y="982381"/>
            <a:ext cx="7297103" cy="37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1" name="Rectangle 264"/>
          <p:cNvSpPr>
            <a:spLocks noChangeArrowheads="1"/>
          </p:cNvSpPr>
          <p:nvPr/>
        </p:nvSpPr>
        <p:spPr bwMode="auto">
          <a:xfrm>
            <a:off x="5814880" y="3630114"/>
            <a:ext cx="503121" cy="2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95">
                <a:solidFill>
                  <a:srgbClr val="000000"/>
                </a:solidFill>
                <a:latin typeface="Times New Roman" panose="02020603050405020304" pitchFamily="18" charset="0"/>
                <a:cs typeface="Times New Roman" panose="02020603050405020304" pitchFamily="18" charset="0"/>
              </a:rPr>
              <a:t>Time</a:t>
            </a:r>
            <a:endParaRPr lang="en-US" altLang="en-US" sz="1596">
              <a:latin typeface="Times New Roman" panose="02020603050405020304" pitchFamily="18" charset="0"/>
              <a:cs typeface="Times New Roman" panose="02020603050405020304" pitchFamily="18" charset="0"/>
            </a:endParaRPr>
          </a:p>
        </p:txBody>
      </p:sp>
      <p:grpSp>
        <p:nvGrpSpPr>
          <p:cNvPr id="43012" name="Group 522"/>
          <p:cNvGrpSpPr>
            <a:grpSpLocks/>
          </p:cNvGrpSpPr>
          <p:nvPr/>
        </p:nvGrpSpPr>
        <p:grpSpPr bwMode="auto">
          <a:xfrm>
            <a:off x="2456123" y="5267528"/>
            <a:ext cx="7224258" cy="1219444"/>
            <a:chOff x="759" y="998"/>
            <a:chExt cx="2008" cy="2182"/>
          </a:xfrm>
        </p:grpSpPr>
        <p:sp>
          <p:nvSpPr>
            <p:cNvPr id="43019" name="Rectangle 398"/>
            <p:cNvSpPr>
              <a:spLocks noChangeArrowheads="1"/>
            </p:cNvSpPr>
            <p:nvPr/>
          </p:nvSpPr>
          <p:spPr bwMode="auto">
            <a:xfrm>
              <a:off x="759" y="998"/>
              <a:ext cx="2008" cy="1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43020" name="Rectangle 399"/>
            <p:cNvSpPr>
              <a:spLocks noChangeArrowheads="1"/>
            </p:cNvSpPr>
            <p:nvPr/>
          </p:nvSpPr>
          <p:spPr bwMode="auto">
            <a:xfrm>
              <a:off x="759" y="998"/>
              <a:ext cx="2008" cy="1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43021" name="Rectangle 400"/>
            <p:cNvSpPr>
              <a:spLocks noChangeArrowheads="1"/>
            </p:cNvSpPr>
            <p:nvPr/>
          </p:nvSpPr>
          <p:spPr bwMode="auto">
            <a:xfrm>
              <a:off x="759" y="998"/>
              <a:ext cx="2008" cy="1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43022" name="Line 401"/>
            <p:cNvSpPr>
              <a:spLocks noChangeShapeType="1"/>
            </p:cNvSpPr>
            <p:nvPr/>
          </p:nvSpPr>
          <p:spPr bwMode="auto">
            <a:xfrm flipV="1">
              <a:off x="899" y="2871"/>
              <a:ext cx="0"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Rectangle 402"/>
            <p:cNvSpPr>
              <a:spLocks noChangeArrowheads="1"/>
            </p:cNvSpPr>
            <p:nvPr/>
          </p:nvSpPr>
          <p:spPr bwMode="auto">
            <a:xfrm>
              <a:off x="864" y="2905"/>
              <a:ext cx="4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-2</a:t>
              </a:r>
              <a:endParaRPr lang="en-US" altLang="en-US" sz="1596">
                <a:latin typeface="Times New Roman" panose="02020603050405020304" pitchFamily="18" charset="0"/>
                <a:cs typeface="Times New Roman" panose="02020603050405020304" pitchFamily="18" charset="0"/>
              </a:endParaRPr>
            </a:p>
          </p:txBody>
        </p:sp>
        <p:sp>
          <p:nvSpPr>
            <p:cNvPr id="43024" name="Line 403"/>
            <p:cNvSpPr>
              <a:spLocks noChangeShapeType="1"/>
            </p:cNvSpPr>
            <p:nvPr/>
          </p:nvSpPr>
          <p:spPr bwMode="auto">
            <a:xfrm flipV="1">
              <a:off x="1352" y="2871"/>
              <a:ext cx="0"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Rectangle 404"/>
            <p:cNvSpPr>
              <a:spLocks noChangeArrowheads="1"/>
            </p:cNvSpPr>
            <p:nvPr/>
          </p:nvSpPr>
          <p:spPr bwMode="auto">
            <a:xfrm>
              <a:off x="1317" y="2905"/>
              <a:ext cx="4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-1</a:t>
              </a:r>
              <a:endParaRPr lang="en-US" altLang="en-US" sz="1596">
                <a:latin typeface="Times New Roman" panose="02020603050405020304" pitchFamily="18" charset="0"/>
                <a:cs typeface="Times New Roman" panose="02020603050405020304" pitchFamily="18" charset="0"/>
              </a:endParaRPr>
            </a:p>
          </p:txBody>
        </p:sp>
        <p:sp>
          <p:nvSpPr>
            <p:cNvPr id="43026" name="Line 405"/>
            <p:cNvSpPr>
              <a:spLocks noChangeShapeType="1"/>
            </p:cNvSpPr>
            <p:nvPr/>
          </p:nvSpPr>
          <p:spPr bwMode="auto">
            <a:xfrm flipV="1">
              <a:off x="1812" y="2871"/>
              <a:ext cx="0"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Rectangle 406"/>
            <p:cNvSpPr>
              <a:spLocks noChangeArrowheads="1"/>
            </p:cNvSpPr>
            <p:nvPr/>
          </p:nvSpPr>
          <p:spPr bwMode="auto">
            <a:xfrm>
              <a:off x="1791" y="2905"/>
              <a:ext cx="2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0</a:t>
              </a:r>
              <a:endParaRPr lang="en-US" altLang="en-US" sz="1596">
                <a:latin typeface="Times New Roman" panose="02020603050405020304" pitchFamily="18" charset="0"/>
                <a:cs typeface="Times New Roman" panose="02020603050405020304" pitchFamily="18" charset="0"/>
              </a:endParaRPr>
            </a:p>
          </p:txBody>
        </p:sp>
        <p:sp>
          <p:nvSpPr>
            <p:cNvPr id="43028" name="Line 407"/>
            <p:cNvSpPr>
              <a:spLocks noChangeShapeType="1"/>
            </p:cNvSpPr>
            <p:nvPr/>
          </p:nvSpPr>
          <p:spPr bwMode="auto">
            <a:xfrm flipV="1">
              <a:off x="2265" y="2871"/>
              <a:ext cx="0"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Rectangle 408"/>
            <p:cNvSpPr>
              <a:spLocks noChangeArrowheads="1"/>
            </p:cNvSpPr>
            <p:nvPr/>
          </p:nvSpPr>
          <p:spPr bwMode="auto">
            <a:xfrm>
              <a:off x="2244" y="2905"/>
              <a:ext cx="2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1</a:t>
              </a:r>
              <a:endParaRPr lang="en-US" altLang="en-US" sz="1596">
                <a:latin typeface="Times New Roman" panose="02020603050405020304" pitchFamily="18" charset="0"/>
                <a:cs typeface="Times New Roman" panose="02020603050405020304" pitchFamily="18" charset="0"/>
              </a:endParaRPr>
            </a:p>
          </p:txBody>
        </p:sp>
        <p:sp>
          <p:nvSpPr>
            <p:cNvPr id="43030" name="Line 409"/>
            <p:cNvSpPr>
              <a:spLocks noChangeShapeType="1"/>
            </p:cNvSpPr>
            <p:nvPr/>
          </p:nvSpPr>
          <p:spPr bwMode="auto">
            <a:xfrm flipV="1">
              <a:off x="2718" y="2871"/>
              <a:ext cx="0"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Rectangle 410"/>
            <p:cNvSpPr>
              <a:spLocks noChangeArrowheads="1"/>
            </p:cNvSpPr>
            <p:nvPr/>
          </p:nvSpPr>
          <p:spPr bwMode="auto">
            <a:xfrm>
              <a:off x="2704" y="2905"/>
              <a:ext cx="2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2</a:t>
              </a:r>
              <a:endParaRPr lang="en-US" altLang="en-US" sz="1596">
                <a:latin typeface="Times New Roman" panose="02020603050405020304" pitchFamily="18" charset="0"/>
                <a:cs typeface="Times New Roman" panose="02020603050405020304" pitchFamily="18" charset="0"/>
              </a:endParaRPr>
            </a:p>
          </p:txBody>
        </p:sp>
        <p:sp>
          <p:nvSpPr>
            <p:cNvPr id="43032" name="Line 411"/>
            <p:cNvSpPr>
              <a:spLocks noChangeShapeType="1"/>
            </p:cNvSpPr>
            <p:nvPr/>
          </p:nvSpPr>
          <p:spPr bwMode="auto">
            <a:xfrm flipV="1">
              <a:off x="989"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412"/>
            <p:cNvSpPr>
              <a:spLocks noChangeShapeType="1"/>
            </p:cNvSpPr>
            <p:nvPr/>
          </p:nvSpPr>
          <p:spPr bwMode="auto">
            <a:xfrm flipV="1">
              <a:off x="1080"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413"/>
            <p:cNvSpPr>
              <a:spLocks noChangeShapeType="1"/>
            </p:cNvSpPr>
            <p:nvPr/>
          </p:nvSpPr>
          <p:spPr bwMode="auto">
            <a:xfrm flipV="1">
              <a:off x="1171"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414"/>
            <p:cNvSpPr>
              <a:spLocks noChangeShapeType="1"/>
            </p:cNvSpPr>
            <p:nvPr/>
          </p:nvSpPr>
          <p:spPr bwMode="auto">
            <a:xfrm flipV="1">
              <a:off x="1261"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415"/>
            <p:cNvSpPr>
              <a:spLocks noChangeShapeType="1"/>
            </p:cNvSpPr>
            <p:nvPr/>
          </p:nvSpPr>
          <p:spPr bwMode="auto">
            <a:xfrm flipV="1">
              <a:off x="1442"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416"/>
            <p:cNvSpPr>
              <a:spLocks noChangeShapeType="1"/>
            </p:cNvSpPr>
            <p:nvPr/>
          </p:nvSpPr>
          <p:spPr bwMode="auto">
            <a:xfrm flipV="1">
              <a:off x="1533"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417"/>
            <p:cNvSpPr>
              <a:spLocks noChangeShapeType="1"/>
            </p:cNvSpPr>
            <p:nvPr/>
          </p:nvSpPr>
          <p:spPr bwMode="auto">
            <a:xfrm flipV="1">
              <a:off x="1631"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Line 418"/>
            <p:cNvSpPr>
              <a:spLocks noChangeShapeType="1"/>
            </p:cNvSpPr>
            <p:nvPr/>
          </p:nvSpPr>
          <p:spPr bwMode="auto">
            <a:xfrm flipV="1">
              <a:off x="1721"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0" name="Line 419"/>
            <p:cNvSpPr>
              <a:spLocks noChangeShapeType="1"/>
            </p:cNvSpPr>
            <p:nvPr/>
          </p:nvSpPr>
          <p:spPr bwMode="auto">
            <a:xfrm flipV="1">
              <a:off x="1903"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1" name="Line 420"/>
            <p:cNvSpPr>
              <a:spLocks noChangeShapeType="1"/>
            </p:cNvSpPr>
            <p:nvPr/>
          </p:nvSpPr>
          <p:spPr bwMode="auto">
            <a:xfrm flipV="1">
              <a:off x="1993"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2" name="Line 421"/>
            <p:cNvSpPr>
              <a:spLocks noChangeShapeType="1"/>
            </p:cNvSpPr>
            <p:nvPr/>
          </p:nvSpPr>
          <p:spPr bwMode="auto">
            <a:xfrm flipV="1">
              <a:off x="2084"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3" name="Line 422"/>
            <p:cNvSpPr>
              <a:spLocks noChangeShapeType="1"/>
            </p:cNvSpPr>
            <p:nvPr/>
          </p:nvSpPr>
          <p:spPr bwMode="auto">
            <a:xfrm flipV="1">
              <a:off x="2174"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4" name="Line 423"/>
            <p:cNvSpPr>
              <a:spLocks noChangeShapeType="1"/>
            </p:cNvSpPr>
            <p:nvPr/>
          </p:nvSpPr>
          <p:spPr bwMode="auto">
            <a:xfrm flipV="1">
              <a:off x="2356"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5" name="Line 424"/>
            <p:cNvSpPr>
              <a:spLocks noChangeShapeType="1"/>
            </p:cNvSpPr>
            <p:nvPr/>
          </p:nvSpPr>
          <p:spPr bwMode="auto">
            <a:xfrm flipV="1">
              <a:off x="2446"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6" name="Line 425"/>
            <p:cNvSpPr>
              <a:spLocks noChangeShapeType="1"/>
            </p:cNvSpPr>
            <p:nvPr/>
          </p:nvSpPr>
          <p:spPr bwMode="auto">
            <a:xfrm flipV="1">
              <a:off x="2537"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7" name="Line 426"/>
            <p:cNvSpPr>
              <a:spLocks noChangeShapeType="1"/>
            </p:cNvSpPr>
            <p:nvPr/>
          </p:nvSpPr>
          <p:spPr bwMode="auto">
            <a:xfrm flipV="1">
              <a:off x="2627" y="2877"/>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8" name="Line 427"/>
            <p:cNvSpPr>
              <a:spLocks noChangeShapeType="1"/>
            </p:cNvSpPr>
            <p:nvPr/>
          </p:nvSpPr>
          <p:spPr bwMode="auto">
            <a:xfrm>
              <a:off x="864" y="2884"/>
              <a:ext cx="18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9" name="Line 428"/>
            <p:cNvSpPr>
              <a:spLocks noChangeShapeType="1"/>
            </p:cNvSpPr>
            <p:nvPr/>
          </p:nvSpPr>
          <p:spPr bwMode="auto">
            <a:xfrm>
              <a:off x="864" y="2843"/>
              <a:ext cx="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0" name="Rectangle 429"/>
            <p:cNvSpPr>
              <a:spLocks noChangeArrowheads="1"/>
            </p:cNvSpPr>
            <p:nvPr/>
          </p:nvSpPr>
          <p:spPr bwMode="auto">
            <a:xfrm>
              <a:off x="773" y="2800"/>
              <a:ext cx="4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-2</a:t>
              </a:r>
              <a:endParaRPr lang="en-US" altLang="en-US" sz="1596">
                <a:latin typeface="Times New Roman" panose="02020603050405020304" pitchFamily="18" charset="0"/>
                <a:cs typeface="Times New Roman" panose="02020603050405020304" pitchFamily="18" charset="0"/>
              </a:endParaRPr>
            </a:p>
          </p:txBody>
        </p:sp>
        <p:sp>
          <p:nvSpPr>
            <p:cNvPr id="43051" name="Line 430"/>
            <p:cNvSpPr>
              <a:spLocks noChangeShapeType="1"/>
            </p:cNvSpPr>
            <p:nvPr/>
          </p:nvSpPr>
          <p:spPr bwMode="auto">
            <a:xfrm>
              <a:off x="864" y="2394"/>
              <a:ext cx="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2" name="Rectangle 431"/>
            <p:cNvSpPr>
              <a:spLocks noChangeArrowheads="1"/>
            </p:cNvSpPr>
            <p:nvPr/>
          </p:nvSpPr>
          <p:spPr bwMode="auto">
            <a:xfrm>
              <a:off x="773" y="2352"/>
              <a:ext cx="4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-1</a:t>
              </a:r>
              <a:endParaRPr lang="en-US" altLang="en-US" sz="1596">
                <a:latin typeface="Times New Roman" panose="02020603050405020304" pitchFamily="18" charset="0"/>
                <a:cs typeface="Times New Roman" panose="02020603050405020304" pitchFamily="18" charset="0"/>
              </a:endParaRPr>
            </a:p>
          </p:txBody>
        </p:sp>
        <p:sp>
          <p:nvSpPr>
            <p:cNvPr id="43053" name="Line 432"/>
            <p:cNvSpPr>
              <a:spLocks noChangeShapeType="1"/>
            </p:cNvSpPr>
            <p:nvPr/>
          </p:nvSpPr>
          <p:spPr bwMode="auto">
            <a:xfrm>
              <a:off x="864" y="1945"/>
              <a:ext cx="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4" name="Rectangle 433"/>
            <p:cNvSpPr>
              <a:spLocks noChangeArrowheads="1"/>
            </p:cNvSpPr>
            <p:nvPr/>
          </p:nvSpPr>
          <p:spPr bwMode="auto">
            <a:xfrm>
              <a:off x="808" y="1902"/>
              <a:ext cx="2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0</a:t>
              </a:r>
              <a:endParaRPr lang="en-US" altLang="en-US" sz="1596">
                <a:latin typeface="Times New Roman" panose="02020603050405020304" pitchFamily="18" charset="0"/>
                <a:cs typeface="Times New Roman" panose="02020603050405020304" pitchFamily="18" charset="0"/>
              </a:endParaRPr>
            </a:p>
          </p:txBody>
        </p:sp>
        <p:sp>
          <p:nvSpPr>
            <p:cNvPr id="43055" name="Line 434"/>
            <p:cNvSpPr>
              <a:spLocks noChangeShapeType="1"/>
            </p:cNvSpPr>
            <p:nvPr/>
          </p:nvSpPr>
          <p:spPr bwMode="auto">
            <a:xfrm>
              <a:off x="864" y="1495"/>
              <a:ext cx="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6" name="Rectangle 435"/>
            <p:cNvSpPr>
              <a:spLocks noChangeArrowheads="1"/>
            </p:cNvSpPr>
            <p:nvPr/>
          </p:nvSpPr>
          <p:spPr bwMode="auto">
            <a:xfrm>
              <a:off x="808" y="1454"/>
              <a:ext cx="2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1</a:t>
              </a:r>
              <a:endParaRPr lang="en-US" altLang="en-US" sz="1596">
                <a:latin typeface="Times New Roman" panose="02020603050405020304" pitchFamily="18" charset="0"/>
                <a:cs typeface="Times New Roman" panose="02020603050405020304" pitchFamily="18" charset="0"/>
              </a:endParaRPr>
            </a:p>
          </p:txBody>
        </p:sp>
        <p:sp>
          <p:nvSpPr>
            <p:cNvPr id="43057" name="Line 436"/>
            <p:cNvSpPr>
              <a:spLocks noChangeShapeType="1"/>
            </p:cNvSpPr>
            <p:nvPr/>
          </p:nvSpPr>
          <p:spPr bwMode="auto">
            <a:xfrm>
              <a:off x="864" y="1039"/>
              <a:ext cx="1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8" name="Rectangle 437"/>
            <p:cNvSpPr>
              <a:spLocks noChangeArrowheads="1"/>
            </p:cNvSpPr>
            <p:nvPr/>
          </p:nvSpPr>
          <p:spPr bwMode="auto">
            <a:xfrm>
              <a:off x="808" y="998"/>
              <a:ext cx="21"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98">
                  <a:solidFill>
                    <a:srgbClr val="000000"/>
                  </a:solidFill>
                  <a:latin typeface="Courier New" panose="02070309020205020404" pitchFamily="49" charset="0"/>
                  <a:cs typeface="Times New Roman" panose="02020603050405020304" pitchFamily="18" charset="0"/>
                </a:rPr>
                <a:t>2</a:t>
              </a:r>
              <a:endParaRPr lang="en-US" altLang="en-US" sz="1596">
                <a:latin typeface="Times New Roman" panose="02020603050405020304" pitchFamily="18" charset="0"/>
                <a:cs typeface="Times New Roman" panose="02020603050405020304" pitchFamily="18" charset="0"/>
              </a:endParaRPr>
            </a:p>
          </p:txBody>
        </p:sp>
        <p:sp>
          <p:nvSpPr>
            <p:cNvPr id="43059" name="Line 438"/>
            <p:cNvSpPr>
              <a:spLocks noChangeShapeType="1"/>
            </p:cNvSpPr>
            <p:nvPr/>
          </p:nvSpPr>
          <p:spPr bwMode="auto">
            <a:xfrm>
              <a:off x="864" y="2753"/>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0" name="Line 439"/>
            <p:cNvSpPr>
              <a:spLocks noChangeShapeType="1"/>
            </p:cNvSpPr>
            <p:nvPr/>
          </p:nvSpPr>
          <p:spPr bwMode="auto">
            <a:xfrm>
              <a:off x="864" y="2663"/>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1" name="Line 440"/>
            <p:cNvSpPr>
              <a:spLocks noChangeShapeType="1"/>
            </p:cNvSpPr>
            <p:nvPr/>
          </p:nvSpPr>
          <p:spPr bwMode="auto">
            <a:xfrm>
              <a:off x="864" y="2573"/>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2" name="Line 441"/>
            <p:cNvSpPr>
              <a:spLocks noChangeShapeType="1"/>
            </p:cNvSpPr>
            <p:nvPr/>
          </p:nvSpPr>
          <p:spPr bwMode="auto">
            <a:xfrm>
              <a:off x="864" y="248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3" name="Line 442"/>
            <p:cNvSpPr>
              <a:spLocks noChangeShapeType="1"/>
            </p:cNvSpPr>
            <p:nvPr/>
          </p:nvSpPr>
          <p:spPr bwMode="auto">
            <a:xfrm>
              <a:off x="864" y="230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4" name="Line 443"/>
            <p:cNvSpPr>
              <a:spLocks noChangeShapeType="1"/>
            </p:cNvSpPr>
            <p:nvPr/>
          </p:nvSpPr>
          <p:spPr bwMode="auto">
            <a:xfrm>
              <a:off x="864" y="221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5" name="Line 444"/>
            <p:cNvSpPr>
              <a:spLocks noChangeShapeType="1"/>
            </p:cNvSpPr>
            <p:nvPr/>
          </p:nvSpPr>
          <p:spPr bwMode="auto">
            <a:xfrm>
              <a:off x="864" y="212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6" name="Line 445"/>
            <p:cNvSpPr>
              <a:spLocks noChangeShapeType="1"/>
            </p:cNvSpPr>
            <p:nvPr/>
          </p:nvSpPr>
          <p:spPr bwMode="auto">
            <a:xfrm>
              <a:off x="864" y="203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7" name="Line 446"/>
            <p:cNvSpPr>
              <a:spLocks noChangeShapeType="1"/>
            </p:cNvSpPr>
            <p:nvPr/>
          </p:nvSpPr>
          <p:spPr bwMode="auto">
            <a:xfrm>
              <a:off x="864" y="185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8" name="Line 447"/>
            <p:cNvSpPr>
              <a:spLocks noChangeShapeType="1"/>
            </p:cNvSpPr>
            <p:nvPr/>
          </p:nvSpPr>
          <p:spPr bwMode="auto">
            <a:xfrm>
              <a:off x="864" y="176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9" name="Line 448"/>
            <p:cNvSpPr>
              <a:spLocks noChangeShapeType="1"/>
            </p:cNvSpPr>
            <p:nvPr/>
          </p:nvSpPr>
          <p:spPr bwMode="auto">
            <a:xfrm>
              <a:off x="864" y="167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0" name="Line 449"/>
            <p:cNvSpPr>
              <a:spLocks noChangeShapeType="1"/>
            </p:cNvSpPr>
            <p:nvPr/>
          </p:nvSpPr>
          <p:spPr bwMode="auto">
            <a:xfrm>
              <a:off x="864" y="158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1" name="Line 450"/>
            <p:cNvSpPr>
              <a:spLocks noChangeShapeType="1"/>
            </p:cNvSpPr>
            <p:nvPr/>
          </p:nvSpPr>
          <p:spPr bwMode="auto">
            <a:xfrm>
              <a:off x="864" y="139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2" name="Line 451"/>
            <p:cNvSpPr>
              <a:spLocks noChangeShapeType="1"/>
            </p:cNvSpPr>
            <p:nvPr/>
          </p:nvSpPr>
          <p:spPr bwMode="auto">
            <a:xfrm>
              <a:off x="864" y="130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3" name="Line 452"/>
            <p:cNvSpPr>
              <a:spLocks noChangeShapeType="1"/>
            </p:cNvSpPr>
            <p:nvPr/>
          </p:nvSpPr>
          <p:spPr bwMode="auto">
            <a:xfrm>
              <a:off x="864" y="121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4" name="Line 453"/>
            <p:cNvSpPr>
              <a:spLocks noChangeShapeType="1"/>
            </p:cNvSpPr>
            <p:nvPr/>
          </p:nvSpPr>
          <p:spPr bwMode="auto">
            <a:xfrm>
              <a:off x="864" y="112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5" name="Line 454"/>
            <p:cNvSpPr>
              <a:spLocks noChangeShapeType="1"/>
            </p:cNvSpPr>
            <p:nvPr/>
          </p:nvSpPr>
          <p:spPr bwMode="auto">
            <a:xfrm flipV="1">
              <a:off x="864" y="1005"/>
              <a:ext cx="0" cy="18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6" name="Line 455"/>
            <p:cNvSpPr>
              <a:spLocks noChangeShapeType="1"/>
            </p:cNvSpPr>
            <p:nvPr/>
          </p:nvSpPr>
          <p:spPr bwMode="auto">
            <a:xfrm flipV="1">
              <a:off x="899" y="1005"/>
              <a:ext cx="0"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7" name="Line 456"/>
            <p:cNvSpPr>
              <a:spLocks noChangeShapeType="1"/>
            </p:cNvSpPr>
            <p:nvPr/>
          </p:nvSpPr>
          <p:spPr bwMode="auto">
            <a:xfrm flipV="1">
              <a:off x="1352" y="1005"/>
              <a:ext cx="0"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8" name="Line 457"/>
            <p:cNvSpPr>
              <a:spLocks noChangeShapeType="1"/>
            </p:cNvSpPr>
            <p:nvPr/>
          </p:nvSpPr>
          <p:spPr bwMode="auto">
            <a:xfrm flipV="1">
              <a:off x="1812" y="1005"/>
              <a:ext cx="0"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9" name="Line 458"/>
            <p:cNvSpPr>
              <a:spLocks noChangeShapeType="1"/>
            </p:cNvSpPr>
            <p:nvPr/>
          </p:nvSpPr>
          <p:spPr bwMode="auto">
            <a:xfrm flipV="1">
              <a:off x="2265" y="1005"/>
              <a:ext cx="0"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0" name="Line 459"/>
            <p:cNvSpPr>
              <a:spLocks noChangeShapeType="1"/>
            </p:cNvSpPr>
            <p:nvPr/>
          </p:nvSpPr>
          <p:spPr bwMode="auto">
            <a:xfrm flipV="1">
              <a:off x="2718" y="1005"/>
              <a:ext cx="0"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1" name="Line 460"/>
            <p:cNvSpPr>
              <a:spLocks noChangeShapeType="1"/>
            </p:cNvSpPr>
            <p:nvPr/>
          </p:nvSpPr>
          <p:spPr bwMode="auto">
            <a:xfrm flipV="1">
              <a:off x="989"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2" name="Line 461"/>
            <p:cNvSpPr>
              <a:spLocks noChangeShapeType="1"/>
            </p:cNvSpPr>
            <p:nvPr/>
          </p:nvSpPr>
          <p:spPr bwMode="auto">
            <a:xfrm flipV="1">
              <a:off x="1080"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3" name="Line 462"/>
            <p:cNvSpPr>
              <a:spLocks noChangeShapeType="1"/>
            </p:cNvSpPr>
            <p:nvPr/>
          </p:nvSpPr>
          <p:spPr bwMode="auto">
            <a:xfrm flipV="1">
              <a:off x="1171"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4" name="Line 463"/>
            <p:cNvSpPr>
              <a:spLocks noChangeShapeType="1"/>
            </p:cNvSpPr>
            <p:nvPr/>
          </p:nvSpPr>
          <p:spPr bwMode="auto">
            <a:xfrm flipV="1">
              <a:off x="1261"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5" name="Line 464"/>
            <p:cNvSpPr>
              <a:spLocks noChangeShapeType="1"/>
            </p:cNvSpPr>
            <p:nvPr/>
          </p:nvSpPr>
          <p:spPr bwMode="auto">
            <a:xfrm flipV="1">
              <a:off x="1442"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6" name="Line 465"/>
            <p:cNvSpPr>
              <a:spLocks noChangeShapeType="1"/>
            </p:cNvSpPr>
            <p:nvPr/>
          </p:nvSpPr>
          <p:spPr bwMode="auto">
            <a:xfrm flipV="1">
              <a:off x="1533"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7" name="Line 466"/>
            <p:cNvSpPr>
              <a:spLocks noChangeShapeType="1"/>
            </p:cNvSpPr>
            <p:nvPr/>
          </p:nvSpPr>
          <p:spPr bwMode="auto">
            <a:xfrm flipV="1">
              <a:off x="1631"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8" name="Line 467"/>
            <p:cNvSpPr>
              <a:spLocks noChangeShapeType="1"/>
            </p:cNvSpPr>
            <p:nvPr/>
          </p:nvSpPr>
          <p:spPr bwMode="auto">
            <a:xfrm flipV="1">
              <a:off x="1721"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9" name="Line 468"/>
            <p:cNvSpPr>
              <a:spLocks noChangeShapeType="1"/>
            </p:cNvSpPr>
            <p:nvPr/>
          </p:nvSpPr>
          <p:spPr bwMode="auto">
            <a:xfrm flipV="1">
              <a:off x="1903"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0" name="Line 469"/>
            <p:cNvSpPr>
              <a:spLocks noChangeShapeType="1"/>
            </p:cNvSpPr>
            <p:nvPr/>
          </p:nvSpPr>
          <p:spPr bwMode="auto">
            <a:xfrm flipV="1">
              <a:off x="1993"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1" name="Line 470"/>
            <p:cNvSpPr>
              <a:spLocks noChangeShapeType="1"/>
            </p:cNvSpPr>
            <p:nvPr/>
          </p:nvSpPr>
          <p:spPr bwMode="auto">
            <a:xfrm flipV="1">
              <a:off x="2084"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2" name="Line 471"/>
            <p:cNvSpPr>
              <a:spLocks noChangeShapeType="1"/>
            </p:cNvSpPr>
            <p:nvPr/>
          </p:nvSpPr>
          <p:spPr bwMode="auto">
            <a:xfrm flipV="1">
              <a:off x="2174"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3" name="Line 472"/>
            <p:cNvSpPr>
              <a:spLocks noChangeShapeType="1"/>
            </p:cNvSpPr>
            <p:nvPr/>
          </p:nvSpPr>
          <p:spPr bwMode="auto">
            <a:xfrm flipV="1">
              <a:off x="2356"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4" name="Line 473"/>
            <p:cNvSpPr>
              <a:spLocks noChangeShapeType="1"/>
            </p:cNvSpPr>
            <p:nvPr/>
          </p:nvSpPr>
          <p:spPr bwMode="auto">
            <a:xfrm flipV="1">
              <a:off x="2446"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5" name="Line 474"/>
            <p:cNvSpPr>
              <a:spLocks noChangeShapeType="1"/>
            </p:cNvSpPr>
            <p:nvPr/>
          </p:nvSpPr>
          <p:spPr bwMode="auto">
            <a:xfrm flipV="1">
              <a:off x="2537"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6" name="Line 475"/>
            <p:cNvSpPr>
              <a:spLocks noChangeShapeType="1"/>
            </p:cNvSpPr>
            <p:nvPr/>
          </p:nvSpPr>
          <p:spPr bwMode="auto">
            <a:xfrm flipV="1">
              <a:off x="2627" y="1005"/>
              <a:ext cx="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7" name="Line 476"/>
            <p:cNvSpPr>
              <a:spLocks noChangeShapeType="1"/>
            </p:cNvSpPr>
            <p:nvPr/>
          </p:nvSpPr>
          <p:spPr bwMode="auto">
            <a:xfrm>
              <a:off x="864" y="1005"/>
              <a:ext cx="18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8" name="Line 477"/>
            <p:cNvSpPr>
              <a:spLocks noChangeShapeType="1"/>
            </p:cNvSpPr>
            <p:nvPr/>
          </p:nvSpPr>
          <p:spPr bwMode="auto">
            <a:xfrm>
              <a:off x="2746" y="2843"/>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9" name="Line 478"/>
            <p:cNvSpPr>
              <a:spLocks noChangeShapeType="1"/>
            </p:cNvSpPr>
            <p:nvPr/>
          </p:nvSpPr>
          <p:spPr bwMode="auto">
            <a:xfrm>
              <a:off x="2746" y="239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0" name="Line 479"/>
            <p:cNvSpPr>
              <a:spLocks noChangeShapeType="1"/>
            </p:cNvSpPr>
            <p:nvPr/>
          </p:nvSpPr>
          <p:spPr bwMode="auto">
            <a:xfrm>
              <a:off x="2746" y="194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1" name="Line 480"/>
            <p:cNvSpPr>
              <a:spLocks noChangeShapeType="1"/>
            </p:cNvSpPr>
            <p:nvPr/>
          </p:nvSpPr>
          <p:spPr bwMode="auto">
            <a:xfrm>
              <a:off x="2746" y="149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2" name="Line 481"/>
            <p:cNvSpPr>
              <a:spLocks noChangeShapeType="1"/>
            </p:cNvSpPr>
            <p:nvPr/>
          </p:nvSpPr>
          <p:spPr bwMode="auto">
            <a:xfrm>
              <a:off x="2746" y="103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3" name="Line 482"/>
            <p:cNvSpPr>
              <a:spLocks noChangeShapeType="1"/>
            </p:cNvSpPr>
            <p:nvPr/>
          </p:nvSpPr>
          <p:spPr bwMode="auto">
            <a:xfrm>
              <a:off x="2746" y="2753"/>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4" name="Line 483"/>
            <p:cNvSpPr>
              <a:spLocks noChangeShapeType="1"/>
            </p:cNvSpPr>
            <p:nvPr/>
          </p:nvSpPr>
          <p:spPr bwMode="auto">
            <a:xfrm>
              <a:off x="2746" y="2663"/>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5" name="Line 484"/>
            <p:cNvSpPr>
              <a:spLocks noChangeShapeType="1"/>
            </p:cNvSpPr>
            <p:nvPr/>
          </p:nvSpPr>
          <p:spPr bwMode="auto">
            <a:xfrm>
              <a:off x="2746" y="2573"/>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6" name="Line 485"/>
            <p:cNvSpPr>
              <a:spLocks noChangeShapeType="1"/>
            </p:cNvSpPr>
            <p:nvPr/>
          </p:nvSpPr>
          <p:spPr bwMode="auto">
            <a:xfrm>
              <a:off x="2746" y="248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7" name="Line 486"/>
            <p:cNvSpPr>
              <a:spLocks noChangeShapeType="1"/>
            </p:cNvSpPr>
            <p:nvPr/>
          </p:nvSpPr>
          <p:spPr bwMode="auto">
            <a:xfrm>
              <a:off x="2746" y="230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8" name="Line 487"/>
            <p:cNvSpPr>
              <a:spLocks noChangeShapeType="1"/>
            </p:cNvSpPr>
            <p:nvPr/>
          </p:nvSpPr>
          <p:spPr bwMode="auto">
            <a:xfrm>
              <a:off x="2746" y="221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9" name="Line 488"/>
            <p:cNvSpPr>
              <a:spLocks noChangeShapeType="1"/>
            </p:cNvSpPr>
            <p:nvPr/>
          </p:nvSpPr>
          <p:spPr bwMode="auto">
            <a:xfrm>
              <a:off x="2746" y="212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0" name="Line 489"/>
            <p:cNvSpPr>
              <a:spLocks noChangeShapeType="1"/>
            </p:cNvSpPr>
            <p:nvPr/>
          </p:nvSpPr>
          <p:spPr bwMode="auto">
            <a:xfrm>
              <a:off x="2746" y="2034"/>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1" name="Line 490"/>
            <p:cNvSpPr>
              <a:spLocks noChangeShapeType="1"/>
            </p:cNvSpPr>
            <p:nvPr/>
          </p:nvSpPr>
          <p:spPr bwMode="auto">
            <a:xfrm>
              <a:off x="2746" y="185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2" name="Line 491"/>
            <p:cNvSpPr>
              <a:spLocks noChangeShapeType="1"/>
            </p:cNvSpPr>
            <p:nvPr/>
          </p:nvSpPr>
          <p:spPr bwMode="auto">
            <a:xfrm>
              <a:off x="2746" y="176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3" name="Line 492"/>
            <p:cNvSpPr>
              <a:spLocks noChangeShapeType="1"/>
            </p:cNvSpPr>
            <p:nvPr/>
          </p:nvSpPr>
          <p:spPr bwMode="auto">
            <a:xfrm>
              <a:off x="2746" y="167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4" name="Line 493"/>
            <p:cNvSpPr>
              <a:spLocks noChangeShapeType="1"/>
            </p:cNvSpPr>
            <p:nvPr/>
          </p:nvSpPr>
          <p:spPr bwMode="auto">
            <a:xfrm>
              <a:off x="2746" y="1585"/>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5" name="Line 494"/>
            <p:cNvSpPr>
              <a:spLocks noChangeShapeType="1"/>
            </p:cNvSpPr>
            <p:nvPr/>
          </p:nvSpPr>
          <p:spPr bwMode="auto">
            <a:xfrm>
              <a:off x="2746" y="139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6" name="Line 495"/>
            <p:cNvSpPr>
              <a:spLocks noChangeShapeType="1"/>
            </p:cNvSpPr>
            <p:nvPr/>
          </p:nvSpPr>
          <p:spPr bwMode="auto">
            <a:xfrm>
              <a:off x="2746" y="130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7" name="Line 496"/>
            <p:cNvSpPr>
              <a:spLocks noChangeShapeType="1"/>
            </p:cNvSpPr>
            <p:nvPr/>
          </p:nvSpPr>
          <p:spPr bwMode="auto">
            <a:xfrm>
              <a:off x="2746" y="121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8" name="Line 497"/>
            <p:cNvSpPr>
              <a:spLocks noChangeShapeType="1"/>
            </p:cNvSpPr>
            <p:nvPr/>
          </p:nvSpPr>
          <p:spPr bwMode="auto">
            <a:xfrm>
              <a:off x="2746" y="1129"/>
              <a:ext cx="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9" name="Line 498"/>
            <p:cNvSpPr>
              <a:spLocks noChangeShapeType="1"/>
            </p:cNvSpPr>
            <p:nvPr/>
          </p:nvSpPr>
          <p:spPr bwMode="auto">
            <a:xfrm flipV="1">
              <a:off x="2753" y="1005"/>
              <a:ext cx="0" cy="18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0" name="Rectangle 499"/>
            <p:cNvSpPr>
              <a:spLocks noChangeArrowheads="1"/>
            </p:cNvSpPr>
            <p:nvPr/>
          </p:nvSpPr>
          <p:spPr bwMode="auto">
            <a:xfrm>
              <a:off x="899" y="1039"/>
              <a:ext cx="1819" cy="18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43121" name="Freeform 500"/>
            <p:cNvSpPr>
              <a:spLocks/>
            </p:cNvSpPr>
            <p:nvPr/>
          </p:nvSpPr>
          <p:spPr bwMode="auto">
            <a:xfrm>
              <a:off x="899" y="1039"/>
              <a:ext cx="1819" cy="1424"/>
            </a:xfrm>
            <a:custGeom>
              <a:avLst/>
              <a:gdLst>
                <a:gd name="T0" fmla="*/ 21 w 1819"/>
                <a:gd name="T1" fmla="*/ 1175 h 1424"/>
                <a:gd name="T2" fmla="*/ 56 w 1819"/>
                <a:gd name="T3" fmla="*/ 1203 h 1424"/>
                <a:gd name="T4" fmla="*/ 83 w 1819"/>
                <a:gd name="T5" fmla="*/ 1223 h 1424"/>
                <a:gd name="T6" fmla="*/ 111 w 1819"/>
                <a:gd name="T7" fmla="*/ 1244 h 1424"/>
                <a:gd name="T8" fmla="*/ 146 w 1819"/>
                <a:gd name="T9" fmla="*/ 1258 h 1424"/>
                <a:gd name="T10" fmla="*/ 181 w 1819"/>
                <a:gd name="T11" fmla="*/ 1279 h 1424"/>
                <a:gd name="T12" fmla="*/ 223 w 1819"/>
                <a:gd name="T13" fmla="*/ 1293 h 1424"/>
                <a:gd name="T14" fmla="*/ 265 w 1819"/>
                <a:gd name="T15" fmla="*/ 1313 h 1424"/>
                <a:gd name="T16" fmla="*/ 313 w 1819"/>
                <a:gd name="T17" fmla="*/ 1334 h 1424"/>
                <a:gd name="T18" fmla="*/ 348 w 1819"/>
                <a:gd name="T19" fmla="*/ 1341 h 1424"/>
                <a:gd name="T20" fmla="*/ 383 w 1819"/>
                <a:gd name="T21" fmla="*/ 1355 h 1424"/>
                <a:gd name="T22" fmla="*/ 439 w 1819"/>
                <a:gd name="T23" fmla="*/ 1369 h 1424"/>
                <a:gd name="T24" fmla="*/ 481 w 1819"/>
                <a:gd name="T25" fmla="*/ 1375 h 1424"/>
                <a:gd name="T26" fmla="*/ 523 w 1819"/>
                <a:gd name="T27" fmla="*/ 1389 h 1424"/>
                <a:gd name="T28" fmla="*/ 571 w 1819"/>
                <a:gd name="T29" fmla="*/ 1396 h 1424"/>
                <a:gd name="T30" fmla="*/ 627 w 1819"/>
                <a:gd name="T31" fmla="*/ 1403 h 1424"/>
                <a:gd name="T32" fmla="*/ 662 w 1819"/>
                <a:gd name="T33" fmla="*/ 1410 h 1424"/>
                <a:gd name="T34" fmla="*/ 718 w 1819"/>
                <a:gd name="T35" fmla="*/ 1417 h 1424"/>
                <a:gd name="T36" fmla="*/ 774 w 1819"/>
                <a:gd name="T37" fmla="*/ 1417 h 1424"/>
                <a:gd name="T38" fmla="*/ 829 w 1819"/>
                <a:gd name="T39" fmla="*/ 1424 h 1424"/>
                <a:gd name="T40" fmla="*/ 885 w 1819"/>
                <a:gd name="T41" fmla="*/ 1424 h 1424"/>
                <a:gd name="T42" fmla="*/ 920 w 1819"/>
                <a:gd name="T43" fmla="*/ 1424 h 1424"/>
                <a:gd name="T44" fmla="*/ 955 w 1819"/>
                <a:gd name="T45" fmla="*/ 1424 h 1424"/>
                <a:gd name="T46" fmla="*/ 1010 w 1819"/>
                <a:gd name="T47" fmla="*/ 1424 h 1424"/>
                <a:gd name="T48" fmla="*/ 1066 w 1819"/>
                <a:gd name="T49" fmla="*/ 1417 h 1424"/>
                <a:gd name="T50" fmla="*/ 1122 w 1819"/>
                <a:gd name="T51" fmla="*/ 1410 h 1424"/>
                <a:gd name="T52" fmla="*/ 1178 w 1819"/>
                <a:gd name="T53" fmla="*/ 1403 h 1424"/>
                <a:gd name="T54" fmla="*/ 1213 w 1819"/>
                <a:gd name="T55" fmla="*/ 1403 h 1424"/>
                <a:gd name="T56" fmla="*/ 1268 w 1819"/>
                <a:gd name="T57" fmla="*/ 1389 h 1424"/>
                <a:gd name="T58" fmla="*/ 1303 w 1819"/>
                <a:gd name="T59" fmla="*/ 1382 h 1424"/>
                <a:gd name="T60" fmla="*/ 1359 w 1819"/>
                <a:gd name="T61" fmla="*/ 1375 h 1424"/>
                <a:gd name="T62" fmla="*/ 1401 w 1819"/>
                <a:gd name="T63" fmla="*/ 1362 h 1424"/>
                <a:gd name="T64" fmla="*/ 1443 w 1819"/>
                <a:gd name="T65" fmla="*/ 1348 h 1424"/>
                <a:gd name="T66" fmla="*/ 1491 w 1819"/>
                <a:gd name="T67" fmla="*/ 1334 h 1424"/>
                <a:gd name="T68" fmla="*/ 1526 w 1819"/>
                <a:gd name="T69" fmla="*/ 1327 h 1424"/>
                <a:gd name="T70" fmla="*/ 1561 w 1819"/>
                <a:gd name="T71" fmla="*/ 1313 h 1424"/>
                <a:gd name="T72" fmla="*/ 1603 w 1819"/>
                <a:gd name="T73" fmla="*/ 1293 h 1424"/>
                <a:gd name="T74" fmla="*/ 1638 w 1819"/>
                <a:gd name="T75" fmla="*/ 1279 h 1424"/>
                <a:gd name="T76" fmla="*/ 1673 w 1819"/>
                <a:gd name="T77" fmla="*/ 1258 h 1424"/>
                <a:gd name="T78" fmla="*/ 1708 w 1819"/>
                <a:gd name="T79" fmla="*/ 1237 h 1424"/>
                <a:gd name="T80" fmla="*/ 1749 w 1819"/>
                <a:gd name="T81" fmla="*/ 1217 h 1424"/>
                <a:gd name="T82" fmla="*/ 1784 w 1819"/>
                <a:gd name="T83" fmla="*/ 1189 h 1424"/>
                <a:gd name="T84" fmla="*/ 1812 w 1819"/>
                <a:gd name="T85" fmla="*/ 1168 h 1424"/>
                <a:gd name="T86" fmla="*/ 0 w 1819"/>
                <a:gd name="T87" fmla="*/ 0 h 14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19" h="1424">
                  <a:moveTo>
                    <a:pt x="0" y="1161"/>
                  </a:moveTo>
                  <a:lnTo>
                    <a:pt x="7" y="1168"/>
                  </a:lnTo>
                  <a:lnTo>
                    <a:pt x="21" y="1175"/>
                  </a:lnTo>
                  <a:lnTo>
                    <a:pt x="28" y="1189"/>
                  </a:lnTo>
                  <a:lnTo>
                    <a:pt x="35" y="1189"/>
                  </a:lnTo>
                  <a:lnTo>
                    <a:pt x="56" y="1203"/>
                  </a:lnTo>
                  <a:lnTo>
                    <a:pt x="76" y="1217"/>
                  </a:lnTo>
                  <a:lnTo>
                    <a:pt x="83" y="1223"/>
                  </a:lnTo>
                  <a:lnTo>
                    <a:pt x="90" y="1230"/>
                  </a:lnTo>
                  <a:lnTo>
                    <a:pt x="111" y="1237"/>
                  </a:lnTo>
                  <a:lnTo>
                    <a:pt x="111" y="1244"/>
                  </a:lnTo>
                  <a:lnTo>
                    <a:pt x="132" y="1251"/>
                  </a:lnTo>
                  <a:lnTo>
                    <a:pt x="146" y="1258"/>
                  </a:lnTo>
                  <a:lnTo>
                    <a:pt x="167" y="1272"/>
                  </a:lnTo>
                  <a:lnTo>
                    <a:pt x="181" y="1279"/>
                  </a:lnTo>
                  <a:lnTo>
                    <a:pt x="202" y="1286"/>
                  </a:lnTo>
                  <a:lnTo>
                    <a:pt x="223" y="1293"/>
                  </a:lnTo>
                  <a:lnTo>
                    <a:pt x="237" y="1306"/>
                  </a:lnTo>
                  <a:lnTo>
                    <a:pt x="258" y="1313"/>
                  </a:lnTo>
                  <a:lnTo>
                    <a:pt x="265" y="1313"/>
                  </a:lnTo>
                  <a:lnTo>
                    <a:pt x="279" y="1320"/>
                  </a:lnTo>
                  <a:lnTo>
                    <a:pt x="293" y="1327"/>
                  </a:lnTo>
                  <a:lnTo>
                    <a:pt x="313" y="1334"/>
                  </a:lnTo>
                  <a:lnTo>
                    <a:pt x="320" y="1334"/>
                  </a:lnTo>
                  <a:lnTo>
                    <a:pt x="334" y="1334"/>
                  </a:lnTo>
                  <a:lnTo>
                    <a:pt x="348" y="1341"/>
                  </a:lnTo>
                  <a:lnTo>
                    <a:pt x="369" y="1348"/>
                  </a:lnTo>
                  <a:lnTo>
                    <a:pt x="376" y="1348"/>
                  </a:lnTo>
                  <a:lnTo>
                    <a:pt x="383" y="1355"/>
                  </a:lnTo>
                  <a:lnTo>
                    <a:pt x="404" y="1362"/>
                  </a:lnTo>
                  <a:lnTo>
                    <a:pt x="425" y="1362"/>
                  </a:lnTo>
                  <a:lnTo>
                    <a:pt x="439" y="1369"/>
                  </a:lnTo>
                  <a:lnTo>
                    <a:pt x="460" y="1375"/>
                  </a:lnTo>
                  <a:lnTo>
                    <a:pt x="481" y="1375"/>
                  </a:lnTo>
                  <a:lnTo>
                    <a:pt x="495" y="1382"/>
                  </a:lnTo>
                  <a:lnTo>
                    <a:pt x="516" y="1382"/>
                  </a:lnTo>
                  <a:lnTo>
                    <a:pt x="523" y="1389"/>
                  </a:lnTo>
                  <a:lnTo>
                    <a:pt x="537" y="1389"/>
                  </a:lnTo>
                  <a:lnTo>
                    <a:pt x="550" y="1389"/>
                  </a:lnTo>
                  <a:lnTo>
                    <a:pt x="571" y="1396"/>
                  </a:lnTo>
                  <a:lnTo>
                    <a:pt x="585" y="1396"/>
                  </a:lnTo>
                  <a:lnTo>
                    <a:pt x="606" y="1403"/>
                  </a:lnTo>
                  <a:lnTo>
                    <a:pt x="627" y="1403"/>
                  </a:lnTo>
                  <a:lnTo>
                    <a:pt x="634" y="1403"/>
                  </a:lnTo>
                  <a:lnTo>
                    <a:pt x="641" y="1403"/>
                  </a:lnTo>
                  <a:lnTo>
                    <a:pt x="662" y="1410"/>
                  </a:lnTo>
                  <a:lnTo>
                    <a:pt x="683" y="1410"/>
                  </a:lnTo>
                  <a:lnTo>
                    <a:pt x="697" y="1410"/>
                  </a:lnTo>
                  <a:lnTo>
                    <a:pt x="718" y="1417"/>
                  </a:lnTo>
                  <a:lnTo>
                    <a:pt x="739" y="1417"/>
                  </a:lnTo>
                  <a:lnTo>
                    <a:pt x="753" y="1417"/>
                  </a:lnTo>
                  <a:lnTo>
                    <a:pt x="774" y="1417"/>
                  </a:lnTo>
                  <a:lnTo>
                    <a:pt x="787" y="1417"/>
                  </a:lnTo>
                  <a:lnTo>
                    <a:pt x="808" y="1424"/>
                  </a:lnTo>
                  <a:lnTo>
                    <a:pt x="829" y="1424"/>
                  </a:lnTo>
                  <a:lnTo>
                    <a:pt x="843" y="1424"/>
                  </a:lnTo>
                  <a:lnTo>
                    <a:pt x="864" y="1424"/>
                  </a:lnTo>
                  <a:lnTo>
                    <a:pt x="885" y="1424"/>
                  </a:lnTo>
                  <a:lnTo>
                    <a:pt x="899" y="1424"/>
                  </a:lnTo>
                  <a:lnTo>
                    <a:pt x="920" y="1424"/>
                  </a:lnTo>
                  <a:lnTo>
                    <a:pt x="934" y="1424"/>
                  </a:lnTo>
                  <a:lnTo>
                    <a:pt x="941" y="1424"/>
                  </a:lnTo>
                  <a:lnTo>
                    <a:pt x="955" y="1424"/>
                  </a:lnTo>
                  <a:lnTo>
                    <a:pt x="976" y="1424"/>
                  </a:lnTo>
                  <a:lnTo>
                    <a:pt x="997" y="1424"/>
                  </a:lnTo>
                  <a:lnTo>
                    <a:pt x="1010" y="1424"/>
                  </a:lnTo>
                  <a:lnTo>
                    <a:pt x="1031" y="1417"/>
                  </a:lnTo>
                  <a:lnTo>
                    <a:pt x="1045" y="1417"/>
                  </a:lnTo>
                  <a:lnTo>
                    <a:pt x="1066" y="1417"/>
                  </a:lnTo>
                  <a:lnTo>
                    <a:pt x="1087" y="1417"/>
                  </a:lnTo>
                  <a:lnTo>
                    <a:pt x="1101" y="1417"/>
                  </a:lnTo>
                  <a:lnTo>
                    <a:pt x="1122" y="1410"/>
                  </a:lnTo>
                  <a:lnTo>
                    <a:pt x="1143" y="1410"/>
                  </a:lnTo>
                  <a:lnTo>
                    <a:pt x="1157" y="1410"/>
                  </a:lnTo>
                  <a:lnTo>
                    <a:pt x="1178" y="1403"/>
                  </a:lnTo>
                  <a:lnTo>
                    <a:pt x="1185" y="1403"/>
                  </a:lnTo>
                  <a:lnTo>
                    <a:pt x="1199" y="1403"/>
                  </a:lnTo>
                  <a:lnTo>
                    <a:pt x="1213" y="1403"/>
                  </a:lnTo>
                  <a:lnTo>
                    <a:pt x="1234" y="1396"/>
                  </a:lnTo>
                  <a:lnTo>
                    <a:pt x="1247" y="1396"/>
                  </a:lnTo>
                  <a:lnTo>
                    <a:pt x="1268" y="1389"/>
                  </a:lnTo>
                  <a:lnTo>
                    <a:pt x="1289" y="1389"/>
                  </a:lnTo>
                  <a:lnTo>
                    <a:pt x="1296" y="1389"/>
                  </a:lnTo>
                  <a:lnTo>
                    <a:pt x="1303" y="1382"/>
                  </a:lnTo>
                  <a:lnTo>
                    <a:pt x="1324" y="1382"/>
                  </a:lnTo>
                  <a:lnTo>
                    <a:pt x="1345" y="1375"/>
                  </a:lnTo>
                  <a:lnTo>
                    <a:pt x="1359" y="1375"/>
                  </a:lnTo>
                  <a:lnTo>
                    <a:pt x="1380" y="1369"/>
                  </a:lnTo>
                  <a:lnTo>
                    <a:pt x="1401" y="1362"/>
                  </a:lnTo>
                  <a:lnTo>
                    <a:pt x="1415" y="1362"/>
                  </a:lnTo>
                  <a:lnTo>
                    <a:pt x="1436" y="1355"/>
                  </a:lnTo>
                  <a:lnTo>
                    <a:pt x="1443" y="1348"/>
                  </a:lnTo>
                  <a:lnTo>
                    <a:pt x="1450" y="1348"/>
                  </a:lnTo>
                  <a:lnTo>
                    <a:pt x="1471" y="1341"/>
                  </a:lnTo>
                  <a:lnTo>
                    <a:pt x="1491" y="1334"/>
                  </a:lnTo>
                  <a:lnTo>
                    <a:pt x="1505" y="1334"/>
                  </a:lnTo>
                  <a:lnTo>
                    <a:pt x="1526" y="1327"/>
                  </a:lnTo>
                  <a:lnTo>
                    <a:pt x="1547" y="1320"/>
                  </a:lnTo>
                  <a:lnTo>
                    <a:pt x="1554" y="1313"/>
                  </a:lnTo>
                  <a:lnTo>
                    <a:pt x="1561" y="1313"/>
                  </a:lnTo>
                  <a:lnTo>
                    <a:pt x="1582" y="1306"/>
                  </a:lnTo>
                  <a:lnTo>
                    <a:pt x="1596" y="1293"/>
                  </a:lnTo>
                  <a:lnTo>
                    <a:pt x="1603" y="1293"/>
                  </a:lnTo>
                  <a:lnTo>
                    <a:pt x="1617" y="1286"/>
                  </a:lnTo>
                  <a:lnTo>
                    <a:pt x="1638" y="1279"/>
                  </a:lnTo>
                  <a:lnTo>
                    <a:pt x="1652" y="1272"/>
                  </a:lnTo>
                  <a:lnTo>
                    <a:pt x="1673" y="1258"/>
                  </a:lnTo>
                  <a:lnTo>
                    <a:pt x="1694" y="1251"/>
                  </a:lnTo>
                  <a:lnTo>
                    <a:pt x="1708" y="1244"/>
                  </a:lnTo>
                  <a:lnTo>
                    <a:pt x="1708" y="1237"/>
                  </a:lnTo>
                  <a:lnTo>
                    <a:pt x="1728" y="1230"/>
                  </a:lnTo>
                  <a:lnTo>
                    <a:pt x="1735" y="1223"/>
                  </a:lnTo>
                  <a:lnTo>
                    <a:pt x="1749" y="1217"/>
                  </a:lnTo>
                  <a:lnTo>
                    <a:pt x="1763" y="1203"/>
                  </a:lnTo>
                  <a:lnTo>
                    <a:pt x="1784" y="1189"/>
                  </a:lnTo>
                  <a:lnTo>
                    <a:pt x="1791" y="1189"/>
                  </a:lnTo>
                  <a:lnTo>
                    <a:pt x="1805" y="1175"/>
                  </a:lnTo>
                  <a:lnTo>
                    <a:pt x="1812" y="1168"/>
                  </a:lnTo>
                  <a:lnTo>
                    <a:pt x="1819" y="1161"/>
                  </a:lnTo>
                  <a:lnTo>
                    <a:pt x="1819" y="0"/>
                  </a:lnTo>
                  <a:lnTo>
                    <a:pt x="0" y="0"/>
                  </a:lnTo>
                  <a:lnTo>
                    <a:pt x="0" y="1161"/>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2" name="Freeform 501"/>
            <p:cNvSpPr>
              <a:spLocks/>
            </p:cNvSpPr>
            <p:nvPr/>
          </p:nvSpPr>
          <p:spPr bwMode="auto">
            <a:xfrm>
              <a:off x="899" y="2200"/>
              <a:ext cx="1819" cy="263"/>
            </a:xfrm>
            <a:custGeom>
              <a:avLst/>
              <a:gdLst>
                <a:gd name="T0" fmla="*/ 49 w 261"/>
                <a:gd name="T1" fmla="*/ 48 h 38"/>
                <a:gd name="T2" fmla="*/ 195 w 261"/>
                <a:gd name="T3" fmla="*/ 194 h 38"/>
                <a:gd name="T4" fmla="*/ 390 w 261"/>
                <a:gd name="T5" fmla="*/ 291 h 38"/>
                <a:gd name="T6" fmla="*/ 585 w 261"/>
                <a:gd name="T7" fmla="*/ 429 h 38"/>
                <a:gd name="T8" fmla="*/ 781 w 261"/>
                <a:gd name="T9" fmla="*/ 526 h 38"/>
                <a:gd name="T10" fmla="*/ 920 w 261"/>
                <a:gd name="T11" fmla="*/ 623 h 38"/>
                <a:gd name="T12" fmla="*/ 1018 w 261"/>
                <a:gd name="T13" fmla="*/ 671 h 38"/>
                <a:gd name="T14" fmla="*/ 1261 w 261"/>
                <a:gd name="T15" fmla="*/ 817 h 38"/>
                <a:gd name="T16" fmla="*/ 1408 w 261"/>
                <a:gd name="T17" fmla="*/ 865 h 38"/>
                <a:gd name="T18" fmla="*/ 1554 w 261"/>
                <a:gd name="T19" fmla="*/ 914 h 38"/>
                <a:gd name="T20" fmla="*/ 1798 w 261"/>
                <a:gd name="T21" fmla="*/ 1052 h 38"/>
                <a:gd name="T22" fmla="*/ 1944 w 261"/>
                <a:gd name="T23" fmla="*/ 1100 h 38"/>
                <a:gd name="T24" fmla="*/ 2188 w 261"/>
                <a:gd name="T25" fmla="*/ 1197 h 38"/>
                <a:gd name="T26" fmla="*/ 2335 w 261"/>
                <a:gd name="T27" fmla="*/ 1197 h 38"/>
                <a:gd name="T28" fmla="*/ 2572 w 261"/>
                <a:gd name="T29" fmla="*/ 1294 h 38"/>
                <a:gd name="T30" fmla="*/ 2669 w 261"/>
                <a:gd name="T31" fmla="*/ 1343 h 38"/>
                <a:gd name="T32" fmla="*/ 2962 w 261"/>
                <a:gd name="T33" fmla="*/ 1391 h 38"/>
                <a:gd name="T34" fmla="*/ 3206 w 261"/>
                <a:gd name="T35" fmla="*/ 1488 h 38"/>
                <a:gd name="T36" fmla="*/ 3450 w 261"/>
                <a:gd name="T37" fmla="*/ 1530 h 38"/>
                <a:gd name="T38" fmla="*/ 3645 w 261"/>
                <a:gd name="T39" fmla="*/ 1578 h 38"/>
                <a:gd name="T40" fmla="*/ 3840 w 261"/>
                <a:gd name="T41" fmla="*/ 1578 h 38"/>
                <a:gd name="T42" fmla="*/ 4077 w 261"/>
                <a:gd name="T43" fmla="*/ 1626 h 38"/>
                <a:gd name="T44" fmla="*/ 4370 w 261"/>
                <a:gd name="T45" fmla="*/ 1675 h 38"/>
                <a:gd name="T46" fmla="*/ 4467 w 261"/>
                <a:gd name="T47" fmla="*/ 1675 h 38"/>
                <a:gd name="T48" fmla="*/ 4760 w 261"/>
                <a:gd name="T49" fmla="*/ 1723 h 38"/>
                <a:gd name="T50" fmla="*/ 5004 w 261"/>
                <a:gd name="T51" fmla="*/ 1772 h 38"/>
                <a:gd name="T52" fmla="*/ 5248 w 261"/>
                <a:gd name="T53" fmla="*/ 1772 h 38"/>
                <a:gd name="T54" fmla="*/ 5492 w 261"/>
                <a:gd name="T55" fmla="*/ 1772 h 38"/>
                <a:gd name="T56" fmla="*/ 5778 w 261"/>
                <a:gd name="T57" fmla="*/ 1820 h 38"/>
                <a:gd name="T58" fmla="*/ 6022 w 261"/>
                <a:gd name="T59" fmla="*/ 1820 h 38"/>
                <a:gd name="T60" fmla="*/ 6168 w 261"/>
                <a:gd name="T61" fmla="*/ 1820 h 38"/>
                <a:gd name="T62" fmla="*/ 6412 w 261"/>
                <a:gd name="T63" fmla="*/ 1820 h 38"/>
                <a:gd name="T64" fmla="*/ 6558 w 261"/>
                <a:gd name="T65" fmla="*/ 1820 h 38"/>
                <a:gd name="T66" fmla="*/ 6802 w 261"/>
                <a:gd name="T67" fmla="*/ 1820 h 38"/>
                <a:gd name="T68" fmla="*/ 7046 w 261"/>
                <a:gd name="T69" fmla="*/ 1820 h 38"/>
                <a:gd name="T70" fmla="*/ 7283 w 261"/>
                <a:gd name="T71" fmla="*/ 1772 h 38"/>
                <a:gd name="T72" fmla="*/ 7576 w 261"/>
                <a:gd name="T73" fmla="*/ 1772 h 38"/>
                <a:gd name="T74" fmla="*/ 7820 w 261"/>
                <a:gd name="T75" fmla="*/ 1723 h 38"/>
                <a:gd name="T76" fmla="*/ 8064 w 261"/>
                <a:gd name="T77" fmla="*/ 1723 h 38"/>
                <a:gd name="T78" fmla="*/ 8259 w 261"/>
                <a:gd name="T79" fmla="*/ 1675 h 38"/>
                <a:gd name="T80" fmla="*/ 8454 w 261"/>
                <a:gd name="T81" fmla="*/ 1675 h 38"/>
                <a:gd name="T82" fmla="*/ 8698 w 261"/>
                <a:gd name="T83" fmla="*/ 1626 h 38"/>
                <a:gd name="T84" fmla="*/ 8983 w 261"/>
                <a:gd name="T85" fmla="*/ 1578 h 38"/>
                <a:gd name="T86" fmla="*/ 9081 w 261"/>
                <a:gd name="T87" fmla="*/ 1530 h 38"/>
                <a:gd name="T88" fmla="*/ 9374 w 261"/>
                <a:gd name="T89" fmla="*/ 1488 h 38"/>
                <a:gd name="T90" fmla="*/ 9618 w 261"/>
                <a:gd name="T91" fmla="*/ 1440 h 38"/>
                <a:gd name="T92" fmla="*/ 9862 w 261"/>
                <a:gd name="T93" fmla="*/ 1391 h 38"/>
                <a:gd name="T94" fmla="*/ 10057 w 261"/>
                <a:gd name="T95" fmla="*/ 1294 h 38"/>
                <a:gd name="T96" fmla="*/ 10252 w 261"/>
                <a:gd name="T97" fmla="*/ 1246 h 38"/>
                <a:gd name="T98" fmla="*/ 10489 w 261"/>
                <a:gd name="T99" fmla="*/ 1197 h 38"/>
                <a:gd name="T100" fmla="*/ 10635 w 261"/>
                <a:gd name="T101" fmla="*/ 1149 h 38"/>
                <a:gd name="T102" fmla="*/ 10830 w 261"/>
                <a:gd name="T103" fmla="*/ 1052 h 38"/>
                <a:gd name="T104" fmla="*/ 11026 w 261"/>
                <a:gd name="T105" fmla="*/ 1004 h 38"/>
                <a:gd name="T106" fmla="*/ 11172 w 261"/>
                <a:gd name="T107" fmla="*/ 914 h 38"/>
                <a:gd name="T108" fmla="*/ 11416 w 261"/>
                <a:gd name="T109" fmla="*/ 817 h 38"/>
                <a:gd name="T110" fmla="*/ 11513 w 261"/>
                <a:gd name="T111" fmla="*/ 768 h 38"/>
                <a:gd name="T112" fmla="*/ 11660 w 261"/>
                <a:gd name="T113" fmla="*/ 671 h 38"/>
                <a:gd name="T114" fmla="*/ 11897 w 261"/>
                <a:gd name="T115" fmla="*/ 574 h 38"/>
                <a:gd name="T116" fmla="*/ 12043 w 261"/>
                <a:gd name="T117" fmla="*/ 478 h 38"/>
                <a:gd name="T118" fmla="*/ 12189 w 261"/>
                <a:gd name="T119" fmla="*/ 381 h 38"/>
                <a:gd name="T120" fmla="*/ 12433 w 261"/>
                <a:gd name="T121" fmla="*/ 194 h 38"/>
                <a:gd name="T122" fmla="*/ 12580 w 261"/>
                <a:gd name="T123" fmla="*/ 97 h 38"/>
                <a:gd name="T124" fmla="*/ 12677 w 261"/>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 h="38">
                  <a:moveTo>
                    <a:pt x="0" y="0"/>
                  </a:moveTo>
                  <a:lnTo>
                    <a:pt x="1" y="1"/>
                  </a:lnTo>
                  <a:lnTo>
                    <a:pt x="3" y="2"/>
                  </a:lnTo>
                  <a:lnTo>
                    <a:pt x="4" y="4"/>
                  </a:lnTo>
                  <a:lnTo>
                    <a:pt x="5" y="4"/>
                  </a:lnTo>
                  <a:lnTo>
                    <a:pt x="8" y="6"/>
                  </a:lnTo>
                  <a:lnTo>
                    <a:pt x="11" y="8"/>
                  </a:lnTo>
                  <a:lnTo>
                    <a:pt x="12" y="9"/>
                  </a:lnTo>
                  <a:lnTo>
                    <a:pt x="13" y="10"/>
                  </a:lnTo>
                  <a:lnTo>
                    <a:pt x="16" y="11"/>
                  </a:lnTo>
                  <a:lnTo>
                    <a:pt x="16" y="12"/>
                  </a:lnTo>
                  <a:lnTo>
                    <a:pt x="19" y="13"/>
                  </a:lnTo>
                  <a:lnTo>
                    <a:pt x="21" y="14"/>
                  </a:lnTo>
                  <a:lnTo>
                    <a:pt x="24" y="16"/>
                  </a:lnTo>
                  <a:lnTo>
                    <a:pt x="26" y="17"/>
                  </a:lnTo>
                  <a:lnTo>
                    <a:pt x="29" y="18"/>
                  </a:lnTo>
                  <a:lnTo>
                    <a:pt x="32" y="19"/>
                  </a:lnTo>
                  <a:lnTo>
                    <a:pt x="34" y="21"/>
                  </a:lnTo>
                  <a:lnTo>
                    <a:pt x="37" y="22"/>
                  </a:lnTo>
                  <a:lnTo>
                    <a:pt x="38" y="22"/>
                  </a:lnTo>
                  <a:lnTo>
                    <a:pt x="40" y="23"/>
                  </a:lnTo>
                  <a:lnTo>
                    <a:pt x="42" y="24"/>
                  </a:lnTo>
                  <a:lnTo>
                    <a:pt x="45" y="25"/>
                  </a:lnTo>
                  <a:lnTo>
                    <a:pt x="46" y="25"/>
                  </a:lnTo>
                  <a:lnTo>
                    <a:pt x="48" y="25"/>
                  </a:lnTo>
                  <a:lnTo>
                    <a:pt x="50" y="26"/>
                  </a:lnTo>
                  <a:lnTo>
                    <a:pt x="53" y="27"/>
                  </a:lnTo>
                  <a:lnTo>
                    <a:pt x="54" y="27"/>
                  </a:lnTo>
                  <a:lnTo>
                    <a:pt x="55" y="28"/>
                  </a:lnTo>
                  <a:lnTo>
                    <a:pt x="58" y="29"/>
                  </a:lnTo>
                  <a:lnTo>
                    <a:pt x="61" y="29"/>
                  </a:lnTo>
                  <a:lnTo>
                    <a:pt x="63" y="30"/>
                  </a:lnTo>
                  <a:lnTo>
                    <a:pt x="66" y="31"/>
                  </a:lnTo>
                  <a:lnTo>
                    <a:pt x="69" y="31"/>
                  </a:lnTo>
                  <a:lnTo>
                    <a:pt x="71" y="32"/>
                  </a:lnTo>
                  <a:lnTo>
                    <a:pt x="74" y="32"/>
                  </a:lnTo>
                  <a:lnTo>
                    <a:pt x="75" y="33"/>
                  </a:lnTo>
                  <a:lnTo>
                    <a:pt x="77" y="33"/>
                  </a:lnTo>
                  <a:lnTo>
                    <a:pt x="79" y="33"/>
                  </a:lnTo>
                  <a:lnTo>
                    <a:pt x="82" y="34"/>
                  </a:lnTo>
                  <a:lnTo>
                    <a:pt x="84" y="34"/>
                  </a:lnTo>
                  <a:lnTo>
                    <a:pt x="87" y="35"/>
                  </a:lnTo>
                  <a:lnTo>
                    <a:pt x="90" y="35"/>
                  </a:lnTo>
                  <a:lnTo>
                    <a:pt x="91" y="35"/>
                  </a:lnTo>
                  <a:lnTo>
                    <a:pt x="92" y="35"/>
                  </a:lnTo>
                  <a:lnTo>
                    <a:pt x="95" y="36"/>
                  </a:lnTo>
                  <a:lnTo>
                    <a:pt x="98" y="36"/>
                  </a:lnTo>
                  <a:lnTo>
                    <a:pt x="100" y="36"/>
                  </a:lnTo>
                  <a:lnTo>
                    <a:pt x="103" y="37"/>
                  </a:lnTo>
                  <a:lnTo>
                    <a:pt x="106" y="37"/>
                  </a:lnTo>
                  <a:lnTo>
                    <a:pt x="108" y="37"/>
                  </a:lnTo>
                  <a:lnTo>
                    <a:pt x="111" y="37"/>
                  </a:lnTo>
                  <a:lnTo>
                    <a:pt x="113" y="37"/>
                  </a:lnTo>
                  <a:lnTo>
                    <a:pt x="116" y="38"/>
                  </a:lnTo>
                  <a:lnTo>
                    <a:pt x="119" y="38"/>
                  </a:lnTo>
                  <a:lnTo>
                    <a:pt x="121" y="38"/>
                  </a:lnTo>
                  <a:lnTo>
                    <a:pt x="124" y="38"/>
                  </a:lnTo>
                  <a:lnTo>
                    <a:pt x="127" y="38"/>
                  </a:lnTo>
                  <a:lnTo>
                    <a:pt x="129" y="38"/>
                  </a:lnTo>
                  <a:lnTo>
                    <a:pt x="132" y="38"/>
                  </a:lnTo>
                  <a:lnTo>
                    <a:pt x="134" y="38"/>
                  </a:lnTo>
                  <a:lnTo>
                    <a:pt x="135" y="38"/>
                  </a:lnTo>
                  <a:lnTo>
                    <a:pt x="137" y="38"/>
                  </a:lnTo>
                  <a:lnTo>
                    <a:pt x="140" y="38"/>
                  </a:lnTo>
                  <a:lnTo>
                    <a:pt x="143" y="38"/>
                  </a:lnTo>
                  <a:lnTo>
                    <a:pt x="145" y="38"/>
                  </a:lnTo>
                  <a:lnTo>
                    <a:pt x="148" y="37"/>
                  </a:lnTo>
                  <a:lnTo>
                    <a:pt x="150" y="37"/>
                  </a:lnTo>
                  <a:lnTo>
                    <a:pt x="153" y="37"/>
                  </a:lnTo>
                  <a:lnTo>
                    <a:pt x="156" y="37"/>
                  </a:lnTo>
                  <a:lnTo>
                    <a:pt x="158" y="37"/>
                  </a:lnTo>
                  <a:lnTo>
                    <a:pt x="161" y="36"/>
                  </a:lnTo>
                  <a:lnTo>
                    <a:pt x="164" y="36"/>
                  </a:lnTo>
                  <a:lnTo>
                    <a:pt x="166" y="36"/>
                  </a:lnTo>
                  <a:lnTo>
                    <a:pt x="169" y="35"/>
                  </a:lnTo>
                  <a:lnTo>
                    <a:pt x="170" y="35"/>
                  </a:lnTo>
                  <a:lnTo>
                    <a:pt x="172" y="35"/>
                  </a:lnTo>
                  <a:lnTo>
                    <a:pt x="174" y="35"/>
                  </a:lnTo>
                  <a:lnTo>
                    <a:pt x="177" y="34"/>
                  </a:lnTo>
                  <a:lnTo>
                    <a:pt x="179" y="34"/>
                  </a:lnTo>
                  <a:lnTo>
                    <a:pt x="182" y="33"/>
                  </a:lnTo>
                  <a:lnTo>
                    <a:pt x="185" y="33"/>
                  </a:lnTo>
                  <a:lnTo>
                    <a:pt x="186" y="33"/>
                  </a:lnTo>
                  <a:lnTo>
                    <a:pt x="187" y="32"/>
                  </a:lnTo>
                  <a:lnTo>
                    <a:pt x="190" y="32"/>
                  </a:lnTo>
                  <a:lnTo>
                    <a:pt x="193" y="31"/>
                  </a:lnTo>
                  <a:lnTo>
                    <a:pt x="195" y="31"/>
                  </a:lnTo>
                  <a:lnTo>
                    <a:pt x="198" y="30"/>
                  </a:lnTo>
                  <a:lnTo>
                    <a:pt x="201" y="29"/>
                  </a:lnTo>
                  <a:lnTo>
                    <a:pt x="203" y="29"/>
                  </a:lnTo>
                  <a:lnTo>
                    <a:pt x="206" y="28"/>
                  </a:lnTo>
                  <a:lnTo>
                    <a:pt x="207" y="27"/>
                  </a:lnTo>
                  <a:lnTo>
                    <a:pt x="208" y="27"/>
                  </a:lnTo>
                  <a:lnTo>
                    <a:pt x="211" y="26"/>
                  </a:lnTo>
                  <a:lnTo>
                    <a:pt x="214" y="25"/>
                  </a:lnTo>
                  <a:lnTo>
                    <a:pt x="216" y="25"/>
                  </a:lnTo>
                  <a:lnTo>
                    <a:pt x="219" y="24"/>
                  </a:lnTo>
                  <a:lnTo>
                    <a:pt x="222" y="23"/>
                  </a:lnTo>
                  <a:lnTo>
                    <a:pt x="223" y="22"/>
                  </a:lnTo>
                  <a:lnTo>
                    <a:pt x="224" y="22"/>
                  </a:lnTo>
                  <a:lnTo>
                    <a:pt x="227" y="21"/>
                  </a:lnTo>
                  <a:lnTo>
                    <a:pt x="229" y="19"/>
                  </a:lnTo>
                  <a:lnTo>
                    <a:pt x="230" y="19"/>
                  </a:lnTo>
                  <a:lnTo>
                    <a:pt x="232" y="18"/>
                  </a:lnTo>
                  <a:lnTo>
                    <a:pt x="235" y="17"/>
                  </a:lnTo>
                  <a:lnTo>
                    <a:pt x="237" y="16"/>
                  </a:lnTo>
                  <a:lnTo>
                    <a:pt x="240" y="14"/>
                  </a:lnTo>
                  <a:lnTo>
                    <a:pt x="243" y="13"/>
                  </a:lnTo>
                  <a:lnTo>
                    <a:pt x="245" y="12"/>
                  </a:lnTo>
                  <a:lnTo>
                    <a:pt x="245" y="11"/>
                  </a:lnTo>
                  <a:lnTo>
                    <a:pt x="248" y="10"/>
                  </a:lnTo>
                  <a:lnTo>
                    <a:pt x="249" y="9"/>
                  </a:lnTo>
                  <a:lnTo>
                    <a:pt x="251" y="8"/>
                  </a:lnTo>
                  <a:lnTo>
                    <a:pt x="253" y="6"/>
                  </a:lnTo>
                  <a:lnTo>
                    <a:pt x="256" y="4"/>
                  </a:lnTo>
                  <a:lnTo>
                    <a:pt x="257" y="4"/>
                  </a:lnTo>
                  <a:lnTo>
                    <a:pt x="259" y="2"/>
                  </a:lnTo>
                  <a:lnTo>
                    <a:pt x="260" y="1"/>
                  </a:lnTo>
                  <a:lnTo>
                    <a:pt x="26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23" name="Freeform 502"/>
            <p:cNvSpPr>
              <a:spLocks/>
            </p:cNvSpPr>
            <p:nvPr/>
          </p:nvSpPr>
          <p:spPr bwMode="auto">
            <a:xfrm>
              <a:off x="899" y="1039"/>
              <a:ext cx="1819" cy="650"/>
            </a:xfrm>
            <a:custGeom>
              <a:avLst/>
              <a:gdLst>
                <a:gd name="T0" fmla="*/ 21 w 1819"/>
                <a:gd name="T1" fmla="*/ 629 h 650"/>
                <a:gd name="T2" fmla="*/ 56 w 1819"/>
                <a:gd name="T3" fmla="*/ 601 h 650"/>
                <a:gd name="T4" fmla="*/ 83 w 1819"/>
                <a:gd name="T5" fmla="*/ 588 h 650"/>
                <a:gd name="T6" fmla="*/ 111 w 1819"/>
                <a:gd name="T7" fmla="*/ 567 h 650"/>
                <a:gd name="T8" fmla="*/ 146 w 1819"/>
                <a:gd name="T9" fmla="*/ 546 h 650"/>
                <a:gd name="T10" fmla="*/ 181 w 1819"/>
                <a:gd name="T11" fmla="*/ 532 h 650"/>
                <a:gd name="T12" fmla="*/ 223 w 1819"/>
                <a:gd name="T13" fmla="*/ 512 h 650"/>
                <a:gd name="T14" fmla="*/ 265 w 1819"/>
                <a:gd name="T15" fmla="*/ 491 h 650"/>
                <a:gd name="T16" fmla="*/ 313 w 1819"/>
                <a:gd name="T17" fmla="*/ 477 h 650"/>
                <a:gd name="T18" fmla="*/ 348 w 1819"/>
                <a:gd name="T19" fmla="*/ 463 h 650"/>
                <a:gd name="T20" fmla="*/ 383 w 1819"/>
                <a:gd name="T21" fmla="*/ 456 h 650"/>
                <a:gd name="T22" fmla="*/ 439 w 1819"/>
                <a:gd name="T23" fmla="*/ 443 h 650"/>
                <a:gd name="T24" fmla="*/ 481 w 1819"/>
                <a:gd name="T25" fmla="*/ 429 h 650"/>
                <a:gd name="T26" fmla="*/ 523 w 1819"/>
                <a:gd name="T27" fmla="*/ 422 h 650"/>
                <a:gd name="T28" fmla="*/ 571 w 1819"/>
                <a:gd name="T29" fmla="*/ 415 h 650"/>
                <a:gd name="T30" fmla="*/ 627 w 1819"/>
                <a:gd name="T31" fmla="*/ 401 h 650"/>
                <a:gd name="T32" fmla="*/ 662 w 1819"/>
                <a:gd name="T33" fmla="*/ 401 h 650"/>
                <a:gd name="T34" fmla="*/ 718 w 1819"/>
                <a:gd name="T35" fmla="*/ 394 h 650"/>
                <a:gd name="T36" fmla="*/ 774 w 1819"/>
                <a:gd name="T37" fmla="*/ 387 h 650"/>
                <a:gd name="T38" fmla="*/ 829 w 1819"/>
                <a:gd name="T39" fmla="*/ 387 h 650"/>
                <a:gd name="T40" fmla="*/ 885 w 1819"/>
                <a:gd name="T41" fmla="*/ 387 h 650"/>
                <a:gd name="T42" fmla="*/ 920 w 1819"/>
                <a:gd name="T43" fmla="*/ 387 h 650"/>
                <a:gd name="T44" fmla="*/ 955 w 1819"/>
                <a:gd name="T45" fmla="*/ 387 h 650"/>
                <a:gd name="T46" fmla="*/ 1010 w 1819"/>
                <a:gd name="T47" fmla="*/ 387 h 650"/>
                <a:gd name="T48" fmla="*/ 1066 w 1819"/>
                <a:gd name="T49" fmla="*/ 387 h 650"/>
                <a:gd name="T50" fmla="*/ 1122 w 1819"/>
                <a:gd name="T51" fmla="*/ 394 h 650"/>
                <a:gd name="T52" fmla="*/ 1178 w 1819"/>
                <a:gd name="T53" fmla="*/ 401 h 650"/>
                <a:gd name="T54" fmla="*/ 1213 w 1819"/>
                <a:gd name="T55" fmla="*/ 408 h 650"/>
                <a:gd name="T56" fmla="*/ 1268 w 1819"/>
                <a:gd name="T57" fmla="*/ 415 h 650"/>
                <a:gd name="T58" fmla="*/ 1303 w 1819"/>
                <a:gd name="T59" fmla="*/ 422 h 650"/>
                <a:gd name="T60" fmla="*/ 1359 w 1819"/>
                <a:gd name="T61" fmla="*/ 436 h 650"/>
                <a:gd name="T62" fmla="*/ 1401 w 1819"/>
                <a:gd name="T63" fmla="*/ 443 h 650"/>
                <a:gd name="T64" fmla="*/ 1443 w 1819"/>
                <a:gd name="T65" fmla="*/ 456 h 650"/>
                <a:gd name="T66" fmla="*/ 1491 w 1819"/>
                <a:gd name="T67" fmla="*/ 470 h 650"/>
                <a:gd name="T68" fmla="*/ 1526 w 1819"/>
                <a:gd name="T69" fmla="*/ 484 h 650"/>
                <a:gd name="T70" fmla="*/ 1561 w 1819"/>
                <a:gd name="T71" fmla="*/ 498 h 650"/>
                <a:gd name="T72" fmla="*/ 1603 w 1819"/>
                <a:gd name="T73" fmla="*/ 512 h 650"/>
                <a:gd name="T74" fmla="*/ 1638 w 1819"/>
                <a:gd name="T75" fmla="*/ 532 h 650"/>
                <a:gd name="T76" fmla="*/ 1673 w 1819"/>
                <a:gd name="T77" fmla="*/ 546 h 650"/>
                <a:gd name="T78" fmla="*/ 1708 w 1819"/>
                <a:gd name="T79" fmla="*/ 567 h 650"/>
                <a:gd name="T80" fmla="*/ 1749 w 1819"/>
                <a:gd name="T81" fmla="*/ 595 h 650"/>
                <a:gd name="T82" fmla="*/ 1784 w 1819"/>
                <a:gd name="T83" fmla="*/ 615 h 650"/>
                <a:gd name="T84" fmla="*/ 1812 w 1819"/>
                <a:gd name="T85" fmla="*/ 643 h 650"/>
                <a:gd name="T86" fmla="*/ 0 w 1819"/>
                <a:gd name="T87" fmla="*/ 0 h 6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19" h="650">
                  <a:moveTo>
                    <a:pt x="0" y="650"/>
                  </a:moveTo>
                  <a:lnTo>
                    <a:pt x="7" y="643"/>
                  </a:lnTo>
                  <a:lnTo>
                    <a:pt x="21" y="629"/>
                  </a:lnTo>
                  <a:lnTo>
                    <a:pt x="28" y="622"/>
                  </a:lnTo>
                  <a:lnTo>
                    <a:pt x="35" y="615"/>
                  </a:lnTo>
                  <a:lnTo>
                    <a:pt x="56" y="601"/>
                  </a:lnTo>
                  <a:lnTo>
                    <a:pt x="76" y="595"/>
                  </a:lnTo>
                  <a:lnTo>
                    <a:pt x="83" y="588"/>
                  </a:lnTo>
                  <a:lnTo>
                    <a:pt x="90" y="581"/>
                  </a:lnTo>
                  <a:lnTo>
                    <a:pt x="111" y="567"/>
                  </a:lnTo>
                  <a:lnTo>
                    <a:pt x="132" y="560"/>
                  </a:lnTo>
                  <a:lnTo>
                    <a:pt x="146" y="546"/>
                  </a:lnTo>
                  <a:lnTo>
                    <a:pt x="167" y="539"/>
                  </a:lnTo>
                  <a:lnTo>
                    <a:pt x="181" y="532"/>
                  </a:lnTo>
                  <a:lnTo>
                    <a:pt x="202" y="519"/>
                  </a:lnTo>
                  <a:lnTo>
                    <a:pt x="223" y="512"/>
                  </a:lnTo>
                  <a:lnTo>
                    <a:pt x="237" y="505"/>
                  </a:lnTo>
                  <a:lnTo>
                    <a:pt x="258" y="498"/>
                  </a:lnTo>
                  <a:lnTo>
                    <a:pt x="265" y="491"/>
                  </a:lnTo>
                  <a:lnTo>
                    <a:pt x="279" y="491"/>
                  </a:lnTo>
                  <a:lnTo>
                    <a:pt x="293" y="484"/>
                  </a:lnTo>
                  <a:lnTo>
                    <a:pt x="313" y="477"/>
                  </a:lnTo>
                  <a:lnTo>
                    <a:pt x="320" y="477"/>
                  </a:lnTo>
                  <a:lnTo>
                    <a:pt x="334" y="470"/>
                  </a:lnTo>
                  <a:lnTo>
                    <a:pt x="348" y="463"/>
                  </a:lnTo>
                  <a:lnTo>
                    <a:pt x="369" y="456"/>
                  </a:lnTo>
                  <a:lnTo>
                    <a:pt x="376" y="456"/>
                  </a:lnTo>
                  <a:lnTo>
                    <a:pt x="383" y="456"/>
                  </a:lnTo>
                  <a:lnTo>
                    <a:pt x="404" y="449"/>
                  </a:lnTo>
                  <a:lnTo>
                    <a:pt x="425" y="443"/>
                  </a:lnTo>
                  <a:lnTo>
                    <a:pt x="439" y="443"/>
                  </a:lnTo>
                  <a:lnTo>
                    <a:pt x="460" y="436"/>
                  </a:lnTo>
                  <a:lnTo>
                    <a:pt x="481" y="429"/>
                  </a:lnTo>
                  <a:lnTo>
                    <a:pt x="495" y="429"/>
                  </a:lnTo>
                  <a:lnTo>
                    <a:pt x="516" y="422"/>
                  </a:lnTo>
                  <a:lnTo>
                    <a:pt x="523" y="422"/>
                  </a:lnTo>
                  <a:lnTo>
                    <a:pt x="537" y="422"/>
                  </a:lnTo>
                  <a:lnTo>
                    <a:pt x="550" y="415"/>
                  </a:lnTo>
                  <a:lnTo>
                    <a:pt x="571" y="415"/>
                  </a:lnTo>
                  <a:lnTo>
                    <a:pt x="585" y="408"/>
                  </a:lnTo>
                  <a:lnTo>
                    <a:pt x="606" y="408"/>
                  </a:lnTo>
                  <a:lnTo>
                    <a:pt x="627" y="401"/>
                  </a:lnTo>
                  <a:lnTo>
                    <a:pt x="634" y="401"/>
                  </a:lnTo>
                  <a:lnTo>
                    <a:pt x="641" y="401"/>
                  </a:lnTo>
                  <a:lnTo>
                    <a:pt x="662" y="401"/>
                  </a:lnTo>
                  <a:lnTo>
                    <a:pt x="683" y="394"/>
                  </a:lnTo>
                  <a:lnTo>
                    <a:pt x="697" y="394"/>
                  </a:lnTo>
                  <a:lnTo>
                    <a:pt x="718" y="394"/>
                  </a:lnTo>
                  <a:lnTo>
                    <a:pt x="739" y="394"/>
                  </a:lnTo>
                  <a:lnTo>
                    <a:pt x="753" y="387"/>
                  </a:lnTo>
                  <a:lnTo>
                    <a:pt x="774" y="387"/>
                  </a:lnTo>
                  <a:lnTo>
                    <a:pt x="787" y="387"/>
                  </a:lnTo>
                  <a:lnTo>
                    <a:pt x="808" y="387"/>
                  </a:lnTo>
                  <a:lnTo>
                    <a:pt x="829" y="387"/>
                  </a:lnTo>
                  <a:lnTo>
                    <a:pt x="843" y="387"/>
                  </a:lnTo>
                  <a:lnTo>
                    <a:pt x="864" y="387"/>
                  </a:lnTo>
                  <a:lnTo>
                    <a:pt x="885" y="387"/>
                  </a:lnTo>
                  <a:lnTo>
                    <a:pt x="899" y="387"/>
                  </a:lnTo>
                  <a:lnTo>
                    <a:pt x="920" y="387"/>
                  </a:lnTo>
                  <a:lnTo>
                    <a:pt x="934" y="387"/>
                  </a:lnTo>
                  <a:lnTo>
                    <a:pt x="941" y="387"/>
                  </a:lnTo>
                  <a:lnTo>
                    <a:pt x="955" y="387"/>
                  </a:lnTo>
                  <a:lnTo>
                    <a:pt x="976" y="387"/>
                  </a:lnTo>
                  <a:lnTo>
                    <a:pt x="997" y="387"/>
                  </a:lnTo>
                  <a:lnTo>
                    <a:pt x="1010" y="387"/>
                  </a:lnTo>
                  <a:lnTo>
                    <a:pt x="1031" y="387"/>
                  </a:lnTo>
                  <a:lnTo>
                    <a:pt x="1045" y="387"/>
                  </a:lnTo>
                  <a:lnTo>
                    <a:pt x="1066" y="387"/>
                  </a:lnTo>
                  <a:lnTo>
                    <a:pt x="1087" y="394"/>
                  </a:lnTo>
                  <a:lnTo>
                    <a:pt x="1101" y="394"/>
                  </a:lnTo>
                  <a:lnTo>
                    <a:pt x="1122" y="394"/>
                  </a:lnTo>
                  <a:lnTo>
                    <a:pt x="1143" y="394"/>
                  </a:lnTo>
                  <a:lnTo>
                    <a:pt x="1157" y="401"/>
                  </a:lnTo>
                  <a:lnTo>
                    <a:pt x="1178" y="401"/>
                  </a:lnTo>
                  <a:lnTo>
                    <a:pt x="1185" y="401"/>
                  </a:lnTo>
                  <a:lnTo>
                    <a:pt x="1199" y="401"/>
                  </a:lnTo>
                  <a:lnTo>
                    <a:pt x="1213" y="408"/>
                  </a:lnTo>
                  <a:lnTo>
                    <a:pt x="1234" y="408"/>
                  </a:lnTo>
                  <a:lnTo>
                    <a:pt x="1247" y="415"/>
                  </a:lnTo>
                  <a:lnTo>
                    <a:pt x="1268" y="415"/>
                  </a:lnTo>
                  <a:lnTo>
                    <a:pt x="1289" y="422"/>
                  </a:lnTo>
                  <a:lnTo>
                    <a:pt x="1296" y="422"/>
                  </a:lnTo>
                  <a:lnTo>
                    <a:pt x="1303" y="422"/>
                  </a:lnTo>
                  <a:lnTo>
                    <a:pt x="1324" y="429"/>
                  </a:lnTo>
                  <a:lnTo>
                    <a:pt x="1345" y="429"/>
                  </a:lnTo>
                  <a:lnTo>
                    <a:pt x="1359" y="436"/>
                  </a:lnTo>
                  <a:lnTo>
                    <a:pt x="1380" y="443"/>
                  </a:lnTo>
                  <a:lnTo>
                    <a:pt x="1401" y="443"/>
                  </a:lnTo>
                  <a:lnTo>
                    <a:pt x="1415" y="449"/>
                  </a:lnTo>
                  <a:lnTo>
                    <a:pt x="1436" y="456"/>
                  </a:lnTo>
                  <a:lnTo>
                    <a:pt x="1443" y="456"/>
                  </a:lnTo>
                  <a:lnTo>
                    <a:pt x="1450" y="456"/>
                  </a:lnTo>
                  <a:lnTo>
                    <a:pt x="1471" y="463"/>
                  </a:lnTo>
                  <a:lnTo>
                    <a:pt x="1491" y="470"/>
                  </a:lnTo>
                  <a:lnTo>
                    <a:pt x="1505" y="477"/>
                  </a:lnTo>
                  <a:lnTo>
                    <a:pt x="1526" y="484"/>
                  </a:lnTo>
                  <a:lnTo>
                    <a:pt x="1547" y="491"/>
                  </a:lnTo>
                  <a:lnTo>
                    <a:pt x="1554" y="491"/>
                  </a:lnTo>
                  <a:lnTo>
                    <a:pt x="1561" y="498"/>
                  </a:lnTo>
                  <a:lnTo>
                    <a:pt x="1582" y="505"/>
                  </a:lnTo>
                  <a:lnTo>
                    <a:pt x="1596" y="512"/>
                  </a:lnTo>
                  <a:lnTo>
                    <a:pt x="1603" y="512"/>
                  </a:lnTo>
                  <a:lnTo>
                    <a:pt x="1617" y="519"/>
                  </a:lnTo>
                  <a:lnTo>
                    <a:pt x="1638" y="532"/>
                  </a:lnTo>
                  <a:lnTo>
                    <a:pt x="1652" y="539"/>
                  </a:lnTo>
                  <a:lnTo>
                    <a:pt x="1673" y="546"/>
                  </a:lnTo>
                  <a:lnTo>
                    <a:pt x="1694" y="560"/>
                  </a:lnTo>
                  <a:lnTo>
                    <a:pt x="1708" y="567"/>
                  </a:lnTo>
                  <a:lnTo>
                    <a:pt x="1728" y="581"/>
                  </a:lnTo>
                  <a:lnTo>
                    <a:pt x="1735" y="588"/>
                  </a:lnTo>
                  <a:lnTo>
                    <a:pt x="1749" y="595"/>
                  </a:lnTo>
                  <a:lnTo>
                    <a:pt x="1763" y="601"/>
                  </a:lnTo>
                  <a:lnTo>
                    <a:pt x="1784" y="615"/>
                  </a:lnTo>
                  <a:lnTo>
                    <a:pt x="1791" y="622"/>
                  </a:lnTo>
                  <a:lnTo>
                    <a:pt x="1805" y="629"/>
                  </a:lnTo>
                  <a:lnTo>
                    <a:pt x="1812" y="643"/>
                  </a:lnTo>
                  <a:lnTo>
                    <a:pt x="1819" y="650"/>
                  </a:lnTo>
                  <a:lnTo>
                    <a:pt x="1819" y="0"/>
                  </a:lnTo>
                  <a:lnTo>
                    <a:pt x="0" y="0"/>
                  </a:lnTo>
                  <a:lnTo>
                    <a:pt x="0" y="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4" name="Freeform 503"/>
            <p:cNvSpPr>
              <a:spLocks/>
            </p:cNvSpPr>
            <p:nvPr/>
          </p:nvSpPr>
          <p:spPr bwMode="auto">
            <a:xfrm>
              <a:off x="899" y="1426"/>
              <a:ext cx="1819" cy="263"/>
            </a:xfrm>
            <a:custGeom>
              <a:avLst/>
              <a:gdLst>
                <a:gd name="T0" fmla="*/ 146 w 261"/>
                <a:gd name="T1" fmla="*/ 1675 h 38"/>
                <a:gd name="T2" fmla="*/ 390 w 261"/>
                <a:gd name="T3" fmla="*/ 1488 h 38"/>
                <a:gd name="T4" fmla="*/ 585 w 261"/>
                <a:gd name="T5" fmla="*/ 1391 h 38"/>
                <a:gd name="T6" fmla="*/ 781 w 261"/>
                <a:gd name="T7" fmla="*/ 1246 h 38"/>
                <a:gd name="T8" fmla="*/ 1018 w 261"/>
                <a:gd name="T9" fmla="*/ 1100 h 38"/>
                <a:gd name="T10" fmla="*/ 1261 w 261"/>
                <a:gd name="T11" fmla="*/ 1004 h 38"/>
                <a:gd name="T12" fmla="*/ 1554 w 261"/>
                <a:gd name="T13" fmla="*/ 865 h 38"/>
                <a:gd name="T14" fmla="*/ 1847 w 261"/>
                <a:gd name="T15" fmla="*/ 720 h 38"/>
                <a:gd name="T16" fmla="*/ 2188 w 261"/>
                <a:gd name="T17" fmla="*/ 623 h 38"/>
                <a:gd name="T18" fmla="*/ 2425 w 261"/>
                <a:gd name="T19" fmla="*/ 526 h 38"/>
                <a:gd name="T20" fmla="*/ 2669 w 261"/>
                <a:gd name="T21" fmla="*/ 478 h 38"/>
                <a:gd name="T22" fmla="*/ 3060 w 261"/>
                <a:gd name="T23" fmla="*/ 381 h 38"/>
                <a:gd name="T24" fmla="*/ 3450 w 261"/>
                <a:gd name="T25" fmla="*/ 291 h 38"/>
                <a:gd name="T26" fmla="*/ 3743 w 261"/>
                <a:gd name="T27" fmla="*/ 242 h 38"/>
                <a:gd name="T28" fmla="*/ 4077 w 261"/>
                <a:gd name="T29" fmla="*/ 145 h 38"/>
                <a:gd name="T30" fmla="*/ 4419 w 261"/>
                <a:gd name="T31" fmla="*/ 97 h 38"/>
                <a:gd name="T32" fmla="*/ 4760 w 261"/>
                <a:gd name="T33" fmla="*/ 48 h 38"/>
                <a:gd name="T34" fmla="*/ 5150 w 261"/>
                <a:gd name="T35" fmla="*/ 48 h 38"/>
                <a:gd name="T36" fmla="*/ 5492 w 261"/>
                <a:gd name="T37" fmla="*/ 0 h 38"/>
                <a:gd name="T38" fmla="*/ 5875 w 261"/>
                <a:gd name="T39" fmla="*/ 0 h 38"/>
                <a:gd name="T40" fmla="*/ 6168 w 261"/>
                <a:gd name="T41" fmla="*/ 0 h 38"/>
                <a:gd name="T42" fmla="*/ 6509 w 261"/>
                <a:gd name="T43" fmla="*/ 0 h 38"/>
                <a:gd name="T44" fmla="*/ 6802 w 261"/>
                <a:gd name="T45" fmla="*/ 0 h 38"/>
                <a:gd name="T46" fmla="*/ 7185 w 261"/>
                <a:gd name="T47" fmla="*/ 0 h 38"/>
                <a:gd name="T48" fmla="*/ 7576 w 261"/>
                <a:gd name="T49" fmla="*/ 48 h 38"/>
                <a:gd name="T50" fmla="*/ 7966 w 261"/>
                <a:gd name="T51" fmla="*/ 48 h 38"/>
                <a:gd name="T52" fmla="*/ 8259 w 261"/>
                <a:gd name="T53" fmla="*/ 97 h 38"/>
                <a:gd name="T54" fmla="*/ 8600 w 261"/>
                <a:gd name="T55" fmla="*/ 145 h 38"/>
                <a:gd name="T56" fmla="*/ 8983 w 261"/>
                <a:gd name="T57" fmla="*/ 242 h 38"/>
                <a:gd name="T58" fmla="*/ 9227 w 261"/>
                <a:gd name="T59" fmla="*/ 291 h 38"/>
                <a:gd name="T60" fmla="*/ 9618 w 261"/>
                <a:gd name="T61" fmla="*/ 381 h 38"/>
                <a:gd name="T62" fmla="*/ 10008 w 261"/>
                <a:gd name="T63" fmla="*/ 478 h 38"/>
                <a:gd name="T64" fmla="*/ 10252 w 261"/>
                <a:gd name="T65" fmla="*/ 526 h 38"/>
                <a:gd name="T66" fmla="*/ 10489 w 261"/>
                <a:gd name="T67" fmla="*/ 623 h 38"/>
                <a:gd name="T68" fmla="*/ 10830 w 261"/>
                <a:gd name="T69" fmla="*/ 720 h 38"/>
                <a:gd name="T70" fmla="*/ 11123 w 261"/>
                <a:gd name="T71" fmla="*/ 865 h 38"/>
                <a:gd name="T72" fmla="*/ 11416 w 261"/>
                <a:gd name="T73" fmla="*/ 1004 h 38"/>
                <a:gd name="T74" fmla="*/ 11660 w 261"/>
                <a:gd name="T75" fmla="*/ 1100 h 38"/>
                <a:gd name="T76" fmla="*/ 11897 w 261"/>
                <a:gd name="T77" fmla="*/ 1246 h 38"/>
                <a:gd name="T78" fmla="*/ 12092 w 261"/>
                <a:gd name="T79" fmla="*/ 1391 h 38"/>
                <a:gd name="T80" fmla="*/ 12287 w 261"/>
                <a:gd name="T81" fmla="*/ 1488 h 38"/>
                <a:gd name="T82" fmla="*/ 12580 w 261"/>
                <a:gd name="T83" fmla="*/ 1675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1" h="38">
                  <a:moveTo>
                    <a:pt x="0" y="38"/>
                  </a:moveTo>
                  <a:lnTo>
                    <a:pt x="1" y="37"/>
                  </a:lnTo>
                  <a:lnTo>
                    <a:pt x="3" y="35"/>
                  </a:lnTo>
                  <a:lnTo>
                    <a:pt x="4" y="34"/>
                  </a:lnTo>
                  <a:lnTo>
                    <a:pt x="5" y="33"/>
                  </a:lnTo>
                  <a:lnTo>
                    <a:pt x="8" y="31"/>
                  </a:lnTo>
                  <a:lnTo>
                    <a:pt x="11" y="30"/>
                  </a:lnTo>
                  <a:lnTo>
                    <a:pt x="12" y="29"/>
                  </a:lnTo>
                  <a:lnTo>
                    <a:pt x="13" y="28"/>
                  </a:lnTo>
                  <a:lnTo>
                    <a:pt x="16" y="26"/>
                  </a:lnTo>
                  <a:lnTo>
                    <a:pt x="19" y="25"/>
                  </a:lnTo>
                  <a:lnTo>
                    <a:pt x="21" y="23"/>
                  </a:lnTo>
                  <a:lnTo>
                    <a:pt x="24" y="22"/>
                  </a:lnTo>
                  <a:lnTo>
                    <a:pt x="26" y="21"/>
                  </a:lnTo>
                  <a:lnTo>
                    <a:pt x="29" y="19"/>
                  </a:lnTo>
                  <a:lnTo>
                    <a:pt x="32" y="18"/>
                  </a:lnTo>
                  <a:lnTo>
                    <a:pt x="34" y="17"/>
                  </a:lnTo>
                  <a:lnTo>
                    <a:pt x="37" y="16"/>
                  </a:lnTo>
                  <a:lnTo>
                    <a:pt x="38" y="15"/>
                  </a:lnTo>
                  <a:lnTo>
                    <a:pt x="40" y="15"/>
                  </a:lnTo>
                  <a:lnTo>
                    <a:pt x="42" y="14"/>
                  </a:lnTo>
                  <a:lnTo>
                    <a:pt x="45" y="13"/>
                  </a:lnTo>
                  <a:lnTo>
                    <a:pt x="46" y="13"/>
                  </a:lnTo>
                  <a:lnTo>
                    <a:pt x="48" y="12"/>
                  </a:lnTo>
                  <a:lnTo>
                    <a:pt x="50" y="11"/>
                  </a:lnTo>
                  <a:lnTo>
                    <a:pt x="53" y="10"/>
                  </a:lnTo>
                  <a:lnTo>
                    <a:pt x="54" y="10"/>
                  </a:lnTo>
                  <a:lnTo>
                    <a:pt x="55" y="10"/>
                  </a:lnTo>
                  <a:lnTo>
                    <a:pt x="58" y="9"/>
                  </a:lnTo>
                  <a:lnTo>
                    <a:pt x="61" y="8"/>
                  </a:lnTo>
                  <a:lnTo>
                    <a:pt x="63" y="8"/>
                  </a:lnTo>
                  <a:lnTo>
                    <a:pt x="66" y="7"/>
                  </a:lnTo>
                  <a:lnTo>
                    <a:pt x="69" y="6"/>
                  </a:lnTo>
                  <a:lnTo>
                    <a:pt x="71" y="6"/>
                  </a:lnTo>
                  <a:lnTo>
                    <a:pt x="74" y="5"/>
                  </a:lnTo>
                  <a:lnTo>
                    <a:pt x="75" y="5"/>
                  </a:lnTo>
                  <a:lnTo>
                    <a:pt x="77" y="5"/>
                  </a:lnTo>
                  <a:lnTo>
                    <a:pt x="79" y="4"/>
                  </a:lnTo>
                  <a:lnTo>
                    <a:pt x="82" y="4"/>
                  </a:lnTo>
                  <a:lnTo>
                    <a:pt x="84" y="3"/>
                  </a:lnTo>
                  <a:lnTo>
                    <a:pt x="87" y="3"/>
                  </a:lnTo>
                  <a:lnTo>
                    <a:pt x="90" y="2"/>
                  </a:lnTo>
                  <a:lnTo>
                    <a:pt x="91" y="2"/>
                  </a:lnTo>
                  <a:lnTo>
                    <a:pt x="92" y="2"/>
                  </a:lnTo>
                  <a:lnTo>
                    <a:pt x="95" y="2"/>
                  </a:lnTo>
                  <a:lnTo>
                    <a:pt x="98" y="1"/>
                  </a:lnTo>
                  <a:lnTo>
                    <a:pt x="100" y="1"/>
                  </a:lnTo>
                  <a:lnTo>
                    <a:pt x="103" y="1"/>
                  </a:lnTo>
                  <a:lnTo>
                    <a:pt x="106" y="1"/>
                  </a:lnTo>
                  <a:lnTo>
                    <a:pt x="108" y="0"/>
                  </a:lnTo>
                  <a:lnTo>
                    <a:pt x="111" y="0"/>
                  </a:lnTo>
                  <a:lnTo>
                    <a:pt x="113" y="0"/>
                  </a:lnTo>
                  <a:lnTo>
                    <a:pt x="116" y="0"/>
                  </a:lnTo>
                  <a:lnTo>
                    <a:pt x="119" y="0"/>
                  </a:lnTo>
                  <a:lnTo>
                    <a:pt x="121" y="0"/>
                  </a:lnTo>
                  <a:lnTo>
                    <a:pt x="124" y="0"/>
                  </a:lnTo>
                  <a:lnTo>
                    <a:pt x="127" y="0"/>
                  </a:lnTo>
                  <a:lnTo>
                    <a:pt x="129" y="0"/>
                  </a:lnTo>
                  <a:lnTo>
                    <a:pt x="132" y="0"/>
                  </a:lnTo>
                  <a:lnTo>
                    <a:pt x="134" y="0"/>
                  </a:lnTo>
                  <a:lnTo>
                    <a:pt x="135" y="0"/>
                  </a:lnTo>
                  <a:lnTo>
                    <a:pt x="137" y="0"/>
                  </a:lnTo>
                  <a:lnTo>
                    <a:pt x="140" y="0"/>
                  </a:lnTo>
                  <a:lnTo>
                    <a:pt x="143" y="0"/>
                  </a:lnTo>
                  <a:lnTo>
                    <a:pt x="145" y="0"/>
                  </a:lnTo>
                  <a:lnTo>
                    <a:pt x="148" y="0"/>
                  </a:lnTo>
                  <a:lnTo>
                    <a:pt x="150" y="0"/>
                  </a:lnTo>
                  <a:lnTo>
                    <a:pt x="153" y="0"/>
                  </a:lnTo>
                  <a:lnTo>
                    <a:pt x="156" y="1"/>
                  </a:lnTo>
                  <a:lnTo>
                    <a:pt x="158" y="1"/>
                  </a:lnTo>
                  <a:lnTo>
                    <a:pt x="161" y="1"/>
                  </a:lnTo>
                  <a:lnTo>
                    <a:pt x="164" y="1"/>
                  </a:lnTo>
                  <a:lnTo>
                    <a:pt x="166" y="2"/>
                  </a:lnTo>
                  <a:lnTo>
                    <a:pt x="169" y="2"/>
                  </a:lnTo>
                  <a:lnTo>
                    <a:pt x="170" y="2"/>
                  </a:lnTo>
                  <a:lnTo>
                    <a:pt x="172" y="2"/>
                  </a:lnTo>
                  <a:lnTo>
                    <a:pt x="174" y="3"/>
                  </a:lnTo>
                  <a:lnTo>
                    <a:pt x="177" y="3"/>
                  </a:lnTo>
                  <a:lnTo>
                    <a:pt x="179" y="4"/>
                  </a:lnTo>
                  <a:lnTo>
                    <a:pt x="182" y="4"/>
                  </a:lnTo>
                  <a:lnTo>
                    <a:pt x="185" y="5"/>
                  </a:lnTo>
                  <a:lnTo>
                    <a:pt x="186" y="5"/>
                  </a:lnTo>
                  <a:lnTo>
                    <a:pt x="187" y="5"/>
                  </a:lnTo>
                  <a:lnTo>
                    <a:pt x="190" y="6"/>
                  </a:lnTo>
                  <a:lnTo>
                    <a:pt x="193" y="6"/>
                  </a:lnTo>
                  <a:lnTo>
                    <a:pt x="195" y="7"/>
                  </a:lnTo>
                  <a:lnTo>
                    <a:pt x="198" y="8"/>
                  </a:lnTo>
                  <a:lnTo>
                    <a:pt x="201" y="8"/>
                  </a:lnTo>
                  <a:lnTo>
                    <a:pt x="203" y="9"/>
                  </a:lnTo>
                  <a:lnTo>
                    <a:pt x="206" y="10"/>
                  </a:lnTo>
                  <a:lnTo>
                    <a:pt x="207" y="10"/>
                  </a:lnTo>
                  <a:lnTo>
                    <a:pt x="208" y="10"/>
                  </a:lnTo>
                  <a:lnTo>
                    <a:pt x="211" y="11"/>
                  </a:lnTo>
                  <a:lnTo>
                    <a:pt x="214" y="12"/>
                  </a:lnTo>
                  <a:lnTo>
                    <a:pt x="216" y="13"/>
                  </a:lnTo>
                  <a:lnTo>
                    <a:pt x="219" y="14"/>
                  </a:lnTo>
                  <a:lnTo>
                    <a:pt x="222" y="15"/>
                  </a:lnTo>
                  <a:lnTo>
                    <a:pt x="223" y="15"/>
                  </a:lnTo>
                  <a:lnTo>
                    <a:pt x="224" y="16"/>
                  </a:lnTo>
                  <a:lnTo>
                    <a:pt x="227" y="17"/>
                  </a:lnTo>
                  <a:lnTo>
                    <a:pt x="229" y="18"/>
                  </a:lnTo>
                  <a:lnTo>
                    <a:pt x="230" y="18"/>
                  </a:lnTo>
                  <a:lnTo>
                    <a:pt x="232" y="19"/>
                  </a:lnTo>
                  <a:lnTo>
                    <a:pt x="235" y="21"/>
                  </a:lnTo>
                  <a:lnTo>
                    <a:pt x="237" y="22"/>
                  </a:lnTo>
                  <a:lnTo>
                    <a:pt x="240" y="23"/>
                  </a:lnTo>
                  <a:lnTo>
                    <a:pt x="243" y="25"/>
                  </a:lnTo>
                  <a:lnTo>
                    <a:pt x="245" y="26"/>
                  </a:lnTo>
                  <a:lnTo>
                    <a:pt x="248" y="28"/>
                  </a:lnTo>
                  <a:lnTo>
                    <a:pt x="249" y="29"/>
                  </a:lnTo>
                  <a:lnTo>
                    <a:pt x="251" y="30"/>
                  </a:lnTo>
                  <a:lnTo>
                    <a:pt x="253" y="31"/>
                  </a:lnTo>
                  <a:lnTo>
                    <a:pt x="256" y="33"/>
                  </a:lnTo>
                  <a:lnTo>
                    <a:pt x="257" y="34"/>
                  </a:lnTo>
                  <a:lnTo>
                    <a:pt x="259" y="35"/>
                  </a:lnTo>
                  <a:lnTo>
                    <a:pt x="260" y="37"/>
                  </a:lnTo>
                  <a:lnTo>
                    <a:pt x="261"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25" name="Freeform 504"/>
            <p:cNvSpPr>
              <a:spLocks/>
            </p:cNvSpPr>
            <p:nvPr/>
          </p:nvSpPr>
          <p:spPr bwMode="auto">
            <a:xfrm>
              <a:off x="948" y="1516"/>
              <a:ext cx="1721" cy="857"/>
            </a:xfrm>
            <a:custGeom>
              <a:avLst/>
              <a:gdLst>
                <a:gd name="T0" fmla="*/ 704 w 1721"/>
                <a:gd name="T1" fmla="*/ 850 h 857"/>
                <a:gd name="T2" fmla="*/ 794 w 1721"/>
                <a:gd name="T3" fmla="*/ 850 h 857"/>
                <a:gd name="T4" fmla="*/ 892 w 1721"/>
                <a:gd name="T5" fmla="*/ 857 h 857"/>
                <a:gd name="T6" fmla="*/ 982 w 1721"/>
                <a:gd name="T7" fmla="*/ 850 h 857"/>
                <a:gd name="T8" fmla="*/ 1073 w 1721"/>
                <a:gd name="T9" fmla="*/ 843 h 857"/>
                <a:gd name="T10" fmla="*/ 1150 w 1721"/>
                <a:gd name="T11" fmla="*/ 829 h 857"/>
                <a:gd name="T12" fmla="*/ 1219 w 1721"/>
                <a:gd name="T13" fmla="*/ 816 h 857"/>
                <a:gd name="T14" fmla="*/ 1296 w 1721"/>
                <a:gd name="T15" fmla="*/ 795 h 857"/>
                <a:gd name="T16" fmla="*/ 1366 w 1721"/>
                <a:gd name="T17" fmla="*/ 774 h 857"/>
                <a:gd name="T18" fmla="*/ 1435 w 1721"/>
                <a:gd name="T19" fmla="*/ 746 h 857"/>
                <a:gd name="T20" fmla="*/ 1498 w 1721"/>
                <a:gd name="T21" fmla="*/ 719 h 857"/>
                <a:gd name="T22" fmla="*/ 1554 w 1721"/>
                <a:gd name="T23" fmla="*/ 684 h 857"/>
                <a:gd name="T24" fmla="*/ 1603 w 1721"/>
                <a:gd name="T25" fmla="*/ 643 h 857"/>
                <a:gd name="T26" fmla="*/ 1652 w 1721"/>
                <a:gd name="T27" fmla="*/ 601 h 857"/>
                <a:gd name="T28" fmla="*/ 1693 w 1721"/>
                <a:gd name="T29" fmla="*/ 546 h 857"/>
                <a:gd name="T30" fmla="*/ 1714 w 1721"/>
                <a:gd name="T31" fmla="*/ 484 h 857"/>
                <a:gd name="T32" fmla="*/ 1721 w 1721"/>
                <a:gd name="T33" fmla="*/ 401 h 857"/>
                <a:gd name="T34" fmla="*/ 1700 w 1721"/>
                <a:gd name="T35" fmla="*/ 325 h 857"/>
                <a:gd name="T36" fmla="*/ 1665 w 1721"/>
                <a:gd name="T37" fmla="*/ 270 h 857"/>
                <a:gd name="T38" fmla="*/ 1624 w 1721"/>
                <a:gd name="T39" fmla="*/ 228 h 857"/>
                <a:gd name="T40" fmla="*/ 1568 w 1721"/>
                <a:gd name="T41" fmla="*/ 180 h 857"/>
                <a:gd name="T42" fmla="*/ 1512 w 1721"/>
                <a:gd name="T43" fmla="*/ 145 h 857"/>
                <a:gd name="T44" fmla="*/ 1456 w 1721"/>
                <a:gd name="T45" fmla="*/ 118 h 857"/>
                <a:gd name="T46" fmla="*/ 1394 w 1721"/>
                <a:gd name="T47" fmla="*/ 90 h 857"/>
                <a:gd name="T48" fmla="*/ 1331 w 1721"/>
                <a:gd name="T49" fmla="*/ 69 h 857"/>
                <a:gd name="T50" fmla="*/ 1254 w 1721"/>
                <a:gd name="T51" fmla="*/ 48 h 857"/>
                <a:gd name="T52" fmla="*/ 1185 w 1721"/>
                <a:gd name="T53" fmla="*/ 28 h 857"/>
                <a:gd name="T54" fmla="*/ 1108 w 1721"/>
                <a:gd name="T55" fmla="*/ 14 h 857"/>
                <a:gd name="T56" fmla="*/ 1017 w 1721"/>
                <a:gd name="T57" fmla="*/ 7 h 857"/>
                <a:gd name="T58" fmla="*/ 927 w 1721"/>
                <a:gd name="T59" fmla="*/ 0 h 857"/>
                <a:gd name="T60" fmla="*/ 836 w 1721"/>
                <a:gd name="T61" fmla="*/ 0 h 857"/>
                <a:gd name="T62" fmla="*/ 738 w 1721"/>
                <a:gd name="T63" fmla="*/ 7 h 857"/>
                <a:gd name="T64" fmla="*/ 648 w 1721"/>
                <a:gd name="T65" fmla="*/ 14 h 857"/>
                <a:gd name="T66" fmla="*/ 578 w 1721"/>
                <a:gd name="T67" fmla="*/ 21 h 857"/>
                <a:gd name="T68" fmla="*/ 501 w 1721"/>
                <a:gd name="T69" fmla="*/ 42 h 857"/>
                <a:gd name="T70" fmla="*/ 432 w 1721"/>
                <a:gd name="T71" fmla="*/ 55 h 857"/>
                <a:gd name="T72" fmla="*/ 355 w 1721"/>
                <a:gd name="T73" fmla="*/ 83 h 857"/>
                <a:gd name="T74" fmla="*/ 285 w 1721"/>
                <a:gd name="T75" fmla="*/ 111 h 857"/>
                <a:gd name="T76" fmla="*/ 230 w 1721"/>
                <a:gd name="T77" fmla="*/ 138 h 857"/>
                <a:gd name="T78" fmla="*/ 174 w 1721"/>
                <a:gd name="T79" fmla="*/ 173 h 857"/>
                <a:gd name="T80" fmla="*/ 118 w 1721"/>
                <a:gd name="T81" fmla="*/ 214 h 857"/>
                <a:gd name="T82" fmla="*/ 76 w 1721"/>
                <a:gd name="T83" fmla="*/ 256 h 857"/>
                <a:gd name="T84" fmla="*/ 34 w 1721"/>
                <a:gd name="T85" fmla="*/ 311 h 857"/>
                <a:gd name="T86" fmla="*/ 7 w 1721"/>
                <a:gd name="T87" fmla="*/ 366 h 857"/>
                <a:gd name="T88" fmla="*/ 0 w 1721"/>
                <a:gd name="T89" fmla="*/ 456 h 857"/>
                <a:gd name="T90" fmla="*/ 21 w 1721"/>
                <a:gd name="T91" fmla="*/ 525 h 857"/>
                <a:gd name="T92" fmla="*/ 55 w 1721"/>
                <a:gd name="T93" fmla="*/ 581 h 857"/>
                <a:gd name="T94" fmla="*/ 97 w 1721"/>
                <a:gd name="T95" fmla="*/ 629 h 857"/>
                <a:gd name="T96" fmla="*/ 153 w 1721"/>
                <a:gd name="T97" fmla="*/ 670 h 857"/>
                <a:gd name="T98" fmla="*/ 209 w 1721"/>
                <a:gd name="T99" fmla="*/ 705 h 857"/>
                <a:gd name="T100" fmla="*/ 264 w 1721"/>
                <a:gd name="T101" fmla="*/ 733 h 857"/>
                <a:gd name="T102" fmla="*/ 334 w 1721"/>
                <a:gd name="T103" fmla="*/ 767 h 857"/>
                <a:gd name="T104" fmla="*/ 390 w 1721"/>
                <a:gd name="T105" fmla="*/ 788 h 857"/>
                <a:gd name="T106" fmla="*/ 467 w 1721"/>
                <a:gd name="T107" fmla="*/ 809 h 857"/>
                <a:gd name="T108" fmla="*/ 536 w 1721"/>
                <a:gd name="T109" fmla="*/ 822 h 857"/>
                <a:gd name="T110" fmla="*/ 620 w 1721"/>
                <a:gd name="T111" fmla="*/ 836 h 8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1" h="857">
                  <a:moveTo>
                    <a:pt x="634" y="836"/>
                  </a:moveTo>
                  <a:lnTo>
                    <a:pt x="648" y="843"/>
                  </a:lnTo>
                  <a:lnTo>
                    <a:pt x="669" y="843"/>
                  </a:lnTo>
                  <a:lnTo>
                    <a:pt x="690" y="843"/>
                  </a:lnTo>
                  <a:lnTo>
                    <a:pt x="704" y="850"/>
                  </a:lnTo>
                  <a:lnTo>
                    <a:pt x="725" y="850"/>
                  </a:lnTo>
                  <a:lnTo>
                    <a:pt x="738" y="850"/>
                  </a:lnTo>
                  <a:lnTo>
                    <a:pt x="759" y="850"/>
                  </a:lnTo>
                  <a:lnTo>
                    <a:pt x="780" y="850"/>
                  </a:lnTo>
                  <a:lnTo>
                    <a:pt x="794" y="850"/>
                  </a:lnTo>
                  <a:lnTo>
                    <a:pt x="815" y="857"/>
                  </a:lnTo>
                  <a:lnTo>
                    <a:pt x="836" y="857"/>
                  </a:lnTo>
                  <a:lnTo>
                    <a:pt x="850" y="857"/>
                  </a:lnTo>
                  <a:lnTo>
                    <a:pt x="871" y="857"/>
                  </a:lnTo>
                  <a:lnTo>
                    <a:pt x="892" y="857"/>
                  </a:lnTo>
                  <a:lnTo>
                    <a:pt x="906" y="857"/>
                  </a:lnTo>
                  <a:lnTo>
                    <a:pt x="927" y="850"/>
                  </a:lnTo>
                  <a:lnTo>
                    <a:pt x="948" y="850"/>
                  </a:lnTo>
                  <a:lnTo>
                    <a:pt x="961" y="850"/>
                  </a:lnTo>
                  <a:lnTo>
                    <a:pt x="982" y="850"/>
                  </a:lnTo>
                  <a:lnTo>
                    <a:pt x="996" y="850"/>
                  </a:lnTo>
                  <a:lnTo>
                    <a:pt x="1017" y="850"/>
                  </a:lnTo>
                  <a:lnTo>
                    <a:pt x="1038" y="843"/>
                  </a:lnTo>
                  <a:lnTo>
                    <a:pt x="1052" y="843"/>
                  </a:lnTo>
                  <a:lnTo>
                    <a:pt x="1073" y="843"/>
                  </a:lnTo>
                  <a:lnTo>
                    <a:pt x="1094" y="836"/>
                  </a:lnTo>
                  <a:lnTo>
                    <a:pt x="1108" y="836"/>
                  </a:lnTo>
                  <a:lnTo>
                    <a:pt x="1129" y="836"/>
                  </a:lnTo>
                  <a:lnTo>
                    <a:pt x="1150" y="829"/>
                  </a:lnTo>
                  <a:lnTo>
                    <a:pt x="1164" y="829"/>
                  </a:lnTo>
                  <a:lnTo>
                    <a:pt x="1185" y="822"/>
                  </a:lnTo>
                  <a:lnTo>
                    <a:pt x="1198" y="822"/>
                  </a:lnTo>
                  <a:lnTo>
                    <a:pt x="1205" y="816"/>
                  </a:lnTo>
                  <a:lnTo>
                    <a:pt x="1219" y="816"/>
                  </a:lnTo>
                  <a:lnTo>
                    <a:pt x="1240" y="809"/>
                  </a:lnTo>
                  <a:lnTo>
                    <a:pt x="1254" y="809"/>
                  </a:lnTo>
                  <a:lnTo>
                    <a:pt x="1275" y="802"/>
                  </a:lnTo>
                  <a:lnTo>
                    <a:pt x="1282" y="802"/>
                  </a:lnTo>
                  <a:lnTo>
                    <a:pt x="1296" y="795"/>
                  </a:lnTo>
                  <a:lnTo>
                    <a:pt x="1310" y="795"/>
                  </a:lnTo>
                  <a:lnTo>
                    <a:pt x="1331" y="788"/>
                  </a:lnTo>
                  <a:lnTo>
                    <a:pt x="1338" y="781"/>
                  </a:lnTo>
                  <a:lnTo>
                    <a:pt x="1352" y="781"/>
                  </a:lnTo>
                  <a:lnTo>
                    <a:pt x="1366" y="774"/>
                  </a:lnTo>
                  <a:lnTo>
                    <a:pt x="1387" y="767"/>
                  </a:lnTo>
                  <a:lnTo>
                    <a:pt x="1394" y="767"/>
                  </a:lnTo>
                  <a:lnTo>
                    <a:pt x="1401" y="760"/>
                  </a:lnTo>
                  <a:lnTo>
                    <a:pt x="1422" y="753"/>
                  </a:lnTo>
                  <a:lnTo>
                    <a:pt x="1435" y="746"/>
                  </a:lnTo>
                  <a:lnTo>
                    <a:pt x="1442" y="746"/>
                  </a:lnTo>
                  <a:lnTo>
                    <a:pt x="1456" y="733"/>
                  </a:lnTo>
                  <a:lnTo>
                    <a:pt x="1477" y="726"/>
                  </a:lnTo>
                  <a:lnTo>
                    <a:pt x="1498" y="719"/>
                  </a:lnTo>
                  <a:lnTo>
                    <a:pt x="1512" y="712"/>
                  </a:lnTo>
                  <a:lnTo>
                    <a:pt x="1512" y="705"/>
                  </a:lnTo>
                  <a:lnTo>
                    <a:pt x="1533" y="698"/>
                  </a:lnTo>
                  <a:lnTo>
                    <a:pt x="1540" y="691"/>
                  </a:lnTo>
                  <a:lnTo>
                    <a:pt x="1554" y="684"/>
                  </a:lnTo>
                  <a:lnTo>
                    <a:pt x="1568" y="670"/>
                  </a:lnTo>
                  <a:lnTo>
                    <a:pt x="1589" y="657"/>
                  </a:lnTo>
                  <a:lnTo>
                    <a:pt x="1603" y="643"/>
                  </a:lnTo>
                  <a:lnTo>
                    <a:pt x="1610" y="636"/>
                  </a:lnTo>
                  <a:lnTo>
                    <a:pt x="1624" y="629"/>
                  </a:lnTo>
                  <a:lnTo>
                    <a:pt x="1631" y="615"/>
                  </a:lnTo>
                  <a:lnTo>
                    <a:pt x="1645" y="608"/>
                  </a:lnTo>
                  <a:lnTo>
                    <a:pt x="1652" y="601"/>
                  </a:lnTo>
                  <a:lnTo>
                    <a:pt x="1659" y="587"/>
                  </a:lnTo>
                  <a:lnTo>
                    <a:pt x="1665" y="581"/>
                  </a:lnTo>
                  <a:lnTo>
                    <a:pt x="1679" y="567"/>
                  </a:lnTo>
                  <a:lnTo>
                    <a:pt x="1679" y="560"/>
                  </a:lnTo>
                  <a:lnTo>
                    <a:pt x="1693" y="546"/>
                  </a:lnTo>
                  <a:lnTo>
                    <a:pt x="1700" y="532"/>
                  </a:lnTo>
                  <a:lnTo>
                    <a:pt x="1700" y="525"/>
                  </a:lnTo>
                  <a:lnTo>
                    <a:pt x="1707" y="511"/>
                  </a:lnTo>
                  <a:lnTo>
                    <a:pt x="1714" y="491"/>
                  </a:lnTo>
                  <a:lnTo>
                    <a:pt x="1714" y="484"/>
                  </a:lnTo>
                  <a:lnTo>
                    <a:pt x="1721" y="470"/>
                  </a:lnTo>
                  <a:lnTo>
                    <a:pt x="1721" y="456"/>
                  </a:lnTo>
                  <a:lnTo>
                    <a:pt x="1721" y="435"/>
                  </a:lnTo>
                  <a:lnTo>
                    <a:pt x="1721" y="415"/>
                  </a:lnTo>
                  <a:lnTo>
                    <a:pt x="1721" y="401"/>
                  </a:lnTo>
                  <a:lnTo>
                    <a:pt x="1721" y="380"/>
                  </a:lnTo>
                  <a:lnTo>
                    <a:pt x="1714" y="366"/>
                  </a:lnTo>
                  <a:lnTo>
                    <a:pt x="1707" y="346"/>
                  </a:lnTo>
                  <a:lnTo>
                    <a:pt x="1700" y="325"/>
                  </a:lnTo>
                  <a:lnTo>
                    <a:pt x="1693" y="311"/>
                  </a:lnTo>
                  <a:lnTo>
                    <a:pt x="1679" y="290"/>
                  </a:lnTo>
                  <a:lnTo>
                    <a:pt x="1665" y="270"/>
                  </a:lnTo>
                  <a:lnTo>
                    <a:pt x="1659" y="270"/>
                  </a:lnTo>
                  <a:lnTo>
                    <a:pt x="1652" y="256"/>
                  </a:lnTo>
                  <a:lnTo>
                    <a:pt x="1645" y="249"/>
                  </a:lnTo>
                  <a:lnTo>
                    <a:pt x="1631" y="235"/>
                  </a:lnTo>
                  <a:lnTo>
                    <a:pt x="1624" y="228"/>
                  </a:lnTo>
                  <a:lnTo>
                    <a:pt x="1610" y="214"/>
                  </a:lnTo>
                  <a:lnTo>
                    <a:pt x="1603" y="214"/>
                  </a:lnTo>
                  <a:lnTo>
                    <a:pt x="1589" y="200"/>
                  </a:lnTo>
                  <a:lnTo>
                    <a:pt x="1589" y="194"/>
                  </a:lnTo>
                  <a:lnTo>
                    <a:pt x="1568" y="180"/>
                  </a:lnTo>
                  <a:lnTo>
                    <a:pt x="1554" y="173"/>
                  </a:lnTo>
                  <a:lnTo>
                    <a:pt x="1540" y="166"/>
                  </a:lnTo>
                  <a:lnTo>
                    <a:pt x="1533" y="159"/>
                  </a:lnTo>
                  <a:lnTo>
                    <a:pt x="1512" y="145"/>
                  </a:lnTo>
                  <a:lnTo>
                    <a:pt x="1498" y="138"/>
                  </a:lnTo>
                  <a:lnTo>
                    <a:pt x="1477" y="124"/>
                  </a:lnTo>
                  <a:lnTo>
                    <a:pt x="1456" y="118"/>
                  </a:lnTo>
                  <a:lnTo>
                    <a:pt x="1442" y="111"/>
                  </a:lnTo>
                  <a:lnTo>
                    <a:pt x="1435" y="111"/>
                  </a:lnTo>
                  <a:lnTo>
                    <a:pt x="1422" y="104"/>
                  </a:lnTo>
                  <a:lnTo>
                    <a:pt x="1401" y="97"/>
                  </a:lnTo>
                  <a:lnTo>
                    <a:pt x="1394" y="90"/>
                  </a:lnTo>
                  <a:lnTo>
                    <a:pt x="1387" y="90"/>
                  </a:lnTo>
                  <a:lnTo>
                    <a:pt x="1366" y="83"/>
                  </a:lnTo>
                  <a:lnTo>
                    <a:pt x="1352" y="76"/>
                  </a:lnTo>
                  <a:lnTo>
                    <a:pt x="1338" y="69"/>
                  </a:lnTo>
                  <a:lnTo>
                    <a:pt x="1331" y="69"/>
                  </a:lnTo>
                  <a:lnTo>
                    <a:pt x="1310" y="62"/>
                  </a:lnTo>
                  <a:lnTo>
                    <a:pt x="1296" y="55"/>
                  </a:lnTo>
                  <a:lnTo>
                    <a:pt x="1282" y="55"/>
                  </a:lnTo>
                  <a:lnTo>
                    <a:pt x="1275" y="55"/>
                  </a:lnTo>
                  <a:lnTo>
                    <a:pt x="1254" y="48"/>
                  </a:lnTo>
                  <a:lnTo>
                    <a:pt x="1240" y="42"/>
                  </a:lnTo>
                  <a:lnTo>
                    <a:pt x="1219" y="42"/>
                  </a:lnTo>
                  <a:lnTo>
                    <a:pt x="1205" y="35"/>
                  </a:lnTo>
                  <a:lnTo>
                    <a:pt x="1198" y="35"/>
                  </a:lnTo>
                  <a:lnTo>
                    <a:pt x="1185" y="28"/>
                  </a:lnTo>
                  <a:lnTo>
                    <a:pt x="1164" y="28"/>
                  </a:lnTo>
                  <a:lnTo>
                    <a:pt x="1150" y="21"/>
                  </a:lnTo>
                  <a:lnTo>
                    <a:pt x="1129" y="21"/>
                  </a:lnTo>
                  <a:lnTo>
                    <a:pt x="1108" y="21"/>
                  </a:lnTo>
                  <a:lnTo>
                    <a:pt x="1108" y="14"/>
                  </a:lnTo>
                  <a:lnTo>
                    <a:pt x="1094" y="14"/>
                  </a:lnTo>
                  <a:lnTo>
                    <a:pt x="1073" y="14"/>
                  </a:lnTo>
                  <a:lnTo>
                    <a:pt x="1052" y="14"/>
                  </a:lnTo>
                  <a:lnTo>
                    <a:pt x="1038" y="7"/>
                  </a:lnTo>
                  <a:lnTo>
                    <a:pt x="1017" y="7"/>
                  </a:lnTo>
                  <a:lnTo>
                    <a:pt x="996" y="7"/>
                  </a:lnTo>
                  <a:lnTo>
                    <a:pt x="982" y="7"/>
                  </a:lnTo>
                  <a:lnTo>
                    <a:pt x="961" y="0"/>
                  </a:lnTo>
                  <a:lnTo>
                    <a:pt x="948" y="0"/>
                  </a:lnTo>
                  <a:lnTo>
                    <a:pt x="927" y="0"/>
                  </a:lnTo>
                  <a:lnTo>
                    <a:pt x="906" y="0"/>
                  </a:lnTo>
                  <a:lnTo>
                    <a:pt x="892" y="0"/>
                  </a:lnTo>
                  <a:lnTo>
                    <a:pt x="871" y="0"/>
                  </a:lnTo>
                  <a:lnTo>
                    <a:pt x="850" y="0"/>
                  </a:lnTo>
                  <a:lnTo>
                    <a:pt x="836" y="0"/>
                  </a:lnTo>
                  <a:lnTo>
                    <a:pt x="815" y="0"/>
                  </a:lnTo>
                  <a:lnTo>
                    <a:pt x="794" y="0"/>
                  </a:lnTo>
                  <a:lnTo>
                    <a:pt x="780" y="0"/>
                  </a:lnTo>
                  <a:lnTo>
                    <a:pt x="759" y="0"/>
                  </a:lnTo>
                  <a:lnTo>
                    <a:pt x="738" y="7"/>
                  </a:lnTo>
                  <a:lnTo>
                    <a:pt x="725" y="7"/>
                  </a:lnTo>
                  <a:lnTo>
                    <a:pt x="704" y="7"/>
                  </a:lnTo>
                  <a:lnTo>
                    <a:pt x="690" y="7"/>
                  </a:lnTo>
                  <a:lnTo>
                    <a:pt x="669" y="14"/>
                  </a:lnTo>
                  <a:lnTo>
                    <a:pt x="648" y="14"/>
                  </a:lnTo>
                  <a:lnTo>
                    <a:pt x="634" y="14"/>
                  </a:lnTo>
                  <a:lnTo>
                    <a:pt x="620" y="14"/>
                  </a:lnTo>
                  <a:lnTo>
                    <a:pt x="613" y="21"/>
                  </a:lnTo>
                  <a:lnTo>
                    <a:pt x="592" y="21"/>
                  </a:lnTo>
                  <a:lnTo>
                    <a:pt x="578" y="21"/>
                  </a:lnTo>
                  <a:lnTo>
                    <a:pt x="557" y="28"/>
                  </a:lnTo>
                  <a:lnTo>
                    <a:pt x="536" y="28"/>
                  </a:lnTo>
                  <a:lnTo>
                    <a:pt x="522" y="35"/>
                  </a:lnTo>
                  <a:lnTo>
                    <a:pt x="515" y="35"/>
                  </a:lnTo>
                  <a:lnTo>
                    <a:pt x="501" y="42"/>
                  </a:lnTo>
                  <a:lnTo>
                    <a:pt x="488" y="42"/>
                  </a:lnTo>
                  <a:lnTo>
                    <a:pt x="467" y="48"/>
                  </a:lnTo>
                  <a:lnTo>
                    <a:pt x="446" y="55"/>
                  </a:lnTo>
                  <a:lnTo>
                    <a:pt x="439" y="55"/>
                  </a:lnTo>
                  <a:lnTo>
                    <a:pt x="432" y="55"/>
                  </a:lnTo>
                  <a:lnTo>
                    <a:pt x="411" y="62"/>
                  </a:lnTo>
                  <a:lnTo>
                    <a:pt x="390" y="69"/>
                  </a:lnTo>
                  <a:lnTo>
                    <a:pt x="383" y="69"/>
                  </a:lnTo>
                  <a:lnTo>
                    <a:pt x="376" y="76"/>
                  </a:lnTo>
                  <a:lnTo>
                    <a:pt x="355" y="83"/>
                  </a:lnTo>
                  <a:lnTo>
                    <a:pt x="334" y="90"/>
                  </a:lnTo>
                  <a:lnTo>
                    <a:pt x="320" y="97"/>
                  </a:lnTo>
                  <a:lnTo>
                    <a:pt x="299" y="104"/>
                  </a:lnTo>
                  <a:lnTo>
                    <a:pt x="285" y="111"/>
                  </a:lnTo>
                  <a:lnTo>
                    <a:pt x="264" y="118"/>
                  </a:lnTo>
                  <a:lnTo>
                    <a:pt x="251" y="124"/>
                  </a:lnTo>
                  <a:lnTo>
                    <a:pt x="244" y="124"/>
                  </a:lnTo>
                  <a:lnTo>
                    <a:pt x="230" y="138"/>
                  </a:lnTo>
                  <a:lnTo>
                    <a:pt x="216" y="145"/>
                  </a:lnTo>
                  <a:lnTo>
                    <a:pt x="209" y="145"/>
                  </a:lnTo>
                  <a:lnTo>
                    <a:pt x="188" y="159"/>
                  </a:lnTo>
                  <a:lnTo>
                    <a:pt x="181" y="166"/>
                  </a:lnTo>
                  <a:lnTo>
                    <a:pt x="174" y="173"/>
                  </a:lnTo>
                  <a:lnTo>
                    <a:pt x="153" y="180"/>
                  </a:lnTo>
                  <a:lnTo>
                    <a:pt x="132" y="194"/>
                  </a:lnTo>
                  <a:lnTo>
                    <a:pt x="132" y="200"/>
                  </a:lnTo>
                  <a:lnTo>
                    <a:pt x="118" y="214"/>
                  </a:lnTo>
                  <a:lnTo>
                    <a:pt x="111" y="214"/>
                  </a:lnTo>
                  <a:lnTo>
                    <a:pt x="97" y="228"/>
                  </a:lnTo>
                  <a:lnTo>
                    <a:pt x="90" y="235"/>
                  </a:lnTo>
                  <a:lnTo>
                    <a:pt x="83" y="249"/>
                  </a:lnTo>
                  <a:lnTo>
                    <a:pt x="76" y="256"/>
                  </a:lnTo>
                  <a:lnTo>
                    <a:pt x="62" y="270"/>
                  </a:lnTo>
                  <a:lnTo>
                    <a:pt x="55" y="270"/>
                  </a:lnTo>
                  <a:lnTo>
                    <a:pt x="41" y="290"/>
                  </a:lnTo>
                  <a:lnTo>
                    <a:pt x="34" y="311"/>
                  </a:lnTo>
                  <a:lnTo>
                    <a:pt x="27" y="325"/>
                  </a:lnTo>
                  <a:lnTo>
                    <a:pt x="21" y="325"/>
                  </a:lnTo>
                  <a:lnTo>
                    <a:pt x="14" y="346"/>
                  </a:lnTo>
                  <a:lnTo>
                    <a:pt x="7" y="366"/>
                  </a:lnTo>
                  <a:lnTo>
                    <a:pt x="7" y="380"/>
                  </a:lnTo>
                  <a:lnTo>
                    <a:pt x="0" y="401"/>
                  </a:lnTo>
                  <a:lnTo>
                    <a:pt x="0" y="415"/>
                  </a:lnTo>
                  <a:lnTo>
                    <a:pt x="0" y="435"/>
                  </a:lnTo>
                  <a:lnTo>
                    <a:pt x="0" y="456"/>
                  </a:lnTo>
                  <a:lnTo>
                    <a:pt x="7" y="470"/>
                  </a:lnTo>
                  <a:lnTo>
                    <a:pt x="7" y="484"/>
                  </a:lnTo>
                  <a:lnTo>
                    <a:pt x="7" y="491"/>
                  </a:lnTo>
                  <a:lnTo>
                    <a:pt x="14" y="511"/>
                  </a:lnTo>
                  <a:lnTo>
                    <a:pt x="21" y="525"/>
                  </a:lnTo>
                  <a:lnTo>
                    <a:pt x="27" y="532"/>
                  </a:lnTo>
                  <a:lnTo>
                    <a:pt x="34" y="546"/>
                  </a:lnTo>
                  <a:lnTo>
                    <a:pt x="41" y="560"/>
                  </a:lnTo>
                  <a:lnTo>
                    <a:pt x="41" y="567"/>
                  </a:lnTo>
                  <a:lnTo>
                    <a:pt x="55" y="581"/>
                  </a:lnTo>
                  <a:lnTo>
                    <a:pt x="62" y="587"/>
                  </a:lnTo>
                  <a:lnTo>
                    <a:pt x="76" y="601"/>
                  </a:lnTo>
                  <a:lnTo>
                    <a:pt x="83" y="608"/>
                  </a:lnTo>
                  <a:lnTo>
                    <a:pt x="90" y="615"/>
                  </a:lnTo>
                  <a:lnTo>
                    <a:pt x="97" y="629"/>
                  </a:lnTo>
                  <a:lnTo>
                    <a:pt x="111" y="636"/>
                  </a:lnTo>
                  <a:lnTo>
                    <a:pt x="118" y="643"/>
                  </a:lnTo>
                  <a:lnTo>
                    <a:pt x="132" y="657"/>
                  </a:lnTo>
                  <a:lnTo>
                    <a:pt x="153" y="670"/>
                  </a:lnTo>
                  <a:lnTo>
                    <a:pt x="174" y="684"/>
                  </a:lnTo>
                  <a:lnTo>
                    <a:pt x="181" y="691"/>
                  </a:lnTo>
                  <a:lnTo>
                    <a:pt x="188" y="698"/>
                  </a:lnTo>
                  <a:lnTo>
                    <a:pt x="209" y="705"/>
                  </a:lnTo>
                  <a:lnTo>
                    <a:pt x="216" y="712"/>
                  </a:lnTo>
                  <a:lnTo>
                    <a:pt x="230" y="719"/>
                  </a:lnTo>
                  <a:lnTo>
                    <a:pt x="244" y="726"/>
                  </a:lnTo>
                  <a:lnTo>
                    <a:pt x="251" y="726"/>
                  </a:lnTo>
                  <a:lnTo>
                    <a:pt x="264" y="733"/>
                  </a:lnTo>
                  <a:lnTo>
                    <a:pt x="285" y="746"/>
                  </a:lnTo>
                  <a:lnTo>
                    <a:pt x="299" y="753"/>
                  </a:lnTo>
                  <a:lnTo>
                    <a:pt x="320" y="760"/>
                  </a:lnTo>
                  <a:lnTo>
                    <a:pt x="334" y="767"/>
                  </a:lnTo>
                  <a:lnTo>
                    <a:pt x="355" y="774"/>
                  </a:lnTo>
                  <a:lnTo>
                    <a:pt x="376" y="781"/>
                  </a:lnTo>
                  <a:lnTo>
                    <a:pt x="383" y="781"/>
                  </a:lnTo>
                  <a:lnTo>
                    <a:pt x="390" y="788"/>
                  </a:lnTo>
                  <a:lnTo>
                    <a:pt x="411" y="795"/>
                  </a:lnTo>
                  <a:lnTo>
                    <a:pt x="432" y="795"/>
                  </a:lnTo>
                  <a:lnTo>
                    <a:pt x="439" y="802"/>
                  </a:lnTo>
                  <a:lnTo>
                    <a:pt x="446" y="802"/>
                  </a:lnTo>
                  <a:lnTo>
                    <a:pt x="467" y="809"/>
                  </a:lnTo>
                  <a:lnTo>
                    <a:pt x="488" y="809"/>
                  </a:lnTo>
                  <a:lnTo>
                    <a:pt x="501" y="816"/>
                  </a:lnTo>
                  <a:lnTo>
                    <a:pt x="515" y="816"/>
                  </a:lnTo>
                  <a:lnTo>
                    <a:pt x="522" y="822"/>
                  </a:lnTo>
                  <a:lnTo>
                    <a:pt x="536" y="822"/>
                  </a:lnTo>
                  <a:lnTo>
                    <a:pt x="557" y="829"/>
                  </a:lnTo>
                  <a:lnTo>
                    <a:pt x="578" y="829"/>
                  </a:lnTo>
                  <a:lnTo>
                    <a:pt x="592" y="836"/>
                  </a:lnTo>
                  <a:lnTo>
                    <a:pt x="613" y="836"/>
                  </a:lnTo>
                  <a:lnTo>
                    <a:pt x="620" y="836"/>
                  </a:lnTo>
                  <a:lnTo>
                    <a:pt x="634" y="83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6" name="Freeform 505"/>
            <p:cNvSpPr>
              <a:spLocks/>
            </p:cNvSpPr>
            <p:nvPr/>
          </p:nvSpPr>
          <p:spPr bwMode="auto">
            <a:xfrm>
              <a:off x="948" y="1516"/>
              <a:ext cx="1721" cy="857"/>
            </a:xfrm>
            <a:custGeom>
              <a:avLst/>
              <a:gdLst>
                <a:gd name="T0" fmla="*/ 4905 w 247"/>
                <a:gd name="T1" fmla="*/ 5875 h 124"/>
                <a:gd name="T2" fmla="*/ 5532 w 247"/>
                <a:gd name="T3" fmla="*/ 5875 h 124"/>
                <a:gd name="T4" fmla="*/ 6215 w 247"/>
                <a:gd name="T5" fmla="*/ 5923 h 124"/>
                <a:gd name="T6" fmla="*/ 6842 w 247"/>
                <a:gd name="T7" fmla="*/ 5875 h 124"/>
                <a:gd name="T8" fmla="*/ 7476 w 247"/>
                <a:gd name="T9" fmla="*/ 5826 h 124"/>
                <a:gd name="T10" fmla="*/ 8013 w 247"/>
                <a:gd name="T11" fmla="*/ 5729 h 124"/>
                <a:gd name="T12" fmla="*/ 8494 w 247"/>
                <a:gd name="T13" fmla="*/ 5640 h 124"/>
                <a:gd name="T14" fmla="*/ 9030 w 247"/>
                <a:gd name="T15" fmla="*/ 5494 h 124"/>
                <a:gd name="T16" fmla="*/ 9518 w 247"/>
                <a:gd name="T17" fmla="*/ 5349 h 124"/>
                <a:gd name="T18" fmla="*/ 9999 w 247"/>
                <a:gd name="T19" fmla="*/ 5156 h 124"/>
                <a:gd name="T20" fmla="*/ 10437 w 247"/>
                <a:gd name="T21" fmla="*/ 4969 h 124"/>
                <a:gd name="T22" fmla="*/ 10828 w 247"/>
                <a:gd name="T23" fmla="*/ 4727 h 124"/>
                <a:gd name="T24" fmla="*/ 11169 w 247"/>
                <a:gd name="T25" fmla="*/ 4444 h 124"/>
                <a:gd name="T26" fmla="*/ 11504 w 247"/>
                <a:gd name="T27" fmla="*/ 4154 h 124"/>
                <a:gd name="T28" fmla="*/ 11796 w 247"/>
                <a:gd name="T29" fmla="*/ 3774 h 124"/>
                <a:gd name="T30" fmla="*/ 11942 w 247"/>
                <a:gd name="T31" fmla="*/ 3345 h 124"/>
                <a:gd name="T32" fmla="*/ 11991 w 247"/>
                <a:gd name="T33" fmla="*/ 2771 h 124"/>
                <a:gd name="T34" fmla="*/ 11845 w 247"/>
                <a:gd name="T35" fmla="*/ 2246 h 124"/>
                <a:gd name="T36" fmla="*/ 11601 w 247"/>
                <a:gd name="T37" fmla="*/ 1866 h 124"/>
                <a:gd name="T38" fmla="*/ 11308 w 247"/>
                <a:gd name="T39" fmla="*/ 1576 h 124"/>
                <a:gd name="T40" fmla="*/ 10925 w 247"/>
                <a:gd name="T41" fmla="*/ 1244 h 124"/>
                <a:gd name="T42" fmla="*/ 10535 w 247"/>
                <a:gd name="T43" fmla="*/ 1002 h 124"/>
                <a:gd name="T44" fmla="*/ 10145 w 247"/>
                <a:gd name="T45" fmla="*/ 809 h 124"/>
                <a:gd name="T46" fmla="*/ 9713 w 247"/>
                <a:gd name="T47" fmla="*/ 622 h 124"/>
                <a:gd name="T48" fmla="*/ 9274 w 247"/>
                <a:gd name="T49" fmla="*/ 477 h 124"/>
                <a:gd name="T50" fmla="*/ 8737 w 247"/>
                <a:gd name="T51" fmla="*/ 332 h 124"/>
                <a:gd name="T52" fmla="*/ 8250 w 247"/>
                <a:gd name="T53" fmla="*/ 194 h 124"/>
                <a:gd name="T54" fmla="*/ 7720 w 247"/>
                <a:gd name="T55" fmla="*/ 97 h 124"/>
                <a:gd name="T56" fmla="*/ 7086 w 247"/>
                <a:gd name="T57" fmla="*/ 48 h 124"/>
                <a:gd name="T58" fmla="*/ 6459 w 247"/>
                <a:gd name="T59" fmla="*/ 0 h 124"/>
                <a:gd name="T60" fmla="*/ 5825 w 247"/>
                <a:gd name="T61" fmla="*/ 0 h 124"/>
                <a:gd name="T62" fmla="*/ 5149 w 247"/>
                <a:gd name="T63" fmla="*/ 48 h 124"/>
                <a:gd name="T64" fmla="*/ 4515 w 247"/>
                <a:gd name="T65" fmla="*/ 97 h 124"/>
                <a:gd name="T66" fmla="*/ 4027 w 247"/>
                <a:gd name="T67" fmla="*/ 145 h 124"/>
                <a:gd name="T68" fmla="*/ 3498 w 247"/>
                <a:gd name="T69" fmla="*/ 283 h 124"/>
                <a:gd name="T70" fmla="*/ 3010 w 247"/>
                <a:gd name="T71" fmla="*/ 380 h 124"/>
                <a:gd name="T72" fmla="*/ 2474 w 247"/>
                <a:gd name="T73" fmla="*/ 574 h 124"/>
                <a:gd name="T74" fmla="*/ 1993 w 247"/>
                <a:gd name="T75" fmla="*/ 767 h 124"/>
                <a:gd name="T76" fmla="*/ 1603 w 247"/>
                <a:gd name="T77" fmla="*/ 954 h 124"/>
                <a:gd name="T78" fmla="*/ 1212 w 247"/>
                <a:gd name="T79" fmla="*/ 1196 h 124"/>
                <a:gd name="T80" fmla="*/ 822 w 247"/>
                <a:gd name="T81" fmla="*/ 1479 h 124"/>
                <a:gd name="T82" fmla="*/ 537 w 247"/>
                <a:gd name="T83" fmla="*/ 1769 h 124"/>
                <a:gd name="T84" fmla="*/ 244 w 247"/>
                <a:gd name="T85" fmla="*/ 2149 h 124"/>
                <a:gd name="T86" fmla="*/ 49 w 247"/>
                <a:gd name="T87" fmla="*/ 2530 h 124"/>
                <a:gd name="T88" fmla="*/ 0 w 247"/>
                <a:gd name="T89" fmla="*/ 3152 h 124"/>
                <a:gd name="T90" fmla="*/ 146 w 247"/>
                <a:gd name="T91" fmla="*/ 3628 h 124"/>
                <a:gd name="T92" fmla="*/ 390 w 247"/>
                <a:gd name="T93" fmla="*/ 4015 h 124"/>
                <a:gd name="T94" fmla="*/ 683 w 247"/>
                <a:gd name="T95" fmla="*/ 4347 h 124"/>
                <a:gd name="T96" fmla="*/ 1066 w 247"/>
                <a:gd name="T97" fmla="*/ 4631 h 124"/>
                <a:gd name="T98" fmla="*/ 1456 w 247"/>
                <a:gd name="T99" fmla="*/ 4872 h 124"/>
                <a:gd name="T100" fmla="*/ 1846 w 247"/>
                <a:gd name="T101" fmla="*/ 5066 h 124"/>
                <a:gd name="T102" fmla="*/ 2327 w 247"/>
                <a:gd name="T103" fmla="*/ 5301 h 124"/>
                <a:gd name="T104" fmla="*/ 2717 w 247"/>
                <a:gd name="T105" fmla="*/ 5446 h 124"/>
                <a:gd name="T106" fmla="*/ 3254 w 247"/>
                <a:gd name="T107" fmla="*/ 5591 h 124"/>
                <a:gd name="T108" fmla="*/ 3742 w 247"/>
                <a:gd name="T109" fmla="*/ 5681 h 124"/>
                <a:gd name="T110" fmla="*/ 4320 w 247"/>
                <a:gd name="T111" fmla="*/ 5778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7" h="124">
                  <a:moveTo>
                    <a:pt x="91" y="121"/>
                  </a:moveTo>
                  <a:lnTo>
                    <a:pt x="93" y="122"/>
                  </a:lnTo>
                  <a:lnTo>
                    <a:pt x="96" y="122"/>
                  </a:lnTo>
                  <a:lnTo>
                    <a:pt x="99" y="122"/>
                  </a:lnTo>
                  <a:lnTo>
                    <a:pt x="101" y="123"/>
                  </a:lnTo>
                  <a:lnTo>
                    <a:pt x="104" y="123"/>
                  </a:lnTo>
                  <a:lnTo>
                    <a:pt x="106" y="123"/>
                  </a:lnTo>
                  <a:lnTo>
                    <a:pt x="109" y="123"/>
                  </a:lnTo>
                  <a:lnTo>
                    <a:pt x="112" y="123"/>
                  </a:lnTo>
                  <a:lnTo>
                    <a:pt x="114" y="123"/>
                  </a:lnTo>
                  <a:lnTo>
                    <a:pt x="117" y="124"/>
                  </a:lnTo>
                  <a:lnTo>
                    <a:pt x="120" y="124"/>
                  </a:lnTo>
                  <a:lnTo>
                    <a:pt x="122" y="124"/>
                  </a:lnTo>
                  <a:lnTo>
                    <a:pt x="125" y="124"/>
                  </a:lnTo>
                  <a:lnTo>
                    <a:pt x="128" y="124"/>
                  </a:lnTo>
                  <a:lnTo>
                    <a:pt x="130" y="124"/>
                  </a:lnTo>
                  <a:lnTo>
                    <a:pt x="133" y="123"/>
                  </a:lnTo>
                  <a:lnTo>
                    <a:pt x="136" y="123"/>
                  </a:lnTo>
                  <a:lnTo>
                    <a:pt x="138" y="123"/>
                  </a:lnTo>
                  <a:lnTo>
                    <a:pt x="141" y="123"/>
                  </a:lnTo>
                  <a:lnTo>
                    <a:pt x="143" y="123"/>
                  </a:lnTo>
                  <a:lnTo>
                    <a:pt x="146" y="123"/>
                  </a:lnTo>
                  <a:lnTo>
                    <a:pt x="149" y="122"/>
                  </a:lnTo>
                  <a:lnTo>
                    <a:pt x="151" y="122"/>
                  </a:lnTo>
                  <a:lnTo>
                    <a:pt x="154" y="122"/>
                  </a:lnTo>
                  <a:lnTo>
                    <a:pt x="157" y="121"/>
                  </a:lnTo>
                  <a:lnTo>
                    <a:pt x="159" y="121"/>
                  </a:lnTo>
                  <a:lnTo>
                    <a:pt x="162" y="121"/>
                  </a:lnTo>
                  <a:lnTo>
                    <a:pt x="165" y="120"/>
                  </a:lnTo>
                  <a:lnTo>
                    <a:pt x="167" y="120"/>
                  </a:lnTo>
                  <a:lnTo>
                    <a:pt x="170" y="119"/>
                  </a:lnTo>
                  <a:lnTo>
                    <a:pt x="172" y="119"/>
                  </a:lnTo>
                  <a:lnTo>
                    <a:pt x="173" y="118"/>
                  </a:lnTo>
                  <a:lnTo>
                    <a:pt x="175" y="118"/>
                  </a:lnTo>
                  <a:lnTo>
                    <a:pt x="178" y="117"/>
                  </a:lnTo>
                  <a:lnTo>
                    <a:pt x="180" y="117"/>
                  </a:lnTo>
                  <a:lnTo>
                    <a:pt x="183" y="116"/>
                  </a:lnTo>
                  <a:lnTo>
                    <a:pt x="184" y="116"/>
                  </a:lnTo>
                  <a:lnTo>
                    <a:pt x="186" y="115"/>
                  </a:lnTo>
                  <a:lnTo>
                    <a:pt x="188" y="115"/>
                  </a:lnTo>
                  <a:lnTo>
                    <a:pt x="191" y="114"/>
                  </a:lnTo>
                  <a:lnTo>
                    <a:pt x="192" y="113"/>
                  </a:lnTo>
                  <a:lnTo>
                    <a:pt x="194" y="113"/>
                  </a:lnTo>
                  <a:lnTo>
                    <a:pt x="196" y="112"/>
                  </a:lnTo>
                  <a:lnTo>
                    <a:pt x="199" y="111"/>
                  </a:lnTo>
                  <a:lnTo>
                    <a:pt x="200" y="111"/>
                  </a:lnTo>
                  <a:lnTo>
                    <a:pt x="201" y="110"/>
                  </a:lnTo>
                  <a:lnTo>
                    <a:pt x="204" y="109"/>
                  </a:lnTo>
                  <a:lnTo>
                    <a:pt x="206" y="108"/>
                  </a:lnTo>
                  <a:lnTo>
                    <a:pt x="207" y="108"/>
                  </a:lnTo>
                  <a:lnTo>
                    <a:pt x="209" y="106"/>
                  </a:lnTo>
                  <a:lnTo>
                    <a:pt x="212" y="105"/>
                  </a:lnTo>
                  <a:lnTo>
                    <a:pt x="215" y="104"/>
                  </a:lnTo>
                  <a:lnTo>
                    <a:pt x="217" y="103"/>
                  </a:lnTo>
                  <a:lnTo>
                    <a:pt x="217" y="102"/>
                  </a:lnTo>
                  <a:lnTo>
                    <a:pt x="220" y="101"/>
                  </a:lnTo>
                  <a:lnTo>
                    <a:pt x="221" y="100"/>
                  </a:lnTo>
                  <a:lnTo>
                    <a:pt x="223" y="99"/>
                  </a:lnTo>
                  <a:lnTo>
                    <a:pt x="225" y="97"/>
                  </a:lnTo>
                  <a:lnTo>
                    <a:pt x="228" y="95"/>
                  </a:lnTo>
                  <a:lnTo>
                    <a:pt x="230" y="93"/>
                  </a:lnTo>
                  <a:lnTo>
                    <a:pt x="231" y="92"/>
                  </a:lnTo>
                  <a:lnTo>
                    <a:pt x="233" y="91"/>
                  </a:lnTo>
                  <a:lnTo>
                    <a:pt x="234" y="89"/>
                  </a:lnTo>
                  <a:lnTo>
                    <a:pt x="236" y="88"/>
                  </a:lnTo>
                  <a:lnTo>
                    <a:pt x="237" y="87"/>
                  </a:lnTo>
                  <a:lnTo>
                    <a:pt x="238" y="85"/>
                  </a:lnTo>
                  <a:lnTo>
                    <a:pt x="239" y="84"/>
                  </a:lnTo>
                  <a:lnTo>
                    <a:pt x="241" y="82"/>
                  </a:lnTo>
                  <a:lnTo>
                    <a:pt x="241" y="81"/>
                  </a:lnTo>
                  <a:lnTo>
                    <a:pt x="243" y="79"/>
                  </a:lnTo>
                  <a:lnTo>
                    <a:pt x="244" y="77"/>
                  </a:lnTo>
                  <a:lnTo>
                    <a:pt x="244" y="76"/>
                  </a:lnTo>
                  <a:lnTo>
                    <a:pt x="245" y="74"/>
                  </a:lnTo>
                  <a:lnTo>
                    <a:pt x="246" y="71"/>
                  </a:lnTo>
                  <a:lnTo>
                    <a:pt x="246" y="70"/>
                  </a:lnTo>
                  <a:lnTo>
                    <a:pt x="247" y="68"/>
                  </a:lnTo>
                  <a:lnTo>
                    <a:pt x="247" y="66"/>
                  </a:lnTo>
                  <a:lnTo>
                    <a:pt x="247" y="63"/>
                  </a:lnTo>
                  <a:lnTo>
                    <a:pt x="247" y="60"/>
                  </a:lnTo>
                  <a:lnTo>
                    <a:pt x="247" y="58"/>
                  </a:lnTo>
                  <a:lnTo>
                    <a:pt x="247" y="55"/>
                  </a:lnTo>
                  <a:lnTo>
                    <a:pt x="246" y="53"/>
                  </a:lnTo>
                  <a:lnTo>
                    <a:pt x="245" y="50"/>
                  </a:lnTo>
                  <a:lnTo>
                    <a:pt x="244" y="47"/>
                  </a:lnTo>
                  <a:lnTo>
                    <a:pt x="243" y="45"/>
                  </a:lnTo>
                  <a:lnTo>
                    <a:pt x="241" y="42"/>
                  </a:lnTo>
                  <a:lnTo>
                    <a:pt x="239" y="39"/>
                  </a:lnTo>
                  <a:lnTo>
                    <a:pt x="238" y="39"/>
                  </a:lnTo>
                  <a:lnTo>
                    <a:pt x="237" y="37"/>
                  </a:lnTo>
                  <a:lnTo>
                    <a:pt x="236" y="36"/>
                  </a:lnTo>
                  <a:lnTo>
                    <a:pt x="234" y="34"/>
                  </a:lnTo>
                  <a:lnTo>
                    <a:pt x="233" y="33"/>
                  </a:lnTo>
                  <a:lnTo>
                    <a:pt x="231" y="31"/>
                  </a:lnTo>
                  <a:lnTo>
                    <a:pt x="230" y="31"/>
                  </a:lnTo>
                  <a:lnTo>
                    <a:pt x="228" y="29"/>
                  </a:lnTo>
                  <a:lnTo>
                    <a:pt x="228" y="28"/>
                  </a:lnTo>
                  <a:lnTo>
                    <a:pt x="225" y="26"/>
                  </a:lnTo>
                  <a:lnTo>
                    <a:pt x="223" y="25"/>
                  </a:lnTo>
                  <a:lnTo>
                    <a:pt x="221" y="24"/>
                  </a:lnTo>
                  <a:lnTo>
                    <a:pt x="220" y="23"/>
                  </a:lnTo>
                  <a:lnTo>
                    <a:pt x="217" y="21"/>
                  </a:lnTo>
                  <a:lnTo>
                    <a:pt x="215" y="20"/>
                  </a:lnTo>
                  <a:lnTo>
                    <a:pt x="212" y="18"/>
                  </a:lnTo>
                  <a:lnTo>
                    <a:pt x="209" y="17"/>
                  </a:lnTo>
                  <a:lnTo>
                    <a:pt x="207" y="16"/>
                  </a:lnTo>
                  <a:lnTo>
                    <a:pt x="206" y="16"/>
                  </a:lnTo>
                  <a:lnTo>
                    <a:pt x="204" y="15"/>
                  </a:lnTo>
                  <a:lnTo>
                    <a:pt x="201" y="14"/>
                  </a:lnTo>
                  <a:lnTo>
                    <a:pt x="200" y="13"/>
                  </a:lnTo>
                  <a:lnTo>
                    <a:pt x="199" y="13"/>
                  </a:lnTo>
                  <a:lnTo>
                    <a:pt x="196" y="12"/>
                  </a:lnTo>
                  <a:lnTo>
                    <a:pt x="194" y="11"/>
                  </a:lnTo>
                  <a:lnTo>
                    <a:pt x="192" y="10"/>
                  </a:lnTo>
                  <a:lnTo>
                    <a:pt x="191" y="10"/>
                  </a:lnTo>
                  <a:lnTo>
                    <a:pt x="188" y="9"/>
                  </a:lnTo>
                  <a:lnTo>
                    <a:pt x="186" y="8"/>
                  </a:lnTo>
                  <a:lnTo>
                    <a:pt x="184" y="8"/>
                  </a:lnTo>
                  <a:lnTo>
                    <a:pt x="183" y="8"/>
                  </a:lnTo>
                  <a:lnTo>
                    <a:pt x="180" y="7"/>
                  </a:lnTo>
                  <a:lnTo>
                    <a:pt x="178" y="6"/>
                  </a:lnTo>
                  <a:lnTo>
                    <a:pt x="175" y="6"/>
                  </a:lnTo>
                  <a:lnTo>
                    <a:pt x="173" y="5"/>
                  </a:lnTo>
                  <a:lnTo>
                    <a:pt x="172" y="5"/>
                  </a:lnTo>
                  <a:lnTo>
                    <a:pt x="170" y="4"/>
                  </a:lnTo>
                  <a:lnTo>
                    <a:pt x="167" y="4"/>
                  </a:lnTo>
                  <a:lnTo>
                    <a:pt x="165" y="3"/>
                  </a:lnTo>
                  <a:lnTo>
                    <a:pt x="162" y="3"/>
                  </a:lnTo>
                  <a:lnTo>
                    <a:pt x="159" y="3"/>
                  </a:lnTo>
                  <a:lnTo>
                    <a:pt x="159" y="2"/>
                  </a:lnTo>
                  <a:lnTo>
                    <a:pt x="157" y="2"/>
                  </a:lnTo>
                  <a:lnTo>
                    <a:pt x="154" y="2"/>
                  </a:lnTo>
                  <a:lnTo>
                    <a:pt x="151" y="2"/>
                  </a:lnTo>
                  <a:lnTo>
                    <a:pt x="149" y="1"/>
                  </a:lnTo>
                  <a:lnTo>
                    <a:pt x="146" y="1"/>
                  </a:lnTo>
                  <a:lnTo>
                    <a:pt x="143" y="1"/>
                  </a:lnTo>
                  <a:lnTo>
                    <a:pt x="141" y="1"/>
                  </a:lnTo>
                  <a:lnTo>
                    <a:pt x="138" y="0"/>
                  </a:lnTo>
                  <a:lnTo>
                    <a:pt x="136" y="0"/>
                  </a:lnTo>
                  <a:lnTo>
                    <a:pt x="133" y="0"/>
                  </a:lnTo>
                  <a:lnTo>
                    <a:pt x="130" y="0"/>
                  </a:lnTo>
                  <a:lnTo>
                    <a:pt x="128" y="0"/>
                  </a:lnTo>
                  <a:lnTo>
                    <a:pt x="125" y="0"/>
                  </a:lnTo>
                  <a:lnTo>
                    <a:pt x="122" y="0"/>
                  </a:lnTo>
                  <a:lnTo>
                    <a:pt x="120" y="0"/>
                  </a:lnTo>
                  <a:lnTo>
                    <a:pt x="117" y="0"/>
                  </a:lnTo>
                  <a:lnTo>
                    <a:pt x="114" y="0"/>
                  </a:lnTo>
                  <a:lnTo>
                    <a:pt x="112" y="0"/>
                  </a:lnTo>
                  <a:lnTo>
                    <a:pt x="109" y="0"/>
                  </a:lnTo>
                  <a:lnTo>
                    <a:pt x="106" y="1"/>
                  </a:lnTo>
                  <a:lnTo>
                    <a:pt x="104" y="1"/>
                  </a:lnTo>
                  <a:lnTo>
                    <a:pt x="101" y="1"/>
                  </a:lnTo>
                  <a:lnTo>
                    <a:pt x="99" y="1"/>
                  </a:lnTo>
                  <a:lnTo>
                    <a:pt x="96" y="2"/>
                  </a:lnTo>
                  <a:lnTo>
                    <a:pt x="93" y="2"/>
                  </a:lnTo>
                  <a:lnTo>
                    <a:pt x="91" y="2"/>
                  </a:lnTo>
                  <a:lnTo>
                    <a:pt x="89" y="2"/>
                  </a:lnTo>
                  <a:lnTo>
                    <a:pt x="88" y="3"/>
                  </a:lnTo>
                  <a:lnTo>
                    <a:pt x="85" y="3"/>
                  </a:lnTo>
                  <a:lnTo>
                    <a:pt x="83" y="3"/>
                  </a:lnTo>
                  <a:lnTo>
                    <a:pt x="80" y="4"/>
                  </a:lnTo>
                  <a:lnTo>
                    <a:pt x="77" y="4"/>
                  </a:lnTo>
                  <a:lnTo>
                    <a:pt x="75" y="5"/>
                  </a:lnTo>
                  <a:lnTo>
                    <a:pt x="74" y="5"/>
                  </a:lnTo>
                  <a:lnTo>
                    <a:pt x="72" y="6"/>
                  </a:lnTo>
                  <a:lnTo>
                    <a:pt x="70" y="6"/>
                  </a:lnTo>
                  <a:lnTo>
                    <a:pt x="67" y="7"/>
                  </a:lnTo>
                  <a:lnTo>
                    <a:pt x="64" y="8"/>
                  </a:lnTo>
                  <a:lnTo>
                    <a:pt x="63" y="8"/>
                  </a:lnTo>
                  <a:lnTo>
                    <a:pt x="62" y="8"/>
                  </a:lnTo>
                  <a:lnTo>
                    <a:pt x="59" y="9"/>
                  </a:lnTo>
                  <a:lnTo>
                    <a:pt x="56" y="10"/>
                  </a:lnTo>
                  <a:lnTo>
                    <a:pt x="55" y="10"/>
                  </a:lnTo>
                  <a:lnTo>
                    <a:pt x="54" y="11"/>
                  </a:lnTo>
                  <a:lnTo>
                    <a:pt x="51" y="12"/>
                  </a:lnTo>
                  <a:lnTo>
                    <a:pt x="48" y="13"/>
                  </a:lnTo>
                  <a:lnTo>
                    <a:pt x="46" y="14"/>
                  </a:lnTo>
                  <a:lnTo>
                    <a:pt x="43" y="15"/>
                  </a:lnTo>
                  <a:lnTo>
                    <a:pt x="41" y="16"/>
                  </a:lnTo>
                  <a:lnTo>
                    <a:pt x="38" y="17"/>
                  </a:lnTo>
                  <a:lnTo>
                    <a:pt x="36" y="18"/>
                  </a:lnTo>
                  <a:lnTo>
                    <a:pt x="35" y="18"/>
                  </a:lnTo>
                  <a:lnTo>
                    <a:pt x="33" y="20"/>
                  </a:lnTo>
                  <a:lnTo>
                    <a:pt x="31" y="21"/>
                  </a:lnTo>
                  <a:lnTo>
                    <a:pt x="30" y="21"/>
                  </a:lnTo>
                  <a:lnTo>
                    <a:pt x="27" y="23"/>
                  </a:lnTo>
                  <a:lnTo>
                    <a:pt x="26" y="24"/>
                  </a:lnTo>
                  <a:lnTo>
                    <a:pt x="25" y="25"/>
                  </a:lnTo>
                  <a:lnTo>
                    <a:pt x="22" y="26"/>
                  </a:lnTo>
                  <a:lnTo>
                    <a:pt x="19" y="28"/>
                  </a:lnTo>
                  <a:lnTo>
                    <a:pt x="19" y="29"/>
                  </a:lnTo>
                  <a:lnTo>
                    <a:pt x="17" y="31"/>
                  </a:lnTo>
                  <a:lnTo>
                    <a:pt x="16" y="31"/>
                  </a:lnTo>
                  <a:lnTo>
                    <a:pt x="14" y="33"/>
                  </a:lnTo>
                  <a:lnTo>
                    <a:pt x="13" y="34"/>
                  </a:lnTo>
                  <a:lnTo>
                    <a:pt x="12" y="36"/>
                  </a:lnTo>
                  <a:lnTo>
                    <a:pt x="11" y="37"/>
                  </a:lnTo>
                  <a:lnTo>
                    <a:pt x="9" y="39"/>
                  </a:lnTo>
                  <a:lnTo>
                    <a:pt x="8" y="39"/>
                  </a:lnTo>
                  <a:lnTo>
                    <a:pt x="6" y="42"/>
                  </a:lnTo>
                  <a:lnTo>
                    <a:pt x="5" y="45"/>
                  </a:lnTo>
                  <a:lnTo>
                    <a:pt x="4" y="47"/>
                  </a:lnTo>
                  <a:lnTo>
                    <a:pt x="3" y="47"/>
                  </a:lnTo>
                  <a:lnTo>
                    <a:pt x="2" y="50"/>
                  </a:lnTo>
                  <a:lnTo>
                    <a:pt x="1" y="53"/>
                  </a:lnTo>
                  <a:lnTo>
                    <a:pt x="1" y="55"/>
                  </a:lnTo>
                  <a:lnTo>
                    <a:pt x="0" y="58"/>
                  </a:lnTo>
                  <a:lnTo>
                    <a:pt x="0" y="60"/>
                  </a:lnTo>
                  <a:lnTo>
                    <a:pt x="0" y="63"/>
                  </a:lnTo>
                  <a:lnTo>
                    <a:pt x="0" y="66"/>
                  </a:lnTo>
                  <a:lnTo>
                    <a:pt x="1" y="68"/>
                  </a:lnTo>
                  <a:lnTo>
                    <a:pt x="1" y="70"/>
                  </a:lnTo>
                  <a:lnTo>
                    <a:pt x="1" y="71"/>
                  </a:lnTo>
                  <a:lnTo>
                    <a:pt x="2" y="74"/>
                  </a:lnTo>
                  <a:lnTo>
                    <a:pt x="3" y="76"/>
                  </a:lnTo>
                  <a:lnTo>
                    <a:pt x="4" y="77"/>
                  </a:lnTo>
                  <a:lnTo>
                    <a:pt x="5" y="79"/>
                  </a:lnTo>
                  <a:lnTo>
                    <a:pt x="6" y="81"/>
                  </a:lnTo>
                  <a:lnTo>
                    <a:pt x="6" y="82"/>
                  </a:lnTo>
                  <a:lnTo>
                    <a:pt x="8" y="84"/>
                  </a:lnTo>
                  <a:lnTo>
                    <a:pt x="9" y="85"/>
                  </a:lnTo>
                  <a:lnTo>
                    <a:pt x="11" y="87"/>
                  </a:lnTo>
                  <a:lnTo>
                    <a:pt x="12" y="88"/>
                  </a:lnTo>
                  <a:lnTo>
                    <a:pt x="13" y="89"/>
                  </a:lnTo>
                  <a:lnTo>
                    <a:pt x="14" y="91"/>
                  </a:lnTo>
                  <a:lnTo>
                    <a:pt x="16" y="92"/>
                  </a:lnTo>
                  <a:lnTo>
                    <a:pt x="17" y="93"/>
                  </a:lnTo>
                  <a:lnTo>
                    <a:pt x="19" y="95"/>
                  </a:lnTo>
                  <a:lnTo>
                    <a:pt x="22" y="97"/>
                  </a:lnTo>
                  <a:lnTo>
                    <a:pt x="25" y="99"/>
                  </a:lnTo>
                  <a:lnTo>
                    <a:pt x="26" y="100"/>
                  </a:lnTo>
                  <a:lnTo>
                    <a:pt x="27" y="101"/>
                  </a:lnTo>
                  <a:lnTo>
                    <a:pt x="30" y="102"/>
                  </a:lnTo>
                  <a:lnTo>
                    <a:pt x="31" y="103"/>
                  </a:lnTo>
                  <a:lnTo>
                    <a:pt x="33" y="104"/>
                  </a:lnTo>
                  <a:lnTo>
                    <a:pt x="35" y="105"/>
                  </a:lnTo>
                  <a:lnTo>
                    <a:pt x="36" y="105"/>
                  </a:lnTo>
                  <a:lnTo>
                    <a:pt x="38" y="106"/>
                  </a:lnTo>
                  <a:lnTo>
                    <a:pt x="41" y="108"/>
                  </a:lnTo>
                  <a:lnTo>
                    <a:pt x="43" y="109"/>
                  </a:lnTo>
                  <a:lnTo>
                    <a:pt x="46" y="110"/>
                  </a:lnTo>
                  <a:lnTo>
                    <a:pt x="48" y="111"/>
                  </a:lnTo>
                  <a:lnTo>
                    <a:pt x="51" y="112"/>
                  </a:lnTo>
                  <a:lnTo>
                    <a:pt x="54" y="113"/>
                  </a:lnTo>
                  <a:lnTo>
                    <a:pt x="55" y="113"/>
                  </a:lnTo>
                  <a:lnTo>
                    <a:pt x="56" y="114"/>
                  </a:lnTo>
                  <a:lnTo>
                    <a:pt x="59" y="115"/>
                  </a:lnTo>
                  <a:lnTo>
                    <a:pt x="62" y="115"/>
                  </a:lnTo>
                  <a:lnTo>
                    <a:pt x="63" y="116"/>
                  </a:lnTo>
                  <a:lnTo>
                    <a:pt x="64" y="116"/>
                  </a:lnTo>
                  <a:lnTo>
                    <a:pt x="67" y="117"/>
                  </a:lnTo>
                  <a:lnTo>
                    <a:pt x="70" y="117"/>
                  </a:lnTo>
                  <a:lnTo>
                    <a:pt x="72" y="118"/>
                  </a:lnTo>
                  <a:lnTo>
                    <a:pt x="74" y="118"/>
                  </a:lnTo>
                  <a:lnTo>
                    <a:pt x="75" y="119"/>
                  </a:lnTo>
                  <a:lnTo>
                    <a:pt x="77" y="119"/>
                  </a:lnTo>
                  <a:lnTo>
                    <a:pt x="80" y="120"/>
                  </a:lnTo>
                  <a:lnTo>
                    <a:pt x="83" y="120"/>
                  </a:lnTo>
                  <a:lnTo>
                    <a:pt x="85" y="121"/>
                  </a:lnTo>
                  <a:lnTo>
                    <a:pt x="88" y="121"/>
                  </a:lnTo>
                  <a:lnTo>
                    <a:pt x="89" y="121"/>
                  </a:lnTo>
                  <a:lnTo>
                    <a:pt x="91"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27" name="Freeform 506"/>
            <p:cNvSpPr>
              <a:spLocks/>
            </p:cNvSpPr>
            <p:nvPr/>
          </p:nvSpPr>
          <p:spPr bwMode="auto">
            <a:xfrm>
              <a:off x="1066" y="1571"/>
              <a:ext cx="1492" cy="740"/>
            </a:xfrm>
            <a:custGeom>
              <a:avLst/>
              <a:gdLst>
                <a:gd name="T0" fmla="*/ 607 w 1492"/>
                <a:gd name="T1" fmla="*/ 733 h 740"/>
                <a:gd name="T2" fmla="*/ 676 w 1492"/>
                <a:gd name="T3" fmla="*/ 740 h 740"/>
                <a:gd name="T4" fmla="*/ 753 w 1492"/>
                <a:gd name="T5" fmla="*/ 740 h 740"/>
                <a:gd name="T6" fmla="*/ 830 w 1492"/>
                <a:gd name="T7" fmla="*/ 740 h 740"/>
                <a:gd name="T8" fmla="*/ 899 w 1492"/>
                <a:gd name="T9" fmla="*/ 733 h 740"/>
                <a:gd name="T10" fmla="*/ 955 w 1492"/>
                <a:gd name="T11" fmla="*/ 726 h 740"/>
                <a:gd name="T12" fmla="*/ 1032 w 1492"/>
                <a:gd name="T13" fmla="*/ 712 h 740"/>
                <a:gd name="T14" fmla="*/ 1080 w 1492"/>
                <a:gd name="T15" fmla="*/ 698 h 740"/>
                <a:gd name="T16" fmla="*/ 1136 w 1492"/>
                <a:gd name="T17" fmla="*/ 685 h 740"/>
                <a:gd name="T18" fmla="*/ 1192 w 1492"/>
                <a:gd name="T19" fmla="*/ 664 h 740"/>
                <a:gd name="T20" fmla="*/ 1248 w 1492"/>
                <a:gd name="T21" fmla="*/ 643 h 740"/>
                <a:gd name="T22" fmla="*/ 1297 w 1492"/>
                <a:gd name="T23" fmla="*/ 615 h 740"/>
                <a:gd name="T24" fmla="*/ 1338 w 1492"/>
                <a:gd name="T25" fmla="*/ 595 h 740"/>
                <a:gd name="T26" fmla="*/ 1380 w 1492"/>
                <a:gd name="T27" fmla="*/ 560 h 740"/>
                <a:gd name="T28" fmla="*/ 1422 w 1492"/>
                <a:gd name="T29" fmla="*/ 526 h 740"/>
                <a:gd name="T30" fmla="*/ 1450 w 1492"/>
                <a:gd name="T31" fmla="*/ 491 h 740"/>
                <a:gd name="T32" fmla="*/ 1478 w 1492"/>
                <a:gd name="T33" fmla="*/ 436 h 740"/>
                <a:gd name="T34" fmla="*/ 1492 w 1492"/>
                <a:gd name="T35" fmla="*/ 380 h 740"/>
                <a:gd name="T36" fmla="*/ 1485 w 1492"/>
                <a:gd name="T37" fmla="*/ 325 h 740"/>
                <a:gd name="T38" fmla="*/ 1464 w 1492"/>
                <a:gd name="T39" fmla="*/ 270 h 740"/>
                <a:gd name="T40" fmla="*/ 1436 w 1492"/>
                <a:gd name="T41" fmla="*/ 228 h 740"/>
                <a:gd name="T42" fmla="*/ 1394 w 1492"/>
                <a:gd name="T43" fmla="*/ 194 h 740"/>
                <a:gd name="T44" fmla="*/ 1359 w 1492"/>
                <a:gd name="T45" fmla="*/ 159 h 740"/>
                <a:gd name="T46" fmla="*/ 1304 w 1492"/>
                <a:gd name="T47" fmla="*/ 132 h 740"/>
                <a:gd name="T48" fmla="*/ 1262 w 1492"/>
                <a:gd name="T49" fmla="*/ 111 h 740"/>
                <a:gd name="T50" fmla="*/ 1213 w 1492"/>
                <a:gd name="T51" fmla="*/ 83 h 740"/>
                <a:gd name="T52" fmla="*/ 1157 w 1492"/>
                <a:gd name="T53" fmla="*/ 63 h 740"/>
                <a:gd name="T54" fmla="*/ 1101 w 1492"/>
                <a:gd name="T55" fmla="*/ 49 h 740"/>
                <a:gd name="T56" fmla="*/ 1046 w 1492"/>
                <a:gd name="T57" fmla="*/ 35 h 740"/>
                <a:gd name="T58" fmla="*/ 976 w 1492"/>
                <a:gd name="T59" fmla="*/ 21 h 740"/>
                <a:gd name="T60" fmla="*/ 920 w 1492"/>
                <a:gd name="T61" fmla="*/ 14 h 740"/>
                <a:gd name="T62" fmla="*/ 843 w 1492"/>
                <a:gd name="T63" fmla="*/ 7 h 740"/>
                <a:gd name="T64" fmla="*/ 774 w 1492"/>
                <a:gd name="T65" fmla="*/ 0 h 740"/>
                <a:gd name="T66" fmla="*/ 697 w 1492"/>
                <a:gd name="T67" fmla="*/ 0 h 740"/>
                <a:gd name="T68" fmla="*/ 620 w 1492"/>
                <a:gd name="T69" fmla="*/ 7 h 740"/>
                <a:gd name="T70" fmla="*/ 551 w 1492"/>
                <a:gd name="T71" fmla="*/ 14 h 740"/>
                <a:gd name="T72" fmla="*/ 495 w 1492"/>
                <a:gd name="T73" fmla="*/ 21 h 740"/>
                <a:gd name="T74" fmla="*/ 439 w 1492"/>
                <a:gd name="T75" fmla="*/ 35 h 740"/>
                <a:gd name="T76" fmla="*/ 370 w 1492"/>
                <a:gd name="T77" fmla="*/ 56 h 740"/>
                <a:gd name="T78" fmla="*/ 314 w 1492"/>
                <a:gd name="T79" fmla="*/ 69 h 740"/>
                <a:gd name="T80" fmla="*/ 265 w 1492"/>
                <a:gd name="T81" fmla="*/ 90 h 740"/>
                <a:gd name="T82" fmla="*/ 216 w 1492"/>
                <a:gd name="T83" fmla="*/ 111 h 740"/>
                <a:gd name="T84" fmla="*/ 167 w 1492"/>
                <a:gd name="T85" fmla="*/ 139 h 740"/>
                <a:gd name="T86" fmla="*/ 126 w 1492"/>
                <a:gd name="T87" fmla="*/ 166 h 740"/>
                <a:gd name="T88" fmla="*/ 84 w 1492"/>
                <a:gd name="T89" fmla="*/ 201 h 740"/>
                <a:gd name="T90" fmla="*/ 49 w 1492"/>
                <a:gd name="T91" fmla="*/ 235 h 740"/>
                <a:gd name="T92" fmla="*/ 14 w 1492"/>
                <a:gd name="T93" fmla="*/ 291 h 740"/>
                <a:gd name="T94" fmla="*/ 0 w 1492"/>
                <a:gd name="T95" fmla="*/ 346 h 740"/>
                <a:gd name="T96" fmla="*/ 0 w 1492"/>
                <a:gd name="T97" fmla="*/ 394 h 740"/>
                <a:gd name="T98" fmla="*/ 14 w 1492"/>
                <a:gd name="T99" fmla="*/ 456 h 740"/>
                <a:gd name="T100" fmla="*/ 35 w 1492"/>
                <a:gd name="T101" fmla="*/ 491 h 740"/>
                <a:gd name="T102" fmla="*/ 70 w 1492"/>
                <a:gd name="T103" fmla="*/ 532 h 740"/>
                <a:gd name="T104" fmla="*/ 112 w 1492"/>
                <a:gd name="T105" fmla="*/ 567 h 740"/>
                <a:gd name="T106" fmla="*/ 153 w 1492"/>
                <a:gd name="T107" fmla="*/ 602 h 740"/>
                <a:gd name="T108" fmla="*/ 202 w 1492"/>
                <a:gd name="T109" fmla="*/ 629 h 740"/>
                <a:gd name="T110" fmla="*/ 258 w 1492"/>
                <a:gd name="T111" fmla="*/ 650 h 740"/>
                <a:gd name="T112" fmla="*/ 307 w 1492"/>
                <a:gd name="T113" fmla="*/ 671 h 740"/>
                <a:gd name="T114" fmla="*/ 370 w 1492"/>
                <a:gd name="T115" fmla="*/ 691 h 740"/>
                <a:gd name="T116" fmla="*/ 418 w 1492"/>
                <a:gd name="T117" fmla="*/ 705 h 740"/>
                <a:gd name="T118" fmla="*/ 474 w 1492"/>
                <a:gd name="T119" fmla="*/ 719 h 740"/>
                <a:gd name="T120" fmla="*/ 537 w 1492"/>
                <a:gd name="T121" fmla="*/ 726 h 7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92" h="740">
                  <a:moveTo>
                    <a:pt x="551" y="726"/>
                  </a:moveTo>
                  <a:lnTo>
                    <a:pt x="572" y="733"/>
                  </a:lnTo>
                  <a:lnTo>
                    <a:pt x="586" y="733"/>
                  </a:lnTo>
                  <a:lnTo>
                    <a:pt x="607" y="733"/>
                  </a:lnTo>
                  <a:lnTo>
                    <a:pt x="620" y="740"/>
                  </a:lnTo>
                  <a:lnTo>
                    <a:pt x="641" y="740"/>
                  </a:lnTo>
                  <a:lnTo>
                    <a:pt x="662" y="740"/>
                  </a:lnTo>
                  <a:lnTo>
                    <a:pt x="676" y="740"/>
                  </a:lnTo>
                  <a:lnTo>
                    <a:pt x="697" y="740"/>
                  </a:lnTo>
                  <a:lnTo>
                    <a:pt x="718" y="740"/>
                  </a:lnTo>
                  <a:lnTo>
                    <a:pt x="732" y="740"/>
                  </a:lnTo>
                  <a:lnTo>
                    <a:pt x="753" y="740"/>
                  </a:lnTo>
                  <a:lnTo>
                    <a:pt x="774" y="740"/>
                  </a:lnTo>
                  <a:lnTo>
                    <a:pt x="788" y="740"/>
                  </a:lnTo>
                  <a:lnTo>
                    <a:pt x="809" y="740"/>
                  </a:lnTo>
                  <a:lnTo>
                    <a:pt x="830" y="740"/>
                  </a:lnTo>
                  <a:lnTo>
                    <a:pt x="843" y="740"/>
                  </a:lnTo>
                  <a:lnTo>
                    <a:pt x="864" y="740"/>
                  </a:lnTo>
                  <a:lnTo>
                    <a:pt x="878" y="733"/>
                  </a:lnTo>
                  <a:lnTo>
                    <a:pt x="899" y="733"/>
                  </a:lnTo>
                  <a:lnTo>
                    <a:pt x="920" y="733"/>
                  </a:lnTo>
                  <a:lnTo>
                    <a:pt x="934" y="726"/>
                  </a:lnTo>
                  <a:lnTo>
                    <a:pt x="948" y="726"/>
                  </a:lnTo>
                  <a:lnTo>
                    <a:pt x="955" y="726"/>
                  </a:lnTo>
                  <a:lnTo>
                    <a:pt x="976" y="726"/>
                  </a:lnTo>
                  <a:lnTo>
                    <a:pt x="990" y="719"/>
                  </a:lnTo>
                  <a:lnTo>
                    <a:pt x="1011" y="719"/>
                  </a:lnTo>
                  <a:lnTo>
                    <a:pt x="1032" y="712"/>
                  </a:lnTo>
                  <a:lnTo>
                    <a:pt x="1046" y="712"/>
                  </a:lnTo>
                  <a:lnTo>
                    <a:pt x="1067" y="705"/>
                  </a:lnTo>
                  <a:lnTo>
                    <a:pt x="1080" y="698"/>
                  </a:lnTo>
                  <a:lnTo>
                    <a:pt x="1101" y="698"/>
                  </a:lnTo>
                  <a:lnTo>
                    <a:pt x="1122" y="691"/>
                  </a:lnTo>
                  <a:lnTo>
                    <a:pt x="1136" y="685"/>
                  </a:lnTo>
                  <a:lnTo>
                    <a:pt x="1157" y="678"/>
                  </a:lnTo>
                  <a:lnTo>
                    <a:pt x="1178" y="671"/>
                  </a:lnTo>
                  <a:lnTo>
                    <a:pt x="1192" y="664"/>
                  </a:lnTo>
                  <a:lnTo>
                    <a:pt x="1213" y="657"/>
                  </a:lnTo>
                  <a:lnTo>
                    <a:pt x="1227" y="657"/>
                  </a:lnTo>
                  <a:lnTo>
                    <a:pt x="1234" y="650"/>
                  </a:lnTo>
                  <a:lnTo>
                    <a:pt x="1248" y="643"/>
                  </a:lnTo>
                  <a:lnTo>
                    <a:pt x="1262" y="636"/>
                  </a:lnTo>
                  <a:lnTo>
                    <a:pt x="1269" y="636"/>
                  </a:lnTo>
                  <a:lnTo>
                    <a:pt x="1283" y="629"/>
                  </a:lnTo>
                  <a:lnTo>
                    <a:pt x="1297" y="615"/>
                  </a:lnTo>
                  <a:lnTo>
                    <a:pt x="1304" y="615"/>
                  </a:lnTo>
                  <a:lnTo>
                    <a:pt x="1324" y="602"/>
                  </a:lnTo>
                  <a:lnTo>
                    <a:pt x="1331" y="602"/>
                  </a:lnTo>
                  <a:lnTo>
                    <a:pt x="1338" y="595"/>
                  </a:lnTo>
                  <a:lnTo>
                    <a:pt x="1359" y="581"/>
                  </a:lnTo>
                  <a:lnTo>
                    <a:pt x="1380" y="567"/>
                  </a:lnTo>
                  <a:lnTo>
                    <a:pt x="1380" y="560"/>
                  </a:lnTo>
                  <a:lnTo>
                    <a:pt x="1394" y="553"/>
                  </a:lnTo>
                  <a:lnTo>
                    <a:pt x="1401" y="546"/>
                  </a:lnTo>
                  <a:lnTo>
                    <a:pt x="1415" y="532"/>
                  </a:lnTo>
                  <a:lnTo>
                    <a:pt x="1422" y="526"/>
                  </a:lnTo>
                  <a:lnTo>
                    <a:pt x="1436" y="512"/>
                  </a:lnTo>
                  <a:lnTo>
                    <a:pt x="1450" y="491"/>
                  </a:lnTo>
                  <a:lnTo>
                    <a:pt x="1464" y="470"/>
                  </a:lnTo>
                  <a:lnTo>
                    <a:pt x="1471" y="456"/>
                  </a:lnTo>
                  <a:lnTo>
                    <a:pt x="1478" y="436"/>
                  </a:lnTo>
                  <a:lnTo>
                    <a:pt x="1485" y="415"/>
                  </a:lnTo>
                  <a:lnTo>
                    <a:pt x="1485" y="401"/>
                  </a:lnTo>
                  <a:lnTo>
                    <a:pt x="1485" y="394"/>
                  </a:lnTo>
                  <a:lnTo>
                    <a:pt x="1492" y="380"/>
                  </a:lnTo>
                  <a:lnTo>
                    <a:pt x="1492" y="360"/>
                  </a:lnTo>
                  <a:lnTo>
                    <a:pt x="1485" y="353"/>
                  </a:lnTo>
                  <a:lnTo>
                    <a:pt x="1485" y="346"/>
                  </a:lnTo>
                  <a:lnTo>
                    <a:pt x="1485" y="325"/>
                  </a:lnTo>
                  <a:lnTo>
                    <a:pt x="1478" y="311"/>
                  </a:lnTo>
                  <a:lnTo>
                    <a:pt x="1471" y="291"/>
                  </a:lnTo>
                  <a:lnTo>
                    <a:pt x="1464" y="270"/>
                  </a:lnTo>
                  <a:lnTo>
                    <a:pt x="1450" y="256"/>
                  </a:lnTo>
                  <a:lnTo>
                    <a:pt x="1436" y="235"/>
                  </a:lnTo>
                  <a:lnTo>
                    <a:pt x="1436" y="228"/>
                  </a:lnTo>
                  <a:lnTo>
                    <a:pt x="1422" y="215"/>
                  </a:lnTo>
                  <a:lnTo>
                    <a:pt x="1415" y="208"/>
                  </a:lnTo>
                  <a:lnTo>
                    <a:pt x="1401" y="201"/>
                  </a:lnTo>
                  <a:lnTo>
                    <a:pt x="1394" y="194"/>
                  </a:lnTo>
                  <a:lnTo>
                    <a:pt x="1380" y="180"/>
                  </a:lnTo>
                  <a:lnTo>
                    <a:pt x="1359" y="166"/>
                  </a:lnTo>
                  <a:lnTo>
                    <a:pt x="1359" y="159"/>
                  </a:lnTo>
                  <a:lnTo>
                    <a:pt x="1338" y="152"/>
                  </a:lnTo>
                  <a:lnTo>
                    <a:pt x="1331" y="145"/>
                  </a:lnTo>
                  <a:lnTo>
                    <a:pt x="1324" y="139"/>
                  </a:lnTo>
                  <a:lnTo>
                    <a:pt x="1304" y="132"/>
                  </a:lnTo>
                  <a:lnTo>
                    <a:pt x="1297" y="125"/>
                  </a:lnTo>
                  <a:lnTo>
                    <a:pt x="1283" y="118"/>
                  </a:lnTo>
                  <a:lnTo>
                    <a:pt x="1269" y="111"/>
                  </a:lnTo>
                  <a:lnTo>
                    <a:pt x="1262" y="111"/>
                  </a:lnTo>
                  <a:lnTo>
                    <a:pt x="1248" y="104"/>
                  </a:lnTo>
                  <a:lnTo>
                    <a:pt x="1234" y="90"/>
                  </a:lnTo>
                  <a:lnTo>
                    <a:pt x="1227" y="90"/>
                  </a:lnTo>
                  <a:lnTo>
                    <a:pt x="1213" y="83"/>
                  </a:lnTo>
                  <a:lnTo>
                    <a:pt x="1192" y="76"/>
                  </a:lnTo>
                  <a:lnTo>
                    <a:pt x="1178" y="69"/>
                  </a:lnTo>
                  <a:lnTo>
                    <a:pt x="1157" y="63"/>
                  </a:lnTo>
                  <a:lnTo>
                    <a:pt x="1136" y="56"/>
                  </a:lnTo>
                  <a:lnTo>
                    <a:pt x="1122" y="56"/>
                  </a:lnTo>
                  <a:lnTo>
                    <a:pt x="1101" y="49"/>
                  </a:lnTo>
                  <a:lnTo>
                    <a:pt x="1080" y="42"/>
                  </a:lnTo>
                  <a:lnTo>
                    <a:pt x="1067" y="42"/>
                  </a:lnTo>
                  <a:lnTo>
                    <a:pt x="1046" y="35"/>
                  </a:lnTo>
                  <a:lnTo>
                    <a:pt x="1032" y="28"/>
                  </a:lnTo>
                  <a:lnTo>
                    <a:pt x="1011" y="28"/>
                  </a:lnTo>
                  <a:lnTo>
                    <a:pt x="990" y="21"/>
                  </a:lnTo>
                  <a:lnTo>
                    <a:pt x="976" y="21"/>
                  </a:lnTo>
                  <a:lnTo>
                    <a:pt x="955" y="21"/>
                  </a:lnTo>
                  <a:lnTo>
                    <a:pt x="948" y="14"/>
                  </a:lnTo>
                  <a:lnTo>
                    <a:pt x="934" y="14"/>
                  </a:lnTo>
                  <a:lnTo>
                    <a:pt x="920" y="14"/>
                  </a:lnTo>
                  <a:lnTo>
                    <a:pt x="899" y="14"/>
                  </a:lnTo>
                  <a:lnTo>
                    <a:pt x="878" y="7"/>
                  </a:lnTo>
                  <a:lnTo>
                    <a:pt x="864" y="7"/>
                  </a:lnTo>
                  <a:lnTo>
                    <a:pt x="843" y="7"/>
                  </a:lnTo>
                  <a:lnTo>
                    <a:pt x="830" y="7"/>
                  </a:lnTo>
                  <a:lnTo>
                    <a:pt x="809" y="7"/>
                  </a:lnTo>
                  <a:lnTo>
                    <a:pt x="788" y="0"/>
                  </a:lnTo>
                  <a:lnTo>
                    <a:pt x="774" y="0"/>
                  </a:lnTo>
                  <a:lnTo>
                    <a:pt x="753" y="0"/>
                  </a:lnTo>
                  <a:lnTo>
                    <a:pt x="732" y="0"/>
                  </a:lnTo>
                  <a:lnTo>
                    <a:pt x="718" y="0"/>
                  </a:lnTo>
                  <a:lnTo>
                    <a:pt x="697" y="0"/>
                  </a:lnTo>
                  <a:lnTo>
                    <a:pt x="676" y="7"/>
                  </a:lnTo>
                  <a:lnTo>
                    <a:pt x="662" y="7"/>
                  </a:lnTo>
                  <a:lnTo>
                    <a:pt x="641" y="7"/>
                  </a:lnTo>
                  <a:lnTo>
                    <a:pt x="620" y="7"/>
                  </a:lnTo>
                  <a:lnTo>
                    <a:pt x="607" y="7"/>
                  </a:lnTo>
                  <a:lnTo>
                    <a:pt x="586" y="14"/>
                  </a:lnTo>
                  <a:lnTo>
                    <a:pt x="572" y="14"/>
                  </a:lnTo>
                  <a:lnTo>
                    <a:pt x="551" y="14"/>
                  </a:lnTo>
                  <a:lnTo>
                    <a:pt x="537" y="14"/>
                  </a:lnTo>
                  <a:lnTo>
                    <a:pt x="530" y="21"/>
                  </a:lnTo>
                  <a:lnTo>
                    <a:pt x="516" y="21"/>
                  </a:lnTo>
                  <a:lnTo>
                    <a:pt x="495" y="21"/>
                  </a:lnTo>
                  <a:lnTo>
                    <a:pt x="474" y="28"/>
                  </a:lnTo>
                  <a:lnTo>
                    <a:pt x="460" y="28"/>
                  </a:lnTo>
                  <a:lnTo>
                    <a:pt x="439" y="35"/>
                  </a:lnTo>
                  <a:lnTo>
                    <a:pt x="418" y="42"/>
                  </a:lnTo>
                  <a:lnTo>
                    <a:pt x="404" y="42"/>
                  </a:lnTo>
                  <a:lnTo>
                    <a:pt x="383" y="49"/>
                  </a:lnTo>
                  <a:lnTo>
                    <a:pt x="370" y="56"/>
                  </a:lnTo>
                  <a:lnTo>
                    <a:pt x="349" y="56"/>
                  </a:lnTo>
                  <a:lnTo>
                    <a:pt x="328" y="63"/>
                  </a:lnTo>
                  <a:lnTo>
                    <a:pt x="314" y="69"/>
                  </a:lnTo>
                  <a:lnTo>
                    <a:pt x="307" y="69"/>
                  </a:lnTo>
                  <a:lnTo>
                    <a:pt x="293" y="76"/>
                  </a:lnTo>
                  <a:lnTo>
                    <a:pt x="272" y="83"/>
                  </a:lnTo>
                  <a:lnTo>
                    <a:pt x="265" y="90"/>
                  </a:lnTo>
                  <a:lnTo>
                    <a:pt x="258" y="90"/>
                  </a:lnTo>
                  <a:lnTo>
                    <a:pt x="237" y="104"/>
                  </a:lnTo>
                  <a:lnTo>
                    <a:pt x="223" y="111"/>
                  </a:lnTo>
                  <a:lnTo>
                    <a:pt x="216" y="111"/>
                  </a:lnTo>
                  <a:lnTo>
                    <a:pt x="202" y="118"/>
                  </a:lnTo>
                  <a:lnTo>
                    <a:pt x="188" y="125"/>
                  </a:lnTo>
                  <a:lnTo>
                    <a:pt x="181" y="132"/>
                  </a:lnTo>
                  <a:lnTo>
                    <a:pt x="167" y="139"/>
                  </a:lnTo>
                  <a:lnTo>
                    <a:pt x="153" y="145"/>
                  </a:lnTo>
                  <a:lnTo>
                    <a:pt x="146" y="152"/>
                  </a:lnTo>
                  <a:lnTo>
                    <a:pt x="133" y="159"/>
                  </a:lnTo>
                  <a:lnTo>
                    <a:pt x="126" y="166"/>
                  </a:lnTo>
                  <a:lnTo>
                    <a:pt x="112" y="180"/>
                  </a:lnTo>
                  <a:lnTo>
                    <a:pt x="105" y="180"/>
                  </a:lnTo>
                  <a:lnTo>
                    <a:pt x="91" y="194"/>
                  </a:lnTo>
                  <a:lnTo>
                    <a:pt x="84" y="201"/>
                  </a:lnTo>
                  <a:lnTo>
                    <a:pt x="70" y="208"/>
                  </a:lnTo>
                  <a:lnTo>
                    <a:pt x="70" y="215"/>
                  </a:lnTo>
                  <a:lnTo>
                    <a:pt x="56" y="228"/>
                  </a:lnTo>
                  <a:lnTo>
                    <a:pt x="49" y="235"/>
                  </a:lnTo>
                  <a:lnTo>
                    <a:pt x="35" y="256"/>
                  </a:lnTo>
                  <a:lnTo>
                    <a:pt x="28" y="270"/>
                  </a:lnTo>
                  <a:lnTo>
                    <a:pt x="14" y="291"/>
                  </a:lnTo>
                  <a:lnTo>
                    <a:pt x="7" y="311"/>
                  </a:lnTo>
                  <a:lnTo>
                    <a:pt x="7" y="325"/>
                  </a:lnTo>
                  <a:lnTo>
                    <a:pt x="0" y="346"/>
                  </a:lnTo>
                  <a:lnTo>
                    <a:pt x="0" y="353"/>
                  </a:lnTo>
                  <a:lnTo>
                    <a:pt x="0" y="360"/>
                  </a:lnTo>
                  <a:lnTo>
                    <a:pt x="0" y="380"/>
                  </a:lnTo>
                  <a:lnTo>
                    <a:pt x="0" y="394"/>
                  </a:lnTo>
                  <a:lnTo>
                    <a:pt x="0" y="401"/>
                  </a:lnTo>
                  <a:lnTo>
                    <a:pt x="7" y="415"/>
                  </a:lnTo>
                  <a:lnTo>
                    <a:pt x="7" y="436"/>
                  </a:lnTo>
                  <a:lnTo>
                    <a:pt x="14" y="456"/>
                  </a:lnTo>
                  <a:lnTo>
                    <a:pt x="28" y="470"/>
                  </a:lnTo>
                  <a:lnTo>
                    <a:pt x="35" y="491"/>
                  </a:lnTo>
                  <a:lnTo>
                    <a:pt x="49" y="512"/>
                  </a:lnTo>
                  <a:lnTo>
                    <a:pt x="56" y="512"/>
                  </a:lnTo>
                  <a:lnTo>
                    <a:pt x="70" y="526"/>
                  </a:lnTo>
                  <a:lnTo>
                    <a:pt x="70" y="532"/>
                  </a:lnTo>
                  <a:lnTo>
                    <a:pt x="84" y="546"/>
                  </a:lnTo>
                  <a:lnTo>
                    <a:pt x="91" y="553"/>
                  </a:lnTo>
                  <a:lnTo>
                    <a:pt x="105" y="560"/>
                  </a:lnTo>
                  <a:lnTo>
                    <a:pt x="112" y="567"/>
                  </a:lnTo>
                  <a:lnTo>
                    <a:pt x="126" y="581"/>
                  </a:lnTo>
                  <a:lnTo>
                    <a:pt x="133" y="581"/>
                  </a:lnTo>
                  <a:lnTo>
                    <a:pt x="146" y="595"/>
                  </a:lnTo>
                  <a:lnTo>
                    <a:pt x="153" y="602"/>
                  </a:lnTo>
                  <a:lnTo>
                    <a:pt x="167" y="602"/>
                  </a:lnTo>
                  <a:lnTo>
                    <a:pt x="181" y="615"/>
                  </a:lnTo>
                  <a:lnTo>
                    <a:pt x="188" y="615"/>
                  </a:lnTo>
                  <a:lnTo>
                    <a:pt x="202" y="629"/>
                  </a:lnTo>
                  <a:lnTo>
                    <a:pt x="216" y="636"/>
                  </a:lnTo>
                  <a:lnTo>
                    <a:pt x="223" y="636"/>
                  </a:lnTo>
                  <a:lnTo>
                    <a:pt x="237" y="643"/>
                  </a:lnTo>
                  <a:lnTo>
                    <a:pt x="258" y="650"/>
                  </a:lnTo>
                  <a:lnTo>
                    <a:pt x="265" y="657"/>
                  </a:lnTo>
                  <a:lnTo>
                    <a:pt x="272" y="657"/>
                  </a:lnTo>
                  <a:lnTo>
                    <a:pt x="293" y="664"/>
                  </a:lnTo>
                  <a:lnTo>
                    <a:pt x="307" y="671"/>
                  </a:lnTo>
                  <a:lnTo>
                    <a:pt x="314" y="671"/>
                  </a:lnTo>
                  <a:lnTo>
                    <a:pt x="328" y="678"/>
                  </a:lnTo>
                  <a:lnTo>
                    <a:pt x="349" y="685"/>
                  </a:lnTo>
                  <a:lnTo>
                    <a:pt x="370" y="691"/>
                  </a:lnTo>
                  <a:lnTo>
                    <a:pt x="383" y="698"/>
                  </a:lnTo>
                  <a:lnTo>
                    <a:pt x="404" y="698"/>
                  </a:lnTo>
                  <a:lnTo>
                    <a:pt x="418" y="705"/>
                  </a:lnTo>
                  <a:lnTo>
                    <a:pt x="439" y="712"/>
                  </a:lnTo>
                  <a:lnTo>
                    <a:pt x="460" y="712"/>
                  </a:lnTo>
                  <a:lnTo>
                    <a:pt x="474" y="719"/>
                  </a:lnTo>
                  <a:lnTo>
                    <a:pt x="495" y="719"/>
                  </a:lnTo>
                  <a:lnTo>
                    <a:pt x="516" y="726"/>
                  </a:lnTo>
                  <a:lnTo>
                    <a:pt x="530" y="726"/>
                  </a:lnTo>
                  <a:lnTo>
                    <a:pt x="537" y="726"/>
                  </a:lnTo>
                  <a:lnTo>
                    <a:pt x="551" y="72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8" name="Freeform 507"/>
            <p:cNvSpPr>
              <a:spLocks/>
            </p:cNvSpPr>
            <p:nvPr/>
          </p:nvSpPr>
          <p:spPr bwMode="auto">
            <a:xfrm>
              <a:off x="1066" y="1571"/>
              <a:ext cx="1492" cy="740"/>
            </a:xfrm>
            <a:custGeom>
              <a:avLst/>
              <a:gdLst>
                <a:gd name="T0" fmla="*/ 4232 w 214"/>
                <a:gd name="T1" fmla="*/ 5069 h 107"/>
                <a:gd name="T2" fmla="*/ 4713 w 214"/>
                <a:gd name="T3" fmla="*/ 5118 h 107"/>
                <a:gd name="T4" fmla="*/ 5250 w 214"/>
                <a:gd name="T5" fmla="*/ 5118 h 107"/>
                <a:gd name="T6" fmla="*/ 5787 w 214"/>
                <a:gd name="T7" fmla="*/ 5118 h 107"/>
                <a:gd name="T8" fmla="*/ 6268 w 214"/>
                <a:gd name="T9" fmla="*/ 5069 h 107"/>
                <a:gd name="T10" fmla="*/ 6658 w 214"/>
                <a:gd name="T11" fmla="*/ 5021 h 107"/>
                <a:gd name="T12" fmla="*/ 7195 w 214"/>
                <a:gd name="T13" fmla="*/ 4924 h 107"/>
                <a:gd name="T14" fmla="*/ 7537 w 214"/>
                <a:gd name="T15" fmla="*/ 4834 h 107"/>
                <a:gd name="T16" fmla="*/ 7920 w 214"/>
                <a:gd name="T17" fmla="*/ 4737 h 107"/>
                <a:gd name="T18" fmla="*/ 8311 w 214"/>
                <a:gd name="T19" fmla="*/ 4592 h 107"/>
                <a:gd name="T20" fmla="*/ 8701 w 214"/>
                <a:gd name="T21" fmla="*/ 4447 h 107"/>
                <a:gd name="T22" fmla="*/ 9043 w 214"/>
                <a:gd name="T23" fmla="*/ 4260 h 107"/>
                <a:gd name="T24" fmla="*/ 9335 w 214"/>
                <a:gd name="T25" fmla="*/ 4115 h 107"/>
                <a:gd name="T26" fmla="*/ 9621 w 214"/>
                <a:gd name="T27" fmla="*/ 3873 h 107"/>
                <a:gd name="T28" fmla="*/ 9914 w 214"/>
                <a:gd name="T29" fmla="*/ 3638 h 107"/>
                <a:gd name="T30" fmla="*/ 10109 w 214"/>
                <a:gd name="T31" fmla="*/ 3396 h 107"/>
                <a:gd name="T32" fmla="*/ 10305 w 214"/>
                <a:gd name="T33" fmla="*/ 3015 h 107"/>
                <a:gd name="T34" fmla="*/ 10402 w 214"/>
                <a:gd name="T35" fmla="*/ 2628 h 107"/>
                <a:gd name="T36" fmla="*/ 10353 w 214"/>
                <a:gd name="T37" fmla="*/ 2248 h 107"/>
                <a:gd name="T38" fmla="*/ 10207 w 214"/>
                <a:gd name="T39" fmla="*/ 1867 h 107"/>
                <a:gd name="T40" fmla="*/ 10012 w 214"/>
                <a:gd name="T41" fmla="*/ 1577 h 107"/>
                <a:gd name="T42" fmla="*/ 9719 w 214"/>
                <a:gd name="T43" fmla="*/ 1342 h 107"/>
                <a:gd name="T44" fmla="*/ 9482 w 214"/>
                <a:gd name="T45" fmla="*/ 1100 h 107"/>
                <a:gd name="T46" fmla="*/ 9091 w 214"/>
                <a:gd name="T47" fmla="*/ 906 h 107"/>
                <a:gd name="T48" fmla="*/ 8799 w 214"/>
                <a:gd name="T49" fmla="*/ 768 h 107"/>
                <a:gd name="T50" fmla="*/ 8457 w 214"/>
                <a:gd name="T51" fmla="*/ 574 h 107"/>
                <a:gd name="T52" fmla="*/ 8067 w 214"/>
                <a:gd name="T53" fmla="*/ 429 h 107"/>
                <a:gd name="T54" fmla="*/ 7683 w 214"/>
                <a:gd name="T55" fmla="*/ 332 h 107"/>
                <a:gd name="T56" fmla="*/ 7293 w 214"/>
                <a:gd name="T57" fmla="*/ 242 h 107"/>
                <a:gd name="T58" fmla="*/ 6805 w 214"/>
                <a:gd name="T59" fmla="*/ 145 h 107"/>
                <a:gd name="T60" fmla="*/ 6414 w 214"/>
                <a:gd name="T61" fmla="*/ 97 h 107"/>
                <a:gd name="T62" fmla="*/ 5884 w 214"/>
                <a:gd name="T63" fmla="*/ 48 h 107"/>
                <a:gd name="T64" fmla="*/ 5396 w 214"/>
                <a:gd name="T65" fmla="*/ 0 h 107"/>
                <a:gd name="T66" fmla="*/ 4859 w 214"/>
                <a:gd name="T67" fmla="*/ 0 h 107"/>
                <a:gd name="T68" fmla="*/ 4330 w 214"/>
                <a:gd name="T69" fmla="*/ 48 h 107"/>
                <a:gd name="T70" fmla="*/ 3842 w 214"/>
                <a:gd name="T71" fmla="*/ 97 h 107"/>
                <a:gd name="T72" fmla="*/ 3451 w 214"/>
                <a:gd name="T73" fmla="*/ 145 h 107"/>
                <a:gd name="T74" fmla="*/ 3061 w 214"/>
                <a:gd name="T75" fmla="*/ 242 h 107"/>
                <a:gd name="T76" fmla="*/ 2580 w 214"/>
                <a:gd name="T77" fmla="*/ 380 h 107"/>
                <a:gd name="T78" fmla="*/ 2140 w 214"/>
                <a:gd name="T79" fmla="*/ 477 h 107"/>
                <a:gd name="T80" fmla="*/ 1799 w 214"/>
                <a:gd name="T81" fmla="*/ 622 h 107"/>
                <a:gd name="T82" fmla="*/ 1408 w 214"/>
                <a:gd name="T83" fmla="*/ 816 h 107"/>
                <a:gd name="T84" fmla="*/ 1067 w 214"/>
                <a:gd name="T85" fmla="*/ 1003 h 107"/>
                <a:gd name="T86" fmla="*/ 781 w 214"/>
                <a:gd name="T87" fmla="*/ 1245 h 107"/>
                <a:gd name="T88" fmla="*/ 488 w 214"/>
                <a:gd name="T89" fmla="*/ 1432 h 107"/>
                <a:gd name="T90" fmla="*/ 244 w 214"/>
                <a:gd name="T91" fmla="*/ 1770 h 107"/>
                <a:gd name="T92" fmla="*/ 98 w 214"/>
                <a:gd name="T93" fmla="*/ 2006 h 107"/>
                <a:gd name="T94" fmla="*/ 0 w 214"/>
                <a:gd name="T95" fmla="*/ 2441 h 107"/>
                <a:gd name="T96" fmla="*/ 0 w 214"/>
                <a:gd name="T97" fmla="*/ 2773 h 107"/>
                <a:gd name="T98" fmla="*/ 98 w 214"/>
                <a:gd name="T99" fmla="*/ 3154 h 107"/>
                <a:gd name="T100" fmla="*/ 342 w 214"/>
                <a:gd name="T101" fmla="*/ 3541 h 107"/>
                <a:gd name="T102" fmla="*/ 586 w 214"/>
                <a:gd name="T103" fmla="*/ 3776 h 107"/>
                <a:gd name="T104" fmla="*/ 871 w 214"/>
                <a:gd name="T105" fmla="*/ 4018 h 107"/>
                <a:gd name="T106" fmla="*/ 1164 w 214"/>
                <a:gd name="T107" fmla="*/ 4163 h 107"/>
                <a:gd name="T108" fmla="*/ 1506 w 214"/>
                <a:gd name="T109" fmla="*/ 4399 h 107"/>
                <a:gd name="T110" fmla="*/ 1848 w 214"/>
                <a:gd name="T111" fmla="*/ 4544 h 107"/>
                <a:gd name="T112" fmla="*/ 2189 w 214"/>
                <a:gd name="T113" fmla="*/ 4641 h 107"/>
                <a:gd name="T114" fmla="*/ 2670 w 214"/>
                <a:gd name="T115" fmla="*/ 4834 h 107"/>
                <a:gd name="T116" fmla="*/ 3061 w 214"/>
                <a:gd name="T117" fmla="*/ 4924 h 107"/>
                <a:gd name="T118" fmla="*/ 3598 w 214"/>
                <a:gd name="T119" fmla="*/ 5021 h 1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4" h="107">
                  <a:moveTo>
                    <a:pt x="79" y="105"/>
                  </a:moveTo>
                  <a:lnTo>
                    <a:pt x="82" y="106"/>
                  </a:lnTo>
                  <a:lnTo>
                    <a:pt x="84" y="106"/>
                  </a:lnTo>
                  <a:lnTo>
                    <a:pt x="87" y="106"/>
                  </a:lnTo>
                  <a:lnTo>
                    <a:pt x="89" y="107"/>
                  </a:lnTo>
                  <a:lnTo>
                    <a:pt x="92" y="107"/>
                  </a:lnTo>
                  <a:lnTo>
                    <a:pt x="95" y="107"/>
                  </a:lnTo>
                  <a:lnTo>
                    <a:pt x="97" y="107"/>
                  </a:lnTo>
                  <a:lnTo>
                    <a:pt x="100" y="107"/>
                  </a:lnTo>
                  <a:lnTo>
                    <a:pt x="103" y="107"/>
                  </a:lnTo>
                  <a:lnTo>
                    <a:pt x="105" y="107"/>
                  </a:lnTo>
                  <a:lnTo>
                    <a:pt x="108" y="107"/>
                  </a:lnTo>
                  <a:lnTo>
                    <a:pt x="111" y="107"/>
                  </a:lnTo>
                  <a:lnTo>
                    <a:pt x="113" y="107"/>
                  </a:lnTo>
                  <a:lnTo>
                    <a:pt x="116" y="107"/>
                  </a:lnTo>
                  <a:lnTo>
                    <a:pt x="119" y="107"/>
                  </a:lnTo>
                  <a:lnTo>
                    <a:pt x="121" y="107"/>
                  </a:lnTo>
                  <a:lnTo>
                    <a:pt x="124" y="107"/>
                  </a:lnTo>
                  <a:lnTo>
                    <a:pt x="126" y="106"/>
                  </a:lnTo>
                  <a:lnTo>
                    <a:pt x="129" y="106"/>
                  </a:lnTo>
                  <a:lnTo>
                    <a:pt x="132" y="106"/>
                  </a:lnTo>
                  <a:lnTo>
                    <a:pt x="134" y="105"/>
                  </a:lnTo>
                  <a:lnTo>
                    <a:pt x="136" y="105"/>
                  </a:lnTo>
                  <a:lnTo>
                    <a:pt x="137" y="105"/>
                  </a:lnTo>
                  <a:lnTo>
                    <a:pt x="140" y="105"/>
                  </a:lnTo>
                  <a:lnTo>
                    <a:pt x="142" y="104"/>
                  </a:lnTo>
                  <a:lnTo>
                    <a:pt x="145" y="104"/>
                  </a:lnTo>
                  <a:lnTo>
                    <a:pt x="148" y="103"/>
                  </a:lnTo>
                  <a:lnTo>
                    <a:pt x="150" y="103"/>
                  </a:lnTo>
                  <a:lnTo>
                    <a:pt x="153" y="102"/>
                  </a:lnTo>
                  <a:lnTo>
                    <a:pt x="155" y="101"/>
                  </a:lnTo>
                  <a:lnTo>
                    <a:pt x="158" y="101"/>
                  </a:lnTo>
                  <a:lnTo>
                    <a:pt x="161" y="100"/>
                  </a:lnTo>
                  <a:lnTo>
                    <a:pt x="163" y="99"/>
                  </a:lnTo>
                  <a:lnTo>
                    <a:pt x="166" y="98"/>
                  </a:lnTo>
                  <a:lnTo>
                    <a:pt x="169" y="97"/>
                  </a:lnTo>
                  <a:lnTo>
                    <a:pt x="171" y="96"/>
                  </a:lnTo>
                  <a:lnTo>
                    <a:pt x="174" y="95"/>
                  </a:lnTo>
                  <a:lnTo>
                    <a:pt x="176" y="95"/>
                  </a:lnTo>
                  <a:lnTo>
                    <a:pt x="177" y="94"/>
                  </a:lnTo>
                  <a:lnTo>
                    <a:pt x="179" y="93"/>
                  </a:lnTo>
                  <a:lnTo>
                    <a:pt x="181" y="92"/>
                  </a:lnTo>
                  <a:lnTo>
                    <a:pt x="182" y="92"/>
                  </a:lnTo>
                  <a:lnTo>
                    <a:pt x="184" y="91"/>
                  </a:lnTo>
                  <a:lnTo>
                    <a:pt x="186" y="89"/>
                  </a:lnTo>
                  <a:lnTo>
                    <a:pt x="187" y="89"/>
                  </a:lnTo>
                  <a:lnTo>
                    <a:pt x="190" y="87"/>
                  </a:lnTo>
                  <a:lnTo>
                    <a:pt x="191" y="87"/>
                  </a:lnTo>
                  <a:lnTo>
                    <a:pt x="192" y="86"/>
                  </a:lnTo>
                  <a:lnTo>
                    <a:pt x="195" y="84"/>
                  </a:lnTo>
                  <a:lnTo>
                    <a:pt x="198" y="82"/>
                  </a:lnTo>
                  <a:lnTo>
                    <a:pt x="198" y="81"/>
                  </a:lnTo>
                  <a:lnTo>
                    <a:pt x="200" y="80"/>
                  </a:lnTo>
                  <a:lnTo>
                    <a:pt x="201" y="79"/>
                  </a:lnTo>
                  <a:lnTo>
                    <a:pt x="203" y="77"/>
                  </a:lnTo>
                  <a:lnTo>
                    <a:pt x="204" y="76"/>
                  </a:lnTo>
                  <a:lnTo>
                    <a:pt x="206" y="74"/>
                  </a:lnTo>
                  <a:lnTo>
                    <a:pt x="208" y="71"/>
                  </a:lnTo>
                  <a:lnTo>
                    <a:pt x="210" y="68"/>
                  </a:lnTo>
                  <a:lnTo>
                    <a:pt x="211" y="66"/>
                  </a:lnTo>
                  <a:lnTo>
                    <a:pt x="212" y="63"/>
                  </a:lnTo>
                  <a:lnTo>
                    <a:pt x="213" y="60"/>
                  </a:lnTo>
                  <a:lnTo>
                    <a:pt x="213" y="58"/>
                  </a:lnTo>
                  <a:lnTo>
                    <a:pt x="213" y="57"/>
                  </a:lnTo>
                  <a:lnTo>
                    <a:pt x="214" y="55"/>
                  </a:lnTo>
                  <a:lnTo>
                    <a:pt x="214" y="52"/>
                  </a:lnTo>
                  <a:lnTo>
                    <a:pt x="213" y="51"/>
                  </a:lnTo>
                  <a:lnTo>
                    <a:pt x="213" y="50"/>
                  </a:lnTo>
                  <a:lnTo>
                    <a:pt x="213" y="47"/>
                  </a:lnTo>
                  <a:lnTo>
                    <a:pt x="212" y="45"/>
                  </a:lnTo>
                  <a:lnTo>
                    <a:pt x="211" y="42"/>
                  </a:lnTo>
                  <a:lnTo>
                    <a:pt x="210" y="39"/>
                  </a:lnTo>
                  <a:lnTo>
                    <a:pt x="208" y="37"/>
                  </a:lnTo>
                  <a:lnTo>
                    <a:pt x="206" y="34"/>
                  </a:lnTo>
                  <a:lnTo>
                    <a:pt x="206" y="33"/>
                  </a:lnTo>
                  <a:lnTo>
                    <a:pt x="204" y="31"/>
                  </a:lnTo>
                  <a:lnTo>
                    <a:pt x="203" y="30"/>
                  </a:lnTo>
                  <a:lnTo>
                    <a:pt x="201" y="29"/>
                  </a:lnTo>
                  <a:lnTo>
                    <a:pt x="200" y="28"/>
                  </a:lnTo>
                  <a:lnTo>
                    <a:pt x="198" y="26"/>
                  </a:lnTo>
                  <a:lnTo>
                    <a:pt x="195" y="24"/>
                  </a:lnTo>
                  <a:lnTo>
                    <a:pt x="195" y="23"/>
                  </a:lnTo>
                  <a:lnTo>
                    <a:pt x="192" y="22"/>
                  </a:lnTo>
                  <a:lnTo>
                    <a:pt x="191" y="21"/>
                  </a:lnTo>
                  <a:lnTo>
                    <a:pt x="190" y="20"/>
                  </a:lnTo>
                  <a:lnTo>
                    <a:pt x="187" y="19"/>
                  </a:lnTo>
                  <a:lnTo>
                    <a:pt x="186" y="18"/>
                  </a:lnTo>
                  <a:lnTo>
                    <a:pt x="184" y="17"/>
                  </a:lnTo>
                  <a:lnTo>
                    <a:pt x="182" y="16"/>
                  </a:lnTo>
                  <a:lnTo>
                    <a:pt x="181" y="16"/>
                  </a:lnTo>
                  <a:lnTo>
                    <a:pt x="179" y="15"/>
                  </a:lnTo>
                  <a:lnTo>
                    <a:pt x="177" y="13"/>
                  </a:lnTo>
                  <a:lnTo>
                    <a:pt x="176" y="13"/>
                  </a:lnTo>
                  <a:lnTo>
                    <a:pt x="174" y="12"/>
                  </a:lnTo>
                  <a:lnTo>
                    <a:pt x="171" y="11"/>
                  </a:lnTo>
                  <a:lnTo>
                    <a:pt x="169" y="10"/>
                  </a:lnTo>
                  <a:lnTo>
                    <a:pt x="166" y="9"/>
                  </a:lnTo>
                  <a:lnTo>
                    <a:pt x="163" y="8"/>
                  </a:lnTo>
                  <a:lnTo>
                    <a:pt x="161" y="8"/>
                  </a:lnTo>
                  <a:lnTo>
                    <a:pt x="158" y="7"/>
                  </a:lnTo>
                  <a:lnTo>
                    <a:pt x="155" y="6"/>
                  </a:lnTo>
                  <a:lnTo>
                    <a:pt x="153" y="6"/>
                  </a:lnTo>
                  <a:lnTo>
                    <a:pt x="150" y="5"/>
                  </a:lnTo>
                  <a:lnTo>
                    <a:pt x="148" y="4"/>
                  </a:lnTo>
                  <a:lnTo>
                    <a:pt x="145" y="4"/>
                  </a:lnTo>
                  <a:lnTo>
                    <a:pt x="142" y="3"/>
                  </a:lnTo>
                  <a:lnTo>
                    <a:pt x="140" y="3"/>
                  </a:lnTo>
                  <a:lnTo>
                    <a:pt x="137" y="3"/>
                  </a:lnTo>
                  <a:lnTo>
                    <a:pt x="136" y="2"/>
                  </a:lnTo>
                  <a:lnTo>
                    <a:pt x="134" y="2"/>
                  </a:lnTo>
                  <a:lnTo>
                    <a:pt x="132" y="2"/>
                  </a:lnTo>
                  <a:lnTo>
                    <a:pt x="129" y="2"/>
                  </a:lnTo>
                  <a:lnTo>
                    <a:pt x="126" y="1"/>
                  </a:lnTo>
                  <a:lnTo>
                    <a:pt x="124" y="1"/>
                  </a:lnTo>
                  <a:lnTo>
                    <a:pt x="121" y="1"/>
                  </a:lnTo>
                  <a:lnTo>
                    <a:pt x="119" y="1"/>
                  </a:lnTo>
                  <a:lnTo>
                    <a:pt x="116" y="1"/>
                  </a:lnTo>
                  <a:lnTo>
                    <a:pt x="113" y="0"/>
                  </a:lnTo>
                  <a:lnTo>
                    <a:pt x="111" y="0"/>
                  </a:lnTo>
                  <a:lnTo>
                    <a:pt x="108" y="0"/>
                  </a:lnTo>
                  <a:lnTo>
                    <a:pt x="105" y="0"/>
                  </a:lnTo>
                  <a:lnTo>
                    <a:pt x="103" y="0"/>
                  </a:lnTo>
                  <a:lnTo>
                    <a:pt x="100" y="0"/>
                  </a:lnTo>
                  <a:lnTo>
                    <a:pt x="97" y="1"/>
                  </a:lnTo>
                  <a:lnTo>
                    <a:pt x="95" y="1"/>
                  </a:lnTo>
                  <a:lnTo>
                    <a:pt x="92" y="1"/>
                  </a:lnTo>
                  <a:lnTo>
                    <a:pt x="89" y="1"/>
                  </a:lnTo>
                  <a:lnTo>
                    <a:pt x="87" y="1"/>
                  </a:lnTo>
                  <a:lnTo>
                    <a:pt x="84" y="2"/>
                  </a:lnTo>
                  <a:lnTo>
                    <a:pt x="82" y="2"/>
                  </a:lnTo>
                  <a:lnTo>
                    <a:pt x="79" y="2"/>
                  </a:lnTo>
                  <a:lnTo>
                    <a:pt x="77" y="2"/>
                  </a:lnTo>
                  <a:lnTo>
                    <a:pt x="76" y="3"/>
                  </a:lnTo>
                  <a:lnTo>
                    <a:pt x="74" y="3"/>
                  </a:lnTo>
                  <a:lnTo>
                    <a:pt x="71" y="3"/>
                  </a:lnTo>
                  <a:lnTo>
                    <a:pt x="68" y="4"/>
                  </a:lnTo>
                  <a:lnTo>
                    <a:pt x="66" y="4"/>
                  </a:lnTo>
                  <a:lnTo>
                    <a:pt x="63" y="5"/>
                  </a:lnTo>
                  <a:lnTo>
                    <a:pt x="60" y="6"/>
                  </a:lnTo>
                  <a:lnTo>
                    <a:pt x="58" y="6"/>
                  </a:lnTo>
                  <a:lnTo>
                    <a:pt x="55" y="7"/>
                  </a:lnTo>
                  <a:lnTo>
                    <a:pt x="53" y="8"/>
                  </a:lnTo>
                  <a:lnTo>
                    <a:pt x="50" y="8"/>
                  </a:lnTo>
                  <a:lnTo>
                    <a:pt x="47" y="9"/>
                  </a:lnTo>
                  <a:lnTo>
                    <a:pt x="45" y="10"/>
                  </a:lnTo>
                  <a:lnTo>
                    <a:pt x="44" y="10"/>
                  </a:lnTo>
                  <a:lnTo>
                    <a:pt x="42" y="11"/>
                  </a:lnTo>
                  <a:lnTo>
                    <a:pt x="39" y="12"/>
                  </a:lnTo>
                  <a:lnTo>
                    <a:pt x="38" y="13"/>
                  </a:lnTo>
                  <a:lnTo>
                    <a:pt x="37" y="13"/>
                  </a:lnTo>
                  <a:lnTo>
                    <a:pt x="34" y="15"/>
                  </a:lnTo>
                  <a:lnTo>
                    <a:pt x="32" y="16"/>
                  </a:lnTo>
                  <a:lnTo>
                    <a:pt x="31" y="16"/>
                  </a:lnTo>
                  <a:lnTo>
                    <a:pt x="29" y="17"/>
                  </a:lnTo>
                  <a:lnTo>
                    <a:pt x="27" y="18"/>
                  </a:lnTo>
                  <a:lnTo>
                    <a:pt x="26" y="19"/>
                  </a:lnTo>
                  <a:lnTo>
                    <a:pt x="24" y="20"/>
                  </a:lnTo>
                  <a:lnTo>
                    <a:pt x="22" y="21"/>
                  </a:lnTo>
                  <a:lnTo>
                    <a:pt x="21" y="22"/>
                  </a:lnTo>
                  <a:lnTo>
                    <a:pt x="19" y="23"/>
                  </a:lnTo>
                  <a:lnTo>
                    <a:pt x="18" y="24"/>
                  </a:lnTo>
                  <a:lnTo>
                    <a:pt x="16" y="26"/>
                  </a:lnTo>
                  <a:lnTo>
                    <a:pt x="15" y="26"/>
                  </a:lnTo>
                  <a:lnTo>
                    <a:pt x="13" y="28"/>
                  </a:lnTo>
                  <a:lnTo>
                    <a:pt x="12" y="29"/>
                  </a:lnTo>
                  <a:lnTo>
                    <a:pt x="10" y="30"/>
                  </a:lnTo>
                  <a:lnTo>
                    <a:pt x="10" y="31"/>
                  </a:lnTo>
                  <a:lnTo>
                    <a:pt x="8" y="33"/>
                  </a:lnTo>
                  <a:lnTo>
                    <a:pt x="7" y="34"/>
                  </a:lnTo>
                  <a:lnTo>
                    <a:pt x="5" y="37"/>
                  </a:lnTo>
                  <a:lnTo>
                    <a:pt x="4" y="39"/>
                  </a:lnTo>
                  <a:lnTo>
                    <a:pt x="2" y="42"/>
                  </a:lnTo>
                  <a:lnTo>
                    <a:pt x="1" y="45"/>
                  </a:lnTo>
                  <a:lnTo>
                    <a:pt x="1" y="47"/>
                  </a:lnTo>
                  <a:lnTo>
                    <a:pt x="0" y="50"/>
                  </a:lnTo>
                  <a:lnTo>
                    <a:pt x="0" y="51"/>
                  </a:lnTo>
                  <a:lnTo>
                    <a:pt x="0" y="52"/>
                  </a:lnTo>
                  <a:lnTo>
                    <a:pt x="0" y="55"/>
                  </a:lnTo>
                  <a:lnTo>
                    <a:pt x="0" y="57"/>
                  </a:lnTo>
                  <a:lnTo>
                    <a:pt x="0" y="58"/>
                  </a:lnTo>
                  <a:lnTo>
                    <a:pt x="1" y="60"/>
                  </a:lnTo>
                  <a:lnTo>
                    <a:pt x="1" y="63"/>
                  </a:lnTo>
                  <a:lnTo>
                    <a:pt x="2" y="66"/>
                  </a:lnTo>
                  <a:lnTo>
                    <a:pt x="4" y="68"/>
                  </a:lnTo>
                  <a:lnTo>
                    <a:pt x="5" y="71"/>
                  </a:lnTo>
                  <a:lnTo>
                    <a:pt x="7" y="74"/>
                  </a:lnTo>
                  <a:lnTo>
                    <a:pt x="8" y="74"/>
                  </a:lnTo>
                  <a:lnTo>
                    <a:pt x="10" y="76"/>
                  </a:lnTo>
                  <a:lnTo>
                    <a:pt x="10" y="77"/>
                  </a:lnTo>
                  <a:lnTo>
                    <a:pt x="12" y="79"/>
                  </a:lnTo>
                  <a:lnTo>
                    <a:pt x="13" y="80"/>
                  </a:lnTo>
                  <a:lnTo>
                    <a:pt x="15" y="81"/>
                  </a:lnTo>
                  <a:lnTo>
                    <a:pt x="16" y="82"/>
                  </a:lnTo>
                  <a:lnTo>
                    <a:pt x="18" y="84"/>
                  </a:lnTo>
                  <a:lnTo>
                    <a:pt x="19" y="84"/>
                  </a:lnTo>
                  <a:lnTo>
                    <a:pt x="21" y="86"/>
                  </a:lnTo>
                  <a:lnTo>
                    <a:pt x="22" y="87"/>
                  </a:lnTo>
                  <a:lnTo>
                    <a:pt x="24" y="87"/>
                  </a:lnTo>
                  <a:lnTo>
                    <a:pt x="26" y="89"/>
                  </a:lnTo>
                  <a:lnTo>
                    <a:pt x="27" y="89"/>
                  </a:lnTo>
                  <a:lnTo>
                    <a:pt x="29" y="91"/>
                  </a:lnTo>
                  <a:lnTo>
                    <a:pt x="31" y="92"/>
                  </a:lnTo>
                  <a:lnTo>
                    <a:pt x="32" y="92"/>
                  </a:lnTo>
                  <a:lnTo>
                    <a:pt x="34" y="93"/>
                  </a:lnTo>
                  <a:lnTo>
                    <a:pt x="37" y="94"/>
                  </a:lnTo>
                  <a:lnTo>
                    <a:pt x="38" y="95"/>
                  </a:lnTo>
                  <a:lnTo>
                    <a:pt x="39" y="95"/>
                  </a:lnTo>
                  <a:lnTo>
                    <a:pt x="42" y="96"/>
                  </a:lnTo>
                  <a:lnTo>
                    <a:pt x="44" y="97"/>
                  </a:lnTo>
                  <a:lnTo>
                    <a:pt x="45" y="97"/>
                  </a:lnTo>
                  <a:lnTo>
                    <a:pt x="47" y="98"/>
                  </a:lnTo>
                  <a:lnTo>
                    <a:pt x="50" y="99"/>
                  </a:lnTo>
                  <a:lnTo>
                    <a:pt x="53" y="100"/>
                  </a:lnTo>
                  <a:lnTo>
                    <a:pt x="55" y="101"/>
                  </a:lnTo>
                  <a:lnTo>
                    <a:pt x="58" y="101"/>
                  </a:lnTo>
                  <a:lnTo>
                    <a:pt x="60" y="102"/>
                  </a:lnTo>
                  <a:lnTo>
                    <a:pt x="63" y="103"/>
                  </a:lnTo>
                  <a:lnTo>
                    <a:pt x="66" y="103"/>
                  </a:lnTo>
                  <a:lnTo>
                    <a:pt x="68" y="104"/>
                  </a:lnTo>
                  <a:lnTo>
                    <a:pt x="71" y="104"/>
                  </a:lnTo>
                  <a:lnTo>
                    <a:pt x="74" y="105"/>
                  </a:lnTo>
                  <a:lnTo>
                    <a:pt x="76" y="105"/>
                  </a:lnTo>
                  <a:lnTo>
                    <a:pt x="77" y="105"/>
                  </a:lnTo>
                  <a:lnTo>
                    <a:pt x="79" y="10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29" name="Freeform 508"/>
            <p:cNvSpPr>
              <a:spLocks/>
            </p:cNvSpPr>
            <p:nvPr/>
          </p:nvSpPr>
          <p:spPr bwMode="auto">
            <a:xfrm>
              <a:off x="1157" y="1620"/>
              <a:ext cx="1303" cy="649"/>
            </a:xfrm>
            <a:custGeom>
              <a:avLst/>
              <a:gdLst>
                <a:gd name="T0" fmla="*/ 606 w 1303"/>
                <a:gd name="T1" fmla="*/ 649 h 649"/>
                <a:gd name="T2" fmla="*/ 683 w 1303"/>
                <a:gd name="T3" fmla="*/ 649 h 649"/>
                <a:gd name="T4" fmla="*/ 752 w 1303"/>
                <a:gd name="T5" fmla="*/ 642 h 649"/>
                <a:gd name="T6" fmla="*/ 808 w 1303"/>
                <a:gd name="T7" fmla="*/ 636 h 649"/>
                <a:gd name="T8" fmla="*/ 885 w 1303"/>
                <a:gd name="T9" fmla="*/ 629 h 649"/>
                <a:gd name="T10" fmla="*/ 941 w 1303"/>
                <a:gd name="T11" fmla="*/ 615 h 649"/>
                <a:gd name="T12" fmla="*/ 989 w 1303"/>
                <a:gd name="T13" fmla="*/ 601 h 649"/>
                <a:gd name="T14" fmla="*/ 1045 w 1303"/>
                <a:gd name="T15" fmla="*/ 580 h 649"/>
                <a:gd name="T16" fmla="*/ 1101 w 1303"/>
                <a:gd name="T17" fmla="*/ 559 h 649"/>
                <a:gd name="T18" fmla="*/ 1150 w 1303"/>
                <a:gd name="T19" fmla="*/ 532 h 649"/>
                <a:gd name="T20" fmla="*/ 1192 w 1303"/>
                <a:gd name="T21" fmla="*/ 504 h 649"/>
                <a:gd name="T22" fmla="*/ 1233 w 1303"/>
                <a:gd name="T23" fmla="*/ 477 h 649"/>
                <a:gd name="T24" fmla="*/ 1268 w 1303"/>
                <a:gd name="T25" fmla="*/ 428 h 649"/>
                <a:gd name="T26" fmla="*/ 1296 w 1303"/>
                <a:gd name="T27" fmla="*/ 387 h 649"/>
                <a:gd name="T28" fmla="*/ 1303 w 1303"/>
                <a:gd name="T29" fmla="*/ 331 h 649"/>
                <a:gd name="T30" fmla="*/ 1296 w 1303"/>
                <a:gd name="T31" fmla="*/ 276 h 649"/>
                <a:gd name="T32" fmla="*/ 1275 w 1303"/>
                <a:gd name="T33" fmla="*/ 221 h 649"/>
                <a:gd name="T34" fmla="*/ 1247 w 1303"/>
                <a:gd name="T35" fmla="*/ 186 h 649"/>
                <a:gd name="T36" fmla="*/ 1206 w 1303"/>
                <a:gd name="T37" fmla="*/ 152 h 649"/>
                <a:gd name="T38" fmla="*/ 1157 w 1303"/>
                <a:gd name="T39" fmla="*/ 117 h 649"/>
                <a:gd name="T40" fmla="*/ 1115 w 1303"/>
                <a:gd name="T41" fmla="*/ 96 h 649"/>
                <a:gd name="T42" fmla="*/ 1066 w 1303"/>
                <a:gd name="T43" fmla="*/ 76 h 649"/>
                <a:gd name="T44" fmla="*/ 1010 w 1303"/>
                <a:gd name="T45" fmla="*/ 55 h 649"/>
                <a:gd name="T46" fmla="*/ 955 w 1303"/>
                <a:gd name="T47" fmla="*/ 34 h 649"/>
                <a:gd name="T48" fmla="*/ 892 w 1303"/>
                <a:gd name="T49" fmla="*/ 20 h 649"/>
                <a:gd name="T50" fmla="*/ 829 w 1303"/>
                <a:gd name="T51" fmla="*/ 14 h 649"/>
                <a:gd name="T52" fmla="*/ 766 w 1303"/>
                <a:gd name="T53" fmla="*/ 7 h 649"/>
                <a:gd name="T54" fmla="*/ 697 w 1303"/>
                <a:gd name="T55" fmla="*/ 0 h 649"/>
                <a:gd name="T56" fmla="*/ 627 w 1303"/>
                <a:gd name="T57" fmla="*/ 0 h 649"/>
                <a:gd name="T58" fmla="*/ 550 w 1303"/>
                <a:gd name="T59" fmla="*/ 7 h 649"/>
                <a:gd name="T60" fmla="*/ 495 w 1303"/>
                <a:gd name="T61" fmla="*/ 7 h 649"/>
                <a:gd name="T62" fmla="*/ 425 w 1303"/>
                <a:gd name="T63" fmla="*/ 20 h 649"/>
                <a:gd name="T64" fmla="*/ 369 w 1303"/>
                <a:gd name="T65" fmla="*/ 34 h 649"/>
                <a:gd name="T66" fmla="*/ 313 w 1303"/>
                <a:gd name="T67" fmla="*/ 48 h 649"/>
                <a:gd name="T68" fmla="*/ 258 w 1303"/>
                <a:gd name="T69" fmla="*/ 62 h 649"/>
                <a:gd name="T70" fmla="*/ 202 w 1303"/>
                <a:gd name="T71" fmla="*/ 90 h 649"/>
                <a:gd name="T72" fmla="*/ 153 w 1303"/>
                <a:gd name="T73" fmla="*/ 110 h 649"/>
                <a:gd name="T74" fmla="*/ 111 w 1303"/>
                <a:gd name="T75" fmla="*/ 145 h 649"/>
                <a:gd name="T76" fmla="*/ 76 w 1303"/>
                <a:gd name="T77" fmla="*/ 173 h 649"/>
                <a:gd name="T78" fmla="*/ 35 w 1303"/>
                <a:gd name="T79" fmla="*/ 214 h 649"/>
                <a:gd name="T80" fmla="*/ 14 w 1303"/>
                <a:gd name="T81" fmla="*/ 262 h 649"/>
                <a:gd name="T82" fmla="*/ 0 w 1303"/>
                <a:gd name="T83" fmla="*/ 311 h 649"/>
                <a:gd name="T84" fmla="*/ 7 w 1303"/>
                <a:gd name="T85" fmla="*/ 366 h 649"/>
                <a:gd name="T86" fmla="*/ 35 w 1303"/>
                <a:gd name="T87" fmla="*/ 421 h 649"/>
                <a:gd name="T88" fmla="*/ 62 w 1303"/>
                <a:gd name="T89" fmla="*/ 463 h 649"/>
                <a:gd name="T90" fmla="*/ 97 w 1303"/>
                <a:gd name="T91" fmla="*/ 497 h 649"/>
                <a:gd name="T92" fmla="*/ 146 w 1303"/>
                <a:gd name="T93" fmla="*/ 532 h 649"/>
                <a:gd name="T94" fmla="*/ 188 w 1303"/>
                <a:gd name="T95" fmla="*/ 553 h 649"/>
                <a:gd name="T96" fmla="*/ 237 w 1303"/>
                <a:gd name="T97" fmla="*/ 573 h 649"/>
                <a:gd name="T98" fmla="*/ 292 w 1303"/>
                <a:gd name="T99" fmla="*/ 594 h 649"/>
                <a:gd name="T100" fmla="*/ 348 w 1303"/>
                <a:gd name="T101" fmla="*/ 608 h 649"/>
                <a:gd name="T102" fmla="*/ 411 w 1303"/>
                <a:gd name="T103" fmla="*/ 622 h 649"/>
                <a:gd name="T104" fmla="*/ 481 w 1303"/>
                <a:gd name="T105" fmla="*/ 636 h 649"/>
                <a:gd name="T106" fmla="*/ 536 w 1303"/>
                <a:gd name="T107" fmla="*/ 642 h 6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03" h="649">
                  <a:moveTo>
                    <a:pt x="550" y="642"/>
                  </a:moveTo>
                  <a:lnTo>
                    <a:pt x="571" y="642"/>
                  </a:lnTo>
                  <a:lnTo>
                    <a:pt x="585" y="642"/>
                  </a:lnTo>
                  <a:lnTo>
                    <a:pt x="606" y="649"/>
                  </a:lnTo>
                  <a:lnTo>
                    <a:pt x="627" y="649"/>
                  </a:lnTo>
                  <a:lnTo>
                    <a:pt x="641" y="649"/>
                  </a:lnTo>
                  <a:lnTo>
                    <a:pt x="662" y="649"/>
                  </a:lnTo>
                  <a:lnTo>
                    <a:pt x="683" y="649"/>
                  </a:lnTo>
                  <a:lnTo>
                    <a:pt x="697" y="649"/>
                  </a:lnTo>
                  <a:lnTo>
                    <a:pt x="718" y="642"/>
                  </a:lnTo>
                  <a:lnTo>
                    <a:pt x="739" y="642"/>
                  </a:lnTo>
                  <a:lnTo>
                    <a:pt x="752" y="642"/>
                  </a:lnTo>
                  <a:lnTo>
                    <a:pt x="766" y="642"/>
                  </a:lnTo>
                  <a:lnTo>
                    <a:pt x="773" y="642"/>
                  </a:lnTo>
                  <a:lnTo>
                    <a:pt x="787" y="642"/>
                  </a:lnTo>
                  <a:lnTo>
                    <a:pt x="808" y="636"/>
                  </a:lnTo>
                  <a:lnTo>
                    <a:pt x="829" y="636"/>
                  </a:lnTo>
                  <a:lnTo>
                    <a:pt x="843" y="636"/>
                  </a:lnTo>
                  <a:lnTo>
                    <a:pt x="864" y="629"/>
                  </a:lnTo>
                  <a:lnTo>
                    <a:pt x="885" y="629"/>
                  </a:lnTo>
                  <a:lnTo>
                    <a:pt x="892" y="622"/>
                  </a:lnTo>
                  <a:lnTo>
                    <a:pt x="899" y="622"/>
                  </a:lnTo>
                  <a:lnTo>
                    <a:pt x="920" y="622"/>
                  </a:lnTo>
                  <a:lnTo>
                    <a:pt x="941" y="615"/>
                  </a:lnTo>
                  <a:lnTo>
                    <a:pt x="955" y="608"/>
                  </a:lnTo>
                  <a:lnTo>
                    <a:pt x="976" y="608"/>
                  </a:lnTo>
                  <a:lnTo>
                    <a:pt x="989" y="601"/>
                  </a:lnTo>
                  <a:lnTo>
                    <a:pt x="1010" y="594"/>
                  </a:lnTo>
                  <a:lnTo>
                    <a:pt x="1031" y="587"/>
                  </a:lnTo>
                  <a:lnTo>
                    <a:pt x="1045" y="580"/>
                  </a:lnTo>
                  <a:lnTo>
                    <a:pt x="1066" y="573"/>
                  </a:lnTo>
                  <a:lnTo>
                    <a:pt x="1080" y="566"/>
                  </a:lnTo>
                  <a:lnTo>
                    <a:pt x="1087" y="566"/>
                  </a:lnTo>
                  <a:lnTo>
                    <a:pt x="1101" y="559"/>
                  </a:lnTo>
                  <a:lnTo>
                    <a:pt x="1115" y="553"/>
                  </a:lnTo>
                  <a:lnTo>
                    <a:pt x="1122" y="546"/>
                  </a:lnTo>
                  <a:lnTo>
                    <a:pt x="1143" y="539"/>
                  </a:lnTo>
                  <a:lnTo>
                    <a:pt x="1150" y="532"/>
                  </a:lnTo>
                  <a:lnTo>
                    <a:pt x="1157" y="532"/>
                  </a:lnTo>
                  <a:lnTo>
                    <a:pt x="1178" y="518"/>
                  </a:lnTo>
                  <a:lnTo>
                    <a:pt x="1178" y="511"/>
                  </a:lnTo>
                  <a:lnTo>
                    <a:pt x="1192" y="504"/>
                  </a:lnTo>
                  <a:lnTo>
                    <a:pt x="1206" y="497"/>
                  </a:lnTo>
                  <a:lnTo>
                    <a:pt x="1213" y="490"/>
                  </a:lnTo>
                  <a:lnTo>
                    <a:pt x="1226" y="477"/>
                  </a:lnTo>
                  <a:lnTo>
                    <a:pt x="1233" y="477"/>
                  </a:lnTo>
                  <a:lnTo>
                    <a:pt x="1247" y="463"/>
                  </a:lnTo>
                  <a:lnTo>
                    <a:pt x="1247" y="456"/>
                  </a:lnTo>
                  <a:lnTo>
                    <a:pt x="1261" y="442"/>
                  </a:lnTo>
                  <a:lnTo>
                    <a:pt x="1268" y="428"/>
                  </a:lnTo>
                  <a:lnTo>
                    <a:pt x="1275" y="421"/>
                  </a:lnTo>
                  <a:lnTo>
                    <a:pt x="1282" y="407"/>
                  </a:lnTo>
                  <a:lnTo>
                    <a:pt x="1289" y="401"/>
                  </a:lnTo>
                  <a:lnTo>
                    <a:pt x="1296" y="387"/>
                  </a:lnTo>
                  <a:lnTo>
                    <a:pt x="1296" y="366"/>
                  </a:lnTo>
                  <a:lnTo>
                    <a:pt x="1303" y="352"/>
                  </a:lnTo>
                  <a:lnTo>
                    <a:pt x="1303" y="338"/>
                  </a:lnTo>
                  <a:lnTo>
                    <a:pt x="1303" y="331"/>
                  </a:lnTo>
                  <a:lnTo>
                    <a:pt x="1303" y="311"/>
                  </a:lnTo>
                  <a:lnTo>
                    <a:pt x="1303" y="304"/>
                  </a:lnTo>
                  <a:lnTo>
                    <a:pt x="1303" y="297"/>
                  </a:lnTo>
                  <a:lnTo>
                    <a:pt x="1296" y="276"/>
                  </a:lnTo>
                  <a:lnTo>
                    <a:pt x="1296" y="262"/>
                  </a:lnTo>
                  <a:lnTo>
                    <a:pt x="1289" y="242"/>
                  </a:lnTo>
                  <a:lnTo>
                    <a:pt x="1282" y="242"/>
                  </a:lnTo>
                  <a:lnTo>
                    <a:pt x="1275" y="221"/>
                  </a:lnTo>
                  <a:lnTo>
                    <a:pt x="1268" y="214"/>
                  </a:lnTo>
                  <a:lnTo>
                    <a:pt x="1261" y="207"/>
                  </a:lnTo>
                  <a:lnTo>
                    <a:pt x="1247" y="193"/>
                  </a:lnTo>
                  <a:lnTo>
                    <a:pt x="1247" y="186"/>
                  </a:lnTo>
                  <a:lnTo>
                    <a:pt x="1233" y="173"/>
                  </a:lnTo>
                  <a:lnTo>
                    <a:pt x="1226" y="166"/>
                  </a:lnTo>
                  <a:lnTo>
                    <a:pt x="1213" y="159"/>
                  </a:lnTo>
                  <a:lnTo>
                    <a:pt x="1206" y="152"/>
                  </a:lnTo>
                  <a:lnTo>
                    <a:pt x="1192" y="145"/>
                  </a:lnTo>
                  <a:lnTo>
                    <a:pt x="1178" y="131"/>
                  </a:lnTo>
                  <a:lnTo>
                    <a:pt x="1157" y="117"/>
                  </a:lnTo>
                  <a:lnTo>
                    <a:pt x="1150" y="110"/>
                  </a:lnTo>
                  <a:lnTo>
                    <a:pt x="1143" y="110"/>
                  </a:lnTo>
                  <a:lnTo>
                    <a:pt x="1122" y="96"/>
                  </a:lnTo>
                  <a:lnTo>
                    <a:pt x="1115" y="96"/>
                  </a:lnTo>
                  <a:lnTo>
                    <a:pt x="1101" y="90"/>
                  </a:lnTo>
                  <a:lnTo>
                    <a:pt x="1087" y="83"/>
                  </a:lnTo>
                  <a:lnTo>
                    <a:pt x="1080" y="76"/>
                  </a:lnTo>
                  <a:lnTo>
                    <a:pt x="1066" y="76"/>
                  </a:lnTo>
                  <a:lnTo>
                    <a:pt x="1045" y="62"/>
                  </a:lnTo>
                  <a:lnTo>
                    <a:pt x="1031" y="62"/>
                  </a:lnTo>
                  <a:lnTo>
                    <a:pt x="1010" y="55"/>
                  </a:lnTo>
                  <a:lnTo>
                    <a:pt x="989" y="48"/>
                  </a:lnTo>
                  <a:lnTo>
                    <a:pt x="976" y="41"/>
                  </a:lnTo>
                  <a:lnTo>
                    <a:pt x="955" y="34"/>
                  </a:lnTo>
                  <a:lnTo>
                    <a:pt x="941" y="34"/>
                  </a:lnTo>
                  <a:lnTo>
                    <a:pt x="920" y="27"/>
                  </a:lnTo>
                  <a:lnTo>
                    <a:pt x="899" y="20"/>
                  </a:lnTo>
                  <a:lnTo>
                    <a:pt x="892" y="20"/>
                  </a:lnTo>
                  <a:lnTo>
                    <a:pt x="885" y="20"/>
                  </a:lnTo>
                  <a:lnTo>
                    <a:pt x="864" y="14"/>
                  </a:lnTo>
                  <a:lnTo>
                    <a:pt x="843" y="14"/>
                  </a:lnTo>
                  <a:lnTo>
                    <a:pt x="829" y="14"/>
                  </a:lnTo>
                  <a:lnTo>
                    <a:pt x="808" y="7"/>
                  </a:lnTo>
                  <a:lnTo>
                    <a:pt x="787" y="7"/>
                  </a:lnTo>
                  <a:lnTo>
                    <a:pt x="773" y="7"/>
                  </a:lnTo>
                  <a:lnTo>
                    <a:pt x="766" y="7"/>
                  </a:lnTo>
                  <a:lnTo>
                    <a:pt x="752" y="7"/>
                  </a:lnTo>
                  <a:lnTo>
                    <a:pt x="739" y="0"/>
                  </a:lnTo>
                  <a:lnTo>
                    <a:pt x="718" y="0"/>
                  </a:lnTo>
                  <a:lnTo>
                    <a:pt x="697" y="0"/>
                  </a:lnTo>
                  <a:lnTo>
                    <a:pt x="683" y="0"/>
                  </a:lnTo>
                  <a:lnTo>
                    <a:pt x="662" y="0"/>
                  </a:lnTo>
                  <a:lnTo>
                    <a:pt x="641" y="0"/>
                  </a:lnTo>
                  <a:lnTo>
                    <a:pt x="627" y="0"/>
                  </a:lnTo>
                  <a:lnTo>
                    <a:pt x="606" y="0"/>
                  </a:lnTo>
                  <a:lnTo>
                    <a:pt x="585" y="0"/>
                  </a:lnTo>
                  <a:lnTo>
                    <a:pt x="571" y="0"/>
                  </a:lnTo>
                  <a:lnTo>
                    <a:pt x="550" y="7"/>
                  </a:lnTo>
                  <a:lnTo>
                    <a:pt x="536" y="7"/>
                  </a:lnTo>
                  <a:lnTo>
                    <a:pt x="529" y="7"/>
                  </a:lnTo>
                  <a:lnTo>
                    <a:pt x="516" y="7"/>
                  </a:lnTo>
                  <a:lnTo>
                    <a:pt x="495" y="7"/>
                  </a:lnTo>
                  <a:lnTo>
                    <a:pt x="481" y="14"/>
                  </a:lnTo>
                  <a:lnTo>
                    <a:pt x="460" y="14"/>
                  </a:lnTo>
                  <a:lnTo>
                    <a:pt x="439" y="14"/>
                  </a:lnTo>
                  <a:lnTo>
                    <a:pt x="425" y="20"/>
                  </a:lnTo>
                  <a:lnTo>
                    <a:pt x="411" y="20"/>
                  </a:lnTo>
                  <a:lnTo>
                    <a:pt x="404" y="20"/>
                  </a:lnTo>
                  <a:lnTo>
                    <a:pt x="383" y="27"/>
                  </a:lnTo>
                  <a:lnTo>
                    <a:pt x="369" y="34"/>
                  </a:lnTo>
                  <a:lnTo>
                    <a:pt x="348" y="34"/>
                  </a:lnTo>
                  <a:lnTo>
                    <a:pt x="334" y="41"/>
                  </a:lnTo>
                  <a:lnTo>
                    <a:pt x="327" y="41"/>
                  </a:lnTo>
                  <a:lnTo>
                    <a:pt x="313" y="48"/>
                  </a:lnTo>
                  <a:lnTo>
                    <a:pt x="292" y="55"/>
                  </a:lnTo>
                  <a:lnTo>
                    <a:pt x="279" y="62"/>
                  </a:lnTo>
                  <a:lnTo>
                    <a:pt x="272" y="62"/>
                  </a:lnTo>
                  <a:lnTo>
                    <a:pt x="258" y="62"/>
                  </a:lnTo>
                  <a:lnTo>
                    <a:pt x="237" y="76"/>
                  </a:lnTo>
                  <a:lnTo>
                    <a:pt x="230" y="76"/>
                  </a:lnTo>
                  <a:lnTo>
                    <a:pt x="223" y="83"/>
                  </a:lnTo>
                  <a:lnTo>
                    <a:pt x="202" y="90"/>
                  </a:lnTo>
                  <a:lnTo>
                    <a:pt x="188" y="96"/>
                  </a:lnTo>
                  <a:lnTo>
                    <a:pt x="181" y="96"/>
                  </a:lnTo>
                  <a:lnTo>
                    <a:pt x="167" y="110"/>
                  </a:lnTo>
                  <a:lnTo>
                    <a:pt x="153" y="110"/>
                  </a:lnTo>
                  <a:lnTo>
                    <a:pt x="146" y="117"/>
                  </a:lnTo>
                  <a:lnTo>
                    <a:pt x="125" y="131"/>
                  </a:lnTo>
                  <a:lnTo>
                    <a:pt x="111" y="145"/>
                  </a:lnTo>
                  <a:lnTo>
                    <a:pt x="97" y="152"/>
                  </a:lnTo>
                  <a:lnTo>
                    <a:pt x="90" y="159"/>
                  </a:lnTo>
                  <a:lnTo>
                    <a:pt x="76" y="166"/>
                  </a:lnTo>
                  <a:lnTo>
                    <a:pt x="76" y="173"/>
                  </a:lnTo>
                  <a:lnTo>
                    <a:pt x="62" y="186"/>
                  </a:lnTo>
                  <a:lnTo>
                    <a:pt x="55" y="193"/>
                  </a:lnTo>
                  <a:lnTo>
                    <a:pt x="42" y="207"/>
                  </a:lnTo>
                  <a:lnTo>
                    <a:pt x="35" y="214"/>
                  </a:lnTo>
                  <a:lnTo>
                    <a:pt x="35" y="221"/>
                  </a:lnTo>
                  <a:lnTo>
                    <a:pt x="21" y="242"/>
                  </a:lnTo>
                  <a:lnTo>
                    <a:pt x="14" y="262"/>
                  </a:lnTo>
                  <a:lnTo>
                    <a:pt x="7" y="276"/>
                  </a:lnTo>
                  <a:lnTo>
                    <a:pt x="0" y="297"/>
                  </a:lnTo>
                  <a:lnTo>
                    <a:pt x="0" y="304"/>
                  </a:lnTo>
                  <a:lnTo>
                    <a:pt x="0" y="311"/>
                  </a:lnTo>
                  <a:lnTo>
                    <a:pt x="0" y="331"/>
                  </a:lnTo>
                  <a:lnTo>
                    <a:pt x="0" y="338"/>
                  </a:lnTo>
                  <a:lnTo>
                    <a:pt x="0" y="352"/>
                  </a:lnTo>
                  <a:lnTo>
                    <a:pt x="7" y="366"/>
                  </a:lnTo>
                  <a:lnTo>
                    <a:pt x="14" y="387"/>
                  </a:lnTo>
                  <a:lnTo>
                    <a:pt x="21" y="401"/>
                  </a:lnTo>
                  <a:lnTo>
                    <a:pt x="21" y="407"/>
                  </a:lnTo>
                  <a:lnTo>
                    <a:pt x="35" y="421"/>
                  </a:lnTo>
                  <a:lnTo>
                    <a:pt x="35" y="428"/>
                  </a:lnTo>
                  <a:lnTo>
                    <a:pt x="42" y="442"/>
                  </a:lnTo>
                  <a:lnTo>
                    <a:pt x="55" y="456"/>
                  </a:lnTo>
                  <a:lnTo>
                    <a:pt x="62" y="463"/>
                  </a:lnTo>
                  <a:lnTo>
                    <a:pt x="76" y="477"/>
                  </a:lnTo>
                  <a:lnTo>
                    <a:pt x="90" y="490"/>
                  </a:lnTo>
                  <a:lnTo>
                    <a:pt x="97" y="497"/>
                  </a:lnTo>
                  <a:lnTo>
                    <a:pt x="111" y="504"/>
                  </a:lnTo>
                  <a:lnTo>
                    <a:pt x="125" y="511"/>
                  </a:lnTo>
                  <a:lnTo>
                    <a:pt x="125" y="518"/>
                  </a:lnTo>
                  <a:lnTo>
                    <a:pt x="146" y="532"/>
                  </a:lnTo>
                  <a:lnTo>
                    <a:pt x="153" y="532"/>
                  </a:lnTo>
                  <a:lnTo>
                    <a:pt x="167" y="539"/>
                  </a:lnTo>
                  <a:lnTo>
                    <a:pt x="181" y="546"/>
                  </a:lnTo>
                  <a:lnTo>
                    <a:pt x="188" y="553"/>
                  </a:lnTo>
                  <a:lnTo>
                    <a:pt x="202" y="559"/>
                  </a:lnTo>
                  <a:lnTo>
                    <a:pt x="223" y="566"/>
                  </a:lnTo>
                  <a:lnTo>
                    <a:pt x="230" y="566"/>
                  </a:lnTo>
                  <a:lnTo>
                    <a:pt x="237" y="573"/>
                  </a:lnTo>
                  <a:lnTo>
                    <a:pt x="258" y="580"/>
                  </a:lnTo>
                  <a:lnTo>
                    <a:pt x="272" y="587"/>
                  </a:lnTo>
                  <a:lnTo>
                    <a:pt x="279" y="587"/>
                  </a:lnTo>
                  <a:lnTo>
                    <a:pt x="292" y="594"/>
                  </a:lnTo>
                  <a:lnTo>
                    <a:pt x="313" y="601"/>
                  </a:lnTo>
                  <a:lnTo>
                    <a:pt x="327" y="608"/>
                  </a:lnTo>
                  <a:lnTo>
                    <a:pt x="334" y="608"/>
                  </a:lnTo>
                  <a:lnTo>
                    <a:pt x="348" y="608"/>
                  </a:lnTo>
                  <a:lnTo>
                    <a:pt x="369" y="615"/>
                  </a:lnTo>
                  <a:lnTo>
                    <a:pt x="383" y="622"/>
                  </a:lnTo>
                  <a:lnTo>
                    <a:pt x="404" y="622"/>
                  </a:lnTo>
                  <a:lnTo>
                    <a:pt x="411" y="622"/>
                  </a:lnTo>
                  <a:lnTo>
                    <a:pt x="425" y="629"/>
                  </a:lnTo>
                  <a:lnTo>
                    <a:pt x="439" y="629"/>
                  </a:lnTo>
                  <a:lnTo>
                    <a:pt x="460" y="636"/>
                  </a:lnTo>
                  <a:lnTo>
                    <a:pt x="481" y="636"/>
                  </a:lnTo>
                  <a:lnTo>
                    <a:pt x="495" y="636"/>
                  </a:lnTo>
                  <a:lnTo>
                    <a:pt x="516" y="642"/>
                  </a:lnTo>
                  <a:lnTo>
                    <a:pt x="529" y="642"/>
                  </a:lnTo>
                  <a:lnTo>
                    <a:pt x="536" y="642"/>
                  </a:lnTo>
                  <a:lnTo>
                    <a:pt x="550" y="64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0" name="Freeform 509"/>
            <p:cNvSpPr>
              <a:spLocks/>
            </p:cNvSpPr>
            <p:nvPr/>
          </p:nvSpPr>
          <p:spPr bwMode="auto">
            <a:xfrm>
              <a:off x="1157" y="1620"/>
              <a:ext cx="1303" cy="649"/>
            </a:xfrm>
            <a:custGeom>
              <a:avLst/>
              <a:gdLst>
                <a:gd name="T0" fmla="*/ 4223 w 187"/>
                <a:gd name="T1" fmla="*/ 4481 h 94"/>
                <a:gd name="T2" fmla="*/ 4759 w 187"/>
                <a:gd name="T3" fmla="*/ 4481 h 94"/>
                <a:gd name="T4" fmla="*/ 5247 w 187"/>
                <a:gd name="T5" fmla="*/ 4433 h 94"/>
                <a:gd name="T6" fmla="*/ 5630 w 187"/>
                <a:gd name="T7" fmla="*/ 4384 h 94"/>
                <a:gd name="T8" fmla="*/ 6167 w 187"/>
                <a:gd name="T9" fmla="*/ 4336 h 94"/>
                <a:gd name="T10" fmla="*/ 6557 w 187"/>
                <a:gd name="T11" fmla="*/ 4239 h 94"/>
                <a:gd name="T12" fmla="*/ 6891 w 187"/>
                <a:gd name="T13" fmla="*/ 4149 h 94"/>
                <a:gd name="T14" fmla="*/ 7281 w 187"/>
                <a:gd name="T15" fmla="*/ 4004 h 94"/>
                <a:gd name="T16" fmla="*/ 7672 w 187"/>
                <a:gd name="T17" fmla="*/ 3859 h 94"/>
                <a:gd name="T18" fmla="*/ 8013 w 187"/>
                <a:gd name="T19" fmla="*/ 3673 h 94"/>
                <a:gd name="T20" fmla="*/ 8306 w 187"/>
                <a:gd name="T21" fmla="*/ 3480 h 94"/>
                <a:gd name="T22" fmla="*/ 8591 w 187"/>
                <a:gd name="T23" fmla="*/ 3286 h 94"/>
                <a:gd name="T24" fmla="*/ 8835 w 187"/>
                <a:gd name="T25" fmla="*/ 2955 h 94"/>
                <a:gd name="T26" fmla="*/ 9030 w 187"/>
                <a:gd name="T27" fmla="*/ 2672 h 94"/>
                <a:gd name="T28" fmla="*/ 9079 w 187"/>
                <a:gd name="T29" fmla="*/ 2285 h 94"/>
                <a:gd name="T30" fmla="*/ 9030 w 187"/>
                <a:gd name="T31" fmla="*/ 1906 h 94"/>
                <a:gd name="T32" fmla="*/ 8884 w 187"/>
                <a:gd name="T33" fmla="*/ 1526 h 94"/>
                <a:gd name="T34" fmla="*/ 8689 w 187"/>
                <a:gd name="T35" fmla="*/ 1284 h 94"/>
                <a:gd name="T36" fmla="*/ 8396 w 187"/>
                <a:gd name="T37" fmla="*/ 1049 h 94"/>
                <a:gd name="T38" fmla="*/ 8062 w 187"/>
                <a:gd name="T39" fmla="*/ 808 h 94"/>
                <a:gd name="T40" fmla="*/ 7769 w 187"/>
                <a:gd name="T41" fmla="*/ 670 h 94"/>
                <a:gd name="T42" fmla="*/ 7428 w 187"/>
                <a:gd name="T43" fmla="*/ 525 h 94"/>
                <a:gd name="T44" fmla="*/ 7038 w 187"/>
                <a:gd name="T45" fmla="*/ 380 h 94"/>
                <a:gd name="T46" fmla="*/ 6654 w 187"/>
                <a:gd name="T47" fmla="*/ 242 h 94"/>
                <a:gd name="T48" fmla="*/ 6215 w 187"/>
                <a:gd name="T49" fmla="*/ 145 h 94"/>
                <a:gd name="T50" fmla="*/ 5776 w 187"/>
                <a:gd name="T51" fmla="*/ 97 h 94"/>
                <a:gd name="T52" fmla="*/ 5337 w 187"/>
                <a:gd name="T53" fmla="*/ 48 h 94"/>
                <a:gd name="T54" fmla="*/ 4857 w 187"/>
                <a:gd name="T55" fmla="*/ 0 h 94"/>
                <a:gd name="T56" fmla="*/ 4369 w 187"/>
                <a:gd name="T57" fmla="*/ 0 h 94"/>
                <a:gd name="T58" fmla="*/ 3832 w 187"/>
                <a:gd name="T59" fmla="*/ 48 h 94"/>
                <a:gd name="T60" fmla="*/ 3449 w 187"/>
                <a:gd name="T61" fmla="*/ 48 h 94"/>
                <a:gd name="T62" fmla="*/ 2961 w 187"/>
                <a:gd name="T63" fmla="*/ 145 h 94"/>
                <a:gd name="T64" fmla="*/ 2571 w 187"/>
                <a:gd name="T65" fmla="*/ 242 h 94"/>
                <a:gd name="T66" fmla="*/ 2188 w 187"/>
                <a:gd name="T67" fmla="*/ 331 h 94"/>
                <a:gd name="T68" fmla="*/ 1798 w 187"/>
                <a:gd name="T69" fmla="*/ 428 h 94"/>
                <a:gd name="T70" fmla="*/ 1408 w 187"/>
                <a:gd name="T71" fmla="*/ 621 h 94"/>
                <a:gd name="T72" fmla="*/ 1066 w 187"/>
                <a:gd name="T73" fmla="*/ 759 h 94"/>
                <a:gd name="T74" fmla="*/ 773 w 187"/>
                <a:gd name="T75" fmla="*/ 1001 h 94"/>
                <a:gd name="T76" fmla="*/ 537 w 187"/>
                <a:gd name="T77" fmla="*/ 1194 h 94"/>
                <a:gd name="T78" fmla="*/ 244 w 187"/>
                <a:gd name="T79" fmla="*/ 1478 h 94"/>
                <a:gd name="T80" fmla="*/ 98 w 187"/>
                <a:gd name="T81" fmla="*/ 1809 h 94"/>
                <a:gd name="T82" fmla="*/ 0 w 187"/>
                <a:gd name="T83" fmla="*/ 2147 h 94"/>
                <a:gd name="T84" fmla="*/ 49 w 187"/>
                <a:gd name="T85" fmla="*/ 2527 h 94"/>
                <a:gd name="T86" fmla="*/ 244 w 187"/>
                <a:gd name="T87" fmla="*/ 2907 h 94"/>
                <a:gd name="T88" fmla="*/ 439 w 187"/>
                <a:gd name="T89" fmla="*/ 3197 h 94"/>
                <a:gd name="T90" fmla="*/ 683 w 187"/>
                <a:gd name="T91" fmla="*/ 3431 h 94"/>
                <a:gd name="T92" fmla="*/ 1017 w 187"/>
                <a:gd name="T93" fmla="*/ 3673 h 94"/>
                <a:gd name="T94" fmla="*/ 1310 w 187"/>
                <a:gd name="T95" fmla="*/ 3811 h 94"/>
                <a:gd name="T96" fmla="*/ 1651 w 187"/>
                <a:gd name="T97" fmla="*/ 3956 h 94"/>
                <a:gd name="T98" fmla="*/ 2042 w 187"/>
                <a:gd name="T99" fmla="*/ 4101 h 94"/>
                <a:gd name="T100" fmla="*/ 2425 w 187"/>
                <a:gd name="T101" fmla="*/ 4198 h 94"/>
                <a:gd name="T102" fmla="*/ 2864 w 187"/>
                <a:gd name="T103" fmla="*/ 4288 h 94"/>
                <a:gd name="T104" fmla="*/ 3352 w 187"/>
                <a:gd name="T105" fmla="*/ 4384 h 94"/>
                <a:gd name="T106" fmla="*/ 3742 w 187"/>
                <a:gd name="T107" fmla="*/ 4433 h 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7" h="94">
                  <a:moveTo>
                    <a:pt x="79" y="93"/>
                  </a:moveTo>
                  <a:lnTo>
                    <a:pt x="82" y="93"/>
                  </a:lnTo>
                  <a:lnTo>
                    <a:pt x="84" y="93"/>
                  </a:lnTo>
                  <a:lnTo>
                    <a:pt x="87" y="94"/>
                  </a:lnTo>
                  <a:lnTo>
                    <a:pt x="90" y="94"/>
                  </a:lnTo>
                  <a:lnTo>
                    <a:pt x="92" y="94"/>
                  </a:lnTo>
                  <a:lnTo>
                    <a:pt x="95" y="94"/>
                  </a:lnTo>
                  <a:lnTo>
                    <a:pt x="98" y="94"/>
                  </a:lnTo>
                  <a:lnTo>
                    <a:pt x="100" y="94"/>
                  </a:lnTo>
                  <a:lnTo>
                    <a:pt x="103" y="93"/>
                  </a:lnTo>
                  <a:lnTo>
                    <a:pt x="106" y="93"/>
                  </a:lnTo>
                  <a:lnTo>
                    <a:pt x="108" y="93"/>
                  </a:lnTo>
                  <a:lnTo>
                    <a:pt x="110" y="93"/>
                  </a:lnTo>
                  <a:lnTo>
                    <a:pt x="111" y="93"/>
                  </a:lnTo>
                  <a:lnTo>
                    <a:pt x="113" y="93"/>
                  </a:lnTo>
                  <a:lnTo>
                    <a:pt x="116" y="92"/>
                  </a:lnTo>
                  <a:lnTo>
                    <a:pt x="119" y="92"/>
                  </a:lnTo>
                  <a:lnTo>
                    <a:pt x="121" y="92"/>
                  </a:lnTo>
                  <a:lnTo>
                    <a:pt x="124" y="91"/>
                  </a:lnTo>
                  <a:lnTo>
                    <a:pt x="127" y="91"/>
                  </a:lnTo>
                  <a:lnTo>
                    <a:pt x="128" y="90"/>
                  </a:lnTo>
                  <a:lnTo>
                    <a:pt x="129" y="90"/>
                  </a:lnTo>
                  <a:lnTo>
                    <a:pt x="132" y="90"/>
                  </a:lnTo>
                  <a:lnTo>
                    <a:pt x="135" y="89"/>
                  </a:lnTo>
                  <a:lnTo>
                    <a:pt x="137" y="88"/>
                  </a:lnTo>
                  <a:lnTo>
                    <a:pt x="140" y="88"/>
                  </a:lnTo>
                  <a:lnTo>
                    <a:pt x="142" y="87"/>
                  </a:lnTo>
                  <a:lnTo>
                    <a:pt x="145" y="86"/>
                  </a:lnTo>
                  <a:lnTo>
                    <a:pt x="148" y="85"/>
                  </a:lnTo>
                  <a:lnTo>
                    <a:pt x="150" y="84"/>
                  </a:lnTo>
                  <a:lnTo>
                    <a:pt x="153" y="83"/>
                  </a:lnTo>
                  <a:lnTo>
                    <a:pt x="155" y="82"/>
                  </a:lnTo>
                  <a:lnTo>
                    <a:pt x="156" y="82"/>
                  </a:lnTo>
                  <a:lnTo>
                    <a:pt x="158" y="81"/>
                  </a:lnTo>
                  <a:lnTo>
                    <a:pt x="160" y="80"/>
                  </a:lnTo>
                  <a:lnTo>
                    <a:pt x="161" y="79"/>
                  </a:lnTo>
                  <a:lnTo>
                    <a:pt x="164" y="78"/>
                  </a:lnTo>
                  <a:lnTo>
                    <a:pt x="165" y="77"/>
                  </a:lnTo>
                  <a:lnTo>
                    <a:pt x="166" y="77"/>
                  </a:lnTo>
                  <a:lnTo>
                    <a:pt x="169" y="75"/>
                  </a:lnTo>
                  <a:lnTo>
                    <a:pt x="169" y="74"/>
                  </a:lnTo>
                  <a:lnTo>
                    <a:pt x="171" y="73"/>
                  </a:lnTo>
                  <a:lnTo>
                    <a:pt x="173" y="72"/>
                  </a:lnTo>
                  <a:lnTo>
                    <a:pt x="174" y="71"/>
                  </a:lnTo>
                  <a:lnTo>
                    <a:pt x="176" y="69"/>
                  </a:lnTo>
                  <a:lnTo>
                    <a:pt x="177" y="69"/>
                  </a:lnTo>
                  <a:lnTo>
                    <a:pt x="179" y="67"/>
                  </a:lnTo>
                  <a:lnTo>
                    <a:pt x="179" y="66"/>
                  </a:lnTo>
                  <a:lnTo>
                    <a:pt x="181" y="64"/>
                  </a:lnTo>
                  <a:lnTo>
                    <a:pt x="182" y="62"/>
                  </a:lnTo>
                  <a:lnTo>
                    <a:pt x="183" y="61"/>
                  </a:lnTo>
                  <a:lnTo>
                    <a:pt x="184" y="59"/>
                  </a:lnTo>
                  <a:lnTo>
                    <a:pt x="185" y="58"/>
                  </a:lnTo>
                  <a:lnTo>
                    <a:pt x="186" y="56"/>
                  </a:lnTo>
                  <a:lnTo>
                    <a:pt x="186" y="53"/>
                  </a:lnTo>
                  <a:lnTo>
                    <a:pt x="187" y="51"/>
                  </a:lnTo>
                  <a:lnTo>
                    <a:pt x="187" y="49"/>
                  </a:lnTo>
                  <a:lnTo>
                    <a:pt x="187" y="48"/>
                  </a:lnTo>
                  <a:lnTo>
                    <a:pt x="187" y="45"/>
                  </a:lnTo>
                  <a:lnTo>
                    <a:pt x="187" y="44"/>
                  </a:lnTo>
                  <a:lnTo>
                    <a:pt x="187" y="43"/>
                  </a:lnTo>
                  <a:lnTo>
                    <a:pt x="186" y="40"/>
                  </a:lnTo>
                  <a:lnTo>
                    <a:pt x="186" y="38"/>
                  </a:lnTo>
                  <a:lnTo>
                    <a:pt x="185" y="35"/>
                  </a:lnTo>
                  <a:lnTo>
                    <a:pt x="184" y="35"/>
                  </a:lnTo>
                  <a:lnTo>
                    <a:pt x="183" y="32"/>
                  </a:lnTo>
                  <a:lnTo>
                    <a:pt x="182" y="31"/>
                  </a:lnTo>
                  <a:lnTo>
                    <a:pt x="181" y="30"/>
                  </a:lnTo>
                  <a:lnTo>
                    <a:pt x="179" y="28"/>
                  </a:lnTo>
                  <a:lnTo>
                    <a:pt x="179" y="27"/>
                  </a:lnTo>
                  <a:lnTo>
                    <a:pt x="177" y="25"/>
                  </a:lnTo>
                  <a:lnTo>
                    <a:pt x="176" y="24"/>
                  </a:lnTo>
                  <a:lnTo>
                    <a:pt x="174" y="23"/>
                  </a:lnTo>
                  <a:lnTo>
                    <a:pt x="173" y="22"/>
                  </a:lnTo>
                  <a:lnTo>
                    <a:pt x="171" y="21"/>
                  </a:lnTo>
                  <a:lnTo>
                    <a:pt x="169" y="19"/>
                  </a:lnTo>
                  <a:lnTo>
                    <a:pt x="166" y="17"/>
                  </a:lnTo>
                  <a:lnTo>
                    <a:pt x="165" y="16"/>
                  </a:lnTo>
                  <a:lnTo>
                    <a:pt x="164" y="16"/>
                  </a:lnTo>
                  <a:lnTo>
                    <a:pt x="161" y="14"/>
                  </a:lnTo>
                  <a:lnTo>
                    <a:pt x="160" y="14"/>
                  </a:lnTo>
                  <a:lnTo>
                    <a:pt x="158" y="13"/>
                  </a:lnTo>
                  <a:lnTo>
                    <a:pt x="156" y="12"/>
                  </a:lnTo>
                  <a:lnTo>
                    <a:pt x="155" y="11"/>
                  </a:lnTo>
                  <a:lnTo>
                    <a:pt x="153" y="11"/>
                  </a:lnTo>
                  <a:lnTo>
                    <a:pt x="150" y="9"/>
                  </a:lnTo>
                  <a:lnTo>
                    <a:pt x="148" y="9"/>
                  </a:lnTo>
                  <a:lnTo>
                    <a:pt x="145" y="8"/>
                  </a:lnTo>
                  <a:lnTo>
                    <a:pt x="142" y="7"/>
                  </a:lnTo>
                  <a:lnTo>
                    <a:pt x="140" y="6"/>
                  </a:lnTo>
                  <a:lnTo>
                    <a:pt x="137" y="5"/>
                  </a:lnTo>
                  <a:lnTo>
                    <a:pt x="135" y="5"/>
                  </a:lnTo>
                  <a:lnTo>
                    <a:pt x="132" y="4"/>
                  </a:lnTo>
                  <a:lnTo>
                    <a:pt x="129" y="3"/>
                  </a:lnTo>
                  <a:lnTo>
                    <a:pt x="128" y="3"/>
                  </a:lnTo>
                  <a:lnTo>
                    <a:pt x="127" y="3"/>
                  </a:lnTo>
                  <a:lnTo>
                    <a:pt x="124" y="2"/>
                  </a:lnTo>
                  <a:lnTo>
                    <a:pt x="121" y="2"/>
                  </a:lnTo>
                  <a:lnTo>
                    <a:pt x="119" y="2"/>
                  </a:lnTo>
                  <a:lnTo>
                    <a:pt x="116" y="1"/>
                  </a:lnTo>
                  <a:lnTo>
                    <a:pt x="113" y="1"/>
                  </a:lnTo>
                  <a:lnTo>
                    <a:pt x="111" y="1"/>
                  </a:lnTo>
                  <a:lnTo>
                    <a:pt x="110" y="1"/>
                  </a:lnTo>
                  <a:lnTo>
                    <a:pt x="108" y="1"/>
                  </a:lnTo>
                  <a:lnTo>
                    <a:pt x="106" y="0"/>
                  </a:lnTo>
                  <a:lnTo>
                    <a:pt x="103" y="0"/>
                  </a:lnTo>
                  <a:lnTo>
                    <a:pt x="100" y="0"/>
                  </a:lnTo>
                  <a:lnTo>
                    <a:pt x="98" y="0"/>
                  </a:lnTo>
                  <a:lnTo>
                    <a:pt x="95" y="0"/>
                  </a:lnTo>
                  <a:lnTo>
                    <a:pt x="92" y="0"/>
                  </a:lnTo>
                  <a:lnTo>
                    <a:pt x="90" y="0"/>
                  </a:lnTo>
                  <a:lnTo>
                    <a:pt x="87" y="0"/>
                  </a:lnTo>
                  <a:lnTo>
                    <a:pt x="84" y="0"/>
                  </a:lnTo>
                  <a:lnTo>
                    <a:pt x="82" y="0"/>
                  </a:lnTo>
                  <a:lnTo>
                    <a:pt x="79" y="1"/>
                  </a:lnTo>
                  <a:lnTo>
                    <a:pt x="77" y="1"/>
                  </a:lnTo>
                  <a:lnTo>
                    <a:pt x="76" y="1"/>
                  </a:lnTo>
                  <a:lnTo>
                    <a:pt x="74" y="1"/>
                  </a:lnTo>
                  <a:lnTo>
                    <a:pt x="71" y="1"/>
                  </a:lnTo>
                  <a:lnTo>
                    <a:pt x="69" y="2"/>
                  </a:lnTo>
                  <a:lnTo>
                    <a:pt x="66" y="2"/>
                  </a:lnTo>
                  <a:lnTo>
                    <a:pt x="63" y="2"/>
                  </a:lnTo>
                  <a:lnTo>
                    <a:pt x="61" y="3"/>
                  </a:lnTo>
                  <a:lnTo>
                    <a:pt x="59" y="3"/>
                  </a:lnTo>
                  <a:lnTo>
                    <a:pt x="58" y="3"/>
                  </a:lnTo>
                  <a:lnTo>
                    <a:pt x="55" y="4"/>
                  </a:lnTo>
                  <a:lnTo>
                    <a:pt x="53" y="5"/>
                  </a:lnTo>
                  <a:lnTo>
                    <a:pt x="50" y="5"/>
                  </a:lnTo>
                  <a:lnTo>
                    <a:pt x="48" y="6"/>
                  </a:lnTo>
                  <a:lnTo>
                    <a:pt x="47" y="6"/>
                  </a:lnTo>
                  <a:lnTo>
                    <a:pt x="45" y="7"/>
                  </a:lnTo>
                  <a:lnTo>
                    <a:pt x="42" y="8"/>
                  </a:lnTo>
                  <a:lnTo>
                    <a:pt x="40" y="9"/>
                  </a:lnTo>
                  <a:lnTo>
                    <a:pt x="39" y="9"/>
                  </a:lnTo>
                  <a:lnTo>
                    <a:pt x="37" y="9"/>
                  </a:lnTo>
                  <a:lnTo>
                    <a:pt x="34" y="11"/>
                  </a:lnTo>
                  <a:lnTo>
                    <a:pt x="33" y="11"/>
                  </a:lnTo>
                  <a:lnTo>
                    <a:pt x="32" y="12"/>
                  </a:lnTo>
                  <a:lnTo>
                    <a:pt x="29" y="13"/>
                  </a:lnTo>
                  <a:lnTo>
                    <a:pt x="27" y="14"/>
                  </a:lnTo>
                  <a:lnTo>
                    <a:pt x="26" y="14"/>
                  </a:lnTo>
                  <a:lnTo>
                    <a:pt x="24" y="16"/>
                  </a:lnTo>
                  <a:lnTo>
                    <a:pt x="22" y="16"/>
                  </a:lnTo>
                  <a:lnTo>
                    <a:pt x="21" y="17"/>
                  </a:lnTo>
                  <a:lnTo>
                    <a:pt x="18" y="19"/>
                  </a:lnTo>
                  <a:lnTo>
                    <a:pt x="16" y="21"/>
                  </a:lnTo>
                  <a:lnTo>
                    <a:pt x="14" y="22"/>
                  </a:lnTo>
                  <a:lnTo>
                    <a:pt x="13" y="23"/>
                  </a:lnTo>
                  <a:lnTo>
                    <a:pt x="11" y="24"/>
                  </a:lnTo>
                  <a:lnTo>
                    <a:pt x="11" y="25"/>
                  </a:lnTo>
                  <a:lnTo>
                    <a:pt x="9" y="27"/>
                  </a:lnTo>
                  <a:lnTo>
                    <a:pt x="8" y="28"/>
                  </a:lnTo>
                  <a:lnTo>
                    <a:pt x="6" y="30"/>
                  </a:lnTo>
                  <a:lnTo>
                    <a:pt x="5" y="31"/>
                  </a:lnTo>
                  <a:lnTo>
                    <a:pt x="5" y="32"/>
                  </a:lnTo>
                  <a:lnTo>
                    <a:pt x="3" y="35"/>
                  </a:lnTo>
                  <a:lnTo>
                    <a:pt x="2" y="38"/>
                  </a:lnTo>
                  <a:lnTo>
                    <a:pt x="1" y="40"/>
                  </a:lnTo>
                  <a:lnTo>
                    <a:pt x="0" y="43"/>
                  </a:lnTo>
                  <a:lnTo>
                    <a:pt x="0" y="44"/>
                  </a:lnTo>
                  <a:lnTo>
                    <a:pt x="0" y="45"/>
                  </a:lnTo>
                  <a:lnTo>
                    <a:pt x="0" y="48"/>
                  </a:lnTo>
                  <a:lnTo>
                    <a:pt x="0" y="49"/>
                  </a:lnTo>
                  <a:lnTo>
                    <a:pt x="0" y="51"/>
                  </a:lnTo>
                  <a:lnTo>
                    <a:pt x="1" y="53"/>
                  </a:lnTo>
                  <a:lnTo>
                    <a:pt x="2" y="56"/>
                  </a:lnTo>
                  <a:lnTo>
                    <a:pt x="3" y="58"/>
                  </a:lnTo>
                  <a:lnTo>
                    <a:pt x="3" y="59"/>
                  </a:lnTo>
                  <a:lnTo>
                    <a:pt x="5" y="61"/>
                  </a:lnTo>
                  <a:lnTo>
                    <a:pt x="5" y="62"/>
                  </a:lnTo>
                  <a:lnTo>
                    <a:pt x="6" y="64"/>
                  </a:lnTo>
                  <a:lnTo>
                    <a:pt x="8" y="66"/>
                  </a:lnTo>
                  <a:lnTo>
                    <a:pt x="9" y="67"/>
                  </a:lnTo>
                  <a:lnTo>
                    <a:pt x="11" y="69"/>
                  </a:lnTo>
                  <a:lnTo>
                    <a:pt x="13" y="71"/>
                  </a:lnTo>
                  <a:lnTo>
                    <a:pt x="14" y="72"/>
                  </a:lnTo>
                  <a:lnTo>
                    <a:pt x="16" y="73"/>
                  </a:lnTo>
                  <a:lnTo>
                    <a:pt x="18" y="74"/>
                  </a:lnTo>
                  <a:lnTo>
                    <a:pt x="18" y="75"/>
                  </a:lnTo>
                  <a:lnTo>
                    <a:pt x="21" y="77"/>
                  </a:lnTo>
                  <a:lnTo>
                    <a:pt x="22" y="77"/>
                  </a:lnTo>
                  <a:lnTo>
                    <a:pt x="24" y="78"/>
                  </a:lnTo>
                  <a:lnTo>
                    <a:pt x="26" y="79"/>
                  </a:lnTo>
                  <a:lnTo>
                    <a:pt x="27" y="80"/>
                  </a:lnTo>
                  <a:lnTo>
                    <a:pt x="29" y="81"/>
                  </a:lnTo>
                  <a:lnTo>
                    <a:pt x="32" y="82"/>
                  </a:lnTo>
                  <a:lnTo>
                    <a:pt x="33" y="82"/>
                  </a:lnTo>
                  <a:lnTo>
                    <a:pt x="34" y="83"/>
                  </a:lnTo>
                  <a:lnTo>
                    <a:pt x="37" y="84"/>
                  </a:lnTo>
                  <a:lnTo>
                    <a:pt x="39" y="85"/>
                  </a:lnTo>
                  <a:lnTo>
                    <a:pt x="40" y="85"/>
                  </a:lnTo>
                  <a:lnTo>
                    <a:pt x="42" y="86"/>
                  </a:lnTo>
                  <a:lnTo>
                    <a:pt x="45" y="87"/>
                  </a:lnTo>
                  <a:lnTo>
                    <a:pt x="47" y="88"/>
                  </a:lnTo>
                  <a:lnTo>
                    <a:pt x="48" y="88"/>
                  </a:lnTo>
                  <a:lnTo>
                    <a:pt x="50" y="88"/>
                  </a:lnTo>
                  <a:lnTo>
                    <a:pt x="53" y="89"/>
                  </a:lnTo>
                  <a:lnTo>
                    <a:pt x="55" y="90"/>
                  </a:lnTo>
                  <a:lnTo>
                    <a:pt x="58" y="90"/>
                  </a:lnTo>
                  <a:lnTo>
                    <a:pt x="59" y="90"/>
                  </a:lnTo>
                  <a:lnTo>
                    <a:pt x="61" y="91"/>
                  </a:lnTo>
                  <a:lnTo>
                    <a:pt x="63" y="91"/>
                  </a:lnTo>
                  <a:lnTo>
                    <a:pt x="66" y="92"/>
                  </a:lnTo>
                  <a:lnTo>
                    <a:pt x="69" y="92"/>
                  </a:lnTo>
                  <a:lnTo>
                    <a:pt x="71" y="92"/>
                  </a:lnTo>
                  <a:lnTo>
                    <a:pt x="74" y="93"/>
                  </a:lnTo>
                  <a:lnTo>
                    <a:pt x="76" y="93"/>
                  </a:lnTo>
                  <a:lnTo>
                    <a:pt x="77" y="93"/>
                  </a:lnTo>
                  <a:lnTo>
                    <a:pt x="79" y="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31" name="Freeform 510"/>
            <p:cNvSpPr>
              <a:spLocks/>
            </p:cNvSpPr>
            <p:nvPr/>
          </p:nvSpPr>
          <p:spPr bwMode="auto">
            <a:xfrm>
              <a:off x="1233" y="1661"/>
              <a:ext cx="1150" cy="567"/>
            </a:xfrm>
            <a:custGeom>
              <a:avLst/>
              <a:gdLst>
                <a:gd name="T0" fmla="*/ 551 w 1150"/>
                <a:gd name="T1" fmla="*/ 567 h 567"/>
                <a:gd name="T2" fmla="*/ 607 w 1150"/>
                <a:gd name="T3" fmla="*/ 567 h 567"/>
                <a:gd name="T4" fmla="*/ 642 w 1150"/>
                <a:gd name="T5" fmla="*/ 567 h 567"/>
                <a:gd name="T6" fmla="*/ 697 w 1150"/>
                <a:gd name="T7" fmla="*/ 560 h 567"/>
                <a:gd name="T8" fmla="*/ 753 w 1150"/>
                <a:gd name="T9" fmla="*/ 553 h 567"/>
                <a:gd name="T10" fmla="*/ 788 w 1150"/>
                <a:gd name="T11" fmla="*/ 546 h 567"/>
                <a:gd name="T12" fmla="*/ 844 w 1150"/>
                <a:gd name="T13" fmla="*/ 532 h 567"/>
                <a:gd name="T14" fmla="*/ 879 w 1150"/>
                <a:gd name="T15" fmla="*/ 525 h 567"/>
                <a:gd name="T16" fmla="*/ 920 w 1150"/>
                <a:gd name="T17" fmla="*/ 512 h 567"/>
                <a:gd name="T18" fmla="*/ 962 w 1150"/>
                <a:gd name="T19" fmla="*/ 491 h 567"/>
                <a:gd name="T20" fmla="*/ 997 w 1150"/>
                <a:gd name="T21" fmla="*/ 470 h 567"/>
                <a:gd name="T22" fmla="*/ 1032 w 1150"/>
                <a:gd name="T23" fmla="*/ 456 h 567"/>
                <a:gd name="T24" fmla="*/ 1067 w 1150"/>
                <a:gd name="T25" fmla="*/ 436 h 567"/>
                <a:gd name="T26" fmla="*/ 1095 w 1150"/>
                <a:gd name="T27" fmla="*/ 401 h 567"/>
                <a:gd name="T28" fmla="*/ 1116 w 1150"/>
                <a:gd name="T29" fmla="*/ 373 h 567"/>
                <a:gd name="T30" fmla="*/ 1137 w 1150"/>
                <a:gd name="T31" fmla="*/ 339 h 567"/>
                <a:gd name="T32" fmla="*/ 1150 w 1150"/>
                <a:gd name="T33" fmla="*/ 290 h 567"/>
                <a:gd name="T34" fmla="*/ 1143 w 1150"/>
                <a:gd name="T35" fmla="*/ 235 h 567"/>
                <a:gd name="T36" fmla="*/ 1123 w 1150"/>
                <a:gd name="T37" fmla="*/ 201 h 567"/>
                <a:gd name="T38" fmla="*/ 1102 w 1150"/>
                <a:gd name="T39" fmla="*/ 166 h 567"/>
                <a:gd name="T40" fmla="*/ 1081 w 1150"/>
                <a:gd name="T41" fmla="*/ 145 h 567"/>
                <a:gd name="T42" fmla="*/ 1046 w 1150"/>
                <a:gd name="T43" fmla="*/ 118 h 567"/>
                <a:gd name="T44" fmla="*/ 1011 w 1150"/>
                <a:gd name="T45" fmla="*/ 97 h 567"/>
                <a:gd name="T46" fmla="*/ 969 w 1150"/>
                <a:gd name="T47" fmla="*/ 76 h 567"/>
                <a:gd name="T48" fmla="*/ 934 w 1150"/>
                <a:gd name="T49" fmla="*/ 62 h 567"/>
                <a:gd name="T50" fmla="*/ 900 w 1150"/>
                <a:gd name="T51" fmla="*/ 49 h 567"/>
                <a:gd name="T52" fmla="*/ 865 w 1150"/>
                <a:gd name="T53" fmla="*/ 35 h 567"/>
                <a:gd name="T54" fmla="*/ 809 w 1150"/>
                <a:gd name="T55" fmla="*/ 21 h 567"/>
                <a:gd name="T56" fmla="*/ 767 w 1150"/>
                <a:gd name="T57" fmla="*/ 14 h 567"/>
                <a:gd name="T58" fmla="*/ 711 w 1150"/>
                <a:gd name="T59" fmla="*/ 7 h 567"/>
                <a:gd name="T60" fmla="*/ 663 w 1150"/>
                <a:gd name="T61" fmla="*/ 0 h 567"/>
                <a:gd name="T62" fmla="*/ 621 w 1150"/>
                <a:gd name="T63" fmla="*/ 0 h 567"/>
                <a:gd name="T64" fmla="*/ 565 w 1150"/>
                <a:gd name="T65" fmla="*/ 0 h 567"/>
                <a:gd name="T66" fmla="*/ 509 w 1150"/>
                <a:gd name="T67" fmla="*/ 0 h 567"/>
                <a:gd name="T68" fmla="*/ 474 w 1150"/>
                <a:gd name="T69" fmla="*/ 0 h 567"/>
                <a:gd name="T70" fmla="*/ 419 w 1150"/>
                <a:gd name="T71" fmla="*/ 7 h 567"/>
                <a:gd name="T72" fmla="*/ 363 w 1150"/>
                <a:gd name="T73" fmla="*/ 21 h 567"/>
                <a:gd name="T74" fmla="*/ 328 w 1150"/>
                <a:gd name="T75" fmla="*/ 28 h 567"/>
                <a:gd name="T76" fmla="*/ 286 w 1150"/>
                <a:gd name="T77" fmla="*/ 35 h 567"/>
                <a:gd name="T78" fmla="*/ 237 w 1150"/>
                <a:gd name="T79" fmla="*/ 55 h 567"/>
                <a:gd name="T80" fmla="*/ 203 w 1150"/>
                <a:gd name="T81" fmla="*/ 69 h 567"/>
                <a:gd name="T82" fmla="*/ 161 w 1150"/>
                <a:gd name="T83" fmla="*/ 83 h 567"/>
                <a:gd name="T84" fmla="*/ 126 w 1150"/>
                <a:gd name="T85" fmla="*/ 104 h 567"/>
                <a:gd name="T86" fmla="*/ 98 w 1150"/>
                <a:gd name="T87" fmla="*/ 125 h 567"/>
                <a:gd name="T88" fmla="*/ 70 w 1150"/>
                <a:gd name="T89" fmla="*/ 145 h 567"/>
                <a:gd name="T90" fmla="*/ 42 w 1150"/>
                <a:gd name="T91" fmla="*/ 180 h 567"/>
                <a:gd name="T92" fmla="*/ 14 w 1150"/>
                <a:gd name="T93" fmla="*/ 221 h 567"/>
                <a:gd name="T94" fmla="*/ 7 w 1150"/>
                <a:gd name="T95" fmla="*/ 256 h 567"/>
                <a:gd name="T96" fmla="*/ 7 w 1150"/>
                <a:gd name="T97" fmla="*/ 311 h 567"/>
                <a:gd name="T98" fmla="*/ 14 w 1150"/>
                <a:gd name="T99" fmla="*/ 346 h 567"/>
                <a:gd name="T100" fmla="*/ 42 w 1150"/>
                <a:gd name="T101" fmla="*/ 380 h 567"/>
                <a:gd name="T102" fmla="*/ 70 w 1150"/>
                <a:gd name="T103" fmla="*/ 415 h 567"/>
                <a:gd name="T104" fmla="*/ 98 w 1150"/>
                <a:gd name="T105" fmla="*/ 436 h 567"/>
                <a:gd name="T106" fmla="*/ 126 w 1150"/>
                <a:gd name="T107" fmla="*/ 456 h 567"/>
                <a:gd name="T108" fmla="*/ 161 w 1150"/>
                <a:gd name="T109" fmla="*/ 477 h 567"/>
                <a:gd name="T110" fmla="*/ 203 w 1150"/>
                <a:gd name="T111" fmla="*/ 498 h 567"/>
                <a:gd name="T112" fmla="*/ 237 w 1150"/>
                <a:gd name="T113" fmla="*/ 512 h 567"/>
                <a:gd name="T114" fmla="*/ 286 w 1150"/>
                <a:gd name="T115" fmla="*/ 525 h 567"/>
                <a:gd name="T116" fmla="*/ 328 w 1150"/>
                <a:gd name="T117" fmla="*/ 539 h 567"/>
                <a:gd name="T118" fmla="*/ 363 w 1150"/>
                <a:gd name="T119" fmla="*/ 546 h 567"/>
                <a:gd name="T120" fmla="*/ 419 w 1150"/>
                <a:gd name="T121" fmla="*/ 553 h 567"/>
                <a:gd name="T122" fmla="*/ 474 w 1150"/>
                <a:gd name="T123" fmla="*/ 560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0" h="567">
                  <a:moveTo>
                    <a:pt x="509" y="567"/>
                  </a:moveTo>
                  <a:lnTo>
                    <a:pt x="530" y="567"/>
                  </a:lnTo>
                  <a:lnTo>
                    <a:pt x="551" y="567"/>
                  </a:lnTo>
                  <a:lnTo>
                    <a:pt x="565" y="567"/>
                  </a:lnTo>
                  <a:lnTo>
                    <a:pt x="586" y="567"/>
                  </a:lnTo>
                  <a:lnTo>
                    <a:pt x="607" y="567"/>
                  </a:lnTo>
                  <a:lnTo>
                    <a:pt x="621" y="567"/>
                  </a:lnTo>
                  <a:lnTo>
                    <a:pt x="642" y="567"/>
                  </a:lnTo>
                  <a:lnTo>
                    <a:pt x="663" y="567"/>
                  </a:lnTo>
                  <a:lnTo>
                    <a:pt x="676" y="560"/>
                  </a:lnTo>
                  <a:lnTo>
                    <a:pt x="697" y="560"/>
                  </a:lnTo>
                  <a:lnTo>
                    <a:pt x="711" y="560"/>
                  </a:lnTo>
                  <a:lnTo>
                    <a:pt x="732" y="553"/>
                  </a:lnTo>
                  <a:lnTo>
                    <a:pt x="753" y="553"/>
                  </a:lnTo>
                  <a:lnTo>
                    <a:pt x="767" y="553"/>
                  </a:lnTo>
                  <a:lnTo>
                    <a:pt x="788" y="546"/>
                  </a:lnTo>
                  <a:lnTo>
                    <a:pt x="809" y="539"/>
                  </a:lnTo>
                  <a:lnTo>
                    <a:pt x="823" y="539"/>
                  </a:lnTo>
                  <a:lnTo>
                    <a:pt x="844" y="532"/>
                  </a:lnTo>
                  <a:lnTo>
                    <a:pt x="865" y="525"/>
                  </a:lnTo>
                  <a:lnTo>
                    <a:pt x="879" y="525"/>
                  </a:lnTo>
                  <a:lnTo>
                    <a:pt x="900" y="518"/>
                  </a:lnTo>
                  <a:lnTo>
                    <a:pt x="913" y="512"/>
                  </a:lnTo>
                  <a:lnTo>
                    <a:pt x="920" y="512"/>
                  </a:lnTo>
                  <a:lnTo>
                    <a:pt x="934" y="505"/>
                  </a:lnTo>
                  <a:lnTo>
                    <a:pt x="955" y="498"/>
                  </a:lnTo>
                  <a:lnTo>
                    <a:pt x="962" y="491"/>
                  </a:lnTo>
                  <a:lnTo>
                    <a:pt x="969" y="491"/>
                  </a:lnTo>
                  <a:lnTo>
                    <a:pt x="990" y="477"/>
                  </a:lnTo>
                  <a:lnTo>
                    <a:pt x="997" y="470"/>
                  </a:lnTo>
                  <a:lnTo>
                    <a:pt x="1011" y="470"/>
                  </a:lnTo>
                  <a:lnTo>
                    <a:pt x="1025" y="456"/>
                  </a:lnTo>
                  <a:lnTo>
                    <a:pt x="1032" y="456"/>
                  </a:lnTo>
                  <a:lnTo>
                    <a:pt x="1046" y="442"/>
                  </a:lnTo>
                  <a:lnTo>
                    <a:pt x="1060" y="436"/>
                  </a:lnTo>
                  <a:lnTo>
                    <a:pt x="1067" y="436"/>
                  </a:lnTo>
                  <a:lnTo>
                    <a:pt x="1081" y="422"/>
                  </a:lnTo>
                  <a:lnTo>
                    <a:pt x="1081" y="415"/>
                  </a:lnTo>
                  <a:lnTo>
                    <a:pt x="1095" y="401"/>
                  </a:lnTo>
                  <a:lnTo>
                    <a:pt x="1102" y="401"/>
                  </a:lnTo>
                  <a:lnTo>
                    <a:pt x="1116" y="380"/>
                  </a:lnTo>
                  <a:lnTo>
                    <a:pt x="1116" y="373"/>
                  </a:lnTo>
                  <a:lnTo>
                    <a:pt x="1123" y="366"/>
                  </a:lnTo>
                  <a:lnTo>
                    <a:pt x="1137" y="346"/>
                  </a:lnTo>
                  <a:lnTo>
                    <a:pt x="1137" y="339"/>
                  </a:lnTo>
                  <a:lnTo>
                    <a:pt x="1143" y="325"/>
                  </a:lnTo>
                  <a:lnTo>
                    <a:pt x="1150" y="311"/>
                  </a:lnTo>
                  <a:lnTo>
                    <a:pt x="1150" y="290"/>
                  </a:lnTo>
                  <a:lnTo>
                    <a:pt x="1150" y="270"/>
                  </a:lnTo>
                  <a:lnTo>
                    <a:pt x="1150" y="256"/>
                  </a:lnTo>
                  <a:lnTo>
                    <a:pt x="1143" y="235"/>
                  </a:lnTo>
                  <a:lnTo>
                    <a:pt x="1137" y="221"/>
                  </a:lnTo>
                  <a:lnTo>
                    <a:pt x="1123" y="201"/>
                  </a:lnTo>
                  <a:lnTo>
                    <a:pt x="1116" y="187"/>
                  </a:lnTo>
                  <a:lnTo>
                    <a:pt x="1116" y="180"/>
                  </a:lnTo>
                  <a:lnTo>
                    <a:pt x="1102" y="166"/>
                  </a:lnTo>
                  <a:lnTo>
                    <a:pt x="1095" y="166"/>
                  </a:lnTo>
                  <a:lnTo>
                    <a:pt x="1081" y="145"/>
                  </a:lnTo>
                  <a:lnTo>
                    <a:pt x="1067" y="132"/>
                  </a:lnTo>
                  <a:lnTo>
                    <a:pt x="1060" y="125"/>
                  </a:lnTo>
                  <a:lnTo>
                    <a:pt x="1046" y="118"/>
                  </a:lnTo>
                  <a:lnTo>
                    <a:pt x="1032" y="111"/>
                  </a:lnTo>
                  <a:lnTo>
                    <a:pt x="1025" y="104"/>
                  </a:lnTo>
                  <a:lnTo>
                    <a:pt x="1011" y="97"/>
                  </a:lnTo>
                  <a:lnTo>
                    <a:pt x="997" y="90"/>
                  </a:lnTo>
                  <a:lnTo>
                    <a:pt x="990" y="83"/>
                  </a:lnTo>
                  <a:lnTo>
                    <a:pt x="969" y="76"/>
                  </a:lnTo>
                  <a:lnTo>
                    <a:pt x="962" y="69"/>
                  </a:lnTo>
                  <a:lnTo>
                    <a:pt x="955" y="69"/>
                  </a:lnTo>
                  <a:lnTo>
                    <a:pt x="934" y="62"/>
                  </a:lnTo>
                  <a:lnTo>
                    <a:pt x="920" y="55"/>
                  </a:lnTo>
                  <a:lnTo>
                    <a:pt x="913" y="55"/>
                  </a:lnTo>
                  <a:lnTo>
                    <a:pt x="900" y="49"/>
                  </a:lnTo>
                  <a:lnTo>
                    <a:pt x="879" y="42"/>
                  </a:lnTo>
                  <a:lnTo>
                    <a:pt x="865" y="35"/>
                  </a:lnTo>
                  <a:lnTo>
                    <a:pt x="844" y="28"/>
                  </a:lnTo>
                  <a:lnTo>
                    <a:pt x="823" y="28"/>
                  </a:lnTo>
                  <a:lnTo>
                    <a:pt x="809" y="21"/>
                  </a:lnTo>
                  <a:lnTo>
                    <a:pt x="788" y="21"/>
                  </a:lnTo>
                  <a:lnTo>
                    <a:pt x="767" y="14"/>
                  </a:lnTo>
                  <a:lnTo>
                    <a:pt x="753" y="14"/>
                  </a:lnTo>
                  <a:lnTo>
                    <a:pt x="732" y="7"/>
                  </a:lnTo>
                  <a:lnTo>
                    <a:pt x="711" y="7"/>
                  </a:lnTo>
                  <a:lnTo>
                    <a:pt x="697" y="7"/>
                  </a:lnTo>
                  <a:lnTo>
                    <a:pt x="676" y="0"/>
                  </a:lnTo>
                  <a:lnTo>
                    <a:pt x="663" y="0"/>
                  </a:lnTo>
                  <a:lnTo>
                    <a:pt x="642" y="0"/>
                  </a:lnTo>
                  <a:lnTo>
                    <a:pt x="621" y="0"/>
                  </a:lnTo>
                  <a:lnTo>
                    <a:pt x="607" y="0"/>
                  </a:lnTo>
                  <a:lnTo>
                    <a:pt x="586" y="0"/>
                  </a:lnTo>
                  <a:lnTo>
                    <a:pt x="565" y="0"/>
                  </a:lnTo>
                  <a:lnTo>
                    <a:pt x="551" y="0"/>
                  </a:lnTo>
                  <a:lnTo>
                    <a:pt x="530" y="0"/>
                  </a:lnTo>
                  <a:lnTo>
                    <a:pt x="509" y="0"/>
                  </a:lnTo>
                  <a:lnTo>
                    <a:pt x="495" y="0"/>
                  </a:lnTo>
                  <a:lnTo>
                    <a:pt x="474" y="0"/>
                  </a:lnTo>
                  <a:lnTo>
                    <a:pt x="453" y="7"/>
                  </a:lnTo>
                  <a:lnTo>
                    <a:pt x="440" y="7"/>
                  </a:lnTo>
                  <a:lnTo>
                    <a:pt x="419" y="7"/>
                  </a:lnTo>
                  <a:lnTo>
                    <a:pt x="405" y="14"/>
                  </a:lnTo>
                  <a:lnTo>
                    <a:pt x="384" y="14"/>
                  </a:lnTo>
                  <a:lnTo>
                    <a:pt x="363" y="21"/>
                  </a:lnTo>
                  <a:lnTo>
                    <a:pt x="349" y="21"/>
                  </a:lnTo>
                  <a:lnTo>
                    <a:pt x="328" y="28"/>
                  </a:lnTo>
                  <a:lnTo>
                    <a:pt x="307" y="28"/>
                  </a:lnTo>
                  <a:lnTo>
                    <a:pt x="293" y="35"/>
                  </a:lnTo>
                  <a:lnTo>
                    <a:pt x="286" y="35"/>
                  </a:lnTo>
                  <a:lnTo>
                    <a:pt x="272" y="42"/>
                  </a:lnTo>
                  <a:lnTo>
                    <a:pt x="251" y="49"/>
                  </a:lnTo>
                  <a:lnTo>
                    <a:pt x="237" y="55"/>
                  </a:lnTo>
                  <a:lnTo>
                    <a:pt x="230" y="55"/>
                  </a:lnTo>
                  <a:lnTo>
                    <a:pt x="216" y="62"/>
                  </a:lnTo>
                  <a:lnTo>
                    <a:pt x="203" y="69"/>
                  </a:lnTo>
                  <a:lnTo>
                    <a:pt x="189" y="69"/>
                  </a:lnTo>
                  <a:lnTo>
                    <a:pt x="182" y="76"/>
                  </a:lnTo>
                  <a:lnTo>
                    <a:pt x="161" y="83"/>
                  </a:lnTo>
                  <a:lnTo>
                    <a:pt x="154" y="90"/>
                  </a:lnTo>
                  <a:lnTo>
                    <a:pt x="147" y="97"/>
                  </a:lnTo>
                  <a:lnTo>
                    <a:pt x="126" y="104"/>
                  </a:lnTo>
                  <a:lnTo>
                    <a:pt x="119" y="111"/>
                  </a:lnTo>
                  <a:lnTo>
                    <a:pt x="105" y="118"/>
                  </a:lnTo>
                  <a:lnTo>
                    <a:pt x="98" y="125"/>
                  </a:lnTo>
                  <a:lnTo>
                    <a:pt x="91" y="132"/>
                  </a:lnTo>
                  <a:lnTo>
                    <a:pt x="77" y="145"/>
                  </a:lnTo>
                  <a:lnTo>
                    <a:pt x="70" y="145"/>
                  </a:lnTo>
                  <a:lnTo>
                    <a:pt x="56" y="166"/>
                  </a:lnTo>
                  <a:lnTo>
                    <a:pt x="49" y="166"/>
                  </a:lnTo>
                  <a:lnTo>
                    <a:pt x="42" y="180"/>
                  </a:lnTo>
                  <a:lnTo>
                    <a:pt x="35" y="187"/>
                  </a:lnTo>
                  <a:lnTo>
                    <a:pt x="28" y="201"/>
                  </a:lnTo>
                  <a:lnTo>
                    <a:pt x="14" y="221"/>
                  </a:lnTo>
                  <a:lnTo>
                    <a:pt x="7" y="235"/>
                  </a:lnTo>
                  <a:lnTo>
                    <a:pt x="7" y="256"/>
                  </a:lnTo>
                  <a:lnTo>
                    <a:pt x="0" y="270"/>
                  </a:lnTo>
                  <a:lnTo>
                    <a:pt x="0" y="290"/>
                  </a:lnTo>
                  <a:lnTo>
                    <a:pt x="7" y="311"/>
                  </a:lnTo>
                  <a:lnTo>
                    <a:pt x="7" y="325"/>
                  </a:lnTo>
                  <a:lnTo>
                    <a:pt x="14" y="339"/>
                  </a:lnTo>
                  <a:lnTo>
                    <a:pt x="14" y="346"/>
                  </a:lnTo>
                  <a:lnTo>
                    <a:pt x="28" y="366"/>
                  </a:lnTo>
                  <a:lnTo>
                    <a:pt x="35" y="373"/>
                  </a:lnTo>
                  <a:lnTo>
                    <a:pt x="42" y="380"/>
                  </a:lnTo>
                  <a:lnTo>
                    <a:pt x="49" y="401"/>
                  </a:lnTo>
                  <a:lnTo>
                    <a:pt x="56" y="401"/>
                  </a:lnTo>
                  <a:lnTo>
                    <a:pt x="70" y="415"/>
                  </a:lnTo>
                  <a:lnTo>
                    <a:pt x="77" y="422"/>
                  </a:lnTo>
                  <a:lnTo>
                    <a:pt x="91" y="436"/>
                  </a:lnTo>
                  <a:lnTo>
                    <a:pt x="98" y="436"/>
                  </a:lnTo>
                  <a:lnTo>
                    <a:pt x="105" y="442"/>
                  </a:lnTo>
                  <a:lnTo>
                    <a:pt x="119" y="456"/>
                  </a:lnTo>
                  <a:lnTo>
                    <a:pt x="126" y="456"/>
                  </a:lnTo>
                  <a:lnTo>
                    <a:pt x="147" y="470"/>
                  </a:lnTo>
                  <a:lnTo>
                    <a:pt x="154" y="470"/>
                  </a:lnTo>
                  <a:lnTo>
                    <a:pt x="161" y="477"/>
                  </a:lnTo>
                  <a:lnTo>
                    <a:pt x="182" y="491"/>
                  </a:lnTo>
                  <a:lnTo>
                    <a:pt x="189" y="491"/>
                  </a:lnTo>
                  <a:lnTo>
                    <a:pt x="203" y="498"/>
                  </a:lnTo>
                  <a:lnTo>
                    <a:pt x="216" y="505"/>
                  </a:lnTo>
                  <a:lnTo>
                    <a:pt x="230" y="512"/>
                  </a:lnTo>
                  <a:lnTo>
                    <a:pt x="237" y="512"/>
                  </a:lnTo>
                  <a:lnTo>
                    <a:pt x="251" y="518"/>
                  </a:lnTo>
                  <a:lnTo>
                    <a:pt x="272" y="525"/>
                  </a:lnTo>
                  <a:lnTo>
                    <a:pt x="286" y="525"/>
                  </a:lnTo>
                  <a:lnTo>
                    <a:pt x="293" y="525"/>
                  </a:lnTo>
                  <a:lnTo>
                    <a:pt x="307" y="532"/>
                  </a:lnTo>
                  <a:lnTo>
                    <a:pt x="328" y="539"/>
                  </a:lnTo>
                  <a:lnTo>
                    <a:pt x="349" y="539"/>
                  </a:lnTo>
                  <a:lnTo>
                    <a:pt x="363" y="546"/>
                  </a:lnTo>
                  <a:lnTo>
                    <a:pt x="384" y="553"/>
                  </a:lnTo>
                  <a:lnTo>
                    <a:pt x="405" y="553"/>
                  </a:lnTo>
                  <a:lnTo>
                    <a:pt x="419" y="553"/>
                  </a:lnTo>
                  <a:lnTo>
                    <a:pt x="440" y="560"/>
                  </a:lnTo>
                  <a:lnTo>
                    <a:pt x="453" y="560"/>
                  </a:lnTo>
                  <a:lnTo>
                    <a:pt x="474" y="560"/>
                  </a:lnTo>
                  <a:lnTo>
                    <a:pt x="495" y="567"/>
                  </a:lnTo>
                  <a:lnTo>
                    <a:pt x="509" y="56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2" name="Freeform 511"/>
            <p:cNvSpPr>
              <a:spLocks/>
            </p:cNvSpPr>
            <p:nvPr/>
          </p:nvSpPr>
          <p:spPr bwMode="auto">
            <a:xfrm>
              <a:off x="1233" y="1661"/>
              <a:ext cx="1150" cy="567"/>
            </a:xfrm>
            <a:custGeom>
              <a:avLst/>
              <a:gdLst>
                <a:gd name="T0" fmla="*/ 3840 w 165"/>
                <a:gd name="T1" fmla="*/ 3921 h 82"/>
                <a:gd name="T2" fmla="*/ 4224 w 165"/>
                <a:gd name="T3" fmla="*/ 3921 h 82"/>
                <a:gd name="T4" fmla="*/ 4468 w 165"/>
                <a:gd name="T5" fmla="*/ 3921 h 82"/>
                <a:gd name="T6" fmla="*/ 4858 w 165"/>
                <a:gd name="T7" fmla="*/ 3872 h 82"/>
                <a:gd name="T8" fmla="*/ 5248 w 165"/>
                <a:gd name="T9" fmla="*/ 3824 h 82"/>
                <a:gd name="T10" fmla="*/ 5632 w 165"/>
                <a:gd name="T11" fmla="*/ 3727 h 82"/>
                <a:gd name="T12" fmla="*/ 6022 w 165"/>
                <a:gd name="T13" fmla="*/ 3637 h 82"/>
                <a:gd name="T14" fmla="*/ 6266 w 165"/>
                <a:gd name="T15" fmla="*/ 3589 h 82"/>
                <a:gd name="T16" fmla="*/ 6510 w 165"/>
                <a:gd name="T17" fmla="*/ 3492 h 82"/>
                <a:gd name="T18" fmla="*/ 6754 w 165"/>
                <a:gd name="T19" fmla="*/ 3395 h 82"/>
                <a:gd name="T20" fmla="*/ 7046 w 165"/>
                <a:gd name="T21" fmla="*/ 3250 h 82"/>
                <a:gd name="T22" fmla="*/ 7283 w 165"/>
                <a:gd name="T23" fmla="*/ 3063 h 82"/>
                <a:gd name="T24" fmla="*/ 7527 w 165"/>
                <a:gd name="T25" fmla="*/ 2918 h 82"/>
                <a:gd name="T26" fmla="*/ 7674 w 165"/>
                <a:gd name="T27" fmla="*/ 2773 h 82"/>
                <a:gd name="T28" fmla="*/ 7820 w 165"/>
                <a:gd name="T29" fmla="*/ 2531 h 82"/>
                <a:gd name="T30" fmla="*/ 7966 w 165"/>
                <a:gd name="T31" fmla="*/ 2247 h 82"/>
                <a:gd name="T32" fmla="*/ 8015 w 165"/>
                <a:gd name="T33" fmla="*/ 1867 h 82"/>
                <a:gd name="T34" fmla="*/ 7918 w 165"/>
                <a:gd name="T35" fmla="*/ 1528 h 82"/>
                <a:gd name="T36" fmla="*/ 7771 w 165"/>
                <a:gd name="T37" fmla="*/ 1293 h 82"/>
                <a:gd name="T38" fmla="*/ 7625 w 165"/>
                <a:gd name="T39" fmla="*/ 1148 h 82"/>
                <a:gd name="T40" fmla="*/ 7430 w 165"/>
                <a:gd name="T41" fmla="*/ 906 h 82"/>
                <a:gd name="T42" fmla="*/ 7193 w 165"/>
                <a:gd name="T43" fmla="*/ 768 h 82"/>
                <a:gd name="T44" fmla="*/ 6949 w 165"/>
                <a:gd name="T45" fmla="*/ 622 h 82"/>
                <a:gd name="T46" fmla="*/ 6705 w 165"/>
                <a:gd name="T47" fmla="*/ 477 h 82"/>
                <a:gd name="T48" fmla="*/ 6412 w 165"/>
                <a:gd name="T49" fmla="*/ 380 h 82"/>
                <a:gd name="T50" fmla="*/ 6119 w 165"/>
                <a:gd name="T51" fmla="*/ 284 h 82"/>
                <a:gd name="T52" fmla="*/ 5875 w 165"/>
                <a:gd name="T53" fmla="*/ 194 h 82"/>
                <a:gd name="T54" fmla="*/ 5492 w 165"/>
                <a:gd name="T55" fmla="*/ 145 h 82"/>
                <a:gd name="T56" fmla="*/ 5102 w 165"/>
                <a:gd name="T57" fmla="*/ 48 h 82"/>
                <a:gd name="T58" fmla="*/ 4712 w 165"/>
                <a:gd name="T59" fmla="*/ 0 h 82"/>
                <a:gd name="T60" fmla="*/ 4468 w 165"/>
                <a:gd name="T61" fmla="*/ 0 h 82"/>
                <a:gd name="T62" fmla="*/ 4077 w 165"/>
                <a:gd name="T63" fmla="*/ 0 h 82"/>
                <a:gd name="T64" fmla="*/ 3694 w 165"/>
                <a:gd name="T65" fmla="*/ 0 h 82"/>
                <a:gd name="T66" fmla="*/ 3304 w 165"/>
                <a:gd name="T67" fmla="*/ 0 h 82"/>
                <a:gd name="T68" fmla="*/ 2913 w 165"/>
                <a:gd name="T69" fmla="*/ 48 h 82"/>
                <a:gd name="T70" fmla="*/ 2523 w 165"/>
                <a:gd name="T71" fmla="*/ 145 h 82"/>
                <a:gd name="T72" fmla="*/ 2286 w 165"/>
                <a:gd name="T73" fmla="*/ 194 h 82"/>
                <a:gd name="T74" fmla="*/ 1993 w 165"/>
                <a:gd name="T75" fmla="*/ 242 h 82"/>
                <a:gd name="T76" fmla="*/ 1652 w 165"/>
                <a:gd name="T77" fmla="*/ 380 h 82"/>
                <a:gd name="T78" fmla="*/ 1408 w 165"/>
                <a:gd name="T79" fmla="*/ 477 h 82"/>
                <a:gd name="T80" fmla="*/ 1115 w 165"/>
                <a:gd name="T81" fmla="*/ 574 h 82"/>
                <a:gd name="T82" fmla="*/ 871 w 165"/>
                <a:gd name="T83" fmla="*/ 719 h 82"/>
                <a:gd name="T84" fmla="*/ 683 w 165"/>
                <a:gd name="T85" fmla="*/ 857 h 82"/>
                <a:gd name="T86" fmla="*/ 488 w 165"/>
                <a:gd name="T87" fmla="*/ 1003 h 82"/>
                <a:gd name="T88" fmla="*/ 293 w 165"/>
                <a:gd name="T89" fmla="*/ 1245 h 82"/>
                <a:gd name="T90" fmla="*/ 98 w 165"/>
                <a:gd name="T91" fmla="*/ 1528 h 82"/>
                <a:gd name="T92" fmla="*/ 49 w 165"/>
                <a:gd name="T93" fmla="*/ 1770 h 82"/>
                <a:gd name="T94" fmla="*/ 49 w 165"/>
                <a:gd name="T95" fmla="*/ 2150 h 82"/>
                <a:gd name="T96" fmla="*/ 98 w 165"/>
                <a:gd name="T97" fmla="*/ 2392 h 82"/>
                <a:gd name="T98" fmla="*/ 293 w 165"/>
                <a:gd name="T99" fmla="*/ 2628 h 82"/>
                <a:gd name="T100" fmla="*/ 488 w 165"/>
                <a:gd name="T101" fmla="*/ 2870 h 82"/>
                <a:gd name="T102" fmla="*/ 683 w 165"/>
                <a:gd name="T103" fmla="*/ 3015 h 82"/>
                <a:gd name="T104" fmla="*/ 871 w 165"/>
                <a:gd name="T105" fmla="*/ 3153 h 82"/>
                <a:gd name="T106" fmla="*/ 1115 w 165"/>
                <a:gd name="T107" fmla="*/ 3298 h 82"/>
                <a:gd name="T108" fmla="*/ 1408 w 165"/>
                <a:gd name="T109" fmla="*/ 3443 h 82"/>
                <a:gd name="T110" fmla="*/ 1652 w 165"/>
                <a:gd name="T111" fmla="*/ 3540 h 82"/>
                <a:gd name="T112" fmla="*/ 1993 w 165"/>
                <a:gd name="T113" fmla="*/ 3637 h 82"/>
                <a:gd name="T114" fmla="*/ 2286 w 165"/>
                <a:gd name="T115" fmla="*/ 3727 h 82"/>
                <a:gd name="T116" fmla="*/ 2523 w 165"/>
                <a:gd name="T117" fmla="*/ 3775 h 82"/>
                <a:gd name="T118" fmla="*/ 2913 w 165"/>
                <a:gd name="T119" fmla="*/ 3824 h 82"/>
                <a:gd name="T120" fmla="*/ 3304 w 165"/>
                <a:gd name="T121" fmla="*/ 3872 h 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5" h="82">
                  <a:moveTo>
                    <a:pt x="73" y="82"/>
                  </a:moveTo>
                  <a:lnTo>
                    <a:pt x="76" y="82"/>
                  </a:lnTo>
                  <a:lnTo>
                    <a:pt x="79" y="82"/>
                  </a:lnTo>
                  <a:lnTo>
                    <a:pt x="81" y="82"/>
                  </a:lnTo>
                  <a:lnTo>
                    <a:pt x="84" y="82"/>
                  </a:lnTo>
                  <a:lnTo>
                    <a:pt x="87" y="82"/>
                  </a:lnTo>
                  <a:lnTo>
                    <a:pt x="89" y="82"/>
                  </a:lnTo>
                  <a:lnTo>
                    <a:pt x="92" y="82"/>
                  </a:lnTo>
                  <a:lnTo>
                    <a:pt x="95" y="82"/>
                  </a:lnTo>
                  <a:lnTo>
                    <a:pt x="97" y="81"/>
                  </a:lnTo>
                  <a:lnTo>
                    <a:pt x="100" y="81"/>
                  </a:lnTo>
                  <a:lnTo>
                    <a:pt x="102" y="81"/>
                  </a:lnTo>
                  <a:lnTo>
                    <a:pt x="105" y="80"/>
                  </a:lnTo>
                  <a:lnTo>
                    <a:pt x="108" y="80"/>
                  </a:lnTo>
                  <a:lnTo>
                    <a:pt x="110" y="80"/>
                  </a:lnTo>
                  <a:lnTo>
                    <a:pt x="113" y="79"/>
                  </a:lnTo>
                  <a:lnTo>
                    <a:pt x="116" y="78"/>
                  </a:lnTo>
                  <a:lnTo>
                    <a:pt x="118" y="78"/>
                  </a:lnTo>
                  <a:lnTo>
                    <a:pt x="121" y="77"/>
                  </a:lnTo>
                  <a:lnTo>
                    <a:pt x="124" y="76"/>
                  </a:lnTo>
                  <a:lnTo>
                    <a:pt x="126" y="76"/>
                  </a:lnTo>
                  <a:lnTo>
                    <a:pt x="129" y="75"/>
                  </a:lnTo>
                  <a:lnTo>
                    <a:pt x="131" y="74"/>
                  </a:lnTo>
                  <a:lnTo>
                    <a:pt x="132" y="74"/>
                  </a:lnTo>
                  <a:lnTo>
                    <a:pt x="134" y="73"/>
                  </a:lnTo>
                  <a:lnTo>
                    <a:pt x="137" y="72"/>
                  </a:lnTo>
                  <a:lnTo>
                    <a:pt x="138" y="71"/>
                  </a:lnTo>
                  <a:lnTo>
                    <a:pt x="139" y="71"/>
                  </a:lnTo>
                  <a:lnTo>
                    <a:pt x="142" y="69"/>
                  </a:lnTo>
                  <a:lnTo>
                    <a:pt x="143" y="68"/>
                  </a:lnTo>
                  <a:lnTo>
                    <a:pt x="145" y="68"/>
                  </a:lnTo>
                  <a:lnTo>
                    <a:pt x="147" y="66"/>
                  </a:lnTo>
                  <a:lnTo>
                    <a:pt x="148" y="66"/>
                  </a:lnTo>
                  <a:lnTo>
                    <a:pt x="150" y="64"/>
                  </a:lnTo>
                  <a:lnTo>
                    <a:pt x="152" y="63"/>
                  </a:lnTo>
                  <a:lnTo>
                    <a:pt x="153" y="63"/>
                  </a:lnTo>
                  <a:lnTo>
                    <a:pt x="155" y="61"/>
                  </a:lnTo>
                  <a:lnTo>
                    <a:pt x="155" y="60"/>
                  </a:lnTo>
                  <a:lnTo>
                    <a:pt x="157" y="58"/>
                  </a:lnTo>
                  <a:lnTo>
                    <a:pt x="158" y="58"/>
                  </a:lnTo>
                  <a:lnTo>
                    <a:pt x="160" y="55"/>
                  </a:lnTo>
                  <a:lnTo>
                    <a:pt x="160" y="54"/>
                  </a:lnTo>
                  <a:lnTo>
                    <a:pt x="161" y="53"/>
                  </a:lnTo>
                  <a:lnTo>
                    <a:pt x="163" y="50"/>
                  </a:lnTo>
                  <a:lnTo>
                    <a:pt x="163" y="49"/>
                  </a:lnTo>
                  <a:lnTo>
                    <a:pt x="164" y="47"/>
                  </a:lnTo>
                  <a:lnTo>
                    <a:pt x="165" y="45"/>
                  </a:lnTo>
                  <a:lnTo>
                    <a:pt x="165" y="42"/>
                  </a:lnTo>
                  <a:lnTo>
                    <a:pt x="165" y="39"/>
                  </a:lnTo>
                  <a:lnTo>
                    <a:pt x="165" y="37"/>
                  </a:lnTo>
                  <a:lnTo>
                    <a:pt x="164" y="34"/>
                  </a:lnTo>
                  <a:lnTo>
                    <a:pt x="163" y="32"/>
                  </a:lnTo>
                  <a:lnTo>
                    <a:pt x="161" y="29"/>
                  </a:lnTo>
                  <a:lnTo>
                    <a:pt x="160" y="27"/>
                  </a:lnTo>
                  <a:lnTo>
                    <a:pt x="160" y="26"/>
                  </a:lnTo>
                  <a:lnTo>
                    <a:pt x="158" y="24"/>
                  </a:lnTo>
                  <a:lnTo>
                    <a:pt x="157" y="24"/>
                  </a:lnTo>
                  <a:lnTo>
                    <a:pt x="155" y="21"/>
                  </a:lnTo>
                  <a:lnTo>
                    <a:pt x="153" y="19"/>
                  </a:lnTo>
                  <a:lnTo>
                    <a:pt x="152" y="18"/>
                  </a:lnTo>
                  <a:lnTo>
                    <a:pt x="150" y="17"/>
                  </a:lnTo>
                  <a:lnTo>
                    <a:pt x="148" y="16"/>
                  </a:lnTo>
                  <a:lnTo>
                    <a:pt x="147" y="15"/>
                  </a:lnTo>
                  <a:lnTo>
                    <a:pt x="145" y="14"/>
                  </a:lnTo>
                  <a:lnTo>
                    <a:pt x="143" y="13"/>
                  </a:lnTo>
                  <a:lnTo>
                    <a:pt x="142" y="12"/>
                  </a:lnTo>
                  <a:lnTo>
                    <a:pt x="139" y="11"/>
                  </a:lnTo>
                  <a:lnTo>
                    <a:pt x="138" y="10"/>
                  </a:lnTo>
                  <a:lnTo>
                    <a:pt x="137" y="10"/>
                  </a:lnTo>
                  <a:lnTo>
                    <a:pt x="134" y="9"/>
                  </a:lnTo>
                  <a:lnTo>
                    <a:pt x="132" y="8"/>
                  </a:lnTo>
                  <a:lnTo>
                    <a:pt x="131" y="8"/>
                  </a:lnTo>
                  <a:lnTo>
                    <a:pt x="129" y="7"/>
                  </a:lnTo>
                  <a:lnTo>
                    <a:pt x="126" y="6"/>
                  </a:lnTo>
                  <a:lnTo>
                    <a:pt x="124" y="5"/>
                  </a:lnTo>
                  <a:lnTo>
                    <a:pt x="121" y="4"/>
                  </a:lnTo>
                  <a:lnTo>
                    <a:pt x="118" y="4"/>
                  </a:lnTo>
                  <a:lnTo>
                    <a:pt x="116" y="3"/>
                  </a:lnTo>
                  <a:lnTo>
                    <a:pt x="113" y="3"/>
                  </a:lnTo>
                  <a:lnTo>
                    <a:pt x="110" y="2"/>
                  </a:lnTo>
                  <a:lnTo>
                    <a:pt x="108" y="2"/>
                  </a:lnTo>
                  <a:lnTo>
                    <a:pt x="105" y="1"/>
                  </a:lnTo>
                  <a:lnTo>
                    <a:pt x="102" y="1"/>
                  </a:lnTo>
                  <a:lnTo>
                    <a:pt x="100" y="1"/>
                  </a:lnTo>
                  <a:lnTo>
                    <a:pt x="97" y="0"/>
                  </a:lnTo>
                  <a:lnTo>
                    <a:pt x="95" y="0"/>
                  </a:lnTo>
                  <a:lnTo>
                    <a:pt x="92" y="0"/>
                  </a:lnTo>
                  <a:lnTo>
                    <a:pt x="89" y="0"/>
                  </a:lnTo>
                  <a:lnTo>
                    <a:pt x="87" y="0"/>
                  </a:lnTo>
                  <a:lnTo>
                    <a:pt x="84" y="0"/>
                  </a:lnTo>
                  <a:lnTo>
                    <a:pt x="81" y="0"/>
                  </a:lnTo>
                  <a:lnTo>
                    <a:pt x="79" y="0"/>
                  </a:lnTo>
                  <a:lnTo>
                    <a:pt x="76" y="0"/>
                  </a:lnTo>
                  <a:lnTo>
                    <a:pt x="73" y="0"/>
                  </a:lnTo>
                  <a:lnTo>
                    <a:pt x="71" y="0"/>
                  </a:lnTo>
                  <a:lnTo>
                    <a:pt x="68" y="0"/>
                  </a:lnTo>
                  <a:lnTo>
                    <a:pt x="65" y="1"/>
                  </a:lnTo>
                  <a:lnTo>
                    <a:pt x="63" y="1"/>
                  </a:lnTo>
                  <a:lnTo>
                    <a:pt x="60" y="1"/>
                  </a:lnTo>
                  <a:lnTo>
                    <a:pt x="58" y="2"/>
                  </a:lnTo>
                  <a:lnTo>
                    <a:pt x="55" y="2"/>
                  </a:lnTo>
                  <a:lnTo>
                    <a:pt x="52" y="3"/>
                  </a:lnTo>
                  <a:lnTo>
                    <a:pt x="50" y="3"/>
                  </a:lnTo>
                  <a:lnTo>
                    <a:pt x="47" y="4"/>
                  </a:lnTo>
                  <a:lnTo>
                    <a:pt x="44" y="4"/>
                  </a:lnTo>
                  <a:lnTo>
                    <a:pt x="42" y="5"/>
                  </a:lnTo>
                  <a:lnTo>
                    <a:pt x="41" y="5"/>
                  </a:lnTo>
                  <a:lnTo>
                    <a:pt x="39" y="6"/>
                  </a:lnTo>
                  <a:lnTo>
                    <a:pt x="36" y="7"/>
                  </a:lnTo>
                  <a:lnTo>
                    <a:pt x="34" y="8"/>
                  </a:lnTo>
                  <a:lnTo>
                    <a:pt x="33" y="8"/>
                  </a:lnTo>
                  <a:lnTo>
                    <a:pt x="31" y="9"/>
                  </a:lnTo>
                  <a:lnTo>
                    <a:pt x="29" y="10"/>
                  </a:lnTo>
                  <a:lnTo>
                    <a:pt x="27" y="10"/>
                  </a:lnTo>
                  <a:lnTo>
                    <a:pt x="26" y="11"/>
                  </a:lnTo>
                  <a:lnTo>
                    <a:pt x="23" y="12"/>
                  </a:lnTo>
                  <a:lnTo>
                    <a:pt x="22" y="13"/>
                  </a:lnTo>
                  <a:lnTo>
                    <a:pt x="21" y="14"/>
                  </a:lnTo>
                  <a:lnTo>
                    <a:pt x="18" y="15"/>
                  </a:lnTo>
                  <a:lnTo>
                    <a:pt x="17" y="16"/>
                  </a:lnTo>
                  <a:lnTo>
                    <a:pt x="15" y="17"/>
                  </a:lnTo>
                  <a:lnTo>
                    <a:pt x="14" y="18"/>
                  </a:lnTo>
                  <a:lnTo>
                    <a:pt x="13" y="19"/>
                  </a:lnTo>
                  <a:lnTo>
                    <a:pt x="11" y="21"/>
                  </a:lnTo>
                  <a:lnTo>
                    <a:pt x="10" y="21"/>
                  </a:lnTo>
                  <a:lnTo>
                    <a:pt x="8" y="24"/>
                  </a:lnTo>
                  <a:lnTo>
                    <a:pt x="7" y="24"/>
                  </a:lnTo>
                  <a:lnTo>
                    <a:pt x="6" y="26"/>
                  </a:lnTo>
                  <a:lnTo>
                    <a:pt x="5" y="27"/>
                  </a:lnTo>
                  <a:lnTo>
                    <a:pt x="4" y="29"/>
                  </a:lnTo>
                  <a:lnTo>
                    <a:pt x="2" y="32"/>
                  </a:lnTo>
                  <a:lnTo>
                    <a:pt x="1" y="34"/>
                  </a:lnTo>
                  <a:lnTo>
                    <a:pt x="1" y="37"/>
                  </a:lnTo>
                  <a:lnTo>
                    <a:pt x="0" y="39"/>
                  </a:lnTo>
                  <a:lnTo>
                    <a:pt x="0" y="42"/>
                  </a:lnTo>
                  <a:lnTo>
                    <a:pt x="1" y="45"/>
                  </a:lnTo>
                  <a:lnTo>
                    <a:pt x="1" y="47"/>
                  </a:lnTo>
                  <a:lnTo>
                    <a:pt x="2" y="49"/>
                  </a:lnTo>
                  <a:lnTo>
                    <a:pt x="2" y="50"/>
                  </a:lnTo>
                  <a:lnTo>
                    <a:pt x="4" y="53"/>
                  </a:lnTo>
                  <a:lnTo>
                    <a:pt x="5" y="54"/>
                  </a:lnTo>
                  <a:lnTo>
                    <a:pt x="6" y="55"/>
                  </a:lnTo>
                  <a:lnTo>
                    <a:pt x="7" y="58"/>
                  </a:lnTo>
                  <a:lnTo>
                    <a:pt x="8" y="58"/>
                  </a:lnTo>
                  <a:lnTo>
                    <a:pt x="10" y="60"/>
                  </a:lnTo>
                  <a:lnTo>
                    <a:pt x="11" y="61"/>
                  </a:lnTo>
                  <a:lnTo>
                    <a:pt x="13" y="63"/>
                  </a:lnTo>
                  <a:lnTo>
                    <a:pt x="14" y="63"/>
                  </a:lnTo>
                  <a:lnTo>
                    <a:pt x="15" y="64"/>
                  </a:lnTo>
                  <a:lnTo>
                    <a:pt x="17" y="66"/>
                  </a:lnTo>
                  <a:lnTo>
                    <a:pt x="18" y="66"/>
                  </a:lnTo>
                  <a:lnTo>
                    <a:pt x="21" y="68"/>
                  </a:lnTo>
                  <a:lnTo>
                    <a:pt x="22" y="68"/>
                  </a:lnTo>
                  <a:lnTo>
                    <a:pt x="23" y="69"/>
                  </a:lnTo>
                  <a:lnTo>
                    <a:pt x="26" y="71"/>
                  </a:lnTo>
                  <a:lnTo>
                    <a:pt x="27" y="71"/>
                  </a:lnTo>
                  <a:lnTo>
                    <a:pt x="29" y="72"/>
                  </a:lnTo>
                  <a:lnTo>
                    <a:pt x="31" y="73"/>
                  </a:lnTo>
                  <a:lnTo>
                    <a:pt x="33" y="74"/>
                  </a:lnTo>
                  <a:lnTo>
                    <a:pt x="34" y="74"/>
                  </a:lnTo>
                  <a:lnTo>
                    <a:pt x="36" y="75"/>
                  </a:lnTo>
                  <a:lnTo>
                    <a:pt x="39" y="76"/>
                  </a:lnTo>
                  <a:lnTo>
                    <a:pt x="41" y="76"/>
                  </a:lnTo>
                  <a:lnTo>
                    <a:pt x="42" y="76"/>
                  </a:lnTo>
                  <a:lnTo>
                    <a:pt x="44" y="77"/>
                  </a:lnTo>
                  <a:lnTo>
                    <a:pt x="47" y="78"/>
                  </a:lnTo>
                  <a:lnTo>
                    <a:pt x="50" y="78"/>
                  </a:lnTo>
                  <a:lnTo>
                    <a:pt x="52" y="79"/>
                  </a:lnTo>
                  <a:lnTo>
                    <a:pt x="55" y="80"/>
                  </a:lnTo>
                  <a:lnTo>
                    <a:pt x="58" y="80"/>
                  </a:lnTo>
                  <a:lnTo>
                    <a:pt x="60" y="80"/>
                  </a:lnTo>
                  <a:lnTo>
                    <a:pt x="63" y="81"/>
                  </a:lnTo>
                  <a:lnTo>
                    <a:pt x="65" y="81"/>
                  </a:lnTo>
                  <a:lnTo>
                    <a:pt x="68" y="81"/>
                  </a:lnTo>
                  <a:lnTo>
                    <a:pt x="71" y="82"/>
                  </a:lnTo>
                  <a:lnTo>
                    <a:pt x="73"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33" name="Freeform 512"/>
            <p:cNvSpPr>
              <a:spLocks/>
            </p:cNvSpPr>
            <p:nvPr/>
          </p:nvSpPr>
          <p:spPr bwMode="auto">
            <a:xfrm>
              <a:off x="1310" y="1696"/>
              <a:ext cx="997" cy="497"/>
            </a:xfrm>
            <a:custGeom>
              <a:avLst/>
              <a:gdLst>
                <a:gd name="T0" fmla="*/ 488 w 997"/>
                <a:gd name="T1" fmla="*/ 497 h 497"/>
                <a:gd name="T2" fmla="*/ 544 w 997"/>
                <a:gd name="T3" fmla="*/ 490 h 497"/>
                <a:gd name="T4" fmla="*/ 586 w 997"/>
                <a:gd name="T5" fmla="*/ 490 h 497"/>
                <a:gd name="T6" fmla="*/ 634 w 997"/>
                <a:gd name="T7" fmla="*/ 483 h 497"/>
                <a:gd name="T8" fmla="*/ 690 w 997"/>
                <a:gd name="T9" fmla="*/ 477 h 497"/>
                <a:gd name="T10" fmla="*/ 732 w 997"/>
                <a:gd name="T11" fmla="*/ 470 h 497"/>
                <a:gd name="T12" fmla="*/ 767 w 997"/>
                <a:gd name="T13" fmla="*/ 456 h 497"/>
                <a:gd name="T14" fmla="*/ 816 w 997"/>
                <a:gd name="T15" fmla="*/ 435 h 497"/>
                <a:gd name="T16" fmla="*/ 857 w 997"/>
                <a:gd name="T17" fmla="*/ 421 h 497"/>
                <a:gd name="T18" fmla="*/ 892 w 997"/>
                <a:gd name="T19" fmla="*/ 401 h 497"/>
                <a:gd name="T20" fmla="*/ 913 w 997"/>
                <a:gd name="T21" fmla="*/ 387 h 497"/>
                <a:gd name="T22" fmla="*/ 948 w 997"/>
                <a:gd name="T23" fmla="*/ 352 h 497"/>
                <a:gd name="T24" fmla="*/ 969 w 997"/>
                <a:gd name="T25" fmla="*/ 331 h 497"/>
                <a:gd name="T26" fmla="*/ 990 w 997"/>
                <a:gd name="T27" fmla="*/ 290 h 497"/>
                <a:gd name="T28" fmla="*/ 997 w 997"/>
                <a:gd name="T29" fmla="*/ 235 h 497"/>
                <a:gd name="T30" fmla="*/ 990 w 997"/>
                <a:gd name="T31" fmla="*/ 193 h 497"/>
                <a:gd name="T32" fmla="*/ 969 w 997"/>
                <a:gd name="T33" fmla="*/ 159 h 497"/>
                <a:gd name="T34" fmla="*/ 941 w 997"/>
                <a:gd name="T35" fmla="*/ 131 h 497"/>
                <a:gd name="T36" fmla="*/ 913 w 997"/>
                <a:gd name="T37" fmla="*/ 110 h 497"/>
                <a:gd name="T38" fmla="*/ 878 w 997"/>
                <a:gd name="T39" fmla="*/ 83 h 497"/>
                <a:gd name="T40" fmla="*/ 836 w 997"/>
                <a:gd name="T41" fmla="*/ 69 h 497"/>
                <a:gd name="T42" fmla="*/ 802 w 997"/>
                <a:gd name="T43" fmla="*/ 48 h 497"/>
                <a:gd name="T44" fmla="*/ 767 w 997"/>
                <a:gd name="T45" fmla="*/ 34 h 497"/>
                <a:gd name="T46" fmla="*/ 711 w 997"/>
                <a:gd name="T47" fmla="*/ 20 h 497"/>
                <a:gd name="T48" fmla="*/ 676 w 997"/>
                <a:gd name="T49" fmla="*/ 14 h 497"/>
                <a:gd name="T50" fmla="*/ 620 w 997"/>
                <a:gd name="T51" fmla="*/ 7 h 497"/>
                <a:gd name="T52" fmla="*/ 565 w 997"/>
                <a:gd name="T53" fmla="*/ 0 h 497"/>
                <a:gd name="T54" fmla="*/ 530 w 997"/>
                <a:gd name="T55" fmla="*/ 0 h 497"/>
                <a:gd name="T56" fmla="*/ 474 w 997"/>
                <a:gd name="T57" fmla="*/ 0 h 497"/>
                <a:gd name="T58" fmla="*/ 432 w 997"/>
                <a:gd name="T59" fmla="*/ 0 h 497"/>
                <a:gd name="T60" fmla="*/ 376 w 997"/>
                <a:gd name="T61" fmla="*/ 7 h 497"/>
                <a:gd name="T62" fmla="*/ 328 w 997"/>
                <a:gd name="T63" fmla="*/ 14 h 497"/>
                <a:gd name="T64" fmla="*/ 286 w 997"/>
                <a:gd name="T65" fmla="*/ 20 h 497"/>
                <a:gd name="T66" fmla="*/ 230 w 997"/>
                <a:gd name="T67" fmla="*/ 34 h 497"/>
                <a:gd name="T68" fmla="*/ 195 w 997"/>
                <a:gd name="T69" fmla="*/ 48 h 497"/>
                <a:gd name="T70" fmla="*/ 160 w 997"/>
                <a:gd name="T71" fmla="*/ 69 h 497"/>
                <a:gd name="T72" fmla="*/ 126 w 997"/>
                <a:gd name="T73" fmla="*/ 83 h 497"/>
                <a:gd name="T74" fmla="*/ 84 w 997"/>
                <a:gd name="T75" fmla="*/ 110 h 497"/>
                <a:gd name="T76" fmla="*/ 63 w 997"/>
                <a:gd name="T77" fmla="*/ 131 h 497"/>
                <a:gd name="T78" fmla="*/ 28 w 997"/>
                <a:gd name="T79" fmla="*/ 159 h 497"/>
                <a:gd name="T80" fmla="*/ 14 w 997"/>
                <a:gd name="T81" fmla="*/ 193 h 497"/>
                <a:gd name="T82" fmla="*/ 0 w 997"/>
                <a:gd name="T83" fmla="*/ 235 h 497"/>
                <a:gd name="T84" fmla="*/ 7 w 997"/>
                <a:gd name="T85" fmla="*/ 290 h 497"/>
                <a:gd name="T86" fmla="*/ 28 w 997"/>
                <a:gd name="T87" fmla="*/ 331 h 497"/>
                <a:gd name="T88" fmla="*/ 49 w 997"/>
                <a:gd name="T89" fmla="*/ 352 h 497"/>
                <a:gd name="T90" fmla="*/ 84 w 997"/>
                <a:gd name="T91" fmla="*/ 387 h 497"/>
                <a:gd name="T92" fmla="*/ 112 w 997"/>
                <a:gd name="T93" fmla="*/ 401 h 497"/>
                <a:gd name="T94" fmla="*/ 139 w 997"/>
                <a:gd name="T95" fmla="*/ 421 h 497"/>
                <a:gd name="T96" fmla="*/ 181 w 997"/>
                <a:gd name="T97" fmla="*/ 435 h 497"/>
                <a:gd name="T98" fmla="*/ 230 w 997"/>
                <a:gd name="T99" fmla="*/ 456 h 497"/>
                <a:gd name="T100" fmla="*/ 272 w 997"/>
                <a:gd name="T101" fmla="*/ 470 h 497"/>
                <a:gd name="T102" fmla="*/ 307 w 997"/>
                <a:gd name="T103" fmla="*/ 477 h 497"/>
                <a:gd name="T104" fmla="*/ 363 w 997"/>
                <a:gd name="T105" fmla="*/ 483 h 497"/>
                <a:gd name="T106" fmla="*/ 418 w 997"/>
                <a:gd name="T107" fmla="*/ 490 h 497"/>
                <a:gd name="T108" fmla="*/ 453 w 997"/>
                <a:gd name="T109" fmla="*/ 490 h 4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7" h="497">
                  <a:moveTo>
                    <a:pt x="453" y="490"/>
                  </a:moveTo>
                  <a:lnTo>
                    <a:pt x="474" y="497"/>
                  </a:lnTo>
                  <a:lnTo>
                    <a:pt x="488" y="497"/>
                  </a:lnTo>
                  <a:lnTo>
                    <a:pt x="509" y="497"/>
                  </a:lnTo>
                  <a:lnTo>
                    <a:pt x="530" y="497"/>
                  </a:lnTo>
                  <a:lnTo>
                    <a:pt x="544" y="490"/>
                  </a:lnTo>
                  <a:lnTo>
                    <a:pt x="558" y="490"/>
                  </a:lnTo>
                  <a:lnTo>
                    <a:pt x="565" y="490"/>
                  </a:lnTo>
                  <a:lnTo>
                    <a:pt x="586" y="490"/>
                  </a:lnTo>
                  <a:lnTo>
                    <a:pt x="599" y="490"/>
                  </a:lnTo>
                  <a:lnTo>
                    <a:pt x="620" y="490"/>
                  </a:lnTo>
                  <a:lnTo>
                    <a:pt x="634" y="483"/>
                  </a:lnTo>
                  <a:lnTo>
                    <a:pt x="655" y="483"/>
                  </a:lnTo>
                  <a:lnTo>
                    <a:pt x="676" y="477"/>
                  </a:lnTo>
                  <a:lnTo>
                    <a:pt x="690" y="477"/>
                  </a:lnTo>
                  <a:lnTo>
                    <a:pt x="697" y="477"/>
                  </a:lnTo>
                  <a:lnTo>
                    <a:pt x="711" y="470"/>
                  </a:lnTo>
                  <a:lnTo>
                    <a:pt x="732" y="470"/>
                  </a:lnTo>
                  <a:lnTo>
                    <a:pt x="746" y="463"/>
                  </a:lnTo>
                  <a:lnTo>
                    <a:pt x="767" y="456"/>
                  </a:lnTo>
                  <a:lnTo>
                    <a:pt x="788" y="449"/>
                  </a:lnTo>
                  <a:lnTo>
                    <a:pt x="802" y="442"/>
                  </a:lnTo>
                  <a:lnTo>
                    <a:pt x="816" y="435"/>
                  </a:lnTo>
                  <a:lnTo>
                    <a:pt x="823" y="435"/>
                  </a:lnTo>
                  <a:lnTo>
                    <a:pt x="836" y="428"/>
                  </a:lnTo>
                  <a:lnTo>
                    <a:pt x="857" y="421"/>
                  </a:lnTo>
                  <a:lnTo>
                    <a:pt x="878" y="407"/>
                  </a:lnTo>
                  <a:lnTo>
                    <a:pt x="892" y="401"/>
                  </a:lnTo>
                  <a:lnTo>
                    <a:pt x="913" y="387"/>
                  </a:lnTo>
                  <a:lnTo>
                    <a:pt x="934" y="373"/>
                  </a:lnTo>
                  <a:lnTo>
                    <a:pt x="941" y="366"/>
                  </a:lnTo>
                  <a:lnTo>
                    <a:pt x="948" y="352"/>
                  </a:lnTo>
                  <a:lnTo>
                    <a:pt x="955" y="345"/>
                  </a:lnTo>
                  <a:lnTo>
                    <a:pt x="969" y="331"/>
                  </a:lnTo>
                  <a:lnTo>
                    <a:pt x="983" y="311"/>
                  </a:lnTo>
                  <a:lnTo>
                    <a:pt x="990" y="304"/>
                  </a:lnTo>
                  <a:lnTo>
                    <a:pt x="990" y="290"/>
                  </a:lnTo>
                  <a:lnTo>
                    <a:pt x="997" y="276"/>
                  </a:lnTo>
                  <a:lnTo>
                    <a:pt x="997" y="255"/>
                  </a:lnTo>
                  <a:lnTo>
                    <a:pt x="997" y="235"/>
                  </a:lnTo>
                  <a:lnTo>
                    <a:pt x="997" y="221"/>
                  </a:lnTo>
                  <a:lnTo>
                    <a:pt x="990" y="200"/>
                  </a:lnTo>
                  <a:lnTo>
                    <a:pt x="990" y="193"/>
                  </a:lnTo>
                  <a:lnTo>
                    <a:pt x="983" y="186"/>
                  </a:lnTo>
                  <a:lnTo>
                    <a:pt x="969" y="166"/>
                  </a:lnTo>
                  <a:lnTo>
                    <a:pt x="969" y="159"/>
                  </a:lnTo>
                  <a:lnTo>
                    <a:pt x="955" y="145"/>
                  </a:lnTo>
                  <a:lnTo>
                    <a:pt x="948" y="138"/>
                  </a:lnTo>
                  <a:lnTo>
                    <a:pt x="941" y="131"/>
                  </a:lnTo>
                  <a:lnTo>
                    <a:pt x="934" y="124"/>
                  </a:lnTo>
                  <a:lnTo>
                    <a:pt x="913" y="110"/>
                  </a:lnTo>
                  <a:lnTo>
                    <a:pt x="892" y="97"/>
                  </a:lnTo>
                  <a:lnTo>
                    <a:pt x="892" y="90"/>
                  </a:lnTo>
                  <a:lnTo>
                    <a:pt x="878" y="83"/>
                  </a:lnTo>
                  <a:lnTo>
                    <a:pt x="857" y="76"/>
                  </a:lnTo>
                  <a:lnTo>
                    <a:pt x="836" y="69"/>
                  </a:lnTo>
                  <a:lnTo>
                    <a:pt x="823" y="55"/>
                  </a:lnTo>
                  <a:lnTo>
                    <a:pt x="816" y="55"/>
                  </a:lnTo>
                  <a:lnTo>
                    <a:pt x="802" y="48"/>
                  </a:lnTo>
                  <a:lnTo>
                    <a:pt x="788" y="41"/>
                  </a:lnTo>
                  <a:lnTo>
                    <a:pt x="767" y="34"/>
                  </a:lnTo>
                  <a:lnTo>
                    <a:pt x="746" y="34"/>
                  </a:lnTo>
                  <a:lnTo>
                    <a:pt x="732" y="27"/>
                  </a:lnTo>
                  <a:lnTo>
                    <a:pt x="711" y="20"/>
                  </a:lnTo>
                  <a:lnTo>
                    <a:pt x="697" y="20"/>
                  </a:lnTo>
                  <a:lnTo>
                    <a:pt x="690" y="20"/>
                  </a:lnTo>
                  <a:lnTo>
                    <a:pt x="676" y="14"/>
                  </a:lnTo>
                  <a:lnTo>
                    <a:pt x="655" y="14"/>
                  </a:lnTo>
                  <a:lnTo>
                    <a:pt x="634" y="7"/>
                  </a:lnTo>
                  <a:lnTo>
                    <a:pt x="620" y="7"/>
                  </a:lnTo>
                  <a:lnTo>
                    <a:pt x="599" y="7"/>
                  </a:lnTo>
                  <a:lnTo>
                    <a:pt x="586" y="0"/>
                  </a:lnTo>
                  <a:lnTo>
                    <a:pt x="565" y="0"/>
                  </a:lnTo>
                  <a:lnTo>
                    <a:pt x="558" y="0"/>
                  </a:lnTo>
                  <a:lnTo>
                    <a:pt x="544" y="0"/>
                  </a:lnTo>
                  <a:lnTo>
                    <a:pt x="530" y="0"/>
                  </a:lnTo>
                  <a:lnTo>
                    <a:pt x="509" y="0"/>
                  </a:lnTo>
                  <a:lnTo>
                    <a:pt x="488" y="0"/>
                  </a:lnTo>
                  <a:lnTo>
                    <a:pt x="474" y="0"/>
                  </a:lnTo>
                  <a:lnTo>
                    <a:pt x="453" y="0"/>
                  </a:lnTo>
                  <a:lnTo>
                    <a:pt x="439" y="0"/>
                  </a:lnTo>
                  <a:lnTo>
                    <a:pt x="432" y="0"/>
                  </a:lnTo>
                  <a:lnTo>
                    <a:pt x="418" y="0"/>
                  </a:lnTo>
                  <a:lnTo>
                    <a:pt x="397" y="7"/>
                  </a:lnTo>
                  <a:lnTo>
                    <a:pt x="376" y="7"/>
                  </a:lnTo>
                  <a:lnTo>
                    <a:pt x="363" y="7"/>
                  </a:lnTo>
                  <a:lnTo>
                    <a:pt x="342" y="14"/>
                  </a:lnTo>
                  <a:lnTo>
                    <a:pt x="328" y="14"/>
                  </a:lnTo>
                  <a:lnTo>
                    <a:pt x="307" y="20"/>
                  </a:lnTo>
                  <a:lnTo>
                    <a:pt x="286" y="20"/>
                  </a:lnTo>
                  <a:lnTo>
                    <a:pt x="272" y="27"/>
                  </a:lnTo>
                  <a:lnTo>
                    <a:pt x="251" y="34"/>
                  </a:lnTo>
                  <a:lnTo>
                    <a:pt x="230" y="34"/>
                  </a:lnTo>
                  <a:lnTo>
                    <a:pt x="216" y="41"/>
                  </a:lnTo>
                  <a:lnTo>
                    <a:pt x="195" y="48"/>
                  </a:lnTo>
                  <a:lnTo>
                    <a:pt x="181" y="55"/>
                  </a:lnTo>
                  <a:lnTo>
                    <a:pt x="174" y="55"/>
                  </a:lnTo>
                  <a:lnTo>
                    <a:pt x="160" y="69"/>
                  </a:lnTo>
                  <a:lnTo>
                    <a:pt x="139" y="76"/>
                  </a:lnTo>
                  <a:lnTo>
                    <a:pt x="126" y="83"/>
                  </a:lnTo>
                  <a:lnTo>
                    <a:pt x="112" y="90"/>
                  </a:lnTo>
                  <a:lnTo>
                    <a:pt x="105" y="97"/>
                  </a:lnTo>
                  <a:lnTo>
                    <a:pt x="84" y="110"/>
                  </a:lnTo>
                  <a:lnTo>
                    <a:pt x="70" y="124"/>
                  </a:lnTo>
                  <a:lnTo>
                    <a:pt x="63" y="131"/>
                  </a:lnTo>
                  <a:lnTo>
                    <a:pt x="49" y="138"/>
                  </a:lnTo>
                  <a:lnTo>
                    <a:pt x="42" y="145"/>
                  </a:lnTo>
                  <a:lnTo>
                    <a:pt x="28" y="159"/>
                  </a:lnTo>
                  <a:lnTo>
                    <a:pt x="28" y="166"/>
                  </a:lnTo>
                  <a:lnTo>
                    <a:pt x="14" y="186"/>
                  </a:lnTo>
                  <a:lnTo>
                    <a:pt x="14" y="193"/>
                  </a:lnTo>
                  <a:lnTo>
                    <a:pt x="7" y="200"/>
                  </a:lnTo>
                  <a:lnTo>
                    <a:pt x="0" y="221"/>
                  </a:lnTo>
                  <a:lnTo>
                    <a:pt x="0" y="235"/>
                  </a:lnTo>
                  <a:lnTo>
                    <a:pt x="0" y="255"/>
                  </a:lnTo>
                  <a:lnTo>
                    <a:pt x="0" y="276"/>
                  </a:lnTo>
                  <a:lnTo>
                    <a:pt x="7" y="290"/>
                  </a:lnTo>
                  <a:lnTo>
                    <a:pt x="14" y="304"/>
                  </a:lnTo>
                  <a:lnTo>
                    <a:pt x="14" y="311"/>
                  </a:lnTo>
                  <a:lnTo>
                    <a:pt x="28" y="331"/>
                  </a:lnTo>
                  <a:lnTo>
                    <a:pt x="42" y="345"/>
                  </a:lnTo>
                  <a:lnTo>
                    <a:pt x="49" y="352"/>
                  </a:lnTo>
                  <a:lnTo>
                    <a:pt x="63" y="366"/>
                  </a:lnTo>
                  <a:lnTo>
                    <a:pt x="70" y="373"/>
                  </a:lnTo>
                  <a:lnTo>
                    <a:pt x="84" y="387"/>
                  </a:lnTo>
                  <a:lnTo>
                    <a:pt x="105" y="401"/>
                  </a:lnTo>
                  <a:lnTo>
                    <a:pt x="112" y="401"/>
                  </a:lnTo>
                  <a:lnTo>
                    <a:pt x="126" y="407"/>
                  </a:lnTo>
                  <a:lnTo>
                    <a:pt x="139" y="421"/>
                  </a:lnTo>
                  <a:lnTo>
                    <a:pt x="160" y="428"/>
                  </a:lnTo>
                  <a:lnTo>
                    <a:pt x="174" y="435"/>
                  </a:lnTo>
                  <a:lnTo>
                    <a:pt x="181" y="435"/>
                  </a:lnTo>
                  <a:lnTo>
                    <a:pt x="195" y="442"/>
                  </a:lnTo>
                  <a:lnTo>
                    <a:pt x="216" y="449"/>
                  </a:lnTo>
                  <a:lnTo>
                    <a:pt x="230" y="456"/>
                  </a:lnTo>
                  <a:lnTo>
                    <a:pt x="251" y="463"/>
                  </a:lnTo>
                  <a:lnTo>
                    <a:pt x="272" y="470"/>
                  </a:lnTo>
                  <a:lnTo>
                    <a:pt x="286" y="470"/>
                  </a:lnTo>
                  <a:lnTo>
                    <a:pt x="307" y="477"/>
                  </a:lnTo>
                  <a:lnTo>
                    <a:pt x="328" y="477"/>
                  </a:lnTo>
                  <a:lnTo>
                    <a:pt x="342" y="483"/>
                  </a:lnTo>
                  <a:lnTo>
                    <a:pt x="363" y="483"/>
                  </a:lnTo>
                  <a:lnTo>
                    <a:pt x="376" y="490"/>
                  </a:lnTo>
                  <a:lnTo>
                    <a:pt x="397" y="490"/>
                  </a:lnTo>
                  <a:lnTo>
                    <a:pt x="418" y="490"/>
                  </a:lnTo>
                  <a:lnTo>
                    <a:pt x="432" y="490"/>
                  </a:lnTo>
                  <a:lnTo>
                    <a:pt x="439" y="490"/>
                  </a:lnTo>
                  <a:lnTo>
                    <a:pt x="453" y="49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4" name="Freeform 513"/>
            <p:cNvSpPr>
              <a:spLocks/>
            </p:cNvSpPr>
            <p:nvPr/>
          </p:nvSpPr>
          <p:spPr bwMode="auto">
            <a:xfrm>
              <a:off x="1310" y="1696"/>
              <a:ext cx="997" cy="497"/>
            </a:xfrm>
            <a:custGeom>
              <a:avLst/>
              <a:gdLst>
                <a:gd name="T0" fmla="*/ 3402 w 143"/>
                <a:gd name="T1" fmla="*/ 3431 h 72"/>
                <a:gd name="T2" fmla="*/ 3793 w 143"/>
                <a:gd name="T3" fmla="*/ 3382 h 72"/>
                <a:gd name="T4" fmla="*/ 4086 w 143"/>
                <a:gd name="T5" fmla="*/ 3382 h 72"/>
                <a:gd name="T6" fmla="*/ 4420 w 143"/>
                <a:gd name="T7" fmla="*/ 3334 h 72"/>
                <a:gd name="T8" fmla="*/ 4811 w 143"/>
                <a:gd name="T9" fmla="*/ 3286 h 72"/>
                <a:gd name="T10" fmla="*/ 5104 w 143"/>
                <a:gd name="T11" fmla="*/ 3237 h 72"/>
                <a:gd name="T12" fmla="*/ 5348 w 143"/>
                <a:gd name="T13" fmla="*/ 3148 h 72"/>
                <a:gd name="T14" fmla="*/ 5689 w 143"/>
                <a:gd name="T15" fmla="*/ 3003 h 72"/>
                <a:gd name="T16" fmla="*/ 5982 w 143"/>
                <a:gd name="T17" fmla="*/ 2906 h 72"/>
                <a:gd name="T18" fmla="*/ 6219 w 143"/>
                <a:gd name="T19" fmla="*/ 2761 h 72"/>
                <a:gd name="T20" fmla="*/ 6365 w 143"/>
                <a:gd name="T21" fmla="*/ 2671 h 72"/>
                <a:gd name="T22" fmla="*/ 6609 w 143"/>
                <a:gd name="T23" fmla="*/ 2430 h 72"/>
                <a:gd name="T24" fmla="*/ 6756 w 143"/>
                <a:gd name="T25" fmla="*/ 2285 h 72"/>
                <a:gd name="T26" fmla="*/ 6902 w 143"/>
                <a:gd name="T27" fmla="*/ 2002 h 72"/>
                <a:gd name="T28" fmla="*/ 6951 w 143"/>
                <a:gd name="T29" fmla="*/ 1622 h 72"/>
                <a:gd name="T30" fmla="*/ 6902 w 143"/>
                <a:gd name="T31" fmla="*/ 1332 h 72"/>
                <a:gd name="T32" fmla="*/ 6756 w 143"/>
                <a:gd name="T33" fmla="*/ 1098 h 72"/>
                <a:gd name="T34" fmla="*/ 6561 w 143"/>
                <a:gd name="T35" fmla="*/ 904 h 72"/>
                <a:gd name="T36" fmla="*/ 6365 w 143"/>
                <a:gd name="T37" fmla="*/ 759 h 72"/>
                <a:gd name="T38" fmla="*/ 6121 w 143"/>
                <a:gd name="T39" fmla="*/ 573 h 72"/>
                <a:gd name="T40" fmla="*/ 5836 w 143"/>
                <a:gd name="T41" fmla="*/ 476 h 72"/>
                <a:gd name="T42" fmla="*/ 5592 w 143"/>
                <a:gd name="T43" fmla="*/ 331 h 72"/>
                <a:gd name="T44" fmla="*/ 5201 w 143"/>
                <a:gd name="T45" fmla="*/ 242 h 72"/>
                <a:gd name="T46" fmla="*/ 4860 w 143"/>
                <a:gd name="T47" fmla="*/ 145 h 72"/>
                <a:gd name="T48" fmla="*/ 4567 w 143"/>
                <a:gd name="T49" fmla="*/ 97 h 72"/>
                <a:gd name="T50" fmla="*/ 4183 w 143"/>
                <a:gd name="T51" fmla="*/ 48 h 72"/>
                <a:gd name="T52" fmla="*/ 3890 w 143"/>
                <a:gd name="T53" fmla="*/ 0 h 72"/>
                <a:gd name="T54" fmla="*/ 3549 w 143"/>
                <a:gd name="T55" fmla="*/ 0 h 72"/>
                <a:gd name="T56" fmla="*/ 3158 w 143"/>
                <a:gd name="T57" fmla="*/ 0 h 72"/>
                <a:gd name="T58" fmla="*/ 2914 w 143"/>
                <a:gd name="T59" fmla="*/ 0 h 72"/>
                <a:gd name="T60" fmla="*/ 2531 w 143"/>
                <a:gd name="T61" fmla="*/ 48 h 72"/>
                <a:gd name="T62" fmla="*/ 2140 w 143"/>
                <a:gd name="T63" fmla="*/ 145 h 72"/>
                <a:gd name="T64" fmla="*/ 1896 w 143"/>
                <a:gd name="T65" fmla="*/ 193 h 72"/>
                <a:gd name="T66" fmla="*/ 1604 w 143"/>
                <a:gd name="T67" fmla="*/ 242 h 72"/>
                <a:gd name="T68" fmla="*/ 1262 w 143"/>
                <a:gd name="T69" fmla="*/ 380 h 72"/>
                <a:gd name="T70" fmla="*/ 969 w 143"/>
                <a:gd name="T71" fmla="*/ 525 h 72"/>
                <a:gd name="T72" fmla="*/ 781 w 143"/>
                <a:gd name="T73" fmla="*/ 621 h 72"/>
                <a:gd name="T74" fmla="*/ 586 w 143"/>
                <a:gd name="T75" fmla="*/ 759 h 72"/>
                <a:gd name="T76" fmla="*/ 342 w 143"/>
                <a:gd name="T77" fmla="*/ 953 h 72"/>
                <a:gd name="T78" fmla="*/ 195 w 143"/>
                <a:gd name="T79" fmla="*/ 1146 h 72"/>
                <a:gd name="T80" fmla="*/ 49 w 143"/>
                <a:gd name="T81" fmla="*/ 1381 h 72"/>
                <a:gd name="T82" fmla="*/ 0 w 143"/>
                <a:gd name="T83" fmla="*/ 1760 h 72"/>
                <a:gd name="T84" fmla="*/ 98 w 143"/>
                <a:gd name="T85" fmla="*/ 2098 h 72"/>
                <a:gd name="T86" fmla="*/ 195 w 143"/>
                <a:gd name="T87" fmla="*/ 2285 h 72"/>
                <a:gd name="T88" fmla="*/ 439 w 143"/>
                <a:gd name="T89" fmla="*/ 2526 h 72"/>
                <a:gd name="T90" fmla="*/ 586 w 143"/>
                <a:gd name="T91" fmla="*/ 2671 h 72"/>
                <a:gd name="T92" fmla="*/ 872 w 143"/>
                <a:gd name="T93" fmla="*/ 2809 h 72"/>
                <a:gd name="T94" fmla="*/ 1116 w 143"/>
                <a:gd name="T95" fmla="*/ 2954 h 72"/>
                <a:gd name="T96" fmla="*/ 1360 w 143"/>
                <a:gd name="T97" fmla="*/ 3051 h 72"/>
                <a:gd name="T98" fmla="*/ 1604 w 143"/>
                <a:gd name="T99" fmla="*/ 3148 h 72"/>
                <a:gd name="T100" fmla="*/ 1994 w 143"/>
                <a:gd name="T101" fmla="*/ 3237 h 72"/>
                <a:gd name="T102" fmla="*/ 2287 w 143"/>
                <a:gd name="T103" fmla="*/ 3286 h 72"/>
                <a:gd name="T104" fmla="*/ 2621 w 143"/>
                <a:gd name="T105" fmla="*/ 3382 h 72"/>
                <a:gd name="T106" fmla="*/ 3012 w 143"/>
                <a:gd name="T107" fmla="*/ 3382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3" h="72">
                  <a:moveTo>
                    <a:pt x="65" y="71"/>
                  </a:moveTo>
                  <a:lnTo>
                    <a:pt x="68" y="72"/>
                  </a:lnTo>
                  <a:lnTo>
                    <a:pt x="70" y="72"/>
                  </a:lnTo>
                  <a:lnTo>
                    <a:pt x="73" y="72"/>
                  </a:lnTo>
                  <a:lnTo>
                    <a:pt x="76" y="72"/>
                  </a:lnTo>
                  <a:lnTo>
                    <a:pt x="78" y="71"/>
                  </a:lnTo>
                  <a:lnTo>
                    <a:pt x="80" y="71"/>
                  </a:lnTo>
                  <a:lnTo>
                    <a:pt x="81" y="71"/>
                  </a:lnTo>
                  <a:lnTo>
                    <a:pt x="84" y="71"/>
                  </a:lnTo>
                  <a:lnTo>
                    <a:pt x="86" y="71"/>
                  </a:lnTo>
                  <a:lnTo>
                    <a:pt x="89" y="71"/>
                  </a:lnTo>
                  <a:lnTo>
                    <a:pt x="91" y="70"/>
                  </a:lnTo>
                  <a:lnTo>
                    <a:pt x="94" y="70"/>
                  </a:lnTo>
                  <a:lnTo>
                    <a:pt x="97" y="69"/>
                  </a:lnTo>
                  <a:lnTo>
                    <a:pt x="99" y="69"/>
                  </a:lnTo>
                  <a:lnTo>
                    <a:pt x="100" y="69"/>
                  </a:lnTo>
                  <a:lnTo>
                    <a:pt x="102" y="68"/>
                  </a:lnTo>
                  <a:lnTo>
                    <a:pt x="105" y="68"/>
                  </a:lnTo>
                  <a:lnTo>
                    <a:pt x="107" y="67"/>
                  </a:lnTo>
                  <a:lnTo>
                    <a:pt x="110" y="66"/>
                  </a:lnTo>
                  <a:lnTo>
                    <a:pt x="113" y="65"/>
                  </a:lnTo>
                  <a:lnTo>
                    <a:pt x="115" y="64"/>
                  </a:lnTo>
                  <a:lnTo>
                    <a:pt x="117" y="63"/>
                  </a:lnTo>
                  <a:lnTo>
                    <a:pt x="118" y="63"/>
                  </a:lnTo>
                  <a:lnTo>
                    <a:pt x="120" y="62"/>
                  </a:lnTo>
                  <a:lnTo>
                    <a:pt x="123" y="61"/>
                  </a:lnTo>
                  <a:lnTo>
                    <a:pt x="126" y="59"/>
                  </a:lnTo>
                  <a:lnTo>
                    <a:pt x="128" y="58"/>
                  </a:lnTo>
                  <a:lnTo>
                    <a:pt x="131" y="56"/>
                  </a:lnTo>
                  <a:lnTo>
                    <a:pt x="134" y="54"/>
                  </a:lnTo>
                  <a:lnTo>
                    <a:pt x="135" y="53"/>
                  </a:lnTo>
                  <a:lnTo>
                    <a:pt x="136" y="51"/>
                  </a:lnTo>
                  <a:lnTo>
                    <a:pt x="137" y="50"/>
                  </a:lnTo>
                  <a:lnTo>
                    <a:pt x="139" y="48"/>
                  </a:lnTo>
                  <a:lnTo>
                    <a:pt x="141" y="45"/>
                  </a:lnTo>
                  <a:lnTo>
                    <a:pt x="142" y="44"/>
                  </a:lnTo>
                  <a:lnTo>
                    <a:pt x="142" y="42"/>
                  </a:lnTo>
                  <a:lnTo>
                    <a:pt x="143" y="40"/>
                  </a:lnTo>
                  <a:lnTo>
                    <a:pt x="143" y="37"/>
                  </a:lnTo>
                  <a:lnTo>
                    <a:pt x="143" y="34"/>
                  </a:lnTo>
                  <a:lnTo>
                    <a:pt x="143" y="32"/>
                  </a:lnTo>
                  <a:lnTo>
                    <a:pt x="142" y="29"/>
                  </a:lnTo>
                  <a:lnTo>
                    <a:pt x="142" y="28"/>
                  </a:lnTo>
                  <a:lnTo>
                    <a:pt x="141" y="27"/>
                  </a:lnTo>
                  <a:lnTo>
                    <a:pt x="139" y="24"/>
                  </a:lnTo>
                  <a:lnTo>
                    <a:pt x="139" y="23"/>
                  </a:lnTo>
                  <a:lnTo>
                    <a:pt x="137" y="21"/>
                  </a:lnTo>
                  <a:lnTo>
                    <a:pt x="136" y="20"/>
                  </a:lnTo>
                  <a:lnTo>
                    <a:pt x="135" y="19"/>
                  </a:lnTo>
                  <a:lnTo>
                    <a:pt x="134" y="18"/>
                  </a:lnTo>
                  <a:lnTo>
                    <a:pt x="131" y="16"/>
                  </a:lnTo>
                  <a:lnTo>
                    <a:pt x="128" y="14"/>
                  </a:lnTo>
                  <a:lnTo>
                    <a:pt x="128" y="13"/>
                  </a:lnTo>
                  <a:lnTo>
                    <a:pt x="126" y="12"/>
                  </a:lnTo>
                  <a:lnTo>
                    <a:pt x="123" y="11"/>
                  </a:lnTo>
                  <a:lnTo>
                    <a:pt x="120" y="10"/>
                  </a:lnTo>
                  <a:lnTo>
                    <a:pt x="118" y="8"/>
                  </a:lnTo>
                  <a:lnTo>
                    <a:pt x="117" y="8"/>
                  </a:lnTo>
                  <a:lnTo>
                    <a:pt x="115" y="7"/>
                  </a:lnTo>
                  <a:lnTo>
                    <a:pt x="113" y="6"/>
                  </a:lnTo>
                  <a:lnTo>
                    <a:pt x="110" y="5"/>
                  </a:lnTo>
                  <a:lnTo>
                    <a:pt x="107" y="5"/>
                  </a:lnTo>
                  <a:lnTo>
                    <a:pt x="105" y="4"/>
                  </a:lnTo>
                  <a:lnTo>
                    <a:pt x="102" y="3"/>
                  </a:lnTo>
                  <a:lnTo>
                    <a:pt x="100" y="3"/>
                  </a:lnTo>
                  <a:lnTo>
                    <a:pt x="99" y="3"/>
                  </a:lnTo>
                  <a:lnTo>
                    <a:pt x="97" y="2"/>
                  </a:lnTo>
                  <a:lnTo>
                    <a:pt x="94" y="2"/>
                  </a:lnTo>
                  <a:lnTo>
                    <a:pt x="91" y="1"/>
                  </a:lnTo>
                  <a:lnTo>
                    <a:pt x="89" y="1"/>
                  </a:lnTo>
                  <a:lnTo>
                    <a:pt x="86" y="1"/>
                  </a:lnTo>
                  <a:lnTo>
                    <a:pt x="84" y="0"/>
                  </a:lnTo>
                  <a:lnTo>
                    <a:pt x="81" y="0"/>
                  </a:lnTo>
                  <a:lnTo>
                    <a:pt x="80" y="0"/>
                  </a:lnTo>
                  <a:lnTo>
                    <a:pt x="78" y="0"/>
                  </a:lnTo>
                  <a:lnTo>
                    <a:pt x="76" y="0"/>
                  </a:lnTo>
                  <a:lnTo>
                    <a:pt x="73" y="0"/>
                  </a:lnTo>
                  <a:lnTo>
                    <a:pt x="70" y="0"/>
                  </a:lnTo>
                  <a:lnTo>
                    <a:pt x="68" y="0"/>
                  </a:lnTo>
                  <a:lnTo>
                    <a:pt x="65" y="0"/>
                  </a:lnTo>
                  <a:lnTo>
                    <a:pt x="63" y="0"/>
                  </a:lnTo>
                  <a:lnTo>
                    <a:pt x="62" y="0"/>
                  </a:lnTo>
                  <a:lnTo>
                    <a:pt x="60" y="0"/>
                  </a:lnTo>
                  <a:lnTo>
                    <a:pt x="57" y="1"/>
                  </a:lnTo>
                  <a:lnTo>
                    <a:pt x="54" y="1"/>
                  </a:lnTo>
                  <a:lnTo>
                    <a:pt x="52" y="1"/>
                  </a:lnTo>
                  <a:lnTo>
                    <a:pt x="49" y="2"/>
                  </a:lnTo>
                  <a:lnTo>
                    <a:pt x="47" y="2"/>
                  </a:lnTo>
                  <a:lnTo>
                    <a:pt x="44" y="3"/>
                  </a:lnTo>
                  <a:lnTo>
                    <a:pt x="41" y="3"/>
                  </a:lnTo>
                  <a:lnTo>
                    <a:pt x="39" y="4"/>
                  </a:lnTo>
                  <a:lnTo>
                    <a:pt x="36" y="5"/>
                  </a:lnTo>
                  <a:lnTo>
                    <a:pt x="33" y="5"/>
                  </a:lnTo>
                  <a:lnTo>
                    <a:pt x="31" y="6"/>
                  </a:lnTo>
                  <a:lnTo>
                    <a:pt x="28" y="7"/>
                  </a:lnTo>
                  <a:lnTo>
                    <a:pt x="26" y="8"/>
                  </a:lnTo>
                  <a:lnTo>
                    <a:pt x="25" y="8"/>
                  </a:lnTo>
                  <a:lnTo>
                    <a:pt x="23" y="10"/>
                  </a:lnTo>
                  <a:lnTo>
                    <a:pt x="20" y="11"/>
                  </a:lnTo>
                  <a:lnTo>
                    <a:pt x="18" y="12"/>
                  </a:lnTo>
                  <a:lnTo>
                    <a:pt x="16" y="13"/>
                  </a:lnTo>
                  <a:lnTo>
                    <a:pt x="15" y="14"/>
                  </a:lnTo>
                  <a:lnTo>
                    <a:pt x="12" y="16"/>
                  </a:lnTo>
                  <a:lnTo>
                    <a:pt x="10" y="18"/>
                  </a:lnTo>
                  <a:lnTo>
                    <a:pt x="9" y="19"/>
                  </a:lnTo>
                  <a:lnTo>
                    <a:pt x="7" y="20"/>
                  </a:lnTo>
                  <a:lnTo>
                    <a:pt x="6" y="21"/>
                  </a:lnTo>
                  <a:lnTo>
                    <a:pt x="4" y="23"/>
                  </a:lnTo>
                  <a:lnTo>
                    <a:pt x="4" y="24"/>
                  </a:lnTo>
                  <a:lnTo>
                    <a:pt x="2" y="27"/>
                  </a:lnTo>
                  <a:lnTo>
                    <a:pt x="2" y="28"/>
                  </a:lnTo>
                  <a:lnTo>
                    <a:pt x="1" y="29"/>
                  </a:lnTo>
                  <a:lnTo>
                    <a:pt x="0" y="32"/>
                  </a:lnTo>
                  <a:lnTo>
                    <a:pt x="0" y="34"/>
                  </a:lnTo>
                  <a:lnTo>
                    <a:pt x="0" y="37"/>
                  </a:lnTo>
                  <a:lnTo>
                    <a:pt x="0" y="40"/>
                  </a:lnTo>
                  <a:lnTo>
                    <a:pt x="1" y="42"/>
                  </a:lnTo>
                  <a:lnTo>
                    <a:pt x="2" y="44"/>
                  </a:lnTo>
                  <a:lnTo>
                    <a:pt x="2" y="45"/>
                  </a:lnTo>
                  <a:lnTo>
                    <a:pt x="4" y="48"/>
                  </a:lnTo>
                  <a:lnTo>
                    <a:pt x="6" y="50"/>
                  </a:lnTo>
                  <a:lnTo>
                    <a:pt x="7" y="51"/>
                  </a:lnTo>
                  <a:lnTo>
                    <a:pt x="9" y="53"/>
                  </a:lnTo>
                  <a:lnTo>
                    <a:pt x="10" y="54"/>
                  </a:lnTo>
                  <a:lnTo>
                    <a:pt x="12" y="56"/>
                  </a:lnTo>
                  <a:lnTo>
                    <a:pt x="15" y="58"/>
                  </a:lnTo>
                  <a:lnTo>
                    <a:pt x="16" y="58"/>
                  </a:lnTo>
                  <a:lnTo>
                    <a:pt x="18" y="59"/>
                  </a:lnTo>
                  <a:lnTo>
                    <a:pt x="20" y="61"/>
                  </a:lnTo>
                  <a:lnTo>
                    <a:pt x="23" y="62"/>
                  </a:lnTo>
                  <a:lnTo>
                    <a:pt x="25" y="63"/>
                  </a:lnTo>
                  <a:lnTo>
                    <a:pt x="26" y="63"/>
                  </a:lnTo>
                  <a:lnTo>
                    <a:pt x="28" y="64"/>
                  </a:lnTo>
                  <a:lnTo>
                    <a:pt x="31" y="65"/>
                  </a:lnTo>
                  <a:lnTo>
                    <a:pt x="33" y="66"/>
                  </a:lnTo>
                  <a:lnTo>
                    <a:pt x="36" y="67"/>
                  </a:lnTo>
                  <a:lnTo>
                    <a:pt x="39" y="68"/>
                  </a:lnTo>
                  <a:lnTo>
                    <a:pt x="41" y="68"/>
                  </a:lnTo>
                  <a:lnTo>
                    <a:pt x="44" y="69"/>
                  </a:lnTo>
                  <a:lnTo>
                    <a:pt x="47" y="69"/>
                  </a:lnTo>
                  <a:lnTo>
                    <a:pt x="49" y="70"/>
                  </a:lnTo>
                  <a:lnTo>
                    <a:pt x="52" y="70"/>
                  </a:lnTo>
                  <a:lnTo>
                    <a:pt x="54" y="71"/>
                  </a:lnTo>
                  <a:lnTo>
                    <a:pt x="57" y="71"/>
                  </a:lnTo>
                  <a:lnTo>
                    <a:pt x="60" y="71"/>
                  </a:lnTo>
                  <a:lnTo>
                    <a:pt x="62" y="71"/>
                  </a:lnTo>
                  <a:lnTo>
                    <a:pt x="63" y="71"/>
                  </a:lnTo>
                  <a:lnTo>
                    <a:pt x="65" y="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35" name="Freeform 514"/>
            <p:cNvSpPr>
              <a:spLocks/>
            </p:cNvSpPr>
            <p:nvPr/>
          </p:nvSpPr>
          <p:spPr bwMode="auto">
            <a:xfrm>
              <a:off x="1380" y="1730"/>
              <a:ext cx="857" cy="422"/>
            </a:xfrm>
            <a:custGeom>
              <a:avLst/>
              <a:gdLst>
                <a:gd name="T0" fmla="*/ 404 w 857"/>
                <a:gd name="T1" fmla="*/ 422 h 422"/>
                <a:gd name="T2" fmla="*/ 460 w 857"/>
                <a:gd name="T3" fmla="*/ 422 h 422"/>
                <a:gd name="T4" fmla="*/ 495 w 857"/>
                <a:gd name="T5" fmla="*/ 422 h 422"/>
                <a:gd name="T6" fmla="*/ 550 w 857"/>
                <a:gd name="T7" fmla="*/ 415 h 422"/>
                <a:gd name="T8" fmla="*/ 606 w 857"/>
                <a:gd name="T9" fmla="*/ 408 h 422"/>
                <a:gd name="T10" fmla="*/ 641 w 857"/>
                <a:gd name="T11" fmla="*/ 394 h 422"/>
                <a:gd name="T12" fmla="*/ 676 w 857"/>
                <a:gd name="T13" fmla="*/ 387 h 422"/>
                <a:gd name="T14" fmla="*/ 725 w 857"/>
                <a:gd name="T15" fmla="*/ 367 h 422"/>
                <a:gd name="T16" fmla="*/ 760 w 857"/>
                <a:gd name="T17" fmla="*/ 353 h 422"/>
                <a:gd name="T18" fmla="*/ 787 w 857"/>
                <a:gd name="T19" fmla="*/ 332 h 422"/>
                <a:gd name="T20" fmla="*/ 822 w 857"/>
                <a:gd name="T21" fmla="*/ 297 h 422"/>
                <a:gd name="T22" fmla="*/ 843 w 857"/>
                <a:gd name="T23" fmla="*/ 270 h 422"/>
                <a:gd name="T24" fmla="*/ 857 w 857"/>
                <a:gd name="T25" fmla="*/ 221 h 422"/>
                <a:gd name="T26" fmla="*/ 850 w 857"/>
                <a:gd name="T27" fmla="*/ 166 h 422"/>
                <a:gd name="T28" fmla="*/ 822 w 857"/>
                <a:gd name="T29" fmla="*/ 132 h 422"/>
                <a:gd name="T30" fmla="*/ 808 w 857"/>
                <a:gd name="T31" fmla="*/ 111 h 422"/>
                <a:gd name="T32" fmla="*/ 766 w 857"/>
                <a:gd name="T33" fmla="*/ 83 h 422"/>
                <a:gd name="T34" fmla="*/ 732 w 857"/>
                <a:gd name="T35" fmla="*/ 63 h 422"/>
                <a:gd name="T36" fmla="*/ 697 w 857"/>
                <a:gd name="T37" fmla="*/ 49 h 422"/>
                <a:gd name="T38" fmla="*/ 662 w 857"/>
                <a:gd name="T39" fmla="*/ 35 h 422"/>
                <a:gd name="T40" fmla="*/ 613 w 857"/>
                <a:gd name="T41" fmla="*/ 21 h 422"/>
                <a:gd name="T42" fmla="*/ 564 w 857"/>
                <a:gd name="T43" fmla="*/ 14 h 422"/>
                <a:gd name="T44" fmla="*/ 516 w 857"/>
                <a:gd name="T45" fmla="*/ 7 h 422"/>
                <a:gd name="T46" fmla="*/ 474 w 857"/>
                <a:gd name="T47" fmla="*/ 0 h 422"/>
                <a:gd name="T48" fmla="*/ 418 w 857"/>
                <a:gd name="T49" fmla="*/ 0 h 422"/>
                <a:gd name="T50" fmla="*/ 362 w 857"/>
                <a:gd name="T51" fmla="*/ 0 h 422"/>
                <a:gd name="T52" fmla="*/ 327 w 857"/>
                <a:gd name="T53" fmla="*/ 7 h 422"/>
                <a:gd name="T54" fmla="*/ 272 w 857"/>
                <a:gd name="T55" fmla="*/ 14 h 422"/>
                <a:gd name="T56" fmla="*/ 237 w 857"/>
                <a:gd name="T57" fmla="*/ 21 h 422"/>
                <a:gd name="T58" fmla="*/ 181 w 857"/>
                <a:gd name="T59" fmla="*/ 42 h 422"/>
                <a:gd name="T60" fmla="*/ 146 w 857"/>
                <a:gd name="T61" fmla="*/ 56 h 422"/>
                <a:gd name="T62" fmla="*/ 104 w 857"/>
                <a:gd name="T63" fmla="*/ 76 h 422"/>
                <a:gd name="T64" fmla="*/ 76 w 857"/>
                <a:gd name="T65" fmla="*/ 97 h 422"/>
                <a:gd name="T66" fmla="*/ 56 w 857"/>
                <a:gd name="T67" fmla="*/ 111 h 422"/>
                <a:gd name="T68" fmla="*/ 21 w 857"/>
                <a:gd name="T69" fmla="*/ 152 h 422"/>
                <a:gd name="T70" fmla="*/ 7 w 857"/>
                <a:gd name="T71" fmla="*/ 187 h 422"/>
                <a:gd name="T72" fmla="*/ 7 w 857"/>
                <a:gd name="T73" fmla="*/ 242 h 422"/>
                <a:gd name="T74" fmla="*/ 21 w 857"/>
                <a:gd name="T75" fmla="*/ 277 h 422"/>
                <a:gd name="T76" fmla="*/ 56 w 857"/>
                <a:gd name="T77" fmla="*/ 311 h 422"/>
                <a:gd name="T78" fmla="*/ 76 w 857"/>
                <a:gd name="T79" fmla="*/ 332 h 422"/>
                <a:gd name="T80" fmla="*/ 104 w 857"/>
                <a:gd name="T81" fmla="*/ 353 h 422"/>
                <a:gd name="T82" fmla="*/ 146 w 857"/>
                <a:gd name="T83" fmla="*/ 373 h 422"/>
                <a:gd name="T84" fmla="*/ 181 w 857"/>
                <a:gd name="T85" fmla="*/ 387 h 422"/>
                <a:gd name="T86" fmla="*/ 237 w 857"/>
                <a:gd name="T87" fmla="*/ 401 h 422"/>
                <a:gd name="T88" fmla="*/ 272 w 857"/>
                <a:gd name="T89" fmla="*/ 408 h 422"/>
                <a:gd name="T90" fmla="*/ 327 w 857"/>
                <a:gd name="T91" fmla="*/ 422 h 422"/>
                <a:gd name="T92" fmla="*/ 362 w 857"/>
                <a:gd name="T93" fmla="*/ 422 h 4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57" h="422">
                  <a:moveTo>
                    <a:pt x="362" y="422"/>
                  </a:moveTo>
                  <a:lnTo>
                    <a:pt x="383" y="422"/>
                  </a:lnTo>
                  <a:lnTo>
                    <a:pt x="404" y="422"/>
                  </a:lnTo>
                  <a:lnTo>
                    <a:pt x="418" y="422"/>
                  </a:lnTo>
                  <a:lnTo>
                    <a:pt x="439" y="422"/>
                  </a:lnTo>
                  <a:lnTo>
                    <a:pt x="460" y="422"/>
                  </a:lnTo>
                  <a:lnTo>
                    <a:pt x="474" y="422"/>
                  </a:lnTo>
                  <a:lnTo>
                    <a:pt x="495" y="422"/>
                  </a:lnTo>
                  <a:lnTo>
                    <a:pt x="516" y="422"/>
                  </a:lnTo>
                  <a:lnTo>
                    <a:pt x="529" y="422"/>
                  </a:lnTo>
                  <a:lnTo>
                    <a:pt x="550" y="415"/>
                  </a:lnTo>
                  <a:lnTo>
                    <a:pt x="564" y="415"/>
                  </a:lnTo>
                  <a:lnTo>
                    <a:pt x="585" y="408"/>
                  </a:lnTo>
                  <a:lnTo>
                    <a:pt x="606" y="408"/>
                  </a:lnTo>
                  <a:lnTo>
                    <a:pt x="613" y="401"/>
                  </a:lnTo>
                  <a:lnTo>
                    <a:pt x="620" y="401"/>
                  </a:lnTo>
                  <a:lnTo>
                    <a:pt x="641" y="394"/>
                  </a:lnTo>
                  <a:lnTo>
                    <a:pt x="662" y="394"/>
                  </a:lnTo>
                  <a:lnTo>
                    <a:pt x="676" y="387"/>
                  </a:lnTo>
                  <a:lnTo>
                    <a:pt x="697" y="380"/>
                  </a:lnTo>
                  <a:lnTo>
                    <a:pt x="718" y="373"/>
                  </a:lnTo>
                  <a:lnTo>
                    <a:pt x="725" y="367"/>
                  </a:lnTo>
                  <a:lnTo>
                    <a:pt x="732" y="360"/>
                  </a:lnTo>
                  <a:lnTo>
                    <a:pt x="753" y="353"/>
                  </a:lnTo>
                  <a:lnTo>
                    <a:pt x="760" y="353"/>
                  </a:lnTo>
                  <a:lnTo>
                    <a:pt x="766" y="339"/>
                  </a:lnTo>
                  <a:lnTo>
                    <a:pt x="787" y="332"/>
                  </a:lnTo>
                  <a:lnTo>
                    <a:pt x="808" y="311"/>
                  </a:lnTo>
                  <a:lnTo>
                    <a:pt x="822" y="297"/>
                  </a:lnTo>
                  <a:lnTo>
                    <a:pt x="836" y="277"/>
                  </a:lnTo>
                  <a:lnTo>
                    <a:pt x="843" y="270"/>
                  </a:lnTo>
                  <a:lnTo>
                    <a:pt x="850" y="256"/>
                  </a:lnTo>
                  <a:lnTo>
                    <a:pt x="857" y="242"/>
                  </a:lnTo>
                  <a:lnTo>
                    <a:pt x="857" y="221"/>
                  </a:lnTo>
                  <a:lnTo>
                    <a:pt x="857" y="201"/>
                  </a:lnTo>
                  <a:lnTo>
                    <a:pt x="857" y="187"/>
                  </a:lnTo>
                  <a:lnTo>
                    <a:pt x="850" y="166"/>
                  </a:lnTo>
                  <a:lnTo>
                    <a:pt x="843" y="159"/>
                  </a:lnTo>
                  <a:lnTo>
                    <a:pt x="836" y="152"/>
                  </a:lnTo>
                  <a:lnTo>
                    <a:pt x="822" y="132"/>
                  </a:lnTo>
                  <a:lnTo>
                    <a:pt x="808" y="111"/>
                  </a:lnTo>
                  <a:lnTo>
                    <a:pt x="787" y="97"/>
                  </a:lnTo>
                  <a:lnTo>
                    <a:pt x="766" y="83"/>
                  </a:lnTo>
                  <a:lnTo>
                    <a:pt x="760" y="76"/>
                  </a:lnTo>
                  <a:lnTo>
                    <a:pt x="753" y="76"/>
                  </a:lnTo>
                  <a:lnTo>
                    <a:pt x="732" y="63"/>
                  </a:lnTo>
                  <a:lnTo>
                    <a:pt x="725" y="56"/>
                  </a:lnTo>
                  <a:lnTo>
                    <a:pt x="718" y="56"/>
                  </a:lnTo>
                  <a:lnTo>
                    <a:pt x="697" y="49"/>
                  </a:lnTo>
                  <a:lnTo>
                    <a:pt x="676" y="42"/>
                  </a:lnTo>
                  <a:lnTo>
                    <a:pt x="662" y="35"/>
                  </a:lnTo>
                  <a:lnTo>
                    <a:pt x="641" y="28"/>
                  </a:lnTo>
                  <a:lnTo>
                    <a:pt x="620" y="21"/>
                  </a:lnTo>
                  <a:lnTo>
                    <a:pt x="613" y="21"/>
                  </a:lnTo>
                  <a:lnTo>
                    <a:pt x="606" y="21"/>
                  </a:lnTo>
                  <a:lnTo>
                    <a:pt x="585" y="14"/>
                  </a:lnTo>
                  <a:lnTo>
                    <a:pt x="564" y="14"/>
                  </a:lnTo>
                  <a:lnTo>
                    <a:pt x="550" y="7"/>
                  </a:lnTo>
                  <a:lnTo>
                    <a:pt x="529" y="7"/>
                  </a:lnTo>
                  <a:lnTo>
                    <a:pt x="516" y="7"/>
                  </a:lnTo>
                  <a:lnTo>
                    <a:pt x="495" y="0"/>
                  </a:lnTo>
                  <a:lnTo>
                    <a:pt x="474" y="0"/>
                  </a:lnTo>
                  <a:lnTo>
                    <a:pt x="460" y="0"/>
                  </a:lnTo>
                  <a:lnTo>
                    <a:pt x="439" y="0"/>
                  </a:lnTo>
                  <a:lnTo>
                    <a:pt x="418" y="0"/>
                  </a:lnTo>
                  <a:lnTo>
                    <a:pt x="404" y="0"/>
                  </a:lnTo>
                  <a:lnTo>
                    <a:pt x="383" y="0"/>
                  </a:lnTo>
                  <a:lnTo>
                    <a:pt x="362" y="0"/>
                  </a:lnTo>
                  <a:lnTo>
                    <a:pt x="348" y="7"/>
                  </a:lnTo>
                  <a:lnTo>
                    <a:pt x="327" y="7"/>
                  </a:lnTo>
                  <a:lnTo>
                    <a:pt x="306" y="7"/>
                  </a:lnTo>
                  <a:lnTo>
                    <a:pt x="293" y="14"/>
                  </a:lnTo>
                  <a:lnTo>
                    <a:pt x="272" y="14"/>
                  </a:lnTo>
                  <a:lnTo>
                    <a:pt x="258" y="21"/>
                  </a:lnTo>
                  <a:lnTo>
                    <a:pt x="244" y="21"/>
                  </a:lnTo>
                  <a:lnTo>
                    <a:pt x="237" y="21"/>
                  </a:lnTo>
                  <a:lnTo>
                    <a:pt x="216" y="28"/>
                  </a:lnTo>
                  <a:lnTo>
                    <a:pt x="202" y="35"/>
                  </a:lnTo>
                  <a:lnTo>
                    <a:pt x="181" y="42"/>
                  </a:lnTo>
                  <a:lnTo>
                    <a:pt x="160" y="49"/>
                  </a:lnTo>
                  <a:lnTo>
                    <a:pt x="146" y="56"/>
                  </a:lnTo>
                  <a:lnTo>
                    <a:pt x="139" y="56"/>
                  </a:lnTo>
                  <a:lnTo>
                    <a:pt x="125" y="63"/>
                  </a:lnTo>
                  <a:lnTo>
                    <a:pt x="104" y="76"/>
                  </a:lnTo>
                  <a:lnTo>
                    <a:pt x="90" y="83"/>
                  </a:lnTo>
                  <a:lnTo>
                    <a:pt x="76" y="97"/>
                  </a:lnTo>
                  <a:lnTo>
                    <a:pt x="69" y="97"/>
                  </a:lnTo>
                  <a:lnTo>
                    <a:pt x="56" y="111"/>
                  </a:lnTo>
                  <a:lnTo>
                    <a:pt x="35" y="132"/>
                  </a:lnTo>
                  <a:lnTo>
                    <a:pt x="21" y="152"/>
                  </a:lnTo>
                  <a:lnTo>
                    <a:pt x="14" y="159"/>
                  </a:lnTo>
                  <a:lnTo>
                    <a:pt x="14" y="166"/>
                  </a:lnTo>
                  <a:lnTo>
                    <a:pt x="7" y="187"/>
                  </a:lnTo>
                  <a:lnTo>
                    <a:pt x="0" y="201"/>
                  </a:lnTo>
                  <a:lnTo>
                    <a:pt x="0" y="221"/>
                  </a:lnTo>
                  <a:lnTo>
                    <a:pt x="7" y="242"/>
                  </a:lnTo>
                  <a:lnTo>
                    <a:pt x="14" y="256"/>
                  </a:lnTo>
                  <a:lnTo>
                    <a:pt x="14" y="270"/>
                  </a:lnTo>
                  <a:lnTo>
                    <a:pt x="21" y="277"/>
                  </a:lnTo>
                  <a:lnTo>
                    <a:pt x="35" y="297"/>
                  </a:lnTo>
                  <a:lnTo>
                    <a:pt x="56" y="311"/>
                  </a:lnTo>
                  <a:lnTo>
                    <a:pt x="69" y="332"/>
                  </a:lnTo>
                  <a:lnTo>
                    <a:pt x="76" y="332"/>
                  </a:lnTo>
                  <a:lnTo>
                    <a:pt x="90" y="339"/>
                  </a:lnTo>
                  <a:lnTo>
                    <a:pt x="104" y="353"/>
                  </a:lnTo>
                  <a:lnTo>
                    <a:pt x="125" y="360"/>
                  </a:lnTo>
                  <a:lnTo>
                    <a:pt x="139" y="367"/>
                  </a:lnTo>
                  <a:lnTo>
                    <a:pt x="146" y="373"/>
                  </a:lnTo>
                  <a:lnTo>
                    <a:pt x="160" y="380"/>
                  </a:lnTo>
                  <a:lnTo>
                    <a:pt x="181" y="387"/>
                  </a:lnTo>
                  <a:lnTo>
                    <a:pt x="202" y="394"/>
                  </a:lnTo>
                  <a:lnTo>
                    <a:pt x="216" y="394"/>
                  </a:lnTo>
                  <a:lnTo>
                    <a:pt x="237" y="401"/>
                  </a:lnTo>
                  <a:lnTo>
                    <a:pt x="244" y="401"/>
                  </a:lnTo>
                  <a:lnTo>
                    <a:pt x="258" y="408"/>
                  </a:lnTo>
                  <a:lnTo>
                    <a:pt x="272" y="408"/>
                  </a:lnTo>
                  <a:lnTo>
                    <a:pt x="293" y="415"/>
                  </a:lnTo>
                  <a:lnTo>
                    <a:pt x="306" y="415"/>
                  </a:lnTo>
                  <a:lnTo>
                    <a:pt x="327" y="422"/>
                  </a:lnTo>
                  <a:lnTo>
                    <a:pt x="348" y="422"/>
                  </a:lnTo>
                  <a:lnTo>
                    <a:pt x="362" y="42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6" name="Freeform 515"/>
            <p:cNvSpPr>
              <a:spLocks/>
            </p:cNvSpPr>
            <p:nvPr/>
          </p:nvSpPr>
          <p:spPr bwMode="auto">
            <a:xfrm>
              <a:off x="1380" y="1730"/>
              <a:ext cx="857" cy="422"/>
            </a:xfrm>
            <a:custGeom>
              <a:avLst/>
              <a:gdLst>
                <a:gd name="T0" fmla="*/ 2815 w 123"/>
                <a:gd name="T1" fmla="*/ 2919 h 61"/>
                <a:gd name="T2" fmla="*/ 3205 w 123"/>
                <a:gd name="T3" fmla="*/ 2919 h 61"/>
                <a:gd name="T4" fmla="*/ 3449 w 123"/>
                <a:gd name="T5" fmla="*/ 2919 h 61"/>
                <a:gd name="T6" fmla="*/ 3832 w 123"/>
                <a:gd name="T7" fmla="*/ 2871 h 61"/>
                <a:gd name="T8" fmla="*/ 4222 w 123"/>
                <a:gd name="T9" fmla="*/ 2823 h 61"/>
                <a:gd name="T10" fmla="*/ 4466 w 123"/>
                <a:gd name="T11" fmla="*/ 2726 h 61"/>
                <a:gd name="T12" fmla="*/ 4710 w 123"/>
                <a:gd name="T13" fmla="*/ 2677 h 61"/>
                <a:gd name="T14" fmla="*/ 5051 w 123"/>
                <a:gd name="T15" fmla="*/ 2539 h 61"/>
                <a:gd name="T16" fmla="*/ 5288 w 123"/>
                <a:gd name="T17" fmla="*/ 2442 h 61"/>
                <a:gd name="T18" fmla="*/ 5483 w 123"/>
                <a:gd name="T19" fmla="*/ 2297 h 61"/>
                <a:gd name="T20" fmla="*/ 5727 w 123"/>
                <a:gd name="T21" fmla="*/ 2055 h 61"/>
                <a:gd name="T22" fmla="*/ 5874 w 123"/>
                <a:gd name="T23" fmla="*/ 1868 h 61"/>
                <a:gd name="T24" fmla="*/ 5971 w 123"/>
                <a:gd name="T25" fmla="*/ 1529 h 61"/>
                <a:gd name="T26" fmla="*/ 5922 w 123"/>
                <a:gd name="T27" fmla="*/ 1148 h 61"/>
                <a:gd name="T28" fmla="*/ 5727 w 123"/>
                <a:gd name="T29" fmla="*/ 906 h 61"/>
                <a:gd name="T30" fmla="*/ 5483 w 123"/>
                <a:gd name="T31" fmla="*/ 671 h 61"/>
                <a:gd name="T32" fmla="*/ 5288 w 123"/>
                <a:gd name="T33" fmla="*/ 526 h 61"/>
                <a:gd name="T34" fmla="*/ 5051 w 123"/>
                <a:gd name="T35" fmla="*/ 380 h 61"/>
                <a:gd name="T36" fmla="*/ 4710 w 123"/>
                <a:gd name="T37" fmla="*/ 291 h 61"/>
                <a:gd name="T38" fmla="*/ 4466 w 123"/>
                <a:gd name="T39" fmla="*/ 194 h 61"/>
                <a:gd name="T40" fmla="*/ 4222 w 123"/>
                <a:gd name="T41" fmla="*/ 145 h 61"/>
                <a:gd name="T42" fmla="*/ 3832 w 123"/>
                <a:gd name="T43" fmla="*/ 48 h 61"/>
                <a:gd name="T44" fmla="*/ 3449 w 123"/>
                <a:gd name="T45" fmla="*/ 0 h 61"/>
                <a:gd name="T46" fmla="*/ 3205 w 123"/>
                <a:gd name="T47" fmla="*/ 0 h 61"/>
                <a:gd name="T48" fmla="*/ 2815 w 123"/>
                <a:gd name="T49" fmla="*/ 0 h 61"/>
                <a:gd name="T50" fmla="*/ 2522 w 123"/>
                <a:gd name="T51" fmla="*/ 0 h 61"/>
                <a:gd name="T52" fmla="*/ 2139 w 123"/>
                <a:gd name="T53" fmla="*/ 48 h 61"/>
                <a:gd name="T54" fmla="*/ 1798 w 123"/>
                <a:gd name="T55" fmla="*/ 145 h 61"/>
                <a:gd name="T56" fmla="*/ 1505 w 123"/>
                <a:gd name="T57" fmla="*/ 194 h 61"/>
                <a:gd name="T58" fmla="*/ 1261 w 123"/>
                <a:gd name="T59" fmla="*/ 291 h 61"/>
                <a:gd name="T60" fmla="*/ 968 w 123"/>
                <a:gd name="T61" fmla="*/ 380 h 61"/>
                <a:gd name="T62" fmla="*/ 732 w 123"/>
                <a:gd name="T63" fmla="*/ 526 h 61"/>
                <a:gd name="T64" fmla="*/ 488 w 123"/>
                <a:gd name="T65" fmla="*/ 671 h 61"/>
                <a:gd name="T66" fmla="*/ 244 w 123"/>
                <a:gd name="T67" fmla="*/ 906 h 61"/>
                <a:gd name="T68" fmla="*/ 98 w 123"/>
                <a:gd name="T69" fmla="*/ 1100 h 61"/>
                <a:gd name="T70" fmla="*/ 0 w 123"/>
                <a:gd name="T71" fmla="*/ 1391 h 61"/>
                <a:gd name="T72" fmla="*/ 98 w 123"/>
                <a:gd name="T73" fmla="*/ 1771 h 61"/>
                <a:gd name="T74" fmla="*/ 244 w 123"/>
                <a:gd name="T75" fmla="*/ 2055 h 61"/>
                <a:gd name="T76" fmla="*/ 390 w 123"/>
                <a:gd name="T77" fmla="*/ 2152 h 61"/>
                <a:gd name="T78" fmla="*/ 634 w 123"/>
                <a:gd name="T79" fmla="*/ 2345 h 61"/>
                <a:gd name="T80" fmla="*/ 871 w 123"/>
                <a:gd name="T81" fmla="*/ 2490 h 61"/>
                <a:gd name="T82" fmla="*/ 1115 w 123"/>
                <a:gd name="T83" fmla="*/ 2629 h 61"/>
                <a:gd name="T84" fmla="*/ 1407 w 123"/>
                <a:gd name="T85" fmla="*/ 2726 h 61"/>
                <a:gd name="T86" fmla="*/ 1700 w 123"/>
                <a:gd name="T87" fmla="*/ 2774 h 61"/>
                <a:gd name="T88" fmla="*/ 2041 w 123"/>
                <a:gd name="T89" fmla="*/ 2871 h 61"/>
                <a:gd name="T90" fmla="*/ 2425 w 123"/>
                <a:gd name="T91" fmla="*/ 2919 h 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3" h="61">
                  <a:moveTo>
                    <a:pt x="52" y="61"/>
                  </a:moveTo>
                  <a:lnTo>
                    <a:pt x="55" y="61"/>
                  </a:lnTo>
                  <a:lnTo>
                    <a:pt x="58" y="61"/>
                  </a:lnTo>
                  <a:lnTo>
                    <a:pt x="60" y="61"/>
                  </a:lnTo>
                  <a:lnTo>
                    <a:pt x="63" y="61"/>
                  </a:lnTo>
                  <a:lnTo>
                    <a:pt x="66" y="61"/>
                  </a:lnTo>
                  <a:lnTo>
                    <a:pt x="68" y="61"/>
                  </a:lnTo>
                  <a:lnTo>
                    <a:pt x="71" y="61"/>
                  </a:lnTo>
                  <a:lnTo>
                    <a:pt x="74" y="61"/>
                  </a:lnTo>
                  <a:lnTo>
                    <a:pt x="76" y="61"/>
                  </a:lnTo>
                  <a:lnTo>
                    <a:pt x="79" y="60"/>
                  </a:lnTo>
                  <a:lnTo>
                    <a:pt x="81" y="60"/>
                  </a:lnTo>
                  <a:lnTo>
                    <a:pt x="84" y="59"/>
                  </a:lnTo>
                  <a:lnTo>
                    <a:pt x="87" y="59"/>
                  </a:lnTo>
                  <a:lnTo>
                    <a:pt x="88" y="58"/>
                  </a:lnTo>
                  <a:lnTo>
                    <a:pt x="89" y="58"/>
                  </a:lnTo>
                  <a:lnTo>
                    <a:pt x="92" y="57"/>
                  </a:lnTo>
                  <a:lnTo>
                    <a:pt x="95" y="57"/>
                  </a:lnTo>
                  <a:lnTo>
                    <a:pt x="97" y="56"/>
                  </a:lnTo>
                  <a:lnTo>
                    <a:pt x="100" y="55"/>
                  </a:lnTo>
                  <a:lnTo>
                    <a:pt x="103" y="54"/>
                  </a:lnTo>
                  <a:lnTo>
                    <a:pt x="104" y="53"/>
                  </a:lnTo>
                  <a:lnTo>
                    <a:pt x="105" y="52"/>
                  </a:lnTo>
                  <a:lnTo>
                    <a:pt x="108" y="51"/>
                  </a:lnTo>
                  <a:lnTo>
                    <a:pt x="109" y="51"/>
                  </a:lnTo>
                  <a:lnTo>
                    <a:pt x="110" y="49"/>
                  </a:lnTo>
                  <a:lnTo>
                    <a:pt x="113" y="48"/>
                  </a:lnTo>
                  <a:lnTo>
                    <a:pt x="116" y="45"/>
                  </a:lnTo>
                  <a:lnTo>
                    <a:pt x="118" y="43"/>
                  </a:lnTo>
                  <a:lnTo>
                    <a:pt x="120" y="40"/>
                  </a:lnTo>
                  <a:lnTo>
                    <a:pt x="121" y="39"/>
                  </a:lnTo>
                  <a:lnTo>
                    <a:pt x="122" y="37"/>
                  </a:lnTo>
                  <a:lnTo>
                    <a:pt x="123" y="35"/>
                  </a:lnTo>
                  <a:lnTo>
                    <a:pt x="123" y="32"/>
                  </a:lnTo>
                  <a:lnTo>
                    <a:pt x="123" y="29"/>
                  </a:lnTo>
                  <a:lnTo>
                    <a:pt x="123" y="27"/>
                  </a:lnTo>
                  <a:lnTo>
                    <a:pt x="122" y="24"/>
                  </a:lnTo>
                  <a:lnTo>
                    <a:pt x="121" y="23"/>
                  </a:lnTo>
                  <a:lnTo>
                    <a:pt x="120" y="22"/>
                  </a:lnTo>
                  <a:lnTo>
                    <a:pt x="118" y="19"/>
                  </a:lnTo>
                  <a:lnTo>
                    <a:pt x="116" y="16"/>
                  </a:lnTo>
                  <a:lnTo>
                    <a:pt x="113" y="14"/>
                  </a:lnTo>
                  <a:lnTo>
                    <a:pt x="110" y="12"/>
                  </a:lnTo>
                  <a:lnTo>
                    <a:pt x="109" y="11"/>
                  </a:lnTo>
                  <a:lnTo>
                    <a:pt x="108" y="11"/>
                  </a:lnTo>
                  <a:lnTo>
                    <a:pt x="105" y="9"/>
                  </a:lnTo>
                  <a:lnTo>
                    <a:pt x="104" y="8"/>
                  </a:lnTo>
                  <a:lnTo>
                    <a:pt x="103" y="8"/>
                  </a:lnTo>
                  <a:lnTo>
                    <a:pt x="100" y="7"/>
                  </a:lnTo>
                  <a:lnTo>
                    <a:pt x="97" y="6"/>
                  </a:lnTo>
                  <a:lnTo>
                    <a:pt x="95" y="5"/>
                  </a:lnTo>
                  <a:lnTo>
                    <a:pt x="92" y="4"/>
                  </a:lnTo>
                  <a:lnTo>
                    <a:pt x="89" y="3"/>
                  </a:lnTo>
                  <a:lnTo>
                    <a:pt x="88" y="3"/>
                  </a:lnTo>
                  <a:lnTo>
                    <a:pt x="87" y="3"/>
                  </a:lnTo>
                  <a:lnTo>
                    <a:pt x="84" y="2"/>
                  </a:lnTo>
                  <a:lnTo>
                    <a:pt x="81" y="2"/>
                  </a:lnTo>
                  <a:lnTo>
                    <a:pt x="79" y="1"/>
                  </a:lnTo>
                  <a:lnTo>
                    <a:pt x="76" y="1"/>
                  </a:lnTo>
                  <a:lnTo>
                    <a:pt x="74" y="1"/>
                  </a:lnTo>
                  <a:lnTo>
                    <a:pt x="71" y="0"/>
                  </a:lnTo>
                  <a:lnTo>
                    <a:pt x="68" y="0"/>
                  </a:lnTo>
                  <a:lnTo>
                    <a:pt x="66" y="0"/>
                  </a:lnTo>
                  <a:lnTo>
                    <a:pt x="63" y="0"/>
                  </a:lnTo>
                  <a:lnTo>
                    <a:pt x="60" y="0"/>
                  </a:lnTo>
                  <a:lnTo>
                    <a:pt x="58" y="0"/>
                  </a:lnTo>
                  <a:lnTo>
                    <a:pt x="55" y="0"/>
                  </a:lnTo>
                  <a:lnTo>
                    <a:pt x="52" y="0"/>
                  </a:lnTo>
                  <a:lnTo>
                    <a:pt x="50" y="1"/>
                  </a:lnTo>
                  <a:lnTo>
                    <a:pt x="47" y="1"/>
                  </a:lnTo>
                  <a:lnTo>
                    <a:pt x="44" y="1"/>
                  </a:lnTo>
                  <a:lnTo>
                    <a:pt x="42" y="2"/>
                  </a:lnTo>
                  <a:lnTo>
                    <a:pt x="39" y="2"/>
                  </a:lnTo>
                  <a:lnTo>
                    <a:pt x="37" y="3"/>
                  </a:lnTo>
                  <a:lnTo>
                    <a:pt x="35" y="3"/>
                  </a:lnTo>
                  <a:lnTo>
                    <a:pt x="34" y="3"/>
                  </a:lnTo>
                  <a:lnTo>
                    <a:pt x="31" y="4"/>
                  </a:lnTo>
                  <a:lnTo>
                    <a:pt x="29" y="5"/>
                  </a:lnTo>
                  <a:lnTo>
                    <a:pt x="26" y="6"/>
                  </a:lnTo>
                  <a:lnTo>
                    <a:pt x="23" y="7"/>
                  </a:lnTo>
                  <a:lnTo>
                    <a:pt x="21" y="8"/>
                  </a:lnTo>
                  <a:lnTo>
                    <a:pt x="20" y="8"/>
                  </a:lnTo>
                  <a:lnTo>
                    <a:pt x="18" y="9"/>
                  </a:lnTo>
                  <a:lnTo>
                    <a:pt x="15" y="11"/>
                  </a:lnTo>
                  <a:lnTo>
                    <a:pt x="13" y="12"/>
                  </a:lnTo>
                  <a:lnTo>
                    <a:pt x="11" y="14"/>
                  </a:lnTo>
                  <a:lnTo>
                    <a:pt x="10" y="14"/>
                  </a:lnTo>
                  <a:lnTo>
                    <a:pt x="8" y="16"/>
                  </a:lnTo>
                  <a:lnTo>
                    <a:pt x="5" y="19"/>
                  </a:lnTo>
                  <a:lnTo>
                    <a:pt x="3" y="22"/>
                  </a:lnTo>
                  <a:lnTo>
                    <a:pt x="2" y="23"/>
                  </a:lnTo>
                  <a:lnTo>
                    <a:pt x="2" y="24"/>
                  </a:lnTo>
                  <a:lnTo>
                    <a:pt x="1" y="27"/>
                  </a:lnTo>
                  <a:lnTo>
                    <a:pt x="0" y="29"/>
                  </a:lnTo>
                  <a:lnTo>
                    <a:pt x="0" y="32"/>
                  </a:lnTo>
                  <a:lnTo>
                    <a:pt x="1" y="35"/>
                  </a:lnTo>
                  <a:lnTo>
                    <a:pt x="2" y="37"/>
                  </a:lnTo>
                  <a:lnTo>
                    <a:pt x="2" y="39"/>
                  </a:lnTo>
                  <a:lnTo>
                    <a:pt x="3" y="40"/>
                  </a:lnTo>
                  <a:lnTo>
                    <a:pt x="5" y="43"/>
                  </a:lnTo>
                  <a:lnTo>
                    <a:pt x="8" y="45"/>
                  </a:lnTo>
                  <a:lnTo>
                    <a:pt x="10" y="48"/>
                  </a:lnTo>
                  <a:lnTo>
                    <a:pt x="11" y="48"/>
                  </a:lnTo>
                  <a:lnTo>
                    <a:pt x="13" y="49"/>
                  </a:lnTo>
                  <a:lnTo>
                    <a:pt x="15" y="51"/>
                  </a:lnTo>
                  <a:lnTo>
                    <a:pt x="18" y="52"/>
                  </a:lnTo>
                  <a:lnTo>
                    <a:pt x="20" y="53"/>
                  </a:lnTo>
                  <a:lnTo>
                    <a:pt x="21" y="54"/>
                  </a:lnTo>
                  <a:lnTo>
                    <a:pt x="23" y="55"/>
                  </a:lnTo>
                  <a:lnTo>
                    <a:pt x="26" y="56"/>
                  </a:lnTo>
                  <a:lnTo>
                    <a:pt x="29" y="57"/>
                  </a:lnTo>
                  <a:lnTo>
                    <a:pt x="31" y="57"/>
                  </a:lnTo>
                  <a:lnTo>
                    <a:pt x="34" y="58"/>
                  </a:lnTo>
                  <a:lnTo>
                    <a:pt x="35" y="58"/>
                  </a:lnTo>
                  <a:lnTo>
                    <a:pt x="37" y="59"/>
                  </a:lnTo>
                  <a:lnTo>
                    <a:pt x="39" y="59"/>
                  </a:lnTo>
                  <a:lnTo>
                    <a:pt x="42" y="60"/>
                  </a:lnTo>
                  <a:lnTo>
                    <a:pt x="44" y="60"/>
                  </a:lnTo>
                  <a:lnTo>
                    <a:pt x="47" y="61"/>
                  </a:lnTo>
                  <a:lnTo>
                    <a:pt x="50" y="61"/>
                  </a:lnTo>
                  <a:lnTo>
                    <a:pt x="52"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37" name="Freeform 516"/>
            <p:cNvSpPr>
              <a:spLocks/>
            </p:cNvSpPr>
            <p:nvPr/>
          </p:nvSpPr>
          <p:spPr bwMode="auto">
            <a:xfrm>
              <a:off x="1456" y="1765"/>
              <a:ext cx="704" cy="352"/>
            </a:xfrm>
            <a:custGeom>
              <a:avLst/>
              <a:gdLst>
                <a:gd name="T0" fmla="*/ 328 w 704"/>
                <a:gd name="T1" fmla="*/ 352 h 352"/>
                <a:gd name="T2" fmla="*/ 363 w 704"/>
                <a:gd name="T3" fmla="*/ 352 h 352"/>
                <a:gd name="T4" fmla="*/ 398 w 704"/>
                <a:gd name="T5" fmla="*/ 352 h 352"/>
                <a:gd name="T6" fmla="*/ 419 w 704"/>
                <a:gd name="T7" fmla="*/ 352 h 352"/>
                <a:gd name="T8" fmla="*/ 453 w 704"/>
                <a:gd name="T9" fmla="*/ 345 h 352"/>
                <a:gd name="T10" fmla="*/ 488 w 704"/>
                <a:gd name="T11" fmla="*/ 338 h 352"/>
                <a:gd name="T12" fmla="*/ 523 w 704"/>
                <a:gd name="T13" fmla="*/ 332 h 352"/>
                <a:gd name="T14" fmla="*/ 544 w 704"/>
                <a:gd name="T15" fmla="*/ 325 h 352"/>
                <a:gd name="T16" fmla="*/ 579 w 704"/>
                <a:gd name="T17" fmla="*/ 318 h 352"/>
                <a:gd name="T18" fmla="*/ 600 w 704"/>
                <a:gd name="T19" fmla="*/ 304 h 352"/>
                <a:gd name="T20" fmla="*/ 621 w 704"/>
                <a:gd name="T21" fmla="*/ 297 h 352"/>
                <a:gd name="T22" fmla="*/ 642 w 704"/>
                <a:gd name="T23" fmla="*/ 276 h 352"/>
                <a:gd name="T24" fmla="*/ 670 w 704"/>
                <a:gd name="T25" fmla="*/ 262 h 352"/>
                <a:gd name="T26" fmla="*/ 684 w 704"/>
                <a:gd name="T27" fmla="*/ 242 h 352"/>
                <a:gd name="T28" fmla="*/ 697 w 704"/>
                <a:gd name="T29" fmla="*/ 221 h 352"/>
                <a:gd name="T30" fmla="*/ 704 w 704"/>
                <a:gd name="T31" fmla="*/ 186 h 352"/>
                <a:gd name="T32" fmla="*/ 704 w 704"/>
                <a:gd name="T33" fmla="*/ 152 h 352"/>
                <a:gd name="T34" fmla="*/ 690 w 704"/>
                <a:gd name="T35" fmla="*/ 131 h 352"/>
                <a:gd name="T36" fmla="*/ 677 w 704"/>
                <a:gd name="T37" fmla="*/ 104 h 352"/>
                <a:gd name="T38" fmla="*/ 656 w 704"/>
                <a:gd name="T39" fmla="*/ 90 h 352"/>
                <a:gd name="T40" fmla="*/ 642 w 704"/>
                <a:gd name="T41" fmla="*/ 76 h 352"/>
                <a:gd name="T42" fmla="*/ 614 w 704"/>
                <a:gd name="T43" fmla="*/ 62 h 352"/>
                <a:gd name="T44" fmla="*/ 586 w 704"/>
                <a:gd name="T45" fmla="*/ 41 h 352"/>
                <a:gd name="T46" fmla="*/ 565 w 704"/>
                <a:gd name="T47" fmla="*/ 34 h 352"/>
                <a:gd name="T48" fmla="*/ 530 w 704"/>
                <a:gd name="T49" fmla="*/ 28 h 352"/>
                <a:gd name="T50" fmla="*/ 509 w 704"/>
                <a:gd name="T51" fmla="*/ 21 h 352"/>
                <a:gd name="T52" fmla="*/ 474 w 704"/>
                <a:gd name="T53" fmla="*/ 14 h 352"/>
                <a:gd name="T54" fmla="*/ 440 w 704"/>
                <a:gd name="T55" fmla="*/ 7 h 352"/>
                <a:gd name="T56" fmla="*/ 419 w 704"/>
                <a:gd name="T57" fmla="*/ 7 h 352"/>
                <a:gd name="T58" fmla="*/ 384 w 704"/>
                <a:gd name="T59" fmla="*/ 0 h 352"/>
                <a:gd name="T60" fmla="*/ 342 w 704"/>
                <a:gd name="T61" fmla="*/ 0 h 352"/>
                <a:gd name="T62" fmla="*/ 307 w 704"/>
                <a:gd name="T63" fmla="*/ 7 h 352"/>
                <a:gd name="T64" fmla="*/ 286 w 704"/>
                <a:gd name="T65" fmla="*/ 7 h 352"/>
                <a:gd name="T66" fmla="*/ 251 w 704"/>
                <a:gd name="T67" fmla="*/ 7 h 352"/>
                <a:gd name="T68" fmla="*/ 217 w 704"/>
                <a:gd name="T69" fmla="*/ 14 h 352"/>
                <a:gd name="T70" fmla="*/ 189 w 704"/>
                <a:gd name="T71" fmla="*/ 21 h 352"/>
                <a:gd name="T72" fmla="*/ 161 w 704"/>
                <a:gd name="T73" fmla="*/ 28 h 352"/>
                <a:gd name="T74" fmla="*/ 133 w 704"/>
                <a:gd name="T75" fmla="*/ 41 h 352"/>
                <a:gd name="T76" fmla="*/ 105 w 704"/>
                <a:gd name="T77" fmla="*/ 55 h 352"/>
                <a:gd name="T78" fmla="*/ 84 w 704"/>
                <a:gd name="T79" fmla="*/ 62 h 352"/>
                <a:gd name="T80" fmla="*/ 63 w 704"/>
                <a:gd name="T81" fmla="*/ 76 h 352"/>
                <a:gd name="T82" fmla="*/ 42 w 704"/>
                <a:gd name="T83" fmla="*/ 97 h 352"/>
                <a:gd name="T84" fmla="*/ 21 w 704"/>
                <a:gd name="T85" fmla="*/ 117 h 352"/>
                <a:gd name="T86" fmla="*/ 7 w 704"/>
                <a:gd name="T87" fmla="*/ 131 h 352"/>
                <a:gd name="T88" fmla="*/ 0 w 704"/>
                <a:gd name="T89" fmla="*/ 166 h 352"/>
                <a:gd name="T90" fmla="*/ 0 w 704"/>
                <a:gd name="T91" fmla="*/ 207 h 352"/>
                <a:gd name="T92" fmla="*/ 14 w 704"/>
                <a:gd name="T93" fmla="*/ 228 h 352"/>
                <a:gd name="T94" fmla="*/ 28 w 704"/>
                <a:gd name="T95" fmla="*/ 256 h 352"/>
                <a:gd name="T96" fmla="*/ 49 w 704"/>
                <a:gd name="T97" fmla="*/ 269 h 352"/>
                <a:gd name="T98" fmla="*/ 70 w 704"/>
                <a:gd name="T99" fmla="*/ 283 h 352"/>
                <a:gd name="T100" fmla="*/ 91 w 704"/>
                <a:gd name="T101" fmla="*/ 297 h 352"/>
                <a:gd name="T102" fmla="*/ 126 w 704"/>
                <a:gd name="T103" fmla="*/ 311 h 352"/>
                <a:gd name="T104" fmla="*/ 140 w 704"/>
                <a:gd name="T105" fmla="*/ 318 h 352"/>
                <a:gd name="T106" fmla="*/ 182 w 704"/>
                <a:gd name="T107" fmla="*/ 332 h 352"/>
                <a:gd name="T108" fmla="*/ 196 w 704"/>
                <a:gd name="T109" fmla="*/ 338 h 352"/>
                <a:gd name="T110" fmla="*/ 230 w 704"/>
                <a:gd name="T111" fmla="*/ 345 h 352"/>
                <a:gd name="T112" fmla="*/ 272 w 704"/>
                <a:gd name="T113" fmla="*/ 352 h 352"/>
                <a:gd name="T114" fmla="*/ 293 w 704"/>
                <a:gd name="T115" fmla="*/ 352 h 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4" h="352">
                  <a:moveTo>
                    <a:pt x="307" y="352"/>
                  </a:moveTo>
                  <a:lnTo>
                    <a:pt x="328" y="352"/>
                  </a:lnTo>
                  <a:lnTo>
                    <a:pt x="342" y="352"/>
                  </a:lnTo>
                  <a:lnTo>
                    <a:pt x="363" y="352"/>
                  </a:lnTo>
                  <a:lnTo>
                    <a:pt x="384" y="352"/>
                  </a:lnTo>
                  <a:lnTo>
                    <a:pt x="398" y="352"/>
                  </a:lnTo>
                  <a:lnTo>
                    <a:pt x="419" y="352"/>
                  </a:lnTo>
                  <a:lnTo>
                    <a:pt x="440" y="352"/>
                  </a:lnTo>
                  <a:lnTo>
                    <a:pt x="453" y="345"/>
                  </a:lnTo>
                  <a:lnTo>
                    <a:pt x="474" y="345"/>
                  </a:lnTo>
                  <a:lnTo>
                    <a:pt x="488" y="338"/>
                  </a:lnTo>
                  <a:lnTo>
                    <a:pt x="509" y="338"/>
                  </a:lnTo>
                  <a:lnTo>
                    <a:pt x="523" y="332"/>
                  </a:lnTo>
                  <a:lnTo>
                    <a:pt x="530" y="332"/>
                  </a:lnTo>
                  <a:lnTo>
                    <a:pt x="544" y="325"/>
                  </a:lnTo>
                  <a:lnTo>
                    <a:pt x="565" y="318"/>
                  </a:lnTo>
                  <a:lnTo>
                    <a:pt x="579" y="318"/>
                  </a:lnTo>
                  <a:lnTo>
                    <a:pt x="586" y="311"/>
                  </a:lnTo>
                  <a:lnTo>
                    <a:pt x="600" y="304"/>
                  </a:lnTo>
                  <a:lnTo>
                    <a:pt x="614" y="297"/>
                  </a:lnTo>
                  <a:lnTo>
                    <a:pt x="621" y="297"/>
                  </a:lnTo>
                  <a:lnTo>
                    <a:pt x="642" y="283"/>
                  </a:lnTo>
                  <a:lnTo>
                    <a:pt x="642" y="276"/>
                  </a:lnTo>
                  <a:lnTo>
                    <a:pt x="656" y="269"/>
                  </a:lnTo>
                  <a:lnTo>
                    <a:pt x="670" y="262"/>
                  </a:lnTo>
                  <a:lnTo>
                    <a:pt x="677" y="256"/>
                  </a:lnTo>
                  <a:lnTo>
                    <a:pt x="684" y="242"/>
                  </a:lnTo>
                  <a:lnTo>
                    <a:pt x="690" y="228"/>
                  </a:lnTo>
                  <a:lnTo>
                    <a:pt x="697" y="221"/>
                  </a:lnTo>
                  <a:lnTo>
                    <a:pt x="704" y="207"/>
                  </a:lnTo>
                  <a:lnTo>
                    <a:pt x="704" y="186"/>
                  </a:lnTo>
                  <a:lnTo>
                    <a:pt x="704" y="166"/>
                  </a:lnTo>
                  <a:lnTo>
                    <a:pt x="704" y="152"/>
                  </a:lnTo>
                  <a:lnTo>
                    <a:pt x="697" y="131"/>
                  </a:lnTo>
                  <a:lnTo>
                    <a:pt x="690" y="131"/>
                  </a:lnTo>
                  <a:lnTo>
                    <a:pt x="684" y="117"/>
                  </a:lnTo>
                  <a:lnTo>
                    <a:pt x="677" y="104"/>
                  </a:lnTo>
                  <a:lnTo>
                    <a:pt x="670" y="97"/>
                  </a:lnTo>
                  <a:lnTo>
                    <a:pt x="656" y="90"/>
                  </a:lnTo>
                  <a:lnTo>
                    <a:pt x="642" y="76"/>
                  </a:lnTo>
                  <a:lnTo>
                    <a:pt x="621" y="62"/>
                  </a:lnTo>
                  <a:lnTo>
                    <a:pt x="614" y="62"/>
                  </a:lnTo>
                  <a:lnTo>
                    <a:pt x="600" y="55"/>
                  </a:lnTo>
                  <a:lnTo>
                    <a:pt x="586" y="41"/>
                  </a:lnTo>
                  <a:lnTo>
                    <a:pt x="579" y="41"/>
                  </a:lnTo>
                  <a:lnTo>
                    <a:pt x="565" y="34"/>
                  </a:lnTo>
                  <a:lnTo>
                    <a:pt x="544" y="28"/>
                  </a:lnTo>
                  <a:lnTo>
                    <a:pt x="530" y="28"/>
                  </a:lnTo>
                  <a:lnTo>
                    <a:pt x="523" y="21"/>
                  </a:lnTo>
                  <a:lnTo>
                    <a:pt x="509" y="21"/>
                  </a:lnTo>
                  <a:lnTo>
                    <a:pt x="488" y="14"/>
                  </a:lnTo>
                  <a:lnTo>
                    <a:pt x="474" y="14"/>
                  </a:lnTo>
                  <a:lnTo>
                    <a:pt x="453" y="7"/>
                  </a:lnTo>
                  <a:lnTo>
                    <a:pt x="440" y="7"/>
                  </a:lnTo>
                  <a:lnTo>
                    <a:pt x="419" y="7"/>
                  </a:lnTo>
                  <a:lnTo>
                    <a:pt x="398" y="7"/>
                  </a:lnTo>
                  <a:lnTo>
                    <a:pt x="384" y="0"/>
                  </a:lnTo>
                  <a:lnTo>
                    <a:pt x="363" y="0"/>
                  </a:lnTo>
                  <a:lnTo>
                    <a:pt x="342" y="0"/>
                  </a:lnTo>
                  <a:lnTo>
                    <a:pt x="328" y="0"/>
                  </a:lnTo>
                  <a:lnTo>
                    <a:pt x="307" y="7"/>
                  </a:lnTo>
                  <a:lnTo>
                    <a:pt x="293" y="7"/>
                  </a:lnTo>
                  <a:lnTo>
                    <a:pt x="286" y="7"/>
                  </a:lnTo>
                  <a:lnTo>
                    <a:pt x="272" y="7"/>
                  </a:lnTo>
                  <a:lnTo>
                    <a:pt x="251" y="7"/>
                  </a:lnTo>
                  <a:lnTo>
                    <a:pt x="230" y="14"/>
                  </a:lnTo>
                  <a:lnTo>
                    <a:pt x="217" y="14"/>
                  </a:lnTo>
                  <a:lnTo>
                    <a:pt x="196" y="21"/>
                  </a:lnTo>
                  <a:lnTo>
                    <a:pt x="189" y="21"/>
                  </a:lnTo>
                  <a:lnTo>
                    <a:pt x="182" y="28"/>
                  </a:lnTo>
                  <a:lnTo>
                    <a:pt x="161" y="28"/>
                  </a:lnTo>
                  <a:lnTo>
                    <a:pt x="140" y="34"/>
                  </a:lnTo>
                  <a:lnTo>
                    <a:pt x="133" y="41"/>
                  </a:lnTo>
                  <a:lnTo>
                    <a:pt x="126" y="41"/>
                  </a:lnTo>
                  <a:lnTo>
                    <a:pt x="105" y="55"/>
                  </a:lnTo>
                  <a:lnTo>
                    <a:pt x="91" y="62"/>
                  </a:lnTo>
                  <a:lnTo>
                    <a:pt x="84" y="62"/>
                  </a:lnTo>
                  <a:lnTo>
                    <a:pt x="70" y="76"/>
                  </a:lnTo>
                  <a:lnTo>
                    <a:pt x="63" y="76"/>
                  </a:lnTo>
                  <a:lnTo>
                    <a:pt x="49" y="90"/>
                  </a:lnTo>
                  <a:lnTo>
                    <a:pt x="42" y="97"/>
                  </a:lnTo>
                  <a:lnTo>
                    <a:pt x="28" y="104"/>
                  </a:lnTo>
                  <a:lnTo>
                    <a:pt x="21" y="117"/>
                  </a:lnTo>
                  <a:lnTo>
                    <a:pt x="14" y="131"/>
                  </a:lnTo>
                  <a:lnTo>
                    <a:pt x="7" y="131"/>
                  </a:lnTo>
                  <a:lnTo>
                    <a:pt x="0" y="152"/>
                  </a:lnTo>
                  <a:lnTo>
                    <a:pt x="0" y="166"/>
                  </a:lnTo>
                  <a:lnTo>
                    <a:pt x="0" y="186"/>
                  </a:lnTo>
                  <a:lnTo>
                    <a:pt x="0" y="207"/>
                  </a:lnTo>
                  <a:lnTo>
                    <a:pt x="7" y="221"/>
                  </a:lnTo>
                  <a:lnTo>
                    <a:pt x="14" y="228"/>
                  </a:lnTo>
                  <a:lnTo>
                    <a:pt x="21" y="242"/>
                  </a:lnTo>
                  <a:lnTo>
                    <a:pt x="28" y="256"/>
                  </a:lnTo>
                  <a:lnTo>
                    <a:pt x="42" y="262"/>
                  </a:lnTo>
                  <a:lnTo>
                    <a:pt x="49" y="269"/>
                  </a:lnTo>
                  <a:lnTo>
                    <a:pt x="63" y="276"/>
                  </a:lnTo>
                  <a:lnTo>
                    <a:pt x="70" y="283"/>
                  </a:lnTo>
                  <a:lnTo>
                    <a:pt x="84" y="297"/>
                  </a:lnTo>
                  <a:lnTo>
                    <a:pt x="91" y="297"/>
                  </a:lnTo>
                  <a:lnTo>
                    <a:pt x="105" y="304"/>
                  </a:lnTo>
                  <a:lnTo>
                    <a:pt x="126" y="311"/>
                  </a:lnTo>
                  <a:lnTo>
                    <a:pt x="133" y="318"/>
                  </a:lnTo>
                  <a:lnTo>
                    <a:pt x="140" y="318"/>
                  </a:lnTo>
                  <a:lnTo>
                    <a:pt x="161" y="325"/>
                  </a:lnTo>
                  <a:lnTo>
                    <a:pt x="182" y="332"/>
                  </a:lnTo>
                  <a:lnTo>
                    <a:pt x="189" y="332"/>
                  </a:lnTo>
                  <a:lnTo>
                    <a:pt x="196" y="338"/>
                  </a:lnTo>
                  <a:lnTo>
                    <a:pt x="217" y="338"/>
                  </a:lnTo>
                  <a:lnTo>
                    <a:pt x="230" y="345"/>
                  </a:lnTo>
                  <a:lnTo>
                    <a:pt x="251" y="345"/>
                  </a:lnTo>
                  <a:lnTo>
                    <a:pt x="272" y="352"/>
                  </a:lnTo>
                  <a:lnTo>
                    <a:pt x="286" y="352"/>
                  </a:lnTo>
                  <a:lnTo>
                    <a:pt x="293" y="352"/>
                  </a:lnTo>
                  <a:lnTo>
                    <a:pt x="307" y="35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8" name="Freeform 517"/>
            <p:cNvSpPr>
              <a:spLocks/>
            </p:cNvSpPr>
            <p:nvPr/>
          </p:nvSpPr>
          <p:spPr bwMode="auto">
            <a:xfrm>
              <a:off x="1456" y="1765"/>
              <a:ext cx="704" cy="352"/>
            </a:xfrm>
            <a:custGeom>
              <a:avLst/>
              <a:gdLst>
                <a:gd name="T0" fmla="*/ 2286 w 101"/>
                <a:gd name="T1" fmla="*/ 2429 h 51"/>
                <a:gd name="T2" fmla="*/ 2523 w 101"/>
                <a:gd name="T3" fmla="*/ 2429 h 51"/>
                <a:gd name="T4" fmla="*/ 2767 w 101"/>
                <a:gd name="T5" fmla="*/ 2429 h 51"/>
                <a:gd name="T6" fmla="*/ 2914 w 101"/>
                <a:gd name="T7" fmla="*/ 2429 h 51"/>
                <a:gd name="T8" fmla="*/ 3158 w 101"/>
                <a:gd name="T9" fmla="*/ 2381 h 51"/>
                <a:gd name="T10" fmla="*/ 3402 w 101"/>
                <a:gd name="T11" fmla="*/ 2333 h 51"/>
                <a:gd name="T12" fmla="*/ 3645 w 101"/>
                <a:gd name="T13" fmla="*/ 2285 h 51"/>
                <a:gd name="T14" fmla="*/ 3792 w 101"/>
                <a:gd name="T15" fmla="*/ 2236 h 51"/>
                <a:gd name="T16" fmla="*/ 4036 w 101"/>
                <a:gd name="T17" fmla="*/ 2188 h 51"/>
                <a:gd name="T18" fmla="*/ 4175 w 101"/>
                <a:gd name="T19" fmla="*/ 2098 h 51"/>
                <a:gd name="T20" fmla="*/ 4322 w 101"/>
                <a:gd name="T21" fmla="*/ 2050 h 51"/>
                <a:gd name="T22" fmla="*/ 4468 w 101"/>
                <a:gd name="T23" fmla="*/ 1905 h 51"/>
                <a:gd name="T24" fmla="*/ 4663 w 101"/>
                <a:gd name="T25" fmla="*/ 1808 h 51"/>
                <a:gd name="T26" fmla="*/ 4761 w 101"/>
                <a:gd name="T27" fmla="*/ 1670 h 51"/>
                <a:gd name="T28" fmla="*/ 4858 w 101"/>
                <a:gd name="T29" fmla="*/ 1525 h 51"/>
                <a:gd name="T30" fmla="*/ 4907 w 101"/>
                <a:gd name="T31" fmla="*/ 1284 h 51"/>
                <a:gd name="T32" fmla="*/ 4907 w 101"/>
                <a:gd name="T33" fmla="*/ 1049 h 51"/>
                <a:gd name="T34" fmla="*/ 4810 w 101"/>
                <a:gd name="T35" fmla="*/ 904 h 51"/>
                <a:gd name="T36" fmla="*/ 4712 w 101"/>
                <a:gd name="T37" fmla="*/ 718 h 51"/>
                <a:gd name="T38" fmla="*/ 4566 w 101"/>
                <a:gd name="T39" fmla="*/ 621 h 51"/>
                <a:gd name="T40" fmla="*/ 4468 w 101"/>
                <a:gd name="T41" fmla="*/ 525 h 51"/>
                <a:gd name="T42" fmla="*/ 4273 w 101"/>
                <a:gd name="T43" fmla="*/ 428 h 51"/>
                <a:gd name="T44" fmla="*/ 4085 w 101"/>
                <a:gd name="T45" fmla="*/ 283 h 51"/>
                <a:gd name="T46" fmla="*/ 3938 w 101"/>
                <a:gd name="T47" fmla="*/ 242 h 51"/>
                <a:gd name="T48" fmla="*/ 3694 w 101"/>
                <a:gd name="T49" fmla="*/ 193 h 51"/>
                <a:gd name="T50" fmla="*/ 3548 w 101"/>
                <a:gd name="T51" fmla="*/ 145 h 51"/>
                <a:gd name="T52" fmla="*/ 3304 w 101"/>
                <a:gd name="T53" fmla="*/ 97 h 51"/>
                <a:gd name="T54" fmla="*/ 3060 w 101"/>
                <a:gd name="T55" fmla="*/ 48 h 51"/>
                <a:gd name="T56" fmla="*/ 2914 w 101"/>
                <a:gd name="T57" fmla="*/ 48 h 51"/>
                <a:gd name="T58" fmla="*/ 2670 w 101"/>
                <a:gd name="T59" fmla="*/ 0 h 51"/>
                <a:gd name="T60" fmla="*/ 2384 w 101"/>
                <a:gd name="T61" fmla="*/ 0 h 51"/>
                <a:gd name="T62" fmla="*/ 2140 w 101"/>
                <a:gd name="T63" fmla="*/ 48 h 51"/>
                <a:gd name="T64" fmla="*/ 1994 w 101"/>
                <a:gd name="T65" fmla="*/ 48 h 51"/>
                <a:gd name="T66" fmla="*/ 1750 w 101"/>
                <a:gd name="T67" fmla="*/ 48 h 51"/>
                <a:gd name="T68" fmla="*/ 1506 w 101"/>
                <a:gd name="T69" fmla="*/ 97 h 51"/>
                <a:gd name="T70" fmla="*/ 1310 w 101"/>
                <a:gd name="T71" fmla="*/ 145 h 51"/>
                <a:gd name="T72" fmla="*/ 1115 w 101"/>
                <a:gd name="T73" fmla="*/ 193 h 51"/>
                <a:gd name="T74" fmla="*/ 920 w 101"/>
                <a:gd name="T75" fmla="*/ 283 h 51"/>
                <a:gd name="T76" fmla="*/ 732 w 101"/>
                <a:gd name="T77" fmla="*/ 380 h 51"/>
                <a:gd name="T78" fmla="*/ 586 w 101"/>
                <a:gd name="T79" fmla="*/ 428 h 51"/>
                <a:gd name="T80" fmla="*/ 439 w 101"/>
                <a:gd name="T81" fmla="*/ 525 h 51"/>
                <a:gd name="T82" fmla="*/ 293 w 101"/>
                <a:gd name="T83" fmla="*/ 669 h 51"/>
                <a:gd name="T84" fmla="*/ 146 w 101"/>
                <a:gd name="T85" fmla="*/ 808 h 51"/>
                <a:gd name="T86" fmla="*/ 49 w 101"/>
                <a:gd name="T87" fmla="*/ 904 h 51"/>
                <a:gd name="T88" fmla="*/ 0 w 101"/>
                <a:gd name="T89" fmla="*/ 1146 h 51"/>
                <a:gd name="T90" fmla="*/ 0 w 101"/>
                <a:gd name="T91" fmla="*/ 1429 h 51"/>
                <a:gd name="T92" fmla="*/ 98 w 101"/>
                <a:gd name="T93" fmla="*/ 1574 h 51"/>
                <a:gd name="T94" fmla="*/ 195 w 101"/>
                <a:gd name="T95" fmla="*/ 1760 h 51"/>
                <a:gd name="T96" fmla="*/ 342 w 101"/>
                <a:gd name="T97" fmla="*/ 1857 h 51"/>
                <a:gd name="T98" fmla="*/ 488 w 101"/>
                <a:gd name="T99" fmla="*/ 1953 h 51"/>
                <a:gd name="T100" fmla="*/ 634 w 101"/>
                <a:gd name="T101" fmla="*/ 2050 h 51"/>
                <a:gd name="T102" fmla="*/ 871 w 101"/>
                <a:gd name="T103" fmla="*/ 2147 h 51"/>
                <a:gd name="T104" fmla="*/ 969 w 101"/>
                <a:gd name="T105" fmla="*/ 2188 h 51"/>
                <a:gd name="T106" fmla="*/ 1262 w 101"/>
                <a:gd name="T107" fmla="*/ 2285 h 51"/>
                <a:gd name="T108" fmla="*/ 1359 w 101"/>
                <a:gd name="T109" fmla="*/ 2333 h 51"/>
                <a:gd name="T110" fmla="*/ 1603 w 101"/>
                <a:gd name="T111" fmla="*/ 2381 h 51"/>
                <a:gd name="T112" fmla="*/ 1896 w 101"/>
                <a:gd name="T113" fmla="*/ 2429 h 51"/>
                <a:gd name="T114" fmla="*/ 2042 w 101"/>
                <a:gd name="T115" fmla="*/ 242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 h="51">
                  <a:moveTo>
                    <a:pt x="44" y="51"/>
                  </a:moveTo>
                  <a:lnTo>
                    <a:pt x="47" y="51"/>
                  </a:lnTo>
                  <a:lnTo>
                    <a:pt x="49" y="51"/>
                  </a:lnTo>
                  <a:lnTo>
                    <a:pt x="52" y="51"/>
                  </a:lnTo>
                  <a:lnTo>
                    <a:pt x="55" y="51"/>
                  </a:lnTo>
                  <a:lnTo>
                    <a:pt x="57" y="51"/>
                  </a:lnTo>
                  <a:lnTo>
                    <a:pt x="60" y="51"/>
                  </a:lnTo>
                  <a:lnTo>
                    <a:pt x="63" y="51"/>
                  </a:lnTo>
                  <a:lnTo>
                    <a:pt x="65" y="50"/>
                  </a:lnTo>
                  <a:lnTo>
                    <a:pt x="68" y="50"/>
                  </a:lnTo>
                  <a:lnTo>
                    <a:pt x="70" y="49"/>
                  </a:lnTo>
                  <a:lnTo>
                    <a:pt x="73" y="49"/>
                  </a:lnTo>
                  <a:lnTo>
                    <a:pt x="75" y="48"/>
                  </a:lnTo>
                  <a:lnTo>
                    <a:pt x="76" y="48"/>
                  </a:lnTo>
                  <a:lnTo>
                    <a:pt x="78" y="47"/>
                  </a:lnTo>
                  <a:lnTo>
                    <a:pt x="81" y="46"/>
                  </a:lnTo>
                  <a:lnTo>
                    <a:pt x="83" y="46"/>
                  </a:lnTo>
                  <a:lnTo>
                    <a:pt x="84" y="45"/>
                  </a:lnTo>
                  <a:lnTo>
                    <a:pt x="86" y="44"/>
                  </a:lnTo>
                  <a:lnTo>
                    <a:pt x="88" y="43"/>
                  </a:lnTo>
                  <a:lnTo>
                    <a:pt x="89" y="43"/>
                  </a:lnTo>
                  <a:lnTo>
                    <a:pt x="92" y="41"/>
                  </a:lnTo>
                  <a:lnTo>
                    <a:pt x="92" y="40"/>
                  </a:lnTo>
                  <a:lnTo>
                    <a:pt x="94" y="39"/>
                  </a:lnTo>
                  <a:lnTo>
                    <a:pt x="96" y="38"/>
                  </a:lnTo>
                  <a:lnTo>
                    <a:pt x="97" y="37"/>
                  </a:lnTo>
                  <a:lnTo>
                    <a:pt x="98" y="35"/>
                  </a:lnTo>
                  <a:lnTo>
                    <a:pt x="99" y="33"/>
                  </a:lnTo>
                  <a:lnTo>
                    <a:pt x="100" y="32"/>
                  </a:lnTo>
                  <a:lnTo>
                    <a:pt x="101" y="30"/>
                  </a:lnTo>
                  <a:lnTo>
                    <a:pt x="101" y="27"/>
                  </a:lnTo>
                  <a:lnTo>
                    <a:pt x="101" y="24"/>
                  </a:lnTo>
                  <a:lnTo>
                    <a:pt x="101" y="22"/>
                  </a:lnTo>
                  <a:lnTo>
                    <a:pt x="100" y="19"/>
                  </a:lnTo>
                  <a:lnTo>
                    <a:pt x="99" y="19"/>
                  </a:lnTo>
                  <a:lnTo>
                    <a:pt x="98" y="17"/>
                  </a:lnTo>
                  <a:lnTo>
                    <a:pt x="97" y="15"/>
                  </a:lnTo>
                  <a:lnTo>
                    <a:pt x="96" y="14"/>
                  </a:lnTo>
                  <a:lnTo>
                    <a:pt x="94" y="13"/>
                  </a:lnTo>
                  <a:lnTo>
                    <a:pt x="92" y="11"/>
                  </a:lnTo>
                  <a:lnTo>
                    <a:pt x="89" y="9"/>
                  </a:lnTo>
                  <a:lnTo>
                    <a:pt x="88" y="9"/>
                  </a:lnTo>
                  <a:lnTo>
                    <a:pt x="86" y="8"/>
                  </a:lnTo>
                  <a:lnTo>
                    <a:pt x="84" y="6"/>
                  </a:lnTo>
                  <a:lnTo>
                    <a:pt x="83" y="6"/>
                  </a:lnTo>
                  <a:lnTo>
                    <a:pt x="81" y="5"/>
                  </a:lnTo>
                  <a:lnTo>
                    <a:pt x="78" y="4"/>
                  </a:lnTo>
                  <a:lnTo>
                    <a:pt x="76" y="4"/>
                  </a:lnTo>
                  <a:lnTo>
                    <a:pt x="75" y="3"/>
                  </a:lnTo>
                  <a:lnTo>
                    <a:pt x="73" y="3"/>
                  </a:lnTo>
                  <a:lnTo>
                    <a:pt x="70" y="2"/>
                  </a:lnTo>
                  <a:lnTo>
                    <a:pt x="68" y="2"/>
                  </a:lnTo>
                  <a:lnTo>
                    <a:pt x="65" y="1"/>
                  </a:lnTo>
                  <a:lnTo>
                    <a:pt x="63" y="1"/>
                  </a:lnTo>
                  <a:lnTo>
                    <a:pt x="60" y="1"/>
                  </a:lnTo>
                  <a:lnTo>
                    <a:pt x="57" y="1"/>
                  </a:lnTo>
                  <a:lnTo>
                    <a:pt x="55" y="0"/>
                  </a:lnTo>
                  <a:lnTo>
                    <a:pt x="52" y="0"/>
                  </a:lnTo>
                  <a:lnTo>
                    <a:pt x="49" y="0"/>
                  </a:lnTo>
                  <a:lnTo>
                    <a:pt x="47" y="0"/>
                  </a:lnTo>
                  <a:lnTo>
                    <a:pt x="44" y="1"/>
                  </a:lnTo>
                  <a:lnTo>
                    <a:pt x="42" y="1"/>
                  </a:lnTo>
                  <a:lnTo>
                    <a:pt x="41" y="1"/>
                  </a:lnTo>
                  <a:lnTo>
                    <a:pt x="39" y="1"/>
                  </a:lnTo>
                  <a:lnTo>
                    <a:pt x="36" y="1"/>
                  </a:lnTo>
                  <a:lnTo>
                    <a:pt x="33" y="2"/>
                  </a:lnTo>
                  <a:lnTo>
                    <a:pt x="31" y="2"/>
                  </a:lnTo>
                  <a:lnTo>
                    <a:pt x="28" y="3"/>
                  </a:lnTo>
                  <a:lnTo>
                    <a:pt x="27" y="3"/>
                  </a:lnTo>
                  <a:lnTo>
                    <a:pt x="26" y="4"/>
                  </a:lnTo>
                  <a:lnTo>
                    <a:pt x="23" y="4"/>
                  </a:lnTo>
                  <a:lnTo>
                    <a:pt x="20" y="5"/>
                  </a:lnTo>
                  <a:lnTo>
                    <a:pt x="19" y="6"/>
                  </a:lnTo>
                  <a:lnTo>
                    <a:pt x="18" y="6"/>
                  </a:lnTo>
                  <a:lnTo>
                    <a:pt x="15" y="8"/>
                  </a:lnTo>
                  <a:lnTo>
                    <a:pt x="13" y="9"/>
                  </a:lnTo>
                  <a:lnTo>
                    <a:pt x="12" y="9"/>
                  </a:lnTo>
                  <a:lnTo>
                    <a:pt x="10" y="11"/>
                  </a:lnTo>
                  <a:lnTo>
                    <a:pt x="9" y="11"/>
                  </a:lnTo>
                  <a:lnTo>
                    <a:pt x="7" y="13"/>
                  </a:lnTo>
                  <a:lnTo>
                    <a:pt x="6" y="14"/>
                  </a:lnTo>
                  <a:lnTo>
                    <a:pt x="4" y="15"/>
                  </a:lnTo>
                  <a:lnTo>
                    <a:pt x="3" y="17"/>
                  </a:lnTo>
                  <a:lnTo>
                    <a:pt x="2" y="19"/>
                  </a:lnTo>
                  <a:lnTo>
                    <a:pt x="1" y="19"/>
                  </a:lnTo>
                  <a:lnTo>
                    <a:pt x="0" y="22"/>
                  </a:lnTo>
                  <a:lnTo>
                    <a:pt x="0" y="24"/>
                  </a:lnTo>
                  <a:lnTo>
                    <a:pt x="0" y="27"/>
                  </a:lnTo>
                  <a:lnTo>
                    <a:pt x="0" y="30"/>
                  </a:lnTo>
                  <a:lnTo>
                    <a:pt x="1" y="32"/>
                  </a:lnTo>
                  <a:lnTo>
                    <a:pt x="2" y="33"/>
                  </a:lnTo>
                  <a:lnTo>
                    <a:pt x="3" y="35"/>
                  </a:lnTo>
                  <a:lnTo>
                    <a:pt x="4" y="37"/>
                  </a:lnTo>
                  <a:lnTo>
                    <a:pt x="6" y="38"/>
                  </a:lnTo>
                  <a:lnTo>
                    <a:pt x="7" y="39"/>
                  </a:lnTo>
                  <a:lnTo>
                    <a:pt x="9" y="40"/>
                  </a:lnTo>
                  <a:lnTo>
                    <a:pt x="10" y="41"/>
                  </a:lnTo>
                  <a:lnTo>
                    <a:pt x="12" y="43"/>
                  </a:lnTo>
                  <a:lnTo>
                    <a:pt x="13" y="43"/>
                  </a:lnTo>
                  <a:lnTo>
                    <a:pt x="15" y="44"/>
                  </a:lnTo>
                  <a:lnTo>
                    <a:pt x="18" y="45"/>
                  </a:lnTo>
                  <a:lnTo>
                    <a:pt x="19" y="46"/>
                  </a:lnTo>
                  <a:lnTo>
                    <a:pt x="20" y="46"/>
                  </a:lnTo>
                  <a:lnTo>
                    <a:pt x="23" y="47"/>
                  </a:lnTo>
                  <a:lnTo>
                    <a:pt x="26" y="48"/>
                  </a:lnTo>
                  <a:lnTo>
                    <a:pt x="27" y="48"/>
                  </a:lnTo>
                  <a:lnTo>
                    <a:pt x="28" y="49"/>
                  </a:lnTo>
                  <a:lnTo>
                    <a:pt x="31" y="49"/>
                  </a:lnTo>
                  <a:lnTo>
                    <a:pt x="33" y="50"/>
                  </a:lnTo>
                  <a:lnTo>
                    <a:pt x="36" y="50"/>
                  </a:lnTo>
                  <a:lnTo>
                    <a:pt x="39" y="51"/>
                  </a:lnTo>
                  <a:lnTo>
                    <a:pt x="41" y="51"/>
                  </a:lnTo>
                  <a:lnTo>
                    <a:pt x="42" y="51"/>
                  </a:lnTo>
                  <a:lnTo>
                    <a:pt x="44"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39" name="Freeform 518"/>
            <p:cNvSpPr>
              <a:spLocks/>
            </p:cNvSpPr>
            <p:nvPr/>
          </p:nvSpPr>
          <p:spPr bwMode="auto">
            <a:xfrm>
              <a:off x="1533" y="1806"/>
              <a:ext cx="551" cy="277"/>
            </a:xfrm>
            <a:custGeom>
              <a:avLst/>
              <a:gdLst>
                <a:gd name="T0" fmla="*/ 174 w 551"/>
                <a:gd name="T1" fmla="*/ 263 h 277"/>
                <a:gd name="T2" fmla="*/ 209 w 551"/>
                <a:gd name="T3" fmla="*/ 270 h 277"/>
                <a:gd name="T4" fmla="*/ 251 w 551"/>
                <a:gd name="T5" fmla="*/ 270 h 277"/>
                <a:gd name="T6" fmla="*/ 286 w 551"/>
                <a:gd name="T7" fmla="*/ 277 h 277"/>
                <a:gd name="T8" fmla="*/ 321 w 551"/>
                <a:gd name="T9" fmla="*/ 270 h 277"/>
                <a:gd name="T10" fmla="*/ 363 w 551"/>
                <a:gd name="T11" fmla="*/ 270 h 277"/>
                <a:gd name="T12" fmla="*/ 397 w 551"/>
                <a:gd name="T13" fmla="*/ 263 h 277"/>
                <a:gd name="T14" fmla="*/ 411 w 551"/>
                <a:gd name="T15" fmla="*/ 256 h 277"/>
                <a:gd name="T16" fmla="*/ 453 w 551"/>
                <a:gd name="T17" fmla="*/ 242 h 277"/>
                <a:gd name="T18" fmla="*/ 467 w 551"/>
                <a:gd name="T19" fmla="*/ 235 h 277"/>
                <a:gd name="T20" fmla="*/ 495 w 551"/>
                <a:gd name="T21" fmla="*/ 221 h 277"/>
                <a:gd name="T22" fmla="*/ 516 w 551"/>
                <a:gd name="T23" fmla="*/ 201 h 277"/>
                <a:gd name="T24" fmla="*/ 537 w 551"/>
                <a:gd name="T25" fmla="*/ 180 h 277"/>
                <a:gd name="T26" fmla="*/ 544 w 551"/>
                <a:gd name="T27" fmla="*/ 166 h 277"/>
                <a:gd name="T28" fmla="*/ 551 w 551"/>
                <a:gd name="T29" fmla="*/ 125 h 277"/>
                <a:gd name="T30" fmla="*/ 544 w 551"/>
                <a:gd name="T31" fmla="*/ 104 h 277"/>
                <a:gd name="T32" fmla="*/ 523 w 551"/>
                <a:gd name="T33" fmla="*/ 76 h 277"/>
                <a:gd name="T34" fmla="*/ 509 w 551"/>
                <a:gd name="T35" fmla="*/ 63 h 277"/>
                <a:gd name="T36" fmla="*/ 488 w 551"/>
                <a:gd name="T37" fmla="*/ 49 h 277"/>
                <a:gd name="T38" fmla="*/ 460 w 551"/>
                <a:gd name="T39" fmla="*/ 35 h 277"/>
                <a:gd name="T40" fmla="*/ 432 w 551"/>
                <a:gd name="T41" fmla="*/ 28 h 277"/>
                <a:gd name="T42" fmla="*/ 411 w 551"/>
                <a:gd name="T43" fmla="*/ 21 h 277"/>
                <a:gd name="T44" fmla="*/ 376 w 551"/>
                <a:gd name="T45" fmla="*/ 7 h 277"/>
                <a:gd name="T46" fmla="*/ 342 w 551"/>
                <a:gd name="T47" fmla="*/ 7 h 277"/>
                <a:gd name="T48" fmla="*/ 307 w 551"/>
                <a:gd name="T49" fmla="*/ 0 h 277"/>
                <a:gd name="T50" fmla="*/ 265 w 551"/>
                <a:gd name="T51" fmla="*/ 0 h 277"/>
                <a:gd name="T52" fmla="*/ 230 w 551"/>
                <a:gd name="T53" fmla="*/ 0 h 277"/>
                <a:gd name="T54" fmla="*/ 195 w 551"/>
                <a:gd name="T55" fmla="*/ 7 h 277"/>
                <a:gd name="T56" fmla="*/ 153 w 551"/>
                <a:gd name="T57" fmla="*/ 14 h 277"/>
                <a:gd name="T58" fmla="*/ 140 w 551"/>
                <a:gd name="T59" fmla="*/ 21 h 277"/>
                <a:gd name="T60" fmla="*/ 105 w 551"/>
                <a:gd name="T61" fmla="*/ 35 h 277"/>
                <a:gd name="T62" fmla="*/ 84 w 551"/>
                <a:gd name="T63" fmla="*/ 42 h 277"/>
                <a:gd name="T64" fmla="*/ 56 w 551"/>
                <a:gd name="T65" fmla="*/ 56 h 277"/>
                <a:gd name="T66" fmla="*/ 35 w 551"/>
                <a:gd name="T67" fmla="*/ 76 h 277"/>
                <a:gd name="T68" fmla="*/ 14 w 551"/>
                <a:gd name="T69" fmla="*/ 90 h 277"/>
                <a:gd name="T70" fmla="*/ 7 w 551"/>
                <a:gd name="T71" fmla="*/ 111 h 277"/>
                <a:gd name="T72" fmla="*/ 0 w 551"/>
                <a:gd name="T73" fmla="*/ 145 h 277"/>
                <a:gd name="T74" fmla="*/ 7 w 551"/>
                <a:gd name="T75" fmla="*/ 173 h 277"/>
                <a:gd name="T76" fmla="*/ 28 w 551"/>
                <a:gd name="T77" fmla="*/ 194 h 277"/>
                <a:gd name="T78" fmla="*/ 49 w 551"/>
                <a:gd name="T79" fmla="*/ 215 h 277"/>
                <a:gd name="T80" fmla="*/ 63 w 551"/>
                <a:gd name="T81" fmla="*/ 221 h 277"/>
                <a:gd name="T82" fmla="*/ 91 w 551"/>
                <a:gd name="T83" fmla="*/ 235 h 277"/>
                <a:gd name="T84" fmla="*/ 119 w 551"/>
                <a:gd name="T85" fmla="*/ 249 h 277"/>
                <a:gd name="T86" fmla="*/ 140 w 551"/>
                <a:gd name="T87" fmla="*/ 256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1" h="277">
                  <a:moveTo>
                    <a:pt x="153" y="263"/>
                  </a:moveTo>
                  <a:lnTo>
                    <a:pt x="174" y="263"/>
                  </a:lnTo>
                  <a:lnTo>
                    <a:pt x="195" y="270"/>
                  </a:lnTo>
                  <a:lnTo>
                    <a:pt x="209" y="270"/>
                  </a:lnTo>
                  <a:lnTo>
                    <a:pt x="230" y="270"/>
                  </a:lnTo>
                  <a:lnTo>
                    <a:pt x="251" y="270"/>
                  </a:lnTo>
                  <a:lnTo>
                    <a:pt x="265" y="277"/>
                  </a:lnTo>
                  <a:lnTo>
                    <a:pt x="286" y="277"/>
                  </a:lnTo>
                  <a:lnTo>
                    <a:pt x="307" y="270"/>
                  </a:lnTo>
                  <a:lnTo>
                    <a:pt x="321" y="270"/>
                  </a:lnTo>
                  <a:lnTo>
                    <a:pt x="342" y="270"/>
                  </a:lnTo>
                  <a:lnTo>
                    <a:pt x="363" y="270"/>
                  </a:lnTo>
                  <a:lnTo>
                    <a:pt x="376" y="263"/>
                  </a:lnTo>
                  <a:lnTo>
                    <a:pt x="397" y="263"/>
                  </a:lnTo>
                  <a:lnTo>
                    <a:pt x="411" y="256"/>
                  </a:lnTo>
                  <a:lnTo>
                    <a:pt x="432" y="249"/>
                  </a:lnTo>
                  <a:lnTo>
                    <a:pt x="453" y="242"/>
                  </a:lnTo>
                  <a:lnTo>
                    <a:pt x="460" y="235"/>
                  </a:lnTo>
                  <a:lnTo>
                    <a:pt x="467" y="235"/>
                  </a:lnTo>
                  <a:lnTo>
                    <a:pt x="488" y="221"/>
                  </a:lnTo>
                  <a:lnTo>
                    <a:pt x="495" y="221"/>
                  </a:lnTo>
                  <a:lnTo>
                    <a:pt x="509" y="215"/>
                  </a:lnTo>
                  <a:lnTo>
                    <a:pt x="516" y="201"/>
                  </a:lnTo>
                  <a:lnTo>
                    <a:pt x="523" y="194"/>
                  </a:lnTo>
                  <a:lnTo>
                    <a:pt x="537" y="180"/>
                  </a:lnTo>
                  <a:lnTo>
                    <a:pt x="544" y="173"/>
                  </a:lnTo>
                  <a:lnTo>
                    <a:pt x="544" y="166"/>
                  </a:lnTo>
                  <a:lnTo>
                    <a:pt x="551" y="145"/>
                  </a:lnTo>
                  <a:lnTo>
                    <a:pt x="551" y="125"/>
                  </a:lnTo>
                  <a:lnTo>
                    <a:pt x="544" y="111"/>
                  </a:lnTo>
                  <a:lnTo>
                    <a:pt x="544" y="104"/>
                  </a:lnTo>
                  <a:lnTo>
                    <a:pt x="537" y="90"/>
                  </a:lnTo>
                  <a:lnTo>
                    <a:pt x="523" y="76"/>
                  </a:lnTo>
                  <a:lnTo>
                    <a:pt x="516" y="76"/>
                  </a:lnTo>
                  <a:lnTo>
                    <a:pt x="509" y="63"/>
                  </a:lnTo>
                  <a:lnTo>
                    <a:pt x="495" y="56"/>
                  </a:lnTo>
                  <a:lnTo>
                    <a:pt x="488" y="49"/>
                  </a:lnTo>
                  <a:lnTo>
                    <a:pt x="467" y="42"/>
                  </a:lnTo>
                  <a:lnTo>
                    <a:pt x="460" y="35"/>
                  </a:lnTo>
                  <a:lnTo>
                    <a:pt x="453" y="35"/>
                  </a:lnTo>
                  <a:lnTo>
                    <a:pt x="432" y="28"/>
                  </a:lnTo>
                  <a:lnTo>
                    <a:pt x="411" y="21"/>
                  </a:lnTo>
                  <a:lnTo>
                    <a:pt x="397" y="14"/>
                  </a:lnTo>
                  <a:lnTo>
                    <a:pt x="376" y="7"/>
                  </a:lnTo>
                  <a:lnTo>
                    <a:pt x="363" y="7"/>
                  </a:lnTo>
                  <a:lnTo>
                    <a:pt x="342" y="7"/>
                  </a:lnTo>
                  <a:lnTo>
                    <a:pt x="321" y="0"/>
                  </a:lnTo>
                  <a:lnTo>
                    <a:pt x="307" y="0"/>
                  </a:lnTo>
                  <a:lnTo>
                    <a:pt x="286" y="0"/>
                  </a:lnTo>
                  <a:lnTo>
                    <a:pt x="265" y="0"/>
                  </a:lnTo>
                  <a:lnTo>
                    <a:pt x="251" y="0"/>
                  </a:lnTo>
                  <a:lnTo>
                    <a:pt x="230" y="0"/>
                  </a:lnTo>
                  <a:lnTo>
                    <a:pt x="209" y="7"/>
                  </a:lnTo>
                  <a:lnTo>
                    <a:pt x="195" y="7"/>
                  </a:lnTo>
                  <a:lnTo>
                    <a:pt x="174" y="7"/>
                  </a:lnTo>
                  <a:lnTo>
                    <a:pt x="153" y="14"/>
                  </a:lnTo>
                  <a:lnTo>
                    <a:pt x="140" y="21"/>
                  </a:lnTo>
                  <a:lnTo>
                    <a:pt x="119" y="28"/>
                  </a:lnTo>
                  <a:lnTo>
                    <a:pt x="105" y="35"/>
                  </a:lnTo>
                  <a:lnTo>
                    <a:pt x="91" y="35"/>
                  </a:lnTo>
                  <a:lnTo>
                    <a:pt x="84" y="42"/>
                  </a:lnTo>
                  <a:lnTo>
                    <a:pt x="63" y="49"/>
                  </a:lnTo>
                  <a:lnTo>
                    <a:pt x="56" y="56"/>
                  </a:lnTo>
                  <a:lnTo>
                    <a:pt x="49" y="63"/>
                  </a:lnTo>
                  <a:lnTo>
                    <a:pt x="35" y="76"/>
                  </a:lnTo>
                  <a:lnTo>
                    <a:pt x="28" y="76"/>
                  </a:lnTo>
                  <a:lnTo>
                    <a:pt x="14" y="90"/>
                  </a:lnTo>
                  <a:lnTo>
                    <a:pt x="7" y="104"/>
                  </a:lnTo>
                  <a:lnTo>
                    <a:pt x="7" y="111"/>
                  </a:lnTo>
                  <a:lnTo>
                    <a:pt x="0" y="125"/>
                  </a:lnTo>
                  <a:lnTo>
                    <a:pt x="0" y="145"/>
                  </a:lnTo>
                  <a:lnTo>
                    <a:pt x="7" y="166"/>
                  </a:lnTo>
                  <a:lnTo>
                    <a:pt x="7" y="173"/>
                  </a:lnTo>
                  <a:lnTo>
                    <a:pt x="14" y="180"/>
                  </a:lnTo>
                  <a:lnTo>
                    <a:pt x="28" y="194"/>
                  </a:lnTo>
                  <a:lnTo>
                    <a:pt x="35" y="201"/>
                  </a:lnTo>
                  <a:lnTo>
                    <a:pt x="49" y="215"/>
                  </a:lnTo>
                  <a:lnTo>
                    <a:pt x="56" y="221"/>
                  </a:lnTo>
                  <a:lnTo>
                    <a:pt x="63" y="221"/>
                  </a:lnTo>
                  <a:lnTo>
                    <a:pt x="84" y="235"/>
                  </a:lnTo>
                  <a:lnTo>
                    <a:pt x="91" y="235"/>
                  </a:lnTo>
                  <a:lnTo>
                    <a:pt x="105" y="242"/>
                  </a:lnTo>
                  <a:lnTo>
                    <a:pt x="119" y="249"/>
                  </a:lnTo>
                  <a:lnTo>
                    <a:pt x="140" y="256"/>
                  </a:lnTo>
                  <a:lnTo>
                    <a:pt x="153" y="26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0" name="Freeform 519"/>
            <p:cNvSpPr>
              <a:spLocks/>
            </p:cNvSpPr>
            <p:nvPr/>
          </p:nvSpPr>
          <p:spPr bwMode="auto">
            <a:xfrm>
              <a:off x="1533" y="1806"/>
              <a:ext cx="551" cy="277"/>
            </a:xfrm>
            <a:custGeom>
              <a:avLst/>
              <a:gdLst>
                <a:gd name="T0" fmla="*/ 1214 w 79"/>
                <a:gd name="T1" fmla="*/ 1821 h 40"/>
                <a:gd name="T2" fmla="*/ 1458 w 79"/>
                <a:gd name="T3" fmla="*/ 1870 h 40"/>
                <a:gd name="T4" fmla="*/ 1751 w 79"/>
                <a:gd name="T5" fmla="*/ 1870 h 40"/>
                <a:gd name="T6" fmla="*/ 1995 w 79"/>
                <a:gd name="T7" fmla="*/ 1918 h 40"/>
                <a:gd name="T8" fmla="*/ 2239 w 79"/>
                <a:gd name="T9" fmla="*/ 1870 h 40"/>
                <a:gd name="T10" fmla="*/ 2532 w 79"/>
                <a:gd name="T11" fmla="*/ 1870 h 40"/>
                <a:gd name="T12" fmla="*/ 2776 w 79"/>
                <a:gd name="T13" fmla="*/ 1821 h 40"/>
                <a:gd name="T14" fmla="*/ 2874 w 79"/>
                <a:gd name="T15" fmla="*/ 1773 h 40"/>
                <a:gd name="T16" fmla="*/ 3160 w 79"/>
                <a:gd name="T17" fmla="*/ 1676 h 40"/>
                <a:gd name="T18" fmla="*/ 3257 w 79"/>
                <a:gd name="T19" fmla="*/ 1627 h 40"/>
                <a:gd name="T20" fmla="*/ 3452 w 79"/>
                <a:gd name="T21" fmla="*/ 1537 h 40"/>
                <a:gd name="T22" fmla="*/ 3599 w 79"/>
                <a:gd name="T23" fmla="*/ 1392 h 40"/>
                <a:gd name="T24" fmla="*/ 3745 w 79"/>
                <a:gd name="T25" fmla="*/ 1247 h 40"/>
                <a:gd name="T26" fmla="*/ 3794 w 79"/>
                <a:gd name="T27" fmla="*/ 1150 h 40"/>
                <a:gd name="T28" fmla="*/ 3843 w 79"/>
                <a:gd name="T29" fmla="*/ 866 h 40"/>
                <a:gd name="T30" fmla="*/ 3794 w 79"/>
                <a:gd name="T31" fmla="*/ 720 h 40"/>
                <a:gd name="T32" fmla="*/ 3648 w 79"/>
                <a:gd name="T33" fmla="*/ 526 h 40"/>
                <a:gd name="T34" fmla="*/ 3550 w 79"/>
                <a:gd name="T35" fmla="*/ 429 h 40"/>
                <a:gd name="T36" fmla="*/ 3404 w 79"/>
                <a:gd name="T37" fmla="*/ 332 h 40"/>
                <a:gd name="T38" fmla="*/ 3208 w 79"/>
                <a:gd name="T39" fmla="*/ 242 h 40"/>
                <a:gd name="T40" fmla="*/ 3013 w 79"/>
                <a:gd name="T41" fmla="*/ 194 h 40"/>
                <a:gd name="T42" fmla="*/ 2874 w 79"/>
                <a:gd name="T43" fmla="*/ 145 h 40"/>
                <a:gd name="T44" fmla="*/ 2629 w 79"/>
                <a:gd name="T45" fmla="*/ 48 h 40"/>
                <a:gd name="T46" fmla="*/ 2385 w 79"/>
                <a:gd name="T47" fmla="*/ 48 h 40"/>
                <a:gd name="T48" fmla="*/ 2141 w 79"/>
                <a:gd name="T49" fmla="*/ 0 h 40"/>
                <a:gd name="T50" fmla="*/ 1848 w 79"/>
                <a:gd name="T51" fmla="*/ 0 h 40"/>
                <a:gd name="T52" fmla="*/ 1604 w 79"/>
                <a:gd name="T53" fmla="*/ 0 h 40"/>
                <a:gd name="T54" fmla="*/ 1360 w 79"/>
                <a:gd name="T55" fmla="*/ 48 h 40"/>
                <a:gd name="T56" fmla="*/ 1067 w 79"/>
                <a:gd name="T57" fmla="*/ 97 h 40"/>
                <a:gd name="T58" fmla="*/ 969 w 79"/>
                <a:gd name="T59" fmla="*/ 145 h 40"/>
                <a:gd name="T60" fmla="*/ 732 w 79"/>
                <a:gd name="T61" fmla="*/ 242 h 40"/>
                <a:gd name="T62" fmla="*/ 586 w 79"/>
                <a:gd name="T63" fmla="*/ 291 h 40"/>
                <a:gd name="T64" fmla="*/ 391 w 79"/>
                <a:gd name="T65" fmla="*/ 381 h 40"/>
                <a:gd name="T66" fmla="*/ 244 w 79"/>
                <a:gd name="T67" fmla="*/ 526 h 40"/>
                <a:gd name="T68" fmla="*/ 98 w 79"/>
                <a:gd name="T69" fmla="*/ 623 h 40"/>
                <a:gd name="T70" fmla="*/ 49 w 79"/>
                <a:gd name="T71" fmla="*/ 769 h 40"/>
                <a:gd name="T72" fmla="*/ 0 w 79"/>
                <a:gd name="T73" fmla="*/ 1004 h 40"/>
                <a:gd name="T74" fmla="*/ 49 w 79"/>
                <a:gd name="T75" fmla="*/ 1198 h 40"/>
                <a:gd name="T76" fmla="*/ 195 w 79"/>
                <a:gd name="T77" fmla="*/ 1343 h 40"/>
                <a:gd name="T78" fmla="*/ 342 w 79"/>
                <a:gd name="T79" fmla="*/ 1489 h 40"/>
                <a:gd name="T80" fmla="*/ 439 w 79"/>
                <a:gd name="T81" fmla="*/ 1537 h 40"/>
                <a:gd name="T82" fmla="*/ 635 w 79"/>
                <a:gd name="T83" fmla="*/ 1627 h 40"/>
                <a:gd name="T84" fmla="*/ 830 w 79"/>
                <a:gd name="T85" fmla="*/ 1724 h 40"/>
                <a:gd name="T86" fmla="*/ 969 w 79"/>
                <a:gd name="T87" fmla="*/ 1773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40">
                  <a:moveTo>
                    <a:pt x="22" y="38"/>
                  </a:moveTo>
                  <a:lnTo>
                    <a:pt x="25" y="38"/>
                  </a:lnTo>
                  <a:lnTo>
                    <a:pt x="28" y="39"/>
                  </a:lnTo>
                  <a:lnTo>
                    <a:pt x="30" y="39"/>
                  </a:lnTo>
                  <a:lnTo>
                    <a:pt x="33" y="39"/>
                  </a:lnTo>
                  <a:lnTo>
                    <a:pt x="36" y="39"/>
                  </a:lnTo>
                  <a:lnTo>
                    <a:pt x="38" y="40"/>
                  </a:lnTo>
                  <a:lnTo>
                    <a:pt x="41" y="40"/>
                  </a:lnTo>
                  <a:lnTo>
                    <a:pt x="44" y="39"/>
                  </a:lnTo>
                  <a:lnTo>
                    <a:pt x="46" y="39"/>
                  </a:lnTo>
                  <a:lnTo>
                    <a:pt x="49" y="39"/>
                  </a:lnTo>
                  <a:lnTo>
                    <a:pt x="52" y="39"/>
                  </a:lnTo>
                  <a:lnTo>
                    <a:pt x="54" y="38"/>
                  </a:lnTo>
                  <a:lnTo>
                    <a:pt x="57" y="38"/>
                  </a:lnTo>
                  <a:lnTo>
                    <a:pt x="59" y="37"/>
                  </a:lnTo>
                  <a:lnTo>
                    <a:pt x="62" y="36"/>
                  </a:lnTo>
                  <a:lnTo>
                    <a:pt x="65" y="35"/>
                  </a:lnTo>
                  <a:lnTo>
                    <a:pt x="66" y="34"/>
                  </a:lnTo>
                  <a:lnTo>
                    <a:pt x="67" y="34"/>
                  </a:lnTo>
                  <a:lnTo>
                    <a:pt x="70" y="32"/>
                  </a:lnTo>
                  <a:lnTo>
                    <a:pt x="71" y="32"/>
                  </a:lnTo>
                  <a:lnTo>
                    <a:pt x="73" y="31"/>
                  </a:lnTo>
                  <a:lnTo>
                    <a:pt x="74" y="29"/>
                  </a:lnTo>
                  <a:lnTo>
                    <a:pt x="75" y="28"/>
                  </a:lnTo>
                  <a:lnTo>
                    <a:pt x="77" y="26"/>
                  </a:lnTo>
                  <a:lnTo>
                    <a:pt x="78" y="25"/>
                  </a:lnTo>
                  <a:lnTo>
                    <a:pt x="78" y="24"/>
                  </a:lnTo>
                  <a:lnTo>
                    <a:pt x="79" y="21"/>
                  </a:lnTo>
                  <a:lnTo>
                    <a:pt x="79" y="18"/>
                  </a:lnTo>
                  <a:lnTo>
                    <a:pt x="78" y="16"/>
                  </a:lnTo>
                  <a:lnTo>
                    <a:pt x="78" y="15"/>
                  </a:lnTo>
                  <a:lnTo>
                    <a:pt x="77" y="13"/>
                  </a:lnTo>
                  <a:lnTo>
                    <a:pt x="75" y="11"/>
                  </a:lnTo>
                  <a:lnTo>
                    <a:pt x="74" y="11"/>
                  </a:lnTo>
                  <a:lnTo>
                    <a:pt x="73" y="9"/>
                  </a:lnTo>
                  <a:lnTo>
                    <a:pt x="71" y="8"/>
                  </a:lnTo>
                  <a:lnTo>
                    <a:pt x="70" y="7"/>
                  </a:lnTo>
                  <a:lnTo>
                    <a:pt x="67" y="6"/>
                  </a:lnTo>
                  <a:lnTo>
                    <a:pt x="66" y="5"/>
                  </a:lnTo>
                  <a:lnTo>
                    <a:pt x="65" y="5"/>
                  </a:lnTo>
                  <a:lnTo>
                    <a:pt x="62" y="4"/>
                  </a:lnTo>
                  <a:lnTo>
                    <a:pt x="59" y="3"/>
                  </a:lnTo>
                  <a:lnTo>
                    <a:pt x="57" y="2"/>
                  </a:lnTo>
                  <a:lnTo>
                    <a:pt x="54" y="1"/>
                  </a:lnTo>
                  <a:lnTo>
                    <a:pt x="52" y="1"/>
                  </a:lnTo>
                  <a:lnTo>
                    <a:pt x="49" y="1"/>
                  </a:lnTo>
                  <a:lnTo>
                    <a:pt x="46" y="0"/>
                  </a:lnTo>
                  <a:lnTo>
                    <a:pt x="44" y="0"/>
                  </a:lnTo>
                  <a:lnTo>
                    <a:pt x="41" y="0"/>
                  </a:lnTo>
                  <a:lnTo>
                    <a:pt x="38" y="0"/>
                  </a:lnTo>
                  <a:lnTo>
                    <a:pt x="36" y="0"/>
                  </a:lnTo>
                  <a:lnTo>
                    <a:pt x="33" y="0"/>
                  </a:lnTo>
                  <a:lnTo>
                    <a:pt x="30" y="1"/>
                  </a:lnTo>
                  <a:lnTo>
                    <a:pt x="28" y="1"/>
                  </a:lnTo>
                  <a:lnTo>
                    <a:pt x="25" y="1"/>
                  </a:lnTo>
                  <a:lnTo>
                    <a:pt x="22" y="2"/>
                  </a:lnTo>
                  <a:lnTo>
                    <a:pt x="20" y="3"/>
                  </a:lnTo>
                  <a:lnTo>
                    <a:pt x="17" y="4"/>
                  </a:lnTo>
                  <a:lnTo>
                    <a:pt x="15" y="5"/>
                  </a:lnTo>
                  <a:lnTo>
                    <a:pt x="13" y="5"/>
                  </a:lnTo>
                  <a:lnTo>
                    <a:pt x="12" y="6"/>
                  </a:lnTo>
                  <a:lnTo>
                    <a:pt x="9" y="7"/>
                  </a:lnTo>
                  <a:lnTo>
                    <a:pt x="8" y="8"/>
                  </a:lnTo>
                  <a:lnTo>
                    <a:pt x="7" y="9"/>
                  </a:lnTo>
                  <a:lnTo>
                    <a:pt x="5" y="11"/>
                  </a:lnTo>
                  <a:lnTo>
                    <a:pt x="4" y="11"/>
                  </a:lnTo>
                  <a:lnTo>
                    <a:pt x="2" y="13"/>
                  </a:lnTo>
                  <a:lnTo>
                    <a:pt x="1" y="15"/>
                  </a:lnTo>
                  <a:lnTo>
                    <a:pt x="1" y="16"/>
                  </a:lnTo>
                  <a:lnTo>
                    <a:pt x="0" y="18"/>
                  </a:lnTo>
                  <a:lnTo>
                    <a:pt x="0" y="21"/>
                  </a:lnTo>
                  <a:lnTo>
                    <a:pt x="1" y="24"/>
                  </a:lnTo>
                  <a:lnTo>
                    <a:pt x="1" y="25"/>
                  </a:lnTo>
                  <a:lnTo>
                    <a:pt x="2" y="26"/>
                  </a:lnTo>
                  <a:lnTo>
                    <a:pt x="4" y="28"/>
                  </a:lnTo>
                  <a:lnTo>
                    <a:pt x="5" y="29"/>
                  </a:lnTo>
                  <a:lnTo>
                    <a:pt x="7" y="31"/>
                  </a:lnTo>
                  <a:lnTo>
                    <a:pt x="8" y="32"/>
                  </a:lnTo>
                  <a:lnTo>
                    <a:pt x="9" y="32"/>
                  </a:lnTo>
                  <a:lnTo>
                    <a:pt x="12" y="34"/>
                  </a:lnTo>
                  <a:lnTo>
                    <a:pt x="13" y="34"/>
                  </a:lnTo>
                  <a:lnTo>
                    <a:pt x="15" y="35"/>
                  </a:lnTo>
                  <a:lnTo>
                    <a:pt x="17" y="36"/>
                  </a:lnTo>
                  <a:lnTo>
                    <a:pt x="20" y="37"/>
                  </a:lnTo>
                  <a:lnTo>
                    <a:pt x="2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41" name="Freeform 520"/>
            <p:cNvSpPr>
              <a:spLocks/>
            </p:cNvSpPr>
            <p:nvPr/>
          </p:nvSpPr>
          <p:spPr bwMode="auto">
            <a:xfrm>
              <a:off x="1638" y="1855"/>
              <a:ext cx="348" cy="172"/>
            </a:xfrm>
            <a:custGeom>
              <a:avLst/>
              <a:gdLst>
                <a:gd name="T0" fmla="*/ 125 w 348"/>
                <a:gd name="T1" fmla="*/ 172 h 172"/>
                <a:gd name="T2" fmla="*/ 146 w 348"/>
                <a:gd name="T3" fmla="*/ 172 h 172"/>
                <a:gd name="T4" fmla="*/ 160 w 348"/>
                <a:gd name="T5" fmla="*/ 172 h 172"/>
                <a:gd name="T6" fmla="*/ 181 w 348"/>
                <a:gd name="T7" fmla="*/ 172 h 172"/>
                <a:gd name="T8" fmla="*/ 202 w 348"/>
                <a:gd name="T9" fmla="*/ 172 h 172"/>
                <a:gd name="T10" fmla="*/ 216 w 348"/>
                <a:gd name="T11" fmla="*/ 172 h 172"/>
                <a:gd name="T12" fmla="*/ 230 w 348"/>
                <a:gd name="T13" fmla="*/ 172 h 172"/>
                <a:gd name="T14" fmla="*/ 237 w 348"/>
                <a:gd name="T15" fmla="*/ 166 h 172"/>
                <a:gd name="T16" fmla="*/ 258 w 348"/>
                <a:gd name="T17" fmla="*/ 166 h 172"/>
                <a:gd name="T18" fmla="*/ 271 w 348"/>
                <a:gd name="T19" fmla="*/ 159 h 172"/>
                <a:gd name="T20" fmla="*/ 292 w 348"/>
                <a:gd name="T21" fmla="*/ 152 h 172"/>
                <a:gd name="T22" fmla="*/ 292 w 348"/>
                <a:gd name="T23" fmla="*/ 152 h 172"/>
                <a:gd name="T24" fmla="*/ 306 w 348"/>
                <a:gd name="T25" fmla="*/ 145 h 172"/>
                <a:gd name="T26" fmla="*/ 320 w 348"/>
                <a:gd name="T27" fmla="*/ 131 h 172"/>
                <a:gd name="T28" fmla="*/ 327 w 348"/>
                <a:gd name="T29" fmla="*/ 131 h 172"/>
                <a:gd name="T30" fmla="*/ 334 w 348"/>
                <a:gd name="T31" fmla="*/ 117 h 172"/>
                <a:gd name="T32" fmla="*/ 348 w 348"/>
                <a:gd name="T33" fmla="*/ 96 h 172"/>
                <a:gd name="T34" fmla="*/ 348 w 348"/>
                <a:gd name="T35" fmla="*/ 76 h 172"/>
                <a:gd name="T36" fmla="*/ 334 w 348"/>
                <a:gd name="T37" fmla="*/ 62 h 172"/>
                <a:gd name="T38" fmla="*/ 327 w 348"/>
                <a:gd name="T39" fmla="*/ 48 h 172"/>
                <a:gd name="T40" fmla="*/ 320 w 348"/>
                <a:gd name="T41" fmla="*/ 41 h 172"/>
                <a:gd name="T42" fmla="*/ 306 w 348"/>
                <a:gd name="T43" fmla="*/ 34 h 172"/>
                <a:gd name="T44" fmla="*/ 292 w 348"/>
                <a:gd name="T45" fmla="*/ 27 h 172"/>
                <a:gd name="T46" fmla="*/ 292 w 348"/>
                <a:gd name="T47" fmla="*/ 27 h 172"/>
                <a:gd name="T48" fmla="*/ 271 w 348"/>
                <a:gd name="T49" fmla="*/ 20 h 172"/>
                <a:gd name="T50" fmla="*/ 258 w 348"/>
                <a:gd name="T51" fmla="*/ 14 h 172"/>
                <a:gd name="T52" fmla="*/ 237 w 348"/>
                <a:gd name="T53" fmla="*/ 7 h 172"/>
                <a:gd name="T54" fmla="*/ 230 w 348"/>
                <a:gd name="T55" fmla="*/ 7 h 172"/>
                <a:gd name="T56" fmla="*/ 216 w 348"/>
                <a:gd name="T57" fmla="*/ 7 h 172"/>
                <a:gd name="T58" fmla="*/ 202 w 348"/>
                <a:gd name="T59" fmla="*/ 0 h 172"/>
                <a:gd name="T60" fmla="*/ 181 w 348"/>
                <a:gd name="T61" fmla="*/ 0 h 172"/>
                <a:gd name="T62" fmla="*/ 160 w 348"/>
                <a:gd name="T63" fmla="*/ 0 h 172"/>
                <a:gd name="T64" fmla="*/ 146 w 348"/>
                <a:gd name="T65" fmla="*/ 0 h 172"/>
                <a:gd name="T66" fmla="*/ 125 w 348"/>
                <a:gd name="T67" fmla="*/ 7 h 172"/>
                <a:gd name="T68" fmla="*/ 111 w 348"/>
                <a:gd name="T69" fmla="*/ 7 h 172"/>
                <a:gd name="T70" fmla="*/ 104 w 348"/>
                <a:gd name="T71" fmla="*/ 7 h 172"/>
                <a:gd name="T72" fmla="*/ 90 w 348"/>
                <a:gd name="T73" fmla="*/ 14 h 172"/>
                <a:gd name="T74" fmla="*/ 69 w 348"/>
                <a:gd name="T75" fmla="*/ 20 h 172"/>
                <a:gd name="T76" fmla="*/ 55 w 348"/>
                <a:gd name="T77" fmla="*/ 27 h 172"/>
                <a:gd name="T78" fmla="*/ 48 w 348"/>
                <a:gd name="T79" fmla="*/ 27 h 172"/>
                <a:gd name="T80" fmla="*/ 35 w 348"/>
                <a:gd name="T81" fmla="*/ 34 h 172"/>
                <a:gd name="T82" fmla="*/ 21 w 348"/>
                <a:gd name="T83" fmla="*/ 41 h 172"/>
                <a:gd name="T84" fmla="*/ 14 w 348"/>
                <a:gd name="T85" fmla="*/ 48 h 172"/>
                <a:gd name="T86" fmla="*/ 7 w 348"/>
                <a:gd name="T87" fmla="*/ 62 h 172"/>
                <a:gd name="T88" fmla="*/ 0 w 348"/>
                <a:gd name="T89" fmla="*/ 76 h 172"/>
                <a:gd name="T90" fmla="*/ 0 w 348"/>
                <a:gd name="T91" fmla="*/ 96 h 172"/>
                <a:gd name="T92" fmla="*/ 7 w 348"/>
                <a:gd name="T93" fmla="*/ 117 h 172"/>
                <a:gd name="T94" fmla="*/ 14 w 348"/>
                <a:gd name="T95" fmla="*/ 131 h 172"/>
                <a:gd name="T96" fmla="*/ 21 w 348"/>
                <a:gd name="T97" fmla="*/ 131 h 172"/>
                <a:gd name="T98" fmla="*/ 35 w 348"/>
                <a:gd name="T99" fmla="*/ 145 h 172"/>
                <a:gd name="T100" fmla="*/ 48 w 348"/>
                <a:gd name="T101" fmla="*/ 152 h 172"/>
                <a:gd name="T102" fmla="*/ 55 w 348"/>
                <a:gd name="T103" fmla="*/ 152 h 172"/>
                <a:gd name="T104" fmla="*/ 69 w 348"/>
                <a:gd name="T105" fmla="*/ 159 h 172"/>
                <a:gd name="T106" fmla="*/ 90 w 348"/>
                <a:gd name="T107" fmla="*/ 166 h 172"/>
                <a:gd name="T108" fmla="*/ 104 w 348"/>
                <a:gd name="T109" fmla="*/ 166 h 172"/>
                <a:gd name="T110" fmla="*/ 111 w 348"/>
                <a:gd name="T111" fmla="*/ 172 h 172"/>
                <a:gd name="T112" fmla="*/ 125 w 348"/>
                <a:gd name="T113" fmla="*/ 172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8" h="172">
                  <a:moveTo>
                    <a:pt x="125" y="172"/>
                  </a:moveTo>
                  <a:lnTo>
                    <a:pt x="146" y="172"/>
                  </a:lnTo>
                  <a:lnTo>
                    <a:pt x="160" y="172"/>
                  </a:lnTo>
                  <a:lnTo>
                    <a:pt x="181" y="172"/>
                  </a:lnTo>
                  <a:lnTo>
                    <a:pt x="202" y="172"/>
                  </a:lnTo>
                  <a:lnTo>
                    <a:pt x="216" y="172"/>
                  </a:lnTo>
                  <a:lnTo>
                    <a:pt x="230" y="172"/>
                  </a:lnTo>
                  <a:lnTo>
                    <a:pt x="237" y="166"/>
                  </a:lnTo>
                  <a:lnTo>
                    <a:pt x="258" y="166"/>
                  </a:lnTo>
                  <a:lnTo>
                    <a:pt x="271" y="159"/>
                  </a:lnTo>
                  <a:lnTo>
                    <a:pt x="292" y="152"/>
                  </a:lnTo>
                  <a:lnTo>
                    <a:pt x="306" y="145"/>
                  </a:lnTo>
                  <a:lnTo>
                    <a:pt x="320" y="131"/>
                  </a:lnTo>
                  <a:lnTo>
                    <a:pt x="327" y="131"/>
                  </a:lnTo>
                  <a:lnTo>
                    <a:pt x="334" y="117"/>
                  </a:lnTo>
                  <a:lnTo>
                    <a:pt x="348" y="96"/>
                  </a:lnTo>
                  <a:lnTo>
                    <a:pt x="348" y="76"/>
                  </a:lnTo>
                  <a:lnTo>
                    <a:pt x="334" y="62"/>
                  </a:lnTo>
                  <a:lnTo>
                    <a:pt x="327" y="48"/>
                  </a:lnTo>
                  <a:lnTo>
                    <a:pt x="320" y="41"/>
                  </a:lnTo>
                  <a:lnTo>
                    <a:pt x="306" y="34"/>
                  </a:lnTo>
                  <a:lnTo>
                    <a:pt x="292" y="27"/>
                  </a:lnTo>
                  <a:lnTo>
                    <a:pt x="271" y="20"/>
                  </a:lnTo>
                  <a:lnTo>
                    <a:pt x="258" y="14"/>
                  </a:lnTo>
                  <a:lnTo>
                    <a:pt x="237" y="7"/>
                  </a:lnTo>
                  <a:lnTo>
                    <a:pt x="230" y="7"/>
                  </a:lnTo>
                  <a:lnTo>
                    <a:pt x="216" y="7"/>
                  </a:lnTo>
                  <a:lnTo>
                    <a:pt x="202" y="0"/>
                  </a:lnTo>
                  <a:lnTo>
                    <a:pt x="181" y="0"/>
                  </a:lnTo>
                  <a:lnTo>
                    <a:pt x="160" y="0"/>
                  </a:lnTo>
                  <a:lnTo>
                    <a:pt x="146" y="0"/>
                  </a:lnTo>
                  <a:lnTo>
                    <a:pt x="125" y="7"/>
                  </a:lnTo>
                  <a:lnTo>
                    <a:pt x="111" y="7"/>
                  </a:lnTo>
                  <a:lnTo>
                    <a:pt x="104" y="7"/>
                  </a:lnTo>
                  <a:lnTo>
                    <a:pt x="90" y="14"/>
                  </a:lnTo>
                  <a:lnTo>
                    <a:pt x="69" y="20"/>
                  </a:lnTo>
                  <a:lnTo>
                    <a:pt x="55" y="27"/>
                  </a:lnTo>
                  <a:lnTo>
                    <a:pt x="48" y="27"/>
                  </a:lnTo>
                  <a:lnTo>
                    <a:pt x="35" y="34"/>
                  </a:lnTo>
                  <a:lnTo>
                    <a:pt x="21" y="41"/>
                  </a:lnTo>
                  <a:lnTo>
                    <a:pt x="14" y="48"/>
                  </a:lnTo>
                  <a:lnTo>
                    <a:pt x="7" y="62"/>
                  </a:lnTo>
                  <a:lnTo>
                    <a:pt x="0" y="76"/>
                  </a:lnTo>
                  <a:lnTo>
                    <a:pt x="0" y="96"/>
                  </a:lnTo>
                  <a:lnTo>
                    <a:pt x="7" y="117"/>
                  </a:lnTo>
                  <a:lnTo>
                    <a:pt x="14" y="131"/>
                  </a:lnTo>
                  <a:lnTo>
                    <a:pt x="21" y="131"/>
                  </a:lnTo>
                  <a:lnTo>
                    <a:pt x="35" y="145"/>
                  </a:lnTo>
                  <a:lnTo>
                    <a:pt x="48" y="152"/>
                  </a:lnTo>
                  <a:lnTo>
                    <a:pt x="55" y="152"/>
                  </a:lnTo>
                  <a:lnTo>
                    <a:pt x="69" y="159"/>
                  </a:lnTo>
                  <a:lnTo>
                    <a:pt x="90" y="166"/>
                  </a:lnTo>
                  <a:lnTo>
                    <a:pt x="104" y="166"/>
                  </a:lnTo>
                  <a:lnTo>
                    <a:pt x="111" y="172"/>
                  </a:lnTo>
                  <a:lnTo>
                    <a:pt x="125"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2" name="Freeform 521"/>
            <p:cNvSpPr>
              <a:spLocks/>
            </p:cNvSpPr>
            <p:nvPr/>
          </p:nvSpPr>
          <p:spPr bwMode="auto">
            <a:xfrm>
              <a:off x="1638" y="1855"/>
              <a:ext cx="348" cy="172"/>
            </a:xfrm>
            <a:custGeom>
              <a:avLst/>
              <a:gdLst>
                <a:gd name="T0" fmla="*/ 870 w 50"/>
                <a:gd name="T1" fmla="*/ 1183 h 25"/>
                <a:gd name="T2" fmla="*/ 1016 w 50"/>
                <a:gd name="T3" fmla="*/ 1183 h 25"/>
                <a:gd name="T4" fmla="*/ 1114 w 50"/>
                <a:gd name="T5" fmla="*/ 1183 h 25"/>
                <a:gd name="T6" fmla="*/ 1260 w 50"/>
                <a:gd name="T7" fmla="*/ 1183 h 25"/>
                <a:gd name="T8" fmla="*/ 1406 w 50"/>
                <a:gd name="T9" fmla="*/ 1183 h 25"/>
                <a:gd name="T10" fmla="*/ 1503 w 50"/>
                <a:gd name="T11" fmla="*/ 1183 h 25"/>
                <a:gd name="T12" fmla="*/ 1601 w 50"/>
                <a:gd name="T13" fmla="*/ 1183 h 25"/>
                <a:gd name="T14" fmla="*/ 1650 w 50"/>
                <a:gd name="T15" fmla="*/ 1135 h 25"/>
                <a:gd name="T16" fmla="*/ 1796 w 50"/>
                <a:gd name="T17" fmla="*/ 1135 h 25"/>
                <a:gd name="T18" fmla="*/ 1886 w 50"/>
                <a:gd name="T19" fmla="*/ 1087 h 25"/>
                <a:gd name="T20" fmla="*/ 2032 w 50"/>
                <a:gd name="T21" fmla="*/ 1039 h 25"/>
                <a:gd name="T22" fmla="*/ 2032 w 50"/>
                <a:gd name="T23" fmla="*/ 1039 h 25"/>
                <a:gd name="T24" fmla="*/ 2130 w 50"/>
                <a:gd name="T25" fmla="*/ 991 h 25"/>
                <a:gd name="T26" fmla="*/ 2227 w 50"/>
                <a:gd name="T27" fmla="*/ 901 h 25"/>
                <a:gd name="T28" fmla="*/ 2276 w 50"/>
                <a:gd name="T29" fmla="*/ 901 h 25"/>
                <a:gd name="T30" fmla="*/ 2325 w 50"/>
                <a:gd name="T31" fmla="*/ 805 h 25"/>
                <a:gd name="T32" fmla="*/ 2422 w 50"/>
                <a:gd name="T33" fmla="*/ 660 h 25"/>
                <a:gd name="T34" fmla="*/ 2422 w 50"/>
                <a:gd name="T35" fmla="*/ 523 h 25"/>
                <a:gd name="T36" fmla="*/ 2325 w 50"/>
                <a:gd name="T37" fmla="*/ 427 h 25"/>
                <a:gd name="T38" fmla="*/ 2276 w 50"/>
                <a:gd name="T39" fmla="*/ 330 h 25"/>
                <a:gd name="T40" fmla="*/ 2227 w 50"/>
                <a:gd name="T41" fmla="*/ 282 h 25"/>
                <a:gd name="T42" fmla="*/ 2130 w 50"/>
                <a:gd name="T43" fmla="*/ 234 h 25"/>
                <a:gd name="T44" fmla="*/ 2032 w 50"/>
                <a:gd name="T45" fmla="*/ 193 h 25"/>
                <a:gd name="T46" fmla="*/ 2032 w 50"/>
                <a:gd name="T47" fmla="*/ 193 h 25"/>
                <a:gd name="T48" fmla="*/ 1886 w 50"/>
                <a:gd name="T49" fmla="*/ 144 h 25"/>
                <a:gd name="T50" fmla="*/ 1796 w 50"/>
                <a:gd name="T51" fmla="*/ 96 h 25"/>
                <a:gd name="T52" fmla="*/ 1650 w 50"/>
                <a:gd name="T53" fmla="*/ 48 h 25"/>
                <a:gd name="T54" fmla="*/ 1601 w 50"/>
                <a:gd name="T55" fmla="*/ 48 h 25"/>
                <a:gd name="T56" fmla="*/ 1503 w 50"/>
                <a:gd name="T57" fmla="*/ 48 h 25"/>
                <a:gd name="T58" fmla="*/ 1406 w 50"/>
                <a:gd name="T59" fmla="*/ 0 h 25"/>
                <a:gd name="T60" fmla="*/ 1260 w 50"/>
                <a:gd name="T61" fmla="*/ 0 h 25"/>
                <a:gd name="T62" fmla="*/ 1114 w 50"/>
                <a:gd name="T63" fmla="*/ 0 h 25"/>
                <a:gd name="T64" fmla="*/ 1016 w 50"/>
                <a:gd name="T65" fmla="*/ 0 h 25"/>
                <a:gd name="T66" fmla="*/ 870 w 50"/>
                <a:gd name="T67" fmla="*/ 48 h 25"/>
                <a:gd name="T68" fmla="*/ 773 w 50"/>
                <a:gd name="T69" fmla="*/ 48 h 25"/>
                <a:gd name="T70" fmla="*/ 724 w 50"/>
                <a:gd name="T71" fmla="*/ 48 h 25"/>
                <a:gd name="T72" fmla="*/ 626 w 50"/>
                <a:gd name="T73" fmla="*/ 96 h 25"/>
                <a:gd name="T74" fmla="*/ 487 w 50"/>
                <a:gd name="T75" fmla="*/ 144 h 25"/>
                <a:gd name="T76" fmla="*/ 390 w 50"/>
                <a:gd name="T77" fmla="*/ 193 h 25"/>
                <a:gd name="T78" fmla="*/ 341 w 50"/>
                <a:gd name="T79" fmla="*/ 193 h 25"/>
                <a:gd name="T80" fmla="*/ 244 w 50"/>
                <a:gd name="T81" fmla="*/ 234 h 25"/>
                <a:gd name="T82" fmla="*/ 146 w 50"/>
                <a:gd name="T83" fmla="*/ 282 h 25"/>
                <a:gd name="T84" fmla="*/ 97 w 50"/>
                <a:gd name="T85" fmla="*/ 330 h 25"/>
                <a:gd name="T86" fmla="*/ 49 w 50"/>
                <a:gd name="T87" fmla="*/ 427 h 25"/>
                <a:gd name="T88" fmla="*/ 0 w 50"/>
                <a:gd name="T89" fmla="*/ 523 h 25"/>
                <a:gd name="T90" fmla="*/ 0 w 50"/>
                <a:gd name="T91" fmla="*/ 660 h 25"/>
                <a:gd name="T92" fmla="*/ 49 w 50"/>
                <a:gd name="T93" fmla="*/ 805 h 25"/>
                <a:gd name="T94" fmla="*/ 97 w 50"/>
                <a:gd name="T95" fmla="*/ 901 h 25"/>
                <a:gd name="T96" fmla="*/ 146 w 50"/>
                <a:gd name="T97" fmla="*/ 901 h 25"/>
                <a:gd name="T98" fmla="*/ 244 w 50"/>
                <a:gd name="T99" fmla="*/ 991 h 25"/>
                <a:gd name="T100" fmla="*/ 341 w 50"/>
                <a:gd name="T101" fmla="*/ 1039 h 25"/>
                <a:gd name="T102" fmla="*/ 390 w 50"/>
                <a:gd name="T103" fmla="*/ 1039 h 25"/>
                <a:gd name="T104" fmla="*/ 487 w 50"/>
                <a:gd name="T105" fmla="*/ 1087 h 25"/>
                <a:gd name="T106" fmla="*/ 626 w 50"/>
                <a:gd name="T107" fmla="*/ 1135 h 25"/>
                <a:gd name="T108" fmla="*/ 724 w 50"/>
                <a:gd name="T109" fmla="*/ 1135 h 25"/>
                <a:gd name="T110" fmla="*/ 773 w 50"/>
                <a:gd name="T111" fmla="*/ 1183 h 25"/>
                <a:gd name="T112" fmla="*/ 870 w 50"/>
                <a:gd name="T113" fmla="*/ 1183 h 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0" h="25">
                  <a:moveTo>
                    <a:pt x="18" y="25"/>
                  </a:moveTo>
                  <a:lnTo>
                    <a:pt x="21" y="25"/>
                  </a:lnTo>
                  <a:lnTo>
                    <a:pt x="23" y="25"/>
                  </a:lnTo>
                  <a:lnTo>
                    <a:pt x="26" y="25"/>
                  </a:lnTo>
                  <a:lnTo>
                    <a:pt x="29" y="25"/>
                  </a:lnTo>
                  <a:lnTo>
                    <a:pt x="31" y="25"/>
                  </a:lnTo>
                  <a:lnTo>
                    <a:pt x="33" y="25"/>
                  </a:lnTo>
                  <a:lnTo>
                    <a:pt x="34" y="24"/>
                  </a:lnTo>
                  <a:lnTo>
                    <a:pt x="37" y="24"/>
                  </a:lnTo>
                  <a:lnTo>
                    <a:pt x="39" y="23"/>
                  </a:lnTo>
                  <a:lnTo>
                    <a:pt x="42" y="22"/>
                  </a:lnTo>
                  <a:lnTo>
                    <a:pt x="44" y="21"/>
                  </a:lnTo>
                  <a:lnTo>
                    <a:pt x="46" y="19"/>
                  </a:lnTo>
                  <a:lnTo>
                    <a:pt x="47" y="19"/>
                  </a:lnTo>
                  <a:lnTo>
                    <a:pt x="48" y="17"/>
                  </a:lnTo>
                  <a:lnTo>
                    <a:pt x="50" y="14"/>
                  </a:lnTo>
                  <a:lnTo>
                    <a:pt x="50" y="11"/>
                  </a:lnTo>
                  <a:lnTo>
                    <a:pt x="48" y="9"/>
                  </a:lnTo>
                  <a:lnTo>
                    <a:pt x="47" y="7"/>
                  </a:lnTo>
                  <a:lnTo>
                    <a:pt x="46" y="6"/>
                  </a:lnTo>
                  <a:lnTo>
                    <a:pt x="44" y="5"/>
                  </a:lnTo>
                  <a:lnTo>
                    <a:pt x="42" y="4"/>
                  </a:lnTo>
                  <a:lnTo>
                    <a:pt x="39" y="3"/>
                  </a:lnTo>
                  <a:lnTo>
                    <a:pt x="37" y="2"/>
                  </a:lnTo>
                  <a:lnTo>
                    <a:pt x="34" y="1"/>
                  </a:lnTo>
                  <a:lnTo>
                    <a:pt x="33" y="1"/>
                  </a:lnTo>
                  <a:lnTo>
                    <a:pt x="31" y="1"/>
                  </a:lnTo>
                  <a:lnTo>
                    <a:pt x="29" y="0"/>
                  </a:lnTo>
                  <a:lnTo>
                    <a:pt x="26" y="0"/>
                  </a:lnTo>
                  <a:lnTo>
                    <a:pt x="23" y="0"/>
                  </a:lnTo>
                  <a:lnTo>
                    <a:pt x="21" y="0"/>
                  </a:lnTo>
                  <a:lnTo>
                    <a:pt x="18" y="1"/>
                  </a:lnTo>
                  <a:lnTo>
                    <a:pt x="16" y="1"/>
                  </a:lnTo>
                  <a:lnTo>
                    <a:pt x="15" y="1"/>
                  </a:lnTo>
                  <a:lnTo>
                    <a:pt x="13" y="2"/>
                  </a:lnTo>
                  <a:lnTo>
                    <a:pt x="10" y="3"/>
                  </a:lnTo>
                  <a:lnTo>
                    <a:pt x="8" y="4"/>
                  </a:lnTo>
                  <a:lnTo>
                    <a:pt x="7" y="4"/>
                  </a:lnTo>
                  <a:lnTo>
                    <a:pt x="5" y="5"/>
                  </a:lnTo>
                  <a:lnTo>
                    <a:pt x="3" y="6"/>
                  </a:lnTo>
                  <a:lnTo>
                    <a:pt x="2" y="7"/>
                  </a:lnTo>
                  <a:lnTo>
                    <a:pt x="1" y="9"/>
                  </a:lnTo>
                  <a:lnTo>
                    <a:pt x="0" y="11"/>
                  </a:lnTo>
                  <a:lnTo>
                    <a:pt x="0" y="14"/>
                  </a:lnTo>
                  <a:lnTo>
                    <a:pt x="1" y="17"/>
                  </a:lnTo>
                  <a:lnTo>
                    <a:pt x="2" y="19"/>
                  </a:lnTo>
                  <a:lnTo>
                    <a:pt x="3" y="19"/>
                  </a:lnTo>
                  <a:lnTo>
                    <a:pt x="5" y="21"/>
                  </a:lnTo>
                  <a:lnTo>
                    <a:pt x="7" y="22"/>
                  </a:lnTo>
                  <a:lnTo>
                    <a:pt x="8" y="22"/>
                  </a:lnTo>
                  <a:lnTo>
                    <a:pt x="10" y="23"/>
                  </a:lnTo>
                  <a:lnTo>
                    <a:pt x="13" y="24"/>
                  </a:lnTo>
                  <a:lnTo>
                    <a:pt x="15" y="24"/>
                  </a:lnTo>
                  <a:lnTo>
                    <a:pt x="16" y="25"/>
                  </a:lnTo>
                  <a:lnTo>
                    <a:pt x="18"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013" name="Rectangle 524"/>
          <p:cNvSpPr>
            <a:spLocks noChangeArrowheads="1"/>
          </p:cNvSpPr>
          <p:nvPr/>
        </p:nvSpPr>
        <p:spPr bwMode="auto">
          <a:xfrm>
            <a:off x="5814880" y="6559723"/>
            <a:ext cx="503121" cy="2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95">
                <a:solidFill>
                  <a:srgbClr val="000000"/>
                </a:solidFill>
                <a:latin typeface="Times New Roman" panose="02020603050405020304" pitchFamily="18" charset="0"/>
                <a:cs typeface="Times New Roman" panose="02020603050405020304" pitchFamily="18" charset="0"/>
              </a:rPr>
              <a:t>Time</a:t>
            </a:r>
            <a:endParaRPr lang="en-US" altLang="en-US" sz="1596">
              <a:latin typeface="Times New Roman" panose="02020603050405020304" pitchFamily="18" charset="0"/>
              <a:cs typeface="Times New Roman" panose="02020603050405020304" pitchFamily="18" charset="0"/>
            </a:endParaRPr>
          </a:p>
        </p:txBody>
      </p:sp>
      <p:sp>
        <p:nvSpPr>
          <p:cNvPr id="43014" name="Rectangle 525"/>
          <p:cNvSpPr>
            <a:spLocks noChangeArrowheads="1"/>
          </p:cNvSpPr>
          <p:nvPr/>
        </p:nvSpPr>
        <p:spPr bwMode="auto">
          <a:xfrm rot="-5400000">
            <a:off x="1829614" y="5616562"/>
            <a:ext cx="1024983" cy="2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95">
                <a:solidFill>
                  <a:srgbClr val="000000"/>
                </a:solidFill>
                <a:latin typeface="Times New Roman" panose="02020603050405020304" pitchFamily="18" charset="0"/>
                <a:cs typeface="Times New Roman" panose="02020603050405020304" pitchFamily="18" charset="0"/>
              </a:rPr>
              <a:t>Frequency</a:t>
            </a:r>
            <a:endParaRPr lang="en-US" altLang="en-US" sz="1596">
              <a:latin typeface="Times New Roman" panose="02020603050405020304" pitchFamily="18" charset="0"/>
              <a:cs typeface="Times New Roman" panose="02020603050405020304" pitchFamily="18" charset="0"/>
            </a:endParaRPr>
          </a:p>
        </p:txBody>
      </p:sp>
      <p:sp>
        <p:nvSpPr>
          <p:cNvPr id="43015" name="Rectangle 526"/>
          <p:cNvSpPr>
            <a:spLocks noChangeArrowheads="1"/>
          </p:cNvSpPr>
          <p:nvPr/>
        </p:nvSpPr>
        <p:spPr bwMode="auto">
          <a:xfrm rot="-5400000">
            <a:off x="3710898" y="1584787"/>
            <a:ext cx="1024983" cy="2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95">
                <a:solidFill>
                  <a:srgbClr val="000000"/>
                </a:solidFill>
                <a:latin typeface="Times New Roman" panose="02020603050405020304" pitchFamily="18" charset="0"/>
                <a:cs typeface="Times New Roman" panose="02020603050405020304" pitchFamily="18" charset="0"/>
              </a:rPr>
              <a:t>Frequency</a:t>
            </a:r>
            <a:endParaRPr lang="en-US" altLang="en-US" sz="1596">
              <a:latin typeface="Times New Roman" panose="02020603050405020304" pitchFamily="18" charset="0"/>
              <a:cs typeface="Times New Roman" panose="02020603050405020304" pitchFamily="18" charset="0"/>
            </a:endParaRPr>
          </a:p>
        </p:txBody>
      </p:sp>
      <p:pic>
        <p:nvPicPr>
          <p:cNvPr id="43016" name="Picture 527" descr="min_uncertai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258" y="372706"/>
            <a:ext cx="3144975" cy="316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528"/>
          <p:cNvSpPr txBox="1">
            <a:spLocks noChangeArrowheads="1"/>
          </p:cNvSpPr>
          <p:nvPr/>
        </p:nvSpPr>
        <p:spPr bwMode="auto">
          <a:xfrm>
            <a:off x="1854364" y="1631647"/>
            <a:ext cx="1963630" cy="5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Minimum uncertainty</a:t>
            </a:r>
          </a:p>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wave packet</a:t>
            </a:r>
          </a:p>
        </p:txBody>
      </p:sp>
      <p:sp>
        <p:nvSpPr>
          <p:cNvPr id="43018" name="Text Box 529"/>
          <p:cNvSpPr txBox="1">
            <a:spLocks noChangeArrowheads="1"/>
          </p:cNvSpPr>
          <p:nvPr/>
        </p:nvSpPr>
        <p:spPr bwMode="auto">
          <a:xfrm>
            <a:off x="5487081" y="4377561"/>
            <a:ext cx="1160758"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“Pure state”</a:t>
            </a:r>
          </a:p>
        </p:txBody>
      </p:sp>
    </p:spTree>
    <p:extLst>
      <p:ext uri="{BB962C8B-B14F-4D97-AF65-F5344CB8AC3E}">
        <p14:creationId xmlns:p14="http://schemas.microsoft.com/office/powerpoint/2010/main" val="2169205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3482278" y="348952"/>
            <a:ext cx="51719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rgbClr val="0000FF"/>
                </a:solidFill>
              </a:rPr>
              <a:t>DERIVATION OF THE </a:t>
            </a:r>
            <a:r>
              <a:rPr lang="en-US" altLang="en-US" b="1" dirty="0" smtClean="0">
                <a:solidFill>
                  <a:srgbClr val="0000FF"/>
                </a:solidFill>
              </a:rPr>
              <a:t>TIME-BANDWIDTH </a:t>
            </a:r>
            <a:r>
              <a:rPr lang="en-US" altLang="en-US" b="1" dirty="0">
                <a:solidFill>
                  <a:srgbClr val="0000FF"/>
                </a:solidFill>
              </a:rPr>
              <a:t>RELATIONS</a:t>
            </a:r>
          </a:p>
        </p:txBody>
      </p:sp>
      <p:pic>
        <p:nvPicPr>
          <p:cNvPr id="119837" name="Picture 29"/>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243918" y="1129653"/>
            <a:ext cx="4517932" cy="89155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6" name="Text Box 8"/>
          <p:cNvSpPr txBox="1">
            <a:spLocks noChangeArrowheads="1"/>
          </p:cNvSpPr>
          <p:nvPr/>
        </p:nvSpPr>
        <p:spPr bwMode="auto">
          <a:xfrm>
            <a:off x="2099817" y="2258740"/>
            <a:ext cx="8868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Energy:</a:t>
            </a:r>
          </a:p>
        </p:txBody>
      </p:sp>
      <p:pic>
        <p:nvPicPr>
          <p:cNvPr id="119820" name="Picture 12"/>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877353" y="2139973"/>
            <a:ext cx="6381798" cy="5051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22" name="Picture 14"/>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983451" y="3034692"/>
            <a:ext cx="1418881" cy="27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3" name="Line 15"/>
          <p:cNvSpPr>
            <a:spLocks noChangeShapeType="1"/>
          </p:cNvSpPr>
          <p:nvPr/>
        </p:nvSpPr>
        <p:spPr bwMode="auto">
          <a:xfrm flipH="1">
            <a:off x="4427670" y="2697389"/>
            <a:ext cx="579588" cy="1900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25" name="Picture 17"/>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639922" y="3034692"/>
            <a:ext cx="3569373" cy="31988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26" name="Line 18"/>
          <p:cNvSpPr>
            <a:spLocks noChangeShapeType="1"/>
          </p:cNvSpPr>
          <p:nvPr/>
        </p:nvSpPr>
        <p:spPr bwMode="auto">
          <a:xfrm flipH="1">
            <a:off x="8199739" y="2735395"/>
            <a:ext cx="76011" cy="209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29" name="Picture 21 1"/>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689673" y="3592110"/>
            <a:ext cx="7384198" cy="337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30" name="Text Box 22"/>
          <p:cNvSpPr txBox="1">
            <a:spLocks noChangeArrowheads="1"/>
          </p:cNvSpPr>
          <p:nvPr/>
        </p:nvSpPr>
        <p:spPr bwMode="auto">
          <a:xfrm>
            <a:off x="8988360" y="3588941"/>
            <a:ext cx="364222" cy="3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a:t>
            </a:r>
          </a:p>
        </p:txBody>
      </p:sp>
      <p:pic>
        <p:nvPicPr>
          <p:cNvPr id="3" name="Picture 2" descr="\documentclass{article}\pagestyle{empty}&#10;\usepackage{color}&#10;\begin{document}&#10;\textcolor{red}{\bf&#10;$\langle \Omega^2 \rangle \mu^2 - \mu + \langle t^2 \rangle \geq 0$}&#10;\end{document}&#10;" title="IguanaTex Bitmap Display"/>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513182" y="4854446"/>
            <a:ext cx="3008681" cy="347903"/>
          </a:xfrm>
          <a:prstGeom prst="rect">
            <a:avLst/>
          </a:prstGeom>
          <a:solidFill>
            <a:srgbClr val="FFFFFF"/>
          </a:solidFill>
          <a:ln>
            <a:noFill/>
          </a:ln>
          <a:effectLst/>
        </p:spPr>
      </p:pic>
      <p:grpSp>
        <p:nvGrpSpPr>
          <p:cNvPr id="4" name="Group 3"/>
          <p:cNvGrpSpPr/>
          <p:nvPr/>
        </p:nvGrpSpPr>
        <p:grpSpPr>
          <a:xfrm>
            <a:off x="2090316" y="5966114"/>
            <a:ext cx="4776055" cy="389559"/>
            <a:chOff x="2090316" y="5966114"/>
            <a:chExt cx="4776055" cy="389559"/>
          </a:xfrm>
        </p:grpSpPr>
        <p:sp>
          <p:nvSpPr>
            <p:cNvPr id="119833" name="Text Box 25"/>
            <p:cNvSpPr txBox="1">
              <a:spLocks noChangeArrowheads="1"/>
            </p:cNvSpPr>
            <p:nvPr/>
          </p:nvSpPr>
          <p:spPr bwMode="auto">
            <a:xfrm>
              <a:off x="2090316" y="5984888"/>
              <a:ext cx="2331019" cy="36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No roots implies </a:t>
              </a:r>
            </a:p>
          </p:txBody>
        </p:sp>
        <p:pic>
          <p:nvPicPr>
            <p:cNvPr id="119836" name="Picture 28"/>
            <p:cNvPicPr>
              <a:picLocks noChangeAspect="1" noChangeArrowheads="1"/>
            </p:cNvPicPr>
            <p:nvPr>
              <p:custDataLst>
                <p:tags r:id="rId8"/>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338989" y="5966114"/>
              <a:ext cx="2527382" cy="38955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 name="Picture 1" descr="\documentclass{article}\pagestyle{empty}&#10;\begin{document}&#10;$ &#10;\int_{-\infty}^\infty t f^*(t) \frac{df}{dt} dt +&#10;\int_{-\infty}^\infty t f(t) \frac{df^*}{dt} dt = &#10;- \int_{-\infty}^\infty \left | f(t) \right |^2 dt$&#10;\end{document}&#10;" title="IguanaTex Bitmap Display"/>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2413142" y="4222334"/>
            <a:ext cx="5013423" cy="301184"/>
          </a:xfrm>
          <a:prstGeom prst="rect">
            <a:avLst/>
          </a:prstGeom>
          <a:solidFill>
            <a:srgbClr val="FFFFFF"/>
          </a:solidFill>
          <a:ln>
            <a:noFill/>
          </a:ln>
          <a:effectLst/>
        </p:spPr>
      </p:pic>
    </p:spTree>
    <p:extLst>
      <p:ext uri="{BB962C8B-B14F-4D97-AF65-F5344CB8AC3E}">
        <p14:creationId xmlns:p14="http://schemas.microsoft.com/office/powerpoint/2010/main" val="16215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23"/>
                                        </p:tgtEl>
                                        <p:attrNameLst>
                                          <p:attrName>style.visibility</p:attrName>
                                        </p:attrNameLst>
                                      </p:cBhvr>
                                      <p:to>
                                        <p:strVal val="visible"/>
                                      </p:to>
                                    </p:set>
                                    <p:animEffect transition="in" filter="wipe(up)">
                                      <p:cBhvr>
                                        <p:cTn id="7" dur="500"/>
                                        <p:tgtEl>
                                          <p:spTgt spid="1198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9822"/>
                                        </p:tgtEl>
                                        <p:attrNameLst>
                                          <p:attrName>style.visibility</p:attrName>
                                        </p:attrNameLst>
                                      </p:cBhvr>
                                      <p:to>
                                        <p:strVal val="visible"/>
                                      </p:to>
                                    </p:set>
                                    <p:animEffect transition="in" filter="wipe(left)">
                                      <p:cBhvr>
                                        <p:cTn id="11" dur="2000"/>
                                        <p:tgtEl>
                                          <p:spTgt spid="1198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9826"/>
                                        </p:tgtEl>
                                        <p:attrNameLst>
                                          <p:attrName>style.visibility</p:attrName>
                                        </p:attrNameLst>
                                      </p:cBhvr>
                                      <p:to>
                                        <p:strVal val="visible"/>
                                      </p:to>
                                    </p:set>
                                    <p:animEffect transition="in" filter="wipe(up)">
                                      <p:cBhvr>
                                        <p:cTn id="16" dur="500"/>
                                        <p:tgtEl>
                                          <p:spTgt spid="1198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9825"/>
                                        </p:tgtEl>
                                        <p:attrNameLst>
                                          <p:attrName>style.visibility</p:attrName>
                                        </p:attrNameLst>
                                      </p:cBhvr>
                                      <p:to>
                                        <p:strVal val="visible"/>
                                      </p:to>
                                    </p:set>
                                    <p:animEffect transition="in" filter="wipe(left)">
                                      <p:cBhvr>
                                        <p:cTn id="20" dur="3000"/>
                                        <p:tgtEl>
                                          <p:spTgt spid="1198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9829"/>
                                        </p:tgtEl>
                                        <p:attrNameLst>
                                          <p:attrName>style.visibility</p:attrName>
                                        </p:attrNameLst>
                                      </p:cBhvr>
                                      <p:to>
                                        <p:strVal val="visible"/>
                                      </p:to>
                                    </p:set>
                                    <p:animEffect transition="in" filter="wipe(left)">
                                      <p:cBhvr>
                                        <p:cTn id="25" dur="5000"/>
                                        <p:tgtEl>
                                          <p:spTgt spid="1198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3000"/>
                                        <p:tgtEl>
                                          <p:spTgt spid="3"/>
                                        </p:tgtEl>
                                      </p:cBhvr>
                                    </p:animEffect>
                                  </p:childTnLst>
                                </p:cTn>
                              </p:par>
                            </p:childTnLst>
                          </p:cTn>
                        </p:par>
                        <p:par>
                          <p:cTn id="36" fill="hold">
                            <p:stCondLst>
                              <p:cond delay="3000"/>
                            </p:stCondLst>
                            <p:childTnLst>
                              <p:par>
                                <p:cTn id="37" presetID="22" presetClass="entr" presetSubtype="8" fill="hold" nodeType="afterEffect">
                                  <p:stCondLst>
                                    <p:cond delay="100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3" grpId="0" animBg="1"/>
      <p:bldP spid="1198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749927" y="204846"/>
            <a:ext cx="1827443"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Wigner Distribution</a:t>
            </a:r>
            <a:endParaRPr lang="fr-FR" altLang="en-US" sz="1596">
              <a:latin typeface="Times New Roman" panose="02020603050405020304" pitchFamily="18" charset="0"/>
            </a:endParaRPr>
          </a:p>
        </p:txBody>
      </p:sp>
      <p:sp>
        <p:nvSpPr>
          <p:cNvPr id="35843" name="Text Box 3"/>
          <p:cNvSpPr txBox="1">
            <a:spLocks noChangeArrowheads="1"/>
          </p:cNvSpPr>
          <p:nvPr/>
        </p:nvSpPr>
        <p:spPr bwMode="auto">
          <a:xfrm>
            <a:off x="4789516" y="770182"/>
            <a:ext cx="1768433" cy="3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795">
                <a:latin typeface="Times New Roman" panose="02020603050405020304" pitchFamily="18" charset="0"/>
                <a:cs typeface="Times New Roman" panose="02020603050405020304" pitchFamily="18" charset="0"/>
              </a:rPr>
              <a:t>Second moments</a:t>
            </a:r>
          </a:p>
        </p:txBody>
      </p:sp>
      <p:pic>
        <p:nvPicPr>
          <p:cNvPr id="35844" name="Picture 4" descr="TP_tmp"/>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985826" y="1365606"/>
            <a:ext cx="6156930" cy="162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Line 5"/>
          <p:cNvSpPr>
            <a:spLocks noChangeShapeType="1"/>
          </p:cNvSpPr>
          <p:nvPr/>
        </p:nvSpPr>
        <p:spPr bwMode="auto">
          <a:xfrm>
            <a:off x="1521022" y="3253224"/>
            <a:ext cx="91213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Text Box 6"/>
          <p:cNvSpPr txBox="1">
            <a:spLocks noChangeArrowheads="1"/>
          </p:cNvSpPr>
          <p:nvPr/>
        </p:nvSpPr>
        <p:spPr bwMode="auto">
          <a:xfrm>
            <a:off x="1947002" y="3322901"/>
            <a:ext cx="8242496"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Instantaneous frequency:   is it the derivative of the phase, or the center of gravity of the spectrum?</a:t>
            </a:r>
          </a:p>
        </p:txBody>
      </p:sp>
      <p:pic>
        <p:nvPicPr>
          <p:cNvPr id="35847" name="Picture 7" descr="TP_tmp"/>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895614" y="3718796"/>
            <a:ext cx="2345272" cy="59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descr="TP_tmp"/>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725304" y="4352225"/>
            <a:ext cx="3607378" cy="147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9" name="Text Box 9"/>
          <p:cNvSpPr txBox="1">
            <a:spLocks noChangeArrowheads="1"/>
          </p:cNvSpPr>
          <p:nvPr/>
        </p:nvSpPr>
        <p:spPr bwMode="auto">
          <a:xfrm>
            <a:off x="5839424" y="5470226"/>
            <a:ext cx="2400696"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where we used the fact that</a:t>
            </a:r>
          </a:p>
        </p:txBody>
      </p:sp>
      <p:pic>
        <p:nvPicPr>
          <p:cNvPr id="35850" name="Picture 10" descr="TP_tmp"/>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8344636" y="5531986"/>
            <a:ext cx="2033307" cy="26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Rectangle 11"/>
          <p:cNvSpPr>
            <a:spLocks noChangeArrowheads="1"/>
          </p:cNvSpPr>
          <p:nvPr/>
        </p:nvSpPr>
        <p:spPr bwMode="auto">
          <a:xfrm>
            <a:off x="4067407" y="160506"/>
            <a:ext cx="2964448" cy="30024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35852" name="Rectangle 12"/>
          <p:cNvSpPr>
            <a:spLocks noChangeArrowheads="1"/>
          </p:cNvSpPr>
          <p:nvPr/>
        </p:nvSpPr>
        <p:spPr bwMode="auto">
          <a:xfrm>
            <a:off x="1521022" y="3251640"/>
            <a:ext cx="9121378" cy="30024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172045" name="Text Box 13"/>
          <p:cNvSpPr txBox="1">
            <a:spLocks noChangeArrowheads="1"/>
          </p:cNvSpPr>
          <p:nvPr/>
        </p:nvSpPr>
        <p:spPr bwMode="auto">
          <a:xfrm>
            <a:off x="5091979" y="3676038"/>
            <a:ext cx="1954129"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96">
                <a:latin typeface="Times New Roman" panose="02020603050405020304" pitchFamily="18" charset="0"/>
                <a:cs typeface="Times New Roman" panose="02020603050405020304" pitchFamily="18" charset="0"/>
              </a:rPr>
              <a:t>Uncertainty relation</a:t>
            </a:r>
          </a:p>
        </p:txBody>
      </p:sp>
      <p:grpSp>
        <p:nvGrpSpPr>
          <p:cNvPr id="172046" name="Group 14"/>
          <p:cNvGrpSpPr>
            <a:grpSpLocks/>
          </p:cNvGrpSpPr>
          <p:nvPr/>
        </p:nvGrpSpPr>
        <p:grpSpPr bwMode="auto">
          <a:xfrm>
            <a:off x="3671514" y="5012572"/>
            <a:ext cx="3642217" cy="519412"/>
            <a:chOff x="204" y="1152"/>
            <a:chExt cx="4276" cy="610"/>
          </a:xfrm>
        </p:grpSpPr>
        <p:sp>
          <p:nvSpPr>
            <p:cNvPr id="35857" name="Text Box 15"/>
            <p:cNvSpPr txBox="1">
              <a:spLocks noChangeArrowheads="1"/>
            </p:cNvSpPr>
            <p:nvPr/>
          </p:nvSpPr>
          <p:spPr bwMode="auto">
            <a:xfrm>
              <a:off x="204" y="1226"/>
              <a:ext cx="216"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394">
                <a:latin typeface="Times New Roman" panose="02020603050405020304" pitchFamily="18" charset="0"/>
              </a:endParaRPr>
            </a:p>
          </p:txBody>
        </p:sp>
        <p:pic>
          <p:nvPicPr>
            <p:cNvPr id="35858" name="Picture 16" descr="txp_fig"/>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172" y="1152"/>
              <a:ext cx="2308"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855" name="Rectangle 17"/>
          <p:cNvSpPr>
            <a:spLocks noChangeArrowheads="1"/>
          </p:cNvSpPr>
          <p:nvPr/>
        </p:nvSpPr>
        <p:spPr bwMode="auto">
          <a:xfrm>
            <a:off x="6259071" y="4961898"/>
            <a:ext cx="633429" cy="5700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35856" name="TextBox 1"/>
          <p:cNvSpPr txBox="1">
            <a:spLocks noChangeArrowheads="1"/>
          </p:cNvSpPr>
          <p:nvPr/>
        </p:nvSpPr>
        <p:spPr bwMode="auto">
          <a:xfrm flipH="1">
            <a:off x="4723798" y="583321"/>
            <a:ext cx="3363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1800" dirty="0">
                <a:solidFill>
                  <a:srgbClr val="0000FF"/>
                </a:solidFill>
                <a:latin typeface="Times New Roman" panose="02020603050405020304" pitchFamily="18" charset="0"/>
                <a:cs typeface="Times New Roman" panose="02020603050405020304" pitchFamily="18" charset="0"/>
              </a:rPr>
              <a:t>Time bandwidth product</a:t>
            </a:r>
            <a:endParaRPr lang="en-US" altLang="en-US" sz="1795" b="1" dirty="0">
              <a:solidFill>
                <a:srgbClr val="0000FF"/>
              </a:solidFill>
              <a:latin typeface="Times New Roman" panose="02020603050405020304" pitchFamily="18" charset="0"/>
              <a:cs typeface="Times New Roman" panose="02020603050405020304" pitchFamily="18" charset="0"/>
            </a:endParaRPr>
          </a:p>
        </p:txBody>
      </p:sp>
      <p:pic>
        <p:nvPicPr>
          <p:cNvPr id="19" name="Picture 28"/>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004804" y="4500123"/>
            <a:ext cx="2527382" cy="38955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p:cNvCxnSpPr/>
          <p:nvPr/>
        </p:nvCxnSpPr>
        <p:spPr>
          <a:xfrm>
            <a:off x="3855499" y="5012572"/>
            <a:ext cx="1236480" cy="246934"/>
          </a:xfrm>
          <a:prstGeom prst="straightConnector1">
            <a:avLst/>
          </a:prstGeom>
          <a:ln w="25400" cmpd="dbl">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69504" y="5009408"/>
            <a:ext cx="2663639" cy="55899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88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45"/>
                                        </p:tgtEl>
                                        <p:attrNameLst>
                                          <p:attrName>style.visibility</p:attrName>
                                        </p:attrNameLst>
                                      </p:cBhvr>
                                      <p:to>
                                        <p:strVal val="visible"/>
                                      </p:to>
                                    </p:set>
                                    <p:animEffect transition="in" filter="wipe(left)">
                                      <p:cBhvr>
                                        <p:cTn id="7" dur="2000"/>
                                        <p:tgtEl>
                                          <p:spTgt spid="172045"/>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72046"/>
                                        </p:tgtEl>
                                        <p:attrNameLst>
                                          <p:attrName>style.visibility</p:attrName>
                                        </p:attrNameLst>
                                      </p:cBhvr>
                                      <p:to>
                                        <p:strVal val="visible"/>
                                      </p:to>
                                    </p:set>
                                    <p:animEffect transition="in" filter="wipe(left)">
                                      <p:cBhvr>
                                        <p:cTn id="11" dur="2000"/>
                                        <p:tgtEl>
                                          <p:spTgt spid="172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091979" y="306195"/>
            <a:ext cx="1954129"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96">
                <a:latin typeface="Times New Roman" panose="02020603050405020304" pitchFamily="18" charset="0"/>
                <a:cs typeface="Times New Roman" panose="02020603050405020304" pitchFamily="18" charset="0"/>
              </a:rPr>
              <a:t>Uncertainty relation</a:t>
            </a:r>
          </a:p>
        </p:txBody>
      </p:sp>
      <p:grpSp>
        <p:nvGrpSpPr>
          <p:cNvPr id="36868" name="Group 4"/>
          <p:cNvGrpSpPr>
            <a:grpSpLocks/>
          </p:cNvGrpSpPr>
          <p:nvPr/>
        </p:nvGrpSpPr>
        <p:grpSpPr bwMode="auto">
          <a:xfrm>
            <a:off x="3671514" y="819272"/>
            <a:ext cx="3642217" cy="519412"/>
            <a:chOff x="204" y="1152"/>
            <a:chExt cx="4276" cy="610"/>
          </a:xfrm>
        </p:grpSpPr>
        <p:sp>
          <p:nvSpPr>
            <p:cNvPr id="36875" name="Text Box 5"/>
            <p:cNvSpPr txBox="1">
              <a:spLocks noChangeArrowheads="1"/>
            </p:cNvSpPr>
            <p:nvPr/>
          </p:nvSpPr>
          <p:spPr bwMode="auto">
            <a:xfrm>
              <a:off x="204" y="1226"/>
              <a:ext cx="216"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394">
                <a:latin typeface="Times New Roman" panose="02020603050405020304" pitchFamily="18" charset="0"/>
              </a:endParaRPr>
            </a:p>
          </p:txBody>
        </p:sp>
        <p:pic>
          <p:nvPicPr>
            <p:cNvPr id="36876" name="Picture 6" descr="txp_fig"/>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172" y="1152"/>
              <a:ext cx="2308"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9576" name="Text Box 8"/>
          <p:cNvSpPr txBox="1">
            <a:spLocks noChangeArrowheads="1"/>
          </p:cNvSpPr>
          <p:nvPr/>
        </p:nvSpPr>
        <p:spPr bwMode="auto">
          <a:xfrm>
            <a:off x="3266119" y="4233456"/>
            <a:ext cx="5605847" cy="106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Equality only holds for a Gaussian pulse (beam) shape free of any</a:t>
            </a:r>
          </a:p>
          <a:p>
            <a:pPr eaLnBrk="1" hangingPunct="1">
              <a:spcBef>
                <a:spcPct val="0"/>
              </a:spcBef>
              <a:buFontTx/>
              <a:buNone/>
            </a:pPr>
            <a:r>
              <a:rPr lang="en-US" altLang="en-US" sz="1596">
                <a:latin typeface="Times New Roman" panose="02020603050405020304" pitchFamily="18" charset="0"/>
              </a:rPr>
              <a:t>phase modulation, which implies that the Wigner distribution for a</a:t>
            </a:r>
          </a:p>
          <a:p>
            <a:pPr eaLnBrk="1" hangingPunct="1">
              <a:spcBef>
                <a:spcPct val="0"/>
              </a:spcBef>
              <a:buFontTx/>
              <a:buNone/>
            </a:pPr>
            <a:r>
              <a:rPr lang="en-US" altLang="en-US" sz="1596">
                <a:latin typeface="Times New Roman" panose="02020603050405020304" pitchFamily="18" charset="0"/>
              </a:rPr>
              <a:t>Gaussian shape occupies the smallest area in the time/frequency</a:t>
            </a:r>
          </a:p>
          <a:p>
            <a:pPr eaLnBrk="1" hangingPunct="1">
              <a:spcBef>
                <a:spcPct val="0"/>
              </a:spcBef>
              <a:buFontTx/>
              <a:buNone/>
            </a:pPr>
            <a:r>
              <a:rPr lang="en-US" altLang="en-US" sz="1596">
                <a:latin typeface="Times New Roman" panose="02020603050405020304" pitchFamily="18" charset="0"/>
              </a:rPr>
              <a:t>plane.</a:t>
            </a:r>
            <a:endParaRPr lang="fr-FR" altLang="en-US" sz="1596">
              <a:latin typeface="Times New Roman" panose="02020603050405020304" pitchFamily="18" charset="0"/>
            </a:endParaRPr>
          </a:p>
        </p:txBody>
      </p:sp>
      <p:sp>
        <p:nvSpPr>
          <p:cNvPr id="109577" name="Text Box 9"/>
          <p:cNvSpPr txBox="1">
            <a:spLocks noChangeArrowheads="1"/>
          </p:cNvSpPr>
          <p:nvPr/>
        </p:nvSpPr>
        <p:spPr bwMode="auto">
          <a:xfrm>
            <a:off x="1943837" y="2209650"/>
            <a:ext cx="3670721" cy="5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Only holds for the pulse widths defined as </a:t>
            </a:r>
          </a:p>
          <a:p>
            <a:pPr eaLnBrk="1" hangingPunct="1">
              <a:spcBef>
                <a:spcPct val="0"/>
              </a:spcBef>
              <a:buFontTx/>
              <a:buNone/>
            </a:pPr>
            <a:r>
              <a:rPr lang="en-US" altLang="en-US" sz="1596">
                <a:latin typeface="Times New Roman" panose="02020603050405020304" pitchFamily="18" charset="0"/>
              </a:rPr>
              <a:t>the mean square deviation</a:t>
            </a:r>
            <a:endParaRPr lang="fr-FR" altLang="en-US" sz="1596">
              <a:latin typeface="Times New Roman" panose="02020603050405020304" pitchFamily="18" charset="0"/>
            </a:endParaRPr>
          </a:p>
        </p:txBody>
      </p:sp>
      <p:pic>
        <p:nvPicPr>
          <p:cNvPr id="36872" name="Picture 11" descr="TP_tmp"/>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263004" y="1650649"/>
            <a:ext cx="2077647" cy="38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Text Box 12"/>
          <p:cNvSpPr txBox="1">
            <a:spLocks noChangeArrowheads="1"/>
          </p:cNvSpPr>
          <p:nvPr/>
        </p:nvSpPr>
        <p:spPr bwMode="auto">
          <a:xfrm>
            <a:off x="2064187" y="1509710"/>
            <a:ext cx="912138"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In space:</a:t>
            </a:r>
          </a:p>
        </p:txBody>
      </p:sp>
      <p:sp>
        <p:nvSpPr>
          <p:cNvPr id="36874" name="Rectangle 13"/>
          <p:cNvSpPr>
            <a:spLocks noChangeArrowheads="1"/>
          </p:cNvSpPr>
          <p:nvPr/>
        </p:nvSpPr>
        <p:spPr bwMode="auto">
          <a:xfrm>
            <a:off x="6233734" y="730592"/>
            <a:ext cx="696772" cy="143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419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7"/>
                                        </p:tgtEl>
                                        <p:attrNameLst>
                                          <p:attrName>style.visibility</p:attrName>
                                        </p:attrNameLst>
                                      </p:cBhvr>
                                      <p:to>
                                        <p:strVal val="visible"/>
                                      </p:to>
                                    </p:set>
                                    <p:animEffect transition="in" filter="fade">
                                      <p:cBhvr>
                                        <p:cTn id="7" dur="1000"/>
                                        <p:tgtEl>
                                          <p:spTgt spid="109577"/>
                                        </p:tgtEl>
                                      </p:cBhvr>
                                    </p:animEffect>
                                  </p:childTnLst>
                                </p:cTn>
                              </p:par>
                            </p:childTnLst>
                          </p:cTn>
                        </p:par>
                        <p:par>
                          <p:cTn id="8" fill="hold" nodeType="afterGroup">
                            <p:stCondLst>
                              <p:cond delay="1000"/>
                            </p:stCondLst>
                            <p:childTnLst>
                              <p:par>
                                <p:cTn id="9" presetID="3" presetClass="emph" presetSubtype="2" fill="hold" grpId="1" nodeType="afterEffect">
                                  <p:stCondLst>
                                    <p:cond delay="0"/>
                                  </p:stCondLst>
                                  <p:childTnLst>
                                    <p:animClr clrSpc="rgb" dir="cw">
                                      <p:cBhvr override="childStyle">
                                        <p:cTn id="10" dur="2000" fill="hold"/>
                                        <p:tgtEl>
                                          <p:spTgt spid="109577"/>
                                        </p:tgtEl>
                                        <p:attrNameLst>
                                          <p:attrName>style.color</p:attrName>
                                        </p:attrNameLst>
                                      </p:cBhvr>
                                      <p:to>
                                        <a:schemeClr val="accent2"/>
                                      </p:to>
                                    </p:animClr>
                                  </p:childTnLst>
                                </p:cTn>
                              </p:par>
                              <p:par>
                                <p:cTn id="11" presetID="4" presetClass="emph" presetSubtype="2" fill="hold" grpId="2" nodeType="withEffect">
                                  <p:stCondLst>
                                    <p:cond delay="0"/>
                                  </p:stCondLst>
                                  <p:childTnLst>
                                    <p:anim to="1.2" calcmode="lin" valueType="num">
                                      <p:cBhvr override="childStyle">
                                        <p:cTn id="12" dur="2000" fill="hold"/>
                                        <p:tgtEl>
                                          <p:spTgt spid="109577"/>
                                        </p:tgtEl>
                                        <p:attrNameLst>
                                          <p:attrName>style.fontSize</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6"/>
                                        </p:tgtEl>
                                        <p:attrNameLst>
                                          <p:attrName>style.visibility</p:attrName>
                                        </p:attrNameLst>
                                      </p:cBhvr>
                                      <p:to>
                                        <p:strVal val="visible"/>
                                      </p:to>
                                    </p:set>
                                    <p:animEffect transition="in" filter="fade">
                                      <p:cBhvr>
                                        <p:cTn id="17" dur="2000"/>
                                        <p:tgtEl>
                                          <p:spTgt spid="109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p:bldP spid="109577" grpId="0"/>
      <p:bldP spid="109577" grpId="1"/>
      <p:bldP spid="10957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umentclass{article}\pagestyle{empty}&#10;\begin{document}&#10;The initial field in the axis defined by the optical system is defined by the projections of the field on the axis:&#10;\begin{eqnarray}&#10;E_x &amp; = &amp; {\cal E}_x \cos \omega t&#10;\nonumber \\ E_y &amp; = &amp; {\cal E}_y \cos \omega t&#10;\nonumber&#10;\end{eqnarray}&#10;where we choose the phase of the field to be zero on both axis, to define linear polarization.&#10;&#10;The ratio of $ {\cal E}_y {\cal E}_x$ determines the orientation of the&#10;electric field vector.&#10;\begin{displaymath}&#10;\theta= \arctan \frac{ {\cal E}_y}{ {\cal E}_x}.&#10;\end{displaymath}&#10;&#10;\end{document}&#10;" title="IguanaTex Bitmap Display"/>
          <p:cNvPicPr>
            <a:picLocks noChangeAspect="1"/>
          </p:cNvPicPr>
          <p:nvPr>
            <p:custDataLst>
              <p:tags r:id="rId1"/>
            </p:custDataLst>
          </p:nvPr>
        </p:nvPicPr>
        <p:blipFill>
          <a:blip r:embed="rId3"/>
          <a:stretch>
            <a:fillRect/>
          </a:stretch>
        </p:blipFill>
        <p:spPr>
          <a:xfrm>
            <a:off x="1725613" y="1779588"/>
            <a:ext cx="8242300" cy="3297237"/>
          </a:xfrm>
          <a:prstGeom prst="rect">
            <a:avLst/>
          </a:prstGeom>
          <a:solidFill>
            <a:srgbClr val="FFFFFF"/>
          </a:solidFill>
          <a:ln>
            <a:noFill/>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2 1"/>
          <p:cNvSpPr txBox="1">
            <a:spLocks noChangeArrowheads="1"/>
          </p:cNvSpPr>
          <p:nvPr/>
        </p:nvSpPr>
        <p:spPr bwMode="auto">
          <a:xfrm>
            <a:off x="1082497" y="3027921"/>
            <a:ext cx="4773505"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b="1" dirty="0">
                <a:latin typeface="Times New Roman" panose="02020603050405020304" pitchFamily="18" charset="0"/>
                <a:cs typeface="Times New Roman" panose="02020603050405020304" pitchFamily="18" charset="0"/>
              </a:rPr>
              <a:t>Time-Bandwidth product to Uncertainty relations</a:t>
            </a:r>
          </a:p>
        </p:txBody>
      </p:sp>
      <p:sp>
        <p:nvSpPr>
          <p:cNvPr id="46084" name="TextBox 3"/>
          <p:cNvSpPr txBox="1">
            <a:spLocks noChangeArrowheads="1"/>
          </p:cNvSpPr>
          <p:nvPr/>
        </p:nvSpPr>
        <p:spPr bwMode="auto">
          <a:xfrm>
            <a:off x="1082497" y="4159611"/>
            <a:ext cx="4368749"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596" dirty="0">
                <a:latin typeface="Times New Roman" panose="02020603050405020304" pitchFamily="18" charset="0"/>
                <a:cs typeface="Times New Roman" panose="02020603050405020304" pitchFamily="18" charset="0"/>
              </a:rPr>
              <a:t>Uncertainty relations to </a:t>
            </a:r>
            <a:r>
              <a:rPr lang="en-US" altLang="en-US" sz="1596" dirty="0" err="1">
                <a:latin typeface="Times New Roman" panose="02020603050405020304" pitchFamily="18" charset="0"/>
                <a:cs typeface="Times New Roman" panose="02020603050405020304" pitchFamily="18" charset="0"/>
              </a:rPr>
              <a:t>Schroedinger</a:t>
            </a:r>
            <a:r>
              <a:rPr lang="en-US" altLang="en-US" sz="1596" dirty="0">
                <a:latin typeface="Times New Roman" panose="02020603050405020304" pitchFamily="18" charset="0"/>
                <a:cs typeface="Times New Roman" panose="02020603050405020304" pitchFamily="18" charset="0"/>
              </a:rPr>
              <a:t> equation</a:t>
            </a:r>
          </a:p>
        </p:txBody>
      </p:sp>
      <p:sp>
        <p:nvSpPr>
          <p:cNvPr id="3" name="TextBox 2 2"/>
          <p:cNvSpPr txBox="1"/>
          <p:nvPr/>
        </p:nvSpPr>
        <p:spPr>
          <a:xfrm flipH="1">
            <a:off x="5702595" y="2621380"/>
            <a:ext cx="5858413" cy="1320165"/>
          </a:xfrm>
          <a:prstGeom prst="rect">
            <a:avLst/>
          </a:prstGeom>
          <a:noFill/>
        </p:spPr>
        <p:txBody>
          <a:bodyPr wrap="square" rtlCol="0">
            <a:spAutoFit/>
          </a:bodyPr>
          <a:lstStyle/>
          <a:p>
            <a:r>
              <a:rPr lang="en-US" sz="1596" dirty="0">
                <a:solidFill>
                  <a:srgbClr val="0000FF"/>
                </a:solidFill>
              </a:rPr>
              <a:t>The Wigner distribution</a:t>
            </a:r>
          </a:p>
          <a:p>
            <a:r>
              <a:rPr lang="en-US" sz="1596" dirty="0">
                <a:solidFill>
                  <a:srgbClr val="0000FF"/>
                </a:solidFill>
              </a:rPr>
              <a:t>	Moments</a:t>
            </a:r>
          </a:p>
          <a:p>
            <a:r>
              <a:rPr lang="en-US" sz="1596" dirty="0">
                <a:solidFill>
                  <a:srgbClr val="0000FF"/>
                </a:solidFill>
              </a:rPr>
              <a:t>	Define the instantaneous frequency in time and frequency	Wigner applied to pulse measurements</a:t>
            </a:r>
          </a:p>
          <a:p>
            <a:r>
              <a:rPr lang="en-US" sz="1596" dirty="0">
                <a:solidFill>
                  <a:srgbClr val="0000FF"/>
                </a:solidFill>
              </a:rPr>
              <a:t>	Time bandwidth product</a:t>
            </a:r>
          </a:p>
        </p:txBody>
      </p:sp>
      <p:sp>
        <p:nvSpPr>
          <p:cNvPr id="14" name="Rectangle 13"/>
          <p:cNvSpPr/>
          <p:nvPr/>
        </p:nvSpPr>
        <p:spPr>
          <a:xfrm>
            <a:off x="831147" y="4093091"/>
            <a:ext cx="8068303" cy="90421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flipH="1">
            <a:off x="5702595" y="4044763"/>
            <a:ext cx="5858413" cy="1074653"/>
          </a:xfrm>
          <a:prstGeom prst="rect">
            <a:avLst/>
          </a:prstGeom>
          <a:noFill/>
        </p:spPr>
        <p:txBody>
          <a:bodyPr wrap="square" rtlCol="0">
            <a:spAutoFit/>
          </a:bodyPr>
          <a:lstStyle/>
          <a:p>
            <a:r>
              <a:rPr lang="en-US" sz="1596" dirty="0">
                <a:solidFill>
                  <a:srgbClr val="0000FF"/>
                </a:solidFill>
              </a:rPr>
              <a:t>Particle wave duality</a:t>
            </a:r>
          </a:p>
          <a:p>
            <a:r>
              <a:rPr lang="en-US" sz="1596" dirty="0">
                <a:solidFill>
                  <a:srgbClr val="0000FF"/>
                </a:solidFill>
              </a:rPr>
              <a:t>	Uncertainty relations</a:t>
            </a:r>
          </a:p>
          <a:p>
            <a:endParaRPr lang="en-US" sz="1596" dirty="0">
              <a:solidFill>
                <a:srgbClr val="0000FF"/>
              </a:solidFill>
            </a:endParaRPr>
          </a:p>
          <a:p>
            <a:r>
              <a:rPr lang="en-US" sz="1596" dirty="0">
                <a:solidFill>
                  <a:srgbClr val="0000FF"/>
                </a:solidFill>
              </a:rPr>
              <a:t>	</a:t>
            </a:r>
          </a:p>
        </p:txBody>
      </p:sp>
      <p:pic>
        <p:nvPicPr>
          <p:cNvPr id="18" name="Picture 17" descr="\documentclass{article}&#10;\usepackage{amsmath}&#10;\usepackage{color}&#10;\pagestyle{empty}&#10;\begin{document}&#10;\textcolor{blue}{Schr\&quot;odinger equation}&#10;&#10;&#10;&#10;\end{document}" title="IguanaTex Bitmap Display"/>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697810" y="4623320"/>
            <a:ext cx="1848368" cy="183621"/>
          </a:xfrm>
          <a:prstGeom prst="rect">
            <a:avLst/>
          </a:prstGeom>
        </p:spPr>
      </p:pic>
      <p:sp>
        <p:nvSpPr>
          <p:cNvPr id="19" name="TextBox 1"/>
          <p:cNvSpPr txBox="1">
            <a:spLocks noChangeArrowheads="1"/>
          </p:cNvSpPr>
          <p:nvPr/>
        </p:nvSpPr>
        <p:spPr bwMode="auto">
          <a:xfrm>
            <a:off x="5016767" y="450974"/>
            <a:ext cx="3197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0000FF"/>
                </a:solidFill>
                <a:latin typeface="Times New Roman" panose="02020603050405020304" pitchFamily="18" charset="0"/>
                <a:cs typeface="Times New Roman" panose="02020603050405020304" pitchFamily="18" charset="0"/>
              </a:rPr>
              <a:t>A HUGE parenthesis</a:t>
            </a:r>
            <a:endParaRPr lang="en-US" alt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926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74336" y="196929"/>
            <a:ext cx="6844201"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96">
                <a:latin typeface="Times New Roman" panose="02020603050405020304" pitchFamily="18" charset="0"/>
              </a:rPr>
              <a:t>Particle wave duality, uncertainty principle, even leads to Schroedinger equation</a:t>
            </a:r>
          </a:p>
        </p:txBody>
      </p:sp>
      <p:sp>
        <p:nvSpPr>
          <p:cNvPr id="38915" name="Text Box 3"/>
          <p:cNvSpPr txBox="1">
            <a:spLocks noChangeArrowheads="1"/>
          </p:cNvSpPr>
          <p:nvPr/>
        </p:nvSpPr>
        <p:spPr bwMode="auto">
          <a:xfrm>
            <a:off x="3211750" y="835108"/>
            <a:ext cx="3645384"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rPr>
              <a:t>The Wigner function in optics told us that:</a:t>
            </a:r>
          </a:p>
        </p:txBody>
      </p:sp>
      <p:pic>
        <p:nvPicPr>
          <p:cNvPr id="38916" name="Picture 4" descr="txp_fig"/>
          <p:cNvPicPr>
            <a:picLocks noChangeAspect="1" noChangeArrowheads="1"/>
          </p:cNvPicPr>
          <p:nvPr>
            <p:custDataLst>
              <p:tags r:id="rId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3064478" y="1262673"/>
            <a:ext cx="997651" cy="3547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5" descr="TP_tmp"/>
          <p:cNvPicPr>
            <a:picLocks noChangeAspect="1" noChangeArrowheads="1"/>
          </p:cNvPicPr>
          <p:nvPr>
            <p:custDataLst>
              <p:tags r:id="rId2"/>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845232" y="1326017"/>
            <a:ext cx="1206682" cy="28979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6"/>
          <p:cNvSpPr txBox="1">
            <a:spLocks noChangeArrowheads="1"/>
          </p:cNvSpPr>
          <p:nvPr/>
        </p:nvSpPr>
        <p:spPr bwMode="auto">
          <a:xfrm>
            <a:off x="4766817" y="1256339"/>
            <a:ext cx="476656"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and</a:t>
            </a:r>
          </a:p>
        </p:txBody>
      </p:sp>
      <p:sp>
        <p:nvSpPr>
          <p:cNvPr id="38919" name="Text Box 7"/>
          <p:cNvSpPr txBox="1">
            <a:spLocks noChangeArrowheads="1"/>
          </p:cNvSpPr>
          <p:nvPr/>
        </p:nvSpPr>
        <p:spPr bwMode="auto">
          <a:xfrm>
            <a:off x="1119851" y="1725076"/>
            <a:ext cx="3232071"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96">
                <a:latin typeface="Times New Roman" panose="02020603050405020304" pitchFamily="18" charset="0"/>
              </a:rPr>
              <a:t>Combine with particle-wave duality:</a:t>
            </a:r>
          </a:p>
        </p:txBody>
      </p:sp>
      <p:grpSp>
        <p:nvGrpSpPr>
          <p:cNvPr id="38922" name="Group 14"/>
          <p:cNvGrpSpPr>
            <a:grpSpLocks/>
          </p:cNvGrpSpPr>
          <p:nvPr/>
        </p:nvGrpSpPr>
        <p:grpSpPr bwMode="auto">
          <a:xfrm>
            <a:off x="2855446" y="2157393"/>
            <a:ext cx="3775237" cy="1813190"/>
            <a:chOff x="1376" y="1501"/>
            <a:chExt cx="2384" cy="1145"/>
          </a:xfrm>
        </p:grpSpPr>
        <p:grpSp>
          <p:nvGrpSpPr>
            <p:cNvPr id="38933" name="Group 15"/>
            <p:cNvGrpSpPr>
              <a:grpSpLocks/>
            </p:cNvGrpSpPr>
            <p:nvPr/>
          </p:nvGrpSpPr>
          <p:grpSpPr bwMode="auto">
            <a:xfrm>
              <a:off x="1376" y="1501"/>
              <a:ext cx="2384" cy="1145"/>
              <a:chOff x="1376" y="1501"/>
              <a:chExt cx="2384" cy="1145"/>
            </a:xfrm>
          </p:grpSpPr>
          <p:sp>
            <p:nvSpPr>
              <p:cNvPr id="38935" name="Text Box 16"/>
              <p:cNvSpPr txBox="1">
                <a:spLocks noChangeArrowheads="1"/>
              </p:cNvSpPr>
              <p:nvPr/>
            </p:nvSpPr>
            <p:spPr bwMode="auto">
              <a:xfrm>
                <a:off x="2073" y="1501"/>
                <a:ext cx="16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Particle                         Wave</a:t>
                </a:r>
              </a:p>
            </p:txBody>
          </p:sp>
          <p:sp>
            <p:nvSpPr>
              <p:cNvPr id="38936" name="Text Box 17"/>
              <p:cNvSpPr txBox="1">
                <a:spLocks noChangeArrowheads="1"/>
              </p:cNvSpPr>
              <p:nvPr/>
            </p:nvSpPr>
            <p:spPr bwMode="auto">
              <a:xfrm>
                <a:off x="1420" y="1732"/>
                <a:ext cx="102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Energy             W</a:t>
                </a:r>
              </a:p>
            </p:txBody>
          </p:sp>
          <p:pic>
            <p:nvPicPr>
              <p:cNvPr id="38937" name="Picture 18" descr="TP_tmp"/>
              <p:cNvPicPr>
                <a:picLocks noChangeAspect="1" noChangeArrowheads="1"/>
              </p:cNvPicPr>
              <p:nvPr>
                <p:custDataLst>
                  <p:tags r:id="rId14"/>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3350" y="1774"/>
                <a:ext cx="173"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8" name="Text Box 19"/>
              <p:cNvSpPr txBox="1">
                <a:spLocks noChangeArrowheads="1"/>
              </p:cNvSpPr>
              <p:nvPr/>
            </p:nvSpPr>
            <p:spPr bwMode="auto">
              <a:xfrm>
                <a:off x="1420" y="2167"/>
                <a:ext cx="10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596">
                    <a:latin typeface="Times New Roman" panose="02020603050405020304" pitchFamily="18" charset="0"/>
                    <a:cs typeface="Times New Roman" panose="02020603050405020304" pitchFamily="18" charset="0"/>
                  </a:rPr>
                  <a:t>Momentum       p</a:t>
                </a:r>
              </a:p>
            </p:txBody>
          </p:sp>
          <p:pic>
            <p:nvPicPr>
              <p:cNvPr id="38939" name="Picture 20" descr="TP_tmp"/>
              <p:cNvPicPr>
                <a:picLocks noChangeAspect="1" noChangeArrowheads="1"/>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3347" y="2216"/>
                <a:ext cx="159" cy="11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40" name="Rectangle 21"/>
              <p:cNvSpPr>
                <a:spLocks noChangeArrowheads="1"/>
              </p:cNvSpPr>
              <p:nvPr/>
            </p:nvSpPr>
            <p:spPr bwMode="auto">
              <a:xfrm>
                <a:off x="1376" y="1514"/>
                <a:ext cx="2384" cy="11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38941" name="Line 22"/>
              <p:cNvSpPr>
                <a:spLocks noChangeShapeType="1"/>
              </p:cNvSpPr>
              <p:nvPr/>
            </p:nvSpPr>
            <p:spPr bwMode="auto">
              <a:xfrm>
                <a:off x="2131" y="1722"/>
                <a:ext cx="0" cy="9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2" name="Line 23"/>
              <p:cNvSpPr>
                <a:spLocks noChangeShapeType="1"/>
              </p:cNvSpPr>
              <p:nvPr/>
            </p:nvSpPr>
            <p:spPr bwMode="auto">
              <a:xfrm>
                <a:off x="2872" y="1510"/>
                <a:ext cx="0" cy="11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34" name="Line 24"/>
            <p:cNvSpPr>
              <a:spLocks noChangeShapeType="1"/>
            </p:cNvSpPr>
            <p:nvPr/>
          </p:nvSpPr>
          <p:spPr bwMode="auto">
            <a:xfrm>
              <a:off x="1382" y="1715"/>
              <a:ext cx="23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8923" name="Picture 25" descr="txp_fig"/>
          <p:cNvPicPr>
            <a:picLocks noChangeAspect="1" noChangeArrowheads="1"/>
          </p:cNvPicPr>
          <p:nvPr>
            <p:custDataLst>
              <p:tags r:id="rId3"/>
            </p:custDataLst>
          </p:nvPr>
        </p:nvPicPr>
        <p:blipFill>
          <a:blip r:embed="rId21">
            <a:extLst>
              <a:ext uri="{28A0092B-C50C-407E-A947-70E740481C1C}">
                <a14:useLocalDpi xmlns:a14="http://schemas.microsoft.com/office/drawing/2010/main" val="0"/>
              </a:ext>
            </a:extLst>
          </a:blip>
          <a:srcRect/>
          <a:stretch>
            <a:fillRect/>
          </a:stretch>
        </p:blipFill>
        <p:spPr bwMode="auto">
          <a:xfrm>
            <a:off x="4659134" y="2873168"/>
            <a:ext cx="1129088" cy="39589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4" name="Picture 26" descr="TP_tmp"/>
          <p:cNvPicPr>
            <a:picLocks noChangeAspect="1" noChangeArrowheads="1"/>
          </p:cNvPicPr>
          <p:nvPr>
            <p:custDataLst>
              <p:tags r:id="rId4"/>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4576790" y="3590525"/>
            <a:ext cx="1295362" cy="33571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5" name="Text Box 27"/>
          <p:cNvSpPr txBox="1">
            <a:spLocks noChangeArrowheads="1"/>
          </p:cNvSpPr>
          <p:nvPr/>
        </p:nvSpPr>
        <p:spPr bwMode="auto">
          <a:xfrm>
            <a:off x="1333632" y="4147942"/>
            <a:ext cx="4136292"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96">
                <a:latin typeface="Times New Roman" panose="02020603050405020304" pitchFamily="18" charset="0"/>
              </a:rPr>
              <a:t>Particle-wave duality calls for a wave equation.</a:t>
            </a:r>
          </a:p>
        </p:txBody>
      </p:sp>
      <p:sp>
        <p:nvSpPr>
          <p:cNvPr id="38926" name="Text Box 28"/>
          <p:cNvSpPr txBox="1">
            <a:spLocks noChangeArrowheads="1"/>
          </p:cNvSpPr>
          <p:nvPr/>
        </p:nvSpPr>
        <p:spPr bwMode="auto">
          <a:xfrm>
            <a:off x="1455567" y="4502662"/>
            <a:ext cx="7385783"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96">
                <a:latin typeface="Times New Roman" panose="02020603050405020304" pitchFamily="18" charset="0"/>
              </a:rPr>
              <a:t>Differentiation with respect to t                            multiplication by </a:t>
            </a:r>
            <a:r>
              <a:rPr lang="en-US" altLang="en-US" sz="1596">
                <a:latin typeface="Symbol" panose="05050102010706020507" pitchFamily="18" charset="2"/>
              </a:rPr>
              <a:t>w</a:t>
            </a:r>
          </a:p>
        </p:txBody>
      </p:sp>
      <p:sp>
        <p:nvSpPr>
          <p:cNvPr id="38927" name="Text Box 29"/>
          <p:cNvSpPr txBox="1">
            <a:spLocks noChangeArrowheads="1"/>
          </p:cNvSpPr>
          <p:nvPr/>
        </p:nvSpPr>
        <p:spPr bwMode="auto">
          <a:xfrm>
            <a:off x="1468236" y="4843131"/>
            <a:ext cx="7385783" cy="3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96">
                <a:latin typeface="Times New Roman" panose="02020603050405020304" pitchFamily="18" charset="0"/>
              </a:rPr>
              <a:t>Differentiation with respect to x                            multiplication by </a:t>
            </a:r>
            <a:r>
              <a:rPr lang="en-US" altLang="en-US" sz="1596">
                <a:latin typeface="Times New Roman" panose="02020603050405020304" pitchFamily="18" charset="0"/>
                <a:cs typeface="Times New Roman" panose="02020603050405020304" pitchFamily="18" charset="0"/>
              </a:rPr>
              <a:t>k</a:t>
            </a:r>
          </a:p>
        </p:txBody>
      </p:sp>
      <p:pic>
        <p:nvPicPr>
          <p:cNvPr id="38928" name="Picture 30" descr="TP_tmp"/>
          <p:cNvPicPr>
            <a:picLocks noChangeAspect="1" noChangeArrowheads="1"/>
          </p:cNvPicPr>
          <p:nvPr>
            <p:custDataLst>
              <p:tags r:id="rId5"/>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2511810" y="5188349"/>
            <a:ext cx="1140172" cy="55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9" name="Picture 31" descr="TP_tmp"/>
          <p:cNvPicPr>
            <a:picLocks noChangeAspect="1" noChangeArrowheads="1"/>
          </p:cNvPicPr>
          <p:nvPr>
            <p:custDataLst>
              <p:tags r:id="rId6"/>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5655202" y="5207352"/>
            <a:ext cx="1292195" cy="55741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0" name="Picture 32" descr="TP_tmp"/>
          <p:cNvPicPr>
            <a:picLocks noChangeAspect="1" noChangeArrowheads="1"/>
          </p:cNvPicPr>
          <p:nvPr>
            <p:custDataLst>
              <p:tags r:id="rId7"/>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7519066" y="5153511"/>
            <a:ext cx="1444218" cy="58275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1" name="Picture 33" descr="TP_tmp"/>
          <p:cNvPicPr>
            <a:picLocks noChangeAspect="1" noChangeArrowheads="1"/>
          </p:cNvPicPr>
          <p:nvPr>
            <p:custDataLst>
              <p:tags r:id="rId8"/>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603605" y="5796441"/>
            <a:ext cx="1950961" cy="6080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2" name="Picture 34" descr="TP_tmp"/>
          <p:cNvPicPr>
            <a:picLocks noChangeAspect="1" noChangeArrowheads="1"/>
          </p:cNvPicPr>
          <p:nvPr>
            <p:custDataLst>
              <p:tags r:id="rId9"/>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3208582" y="5913626"/>
            <a:ext cx="3116471" cy="6080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5" name="Group 83"/>
          <p:cNvGrpSpPr>
            <a:grpSpLocks/>
          </p:cNvGrpSpPr>
          <p:nvPr/>
        </p:nvGrpSpPr>
        <p:grpSpPr bwMode="auto">
          <a:xfrm>
            <a:off x="7914574" y="2582315"/>
            <a:ext cx="1436300" cy="376890"/>
            <a:chOff x="3613" y="1720"/>
            <a:chExt cx="907" cy="238"/>
          </a:xfrm>
        </p:grpSpPr>
        <p:pic>
          <p:nvPicPr>
            <p:cNvPr id="36" name="Picture 17" descr="txp_fig"/>
            <p:cNvPicPr>
              <a:picLocks noChangeAspect="1" noChangeArrowheads="1"/>
            </p:cNvPicPr>
            <p:nvPr>
              <p:custDataLst>
                <p:tags r:id="rId13"/>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3909" y="1720"/>
              <a:ext cx="611" cy="2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Line 29"/>
            <p:cNvSpPr>
              <a:spLocks noChangeShapeType="1"/>
            </p:cNvSpPr>
            <p:nvPr/>
          </p:nvSpPr>
          <p:spPr bwMode="auto">
            <a:xfrm>
              <a:off x="3613" y="1850"/>
              <a:ext cx="20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 name="Group 84"/>
          <p:cNvGrpSpPr>
            <a:grpSpLocks/>
          </p:cNvGrpSpPr>
          <p:nvPr/>
        </p:nvGrpSpPr>
        <p:grpSpPr bwMode="auto">
          <a:xfrm>
            <a:off x="7954166" y="3348765"/>
            <a:ext cx="1420464" cy="332550"/>
            <a:chOff x="3619" y="2168"/>
            <a:chExt cx="897" cy="210"/>
          </a:xfrm>
        </p:grpSpPr>
        <p:pic>
          <p:nvPicPr>
            <p:cNvPr id="39" name="Picture 24" descr="TP_tmp"/>
            <p:cNvPicPr>
              <a:picLocks noChangeAspect="1" noChangeArrowheads="1"/>
            </p:cNvPicPr>
            <p:nvPr>
              <p:custDataLst>
                <p:tags r:id="rId12"/>
              </p:custDataLst>
            </p:nvPr>
          </p:nvPicPr>
          <p:blipFill>
            <a:blip r:embed="rId29">
              <a:extLst>
                <a:ext uri="{28A0092B-C50C-407E-A947-70E740481C1C}">
                  <a14:useLocalDpi xmlns:a14="http://schemas.microsoft.com/office/drawing/2010/main" val="0"/>
                </a:ext>
              </a:extLst>
            </a:blip>
            <a:srcRect/>
            <a:stretch>
              <a:fillRect/>
            </a:stretch>
          </p:blipFill>
          <p:spPr bwMode="auto">
            <a:xfrm>
              <a:off x="3900" y="2168"/>
              <a:ext cx="616" cy="21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 name="Line 30"/>
            <p:cNvSpPr>
              <a:spLocks noChangeShapeType="1"/>
            </p:cNvSpPr>
            <p:nvPr/>
          </p:nvSpPr>
          <p:spPr bwMode="auto">
            <a:xfrm>
              <a:off x="3619" y="2275"/>
              <a:ext cx="24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 name="Picture 7" descr="txp_fig"/>
          <p:cNvPicPr>
            <a:picLocks noChangeAspect="1" noChangeArrowheads="1"/>
          </p:cNvPicPr>
          <p:nvPr>
            <p:custDataLst>
              <p:tags r:id="rId10"/>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6621101" y="2582314"/>
            <a:ext cx="997651" cy="3547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Picture 9" descr="TP_tmp"/>
          <p:cNvPicPr>
            <a:picLocks noChangeAspect="1" noChangeArrowheads="1"/>
          </p:cNvPicPr>
          <p:nvPr>
            <p:custDataLst>
              <p:tags r:id="rId1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562205" y="3356074"/>
            <a:ext cx="1206682" cy="28979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5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P_tmp"/>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548813" y="238102"/>
            <a:ext cx="3116471" cy="6080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3" descr="TP_tmp"/>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662830" y="953876"/>
            <a:ext cx="2888436" cy="6080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4" descr="TP_tmp"/>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635857" y="1599974"/>
            <a:ext cx="1114835" cy="55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descr="TP_tmp"/>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097599" y="1751997"/>
            <a:ext cx="1165509" cy="25337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2" name="Line 6"/>
          <p:cNvSpPr>
            <a:spLocks noChangeShapeType="1"/>
          </p:cNvSpPr>
          <p:nvPr/>
        </p:nvSpPr>
        <p:spPr bwMode="auto">
          <a:xfrm flipH="1">
            <a:off x="4024650" y="1468537"/>
            <a:ext cx="546333" cy="242287"/>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3" name="Line 7"/>
          <p:cNvSpPr>
            <a:spLocks noChangeShapeType="1"/>
          </p:cNvSpPr>
          <p:nvPr/>
        </p:nvSpPr>
        <p:spPr bwMode="auto">
          <a:xfrm>
            <a:off x="6558367" y="1519213"/>
            <a:ext cx="1276360" cy="182111"/>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Rectangle 8"/>
          <p:cNvSpPr>
            <a:spLocks noChangeArrowheads="1"/>
          </p:cNvSpPr>
          <p:nvPr/>
        </p:nvSpPr>
        <p:spPr bwMode="auto">
          <a:xfrm>
            <a:off x="4510807" y="911120"/>
            <a:ext cx="3121221" cy="677769"/>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596">
              <a:latin typeface="Times New Roman" panose="02020603050405020304" pitchFamily="18" charset="0"/>
              <a:cs typeface="Times New Roman" panose="02020603050405020304" pitchFamily="18" charset="0"/>
            </a:endParaRPr>
          </a:p>
        </p:txBody>
      </p:sp>
      <p:sp>
        <p:nvSpPr>
          <p:cNvPr id="9" name="TextBox 1"/>
          <p:cNvSpPr txBox="1">
            <a:spLocks noChangeArrowheads="1"/>
          </p:cNvSpPr>
          <p:nvPr/>
        </p:nvSpPr>
        <p:spPr bwMode="auto">
          <a:xfrm>
            <a:off x="3193274" y="3864031"/>
            <a:ext cx="56810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End of a HUGE parenthesis</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2469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533673" y="3205956"/>
            <a:ext cx="932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dirty="0">
                <a:cs typeface="Times New Roman" panose="02020603050405020304" pitchFamily="18" charset="0"/>
              </a:rPr>
              <a:t>“Synthesized light transients” A. Wirth, … F </a:t>
            </a:r>
            <a:r>
              <a:rPr lang="en-US" altLang="en-US" sz="1800" dirty="0" err="1">
                <a:cs typeface="Times New Roman" panose="02020603050405020304" pitchFamily="18" charset="0"/>
              </a:rPr>
              <a:t>Krausz</a:t>
            </a:r>
            <a:r>
              <a:rPr lang="en-US" altLang="en-US" sz="1800" dirty="0">
                <a:cs typeface="Times New Roman" panose="02020603050405020304" pitchFamily="18" charset="0"/>
              </a:rPr>
              <a:t>, F. </a:t>
            </a:r>
            <a:r>
              <a:rPr lang="en-US" altLang="en-US" sz="1800" dirty="0" err="1">
                <a:cs typeface="Times New Roman" panose="02020603050405020304" pitchFamily="18" charset="0"/>
              </a:rPr>
              <a:t>Goulielmakis</a:t>
            </a:r>
            <a:r>
              <a:rPr lang="en-US" altLang="en-US" sz="1800" dirty="0">
                <a:cs typeface="Times New Roman" panose="02020603050405020304" pitchFamily="18" charset="0"/>
              </a:rPr>
              <a:t>, Science, 334:195-200 (2011)</a:t>
            </a:r>
          </a:p>
        </p:txBody>
      </p:sp>
      <p:sp>
        <p:nvSpPr>
          <p:cNvPr id="3" name="TextBox 2"/>
          <p:cNvSpPr txBox="1"/>
          <p:nvPr/>
        </p:nvSpPr>
        <p:spPr>
          <a:xfrm>
            <a:off x="4839385" y="1775636"/>
            <a:ext cx="2600071" cy="369332"/>
          </a:xfrm>
          <a:prstGeom prst="rect">
            <a:avLst/>
          </a:prstGeom>
          <a:noFill/>
        </p:spPr>
        <p:txBody>
          <a:bodyPr wrap="none" rtlCol="0">
            <a:spAutoFit/>
          </a:bodyPr>
          <a:lstStyle/>
          <a:p>
            <a:r>
              <a:rPr lang="en-US" b="1" dirty="0" smtClean="0">
                <a:solidFill>
                  <a:srgbClr val="0000FF"/>
                </a:solidFill>
              </a:rPr>
              <a:t>BACK TO </a:t>
            </a:r>
            <a:r>
              <a:rPr lang="en-US" altLang="en-US" b="1" dirty="0" err="1">
                <a:solidFill>
                  <a:srgbClr val="0000FF"/>
                </a:solidFill>
              </a:rPr>
              <a:t>Goulielmakis</a:t>
            </a:r>
            <a:endParaRPr lang="en-US" b="1" dirty="0">
              <a:solidFill>
                <a:srgbClr val="0000FF"/>
              </a:solidFill>
            </a:endParaRPr>
          </a:p>
        </p:txBody>
      </p:sp>
    </p:spTree>
    <p:extLst>
      <p:ext uri="{BB962C8B-B14F-4D97-AF65-F5344CB8AC3E}">
        <p14:creationId xmlns:p14="http://schemas.microsoft.com/office/powerpoint/2010/main" val="471553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2443163" y="6350000"/>
            <a:ext cx="79216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Text Box 3"/>
          <p:cNvSpPr txBox="1">
            <a:spLocks noChangeArrowheads="1"/>
          </p:cNvSpPr>
          <p:nvPr/>
        </p:nvSpPr>
        <p:spPr bwMode="auto">
          <a:xfrm>
            <a:off x="8505825" y="6461125"/>
            <a:ext cx="1812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2000" b="1">
                <a:cs typeface="Times New Roman" panose="02020603050405020304" pitchFamily="18" charset="0"/>
              </a:rPr>
              <a:t>FREQUENCY</a:t>
            </a:r>
          </a:p>
        </p:txBody>
      </p:sp>
      <p:sp>
        <p:nvSpPr>
          <p:cNvPr id="32772" name="Line 4"/>
          <p:cNvSpPr>
            <a:spLocks noChangeShapeType="1"/>
          </p:cNvSpPr>
          <p:nvPr/>
        </p:nvSpPr>
        <p:spPr bwMode="auto">
          <a:xfrm>
            <a:off x="2460625" y="4673600"/>
            <a:ext cx="0" cy="186213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Text Box 5"/>
          <p:cNvSpPr txBox="1">
            <a:spLocks noChangeArrowheads="1"/>
          </p:cNvSpPr>
          <p:nvPr/>
        </p:nvSpPr>
        <p:spPr bwMode="auto">
          <a:xfrm>
            <a:off x="2373313" y="47069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2000">
              <a:latin typeface="Symbol" panose="05050102010706020507" pitchFamily="18" charset="2"/>
              <a:cs typeface="Times New Roman" panose="02020603050405020304" pitchFamily="18" charset="0"/>
            </a:endParaRPr>
          </a:p>
        </p:txBody>
      </p:sp>
      <p:grpSp>
        <p:nvGrpSpPr>
          <p:cNvPr id="32775" name="Group 8"/>
          <p:cNvGrpSpPr>
            <a:grpSpLocks/>
          </p:cNvGrpSpPr>
          <p:nvPr/>
        </p:nvGrpSpPr>
        <p:grpSpPr bwMode="auto">
          <a:xfrm>
            <a:off x="1722438" y="957263"/>
            <a:ext cx="8931275" cy="2884487"/>
            <a:chOff x="134" y="603"/>
            <a:chExt cx="5626" cy="1817"/>
          </a:xfrm>
        </p:grpSpPr>
        <p:sp>
          <p:nvSpPr>
            <p:cNvPr id="32800" name="Text Box 9"/>
            <p:cNvSpPr txBox="1">
              <a:spLocks noChangeArrowheads="1"/>
            </p:cNvSpPr>
            <p:nvPr/>
          </p:nvSpPr>
          <p:spPr bwMode="auto">
            <a:xfrm>
              <a:off x="5007" y="2132"/>
              <a:ext cx="5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2000" b="1">
                  <a:cs typeface="Times New Roman" panose="02020603050405020304" pitchFamily="18" charset="0"/>
                </a:rPr>
                <a:t>TIME</a:t>
              </a:r>
              <a:r>
                <a:rPr lang="en-US" altLang="en-US" sz="2400">
                  <a:cs typeface="Times New Roman" panose="02020603050405020304" pitchFamily="18" charset="0"/>
                </a:rPr>
                <a:t> </a:t>
              </a:r>
            </a:p>
          </p:txBody>
        </p:sp>
        <p:sp>
          <p:nvSpPr>
            <p:cNvPr id="32801" name="Line 10"/>
            <p:cNvSpPr>
              <a:spLocks noChangeShapeType="1"/>
            </p:cNvSpPr>
            <p:nvPr/>
          </p:nvSpPr>
          <p:spPr bwMode="auto">
            <a:xfrm>
              <a:off x="411" y="750"/>
              <a:ext cx="0" cy="1408"/>
            </a:xfrm>
            <a:prstGeom prst="line">
              <a:avLst/>
            </a:prstGeom>
            <a:noFill/>
            <a:ln w="12700" cap="rnd">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2" name="Text Box 11"/>
            <p:cNvSpPr txBox="1">
              <a:spLocks noChangeArrowheads="1"/>
            </p:cNvSpPr>
            <p:nvPr/>
          </p:nvSpPr>
          <p:spPr bwMode="auto">
            <a:xfrm>
              <a:off x="134" y="603"/>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2000" b="1">
                  <a:cs typeface="Times New Roman" panose="02020603050405020304" pitchFamily="18" charset="0"/>
                </a:rPr>
                <a:t>E</a:t>
              </a:r>
            </a:p>
          </p:txBody>
        </p:sp>
        <p:sp>
          <p:nvSpPr>
            <p:cNvPr id="32803" name="Line 12"/>
            <p:cNvSpPr>
              <a:spLocks noChangeShapeType="1"/>
            </p:cNvSpPr>
            <p:nvPr/>
          </p:nvSpPr>
          <p:spPr bwMode="auto">
            <a:xfrm>
              <a:off x="402" y="1582"/>
              <a:ext cx="5358" cy="0"/>
            </a:xfrm>
            <a:prstGeom prst="line">
              <a:avLst/>
            </a:prstGeom>
            <a:noFill/>
            <a:ln w="9525" cap="rnd">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6" name="Group 32"/>
          <p:cNvGrpSpPr>
            <a:grpSpLocks/>
          </p:cNvGrpSpPr>
          <p:nvPr/>
        </p:nvGrpSpPr>
        <p:grpSpPr bwMode="auto">
          <a:xfrm>
            <a:off x="3005138" y="1454150"/>
            <a:ext cx="1597025" cy="2020888"/>
            <a:chOff x="942" y="916"/>
            <a:chExt cx="1006" cy="1273"/>
          </a:xfrm>
        </p:grpSpPr>
        <p:sp>
          <p:nvSpPr>
            <p:cNvPr id="32797" name="Freeform 14"/>
            <p:cNvSpPr>
              <a:spLocks/>
            </p:cNvSpPr>
            <p:nvPr/>
          </p:nvSpPr>
          <p:spPr bwMode="auto">
            <a:xfrm>
              <a:off x="1439" y="1044"/>
              <a:ext cx="509" cy="1089"/>
            </a:xfrm>
            <a:custGeom>
              <a:avLst/>
              <a:gdLst>
                <a:gd name="T0" fmla="*/ 3 w 661"/>
                <a:gd name="T1" fmla="*/ 9543 h 520"/>
                <a:gd name="T2" fmla="*/ 7 w 661"/>
                <a:gd name="T3" fmla="*/ 9403 h 520"/>
                <a:gd name="T4" fmla="*/ 11 w 661"/>
                <a:gd name="T5" fmla="*/ 7311 h 520"/>
                <a:gd name="T6" fmla="*/ 14 w 661"/>
                <a:gd name="T7" fmla="*/ 4021 h 520"/>
                <a:gd name="T8" fmla="*/ 18 w 661"/>
                <a:gd name="T9" fmla="*/ 1194 h 520"/>
                <a:gd name="T10" fmla="*/ 22 w 661"/>
                <a:gd name="T11" fmla="*/ 136 h 520"/>
                <a:gd name="T12" fmla="*/ 25 w 661"/>
                <a:gd name="T13" fmla="*/ 882 h 520"/>
                <a:gd name="T14" fmla="*/ 29 w 661"/>
                <a:gd name="T15" fmla="*/ 3271 h 520"/>
                <a:gd name="T16" fmla="*/ 32 w 661"/>
                <a:gd name="T17" fmla="*/ 6404 h 520"/>
                <a:gd name="T18" fmla="*/ 37 w 661"/>
                <a:gd name="T19" fmla="*/ 8947 h 520"/>
                <a:gd name="T20" fmla="*/ 40 w 661"/>
                <a:gd name="T21" fmla="*/ 9847 h 520"/>
                <a:gd name="T22" fmla="*/ 43 w 661"/>
                <a:gd name="T23" fmla="*/ 9102 h 520"/>
                <a:gd name="T24" fmla="*/ 48 w 661"/>
                <a:gd name="T25" fmla="*/ 6404 h 520"/>
                <a:gd name="T26" fmla="*/ 51 w 661"/>
                <a:gd name="T27" fmla="*/ 3131 h 520"/>
                <a:gd name="T28" fmla="*/ 55 w 661"/>
                <a:gd name="T29" fmla="*/ 578 h 520"/>
                <a:gd name="T30" fmla="*/ 59 w 661"/>
                <a:gd name="T31" fmla="*/ 136 h 520"/>
                <a:gd name="T32" fmla="*/ 62 w 661"/>
                <a:gd name="T33" fmla="*/ 1351 h 520"/>
                <a:gd name="T34" fmla="*/ 66 w 661"/>
                <a:gd name="T35" fmla="*/ 4172 h 520"/>
                <a:gd name="T36" fmla="*/ 70 w 661"/>
                <a:gd name="T37" fmla="*/ 7311 h 520"/>
                <a:gd name="T38" fmla="*/ 73 w 661"/>
                <a:gd name="T39" fmla="*/ 9403 h 520"/>
                <a:gd name="T40" fmla="*/ 77 w 661"/>
                <a:gd name="T41" fmla="*/ 9719 h 520"/>
                <a:gd name="T42" fmla="*/ 82 w 661"/>
                <a:gd name="T43" fmla="*/ 7891 h 520"/>
                <a:gd name="T44" fmla="*/ 85 w 661"/>
                <a:gd name="T45" fmla="*/ 4926 h 520"/>
                <a:gd name="T46" fmla="*/ 89 w 661"/>
                <a:gd name="T47" fmla="*/ 1920 h 520"/>
                <a:gd name="T48" fmla="*/ 92 w 661"/>
                <a:gd name="T49" fmla="*/ 0 h 520"/>
                <a:gd name="T50" fmla="*/ 96 w 661"/>
                <a:gd name="T51" fmla="*/ 444 h 520"/>
                <a:gd name="T52" fmla="*/ 100 w 661"/>
                <a:gd name="T53" fmla="*/ 2232 h 520"/>
                <a:gd name="T54" fmla="*/ 103 w 661"/>
                <a:gd name="T55" fmla="*/ 5238 h 520"/>
                <a:gd name="T56" fmla="*/ 108 w 661"/>
                <a:gd name="T57" fmla="*/ 8057 h 520"/>
                <a:gd name="T58" fmla="*/ 111 w 661"/>
                <a:gd name="T59" fmla="*/ 9719 h 520"/>
                <a:gd name="T60" fmla="*/ 115 w 661"/>
                <a:gd name="T61" fmla="*/ 9403 h 520"/>
                <a:gd name="T62" fmla="*/ 119 w 661"/>
                <a:gd name="T63" fmla="*/ 7018 h 520"/>
                <a:gd name="T64" fmla="*/ 122 w 661"/>
                <a:gd name="T65" fmla="*/ 3885 h 520"/>
                <a:gd name="T66" fmla="*/ 126 w 661"/>
                <a:gd name="T67" fmla="*/ 1058 h 520"/>
                <a:gd name="T68" fmla="*/ 130 w 661"/>
                <a:gd name="T69" fmla="*/ 136 h 520"/>
                <a:gd name="T70" fmla="*/ 133 w 661"/>
                <a:gd name="T71" fmla="*/ 754 h 520"/>
                <a:gd name="T72" fmla="*/ 137 w 661"/>
                <a:gd name="T73" fmla="*/ 3131 h 520"/>
                <a:gd name="T74" fmla="*/ 141 w 661"/>
                <a:gd name="T75" fmla="*/ 6404 h 520"/>
                <a:gd name="T76" fmla="*/ 144 w 661"/>
                <a:gd name="T77" fmla="*/ 8947 h 520"/>
                <a:gd name="T78" fmla="*/ 149 w 661"/>
                <a:gd name="T79" fmla="*/ 9847 h 520"/>
                <a:gd name="T80" fmla="*/ 152 w 661"/>
                <a:gd name="T81" fmla="*/ 8505 h 520"/>
                <a:gd name="T82" fmla="*/ 156 w 661"/>
                <a:gd name="T83" fmla="*/ 5807 h 520"/>
                <a:gd name="T84" fmla="*/ 159 w 661"/>
                <a:gd name="T85" fmla="*/ 2670 h 520"/>
                <a:gd name="T86" fmla="*/ 163 w 661"/>
                <a:gd name="T87" fmla="*/ 444 h 520"/>
                <a:gd name="T88" fmla="*/ 166 w 661"/>
                <a:gd name="T89" fmla="*/ 0 h 520"/>
                <a:gd name="T90" fmla="*/ 170 w 661"/>
                <a:gd name="T91" fmla="*/ 1479 h 520"/>
                <a:gd name="T92" fmla="*/ 174 w 661"/>
                <a:gd name="T93" fmla="*/ 4482 h 520"/>
                <a:gd name="T94" fmla="*/ 178 w 661"/>
                <a:gd name="T95" fmla="*/ 7755 h 520"/>
                <a:gd name="T96" fmla="*/ 182 w 661"/>
                <a:gd name="T97" fmla="*/ 9403 h 520"/>
                <a:gd name="T98" fmla="*/ 186 w 661"/>
                <a:gd name="T99" fmla="*/ 9403 h 520"/>
                <a:gd name="T100" fmla="*/ 189 w 661"/>
                <a:gd name="T101" fmla="*/ 7311 h 520"/>
                <a:gd name="T102" fmla="*/ 192 w 661"/>
                <a:gd name="T103" fmla="*/ 4172 h 520"/>
                <a:gd name="T104" fmla="*/ 196 w 661"/>
                <a:gd name="T105" fmla="*/ 1351 h 520"/>
                <a:gd name="T106" fmla="*/ 200 w 661"/>
                <a:gd name="T107" fmla="*/ 136 h 520"/>
                <a:gd name="T108" fmla="*/ 204 w 661"/>
                <a:gd name="T109" fmla="*/ 1058 h 520"/>
                <a:gd name="T110" fmla="*/ 208 w 661"/>
                <a:gd name="T111" fmla="*/ 4021 h 520"/>
                <a:gd name="T112" fmla="*/ 211 w 661"/>
                <a:gd name="T113" fmla="*/ 6850 h 520"/>
                <a:gd name="T114" fmla="*/ 216 w 661"/>
                <a:gd name="T115" fmla="*/ 9231 h 520"/>
                <a:gd name="T116" fmla="*/ 219 w 661"/>
                <a:gd name="T117" fmla="*/ 9847 h 520"/>
                <a:gd name="T118" fmla="*/ 223 w 661"/>
                <a:gd name="T119" fmla="*/ 8193 h 520"/>
                <a:gd name="T120" fmla="*/ 226 w 661"/>
                <a:gd name="T121" fmla="*/ 5238 h 520"/>
                <a:gd name="T122" fmla="*/ 230 w 661"/>
                <a:gd name="T123" fmla="*/ 2092 h 5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1" h="520">
                  <a:moveTo>
                    <a:pt x="0" y="419"/>
                  </a:moveTo>
                  <a:lnTo>
                    <a:pt x="2" y="435"/>
                  </a:lnTo>
                  <a:lnTo>
                    <a:pt x="3" y="450"/>
                  </a:lnTo>
                  <a:lnTo>
                    <a:pt x="3" y="465"/>
                  </a:lnTo>
                  <a:lnTo>
                    <a:pt x="4" y="473"/>
                  </a:lnTo>
                  <a:lnTo>
                    <a:pt x="6" y="489"/>
                  </a:lnTo>
                  <a:lnTo>
                    <a:pt x="7" y="489"/>
                  </a:lnTo>
                  <a:lnTo>
                    <a:pt x="9" y="496"/>
                  </a:lnTo>
                  <a:lnTo>
                    <a:pt x="10" y="505"/>
                  </a:lnTo>
                  <a:lnTo>
                    <a:pt x="12" y="505"/>
                  </a:lnTo>
                  <a:lnTo>
                    <a:pt x="13" y="505"/>
                  </a:lnTo>
                  <a:lnTo>
                    <a:pt x="14" y="505"/>
                  </a:lnTo>
                  <a:lnTo>
                    <a:pt x="16" y="505"/>
                  </a:lnTo>
                  <a:lnTo>
                    <a:pt x="17" y="505"/>
                  </a:lnTo>
                  <a:lnTo>
                    <a:pt x="19" y="496"/>
                  </a:lnTo>
                  <a:lnTo>
                    <a:pt x="19" y="489"/>
                  </a:lnTo>
                  <a:lnTo>
                    <a:pt x="20" y="480"/>
                  </a:lnTo>
                  <a:lnTo>
                    <a:pt x="22" y="473"/>
                  </a:lnTo>
                  <a:lnTo>
                    <a:pt x="23" y="457"/>
                  </a:lnTo>
                  <a:lnTo>
                    <a:pt x="24" y="442"/>
                  </a:lnTo>
                  <a:lnTo>
                    <a:pt x="26" y="435"/>
                  </a:lnTo>
                  <a:lnTo>
                    <a:pt x="27" y="410"/>
                  </a:lnTo>
                  <a:lnTo>
                    <a:pt x="29" y="403"/>
                  </a:lnTo>
                  <a:lnTo>
                    <a:pt x="30" y="380"/>
                  </a:lnTo>
                  <a:lnTo>
                    <a:pt x="32" y="365"/>
                  </a:lnTo>
                  <a:lnTo>
                    <a:pt x="33" y="342"/>
                  </a:lnTo>
                  <a:lnTo>
                    <a:pt x="34" y="326"/>
                  </a:lnTo>
                  <a:lnTo>
                    <a:pt x="36" y="310"/>
                  </a:lnTo>
                  <a:lnTo>
                    <a:pt x="36" y="279"/>
                  </a:lnTo>
                  <a:lnTo>
                    <a:pt x="37" y="256"/>
                  </a:lnTo>
                  <a:lnTo>
                    <a:pt x="39" y="240"/>
                  </a:lnTo>
                  <a:lnTo>
                    <a:pt x="40" y="209"/>
                  </a:lnTo>
                  <a:lnTo>
                    <a:pt x="42" y="193"/>
                  </a:lnTo>
                  <a:lnTo>
                    <a:pt x="43" y="170"/>
                  </a:lnTo>
                  <a:lnTo>
                    <a:pt x="44" y="155"/>
                  </a:lnTo>
                  <a:lnTo>
                    <a:pt x="46" y="139"/>
                  </a:lnTo>
                  <a:lnTo>
                    <a:pt x="47" y="116"/>
                  </a:lnTo>
                  <a:lnTo>
                    <a:pt x="49" y="93"/>
                  </a:lnTo>
                  <a:lnTo>
                    <a:pt x="50" y="85"/>
                  </a:lnTo>
                  <a:lnTo>
                    <a:pt x="52" y="62"/>
                  </a:lnTo>
                  <a:lnTo>
                    <a:pt x="53" y="46"/>
                  </a:lnTo>
                  <a:lnTo>
                    <a:pt x="53" y="39"/>
                  </a:lnTo>
                  <a:lnTo>
                    <a:pt x="54" y="23"/>
                  </a:lnTo>
                  <a:lnTo>
                    <a:pt x="56" y="16"/>
                  </a:lnTo>
                  <a:lnTo>
                    <a:pt x="57" y="23"/>
                  </a:lnTo>
                  <a:lnTo>
                    <a:pt x="59" y="7"/>
                  </a:lnTo>
                  <a:lnTo>
                    <a:pt x="60" y="16"/>
                  </a:lnTo>
                  <a:lnTo>
                    <a:pt x="62" y="7"/>
                  </a:lnTo>
                  <a:lnTo>
                    <a:pt x="63" y="7"/>
                  </a:lnTo>
                  <a:lnTo>
                    <a:pt x="64" y="7"/>
                  </a:lnTo>
                  <a:lnTo>
                    <a:pt x="66" y="7"/>
                  </a:lnTo>
                  <a:lnTo>
                    <a:pt x="67" y="16"/>
                  </a:lnTo>
                  <a:lnTo>
                    <a:pt x="69" y="16"/>
                  </a:lnTo>
                  <a:lnTo>
                    <a:pt x="70" y="23"/>
                  </a:lnTo>
                  <a:lnTo>
                    <a:pt x="70" y="39"/>
                  </a:lnTo>
                  <a:lnTo>
                    <a:pt x="72" y="46"/>
                  </a:lnTo>
                  <a:lnTo>
                    <a:pt x="73" y="62"/>
                  </a:lnTo>
                  <a:lnTo>
                    <a:pt x="74" y="70"/>
                  </a:lnTo>
                  <a:lnTo>
                    <a:pt x="76" y="93"/>
                  </a:lnTo>
                  <a:lnTo>
                    <a:pt x="77" y="109"/>
                  </a:lnTo>
                  <a:lnTo>
                    <a:pt x="79" y="116"/>
                  </a:lnTo>
                  <a:lnTo>
                    <a:pt x="80" y="139"/>
                  </a:lnTo>
                  <a:lnTo>
                    <a:pt x="82" y="155"/>
                  </a:lnTo>
                  <a:lnTo>
                    <a:pt x="83" y="170"/>
                  </a:lnTo>
                  <a:lnTo>
                    <a:pt x="84" y="193"/>
                  </a:lnTo>
                  <a:lnTo>
                    <a:pt x="86" y="217"/>
                  </a:lnTo>
                  <a:lnTo>
                    <a:pt x="87" y="233"/>
                  </a:lnTo>
                  <a:lnTo>
                    <a:pt x="87" y="263"/>
                  </a:lnTo>
                  <a:lnTo>
                    <a:pt x="89" y="272"/>
                  </a:lnTo>
                  <a:lnTo>
                    <a:pt x="90" y="295"/>
                  </a:lnTo>
                  <a:lnTo>
                    <a:pt x="92" y="317"/>
                  </a:lnTo>
                  <a:lnTo>
                    <a:pt x="93" y="333"/>
                  </a:lnTo>
                  <a:lnTo>
                    <a:pt x="94" y="349"/>
                  </a:lnTo>
                  <a:lnTo>
                    <a:pt x="96" y="380"/>
                  </a:lnTo>
                  <a:lnTo>
                    <a:pt x="97" y="387"/>
                  </a:lnTo>
                  <a:lnTo>
                    <a:pt x="99" y="410"/>
                  </a:lnTo>
                  <a:lnTo>
                    <a:pt x="100" y="426"/>
                  </a:lnTo>
                  <a:lnTo>
                    <a:pt x="102" y="435"/>
                  </a:lnTo>
                  <a:lnTo>
                    <a:pt x="103" y="450"/>
                  </a:lnTo>
                  <a:lnTo>
                    <a:pt x="104" y="465"/>
                  </a:lnTo>
                  <a:lnTo>
                    <a:pt x="104" y="473"/>
                  </a:lnTo>
                  <a:lnTo>
                    <a:pt x="106" y="489"/>
                  </a:lnTo>
                  <a:lnTo>
                    <a:pt x="107" y="496"/>
                  </a:lnTo>
                  <a:lnTo>
                    <a:pt x="109" y="505"/>
                  </a:lnTo>
                  <a:lnTo>
                    <a:pt x="110" y="505"/>
                  </a:lnTo>
                  <a:lnTo>
                    <a:pt x="112" y="505"/>
                  </a:lnTo>
                  <a:lnTo>
                    <a:pt x="113" y="505"/>
                  </a:lnTo>
                  <a:lnTo>
                    <a:pt x="114" y="512"/>
                  </a:lnTo>
                  <a:lnTo>
                    <a:pt x="116" y="505"/>
                  </a:lnTo>
                  <a:lnTo>
                    <a:pt x="117" y="512"/>
                  </a:lnTo>
                  <a:lnTo>
                    <a:pt x="119" y="505"/>
                  </a:lnTo>
                  <a:lnTo>
                    <a:pt x="120" y="505"/>
                  </a:lnTo>
                  <a:lnTo>
                    <a:pt x="122" y="496"/>
                  </a:lnTo>
                  <a:lnTo>
                    <a:pt x="122" y="489"/>
                  </a:lnTo>
                  <a:lnTo>
                    <a:pt x="123" y="473"/>
                  </a:lnTo>
                  <a:lnTo>
                    <a:pt x="124" y="473"/>
                  </a:lnTo>
                  <a:lnTo>
                    <a:pt x="126" y="450"/>
                  </a:lnTo>
                  <a:lnTo>
                    <a:pt x="127" y="442"/>
                  </a:lnTo>
                  <a:lnTo>
                    <a:pt x="129" y="426"/>
                  </a:lnTo>
                  <a:lnTo>
                    <a:pt x="130" y="410"/>
                  </a:lnTo>
                  <a:lnTo>
                    <a:pt x="132" y="387"/>
                  </a:lnTo>
                  <a:lnTo>
                    <a:pt x="133" y="372"/>
                  </a:lnTo>
                  <a:lnTo>
                    <a:pt x="134" y="356"/>
                  </a:lnTo>
                  <a:lnTo>
                    <a:pt x="136" y="333"/>
                  </a:lnTo>
                  <a:lnTo>
                    <a:pt x="137" y="317"/>
                  </a:lnTo>
                  <a:lnTo>
                    <a:pt x="139" y="295"/>
                  </a:lnTo>
                  <a:lnTo>
                    <a:pt x="139" y="272"/>
                  </a:lnTo>
                  <a:lnTo>
                    <a:pt x="140" y="247"/>
                  </a:lnTo>
                  <a:lnTo>
                    <a:pt x="142" y="225"/>
                  </a:lnTo>
                  <a:lnTo>
                    <a:pt x="143" y="202"/>
                  </a:lnTo>
                  <a:lnTo>
                    <a:pt x="144" y="186"/>
                  </a:lnTo>
                  <a:lnTo>
                    <a:pt x="146" y="163"/>
                  </a:lnTo>
                  <a:lnTo>
                    <a:pt x="147" y="139"/>
                  </a:lnTo>
                  <a:lnTo>
                    <a:pt x="149" y="125"/>
                  </a:lnTo>
                  <a:lnTo>
                    <a:pt x="150" y="109"/>
                  </a:lnTo>
                  <a:lnTo>
                    <a:pt x="152" y="93"/>
                  </a:lnTo>
                  <a:lnTo>
                    <a:pt x="153" y="70"/>
                  </a:lnTo>
                  <a:lnTo>
                    <a:pt x="154" y="62"/>
                  </a:lnTo>
                  <a:lnTo>
                    <a:pt x="156" y="39"/>
                  </a:lnTo>
                  <a:lnTo>
                    <a:pt x="156" y="30"/>
                  </a:lnTo>
                  <a:lnTo>
                    <a:pt x="157" y="23"/>
                  </a:lnTo>
                  <a:lnTo>
                    <a:pt x="159" y="16"/>
                  </a:lnTo>
                  <a:lnTo>
                    <a:pt x="160" y="16"/>
                  </a:lnTo>
                  <a:lnTo>
                    <a:pt x="162" y="7"/>
                  </a:lnTo>
                  <a:lnTo>
                    <a:pt x="163" y="7"/>
                  </a:lnTo>
                  <a:lnTo>
                    <a:pt x="164" y="7"/>
                  </a:lnTo>
                  <a:lnTo>
                    <a:pt x="166" y="0"/>
                  </a:lnTo>
                  <a:lnTo>
                    <a:pt x="167" y="7"/>
                  </a:lnTo>
                  <a:lnTo>
                    <a:pt x="169" y="7"/>
                  </a:lnTo>
                  <a:lnTo>
                    <a:pt x="170" y="16"/>
                  </a:lnTo>
                  <a:lnTo>
                    <a:pt x="172" y="16"/>
                  </a:lnTo>
                  <a:lnTo>
                    <a:pt x="172" y="30"/>
                  </a:lnTo>
                  <a:lnTo>
                    <a:pt x="173" y="30"/>
                  </a:lnTo>
                  <a:lnTo>
                    <a:pt x="174" y="46"/>
                  </a:lnTo>
                  <a:lnTo>
                    <a:pt x="176" y="62"/>
                  </a:lnTo>
                  <a:lnTo>
                    <a:pt x="177" y="70"/>
                  </a:lnTo>
                  <a:lnTo>
                    <a:pt x="179" y="93"/>
                  </a:lnTo>
                  <a:lnTo>
                    <a:pt x="180" y="100"/>
                  </a:lnTo>
                  <a:lnTo>
                    <a:pt x="182" y="125"/>
                  </a:lnTo>
                  <a:lnTo>
                    <a:pt x="183" y="139"/>
                  </a:lnTo>
                  <a:lnTo>
                    <a:pt x="184" y="163"/>
                  </a:lnTo>
                  <a:lnTo>
                    <a:pt x="186" y="179"/>
                  </a:lnTo>
                  <a:lnTo>
                    <a:pt x="187" y="193"/>
                  </a:lnTo>
                  <a:lnTo>
                    <a:pt x="189" y="217"/>
                  </a:lnTo>
                  <a:lnTo>
                    <a:pt x="189" y="240"/>
                  </a:lnTo>
                  <a:lnTo>
                    <a:pt x="190" y="256"/>
                  </a:lnTo>
                  <a:lnTo>
                    <a:pt x="192" y="279"/>
                  </a:lnTo>
                  <a:lnTo>
                    <a:pt x="193" y="295"/>
                  </a:lnTo>
                  <a:lnTo>
                    <a:pt x="194" y="317"/>
                  </a:lnTo>
                  <a:lnTo>
                    <a:pt x="196" y="342"/>
                  </a:lnTo>
                  <a:lnTo>
                    <a:pt x="197" y="365"/>
                  </a:lnTo>
                  <a:lnTo>
                    <a:pt x="199" y="380"/>
                  </a:lnTo>
                  <a:lnTo>
                    <a:pt x="200" y="396"/>
                  </a:lnTo>
                  <a:lnTo>
                    <a:pt x="202" y="410"/>
                  </a:lnTo>
                  <a:lnTo>
                    <a:pt x="203" y="426"/>
                  </a:lnTo>
                  <a:lnTo>
                    <a:pt x="204" y="450"/>
                  </a:lnTo>
                  <a:lnTo>
                    <a:pt x="206" y="457"/>
                  </a:lnTo>
                  <a:lnTo>
                    <a:pt x="206" y="465"/>
                  </a:lnTo>
                  <a:lnTo>
                    <a:pt x="207" y="480"/>
                  </a:lnTo>
                  <a:lnTo>
                    <a:pt x="209" y="489"/>
                  </a:lnTo>
                  <a:lnTo>
                    <a:pt x="210" y="489"/>
                  </a:lnTo>
                  <a:lnTo>
                    <a:pt x="212" y="496"/>
                  </a:lnTo>
                  <a:lnTo>
                    <a:pt x="213" y="505"/>
                  </a:lnTo>
                  <a:lnTo>
                    <a:pt x="214" y="512"/>
                  </a:lnTo>
                  <a:lnTo>
                    <a:pt x="216" y="505"/>
                  </a:lnTo>
                  <a:lnTo>
                    <a:pt x="217" y="512"/>
                  </a:lnTo>
                  <a:lnTo>
                    <a:pt x="219" y="505"/>
                  </a:lnTo>
                  <a:lnTo>
                    <a:pt x="220" y="505"/>
                  </a:lnTo>
                  <a:lnTo>
                    <a:pt x="222" y="496"/>
                  </a:lnTo>
                  <a:lnTo>
                    <a:pt x="223" y="496"/>
                  </a:lnTo>
                  <a:lnTo>
                    <a:pt x="224" y="480"/>
                  </a:lnTo>
                  <a:lnTo>
                    <a:pt x="226" y="473"/>
                  </a:lnTo>
                  <a:lnTo>
                    <a:pt x="227" y="450"/>
                  </a:lnTo>
                  <a:lnTo>
                    <a:pt x="229" y="442"/>
                  </a:lnTo>
                  <a:lnTo>
                    <a:pt x="230" y="426"/>
                  </a:lnTo>
                  <a:lnTo>
                    <a:pt x="232" y="410"/>
                  </a:lnTo>
                  <a:lnTo>
                    <a:pt x="233" y="396"/>
                  </a:lnTo>
                  <a:lnTo>
                    <a:pt x="234" y="380"/>
                  </a:lnTo>
                  <a:lnTo>
                    <a:pt x="236" y="356"/>
                  </a:lnTo>
                  <a:lnTo>
                    <a:pt x="237" y="342"/>
                  </a:lnTo>
                  <a:lnTo>
                    <a:pt x="239" y="317"/>
                  </a:lnTo>
                  <a:lnTo>
                    <a:pt x="240" y="295"/>
                  </a:lnTo>
                  <a:lnTo>
                    <a:pt x="240" y="279"/>
                  </a:lnTo>
                  <a:lnTo>
                    <a:pt x="242" y="256"/>
                  </a:lnTo>
                  <a:lnTo>
                    <a:pt x="243" y="233"/>
                  </a:lnTo>
                  <a:lnTo>
                    <a:pt x="244" y="217"/>
                  </a:lnTo>
                  <a:lnTo>
                    <a:pt x="246" y="193"/>
                  </a:lnTo>
                  <a:lnTo>
                    <a:pt x="247" y="179"/>
                  </a:lnTo>
                  <a:lnTo>
                    <a:pt x="249" y="155"/>
                  </a:lnTo>
                  <a:lnTo>
                    <a:pt x="250" y="132"/>
                  </a:lnTo>
                  <a:lnTo>
                    <a:pt x="252" y="116"/>
                  </a:lnTo>
                  <a:lnTo>
                    <a:pt x="253" y="100"/>
                  </a:lnTo>
                  <a:lnTo>
                    <a:pt x="254" y="85"/>
                  </a:lnTo>
                  <a:lnTo>
                    <a:pt x="256" y="70"/>
                  </a:lnTo>
                  <a:lnTo>
                    <a:pt x="257" y="55"/>
                  </a:lnTo>
                  <a:lnTo>
                    <a:pt x="257" y="39"/>
                  </a:lnTo>
                  <a:lnTo>
                    <a:pt x="259" y="23"/>
                  </a:lnTo>
                  <a:lnTo>
                    <a:pt x="260" y="16"/>
                  </a:lnTo>
                  <a:lnTo>
                    <a:pt x="262" y="16"/>
                  </a:lnTo>
                  <a:lnTo>
                    <a:pt x="263" y="0"/>
                  </a:lnTo>
                  <a:lnTo>
                    <a:pt x="264" y="0"/>
                  </a:lnTo>
                  <a:lnTo>
                    <a:pt x="266" y="7"/>
                  </a:lnTo>
                  <a:lnTo>
                    <a:pt x="267" y="0"/>
                  </a:lnTo>
                  <a:lnTo>
                    <a:pt x="269" y="0"/>
                  </a:lnTo>
                  <a:lnTo>
                    <a:pt x="270" y="7"/>
                  </a:lnTo>
                  <a:lnTo>
                    <a:pt x="272" y="7"/>
                  </a:lnTo>
                  <a:lnTo>
                    <a:pt x="273" y="16"/>
                  </a:lnTo>
                  <a:lnTo>
                    <a:pt x="274" y="23"/>
                  </a:lnTo>
                  <a:lnTo>
                    <a:pt x="274" y="30"/>
                  </a:lnTo>
                  <a:lnTo>
                    <a:pt x="276" y="30"/>
                  </a:lnTo>
                  <a:lnTo>
                    <a:pt x="277" y="46"/>
                  </a:lnTo>
                  <a:lnTo>
                    <a:pt x="279" y="62"/>
                  </a:lnTo>
                  <a:lnTo>
                    <a:pt x="280" y="70"/>
                  </a:lnTo>
                  <a:lnTo>
                    <a:pt x="282" y="85"/>
                  </a:lnTo>
                  <a:lnTo>
                    <a:pt x="283" y="100"/>
                  </a:lnTo>
                  <a:lnTo>
                    <a:pt x="284" y="116"/>
                  </a:lnTo>
                  <a:lnTo>
                    <a:pt x="286" y="139"/>
                  </a:lnTo>
                  <a:lnTo>
                    <a:pt x="287" y="155"/>
                  </a:lnTo>
                  <a:lnTo>
                    <a:pt x="289" y="170"/>
                  </a:lnTo>
                  <a:lnTo>
                    <a:pt x="290" y="193"/>
                  </a:lnTo>
                  <a:lnTo>
                    <a:pt x="292" y="209"/>
                  </a:lnTo>
                  <a:lnTo>
                    <a:pt x="292" y="233"/>
                  </a:lnTo>
                  <a:lnTo>
                    <a:pt x="293" y="256"/>
                  </a:lnTo>
                  <a:lnTo>
                    <a:pt x="294" y="272"/>
                  </a:lnTo>
                  <a:lnTo>
                    <a:pt x="296" y="295"/>
                  </a:lnTo>
                  <a:lnTo>
                    <a:pt x="297" y="317"/>
                  </a:lnTo>
                  <a:lnTo>
                    <a:pt x="299" y="326"/>
                  </a:lnTo>
                  <a:lnTo>
                    <a:pt x="300" y="349"/>
                  </a:lnTo>
                  <a:lnTo>
                    <a:pt x="302" y="372"/>
                  </a:lnTo>
                  <a:lnTo>
                    <a:pt x="303" y="396"/>
                  </a:lnTo>
                  <a:lnTo>
                    <a:pt x="304" y="410"/>
                  </a:lnTo>
                  <a:lnTo>
                    <a:pt x="306" y="419"/>
                  </a:lnTo>
                  <a:lnTo>
                    <a:pt x="307" y="442"/>
                  </a:lnTo>
                  <a:lnTo>
                    <a:pt x="307" y="450"/>
                  </a:lnTo>
                  <a:lnTo>
                    <a:pt x="309" y="465"/>
                  </a:lnTo>
                  <a:lnTo>
                    <a:pt x="310" y="480"/>
                  </a:lnTo>
                  <a:lnTo>
                    <a:pt x="312" y="489"/>
                  </a:lnTo>
                  <a:lnTo>
                    <a:pt x="313" y="496"/>
                  </a:lnTo>
                  <a:lnTo>
                    <a:pt x="314" y="496"/>
                  </a:lnTo>
                  <a:lnTo>
                    <a:pt x="316" y="505"/>
                  </a:lnTo>
                  <a:lnTo>
                    <a:pt x="317" y="505"/>
                  </a:lnTo>
                  <a:lnTo>
                    <a:pt x="319" y="512"/>
                  </a:lnTo>
                  <a:lnTo>
                    <a:pt x="320" y="505"/>
                  </a:lnTo>
                  <a:lnTo>
                    <a:pt x="322" y="512"/>
                  </a:lnTo>
                  <a:lnTo>
                    <a:pt x="323" y="505"/>
                  </a:lnTo>
                  <a:lnTo>
                    <a:pt x="324" y="496"/>
                  </a:lnTo>
                  <a:lnTo>
                    <a:pt x="324" y="489"/>
                  </a:lnTo>
                  <a:lnTo>
                    <a:pt x="326" y="489"/>
                  </a:lnTo>
                  <a:lnTo>
                    <a:pt x="327" y="473"/>
                  </a:lnTo>
                  <a:lnTo>
                    <a:pt x="329" y="457"/>
                  </a:lnTo>
                  <a:lnTo>
                    <a:pt x="330" y="450"/>
                  </a:lnTo>
                  <a:lnTo>
                    <a:pt x="332" y="435"/>
                  </a:lnTo>
                  <a:lnTo>
                    <a:pt x="333" y="419"/>
                  </a:lnTo>
                  <a:lnTo>
                    <a:pt x="334" y="396"/>
                  </a:lnTo>
                  <a:lnTo>
                    <a:pt x="336" y="380"/>
                  </a:lnTo>
                  <a:lnTo>
                    <a:pt x="337" y="365"/>
                  </a:lnTo>
                  <a:lnTo>
                    <a:pt x="339" y="342"/>
                  </a:lnTo>
                  <a:lnTo>
                    <a:pt x="340" y="326"/>
                  </a:lnTo>
                  <a:lnTo>
                    <a:pt x="342" y="302"/>
                  </a:lnTo>
                  <a:lnTo>
                    <a:pt x="342" y="279"/>
                  </a:lnTo>
                  <a:lnTo>
                    <a:pt x="343" y="256"/>
                  </a:lnTo>
                  <a:lnTo>
                    <a:pt x="344" y="233"/>
                  </a:lnTo>
                  <a:lnTo>
                    <a:pt x="346" y="217"/>
                  </a:lnTo>
                  <a:lnTo>
                    <a:pt x="347" y="202"/>
                  </a:lnTo>
                  <a:lnTo>
                    <a:pt x="349" y="170"/>
                  </a:lnTo>
                  <a:lnTo>
                    <a:pt x="350" y="155"/>
                  </a:lnTo>
                  <a:lnTo>
                    <a:pt x="352" y="132"/>
                  </a:lnTo>
                  <a:lnTo>
                    <a:pt x="353" y="116"/>
                  </a:lnTo>
                  <a:lnTo>
                    <a:pt x="354" y="100"/>
                  </a:lnTo>
                  <a:lnTo>
                    <a:pt x="356" y="85"/>
                  </a:lnTo>
                  <a:lnTo>
                    <a:pt x="357" y="62"/>
                  </a:lnTo>
                  <a:lnTo>
                    <a:pt x="359" y="55"/>
                  </a:lnTo>
                  <a:lnTo>
                    <a:pt x="359" y="39"/>
                  </a:lnTo>
                  <a:lnTo>
                    <a:pt x="360" y="30"/>
                  </a:lnTo>
                  <a:lnTo>
                    <a:pt x="362" y="23"/>
                  </a:lnTo>
                  <a:lnTo>
                    <a:pt x="363" y="16"/>
                  </a:lnTo>
                  <a:lnTo>
                    <a:pt x="364" y="16"/>
                  </a:lnTo>
                  <a:lnTo>
                    <a:pt x="366" y="7"/>
                  </a:lnTo>
                  <a:lnTo>
                    <a:pt x="367" y="0"/>
                  </a:lnTo>
                  <a:lnTo>
                    <a:pt x="369" y="7"/>
                  </a:lnTo>
                  <a:lnTo>
                    <a:pt x="370" y="0"/>
                  </a:lnTo>
                  <a:lnTo>
                    <a:pt x="372" y="0"/>
                  </a:lnTo>
                  <a:lnTo>
                    <a:pt x="373" y="7"/>
                  </a:lnTo>
                  <a:lnTo>
                    <a:pt x="374" y="7"/>
                  </a:lnTo>
                  <a:lnTo>
                    <a:pt x="376" y="7"/>
                  </a:lnTo>
                  <a:lnTo>
                    <a:pt x="376" y="23"/>
                  </a:lnTo>
                  <a:lnTo>
                    <a:pt x="377" y="30"/>
                  </a:lnTo>
                  <a:lnTo>
                    <a:pt x="379" y="39"/>
                  </a:lnTo>
                  <a:lnTo>
                    <a:pt x="380" y="55"/>
                  </a:lnTo>
                  <a:lnTo>
                    <a:pt x="382" y="70"/>
                  </a:lnTo>
                  <a:lnTo>
                    <a:pt x="383" y="77"/>
                  </a:lnTo>
                  <a:lnTo>
                    <a:pt x="384" y="93"/>
                  </a:lnTo>
                  <a:lnTo>
                    <a:pt x="386" y="109"/>
                  </a:lnTo>
                  <a:lnTo>
                    <a:pt x="387" y="132"/>
                  </a:lnTo>
                  <a:lnTo>
                    <a:pt x="389" y="147"/>
                  </a:lnTo>
                  <a:lnTo>
                    <a:pt x="390" y="163"/>
                  </a:lnTo>
                  <a:lnTo>
                    <a:pt x="392" y="179"/>
                  </a:lnTo>
                  <a:lnTo>
                    <a:pt x="393" y="202"/>
                  </a:lnTo>
                  <a:lnTo>
                    <a:pt x="393" y="225"/>
                  </a:lnTo>
                  <a:lnTo>
                    <a:pt x="394" y="247"/>
                  </a:lnTo>
                  <a:lnTo>
                    <a:pt x="396" y="263"/>
                  </a:lnTo>
                  <a:lnTo>
                    <a:pt x="397" y="287"/>
                  </a:lnTo>
                  <a:lnTo>
                    <a:pt x="399" y="310"/>
                  </a:lnTo>
                  <a:lnTo>
                    <a:pt x="400" y="333"/>
                  </a:lnTo>
                  <a:lnTo>
                    <a:pt x="402" y="356"/>
                  </a:lnTo>
                  <a:lnTo>
                    <a:pt x="403" y="372"/>
                  </a:lnTo>
                  <a:lnTo>
                    <a:pt x="404" y="387"/>
                  </a:lnTo>
                  <a:lnTo>
                    <a:pt x="406" y="403"/>
                  </a:lnTo>
                  <a:lnTo>
                    <a:pt x="407" y="426"/>
                  </a:lnTo>
                  <a:lnTo>
                    <a:pt x="409" y="435"/>
                  </a:lnTo>
                  <a:lnTo>
                    <a:pt x="410" y="450"/>
                  </a:lnTo>
                  <a:lnTo>
                    <a:pt x="410" y="465"/>
                  </a:lnTo>
                  <a:lnTo>
                    <a:pt x="412" y="473"/>
                  </a:lnTo>
                  <a:lnTo>
                    <a:pt x="413" y="489"/>
                  </a:lnTo>
                  <a:lnTo>
                    <a:pt x="414" y="496"/>
                  </a:lnTo>
                  <a:lnTo>
                    <a:pt x="416" y="505"/>
                  </a:lnTo>
                  <a:lnTo>
                    <a:pt x="417" y="505"/>
                  </a:lnTo>
                  <a:lnTo>
                    <a:pt x="419" y="505"/>
                  </a:lnTo>
                  <a:lnTo>
                    <a:pt x="420" y="505"/>
                  </a:lnTo>
                  <a:lnTo>
                    <a:pt x="422" y="512"/>
                  </a:lnTo>
                  <a:lnTo>
                    <a:pt x="423" y="505"/>
                  </a:lnTo>
                  <a:lnTo>
                    <a:pt x="424" y="505"/>
                  </a:lnTo>
                  <a:lnTo>
                    <a:pt x="426" y="496"/>
                  </a:lnTo>
                  <a:lnTo>
                    <a:pt x="427" y="489"/>
                  </a:lnTo>
                  <a:lnTo>
                    <a:pt x="427" y="480"/>
                  </a:lnTo>
                  <a:lnTo>
                    <a:pt x="429" y="473"/>
                  </a:lnTo>
                  <a:lnTo>
                    <a:pt x="430" y="457"/>
                  </a:lnTo>
                  <a:lnTo>
                    <a:pt x="432" y="442"/>
                  </a:lnTo>
                  <a:lnTo>
                    <a:pt x="433" y="426"/>
                  </a:lnTo>
                  <a:lnTo>
                    <a:pt x="434" y="419"/>
                  </a:lnTo>
                  <a:lnTo>
                    <a:pt x="436" y="403"/>
                  </a:lnTo>
                  <a:lnTo>
                    <a:pt x="437" y="380"/>
                  </a:lnTo>
                  <a:lnTo>
                    <a:pt x="439" y="365"/>
                  </a:lnTo>
                  <a:lnTo>
                    <a:pt x="440" y="342"/>
                  </a:lnTo>
                  <a:lnTo>
                    <a:pt x="442" y="326"/>
                  </a:lnTo>
                  <a:lnTo>
                    <a:pt x="443" y="302"/>
                  </a:lnTo>
                  <a:lnTo>
                    <a:pt x="444" y="272"/>
                  </a:lnTo>
                  <a:lnTo>
                    <a:pt x="444" y="263"/>
                  </a:lnTo>
                  <a:lnTo>
                    <a:pt x="446" y="233"/>
                  </a:lnTo>
                  <a:lnTo>
                    <a:pt x="447" y="217"/>
                  </a:lnTo>
                  <a:lnTo>
                    <a:pt x="449" y="193"/>
                  </a:lnTo>
                  <a:lnTo>
                    <a:pt x="450" y="170"/>
                  </a:lnTo>
                  <a:lnTo>
                    <a:pt x="452" y="155"/>
                  </a:lnTo>
                  <a:lnTo>
                    <a:pt x="453" y="139"/>
                  </a:lnTo>
                  <a:lnTo>
                    <a:pt x="454" y="116"/>
                  </a:lnTo>
                  <a:lnTo>
                    <a:pt x="456" y="93"/>
                  </a:lnTo>
                  <a:lnTo>
                    <a:pt x="457" y="77"/>
                  </a:lnTo>
                  <a:lnTo>
                    <a:pt x="459" y="62"/>
                  </a:lnTo>
                  <a:lnTo>
                    <a:pt x="460" y="55"/>
                  </a:lnTo>
                  <a:lnTo>
                    <a:pt x="460" y="39"/>
                  </a:lnTo>
                  <a:lnTo>
                    <a:pt x="462" y="30"/>
                  </a:lnTo>
                  <a:lnTo>
                    <a:pt x="463" y="23"/>
                  </a:lnTo>
                  <a:lnTo>
                    <a:pt x="464" y="7"/>
                  </a:lnTo>
                  <a:lnTo>
                    <a:pt x="466" y="0"/>
                  </a:lnTo>
                  <a:lnTo>
                    <a:pt x="467" y="7"/>
                  </a:lnTo>
                  <a:lnTo>
                    <a:pt x="469" y="0"/>
                  </a:lnTo>
                  <a:lnTo>
                    <a:pt x="470" y="0"/>
                  </a:lnTo>
                  <a:lnTo>
                    <a:pt x="472" y="0"/>
                  </a:lnTo>
                  <a:lnTo>
                    <a:pt x="473" y="0"/>
                  </a:lnTo>
                  <a:lnTo>
                    <a:pt x="474" y="0"/>
                  </a:lnTo>
                  <a:lnTo>
                    <a:pt x="476" y="7"/>
                  </a:lnTo>
                  <a:lnTo>
                    <a:pt x="477" y="16"/>
                  </a:lnTo>
                  <a:lnTo>
                    <a:pt x="477" y="23"/>
                  </a:lnTo>
                  <a:lnTo>
                    <a:pt x="479" y="30"/>
                  </a:lnTo>
                  <a:lnTo>
                    <a:pt x="480" y="39"/>
                  </a:lnTo>
                  <a:lnTo>
                    <a:pt x="482" y="55"/>
                  </a:lnTo>
                  <a:lnTo>
                    <a:pt x="483" y="62"/>
                  </a:lnTo>
                  <a:lnTo>
                    <a:pt x="484" y="77"/>
                  </a:lnTo>
                  <a:lnTo>
                    <a:pt x="486" y="93"/>
                  </a:lnTo>
                  <a:lnTo>
                    <a:pt x="487" y="109"/>
                  </a:lnTo>
                  <a:lnTo>
                    <a:pt x="489" y="132"/>
                  </a:lnTo>
                  <a:lnTo>
                    <a:pt x="490" y="147"/>
                  </a:lnTo>
                  <a:lnTo>
                    <a:pt x="492" y="163"/>
                  </a:lnTo>
                  <a:lnTo>
                    <a:pt x="493" y="193"/>
                  </a:lnTo>
                  <a:lnTo>
                    <a:pt x="494" y="209"/>
                  </a:lnTo>
                  <a:lnTo>
                    <a:pt x="494" y="233"/>
                  </a:lnTo>
                  <a:lnTo>
                    <a:pt x="496" y="256"/>
                  </a:lnTo>
                  <a:lnTo>
                    <a:pt x="497" y="272"/>
                  </a:lnTo>
                  <a:lnTo>
                    <a:pt x="499" y="302"/>
                  </a:lnTo>
                  <a:lnTo>
                    <a:pt x="500" y="326"/>
                  </a:lnTo>
                  <a:lnTo>
                    <a:pt x="502" y="342"/>
                  </a:lnTo>
                  <a:lnTo>
                    <a:pt x="503" y="365"/>
                  </a:lnTo>
                  <a:lnTo>
                    <a:pt x="504" y="380"/>
                  </a:lnTo>
                  <a:lnTo>
                    <a:pt x="506" y="403"/>
                  </a:lnTo>
                  <a:lnTo>
                    <a:pt x="507" y="419"/>
                  </a:lnTo>
                  <a:lnTo>
                    <a:pt x="509" y="426"/>
                  </a:lnTo>
                  <a:lnTo>
                    <a:pt x="510" y="442"/>
                  </a:lnTo>
                  <a:lnTo>
                    <a:pt x="512" y="457"/>
                  </a:lnTo>
                  <a:lnTo>
                    <a:pt x="512" y="473"/>
                  </a:lnTo>
                  <a:lnTo>
                    <a:pt x="513" y="480"/>
                  </a:lnTo>
                  <a:lnTo>
                    <a:pt x="514" y="489"/>
                  </a:lnTo>
                  <a:lnTo>
                    <a:pt x="516" y="489"/>
                  </a:lnTo>
                  <a:lnTo>
                    <a:pt x="517" y="505"/>
                  </a:lnTo>
                  <a:lnTo>
                    <a:pt x="519" y="505"/>
                  </a:lnTo>
                  <a:lnTo>
                    <a:pt x="520" y="505"/>
                  </a:lnTo>
                  <a:lnTo>
                    <a:pt x="522" y="505"/>
                  </a:lnTo>
                  <a:lnTo>
                    <a:pt x="523" y="505"/>
                  </a:lnTo>
                  <a:lnTo>
                    <a:pt x="524" y="496"/>
                  </a:lnTo>
                  <a:lnTo>
                    <a:pt x="526" y="496"/>
                  </a:lnTo>
                  <a:lnTo>
                    <a:pt x="527" y="489"/>
                  </a:lnTo>
                  <a:lnTo>
                    <a:pt x="529" y="480"/>
                  </a:lnTo>
                  <a:lnTo>
                    <a:pt x="529" y="473"/>
                  </a:lnTo>
                  <a:lnTo>
                    <a:pt x="530" y="457"/>
                  </a:lnTo>
                  <a:lnTo>
                    <a:pt x="532" y="442"/>
                  </a:lnTo>
                  <a:lnTo>
                    <a:pt x="533" y="435"/>
                  </a:lnTo>
                  <a:lnTo>
                    <a:pt x="534" y="419"/>
                  </a:lnTo>
                  <a:lnTo>
                    <a:pt x="536" y="403"/>
                  </a:lnTo>
                  <a:lnTo>
                    <a:pt x="537" y="380"/>
                  </a:lnTo>
                  <a:lnTo>
                    <a:pt x="539" y="365"/>
                  </a:lnTo>
                  <a:lnTo>
                    <a:pt x="540" y="342"/>
                  </a:lnTo>
                  <a:lnTo>
                    <a:pt x="542" y="326"/>
                  </a:lnTo>
                  <a:lnTo>
                    <a:pt x="543" y="310"/>
                  </a:lnTo>
                  <a:lnTo>
                    <a:pt x="544" y="279"/>
                  </a:lnTo>
                  <a:lnTo>
                    <a:pt x="546" y="256"/>
                  </a:lnTo>
                  <a:lnTo>
                    <a:pt x="546" y="240"/>
                  </a:lnTo>
                  <a:lnTo>
                    <a:pt x="547" y="217"/>
                  </a:lnTo>
                  <a:lnTo>
                    <a:pt x="549" y="202"/>
                  </a:lnTo>
                  <a:lnTo>
                    <a:pt x="550" y="179"/>
                  </a:lnTo>
                  <a:lnTo>
                    <a:pt x="552" y="155"/>
                  </a:lnTo>
                  <a:lnTo>
                    <a:pt x="553" y="139"/>
                  </a:lnTo>
                  <a:lnTo>
                    <a:pt x="554" y="116"/>
                  </a:lnTo>
                  <a:lnTo>
                    <a:pt x="556" y="100"/>
                  </a:lnTo>
                  <a:lnTo>
                    <a:pt x="557" y="85"/>
                  </a:lnTo>
                  <a:lnTo>
                    <a:pt x="559" y="70"/>
                  </a:lnTo>
                  <a:lnTo>
                    <a:pt x="560" y="55"/>
                  </a:lnTo>
                  <a:lnTo>
                    <a:pt x="562" y="55"/>
                  </a:lnTo>
                  <a:lnTo>
                    <a:pt x="563" y="30"/>
                  </a:lnTo>
                  <a:lnTo>
                    <a:pt x="563" y="23"/>
                  </a:lnTo>
                  <a:lnTo>
                    <a:pt x="564" y="16"/>
                  </a:lnTo>
                  <a:lnTo>
                    <a:pt x="566" y="7"/>
                  </a:lnTo>
                  <a:lnTo>
                    <a:pt x="567" y="7"/>
                  </a:lnTo>
                  <a:lnTo>
                    <a:pt x="569" y="7"/>
                  </a:lnTo>
                  <a:lnTo>
                    <a:pt x="570" y="7"/>
                  </a:lnTo>
                  <a:lnTo>
                    <a:pt x="572" y="7"/>
                  </a:lnTo>
                  <a:lnTo>
                    <a:pt x="573" y="16"/>
                  </a:lnTo>
                  <a:lnTo>
                    <a:pt x="574" y="7"/>
                  </a:lnTo>
                  <a:lnTo>
                    <a:pt x="576" y="16"/>
                  </a:lnTo>
                  <a:lnTo>
                    <a:pt x="577" y="23"/>
                  </a:lnTo>
                  <a:lnTo>
                    <a:pt x="579" y="30"/>
                  </a:lnTo>
                  <a:lnTo>
                    <a:pt x="580" y="55"/>
                  </a:lnTo>
                  <a:lnTo>
                    <a:pt x="580" y="70"/>
                  </a:lnTo>
                  <a:lnTo>
                    <a:pt x="582" y="93"/>
                  </a:lnTo>
                  <a:lnTo>
                    <a:pt x="583" y="116"/>
                  </a:lnTo>
                  <a:lnTo>
                    <a:pt x="584" y="139"/>
                  </a:lnTo>
                  <a:lnTo>
                    <a:pt x="586" y="163"/>
                  </a:lnTo>
                  <a:lnTo>
                    <a:pt x="587" y="186"/>
                  </a:lnTo>
                  <a:lnTo>
                    <a:pt x="589" y="202"/>
                  </a:lnTo>
                  <a:lnTo>
                    <a:pt x="590" y="209"/>
                  </a:lnTo>
                  <a:lnTo>
                    <a:pt x="592" y="225"/>
                  </a:lnTo>
                  <a:lnTo>
                    <a:pt x="593" y="247"/>
                  </a:lnTo>
                  <a:lnTo>
                    <a:pt x="594" y="263"/>
                  </a:lnTo>
                  <a:lnTo>
                    <a:pt x="596" y="287"/>
                  </a:lnTo>
                  <a:lnTo>
                    <a:pt x="597" y="302"/>
                  </a:lnTo>
                  <a:lnTo>
                    <a:pt x="597" y="317"/>
                  </a:lnTo>
                  <a:lnTo>
                    <a:pt x="599" y="342"/>
                  </a:lnTo>
                  <a:lnTo>
                    <a:pt x="600" y="356"/>
                  </a:lnTo>
                  <a:lnTo>
                    <a:pt x="602" y="380"/>
                  </a:lnTo>
                  <a:lnTo>
                    <a:pt x="603" y="396"/>
                  </a:lnTo>
                  <a:lnTo>
                    <a:pt x="604" y="410"/>
                  </a:lnTo>
                  <a:lnTo>
                    <a:pt x="606" y="426"/>
                  </a:lnTo>
                  <a:lnTo>
                    <a:pt x="607" y="435"/>
                  </a:lnTo>
                  <a:lnTo>
                    <a:pt x="609" y="450"/>
                  </a:lnTo>
                  <a:lnTo>
                    <a:pt x="610" y="473"/>
                  </a:lnTo>
                  <a:lnTo>
                    <a:pt x="612" y="480"/>
                  </a:lnTo>
                  <a:lnTo>
                    <a:pt x="613" y="496"/>
                  </a:lnTo>
                  <a:lnTo>
                    <a:pt x="614" y="505"/>
                  </a:lnTo>
                  <a:lnTo>
                    <a:pt x="616" y="505"/>
                  </a:lnTo>
                  <a:lnTo>
                    <a:pt x="617" y="512"/>
                  </a:lnTo>
                  <a:lnTo>
                    <a:pt x="619" y="519"/>
                  </a:lnTo>
                  <a:lnTo>
                    <a:pt x="620" y="512"/>
                  </a:lnTo>
                  <a:lnTo>
                    <a:pt x="622" y="512"/>
                  </a:lnTo>
                  <a:lnTo>
                    <a:pt x="623" y="512"/>
                  </a:lnTo>
                  <a:lnTo>
                    <a:pt x="624" y="505"/>
                  </a:lnTo>
                  <a:lnTo>
                    <a:pt x="626" y="496"/>
                  </a:lnTo>
                  <a:lnTo>
                    <a:pt x="627" y="496"/>
                  </a:lnTo>
                  <a:lnTo>
                    <a:pt x="629" y="480"/>
                  </a:lnTo>
                  <a:lnTo>
                    <a:pt x="630" y="473"/>
                  </a:lnTo>
                  <a:lnTo>
                    <a:pt x="630" y="457"/>
                  </a:lnTo>
                  <a:lnTo>
                    <a:pt x="632" y="442"/>
                  </a:lnTo>
                  <a:lnTo>
                    <a:pt x="633" y="426"/>
                  </a:lnTo>
                  <a:lnTo>
                    <a:pt x="634" y="410"/>
                  </a:lnTo>
                  <a:lnTo>
                    <a:pt x="636" y="396"/>
                  </a:lnTo>
                  <a:lnTo>
                    <a:pt x="637" y="380"/>
                  </a:lnTo>
                  <a:lnTo>
                    <a:pt x="639" y="356"/>
                  </a:lnTo>
                  <a:lnTo>
                    <a:pt x="640" y="333"/>
                  </a:lnTo>
                  <a:lnTo>
                    <a:pt x="642" y="317"/>
                  </a:lnTo>
                  <a:lnTo>
                    <a:pt x="643" y="295"/>
                  </a:lnTo>
                  <a:lnTo>
                    <a:pt x="644" y="272"/>
                  </a:lnTo>
                  <a:lnTo>
                    <a:pt x="646" y="247"/>
                  </a:lnTo>
                  <a:lnTo>
                    <a:pt x="647" y="233"/>
                  </a:lnTo>
                  <a:lnTo>
                    <a:pt x="647" y="209"/>
                  </a:lnTo>
                  <a:lnTo>
                    <a:pt x="649" y="186"/>
                  </a:lnTo>
                  <a:lnTo>
                    <a:pt x="650" y="163"/>
                  </a:lnTo>
                  <a:lnTo>
                    <a:pt x="652" y="139"/>
                  </a:lnTo>
                  <a:lnTo>
                    <a:pt x="653" y="125"/>
                  </a:lnTo>
                  <a:lnTo>
                    <a:pt x="654" y="109"/>
                  </a:lnTo>
                  <a:lnTo>
                    <a:pt x="656" y="93"/>
                  </a:lnTo>
                  <a:lnTo>
                    <a:pt x="657" y="77"/>
                  </a:lnTo>
                  <a:lnTo>
                    <a:pt x="659" y="62"/>
                  </a:lnTo>
                  <a:lnTo>
                    <a:pt x="660" y="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8" name="Freeform 18"/>
            <p:cNvSpPr>
              <a:spLocks/>
            </p:cNvSpPr>
            <p:nvPr/>
          </p:nvSpPr>
          <p:spPr bwMode="auto">
            <a:xfrm>
              <a:off x="942" y="1044"/>
              <a:ext cx="489" cy="1074"/>
            </a:xfrm>
            <a:custGeom>
              <a:avLst/>
              <a:gdLst>
                <a:gd name="T0" fmla="*/ 4 w 635"/>
                <a:gd name="T1" fmla="*/ 2232 h 513"/>
                <a:gd name="T2" fmla="*/ 7 w 635"/>
                <a:gd name="T3" fmla="*/ 5360 h 513"/>
                <a:gd name="T4" fmla="*/ 11 w 635"/>
                <a:gd name="T5" fmla="*/ 8184 h 513"/>
                <a:gd name="T6" fmla="*/ 15 w 635"/>
                <a:gd name="T7" fmla="*/ 9699 h 513"/>
                <a:gd name="T8" fmla="*/ 18 w 635"/>
                <a:gd name="T9" fmla="*/ 9398 h 513"/>
                <a:gd name="T10" fmla="*/ 22 w 635"/>
                <a:gd name="T11" fmla="*/ 7434 h 513"/>
                <a:gd name="T12" fmla="*/ 25 w 635"/>
                <a:gd name="T13" fmla="*/ 4321 h 513"/>
                <a:gd name="T14" fmla="*/ 29 w 635"/>
                <a:gd name="T15" fmla="*/ 1191 h 513"/>
                <a:gd name="T16" fmla="*/ 32 w 635"/>
                <a:gd name="T17" fmla="*/ 0 h 513"/>
                <a:gd name="T18" fmla="*/ 37 w 635"/>
                <a:gd name="T19" fmla="*/ 754 h 513"/>
                <a:gd name="T20" fmla="*/ 41 w 635"/>
                <a:gd name="T21" fmla="*/ 2826 h 513"/>
                <a:gd name="T22" fmla="*/ 44 w 635"/>
                <a:gd name="T23" fmla="*/ 6092 h 513"/>
                <a:gd name="T24" fmla="*/ 48 w 635"/>
                <a:gd name="T25" fmla="*/ 8785 h 513"/>
                <a:gd name="T26" fmla="*/ 52 w 635"/>
                <a:gd name="T27" fmla="*/ 9836 h 513"/>
                <a:gd name="T28" fmla="*/ 55 w 635"/>
                <a:gd name="T29" fmla="*/ 8644 h 513"/>
                <a:gd name="T30" fmla="*/ 59 w 635"/>
                <a:gd name="T31" fmla="*/ 6092 h 513"/>
                <a:gd name="T32" fmla="*/ 63 w 635"/>
                <a:gd name="T33" fmla="*/ 2826 h 513"/>
                <a:gd name="T34" fmla="*/ 66 w 635"/>
                <a:gd name="T35" fmla="*/ 438 h 513"/>
                <a:gd name="T36" fmla="*/ 71 w 635"/>
                <a:gd name="T37" fmla="*/ 136 h 513"/>
                <a:gd name="T38" fmla="*/ 74 w 635"/>
                <a:gd name="T39" fmla="*/ 1350 h 513"/>
                <a:gd name="T40" fmla="*/ 77 w 635"/>
                <a:gd name="T41" fmla="*/ 4020 h 513"/>
                <a:gd name="T42" fmla="*/ 82 w 635"/>
                <a:gd name="T43" fmla="*/ 7302 h 513"/>
                <a:gd name="T44" fmla="*/ 85 w 635"/>
                <a:gd name="T45" fmla="*/ 9398 h 513"/>
                <a:gd name="T46" fmla="*/ 89 w 635"/>
                <a:gd name="T47" fmla="*/ 9699 h 513"/>
                <a:gd name="T48" fmla="*/ 92 w 635"/>
                <a:gd name="T49" fmla="*/ 7744 h 513"/>
                <a:gd name="T50" fmla="*/ 96 w 635"/>
                <a:gd name="T51" fmla="*/ 4606 h 513"/>
                <a:gd name="T52" fmla="*/ 100 w 635"/>
                <a:gd name="T53" fmla="*/ 1478 h 513"/>
                <a:gd name="T54" fmla="*/ 103 w 635"/>
                <a:gd name="T55" fmla="*/ 136 h 513"/>
                <a:gd name="T56" fmla="*/ 107 w 635"/>
                <a:gd name="T57" fmla="*/ 301 h 513"/>
                <a:gd name="T58" fmla="*/ 111 w 635"/>
                <a:gd name="T59" fmla="*/ 2533 h 513"/>
                <a:gd name="T60" fmla="*/ 115 w 635"/>
                <a:gd name="T61" fmla="*/ 5671 h 513"/>
                <a:gd name="T62" fmla="*/ 119 w 635"/>
                <a:gd name="T63" fmla="*/ 8489 h 513"/>
                <a:gd name="T64" fmla="*/ 122 w 635"/>
                <a:gd name="T65" fmla="*/ 9699 h 513"/>
                <a:gd name="T66" fmla="*/ 126 w 635"/>
                <a:gd name="T67" fmla="*/ 9086 h 513"/>
                <a:gd name="T68" fmla="*/ 129 w 635"/>
                <a:gd name="T69" fmla="*/ 6570 h 513"/>
                <a:gd name="T70" fmla="*/ 132 w 635"/>
                <a:gd name="T71" fmla="*/ 3130 h 513"/>
                <a:gd name="T72" fmla="*/ 136 w 635"/>
                <a:gd name="T73" fmla="*/ 754 h 513"/>
                <a:gd name="T74" fmla="*/ 141 w 635"/>
                <a:gd name="T75" fmla="*/ 136 h 513"/>
                <a:gd name="T76" fmla="*/ 144 w 635"/>
                <a:gd name="T77" fmla="*/ 1191 h 513"/>
                <a:gd name="T78" fmla="*/ 149 w 635"/>
                <a:gd name="T79" fmla="*/ 3708 h 513"/>
                <a:gd name="T80" fmla="*/ 152 w 635"/>
                <a:gd name="T81" fmla="*/ 6838 h 513"/>
                <a:gd name="T82" fmla="*/ 156 w 635"/>
                <a:gd name="T83" fmla="*/ 9222 h 513"/>
                <a:gd name="T84" fmla="*/ 159 w 635"/>
                <a:gd name="T85" fmla="*/ 9699 h 513"/>
                <a:gd name="T86" fmla="*/ 163 w 635"/>
                <a:gd name="T87" fmla="*/ 8358 h 513"/>
                <a:gd name="T88" fmla="*/ 166 w 635"/>
                <a:gd name="T89" fmla="*/ 5514 h 513"/>
                <a:gd name="T90" fmla="*/ 170 w 635"/>
                <a:gd name="T91" fmla="*/ 2232 h 513"/>
                <a:gd name="T92" fmla="*/ 174 w 635"/>
                <a:gd name="T93" fmla="*/ 301 h 513"/>
                <a:gd name="T94" fmla="*/ 178 w 635"/>
                <a:gd name="T95" fmla="*/ 301 h 513"/>
                <a:gd name="T96" fmla="*/ 182 w 635"/>
                <a:gd name="T97" fmla="*/ 2091 h 513"/>
                <a:gd name="T98" fmla="*/ 184 w 635"/>
                <a:gd name="T99" fmla="*/ 5058 h 513"/>
                <a:gd name="T100" fmla="*/ 189 w 635"/>
                <a:gd name="T101" fmla="*/ 7872 h 513"/>
                <a:gd name="T102" fmla="*/ 193 w 635"/>
                <a:gd name="T103" fmla="*/ 9524 h 513"/>
                <a:gd name="T104" fmla="*/ 196 w 635"/>
                <a:gd name="T105" fmla="*/ 9398 h 513"/>
                <a:gd name="T106" fmla="*/ 200 w 635"/>
                <a:gd name="T107" fmla="*/ 7608 h 513"/>
                <a:gd name="T108" fmla="*/ 203 w 635"/>
                <a:gd name="T109" fmla="*/ 4480 h 513"/>
                <a:gd name="T110" fmla="*/ 208 w 635"/>
                <a:gd name="T111" fmla="*/ 1350 h 513"/>
                <a:gd name="T112" fmla="*/ 211 w 635"/>
                <a:gd name="T113" fmla="*/ 0 h 513"/>
                <a:gd name="T114" fmla="*/ 215 w 635"/>
                <a:gd name="T115" fmla="*/ 578 h 513"/>
                <a:gd name="T116" fmla="*/ 218 w 635"/>
                <a:gd name="T117" fmla="*/ 2826 h 513"/>
                <a:gd name="T118" fmla="*/ 222 w 635"/>
                <a:gd name="T119" fmla="*/ 5956 h 5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35" h="513">
                  <a:moveTo>
                    <a:pt x="0" y="23"/>
                  </a:moveTo>
                  <a:lnTo>
                    <a:pt x="1" y="39"/>
                  </a:lnTo>
                  <a:lnTo>
                    <a:pt x="3" y="39"/>
                  </a:lnTo>
                  <a:lnTo>
                    <a:pt x="4" y="46"/>
                  </a:lnTo>
                  <a:lnTo>
                    <a:pt x="5" y="70"/>
                  </a:lnTo>
                  <a:lnTo>
                    <a:pt x="7" y="85"/>
                  </a:lnTo>
                  <a:lnTo>
                    <a:pt x="8" y="100"/>
                  </a:lnTo>
                  <a:lnTo>
                    <a:pt x="10" y="116"/>
                  </a:lnTo>
                  <a:lnTo>
                    <a:pt x="11" y="132"/>
                  </a:lnTo>
                  <a:lnTo>
                    <a:pt x="13" y="147"/>
                  </a:lnTo>
                  <a:lnTo>
                    <a:pt x="14" y="179"/>
                  </a:lnTo>
                  <a:lnTo>
                    <a:pt x="14" y="193"/>
                  </a:lnTo>
                  <a:lnTo>
                    <a:pt x="15" y="209"/>
                  </a:lnTo>
                  <a:lnTo>
                    <a:pt x="17" y="233"/>
                  </a:lnTo>
                  <a:lnTo>
                    <a:pt x="18" y="256"/>
                  </a:lnTo>
                  <a:lnTo>
                    <a:pt x="20" y="279"/>
                  </a:lnTo>
                  <a:lnTo>
                    <a:pt x="21" y="295"/>
                  </a:lnTo>
                  <a:lnTo>
                    <a:pt x="23" y="310"/>
                  </a:lnTo>
                  <a:lnTo>
                    <a:pt x="24" y="342"/>
                  </a:lnTo>
                  <a:lnTo>
                    <a:pt x="25" y="356"/>
                  </a:lnTo>
                  <a:lnTo>
                    <a:pt x="27" y="372"/>
                  </a:lnTo>
                  <a:lnTo>
                    <a:pt x="28" y="387"/>
                  </a:lnTo>
                  <a:lnTo>
                    <a:pt x="30" y="403"/>
                  </a:lnTo>
                  <a:lnTo>
                    <a:pt x="31" y="426"/>
                  </a:lnTo>
                  <a:lnTo>
                    <a:pt x="31" y="435"/>
                  </a:lnTo>
                  <a:lnTo>
                    <a:pt x="33" y="450"/>
                  </a:lnTo>
                  <a:lnTo>
                    <a:pt x="34" y="465"/>
                  </a:lnTo>
                  <a:lnTo>
                    <a:pt x="35" y="480"/>
                  </a:lnTo>
                  <a:lnTo>
                    <a:pt x="37" y="489"/>
                  </a:lnTo>
                  <a:lnTo>
                    <a:pt x="38" y="489"/>
                  </a:lnTo>
                  <a:lnTo>
                    <a:pt x="40" y="505"/>
                  </a:lnTo>
                  <a:lnTo>
                    <a:pt x="41" y="505"/>
                  </a:lnTo>
                  <a:lnTo>
                    <a:pt x="43" y="512"/>
                  </a:lnTo>
                  <a:lnTo>
                    <a:pt x="44" y="512"/>
                  </a:lnTo>
                  <a:lnTo>
                    <a:pt x="45" y="512"/>
                  </a:lnTo>
                  <a:lnTo>
                    <a:pt x="47" y="512"/>
                  </a:lnTo>
                  <a:lnTo>
                    <a:pt x="48" y="512"/>
                  </a:lnTo>
                  <a:lnTo>
                    <a:pt x="48" y="505"/>
                  </a:lnTo>
                  <a:lnTo>
                    <a:pt x="50" y="496"/>
                  </a:lnTo>
                  <a:lnTo>
                    <a:pt x="51" y="489"/>
                  </a:lnTo>
                  <a:lnTo>
                    <a:pt x="53" y="480"/>
                  </a:lnTo>
                  <a:lnTo>
                    <a:pt x="54" y="473"/>
                  </a:lnTo>
                  <a:lnTo>
                    <a:pt x="55" y="465"/>
                  </a:lnTo>
                  <a:lnTo>
                    <a:pt x="57" y="450"/>
                  </a:lnTo>
                  <a:lnTo>
                    <a:pt x="58" y="435"/>
                  </a:lnTo>
                  <a:lnTo>
                    <a:pt x="60" y="419"/>
                  </a:lnTo>
                  <a:lnTo>
                    <a:pt x="61" y="403"/>
                  </a:lnTo>
                  <a:lnTo>
                    <a:pt x="63" y="387"/>
                  </a:lnTo>
                  <a:lnTo>
                    <a:pt x="64" y="365"/>
                  </a:lnTo>
                  <a:lnTo>
                    <a:pt x="65" y="349"/>
                  </a:lnTo>
                  <a:lnTo>
                    <a:pt x="65" y="326"/>
                  </a:lnTo>
                  <a:lnTo>
                    <a:pt x="67" y="310"/>
                  </a:lnTo>
                  <a:lnTo>
                    <a:pt x="68" y="287"/>
                  </a:lnTo>
                  <a:lnTo>
                    <a:pt x="70" y="263"/>
                  </a:lnTo>
                  <a:lnTo>
                    <a:pt x="71" y="240"/>
                  </a:lnTo>
                  <a:lnTo>
                    <a:pt x="73" y="225"/>
                  </a:lnTo>
                  <a:lnTo>
                    <a:pt x="74" y="193"/>
                  </a:lnTo>
                  <a:lnTo>
                    <a:pt x="75" y="170"/>
                  </a:lnTo>
                  <a:lnTo>
                    <a:pt x="77" y="155"/>
                  </a:lnTo>
                  <a:lnTo>
                    <a:pt x="78" y="139"/>
                  </a:lnTo>
                  <a:lnTo>
                    <a:pt x="80" y="116"/>
                  </a:lnTo>
                  <a:lnTo>
                    <a:pt x="81" y="93"/>
                  </a:lnTo>
                  <a:lnTo>
                    <a:pt x="83" y="77"/>
                  </a:lnTo>
                  <a:lnTo>
                    <a:pt x="83" y="62"/>
                  </a:lnTo>
                  <a:lnTo>
                    <a:pt x="84" y="55"/>
                  </a:lnTo>
                  <a:lnTo>
                    <a:pt x="85" y="39"/>
                  </a:lnTo>
                  <a:lnTo>
                    <a:pt x="87" y="30"/>
                  </a:lnTo>
                  <a:lnTo>
                    <a:pt x="88" y="23"/>
                  </a:lnTo>
                  <a:lnTo>
                    <a:pt x="90" y="16"/>
                  </a:lnTo>
                  <a:lnTo>
                    <a:pt x="91" y="7"/>
                  </a:lnTo>
                  <a:lnTo>
                    <a:pt x="93" y="0"/>
                  </a:lnTo>
                  <a:lnTo>
                    <a:pt x="94" y="0"/>
                  </a:lnTo>
                  <a:lnTo>
                    <a:pt x="95" y="7"/>
                  </a:lnTo>
                  <a:lnTo>
                    <a:pt x="97" y="0"/>
                  </a:lnTo>
                  <a:lnTo>
                    <a:pt x="98" y="0"/>
                  </a:lnTo>
                  <a:lnTo>
                    <a:pt x="100" y="7"/>
                  </a:lnTo>
                  <a:lnTo>
                    <a:pt x="100" y="16"/>
                  </a:lnTo>
                  <a:lnTo>
                    <a:pt x="101" y="16"/>
                  </a:lnTo>
                  <a:lnTo>
                    <a:pt x="103" y="23"/>
                  </a:lnTo>
                  <a:lnTo>
                    <a:pt x="104" y="39"/>
                  </a:lnTo>
                  <a:lnTo>
                    <a:pt x="105" y="46"/>
                  </a:lnTo>
                  <a:lnTo>
                    <a:pt x="107" y="55"/>
                  </a:lnTo>
                  <a:lnTo>
                    <a:pt x="108" y="70"/>
                  </a:lnTo>
                  <a:lnTo>
                    <a:pt x="110" y="85"/>
                  </a:lnTo>
                  <a:lnTo>
                    <a:pt x="111" y="100"/>
                  </a:lnTo>
                  <a:lnTo>
                    <a:pt x="113" y="116"/>
                  </a:lnTo>
                  <a:lnTo>
                    <a:pt x="114" y="132"/>
                  </a:lnTo>
                  <a:lnTo>
                    <a:pt x="115" y="147"/>
                  </a:lnTo>
                  <a:lnTo>
                    <a:pt x="115" y="170"/>
                  </a:lnTo>
                  <a:lnTo>
                    <a:pt x="117" y="186"/>
                  </a:lnTo>
                  <a:lnTo>
                    <a:pt x="118" y="209"/>
                  </a:lnTo>
                  <a:lnTo>
                    <a:pt x="120" y="233"/>
                  </a:lnTo>
                  <a:lnTo>
                    <a:pt x="121" y="256"/>
                  </a:lnTo>
                  <a:lnTo>
                    <a:pt x="123" y="272"/>
                  </a:lnTo>
                  <a:lnTo>
                    <a:pt x="124" y="287"/>
                  </a:lnTo>
                  <a:lnTo>
                    <a:pt x="125" y="317"/>
                  </a:lnTo>
                  <a:lnTo>
                    <a:pt x="127" y="333"/>
                  </a:lnTo>
                  <a:lnTo>
                    <a:pt x="128" y="349"/>
                  </a:lnTo>
                  <a:lnTo>
                    <a:pt x="130" y="380"/>
                  </a:lnTo>
                  <a:lnTo>
                    <a:pt x="131" y="387"/>
                  </a:lnTo>
                  <a:lnTo>
                    <a:pt x="133" y="403"/>
                  </a:lnTo>
                  <a:lnTo>
                    <a:pt x="133" y="426"/>
                  </a:lnTo>
                  <a:lnTo>
                    <a:pt x="134" y="442"/>
                  </a:lnTo>
                  <a:lnTo>
                    <a:pt x="135" y="457"/>
                  </a:lnTo>
                  <a:lnTo>
                    <a:pt x="137" y="465"/>
                  </a:lnTo>
                  <a:lnTo>
                    <a:pt x="138" y="480"/>
                  </a:lnTo>
                  <a:lnTo>
                    <a:pt x="140" y="480"/>
                  </a:lnTo>
                  <a:lnTo>
                    <a:pt x="141" y="496"/>
                  </a:lnTo>
                  <a:lnTo>
                    <a:pt x="143" y="505"/>
                  </a:lnTo>
                  <a:lnTo>
                    <a:pt x="144" y="505"/>
                  </a:lnTo>
                  <a:lnTo>
                    <a:pt x="145" y="505"/>
                  </a:lnTo>
                  <a:lnTo>
                    <a:pt x="147" y="512"/>
                  </a:lnTo>
                  <a:lnTo>
                    <a:pt x="148" y="505"/>
                  </a:lnTo>
                  <a:lnTo>
                    <a:pt x="150" y="505"/>
                  </a:lnTo>
                  <a:lnTo>
                    <a:pt x="150" y="496"/>
                  </a:lnTo>
                  <a:lnTo>
                    <a:pt x="151" y="489"/>
                  </a:lnTo>
                  <a:lnTo>
                    <a:pt x="153" y="489"/>
                  </a:lnTo>
                  <a:lnTo>
                    <a:pt x="154" y="480"/>
                  </a:lnTo>
                  <a:lnTo>
                    <a:pt x="155" y="465"/>
                  </a:lnTo>
                  <a:lnTo>
                    <a:pt x="157" y="450"/>
                  </a:lnTo>
                  <a:lnTo>
                    <a:pt x="158" y="442"/>
                  </a:lnTo>
                  <a:lnTo>
                    <a:pt x="160" y="426"/>
                  </a:lnTo>
                  <a:lnTo>
                    <a:pt x="161" y="410"/>
                  </a:lnTo>
                  <a:lnTo>
                    <a:pt x="163" y="387"/>
                  </a:lnTo>
                  <a:lnTo>
                    <a:pt x="164" y="372"/>
                  </a:lnTo>
                  <a:lnTo>
                    <a:pt x="165" y="356"/>
                  </a:lnTo>
                  <a:lnTo>
                    <a:pt x="167" y="333"/>
                  </a:lnTo>
                  <a:lnTo>
                    <a:pt x="167" y="317"/>
                  </a:lnTo>
                  <a:lnTo>
                    <a:pt x="168" y="295"/>
                  </a:lnTo>
                  <a:lnTo>
                    <a:pt x="170" y="272"/>
                  </a:lnTo>
                  <a:lnTo>
                    <a:pt x="171" y="256"/>
                  </a:lnTo>
                  <a:lnTo>
                    <a:pt x="173" y="233"/>
                  </a:lnTo>
                  <a:lnTo>
                    <a:pt x="174" y="217"/>
                  </a:lnTo>
                  <a:lnTo>
                    <a:pt x="175" y="186"/>
                  </a:lnTo>
                  <a:lnTo>
                    <a:pt x="177" y="170"/>
                  </a:lnTo>
                  <a:lnTo>
                    <a:pt x="178" y="147"/>
                  </a:lnTo>
                  <a:lnTo>
                    <a:pt x="180" y="132"/>
                  </a:lnTo>
                  <a:lnTo>
                    <a:pt x="181" y="116"/>
                  </a:lnTo>
                  <a:lnTo>
                    <a:pt x="183" y="100"/>
                  </a:lnTo>
                  <a:lnTo>
                    <a:pt x="184" y="77"/>
                  </a:lnTo>
                  <a:lnTo>
                    <a:pt x="184" y="70"/>
                  </a:lnTo>
                  <a:lnTo>
                    <a:pt x="185" y="46"/>
                  </a:lnTo>
                  <a:lnTo>
                    <a:pt x="187" y="39"/>
                  </a:lnTo>
                  <a:lnTo>
                    <a:pt x="188" y="23"/>
                  </a:lnTo>
                  <a:lnTo>
                    <a:pt x="190" y="16"/>
                  </a:lnTo>
                  <a:lnTo>
                    <a:pt x="191" y="7"/>
                  </a:lnTo>
                  <a:lnTo>
                    <a:pt x="193" y="7"/>
                  </a:lnTo>
                  <a:lnTo>
                    <a:pt x="194" y="0"/>
                  </a:lnTo>
                  <a:lnTo>
                    <a:pt x="195" y="0"/>
                  </a:lnTo>
                  <a:lnTo>
                    <a:pt x="197" y="0"/>
                  </a:lnTo>
                  <a:lnTo>
                    <a:pt x="198" y="0"/>
                  </a:lnTo>
                  <a:lnTo>
                    <a:pt x="200" y="7"/>
                  </a:lnTo>
                  <a:lnTo>
                    <a:pt x="201" y="0"/>
                  </a:lnTo>
                  <a:lnTo>
                    <a:pt x="201" y="7"/>
                  </a:lnTo>
                  <a:lnTo>
                    <a:pt x="203" y="16"/>
                  </a:lnTo>
                  <a:lnTo>
                    <a:pt x="204" y="23"/>
                  </a:lnTo>
                  <a:lnTo>
                    <a:pt x="205" y="30"/>
                  </a:lnTo>
                  <a:lnTo>
                    <a:pt x="207" y="39"/>
                  </a:lnTo>
                  <a:lnTo>
                    <a:pt x="208" y="55"/>
                  </a:lnTo>
                  <a:lnTo>
                    <a:pt x="210" y="70"/>
                  </a:lnTo>
                  <a:lnTo>
                    <a:pt x="211" y="77"/>
                  </a:lnTo>
                  <a:lnTo>
                    <a:pt x="213" y="100"/>
                  </a:lnTo>
                  <a:lnTo>
                    <a:pt x="214" y="116"/>
                  </a:lnTo>
                  <a:lnTo>
                    <a:pt x="215" y="132"/>
                  </a:lnTo>
                  <a:lnTo>
                    <a:pt x="217" y="147"/>
                  </a:lnTo>
                  <a:lnTo>
                    <a:pt x="218" y="170"/>
                  </a:lnTo>
                  <a:lnTo>
                    <a:pt x="218" y="186"/>
                  </a:lnTo>
                  <a:lnTo>
                    <a:pt x="220" y="209"/>
                  </a:lnTo>
                  <a:lnTo>
                    <a:pt x="221" y="233"/>
                  </a:lnTo>
                  <a:lnTo>
                    <a:pt x="223" y="256"/>
                  </a:lnTo>
                  <a:lnTo>
                    <a:pt x="224" y="272"/>
                  </a:lnTo>
                  <a:lnTo>
                    <a:pt x="225" y="295"/>
                  </a:lnTo>
                  <a:lnTo>
                    <a:pt x="227" y="317"/>
                  </a:lnTo>
                  <a:lnTo>
                    <a:pt x="228" y="342"/>
                  </a:lnTo>
                  <a:lnTo>
                    <a:pt x="230" y="356"/>
                  </a:lnTo>
                  <a:lnTo>
                    <a:pt x="231" y="380"/>
                  </a:lnTo>
                  <a:lnTo>
                    <a:pt x="233" y="396"/>
                  </a:lnTo>
                  <a:lnTo>
                    <a:pt x="234" y="410"/>
                  </a:lnTo>
                  <a:lnTo>
                    <a:pt x="235" y="426"/>
                  </a:lnTo>
                  <a:lnTo>
                    <a:pt x="235" y="442"/>
                  </a:lnTo>
                  <a:lnTo>
                    <a:pt x="237" y="457"/>
                  </a:lnTo>
                  <a:lnTo>
                    <a:pt x="238" y="465"/>
                  </a:lnTo>
                  <a:lnTo>
                    <a:pt x="240" y="480"/>
                  </a:lnTo>
                  <a:lnTo>
                    <a:pt x="241" y="489"/>
                  </a:lnTo>
                  <a:lnTo>
                    <a:pt x="243" y="496"/>
                  </a:lnTo>
                  <a:lnTo>
                    <a:pt x="244" y="505"/>
                  </a:lnTo>
                  <a:lnTo>
                    <a:pt x="245" y="496"/>
                  </a:lnTo>
                  <a:lnTo>
                    <a:pt x="247" y="512"/>
                  </a:lnTo>
                  <a:lnTo>
                    <a:pt x="248" y="505"/>
                  </a:lnTo>
                  <a:lnTo>
                    <a:pt x="250" y="505"/>
                  </a:lnTo>
                  <a:lnTo>
                    <a:pt x="251" y="505"/>
                  </a:lnTo>
                  <a:lnTo>
                    <a:pt x="253" y="505"/>
                  </a:lnTo>
                  <a:lnTo>
                    <a:pt x="253" y="489"/>
                  </a:lnTo>
                  <a:lnTo>
                    <a:pt x="254" y="480"/>
                  </a:lnTo>
                  <a:lnTo>
                    <a:pt x="255" y="465"/>
                  </a:lnTo>
                  <a:lnTo>
                    <a:pt x="257" y="457"/>
                  </a:lnTo>
                  <a:lnTo>
                    <a:pt x="258" y="450"/>
                  </a:lnTo>
                  <a:lnTo>
                    <a:pt x="260" y="435"/>
                  </a:lnTo>
                  <a:lnTo>
                    <a:pt x="261" y="419"/>
                  </a:lnTo>
                  <a:lnTo>
                    <a:pt x="263" y="403"/>
                  </a:lnTo>
                  <a:lnTo>
                    <a:pt x="264" y="380"/>
                  </a:lnTo>
                  <a:lnTo>
                    <a:pt x="265" y="365"/>
                  </a:lnTo>
                  <a:lnTo>
                    <a:pt x="267" y="342"/>
                  </a:lnTo>
                  <a:lnTo>
                    <a:pt x="268" y="326"/>
                  </a:lnTo>
                  <a:lnTo>
                    <a:pt x="268" y="302"/>
                  </a:lnTo>
                  <a:lnTo>
                    <a:pt x="270" y="279"/>
                  </a:lnTo>
                  <a:lnTo>
                    <a:pt x="271" y="263"/>
                  </a:lnTo>
                  <a:lnTo>
                    <a:pt x="273" y="240"/>
                  </a:lnTo>
                  <a:lnTo>
                    <a:pt x="274" y="217"/>
                  </a:lnTo>
                  <a:lnTo>
                    <a:pt x="275" y="193"/>
                  </a:lnTo>
                  <a:lnTo>
                    <a:pt x="277" y="170"/>
                  </a:lnTo>
                  <a:lnTo>
                    <a:pt x="278" y="155"/>
                  </a:lnTo>
                  <a:lnTo>
                    <a:pt x="280" y="132"/>
                  </a:lnTo>
                  <a:lnTo>
                    <a:pt x="281" y="116"/>
                  </a:lnTo>
                  <a:lnTo>
                    <a:pt x="283" y="100"/>
                  </a:lnTo>
                  <a:lnTo>
                    <a:pt x="284" y="77"/>
                  </a:lnTo>
                  <a:lnTo>
                    <a:pt x="285" y="70"/>
                  </a:lnTo>
                  <a:lnTo>
                    <a:pt x="285" y="55"/>
                  </a:lnTo>
                  <a:lnTo>
                    <a:pt x="287" y="46"/>
                  </a:lnTo>
                  <a:lnTo>
                    <a:pt x="288" y="30"/>
                  </a:lnTo>
                  <a:lnTo>
                    <a:pt x="290" y="23"/>
                  </a:lnTo>
                  <a:lnTo>
                    <a:pt x="291" y="16"/>
                  </a:lnTo>
                  <a:lnTo>
                    <a:pt x="293" y="7"/>
                  </a:lnTo>
                  <a:lnTo>
                    <a:pt x="294" y="7"/>
                  </a:lnTo>
                  <a:lnTo>
                    <a:pt x="295" y="0"/>
                  </a:lnTo>
                  <a:lnTo>
                    <a:pt x="297" y="0"/>
                  </a:lnTo>
                  <a:lnTo>
                    <a:pt x="298" y="0"/>
                  </a:lnTo>
                  <a:lnTo>
                    <a:pt x="300" y="0"/>
                  </a:lnTo>
                  <a:lnTo>
                    <a:pt x="301" y="0"/>
                  </a:lnTo>
                  <a:lnTo>
                    <a:pt x="303" y="7"/>
                  </a:lnTo>
                  <a:lnTo>
                    <a:pt x="303" y="16"/>
                  </a:lnTo>
                  <a:lnTo>
                    <a:pt x="304" y="16"/>
                  </a:lnTo>
                  <a:lnTo>
                    <a:pt x="305" y="30"/>
                  </a:lnTo>
                  <a:lnTo>
                    <a:pt x="307" y="46"/>
                  </a:lnTo>
                  <a:lnTo>
                    <a:pt x="308" y="55"/>
                  </a:lnTo>
                  <a:lnTo>
                    <a:pt x="310" y="62"/>
                  </a:lnTo>
                  <a:lnTo>
                    <a:pt x="311" y="77"/>
                  </a:lnTo>
                  <a:lnTo>
                    <a:pt x="313" y="100"/>
                  </a:lnTo>
                  <a:lnTo>
                    <a:pt x="314" y="109"/>
                  </a:lnTo>
                  <a:lnTo>
                    <a:pt x="315" y="132"/>
                  </a:lnTo>
                  <a:lnTo>
                    <a:pt x="317" y="147"/>
                  </a:lnTo>
                  <a:lnTo>
                    <a:pt x="318" y="163"/>
                  </a:lnTo>
                  <a:lnTo>
                    <a:pt x="320" y="193"/>
                  </a:lnTo>
                  <a:lnTo>
                    <a:pt x="320" y="202"/>
                  </a:lnTo>
                  <a:lnTo>
                    <a:pt x="321" y="233"/>
                  </a:lnTo>
                  <a:lnTo>
                    <a:pt x="323" y="247"/>
                  </a:lnTo>
                  <a:lnTo>
                    <a:pt x="324" y="272"/>
                  </a:lnTo>
                  <a:lnTo>
                    <a:pt x="325" y="295"/>
                  </a:lnTo>
                  <a:lnTo>
                    <a:pt x="327" y="310"/>
                  </a:lnTo>
                  <a:lnTo>
                    <a:pt x="328" y="333"/>
                  </a:lnTo>
                  <a:lnTo>
                    <a:pt x="330" y="356"/>
                  </a:lnTo>
                  <a:lnTo>
                    <a:pt x="331" y="380"/>
                  </a:lnTo>
                  <a:lnTo>
                    <a:pt x="333" y="396"/>
                  </a:lnTo>
                  <a:lnTo>
                    <a:pt x="334" y="410"/>
                  </a:lnTo>
                  <a:lnTo>
                    <a:pt x="335" y="426"/>
                  </a:lnTo>
                  <a:lnTo>
                    <a:pt x="337" y="442"/>
                  </a:lnTo>
                  <a:lnTo>
                    <a:pt x="337" y="457"/>
                  </a:lnTo>
                  <a:lnTo>
                    <a:pt x="338" y="465"/>
                  </a:lnTo>
                  <a:lnTo>
                    <a:pt x="340" y="480"/>
                  </a:lnTo>
                  <a:lnTo>
                    <a:pt x="341" y="489"/>
                  </a:lnTo>
                  <a:lnTo>
                    <a:pt x="343" y="496"/>
                  </a:lnTo>
                  <a:lnTo>
                    <a:pt x="344" y="505"/>
                  </a:lnTo>
                  <a:lnTo>
                    <a:pt x="345" y="505"/>
                  </a:lnTo>
                  <a:lnTo>
                    <a:pt x="347" y="505"/>
                  </a:lnTo>
                  <a:lnTo>
                    <a:pt x="348" y="505"/>
                  </a:lnTo>
                  <a:lnTo>
                    <a:pt x="350" y="512"/>
                  </a:lnTo>
                  <a:lnTo>
                    <a:pt x="351" y="505"/>
                  </a:lnTo>
                  <a:lnTo>
                    <a:pt x="353" y="505"/>
                  </a:lnTo>
                  <a:lnTo>
                    <a:pt x="354" y="496"/>
                  </a:lnTo>
                  <a:lnTo>
                    <a:pt x="354" y="489"/>
                  </a:lnTo>
                  <a:lnTo>
                    <a:pt x="355" y="480"/>
                  </a:lnTo>
                  <a:lnTo>
                    <a:pt x="357" y="473"/>
                  </a:lnTo>
                  <a:lnTo>
                    <a:pt x="358" y="450"/>
                  </a:lnTo>
                  <a:lnTo>
                    <a:pt x="360" y="442"/>
                  </a:lnTo>
                  <a:lnTo>
                    <a:pt x="361" y="435"/>
                  </a:lnTo>
                  <a:lnTo>
                    <a:pt x="363" y="410"/>
                  </a:lnTo>
                  <a:lnTo>
                    <a:pt x="364" y="396"/>
                  </a:lnTo>
                  <a:lnTo>
                    <a:pt x="365" y="380"/>
                  </a:lnTo>
                  <a:lnTo>
                    <a:pt x="367" y="356"/>
                  </a:lnTo>
                  <a:lnTo>
                    <a:pt x="368" y="342"/>
                  </a:lnTo>
                  <a:lnTo>
                    <a:pt x="370" y="317"/>
                  </a:lnTo>
                  <a:lnTo>
                    <a:pt x="371" y="302"/>
                  </a:lnTo>
                  <a:lnTo>
                    <a:pt x="371" y="272"/>
                  </a:lnTo>
                  <a:lnTo>
                    <a:pt x="373" y="256"/>
                  </a:lnTo>
                  <a:lnTo>
                    <a:pt x="374" y="233"/>
                  </a:lnTo>
                  <a:lnTo>
                    <a:pt x="375" y="209"/>
                  </a:lnTo>
                  <a:lnTo>
                    <a:pt x="377" y="186"/>
                  </a:lnTo>
                  <a:lnTo>
                    <a:pt x="378" y="163"/>
                  </a:lnTo>
                  <a:lnTo>
                    <a:pt x="380" y="147"/>
                  </a:lnTo>
                  <a:lnTo>
                    <a:pt x="381" y="132"/>
                  </a:lnTo>
                  <a:lnTo>
                    <a:pt x="383" y="116"/>
                  </a:lnTo>
                  <a:lnTo>
                    <a:pt x="384" y="93"/>
                  </a:lnTo>
                  <a:lnTo>
                    <a:pt x="385" y="77"/>
                  </a:lnTo>
                  <a:lnTo>
                    <a:pt x="387" y="70"/>
                  </a:lnTo>
                  <a:lnTo>
                    <a:pt x="388" y="46"/>
                  </a:lnTo>
                  <a:lnTo>
                    <a:pt x="388" y="39"/>
                  </a:lnTo>
                  <a:lnTo>
                    <a:pt x="390" y="30"/>
                  </a:lnTo>
                  <a:lnTo>
                    <a:pt x="391" y="23"/>
                  </a:lnTo>
                  <a:lnTo>
                    <a:pt x="393" y="16"/>
                  </a:lnTo>
                  <a:lnTo>
                    <a:pt x="394" y="7"/>
                  </a:lnTo>
                  <a:lnTo>
                    <a:pt x="395" y="0"/>
                  </a:lnTo>
                  <a:lnTo>
                    <a:pt x="397" y="7"/>
                  </a:lnTo>
                  <a:lnTo>
                    <a:pt x="398" y="7"/>
                  </a:lnTo>
                  <a:lnTo>
                    <a:pt x="400" y="7"/>
                  </a:lnTo>
                  <a:lnTo>
                    <a:pt x="401" y="7"/>
                  </a:lnTo>
                  <a:lnTo>
                    <a:pt x="403" y="16"/>
                  </a:lnTo>
                  <a:lnTo>
                    <a:pt x="404" y="16"/>
                  </a:lnTo>
                  <a:lnTo>
                    <a:pt x="405" y="23"/>
                  </a:lnTo>
                  <a:lnTo>
                    <a:pt x="405" y="30"/>
                  </a:lnTo>
                  <a:lnTo>
                    <a:pt x="407" y="46"/>
                  </a:lnTo>
                  <a:lnTo>
                    <a:pt x="408" y="46"/>
                  </a:lnTo>
                  <a:lnTo>
                    <a:pt x="410" y="62"/>
                  </a:lnTo>
                  <a:lnTo>
                    <a:pt x="411" y="77"/>
                  </a:lnTo>
                  <a:lnTo>
                    <a:pt x="413" y="93"/>
                  </a:lnTo>
                  <a:lnTo>
                    <a:pt x="414" y="100"/>
                  </a:lnTo>
                  <a:lnTo>
                    <a:pt x="415" y="125"/>
                  </a:lnTo>
                  <a:lnTo>
                    <a:pt x="417" y="147"/>
                  </a:lnTo>
                  <a:lnTo>
                    <a:pt x="418" y="163"/>
                  </a:lnTo>
                  <a:lnTo>
                    <a:pt x="420" y="179"/>
                  </a:lnTo>
                  <a:lnTo>
                    <a:pt x="421" y="193"/>
                  </a:lnTo>
                  <a:lnTo>
                    <a:pt x="421" y="217"/>
                  </a:lnTo>
                  <a:lnTo>
                    <a:pt x="423" y="233"/>
                  </a:lnTo>
                  <a:lnTo>
                    <a:pt x="424" y="263"/>
                  </a:lnTo>
                  <a:lnTo>
                    <a:pt x="425" y="272"/>
                  </a:lnTo>
                  <a:lnTo>
                    <a:pt x="427" y="295"/>
                  </a:lnTo>
                  <a:lnTo>
                    <a:pt x="428" y="317"/>
                  </a:lnTo>
                  <a:lnTo>
                    <a:pt x="430" y="342"/>
                  </a:lnTo>
                  <a:lnTo>
                    <a:pt x="431" y="356"/>
                  </a:lnTo>
                  <a:lnTo>
                    <a:pt x="433" y="380"/>
                  </a:lnTo>
                  <a:lnTo>
                    <a:pt x="434" y="396"/>
                  </a:lnTo>
                  <a:lnTo>
                    <a:pt x="435" y="410"/>
                  </a:lnTo>
                  <a:lnTo>
                    <a:pt x="437" y="426"/>
                  </a:lnTo>
                  <a:lnTo>
                    <a:pt x="438" y="450"/>
                  </a:lnTo>
                  <a:lnTo>
                    <a:pt x="438" y="457"/>
                  </a:lnTo>
                  <a:lnTo>
                    <a:pt x="440" y="465"/>
                  </a:lnTo>
                  <a:lnTo>
                    <a:pt x="441" y="480"/>
                  </a:lnTo>
                  <a:lnTo>
                    <a:pt x="443" y="489"/>
                  </a:lnTo>
                  <a:lnTo>
                    <a:pt x="444" y="489"/>
                  </a:lnTo>
                  <a:lnTo>
                    <a:pt x="445" y="496"/>
                  </a:lnTo>
                  <a:lnTo>
                    <a:pt x="447" y="505"/>
                  </a:lnTo>
                  <a:lnTo>
                    <a:pt x="448" y="505"/>
                  </a:lnTo>
                  <a:lnTo>
                    <a:pt x="450" y="512"/>
                  </a:lnTo>
                  <a:lnTo>
                    <a:pt x="451" y="512"/>
                  </a:lnTo>
                  <a:lnTo>
                    <a:pt x="453" y="505"/>
                  </a:lnTo>
                  <a:lnTo>
                    <a:pt x="454" y="505"/>
                  </a:lnTo>
                  <a:lnTo>
                    <a:pt x="455" y="496"/>
                  </a:lnTo>
                  <a:lnTo>
                    <a:pt x="455" y="489"/>
                  </a:lnTo>
                  <a:lnTo>
                    <a:pt x="457" y="480"/>
                  </a:lnTo>
                  <a:lnTo>
                    <a:pt x="458" y="473"/>
                  </a:lnTo>
                  <a:lnTo>
                    <a:pt x="460" y="457"/>
                  </a:lnTo>
                  <a:lnTo>
                    <a:pt x="461" y="450"/>
                  </a:lnTo>
                  <a:lnTo>
                    <a:pt x="463" y="435"/>
                  </a:lnTo>
                  <a:lnTo>
                    <a:pt x="464" y="426"/>
                  </a:lnTo>
                  <a:lnTo>
                    <a:pt x="465" y="410"/>
                  </a:lnTo>
                  <a:lnTo>
                    <a:pt x="467" y="387"/>
                  </a:lnTo>
                  <a:lnTo>
                    <a:pt x="468" y="372"/>
                  </a:lnTo>
                  <a:lnTo>
                    <a:pt x="470" y="349"/>
                  </a:lnTo>
                  <a:lnTo>
                    <a:pt x="471" y="333"/>
                  </a:lnTo>
                  <a:lnTo>
                    <a:pt x="473" y="310"/>
                  </a:lnTo>
                  <a:lnTo>
                    <a:pt x="473" y="287"/>
                  </a:lnTo>
                  <a:lnTo>
                    <a:pt x="474" y="263"/>
                  </a:lnTo>
                  <a:lnTo>
                    <a:pt x="475" y="247"/>
                  </a:lnTo>
                  <a:lnTo>
                    <a:pt x="477" y="225"/>
                  </a:lnTo>
                  <a:lnTo>
                    <a:pt x="478" y="202"/>
                  </a:lnTo>
                  <a:lnTo>
                    <a:pt x="480" y="179"/>
                  </a:lnTo>
                  <a:lnTo>
                    <a:pt x="481" y="155"/>
                  </a:lnTo>
                  <a:lnTo>
                    <a:pt x="483" y="139"/>
                  </a:lnTo>
                  <a:lnTo>
                    <a:pt x="484" y="116"/>
                  </a:lnTo>
                  <a:lnTo>
                    <a:pt x="485" y="100"/>
                  </a:lnTo>
                  <a:lnTo>
                    <a:pt x="487" y="85"/>
                  </a:lnTo>
                  <a:lnTo>
                    <a:pt x="488" y="70"/>
                  </a:lnTo>
                  <a:lnTo>
                    <a:pt x="490" y="62"/>
                  </a:lnTo>
                  <a:lnTo>
                    <a:pt x="490" y="39"/>
                  </a:lnTo>
                  <a:lnTo>
                    <a:pt x="491" y="30"/>
                  </a:lnTo>
                  <a:lnTo>
                    <a:pt x="493" y="23"/>
                  </a:lnTo>
                  <a:lnTo>
                    <a:pt x="494" y="16"/>
                  </a:lnTo>
                  <a:lnTo>
                    <a:pt x="495" y="7"/>
                  </a:lnTo>
                  <a:lnTo>
                    <a:pt x="497" y="7"/>
                  </a:lnTo>
                  <a:lnTo>
                    <a:pt x="498" y="0"/>
                  </a:lnTo>
                  <a:lnTo>
                    <a:pt x="500" y="0"/>
                  </a:lnTo>
                  <a:lnTo>
                    <a:pt x="501" y="0"/>
                  </a:lnTo>
                  <a:lnTo>
                    <a:pt x="503" y="7"/>
                  </a:lnTo>
                  <a:lnTo>
                    <a:pt x="504" y="7"/>
                  </a:lnTo>
                  <a:lnTo>
                    <a:pt x="505" y="16"/>
                  </a:lnTo>
                  <a:lnTo>
                    <a:pt x="507" y="23"/>
                  </a:lnTo>
                  <a:lnTo>
                    <a:pt x="507" y="30"/>
                  </a:lnTo>
                  <a:lnTo>
                    <a:pt x="508" y="39"/>
                  </a:lnTo>
                  <a:lnTo>
                    <a:pt x="510" y="55"/>
                  </a:lnTo>
                  <a:lnTo>
                    <a:pt x="511" y="62"/>
                  </a:lnTo>
                  <a:lnTo>
                    <a:pt x="513" y="77"/>
                  </a:lnTo>
                  <a:lnTo>
                    <a:pt x="514" y="100"/>
                  </a:lnTo>
                  <a:lnTo>
                    <a:pt x="515" y="109"/>
                  </a:lnTo>
                  <a:lnTo>
                    <a:pt x="517" y="125"/>
                  </a:lnTo>
                  <a:lnTo>
                    <a:pt x="518" y="139"/>
                  </a:lnTo>
                  <a:lnTo>
                    <a:pt x="520" y="163"/>
                  </a:lnTo>
                  <a:lnTo>
                    <a:pt x="521" y="179"/>
                  </a:lnTo>
                  <a:lnTo>
                    <a:pt x="523" y="202"/>
                  </a:lnTo>
                  <a:lnTo>
                    <a:pt x="524" y="217"/>
                  </a:lnTo>
                  <a:lnTo>
                    <a:pt x="524" y="240"/>
                  </a:lnTo>
                  <a:lnTo>
                    <a:pt x="525" y="263"/>
                  </a:lnTo>
                  <a:lnTo>
                    <a:pt x="527" y="279"/>
                  </a:lnTo>
                  <a:lnTo>
                    <a:pt x="528" y="302"/>
                  </a:lnTo>
                  <a:lnTo>
                    <a:pt x="530" y="326"/>
                  </a:lnTo>
                  <a:lnTo>
                    <a:pt x="531" y="333"/>
                  </a:lnTo>
                  <a:lnTo>
                    <a:pt x="533" y="365"/>
                  </a:lnTo>
                  <a:lnTo>
                    <a:pt x="534" y="380"/>
                  </a:lnTo>
                  <a:lnTo>
                    <a:pt x="535" y="403"/>
                  </a:lnTo>
                  <a:lnTo>
                    <a:pt x="537" y="410"/>
                  </a:lnTo>
                  <a:lnTo>
                    <a:pt x="538" y="426"/>
                  </a:lnTo>
                  <a:lnTo>
                    <a:pt x="540" y="442"/>
                  </a:lnTo>
                  <a:lnTo>
                    <a:pt x="541" y="457"/>
                  </a:lnTo>
                  <a:lnTo>
                    <a:pt x="541" y="465"/>
                  </a:lnTo>
                  <a:lnTo>
                    <a:pt x="543" y="473"/>
                  </a:lnTo>
                  <a:lnTo>
                    <a:pt x="544" y="489"/>
                  </a:lnTo>
                  <a:lnTo>
                    <a:pt x="545" y="496"/>
                  </a:lnTo>
                  <a:lnTo>
                    <a:pt x="547" y="496"/>
                  </a:lnTo>
                  <a:lnTo>
                    <a:pt x="548" y="505"/>
                  </a:lnTo>
                  <a:lnTo>
                    <a:pt x="550" y="512"/>
                  </a:lnTo>
                  <a:lnTo>
                    <a:pt x="551" y="512"/>
                  </a:lnTo>
                  <a:lnTo>
                    <a:pt x="553" y="505"/>
                  </a:lnTo>
                  <a:lnTo>
                    <a:pt x="554" y="505"/>
                  </a:lnTo>
                  <a:lnTo>
                    <a:pt x="555" y="505"/>
                  </a:lnTo>
                  <a:lnTo>
                    <a:pt x="557" y="505"/>
                  </a:lnTo>
                  <a:lnTo>
                    <a:pt x="558" y="489"/>
                  </a:lnTo>
                  <a:lnTo>
                    <a:pt x="558" y="480"/>
                  </a:lnTo>
                  <a:lnTo>
                    <a:pt x="560" y="480"/>
                  </a:lnTo>
                  <a:lnTo>
                    <a:pt x="561" y="465"/>
                  </a:lnTo>
                  <a:lnTo>
                    <a:pt x="563" y="450"/>
                  </a:lnTo>
                  <a:lnTo>
                    <a:pt x="564" y="442"/>
                  </a:lnTo>
                  <a:lnTo>
                    <a:pt x="565" y="426"/>
                  </a:lnTo>
                  <a:lnTo>
                    <a:pt x="567" y="410"/>
                  </a:lnTo>
                  <a:lnTo>
                    <a:pt x="568" y="396"/>
                  </a:lnTo>
                  <a:lnTo>
                    <a:pt x="570" y="380"/>
                  </a:lnTo>
                  <a:lnTo>
                    <a:pt x="571" y="356"/>
                  </a:lnTo>
                  <a:lnTo>
                    <a:pt x="573" y="333"/>
                  </a:lnTo>
                  <a:lnTo>
                    <a:pt x="574" y="310"/>
                  </a:lnTo>
                  <a:lnTo>
                    <a:pt x="574" y="295"/>
                  </a:lnTo>
                  <a:lnTo>
                    <a:pt x="575" y="272"/>
                  </a:lnTo>
                  <a:lnTo>
                    <a:pt x="577" y="247"/>
                  </a:lnTo>
                  <a:lnTo>
                    <a:pt x="578" y="233"/>
                  </a:lnTo>
                  <a:lnTo>
                    <a:pt x="580" y="209"/>
                  </a:lnTo>
                  <a:lnTo>
                    <a:pt x="581" y="186"/>
                  </a:lnTo>
                  <a:lnTo>
                    <a:pt x="583" y="163"/>
                  </a:lnTo>
                  <a:lnTo>
                    <a:pt x="584" y="147"/>
                  </a:lnTo>
                  <a:lnTo>
                    <a:pt x="585" y="132"/>
                  </a:lnTo>
                  <a:lnTo>
                    <a:pt x="587" y="116"/>
                  </a:lnTo>
                  <a:lnTo>
                    <a:pt x="588" y="93"/>
                  </a:lnTo>
                  <a:lnTo>
                    <a:pt x="590" y="70"/>
                  </a:lnTo>
                  <a:lnTo>
                    <a:pt x="591" y="62"/>
                  </a:lnTo>
                  <a:lnTo>
                    <a:pt x="591" y="46"/>
                  </a:lnTo>
                  <a:lnTo>
                    <a:pt x="593" y="39"/>
                  </a:lnTo>
                  <a:lnTo>
                    <a:pt x="594" y="23"/>
                  </a:lnTo>
                  <a:lnTo>
                    <a:pt x="595" y="16"/>
                  </a:lnTo>
                  <a:lnTo>
                    <a:pt x="597" y="16"/>
                  </a:lnTo>
                  <a:lnTo>
                    <a:pt x="598" y="7"/>
                  </a:lnTo>
                  <a:lnTo>
                    <a:pt x="600" y="0"/>
                  </a:lnTo>
                  <a:lnTo>
                    <a:pt x="601" y="0"/>
                  </a:lnTo>
                  <a:lnTo>
                    <a:pt x="603" y="0"/>
                  </a:lnTo>
                  <a:lnTo>
                    <a:pt x="604" y="0"/>
                  </a:lnTo>
                  <a:lnTo>
                    <a:pt x="605" y="0"/>
                  </a:lnTo>
                  <a:lnTo>
                    <a:pt x="607" y="7"/>
                  </a:lnTo>
                  <a:lnTo>
                    <a:pt x="608" y="16"/>
                  </a:lnTo>
                  <a:lnTo>
                    <a:pt x="608" y="23"/>
                  </a:lnTo>
                  <a:lnTo>
                    <a:pt x="610" y="30"/>
                  </a:lnTo>
                  <a:lnTo>
                    <a:pt x="611" y="39"/>
                  </a:lnTo>
                  <a:lnTo>
                    <a:pt x="613" y="55"/>
                  </a:lnTo>
                  <a:lnTo>
                    <a:pt x="614" y="70"/>
                  </a:lnTo>
                  <a:lnTo>
                    <a:pt x="615" y="85"/>
                  </a:lnTo>
                  <a:lnTo>
                    <a:pt x="617" y="100"/>
                  </a:lnTo>
                  <a:lnTo>
                    <a:pt x="618" y="116"/>
                  </a:lnTo>
                  <a:lnTo>
                    <a:pt x="620" y="132"/>
                  </a:lnTo>
                  <a:lnTo>
                    <a:pt x="621" y="147"/>
                  </a:lnTo>
                  <a:lnTo>
                    <a:pt x="623" y="170"/>
                  </a:lnTo>
                  <a:lnTo>
                    <a:pt x="624" y="186"/>
                  </a:lnTo>
                  <a:lnTo>
                    <a:pt x="625" y="209"/>
                  </a:lnTo>
                  <a:lnTo>
                    <a:pt x="625" y="233"/>
                  </a:lnTo>
                  <a:lnTo>
                    <a:pt x="627" y="256"/>
                  </a:lnTo>
                  <a:lnTo>
                    <a:pt x="628" y="272"/>
                  </a:lnTo>
                  <a:lnTo>
                    <a:pt x="630" y="295"/>
                  </a:lnTo>
                  <a:lnTo>
                    <a:pt x="631" y="310"/>
                  </a:lnTo>
                  <a:lnTo>
                    <a:pt x="633" y="333"/>
                  </a:lnTo>
                  <a:lnTo>
                    <a:pt x="634" y="3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9" name="Freeform 19"/>
            <p:cNvSpPr>
              <a:spLocks/>
            </p:cNvSpPr>
            <p:nvPr/>
          </p:nvSpPr>
          <p:spPr bwMode="auto">
            <a:xfrm>
              <a:off x="1382" y="916"/>
              <a:ext cx="376" cy="1273"/>
            </a:xfrm>
            <a:custGeom>
              <a:avLst/>
              <a:gdLst>
                <a:gd name="T0" fmla="*/ 0 w 936"/>
                <a:gd name="T1" fmla="*/ 390 h 1513"/>
                <a:gd name="T2" fmla="*/ 1 w 936"/>
                <a:gd name="T3" fmla="*/ 392 h 1513"/>
                <a:gd name="T4" fmla="*/ 2 w 936"/>
                <a:gd name="T5" fmla="*/ 380 h 1513"/>
                <a:gd name="T6" fmla="*/ 2 w 936"/>
                <a:gd name="T7" fmla="*/ 374 h 1513"/>
                <a:gd name="T8" fmla="*/ 3 w 936"/>
                <a:gd name="T9" fmla="*/ 392 h 1513"/>
                <a:gd name="T10" fmla="*/ 4 w 936"/>
                <a:gd name="T11" fmla="*/ 441 h 1513"/>
                <a:gd name="T12" fmla="*/ 4 w 936"/>
                <a:gd name="T13" fmla="*/ 467 h 1513"/>
                <a:gd name="T14" fmla="*/ 5 w 936"/>
                <a:gd name="T15" fmla="*/ 466 h 1513"/>
                <a:gd name="T16" fmla="*/ 6 w 936"/>
                <a:gd name="T17" fmla="*/ 398 h 1513"/>
                <a:gd name="T18" fmla="*/ 7 w 936"/>
                <a:gd name="T19" fmla="*/ 188 h 1513"/>
                <a:gd name="T20" fmla="*/ 7 w 936"/>
                <a:gd name="T21" fmla="*/ 169 h 1513"/>
                <a:gd name="T22" fmla="*/ 8 w 936"/>
                <a:gd name="T23" fmla="*/ 393 h 1513"/>
                <a:gd name="T24" fmla="*/ 9 w 936"/>
                <a:gd name="T25" fmla="*/ 650 h 1513"/>
                <a:gd name="T26" fmla="*/ 10 w 936"/>
                <a:gd name="T27" fmla="*/ 713 h 1513"/>
                <a:gd name="T28" fmla="*/ 10 w 936"/>
                <a:gd name="T29" fmla="*/ 693 h 1513"/>
                <a:gd name="T30" fmla="*/ 11 w 936"/>
                <a:gd name="T31" fmla="*/ 318 h 1513"/>
                <a:gd name="T32" fmla="*/ 12 w 936"/>
                <a:gd name="T33" fmla="*/ 67 h 1513"/>
                <a:gd name="T34" fmla="*/ 12 w 936"/>
                <a:gd name="T35" fmla="*/ 60 h 1513"/>
                <a:gd name="T36" fmla="*/ 12 w 936"/>
                <a:gd name="T37" fmla="*/ 69 h 1513"/>
                <a:gd name="T38" fmla="*/ 12 w 936"/>
                <a:gd name="T39" fmla="*/ 79 h 1513"/>
                <a:gd name="T40" fmla="*/ 14 w 936"/>
                <a:gd name="T41" fmla="*/ 544 h 1513"/>
                <a:gd name="T42" fmla="*/ 14 w 936"/>
                <a:gd name="T43" fmla="*/ 666 h 1513"/>
                <a:gd name="T44" fmla="*/ 14 w 936"/>
                <a:gd name="T45" fmla="*/ 709 h 1513"/>
                <a:gd name="T46" fmla="*/ 15 w 936"/>
                <a:gd name="T47" fmla="*/ 576 h 1513"/>
                <a:gd name="T48" fmla="*/ 16 w 936"/>
                <a:gd name="T49" fmla="*/ 332 h 1513"/>
                <a:gd name="T50" fmla="*/ 16 w 936"/>
                <a:gd name="T51" fmla="*/ 177 h 1513"/>
                <a:gd name="T52" fmla="*/ 17 w 936"/>
                <a:gd name="T53" fmla="*/ 153 h 1513"/>
                <a:gd name="T54" fmla="*/ 17 w 936"/>
                <a:gd name="T55" fmla="*/ 251 h 1513"/>
                <a:gd name="T56" fmla="*/ 18 w 936"/>
                <a:gd name="T57" fmla="*/ 400 h 1513"/>
                <a:gd name="T58" fmla="*/ 19 w 936"/>
                <a:gd name="T59" fmla="*/ 443 h 1513"/>
                <a:gd name="T60" fmla="*/ 19 w 936"/>
                <a:gd name="T61" fmla="*/ 482 h 1513"/>
                <a:gd name="T62" fmla="*/ 20 w 936"/>
                <a:gd name="T63" fmla="*/ 448 h 1513"/>
                <a:gd name="T64" fmla="*/ 20 w 936"/>
                <a:gd name="T65" fmla="*/ 395 h 1513"/>
                <a:gd name="T66" fmla="*/ 21 w 936"/>
                <a:gd name="T67" fmla="*/ 369 h 1513"/>
                <a:gd name="T68" fmla="*/ 22 w 936"/>
                <a:gd name="T69" fmla="*/ 374 h 1513"/>
                <a:gd name="T70" fmla="*/ 23 w 936"/>
                <a:gd name="T71" fmla="*/ 393 h 1513"/>
                <a:gd name="T72" fmla="*/ 25 w 936"/>
                <a:gd name="T73" fmla="*/ 389 h 15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6" h="1513">
                  <a:moveTo>
                    <a:pt x="0" y="779"/>
                  </a:moveTo>
                  <a:cubicBezTo>
                    <a:pt x="12" y="782"/>
                    <a:pt x="24" y="786"/>
                    <a:pt x="33" y="782"/>
                  </a:cubicBezTo>
                  <a:cubicBezTo>
                    <a:pt x="42" y="778"/>
                    <a:pt x="46" y="764"/>
                    <a:pt x="54" y="758"/>
                  </a:cubicBezTo>
                  <a:cubicBezTo>
                    <a:pt x="62" y="752"/>
                    <a:pt x="73" y="742"/>
                    <a:pt x="84" y="746"/>
                  </a:cubicBezTo>
                  <a:cubicBezTo>
                    <a:pt x="95" y="750"/>
                    <a:pt x="108" y="759"/>
                    <a:pt x="120" y="782"/>
                  </a:cubicBezTo>
                  <a:cubicBezTo>
                    <a:pt x="132" y="805"/>
                    <a:pt x="146" y="856"/>
                    <a:pt x="153" y="881"/>
                  </a:cubicBezTo>
                  <a:cubicBezTo>
                    <a:pt x="160" y="906"/>
                    <a:pt x="157" y="924"/>
                    <a:pt x="162" y="932"/>
                  </a:cubicBezTo>
                  <a:cubicBezTo>
                    <a:pt x="167" y="940"/>
                    <a:pt x="176" y="952"/>
                    <a:pt x="186" y="929"/>
                  </a:cubicBezTo>
                  <a:cubicBezTo>
                    <a:pt x="196" y="906"/>
                    <a:pt x="213" y="886"/>
                    <a:pt x="225" y="794"/>
                  </a:cubicBezTo>
                  <a:cubicBezTo>
                    <a:pt x="237" y="702"/>
                    <a:pt x="252" y="450"/>
                    <a:pt x="258" y="374"/>
                  </a:cubicBezTo>
                  <a:cubicBezTo>
                    <a:pt x="264" y="298"/>
                    <a:pt x="251" y="270"/>
                    <a:pt x="261" y="338"/>
                  </a:cubicBezTo>
                  <a:cubicBezTo>
                    <a:pt x="271" y="406"/>
                    <a:pt x="304" y="625"/>
                    <a:pt x="318" y="785"/>
                  </a:cubicBezTo>
                  <a:cubicBezTo>
                    <a:pt x="332" y="945"/>
                    <a:pt x="338" y="1192"/>
                    <a:pt x="345" y="1298"/>
                  </a:cubicBezTo>
                  <a:cubicBezTo>
                    <a:pt x="352" y="1404"/>
                    <a:pt x="358" y="1410"/>
                    <a:pt x="363" y="1424"/>
                  </a:cubicBezTo>
                  <a:cubicBezTo>
                    <a:pt x="368" y="1438"/>
                    <a:pt x="369" y="1513"/>
                    <a:pt x="378" y="1382"/>
                  </a:cubicBezTo>
                  <a:cubicBezTo>
                    <a:pt x="387" y="1251"/>
                    <a:pt x="408" y="843"/>
                    <a:pt x="420" y="635"/>
                  </a:cubicBezTo>
                  <a:cubicBezTo>
                    <a:pt x="432" y="427"/>
                    <a:pt x="443" y="220"/>
                    <a:pt x="450" y="134"/>
                  </a:cubicBezTo>
                  <a:cubicBezTo>
                    <a:pt x="457" y="48"/>
                    <a:pt x="459" y="119"/>
                    <a:pt x="462" y="119"/>
                  </a:cubicBezTo>
                  <a:cubicBezTo>
                    <a:pt x="465" y="119"/>
                    <a:pt x="467" y="131"/>
                    <a:pt x="468" y="137"/>
                  </a:cubicBezTo>
                  <a:cubicBezTo>
                    <a:pt x="469" y="143"/>
                    <a:pt x="462" y="0"/>
                    <a:pt x="471" y="158"/>
                  </a:cubicBezTo>
                  <a:cubicBezTo>
                    <a:pt x="480" y="316"/>
                    <a:pt x="514" y="890"/>
                    <a:pt x="525" y="1085"/>
                  </a:cubicBezTo>
                  <a:cubicBezTo>
                    <a:pt x="536" y="1280"/>
                    <a:pt x="533" y="1273"/>
                    <a:pt x="537" y="1328"/>
                  </a:cubicBezTo>
                  <a:cubicBezTo>
                    <a:pt x="541" y="1383"/>
                    <a:pt x="541" y="1444"/>
                    <a:pt x="549" y="1415"/>
                  </a:cubicBezTo>
                  <a:cubicBezTo>
                    <a:pt x="557" y="1386"/>
                    <a:pt x="576" y="1276"/>
                    <a:pt x="585" y="1151"/>
                  </a:cubicBezTo>
                  <a:cubicBezTo>
                    <a:pt x="594" y="1026"/>
                    <a:pt x="598" y="795"/>
                    <a:pt x="606" y="662"/>
                  </a:cubicBezTo>
                  <a:cubicBezTo>
                    <a:pt x="614" y="529"/>
                    <a:pt x="630" y="412"/>
                    <a:pt x="636" y="353"/>
                  </a:cubicBezTo>
                  <a:cubicBezTo>
                    <a:pt x="642" y="294"/>
                    <a:pt x="640" y="281"/>
                    <a:pt x="645" y="305"/>
                  </a:cubicBezTo>
                  <a:cubicBezTo>
                    <a:pt x="650" y="329"/>
                    <a:pt x="660" y="418"/>
                    <a:pt x="669" y="500"/>
                  </a:cubicBezTo>
                  <a:cubicBezTo>
                    <a:pt x="678" y="582"/>
                    <a:pt x="688" y="733"/>
                    <a:pt x="696" y="797"/>
                  </a:cubicBezTo>
                  <a:cubicBezTo>
                    <a:pt x="704" y="861"/>
                    <a:pt x="711" y="857"/>
                    <a:pt x="717" y="884"/>
                  </a:cubicBezTo>
                  <a:cubicBezTo>
                    <a:pt x="723" y="911"/>
                    <a:pt x="728" y="960"/>
                    <a:pt x="735" y="962"/>
                  </a:cubicBezTo>
                  <a:cubicBezTo>
                    <a:pt x="742" y="964"/>
                    <a:pt x="754" y="925"/>
                    <a:pt x="762" y="896"/>
                  </a:cubicBezTo>
                  <a:cubicBezTo>
                    <a:pt x="770" y="867"/>
                    <a:pt x="774" y="814"/>
                    <a:pt x="783" y="788"/>
                  </a:cubicBezTo>
                  <a:cubicBezTo>
                    <a:pt x="792" y="762"/>
                    <a:pt x="809" y="744"/>
                    <a:pt x="819" y="737"/>
                  </a:cubicBezTo>
                  <a:cubicBezTo>
                    <a:pt x="829" y="730"/>
                    <a:pt x="834" y="738"/>
                    <a:pt x="843" y="746"/>
                  </a:cubicBezTo>
                  <a:cubicBezTo>
                    <a:pt x="852" y="754"/>
                    <a:pt x="858" y="780"/>
                    <a:pt x="873" y="785"/>
                  </a:cubicBezTo>
                  <a:cubicBezTo>
                    <a:pt x="888" y="790"/>
                    <a:pt x="912" y="783"/>
                    <a:pt x="936" y="776"/>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7" name="Group 31"/>
          <p:cNvGrpSpPr>
            <a:grpSpLocks/>
          </p:cNvGrpSpPr>
          <p:nvPr/>
        </p:nvGrpSpPr>
        <p:grpSpPr bwMode="auto">
          <a:xfrm>
            <a:off x="5864225" y="4741863"/>
            <a:ext cx="3390900" cy="1589087"/>
            <a:chOff x="1112" y="2987"/>
            <a:chExt cx="2136" cy="1001"/>
          </a:xfrm>
        </p:grpSpPr>
        <p:grpSp>
          <p:nvGrpSpPr>
            <p:cNvPr id="32791" name="Group 20"/>
            <p:cNvGrpSpPr>
              <a:grpSpLocks/>
            </p:cNvGrpSpPr>
            <p:nvPr/>
          </p:nvGrpSpPr>
          <p:grpSpPr bwMode="auto">
            <a:xfrm>
              <a:off x="2120" y="2987"/>
              <a:ext cx="89" cy="996"/>
              <a:chOff x="3697" y="3002"/>
              <a:chExt cx="129" cy="996"/>
            </a:xfrm>
          </p:grpSpPr>
          <p:pic>
            <p:nvPicPr>
              <p:cNvPr id="32794" name="Picture 21" descr="txp_fi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697" y="3002"/>
                <a:ext cx="12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95" name="Line 22"/>
              <p:cNvSpPr>
                <a:spLocks noChangeShapeType="1"/>
              </p:cNvSpPr>
              <p:nvPr/>
            </p:nvSpPr>
            <p:spPr bwMode="auto">
              <a:xfrm>
                <a:off x="3781" y="3672"/>
                <a:ext cx="0" cy="3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6" name="Line 23"/>
              <p:cNvSpPr>
                <a:spLocks noChangeShapeType="1"/>
              </p:cNvSpPr>
              <p:nvPr/>
            </p:nvSpPr>
            <p:spPr bwMode="auto">
              <a:xfrm flipV="1">
                <a:off x="3783" y="3250"/>
                <a:ext cx="0" cy="4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92" name="Freeform 24"/>
            <p:cNvSpPr>
              <a:spLocks/>
            </p:cNvSpPr>
            <p:nvPr/>
          </p:nvSpPr>
          <p:spPr bwMode="auto">
            <a:xfrm>
              <a:off x="1112" y="3111"/>
              <a:ext cx="2136" cy="877"/>
            </a:xfrm>
            <a:custGeom>
              <a:avLst/>
              <a:gdLst>
                <a:gd name="T0" fmla="*/ 0 w 3099"/>
                <a:gd name="T1" fmla="*/ 859 h 877"/>
                <a:gd name="T2" fmla="*/ 66 w 3099"/>
                <a:gd name="T3" fmla="*/ 776 h 877"/>
                <a:gd name="T4" fmla="*/ 120 w 3099"/>
                <a:gd name="T5" fmla="*/ 411 h 877"/>
                <a:gd name="T6" fmla="*/ 165 w 3099"/>
                <a:gd name="T7" fmla="*/ 173 h 877"/>
                <a:gd name="T8" fmla="*/ 258 w 3099"/>
                <a:gd name="T9" fmla="*/ 27 h 877"/>
                <a:gd name="T10" fmla="*/ 332 w 3099"/>
                <a:gd name="T11" fmla="*/ 8 h 877"/>
                <a:gd name="T12" fmla="*/ 444 w 3099"/>
                <a:gd name="T13" fmla="*/ 45 h 877"/>
                <a:gd name="T14" fmla="*/ 493 w 3099"/>
                <a:gd name="T15" fmla="*/ 91 h 877"/>
                <a:gd name="T16" fmla="*/ 540 w 3099"/>
                <a:gd name="T17" fmla="*/ 191 h 877"/>
                <a:gd name="T18" fmla="*/ 602 w 3099"/>
                <a:gd name="T19" fmla="*/ 484 h 877"/>
                <a:gd name="T20" fmla="*/ 644 w 3099"/>
                <a:gd name="T21" fmla="*/ 785 h 877"/>
                <a:gd name="T22" fmla="*/ 700 w 3099"/>
                <a:gd name="T23" fmla="*/ 877 h 8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 h="877">
                  <a:moveTo>
                    <a:pt x="0" y="859"/>
                  </a:moveTo>
                  <a:cubicBezTo>
                    <a:pt x="102" y="855"/>
                    <a:pt x="204" y="851"/>
                    <a:pt x="292" y="776"/>
                  </a:cubicBezTo>
                  <a:cubicBezTo>
                    <a:pt x="380" y="701"/>
                    <a:pt x="457" y="511"/>
                    <a:pt x="530" y="411"/>
                  </a:cubicBezTo>
                  <a:cubicBezTo>
                    <a:pt x="603" y="311"/>
                    <a:pt x="629" y="237"/>
                    <a:pt x="731" y="173"/>
                  </a:cubicBezTo>
                  <a:cubicBezTo>
                    <a:pt x="833" y="109"/>
                    <a:pt x="1020" y="54"/>
                    <a:pt x="1143" y="27"/>
                  </a:cubicBezTo>
                  <a:cubicBezTo>
                    <a:pt x="1266" y="0"/>
                    <a:pt x="1335" y="5"/>
                    <a:pt x="1472" y="8"/>
                  </a:cubicBezTo>
                  <a:cubicBezTo>
                    <a:pt x="1609" y="11"/>
                    <a:pt x="1847" y="31"/>
                    <a:pt x="1966" y="45"/>
                  </a:cubicBezTo>
                  <a:cubicBezTo>
                    <a:pt x="2085" y="59"/>
                    <a:pt x="2114" y="67"/>
                    <a:pt x="2185" y="91"/>
                  </a:cubicBezTo>
                  <a:cubicBezTo>
                    <a:pt x="2256" y="115"/>
                    <a:pt x="2314" y="126"/>
                    <a:pt x="2395" y="191"/>
                  </a:cubicBezTo>
                  <a:cubicBezTo>
                    <a:pt x="2476" y="256"/>
                    <a:pt x="2594" y="385"/>
                    <a:pt x="2670" y="484"/>
                  </a:cubicBezTo>
                  <a:cubicBezTo>
                    <a:pt x="2746" y="583"/>
                    <a:pt x="2781" y="720"/>
                    <a:pt x="2852" y="785"/>
                  </a:cubicBezTo>
                  <a:cubicBezTo>
                    <a:pt x="2923" y="850"/>
                    <a:pt x="3011" y="863"/>
                    <a:pt x="3099" y="877"/>
                  </a:cubicBezTo>
                </a:path>
              </a:pathLst>
            </a:custGeom>
            <a:noFill/>
            <a:ln w="38100" cap="rnd"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Line 26"/>
            <p:cNvSpPr>
              <a:spLocks noChangeShapeType="1"/>
            </p:cNvSpPr>
            <p:nvPr/>
          </p:nvSpPr>
          <p:spPr bwMode="auto">
            <a:xfrm flipV="1">
              <a:off x="1226" y="3093"/>
              <a:ext cx="1925" cy="669"/>
            </a:xfrm>
            <a:prstGeom prst="line">
              <a:avLst/>
            </a:prstGeom>
            <a:noFill/>
            <a:ln w="3810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78" name="Text Box 28"/>
          <p:cNvSpPr txBox="1">
            <a:spLocks noChangeArrowheads="1"/>
          </p:cNvSpPr>
          <p:nvPr/>
        </p:nvSpPr>
        <p:spPr bwMode="auto">
          <a:xfrm>
            <a:off x="1509713" y="254000"/>
            <a:ext cx="626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b="1">
                <a:solidFill>
                  <a:srgbClr val="000099"/>
                </a:solidFill>
                <a:cs typeface="Times New Roman" panose="02020603050405020304" pitchFamily="18" charset="0"/>
              </a:rPr>
              <a:t>A single pulse can also be synthesized in the frequency domain</a:t>
            </a:r>
            <a:endParaRPr lang="en-US" altLang="en-US" sz="1800">
              <a:solidFill>
                <a:srgbClr val="000099"/>
              </a:solidFill>
              <a:cs typeface="Times New Roman" panose="02020603050405020304" pitchFamily="18" charset="0"/>
            </a:endParaRPr>
          </a:p>
        </p:txBody>
      </p:sp>
      <p:grpSp>
        <p:nvGrpSpPr>
          <p:cNvPr id="22573" name="Group 45"/>
          <p:cNvGrpSpPr>
            <a:grpSpLocks/>
          </p:cNvGrpSpPr>
          <p:nvPr/>
        </p:nvGrpSpPr>
        <p:grpSpPr bwMode="auto">
          <a:xfrm>
            <a:off x="4868863" y="1495425"/>
            <a:ext cx="3286125" cy="2020888"/>
            <a:chOff x="2116" y="942"/>
            <a:chExt cx="2070" cy="1273"/>
          </a:xfrm>
        </p:grpSpPr>
        <p:sp>
          <p:nvSpPr>
            <p:cNvPr id="32788" name="Freeform 34"/>
            <p:cNvSpPr>
              <a:spLocks/>
            </p:cNvSpPr>
            <p:nvPr/>
          </p:nvSpPr>
          <p:spPr bwMode="auto">
            <a:xfrm>
              <a:off x="3139" y="1070"/>
              <a:ext cx="1047" cy="1089"/>
            </a:xfrm>
            <a:custGeom>
              <a:avLst/>
              <a:gdLst>
                <a:gd name="T0" fmla="*/ 55 w 661"/>
                <a:gd name="T1" fmla="*/ 9543 h 520"/>
                <a:gd name="T2" fmla="*/ 120 w 661"/>
                <a:gd name="T3" fmla="*/ 9403 h 520"/>
                <a:gd name="T4" fmla="*/ 190 w 661"/>
                <a:gd name="T5" fmla="*/ 7311 h 520"/>
                <a:gd name="T6" fmla="*/ 250 w 661"/>
                <a:gd name="T7" fmla="*/ 4021 h 520"/>
                <a:gd name="T8" fmla="*/ 326 w 661"/>
                <a:gd name="T9" fmla="*/ 1194 h 520"/>
                <a:gd name="T10" fmla="*/ 390 w 661"/>
                <a:gd name="T11" fmla="*/ 136 h 520"/>
                <a:gd name="T12" fmla="*/ 455 w 661"/>
                <a:gd name="T13" fmla="*/ 882 h 520"/>
                <a:gd name="T14" fmla="*/ 520 w 661"/>
                <a:gd name="T15" fmla="*/ 3271 h 520"/>
                <a:gd name="T16" fmla="*/ 584 w 661"/>
                <a:gd name="T17" fmla="*/ 6404 h 520"/>
                <a:gd name="T18" fmla="*/ 654 w 661"/>
                <a:gd name="T19" fmla="*/ 8947 h 520"/>
                <a:gd name="T20" fmla="*/ 721 w 661"/>
                <a:gd name="T21" fmla="*/ 9847 h 520"/>
                <a:gd name="T22" fmla="*/ 778 w 661"/>
                <a:gd name="T23" fmla="*/ 9102 h 520"/>
                <a:gd name="T24" fmla="*/ 855 w 661"/>
                <a:gd name="T25" fmla="*/ 6404 h 520"/>
                <a:gd name="T26" fmla="*/ 919 w 661"/>
                <a:gd name="T27" fmla="*/ 3131 h 520"/>
                <a:gd name="T28" fmla="*/ 980 w 661"/>
                <a:gd name="T29" fmla="*/ 578 h 520"/>
                <a:gd name="T30" fmla="*/ 1053 w 661"/>
                <a:gd name="T31" fmla="*/ 136 h 520"/>
                <a:gd name="T32" fmla="*/ 1114 w 661"/>
                <a:gd name="T33" fmla="*/ 1351 h 520"/>
                <a:gd name="T34" fmla="*/ 1190 w 661"/>
                <a:gd name="T35" fmla="*/ 4172 h 520"/>
                <a:gd name="T36" fmla="*/ 1251 w 661"/>
                <a:gd name="T37" fmla="*/ 7311 h 520"/>
                <a:gd name="T38" fmla="*/ 1315 w 661"/>
                <a:gd name="T39" fmla="*/ 9403 h 520"/>
                <a:gd name="T40" fmla="*/ 1383 w 661"/>
                <a:gd name="T41" fmla="*/ 9719 h 520"/>
                <a:gd name="T42" fmla="*/ 1457 w 661"/>
                <a:gd name="T43" fmla="*/ 7891 h 520"/>
                <a:gd name="T44" fmla="*/ 1522 w 661"/>
                <a:gd name="T45" fmla="*/ 4926 h 520"/>
                <a:gd name="T46" fmla="*/ 1593 w 661"/>
                <a:gd name="T47" fmla="*/ 1920 h 520"/>
                <a:gd name="T48" fmla="*/ 1658 w 661"/>
                <a:gd name="T49" fmla="*/ 0 h 520"/>
                <a:gd name="T50" fmla="*/ 1723 w 661"/>
                <a:gd name="T51" fmla="*/ 444 h 520"/>
                <a:gd name="T52" fmla="*/ 1788 w 661"/>
                <a:gd name="T53" fmla="*/ 2232 h 520"/>
                <a:gd name="T54" fmla="*/ 1852 w 661"/>
                <a:gd name="T55" fmla="*/ 5238 h 520"/>
                <a:gd name="T56" fmla="*/ 1926 w 661"/>
                <a:gd name="T57" fmla="*/ 8057 h 520"/>
                <a:gd name="T58" fmla="*/ 1993 w 661"/>
                <a:gd name="T59" fmla="*/ 9719 h 520"/>
                <a:gd name="T60" fmla="*/ 2050 w 661"/>
                <a:gd name="T61" fmla="*/ 9403 h 520"/>
                <a:gd name="T62" fmla="*/ 2123 w 661"/>
                <a:gd name="T63" fmla="*/ 7018 h 520"/>
                <a:gd name="T64" fmla="*/ 2186 w 661"/>
                <a:gd name="T65" fmla="*/ 3885 h 520"/>
                <a:gd name="T66" fmla="*/ 2260 w 661"/>
                <a:gd name="T67" fmla="*/ 1058 h 520"/>
                <a:gd name="T68" fmla="*/ 2321 w 661"/>
                <a:gd name="T69" fmla="*/ 136 h 520"/>
                <a:gd name="T70" fmla="*/ 2384 w 661"/>
                <a:gd name="T71" fmla="*/ 754 h 520"/>
                <a:gd name="T72" fmla="*/ 2457 w 661"/>
                <a:gd name="T73" fmla="*/ 3131 h 520"/>
                <a:gd name="T74" fmla="*/ 2519 w 661"/>
                <a:gd name="T75" fmla="*/ 6404 h 520"/>
                <a:gd name="T76" fmla="*/ 2579 w 661"/>
                <a:gd name="T77" fmla="*/ 8947 h 520"/>
                <a:gd name="T78" fmla="*/ 2655 w 661"/>
                <a:gd name="T79" fmla="*/ 9847 h 520"/>
                <a:gd name="T80" fmla="*/ 2716 w 661"/>
                <a:gd name="T81" fmla="*/ 8505 h 520"/>
                <a:gd name="T82" fmla="*/ 2789 w 661"/>
                <a:gd name="T83" fmla="*/ 5807 h 520"/>
                <a:gd name="T84" fmla="*/ 2853 w 661"/>
                <a:gd name="T85" fmla="*/ 2670 h 520"/>
                <a:gd name="T86" fmla="*/ 2913 w 661"/>
                <a:gd name="T87" fmla="*/ 444 h 520"/>
                <a:gd name="T88" fmla="*/ 2986 w 661"/>
                <a:gd name="T89" fmla="*/ 0 h 520"/>
                <a:gd name="T90" fmla="*/ 3049 w 661"/>
                <a:gd name="T91" fmla="*/ 1479 h 520"/>
                <a:gd name="T92" fmla="*/ 3109 w 661"/>
                <a:gd name="T93" fmla="*/ 4482 h 520"/>
                <a:gd name="T94" fmla="*/ 3184 w 661"/>
                <a:gd name="T95" fmla="*/ 7755 h 520"/>
                <a:gd name="T96" fmla="*/ 3247 w 661"/>
                <a:gd name="T97" fmla="*/ 9403 h 520"/>
                <a:gd name="T98" fmla="*/ 3320 w 661"/>
                <a:gd name="T99" fmla="*/ 9403 h 520"/>
                <a:gd name="T100" fmla="*/ 3382 w 661"/>
                <a:gd name="T101" fmla="*/ 7311 h 520"/>
                <a:gd name="T102" fmla="*/ 3442 w 661"/>
                <a:gd name="T103" fmla="*/ 4172 h 520"/>
                <a:gd name="T104" fmla="*/ 3518 w 661"/>
                <a:gd name="T105" fmla="*/ 1351 h 520"/>
                <a:gd name="T106" fmla="*/ 3580 w 661"/>
                <a:gd name="T107" fmla="*/ 136 h 520"/>
                <a:gd name="T108" fmla="*/ 3653 w 661"/>
                <a:gd name="T109" fmla="*/ 1058 h 520"/>
                <a:gd name="T110" fmla="*/ 3716 w 661"/>
                <a:gd name="T111" fmla="*/ 4021 h 520"/>
                <a:gd name="T112" fmla="*/ 3776 w 661"/>
                <a:gd name="T113" fmla="*/ 6850 h 520"/>
                <a:gd name="T114" fmla="*/ 3851 w 661"/>
                <a:gd name="T115" fmla="*/ 9231 h 520"/>
                <a:gd name="T116" fmla="*/ 3922 w 661"/>
                <a:gd name="T117" fmla="*/ 9847 h 520"/>
                <a:gd name="T118" fmla="*/ 3987 w 661"/>
                <a:gd name="T119" fmla="*/ 8193 h 520"/>
                <a:gd name="T120" fmla="*/ 4055 w 661"/>
                <a:gd name="T121" fmla="*/ 5238 h 520"/>
                <a:gd name="T122" fmla="*/ 4117 w 661"/>
                <a:gd name="T123" fmla="*/ 2092 h 5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1" h="520">
                  <a:moveTo>
                    <a:pt x="0" y="419"/>
                  </a:moveTo>
                  <a:lnTo>
                    <a:pt x="2" y="435"/>
                  </a:lnTo>
                  <a:lnTo>
                    <a:pt x="3" y="450"/>
                  </a:lnTo>
                  <a:lnTo>
                    <a:pt x="3" y="465"/>
                  </a:lnTo>
                  <a:lnTo>
                    <a:pt x="4" y="473"/>
                  </a:lnTo>
                  <a:lnTo>
                    <a:pt x="6" y="489"/>
                  </a:lnTo>
                  <a:lnTo>
                    <a:pt x="7" y="489"/>
                  </a:lnTo>
                  <a:lnTo>
                    <a:pt x="9" y="496"/>
                  </a:lnTo>
                  <a:lnTo>
                    <a:pt x="10" y="505"/>
                  </a:lnTo>
                  <a:lnTo>
                    <a:pt x="12" y="505"/>
                  </a:lnTo>
                  <a:lnTo>
                    <a:pt x="13" y="505"/>
                  </a:lnTo>
                  <a:lnTo>
                    <a:pt x="14" y="505"/>
                  </a:lnTo>
                  <a:lnTo>
                    <a:pt x="16" y="505"/>
                  </a:lnTo>
                  <a:lnTo>
                    <a:pt x="17" y="505"/>
                  </a:lnTo>
                  <a:lnTo>
                    <a:pt x="19" y="496"/>
                  </a:lnTo>
                  <a:lnTo>
                    <a:pt x="19" y="489"/>
                  </a:lnTo>
                  <a:lnTo>
                    <a:pt x="20" y="480"/>
                  </a:lnTo>
                  <a:lnTo>
                    <a:pt x="22" y="473"/>
                  </a:lnTo>
                  <a:lnTo>
                    <a:pt x="23" y="457"/>
                  </a:lnTo>
                  <a:lnTo>
                    <a:pt x="24" y="442"/>
                  </a:lnTo>
                  <a:lnTo>
                    <a:pt x="26" y="435"/>
                  </a:lnTo>
                  <a:lnTo>
                    <a:pt x="27" y="410"/>
                  </a:lnTo>
                  <a:lnTo>
                    <a:pt x="29" y="403"/>
                  </a:lnTo>
                  <a:lnTo>
                    <a:pt x="30" y="380"/>
                  </a:lnTo>
                  <a:lnTo>
                    <a:pt x="32" y="365"/>
                  </a:lnTo>
                  <a:lnTo>
                    <a:pt x="33" y="342"/>
                  </a:lnTo>
                  <a:lnTo>
                    <a:pt x="34" y="326"/>
                  </a:lnTo>
                  <a:lnTo>
                    <a:pt x="36" y="310"/>
                  </a:lnTo>
                  <a:lnTo>
                    <a:pt x="36" y="279"/>
                  </a:lnTo>
                  <a:lnTo>
                    <a:pt x="37" y="256"/>
                  </a:lnTo>
                  <a:lnTo>
                    <a:pt x="39" y="240"/>
                  </a:lnTo>
                  <a:lnTo>
                    <a:pt x="40" y="209"/>
                  </a:lnTo>
                  <a:lnTo>
                    <a:pt x="42" y="193"/>
                  </a:lnTo>
                  <a:lnTo>
                    <a:pt x="43" y="170"/>
                  </a:lnTo>
                  <a:lnTo>
                    <a:pt x="44" y="155"/>
                  </a:lnTo>
                  <a:lnTo>
                    <a:pt x="46" y="139"/>
                  </a:lnTo>
                  <a:lnTo>
                    <a:pt x="47" y="116"/>
                  </a:lnTo>
                  <a:lnTo>
                    <a:pt x="49" y="93"/>
                  </a:lnTo>
                  <a:lnTo>
                    <a:pt x="50" y="85"/>
                  </a:lnTo>
                  <a:lnTo>
                    <a:pt x="52" y="62"/>
                  </a:lnTo>
                  <a:lnTo>
                    <a:pt x="53" y="46"/>
                  </a:lnTo>
                  <a:lnTo>
                    <a:pt x="53" y="39"/>
                  </a:lnTo>
                  <a:lnTo>
                    <a:pt x="54" y="23"/>
                  </a:lnTo>
                  <a:lnTo>
                    <a:pt x="56" y="16"/>
                  </a:lnTo>
                  <a:lnTo>
                    <a:pt x="57" y="23"/>
                  </a:lnTo>
                  <a:lnTo>
                    <a:pt x="59" y="7"/>
                  </a:lnTo>
                  <a:lnTo>
                    <a:pt x="60" y="16"/>
                  </a:lnTo>
                  <a:lnTo>
                    <a:pt x="62" y="7"/>
                  </a:lnTo>
                  <a:lnTo>
                    <a:pt x="63" y="7"/>
                  </a:lnTo>
                  <a:lnTo>
                    <a:pt x="64" y="7"/>
                  </a:lnTo>
                  <a:lnTo>
                    <a:pt x="66" y="7"/>
                  </a:lnTo>
                  <a:lnTo>
                    <a:pt x="67" y="16"/>
                  </a:lnTo>
                  <a:lnTo>
                    <a:pt x="69" y="16"/>
                  </a:lnTo>
                  <a:lnTo>
                    <a:pt x="70" y="23"/>
                  </a:lnTo>
                  <a:lnTo>
                    <a:pt x="70" y="39"/>
                  </a:lnTo>
                  <a:lnTo>
                    <a:pt x="72" y="46"/>
                  </a:lnTo>
                  <a:lnTo>
                    <a:pt x="73" y="62"/>
                  </a:lnTo>
                  <a:lnTo>
                    <a:pt x="74" y="70"/>
                  </a:lnTo>
                  <a:lnTo>
                    <a:pt x="76" y="93"/>
                  </a:lnTo>
                  <a:lnTo>
                    <a:pt x="77" y="109"/>
                  </a:lnTo>
                  <a:lnTo>
                    <a:pt x="79" y="116"/>
                  </a:lnTo>
                  <a:lnTo>
                    <a:pt x="80" y="139"/>
                  </a:lnTo>
                  <a:lnTo>
                    <a:pt x="82" y="155"/>
                  </a:lnTo>
                  <a:lnTo>
                    <a:pt x="83" y="170"/>
                  </a:lnTo>
                  <a:lnTo>
                    <a:pt x="84" y="193"/>
                  </a:lnTo>
                  <a:lnTo>
                    <a:pt x="86" y="217"/>
                  </a:lnTo>
                  <a:lnTo>
                    <a:pt x="87" y="233"/>
                  </a:lnTo>
                  <a:lnTo>
                    <a:pt x="87" y="263"/>
                  </a:lnTo>
                  <a:lnTo>
                    <a:pt x="89" y="272"/>
                  </a:lnTo>
                  <a:lnTo>
                    <a:pt x="90" y="295"/>
                  </a:lnTo>
                  <a:lnTo>
                    <a:pt x="92" y="317"/>
                  </a:lnTo>
                  <a:lnTo>
                    <a:pt x="93" y="333"/>
                  </a:lnTo>
                  <a:lnTo>
                    <a:pt x="94" y="349"/>
                  </a:lnTo>
                  <a:lnTo>
                    <a:pt x="96" y="380"/>
                  </a:lnTo>
                  <a:lnTo>
                    <a:pt x="97" y="387"/>
                  </a:lnTo>
                  <a:lnTo>
                    <a:pt x="99" y="410"/>
                  </a:lnTo>
                  <a:lnTo>
                    <a:pt x="100" y="426"/>
                  </a:lnTo>
                  <a:lnTo>
                    <a:pt x="102" y="435"/>
                  </a:lnTo>
                  <a:lnTo>
                    <a:pt x="103" y="450"/>
                  </a:lnTo>
                  <a:lnTo>
                    <a:pt x="104" y="465"/>
                  </a:lnTo>
                  <a:lnTo>
                    <a:pt x="104" y="473"/>
                  </a:lnTo>
                  <a:lnTo>
                    <a:pt x="106" y="489"/>
                  </a:lnTo>
                  <a:lnTo>
                    <a:pt x="107" y="496"/>
                  </a:lnTo>
                  <a:lnTo>
                    <a:pt x="109" y="505"/>
                  </a:lnTo>
                  <a:lnTo>
                    <a:pt x="110" y="505"/>
                  </a:lnTo>
                  <a:lnTo>
                    <a:pt x="112" y="505"/>
                  </a:lnTo>
                  <a:lnTo>
                    <a:pt x="113" y="505"/>
                  </a:lnTo>
                  <a:lnTo>
                    <a:pt x="114" y="512"/>
                  </a:lnTo>
                  <a:lnTo>
                    <a:pt x="116" y="505"/>
                  </a:lnTo>
                  <a:lnTo>
                    <a:pt x="117" y="512"/>
                  </a:lnTo>
                  <a:lnTo>
                    <a:pt x="119" y="505"/>
                  </a:lnTo>
                  <a:lnTo>
                    <a:pt x="120" y="505"/>
                  </a:lnTo>
                  <a:lnTo>
                    <a:pt x="122" y="496"/>
                  </a:lnTo>
                  <a:lnTo>
                    <a:pt x="122" y="489"/>
                  </a:lnTo>
                  <a:lnTo>
                    <a:pt x="123" y="473"/>
                  </a:lnTo>
                  <a:lnTo>
                    <a:pt x="124" y="473"/>
                  </a:lnTo>
                  <a:lnTo>
                    <a:pt x="126" y="450"/>
                  </a:lnTo>
                  <a:lnTo>
                    <a:pt x="127" y="442"/>
                  </a:lnTo>
                  <a:lnTo>
                    <a:pt x="129" y="426"/>
                  </a:lnTo>
                  <a:lnTo>
                    <a:pt x="130" y="410"/>
                  </a:lnTo>
                  <a:lnTo>
                    <a:pt x="132" y="387"/>
                  </a:lnTo>
                  <a:lnTo>
                    <a:pt x="133" y="372"/>
                  </a:lnTo>
                  <a:lnTo>
                    <a:pt x="134" y="356"/>
                  </a:lnTo>
                  <a:lnTo>
                    <a:pt x="136" y="333"/>
                  </a:lnTo>
                  <a:lnTo>
                    <a:pt x="137" y="317"/>
                  </a:lnTo>
                  <a:lnTo>
                    <a:pt x="139" y="295"/>
                  </a:lnTo>
                  <a:lnTo>
                    <a:pt x="139" y="272"/>
                  </a:lnTo>
                  <a:lnTo>
                    <a:pt x="140" y="247"/>
                  </a:lnTo>
                  <a:lnTo>
                    <a:pt x="142" y="225"/>
                  </a:lnTo>
                  <a:lnTo>
                    <a:pt x="143" y="202"/>
                  </a:lnTo>
                  <a:lnTo>
                    <a:pt x="144" y="186"/>
                  </a:lnTo>
                  <a:lnTo>
                    <a:pt x="146" y="163"/>
                  </a:lnTo>
                  <a:lnTo>
                    <a:pt x="147" y="139"/>
                  </a:lnTo>
                  <a:lnTo>
                    <a:pt x="149" y="125"/>
                  </a:lnTo>
                  <a:lnTo>
                    <a:pt x="150" y="109"/>
                  </a:lnTo>
                  <a:lnTo>
                    <a:pt x="152" y="93"/>
                  </a:lnTo>
                  <a:lnTo>
                    <a:pt x="153" y="70"/>
                  </a:lnTo>
                  <a:lnTo>
                    <a:pt x="154" y="62"/>
                  </a:lnTo>
                  <a:lnTo>
                    <a:pt x="156" y="39"/>
                  </a:lnTo>
                  <a:lnTo>
                    <a:pt x="156" y="30"/>
                  </a:lnTo>
                  <a:lnTo>
                    <a:pt x="157" y="23"/>
                  </a:lnTo>
                  <a:lnTo>
                    <a:pt x="159" y="16"/>
                  </a:lnTo>
                  <a:lnTo>
                    <a:pt x="160" y="16"/>
                  </a:lnTo>
                  <a:lnTo>
                    <a:pt x="162" y="7"/>
                  </a:lnTo>
                  <a:lnTo>
                    <a:pt x="163" y="7"/>
                  </a:lnTo>
                  <a:lnTo>
                    <a:pt x="164" y="7"/>
                  </a:lnTo>
                  <a:lnTo>
                    <a:pt x="166" y="0"/>
                  </a:lnTo>
                  <a:lnTo>
                    <a:pt x="167" y="7"/>
                  </a:lnTo>
                  <a:lnTo>
                    <a:pt x="169" y="7"/>
                  </a:lnTo>
                  <a:lnTo>
                    <a:pt x="170" y="16"/>
                  </a:lnTo>
                  <a:lnTo>
                    <a:pt x="172" y="16"/>
                  </a:lnTo>
                  <a:lnTo>
                    <a:pt x="172" y="30"/>
                  </a:lnTo>
                  <a:lnTo>
                    <a:pt x="173" y="30"/>
                  </a:lnTo>
                  <a:lnTo>
                    <a:pt x="174" y="46"/>
                  </a:lnTo>
                  <a:lnTo>
                    <a:pt x="176" y="62"/>
                  </a:lnTo>
                  <a:lnTo>
                    <a:pt x="177" y="70"/>
                  </a:lnTo>
                  <a:lnTo>
                    <a:pt x="179" y="93"/>
                  </a:lnTo>
                  <a:lnTo>
                    <a:pt x="180" y="100"/>
                  </a:lnTo>
                  <a:lnTo>
                    <a:pt x="182" y="125"/>
                  </a:lnTo>
                  <a:lnTo>
                    <a:pt x="183" y="139"/>
                  </a:lnTo>
                  <a:lnTo>
                    <a:pt x="184" y="163"/>
                  </a:lnTo>
                  <a:lnTo>
                    <a:pt x="186" y="179"/>
                  </a:lnTo>
                  <a:lnTo>
                    <a:pt x="187" y="193"/>
                  </a:lnTo>
                  <a:lnTo>
                    <a:pt x="189" y="217"/>
                  </a:lnTo>
                  <a:lnTo>
                    <a:pt x="189" y="240"/>
                  </a:lnTo>
                  <a:lnTo>
                    <a:pt x="190" y="256"/>
                  </a:lnTo>
                  <a:lnTo>
                    <a:pt x="192" y="279"/>
                  </a:lnTo>
                  <a:lnTo>
                    <a:pt x="193" y="295"/>
                  </a:lnTo>
                  <a:lnTo>
                    <a:pt x="194" y="317"/>
                  </a:lnTo>
                  <a:lnTo>
                    <a:pt x="196" y="342"/>
                  </a:lnTo>
                  <a:lnTo>
                    <a:pt x="197" y="365"/>
                  </a:lnTo>
                  <a:lnTo>
                    <a:pt x="199" y="380"/>
                  </a:lnTo>
                  <a:lnTo>
                    <a:pt x="200" y="396"/>
                  </a:lnTo>
                  <a:lnTo>
                    <a:pt x="202" y="410"/>
                  </a:lnTo>
                  <a:lnTo>
                    <a:pt x="203" y="426"/>
                  </a:lnTo>
                  <a:lnTo>
                    <a:pt x="204" y="450"/>
                  </a:lnTo>
                  <a:lnTo>
                    <a:pt x="206" y="457"/>
                  </a:lnTo>
                  <a:lnTo>
                    <a:pt x="206" y="465"/>
                  </a:lnTo>
                  <a:lnTo>
                    <a:pt x="207" y="480"/>
                  </a:lnTo>
                  <a:lnTo>
                    <a:pt x="209" y="489"/>
                  </a:lnTo>
                  <a:lnTo>
                    <a:pt x="210" y="489"/>
                  </a:lnTo>
                  <a:lnTo>
                    <a:pt x="212" y="496"/>
                  </a:lnTo>
                  <a:lnTo>
                    <a:pt x="213" y="505"/>
                  </a:lnTo>
                  <a:lnTo>
                    <a:pt x="214" y="512"/>
                  </a:lnTo>
                  <a:lnTo>
                    <a:pt x="216" y="505"/>
                  </a:lnTo>
                  <a:lnTo>
                    <a:pt x="217" y="512"/>
                  </a:lnTo>
                  <a:lnTo>
                    <a:pt x="219" y="505"/>
                  </a:lnTo>
                  <a:lnTo>
                    <a:pt x="220" y="505"/>
                  </a:lnTo>
                  <a:lnTo>
                    <a:pt x="222" y="496"/>
                  </a:lnTo>
                  <a:lnTo>
                    <a:pt x="223" y="496"/>
                  </a:lnTo>
                  <a:lnTo>
                    <a:pt x="224" y="480"/>
                  </a:lnTo>
                  <a:lnTo>
                    <a:pt x="226" y="473"/>
                  </a:lnTo>
                  <a:lnTo>
                    <a:pt x="227" y="450"/>
                  </a:lnTo>
                  <a:lnTo>
                    <a:pt x="229" y="442"/>
                  </a:lnTo>
                  <a:lnTo>
                    <a:pt x="230" y="426"/>
                  </a:lnTo>
                  <a:lnTo>
                    <a:pt x="232" y="410"/>
                  </a:lnTo>
                  <a:lnTo>
                    <a:pt x="233" y="396"/>
                  </a:lnTo>
                  <a:lnTo>
                    <a:pt x="234" y="380"/>
                  </a:lnTo>
                  <a:lnTo>
                    <a:pt x="236" y="356"/>
                  </a:lnTo>
                  <a:lnTo>
                    <a:pt x="237" y="342"/>
                  </a:lnTo>
                  <a:lnTo>
                    <a:pt x="239" y="317"/>
                  </a:lnTo>
                  <a:lnTo>
                    <a:pt x="240" y="295"/>
                  </a:lnTo>
                  <a:lnTo>
                    <a:pt x="240" y="279"/>
                  </a:lnTo>
                  <a:lnTo>
                    <a:pt x="242" y="256"/>
                  </a:lnTo>
                  <a:lnTo>
                    <a:pt x="243" y="233"/>
                  </a:lnTo>
                  <a:lnTo>
                    <a:pt x="244" y="217"/>
                  </a:lnTo>
                  <a:lnTo>
                    <a:pt x="246" y="193"/>
                  </a:lnTo>
                  <a:lnTo>
                    <a:pt x="247" y="179"/>
                  </a:lnTo>
                  <a:lnTo>
                    <a:pt x="249" y="155"/>
                  </a:lnTo>
                  <a:lnTo>
                    <a:pt x="250" y="132"/>
                  </a:lnTo>
                  <a:lnTo>
                    <a:pt x="252" y="116"/>
                  </a:lnTo>
                  <a:lnTo>
                    <a:pt x="253" y="100"/>
                  </a:lnTo>
                  <a:lnTo>
                    <a:pt x="254" y="85"/>
                  </a:lnTo>
                  <a:lnTo>
                    <a:pt x="256" y="70"/>
                  </a:lnTo>
                  <a:lnTo>
                    <a:pt x="257" y="55"/>
                  </a:lnTo>
                  <a:lnTo>
                    <a:pt x="257" y="39"/>
                  </a:lnTo>
                  <a:lnTo>
                    <a:pt x="259" y="23"/>
                  </a:lnTo>
                  <a:lnTo>
                    <a:pt x="260" y="16"/>
                  </a:lnTo>
                  <a:lnTo>
                    <a:pt x="262" y="16"/>
                  </a:lnTo>
                  <a:lnTo>
                    <a:pt x="263" y="0"/>
                  </a:lnTo>
                  <a:lnTo>
                    <a:pt x="264" y="0"/>
                  </a:lnTo>
                  <a:lnTo>
                    <a:pt x="266" y="7"/>
                  </a:lnTo>
                  <a:lnTo>
                    <a:pt x="267" y="0"/>
                  </a:lnTo>
                  <a:lnTo>
                    <a:pt x="269" y="0"/>
                  </a:lnTo>
                  <a:lnTo>
                    <a:pt x="270" y="7"/>
                  </a:lnTo>
                  <a:lnTo>
                    <a:pt x="272" y="7"/>
                  </a:lnTo>
                  <a:lnTo>
                    <a:pt x="273" y="16"/>
                  </a:lnTo>
                  <a:lnTo>
                    <a:pt x="274" y="23"/>
                  </a:lnTo>
                  <a:lnTo>
                    <a:pt x="274" y="30"/>
                  </a:lnTo>
                  <a:lnTo>
                    <a:pt x="276" y="30"/>
                  </a:lnTo>
                  <a:lnTo>
                    <a:pt x="277" y="46"/>
                  </a:lnTo>
                  <a:lnTo>
                    <a:pt x="279" y="62"/>
                  </a:lnTo>
                  <a:lnTo>
                    <a:pt x="280" y="70"/>
                  </a:lnTo>
                  <a:lnTo>
                    <a:pt x="282" y="85"/>
                  </a:lnTo>
                  <a:lnTo>
                    <a:pt x="283" y="100"/>
                  </a:lnTo>
                  <a:lnTo>
                    <a:pt x="284" y="116"/>
                  </a:lnTo>
                  <a:lnTo>
                    <a:pt x="286" y="139"/>
                  </a:lnTo>
                  <a:lnTo>
                    <a:pt x="287" y="155"/>
                  </a:lnTo>
                  <a:lnTo>
                    <a:pt x="289" y="170"/>
                  </a:lnTo>
                  <a:lnTo>
                    <a:pt x="290" y="193"/>
                  </a:lnTo>
                  <a:lnTo>
                    <a:pt x="292" y="209"/>
                  </a:lnTo>
                  <a:lnTo>
                    <a:pt x="292" y="233"/>
                  </a:lnTo>
                  <a:lnTo>
                    <a:pt x="293" y="256"/>
                  </a:lnTo>
                  <a:lnTo>
                    <a:pt x="294" y="272"/>
                  </a:lnTo>
                  <a:lnTo>
                    <a:pt x="296" y="295"/>
                  </a:lnTo>
                  <a:lnTo>
                    <a:pt x="297" y="317"/>
                  </a:lnTo>
                  <a:lnTo>
                    <a:pt x="299" y="326"/>
                  </a:lnTo>
                  <a:lnTo>
                    <a:pt x="300" y="349"/>
                  </a:lnTo>
                  <a:lnTo>
                    <a:pt x="302" y="372"/>
                  </a:lnTo>
                  <a:lnTo>
                    <a:pt x="303" y="396"/>
                  </a:lnTo>
                  <a:lnTo>
                    <a:pt x="304" y="410"/>
                  </a:lnTo>
                  <a:lnTo>
                    <a:pt x="306" y="419"/>
                  </a:lnTo>
                  <a:lnTo>
                    <a:pt x="307" y="442"/>
                  </a:lnTo>
                  <a:lnTo>
                    <a:pt x="307" y="450"/>
                  </a:lnTo>
                  <a:lnTo>
                    <a:pt x="309" y="465"/>
                  </a:lnTo>
                  <a:lnTo>
                    <a:pt x="310" y="480"/>
                  </a:lnTo>
                  <a:lnTo>
                    <a:pt x="312" y="489"/>
                  </a:lnTo>
                  <a:lnTo>
                    <a:pt x="313" y="496"/>
                  </a:lnTo>
                  <a:lnTo>
                    <a:pt x="314" y="496"/>
                  </a:lnTo>
                  <a:lnTo>
                    <a:pt x="316" y="505"/>
                  </a:lnTo>
                  <a:lnTo>
                    <a:pt x="317" y="505"/>
                  </a:lnTo>
                  <a:lnTo>
                    <a:pt x="319" y="512"/>
                  </a:lnTo>
                  <a:lnTo>
                    <a:pt x="320" y="505"/>
                  </a:lnTo>
                  <a:lnTo>
                    <a:pt x="322" y="512"/>
                  </a:lnTo>
                  <a:lnTo>
                    <a:pt x="323" y="505"/>
                  </a:lnTo>
                  <a:lnTo>
                    <a:pt x="324" y="496"/>
                  </a:lnTo>
                  <a:lnTo>
                    <a:pt x="324" y="489"/>
                  </a:lnTo>
                  <a:lnTo>
                    <a:pt x="326" y="489"/>
                  </a:lnTo>
                  <a:lnTo>
                    <a:pt x="327" y="473"/>
                  </a:lnTo>
                  <a:lnTo>
                    <a:pt x="329" y="457"/>
                  </a:lnTo>
                  <a:lnTo>
                    <a:pt x="330" y="450"/>
                  </a:lnTo>
                  <a:lnTo>
                    <a:pt x="332" y="435"/>
                  </a:lnTo>
                  <a:lnTo>
                    <a:pt x="333" y="419"/>
                  </a:lnTo>
                  <a:lnTo>
                    <a:pt x="334" y="396"/>
                  </a:lnTo>
                  <a:lnTo>
                    <a:pt x="336" y="380"/>
                  </a:lnTo>
                  <a:lnTo>
                    <a:pt x="337" y="365"/>
                  </a:lnTo>
                  <a:lnTo>
                    <a:pt x="339" y="342"/>
                  </a:lnTo>
                  <a:lnTo>
                    <a:pt x="340" y="326"/>
                  </a:lnTo>
                  <a:lnTo>
                    <a:pt x="342" y="302"/>
                  </a:lnTo>
                  <a:lnTo>
                    <a:pt x="342" y="279"/>
                  </a:lnTo>
                  <a:lnTo>
                    <a:pt x="343" y="256"/>
                  </a:lnTo>
                  <a:lnTo>
                    <a:pt x="344" y="233"/>
                  </a:lnTo>
                  <a:lnTo>
                    <a:pt x="346" y="217"/>
                  </a:lnTo>
                  <a:lnTo>
                    <a:pt x="347" y="202"/>
                  </a:lnTo>
                  <a:lnTo>
                    <a:pt x="349" y="170"/>
                  </a:lnTo>
                  <a:lnTo>
                    <a:pt x="350" y="155"/>
                  </a:lnTo>
                  <a:lnTo>
                    <a:pt x="352" y="132"/>
                  </a:lnTo>
                  <a:lnTo>
                    <a:pt x="353" y="116"/>
                  </a:lnTo>
                  <a:lnTo>
                    <a:pt x="354" y="100"/>
                  </a:lnTo>
                  <a:lnTo>
                    <a:pt x="356" y="85"/>
                  </a:lnTo>
                  <a:lnTo>
                    <a:pt x="357" y="62"/>
                  </a:lnTo>
                  <a:lnTo>
                    <a:pt x="359" y="55"/>
                  </a:lnTo>
                  <a:lnTo>
                    <a:pt x="359" y="39"/>
                  </a:lnTo>
                  <a:lnTo>
                    <a:pt x="360" y="30"/>
                  </a:lnTo>
                  <a:lnTo>
                    <a:pt x="362" y="23"/>
                  </a:lnTo>
                  <a:lnTo>
                    <a:pt x="363" y="16"/>
                  </a:lnTo>
                  <a:lnTo>
                    <a:pt x="364" y="16"/>
                  </a:lnTo>
                  <a:lnTo>
                    <a:pt x="366" y="7"/>
                  </a:lnTo>
                  <a:lnTo>
                    <a:pt x="367" y="0"/>
                  </a:lnTo>
                  <a:lnTo>
                    <a:pt x="369" y="7"/>
                  </a:lnTo>
                  <a:lnTo>
                    <a:pt x="370" y="0"/>
                  </a:lnTo>
                  <a:lnTo>
                    <a:pt x="372" y="0"/>
                  </a:lnTo>
                  <a:lnTo>
                    <a:pt x="373" y="7"/>
                  </a:lnTo>
                  <a:lnTo>
                    <a:pt x="374" y="7"/>
                  </a:lnTo>
                  <a:lnTo>
                    <a:pt x="376" y="7"/>
                  </a:lnTo>
                  <a:lnTo>
                    <a:pt x="376" y="23"/>
                  </a:lnTo>
                  <a:lnTo>
                    <a:pt x="377" y="30"/>
                  </a:lnTo>
                  <a:lnTo>
                    <a:pt x="379" y="39"/>
                  </a:lnTo>
                  <a:lnTo>
                    <a:pt x="380" y="55"/>
                  </a:lnTo>
                  <a:lnTo>
                    <a:pt x="382" y="70"/>
                  </a:lnTo>
                  <a:lnTo>
                    <a:pt x="383" y="77"/>
                  </a:lnTo>
                  <a:lnTo>
                    <a:pt x="384" y="93"/>
                  </a:lnTo>
                  <a:lnTo>
                    <a:pt x="386" y="109"/>
                  </a:lnTo>
                  <a:lnTo>
                    <a:pt x="387" y="132"/>
                  </a:lnTo>
                  <a:lnTo>
                    <a:pt x="389" y="147"/>
                  </a:lnTo>
                  <a:lnTo>
                    <a:pt x="390" y="163"/>
                  </a:lnTo>
                  <a:lnTo>
                    <a:pt x="392" y="179"/>
                  </a:lnTo>
                  <a:lnTo>
                    <a:pt x="393" y="202"/>
                  </a:lnTo>
                  <a:lnTo>
                    <a:pt x="393" y="225"/>
                  </a:lnTo>
                  <a:lnTo>
                    <a:pt x="394" y="247"/>
                  </a:lnTo>
                  <a:lnTo>
                    <a:pt x="396" y="263"/>
                  </a:lnTo>
                  <a:lnTo>
                    <a:pt x="397" y="287"/>
                  </a:lnTo>
                  <a:lnTo>
                    <a:pt x="399" y="310"/>
                  </a:lnTo>
                  <a:lnTo>
                    <a:pt x="400" y="333"/>
                  </a:lnTo>
                  <a:lnTo>
                    <a:pt x="402" y="356"/>
                  </a:lnTo>
                  <a:lnTo>
                    <a:pt x="403" y="372"/>
                  </a:lnTo>
                  <a:lnTo>
                    <a:pt x="404" y="387"/>
                  </a:lnTo>
                  <a:lnTo>
                    <a:pt x="406" y="403"/>
                  </a:lnTo>
                  <a:lnTo>
                    <a:pt x="407" y="426"/>
                  </a:lnTo>
                  <a:lnTo>
                    <a:pt x="409" y="435"/>
                  </a:lnTo>
                  <a:lnTo>
                    <a:pt x="410" y="450"/>
                  </a:lnTo>
                  <a:lnTo>
                    <a:pt x="410" y="465"/>
                  </a:lnTo>
                  <a:lnTo>
                    <a:pt x="412" y="473"/>
                  </a:lnTo>
                  <a:lnTo>
                    <a:pt x="413" y="489"/>
                  </a:lnTo>
                  <a:lnTo>
                    <a:pt x="414" y="496"/>
                  </a:lnTo>
                  <a:lnTo>
                    <a:pt x="416" y="505"/>
                  </a:lnTo>
                  <a:lnTo>
                    <a:pt x="417" y="505"/>
                  </a:lnTo>
                  <a:lnTo>
                    <a:pt x="419" y="505"/>
                  </a:lnTo>
                  <a:lnTo>
                    <a:pt x="420" y="505"/>
                  </a:lnTo>
                  <a:lnTo>
                    <a:pt x="422" y="512"/>
                  </a:lnTo>
                  <a:lnTo>
                    <a:pt x="423" y="505"/>
                  </a:lnTo>
                  <a:lnTo>
                    <a:pt x="424" y="505"/>
                  </a:lnTo>
                  <a:lnTo>
                    <a:pt x="426" y="496"/>
                  </a:lnTo>
                  <a:lnTo>
                    <a:pt x="427" y="489"/>
                  </a:lnTo>
                  <a:lnTo>
                    <a:pt x="427" y="480"/>
                  </a:lnTo>
                  <a:lnTo>
                    <a:pt x="429" y="473"/>
                  </a:lnTo>
                  <a:lnTo>
                    <a:pt x="430" y="457"/>
                  </a:lnTo>
                  <a:lnTo>
                    <a:pt x="432" y="442"/>
                  </a:lnTo>
                  <a:lnTo>
                    <a:pt x="433" y="426"/>
                  </a:lnTo>
                  <a:lnTo>
                    <a:pt x="434" y="419"/>
                  </a:lnTo>
                  <a:lnTo>
                    <a:pt x="436" y="403"/>
                  </a:lnTo>
                  <a:lnTo>
                    <a:pt x="437" y="380"/>
                  </a:lnTo>
                  <a:lnTo>
                    <a:pt x="439" y="365"/>
                  </a:lnTo>
                  <a:lnTo>
                    <a:pt x="440" y="342"/>
                  </a:lnTo>
                  <a:lnTo>
                    <a:pt x="442" y="326"/>
                  </a:lnTo>
                  <a:lnTo>
                    <a:pt x="443" y="302"/>
                  </a:lnTo>
                  <a:lnTo>
                    <a:pt x="444" y="272"/>
                  </a:lnTo>
                  <a:lnTo>
                    <a:pt x="444" y="263"/>
                  </a:lnTo>
                  <a:lnTo>
                    <a:pt x="446" y="233"/>
                  </a:lnTo>
                  <a:lnTo>
                    <a:pt x="447" y="217"/>
                  </a:lnTo>
                  <a:lnTo>
                    <a:pt x="449" y="193"/>
                  </a:lnTo>
                  <a:lnTo>
                    <a:pt x="450" y="170"/>
                  </a:lnTo>
                  <a:lnTo>
                    <a:pt x="452" y="155"/>
                  </a:lnTo>
                  <a:lnTo>
                    <a:pt x="453" y="139"/>
                  </a:lnTo>
                  <a:lnTo>
                    <a:pt x="454" y="116"/>
                  </a:lnTo>
                  <a:lnTo>
                    <a:pt x="456" y="93"/>
                  </a:lnTo>
                  <a:lnTo>
                    <a:pt x="457" y="77"/>
                  </a:lnTo>
                  <a:lnTo>
                    <a:pt x="459" y="62"/>
                  </a:lnTo>
                  <a:lnTo>
                    <a:pt x="460" y="55"/>
                  </a:lnTo>
                  <a:lnTo>
                    <a:pt x="460" y="39"/>
                  </a:lnTo>
                  <a:lnTo>
                    <a:pt x="462" y="30"/>
                  </a:lnTo>
                  <a:lnTo>
                    <a:pt x="463" y="23"/>
                  </a:lnTo>
                  <a:lnTo>
                    <a:pt x="464" y="7"/>
                  </a:lnTo>
                  <a:lnTo>
                    <a:pt x="466" y="0"/>
                  </a:lnTo>
                  <a:lnTo>
                    <a:pt x="467" y="7"/>
                  </a:lnTo>
                  <a:lnTo>
                    <a:pt x="469" y="0"/>
                  </a:lnTo>
                  <a:lnTo>
                    <a:pt x="470" y="0"/>
                  </a:lnTo>
                  <a:lnTo>
                    <a:pt x="472" y="0"/>
                  </a:lnTo>
                  <a:lnTo>
                    <a:pt x="473" y="0"/>
                  </a:lnTo>
                  <a:lnTo>
                    <a:pt x="474" y="0"/>
                  </a:lnTo>
                  <a:lnTo>
                    <a:pt x="476" y="7"/>
                  </a:lnTo>
                  <a:lnTo>
                    <a:pt x="477" y="16"/>
                  </a:lnTo>
                  <a:lnTo>
                    <a:pt x="477" y="23"/>
                  </a:lnTo>
                  <a:lnTo>
                    <a:pt x="479" y="30"/>
                  </a:lnTo>
                  <a:lnTo>
                    <a:pt x="480" y="39"/>
                  </a:lnTo>
                  <a:lnTo>
                    <a:pt x="482" y="55"/>
                  </a:lnTo>
                  <a:lnTo>
                    <a:pt x="483" y="62"/>
                  </a:lnTo>
                  <a:lnTo>
                    <a:pt x="484" y="77"/>
                  </a:lnTo>
                  <a:lnTo>
                    <a:pt x="486" y="93"/>
                  </a:lnTo>
                  <a:lnTo>
                    <a:pt x="487" y="109"/>
                  </a:lnTo>
                  <a:lnTo>
                    <a:pt x="489" y="132"/>
                  </a:lnTo>
                  <a:lnTo>
                    <a:pt x="490" y="147"/>
                  </a:lnTo>
                  <a:lnTo>
                    <a:pt x="492" y="163"/>
                  </a:lnTo>
                  <a:lnTo>
                    <a:pt x="493" y="193"/>
                  </a:lnTo>
                  <a:lnTo>
                    <a:pt x="494" y="209"/>
                  </a:lnTo>
                  <a:lnTo>
                    <a:pt x="494" y="233"/>
                  </a:lnTo>
                  <a:lnTo>
                    <a:pt x="496" y="256"/>
                  </a:lnTo>
                  <a:lnTo>
                    <a:pt x="497" y="272"/>
                  </a:lnTo>
                  <a:lnTo>
                    <a:pt x="499" y="302"/>
                  </a:lnTo>
                  <a:lnTo>
                    <a:pt x="500" y="326"/>
                  </a:lnTo>
                  <a:lnTo>
                    <a:pt x="502" y="342"/>
                  </a:lnTo>
                  <a:lnTo>
                    <a:pt x="503" y="365"/>
                  </a:lnTo>
                  <a:lnTo>
                    <a:pt x="504" y="380"/>
                  </a:lnTo>
                  <a:lnTo>
                    <a:pt x="506" y="403"/>
                  </a:lnTo>
                  <a:lnTo>
                    <a:pt x="507" y="419"/>
                  </a:lnTo>
                  <a:lnTo>
                    <a:pt x="509" y="426"/>
                  </a:lnTo>
                  <a:lnTo>
                    <a:pt x="510" y="442"/>
                  </a:lnTo>
                  <a:lnTo>
                    <a:pt x="512" y="457"/>
                  </a:lnTo>
                  <a:lnTo>
                    <a:pt x="512" y="473"/>
                  </a:lnTo>
                  <a:lnTo>
                    <a:pt x="513" y="480"/>
                  </a:lnTo>
                  <a:lnTo>
                    <a:pt x="514" y="489"/>
                  </a:lnTo>
                  <a:lnTo>
                    <a:pt x="516" y="489"/>
                  </a:lnTo>
                  <a:lnTo>
                    <a:pt x="517" y="505"/>
                  </a:lnTo>
                  <a:lnTo>
                    <a:pt x="519" y="505"/>
                  </a:lnTo>
                  <a:lnTo>
                    <a:pt x="520" y="505"/>
                  </a:lnTo>
                  <a:lnTo>
                    <a:pt x="522" y="505"/>
                  </a:lnTo>
                  <a:lnTo>
                    <a:pt x="523" y="505"/>
                  </a:lnTo>
                  <a:lnTo>
                    <a:pt x="524" y="496"/>
                  </a:lnTo>
                  <a:lnTo>
                    <a:pt x="526" y="496"/>
                  </a:lnTo>
                  <a:lnTo>
                    <a:pt x="527" y="489"/>
                  </a:lnTo>
                  <a:lnTo>
                    <a:pt x="529" y="480"/>
                  </a:lnTo>
                  <a:lnTo>
                    <a:pt x="529" y="473"/>
                  </a:lnTo>
                  <a:lnTo>
                    <a:pt x="530" y="457"/>
                  </a:lnTo>
                  <a:lnTo>
                    <a:pt x="532" y="442"/>
                  </a:lnTo>
                  <a:lnTo>
                    <a:pt x="533" y="435"/>
                  </a:lnTo>
                  <a:lnTo>
                    <a:pt x="534" y="419"/>
                  </a:lnTo>
                  <a:lnTo>
                    <a:pt x="536" y="403"/>
                  </a:lnTo>
                  <a:lnTo>
                    <a:pt x="537" y="380"/>
                  </a:lnTo>
                  <a:lnTo>
                    <a:pt x="539" y="365"/>
                  </a:lnTo>
                  <a:lnTo>
                    <a:pt x="540" y="342"/>
                  </a:lnTo>
                  <a:lnTo>
                    <a:pt x="542" y="326"/>
                  </a:lnTo>
                  <a:lnTo>
                    <a:pt x="543" y="310"/>
                  </a:lnTo>
                  <a:lnTo>
                    <a:pt x="544" y="279"/>
                  </a:lnTo>
                  <a:lnTo>
                    <a:pt x="546" y="256"/>
                  </a:lnTo>
                  <a:lnTo>
                    <a:pt x="546" y="240"/>
                  </a:lnTo>
                  <a:lnTo>
                    <a:pt x="547" y="217"/>
                  </a:lnTo>
                  <a:lnTo>
                    <a:pt x="549" y="202"/>
                  </a:lnTo>
                  <a:lnTo>
                    <a:pt x="550" y="179"/>
                  </a:lnTo>
                  <a:lnTo>
                    <a:pt x="552" y="155"/>
                  </a:lnTo>
                  <a:lnTo>
                    <a:pt x="553" y="139"/>
                  </a:lnTo>
                  <a:lnTo>
                    <a:pt x="554" y="116"/>
                  </a:lnTo>
                  <a:lnTo>
                    <a:pt x="556" y="100"/>
                  </a:lnTo>
                  <a:lnTo>
                    <a:pt x="557" y="85"/>
                  </a:lnTo>
                  <a:lnTo>
                    <a:pt x="559" y="70"/>
                  </a:lnTo>
                  <a:lnTo>
                    <a:pt x="560" y="55"/>
                  </a:lnTo>
                  <a:lnTo>
                    <a:pt x="562" y="55"/>
                  </a:lnTo>
                  <a:lnTo>
                    <a:pt x="563" y="30"/>
                  </a:lnTo>
                  <a:lnTo>
                    <a:pt x="563" y="23"/>
                  </a:lnTo>
                  <a:lnTo>
                    <a:pt x="564" y="16"/>
                  </a:lnTo>
                  <a:lnTo>
                    <a:pt x="566" y="7"/>
                  </a:lnTo>
                  <a:lnTo>
                    <a:pt x="567" y="7"/>
                  </a:lnTo>
                  <a:lnTo>
                    <a:pt x="569" y="7"/>
                  </a:lnTo>
                  <a:lnTo>
                    <a:pt x="570" y="7"/>
                  </a:lnTo>
                  <a:lnTo>
                    <a:pt x="572" y="7"/>
                  </a:lnTo>
                  <a:lnTo>
                    <a:pt x="573" y="16"/>
                  </a:lnTo>
                  <a:lnTo>
                    <a:pt x="574" y="7"/>
                  </a:lnTo>
                  <a:lnTo>
                    <a:pt x="576" y="16"/>
                  </a:lnTo>
                  <a:lnTo>
                    <a:pt x="577" y="23"/>
                  </a:lnTo>
                  <a:lnTo>
                    <a:pt x="579" y="30"/>
                  </a:lnTo>
                  <a:lnTo>
                    <a:pt x="580" y="55"/>
                  </a:lnTo>
                  <a:lnTo>
                    <a:pt x="580" y="70"/>
                  </a:lnTo>
                  <a:lnTo>
                    <a:pt x="582" y="93"/>
                  </a:lnTo>
                  <a:lnTo>
                    <a:pt x="583" y="116"/>
                  </a:lnTo>
                  <a:lnTo>
                    <a:pt x="584" y="139"/>
                  </a:lnTo>
                  <a:lnTo>
                    <a:pt x="586" y="163"/>
                  </a:lnTo>
                  <a:lnTo>
                    <a:pt x="587" y="186"/>
                  </a:lnTo>
                  <a:lnTo>
                    <a:pt x="589" y="202"/>
                  </a:lnTo>
                  <a:lnTo>
                    <a:pt x="590" y="209"/>
                  </a:lnTo>
                  <a:lnTo>
                    <a:pt x="592" y="225"/>
                  </a:lnTo>
                  <a:lnTo>
                    <a:pt x="593" y="247"/>
                  </a:lnTo>
                  <a:lnTo>
                    <a:pt x="594" y="263"/>
                  </a:lnTo>
                  <a:lnTo>
                    <a:pt x="596" y="287"/>
                  </a:lnTo>
                  <a:lnTo>
                    <a:pt x="597" y="302"/>
                  </a:lnTo>
                  <a:lnTo>
                    <a:pt x="597" y="317"/>
                  </a:lnTo>
                  <a:lnTo>
                    <a:pt x="599" y="342"/>
                  </a:lnTo>
                  <a:lnTo>
                    <a:pt x="600" y="356"/>
                  </a:lnTo>
                  <a:lnTo>
                    <a:pt x="602" y="380"/>
                  </a:lnTo>
                  <a:lnTo>
                    <a:pt x="603" y="396"/>
                  </a:lnTo>
                  <a:lnTo>
                    <a:pt x="604" y="410"/>
                  </a:lnTo>
                  <a:lnTo>
                    <a:pt x="606" y="426"/>
                  </a:lnTo>
                  <a:lnTo>
                    <a:pt x="607" y="435"/>
                  </a:lnTo>
                  <a:lnTo>
                    <a:pt x="609" y="450"/>
                  </a:lnTo>
                  <a:lnTo>
                    <a:pt x="610" y="473"/>
                  </a:lnTo>
                  <a:lnTo>
                    <a:pt x="612" y="480"/>
                  </a:lnTo>
                  <a:lnTo>
                    <a:pt x="613" y="496"/>
                  </a:lnTo>
                  <a:lnTo>
                    <a:pt x="614" y="505"/>
                  </a:lnTo>
                  <a:lnTo>
                    <a:pt x="616" y="505"/>
                  </a:lnTo>
                  <a:lnTo>
                    <a:pt x="617" y="512"/>
                  </a:lnTo>
                  <a:lnTo>
                    <a:pt x="619" y="519"/>
                  </a:lnTo>
                  <a:lnTo>
                    <a:pt x="620" y="512"/>
                  </a:lnTo>
                  <a:lnTo>
                    <a:pt x="622" y="512"/>
                  </a:lnTo>
                  <a:lnTo>
                    <a:pt x="623" y="512"/>
                  </a:lnTo>
                  <a:lnTo>
                    <a:pt x="624" y="505"/>
                  </a:lnTo>
                  <a:lnTo>
                    <a:pt x="626" y="496"/>
                  </a:lnTo>
                  <a:lnTo>
                    <a:pt x="627" y="496"/>
                  </a:lnTo>
                  <a:lnTo>
                    <a:pt x="629" y="480"/>
                  </a:lnTo>
                  <a:lnTo>
                    <a:pt x="630" y="473"/>
                  </a:lnTo>
                  <a:lnTo>
                    <a:pt x="630" y="457"/>
                  </a:lnTo>
                  <a:lnTo>
                    <a:pt x="632" y="442"/>
                  </a:lnTo>
                  <a:lnTo>
                    <a:pt x="633" y="426"/>
                  </a:lnTo>
                  <a:lnTo>
                    <a:pt x="634" y="410"/>
                  </a:lnTo>
                  <a:lnTo>
                    <a:pt x="636" y="396"/>
                  </a:lnTo>
                  <a:lnTo>
                    <a:pt x="637" y="380"/>
                  </a:lnTo>
                  <a:lnTo>
                    <a:pt x="639" y="356"/>
                  </a:lnTo>
                  <a:lnTo>
                    <a:pt x="640" y="333"/>
                  </a:lnTo>
                  <a:lnTo>
                    <a:pt x="642" y="317"/>
                  </a:lnTo>
                  <a:lnTo>
                    <a:pt x="643" y="295"/>
                  </a:lnTo>
                  <a:lnTo>
                    <a:pt x="644" y="272"/>
                  </a:lnTo>
                  <a:lnTo>
                    <a:pt x="646" y="247"/>
                  </a:lnTo>
                  <a:lnTo>
                    <a:pt x="647" y="233"/>
                  </a:lnTo>
                  <a:lnTo>
                    <a:pt x="647" y="209"/>
                  </a:lnTo>
                  <a:lnTo>
                    <a:pt x="649" y="186"/>
                  </a:lnTo>
                  <a:lnTo>
                    <a:pt x="650" y="163"/>
                  </a:lnTo>
                  <a:lnTo>
                    <a:pt x="652" y="139"/>
                  </a:lnTo>
                  <a:lnTo>
                    <a:pt x="653" y="125"/>
                  </a:lnTo>
                  <a:lnTo>
                    <a:pt x="654" y="109"/>
                  </a:lnTo>
                  <a:lnTo>
                    <a:pt x="656" y="93"/>
                  </a:lnTo>
                  <a:lnTo>
                    <a:pt x="657" y="77"/>
                  </a:lnTo>
                  <a:lnTo>
                    <a:pt x="659" y="62"/>
                  </a:lnTo>
                  <a:lnTo>
                    <a:pt x="660" y="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9" name="Freeform 35"/>
            <p:cNvSpPr>
              <a:spLocks/>
            </p:cNvSpPr>
            <p:nvPr/>
          </p:nvSpPr>
          <p:spPr bwMode="auto">
            <a:xfrm>
              <a:off x="2116" y="1070"/>
              <a:ext cx="1006" cy="1074"/>
            </a:xfrm>
            <a:custGeom>
              <a:avLst/>
              <a:gdLst>
                <a:gd name="T0" fmla="*/ 63 w 635"/>
                <a:gd name="T1" fmla="*/ 2232 h 513"/>
                <a:gd name="T2" fmla="*/ 128 w 635"/>
                <a:gd name="T3" fmla="*/ 5360 h 513"/>
                <a:gd name="T4" fmla="*/ 196 w 635"/>
                <a:gd name="T5" fmla="*/ 8184 h 513"/>
                <a:gd name="T6" fmla="*/ 258 w 635"/>
                <a:gd name="T7" fmla="*/ 9699 h 513"/>
                <a:gd name="T8" fmla="*/ 322 w 635"/>
                <a:gd name="T9" fmla="*/ 9398 h 513"/>
                <a:gd name="T10" fmla="*/ 396 w 635"/>
                <a:gd name="T11" fmla="*/ 7434 h 513"/>
                <a:gd name="T12" fmla="*/ 463 w 635"/>
                <a:gd name="T13" fmla="*/ 4321 h 513"/>
                <a:gd name="T14" fmla="*/ 523 w 635"/>
                <a:gd name="T15" fmla="*/ 1191 h 513"/>
                <a:gd name="T16" fmla="*/ 593 w 635"/>
                <a:gd name="T17" fmla="*/ 0 h 513"/>
                <a:gd name="T18" fmla="*/ 654 w 635"/>
                <a:gd name="T19" fmla="*/ 754 h 513"/>
                <a:gd name="T20" fmla="*/ 722 w 635"/>
                <a:gd name="T21" fmla="*/ 2826 h 513"/>
                <a:gd name="T22" fmla="*/ 787 w 635"/>
                <a:gd name="T23" fmla="*/ 6092 h 513"/>
                <a:gd name="T24" fmla="*/ 851 w 635"/>
                <a:gd name="T25" fmla="*/ 8785 h 513"/>
                <a:gd name="T26" fmla="*/ 927 w 635"/>
                <a:gd name="T27" fmla="*/ 9836 h 513"/>
                <a:gd name="T28" fmla="*/ 989 w 635"/>
                <a:gd name="T29" fmla="*/ 8644 h 513"/>
                <a:gd name="T30" fmla="*/ 1054 w 635"/>
                <a:gd name="T31" fmla="*/ 6092 h 513"/>
                <a:gd name="T32" fmla="*/ 1122 w 635"/>
                <a:gd name="T33" fmla="*/ 2826 h 513"/>
                <a:gd name="T34" fmla="*/ 1185 w 635"/>
                <a:gd name="T35" fmla="*/ 438 h 513"/>
                <a:gd name="T36" fmla="*/ 1259 w 635"/>
                <a:gd name="T37" fmla="*/ 136 h 513"/>
                <a:gd name="T38" fmla="*/ 1324 w 635"/>
                <a:gd name="T39" fmla="*/ 1350 h 513"/>
                <a:gd name="T40" fmla="*/ 1388 w 635"/>
                <a:gd name="T41" fmla="*/ 4020 h 513"/>
                <a:gd name="T42" fmla="*/ 1456 w 635"/>
                <a:gd name="T43" fmla="*/ 7302 h 513"/>
                <a:gd name="T44" fmla="*/ 1518 w 635"/>
                <a:gd name="T45" fmla="*/ 9398 h 513"/>
                <a:gd name="T46" fmla="*/ 1594 w 635"/>
                <a:gd name="T47" fmla="*/ 9699 h 513"/>
                <a:gd name="T48" fmla="*/ 1659 w 635"/>
                <a:gd name="T49" fmla="*/ 7744 h 513"/>
                <a:gd name="T50" fmla="*/ 1722 w 635"/>
                <a:gd name="T51" fmla="*/ 4606 h 513"/>
                <a:gd name="T52" fmla="*/ 1790 w 635"/>
                <a:gd name="T53" fmla="*/ 1478 h 513"/>
                <a:gd name="T54" fmla="*/ 1852 w 635"/>
                <a:gd name="T55" fmla="*/ 136 h 513"/>
                <a:gd name="T56" fmla="*/ 1917 w 635"/>
                <a:gd name="T57" fmla="*/ 301 h 513"/>
                <a:gd name="T58" fmla="*/ 1985 w 635"/>
                <a:gd name="T59" fmla="*/ 2533 h 513"/>
                <a:gd name="T60" fmla="*/ 2048 w 635"/>
                <a:gd name="T61" fmla="*/ 5671 h 513"/>
                <a:gd name="T62" fmla="*/ 2123 w 635"/>
                <a:gd name="T63" fmla="*/ 8489 h 513"/>
                <a:gd name="T64" fmla="*/ 2186 w 635"/>
                <a:gd name="T65" fmla="*/ 9699 h 513"/>
                <a:gd name="T66" fmla="*/ 2251 w 635"/>
                <a:gd name="T67" fmla="*/ 9086 h 513"/>
                <a:gd name="T68" fmla="*/ 2319 w 635"/>
                <a:gd name="T69" fmla="*/ 6570 h 513"/>
                <a:gd name="T70" fmla="*/ 2381 w 635"/>
                <a:gd name="T71" fmla="*/ 3130 h 513"/>
                <a:gd name="T72" fmla="*/ 2445 w 635"/>
                <a:gd name="T73" fmla="*/ 754 h 513"/>
                <a:gd name="T74" fmla="*/ 2521 w 635"/>
                <a:gd name="T75" fmla="*/ 136 h 513"/>
                <a:gd name="T76" fmla="*/ 2585 w 635"/>
                <a:gd name="T77" fmla="*/ 1191 h 513"/>
                <a:gd name="T78" fmla="*/ 2654 w 635"/>
                <a:gd name="T79" fmla="*/ 3708 h 513"/>
                <a:gd name="T80" fmla="*/ 2715 w 635"/>
                <a:gd name="T81" fmla="*/ 6838 h 513"/>
                <a:gd name="T82" fmla="*/ 2779 w 635"/>
                <a:gd name="T83" fmla="*/ 9222 h 513"/>
                <a:gd name="T84" fmla="*/ 2853 w 635"/>
                <a:gd name="T85" fmla="*/ 9699 h 513"/>
                <a:gd name="T86" fmla="*/ 2918 w 635"/>
                <a:gd name="T87" fmla="*/ 8358 h 513"/>
                <a:gd name="T88" fmla="*/ 2980 w 635"/>
                <a:gd name="T89" fmla="*/ 5514 h 513"/>
                <a:gd name="T90" fmla="*/ 3050 w 635"/>
                <a:gd name="T91" fmla="*/ 2232 h 513"/>
                <a:gd name="T92" fmla="*/ 3111 w 635"/>
                <a:gd name="T93" fmla="*/ 301 h 513"/>
                <a:gd name="T94" fmla="*/ 3180 w 635"/>
                <a:gd name="T95" fmla="*/ 301 h 513"/>
                <a:gd name="T96" fmla="*/ 3245 w 635"/>
                <a:gd name="T97" fmla="*/ 2091 h 513"/>
                <a:gd name="T98" fmla="*/ 3308 w 635"/>
                <a:gd name="T99" fmla="*/ 5058 h 513"/>
                <a:gd name="T100" fmla="*/ 3384 w 635"/>
                <a:gd name="T101" fmla="*/ 7872 h 513"/>
                <a:gd name="T102" fmla="*/ 3449 w 635"/>
                <a:gd name="T103" fmla="*/ 9524 h 513"/>
                <a:gd name="T104" fmla="*/ 3514 w 635"/>
                <a:gd name="T105" fmla="*/ 9398 h 513"/>
                <a:gd name="T106" fmla="*/ 3579 w 635"/>
                <a:gd name="T107" fmla="*/ 7608 h 513"/>
                <a:gd name="T108" fmla="*/ 3642 w 635"/>
                <a:gd name="T109" fmla="*/ 4480 h 513"/>
                <a:gd name="T110" fmla="*/ 3717 w 635"/>
                <a:gd name="T111" fmla="*/ 1350 h 513"/>
                <a:gd name="T112" fmla="*/ 3782 w 635"/>
                <a:gd name="T113" fmla="*/ 0 h 513"/>
                <a:gd name="T114" fmla="*/ 3840 w 635"/>
                <a:gd name="T115" fmla="*/ 578 h 513"/>
                <a:gd name="T116" fmla="*/ 3913 w 635"/>
                <a:gd name="T117" fmla="*/ 2826 h 513"/>
                <a:gd name="T118" fmla="*/ 3975 w 635"/>
                <a:gd name="T119" fmla="*/ 5956 h 5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35" h="513">
                  <a:moveTo>
                    <a:pt x="0" y="23"/>
                  </a:moveTo>
                  <a:lnTo>
                    <a:pt x="1" y="39"/>
                  </a:lnTo>
                  <a:lnTo>
                    <a:pt x="3" y="39"/>
                  </a:lnTo>
                  <a:lnTo>
                    <a:pt x="4" y="46"/>
                  </a:lnTo>
                  <a:lnTo>
                    <a:pt x="5" y="70"/>
                  </a:lnTo>
                  <a:lnTo>
                    <a:pt x="7" y="85"/>
                  </a:lnTo>
                  <a:lnTo>
                    <a:pt x="8" y="100"/>
                  </a:lnTo>
                  <a:lnTo>
                    <a:pt x="10" y="116"/>
                  </a:lnTo>
                  <a:lnTo>
                    <a:pt x="11" y="132"/>
                  </a:lnTo>
                  <a:lnTo>
                    <a:pt x="13" y="147"/>
                  </a:lnTo>
                  <a:lnTo>
                    <a:pt x="14" y="179"/>
                  </a:lnTo>
                  <a:lnTo>
                    <a:pt x="14" y="193"/>
                  </a:lnTo>
                  <a:lnTo>
                    <a:pt x="15" y="209"/>
                  </a:lnTo>
                  <a:lnTo>
                    <a:pt x="17" y="233"/>
                  </a:lnTo>
                  <a:lnTo>
                    <a:pt x="18" y="256"/>
                  </a:lnTo>
                  <a:lnTo>
                    <a:pt x="20" y="279"/>
                  </a:lnTo>
                  <a:lnTo>
                    <a:pt x="21" y="295"/>
                  </a:lnTo>
                  <a:lnTo>
                    <a:pt x="23" y="310"/>
                  </a:lnTo>
                  <a:lnTo>
                    <a:pt x="24" y="342"/>
                  </a:lnTo>
                  <a:lnTo>
                    <a:pt x="25" y="356"/>
                  </a:lnTo>
                  <a:lnTo>
                    <a:pt x="27" y="372"/>
                  </a:lnTo>
                  <a:lnTo>
                    <a:pt x="28" y="387"/>
                  </a:lnTo>
                  <a:lnTo>
                    <a:pt x="30" y="403"/>
                  </a:lnTo>
                  <a:lnTo>
                    <a:pt x="31" y="426"/>
                  </a:lnTo>
                  <a:lnTo>
                    <a:pt x="31" y="435"/>
                  </a:lnTo>
                  <a:lnTo>
                    <a:pt x="33" y="450"/>
                  </a:lnTo>
                  <a:lnTo>
                    <a:pt x="34" y="465"/>
                  </a:lnTo>
                  <a:lnTo>
                    <a:pt x="35" y="480"/>
                  </a:lnTo>
                  <a:lnTo>
                    <a:pt x="37" y="489"/>
                  </a:lnTo>
                  <a:lnTo>
                    <a:pt x="38" y="489"/>
                  </a:lnTo>
                  <a:lnTo>
                    <a:pt x="40" y="505"/>
                  </a:lnTo>
                  <a:lnTo>
                    <a:pt x="41" y="505"/>
                  </a:lnTo>
                  <a:lnTo>
                    <a:pt x="43" y="512"/>
                  </a:lnTo>
                  <a:lnTo>
                    <a:pt x="44" y="512"/>
                  </a:lnTo>
                  <a:lnTo>
                    <a:pt x="45" y="512"/>
                  </a:lnTo>
                  <a:lnTo>
                    <a:pt x="47" y="512"/>
                  </a:lnTo>
                  <a:lnTo>
                    <a:pt x="48" y="512"/>
                  </a:lnTo>
                  <a:lnTo>
                    <a:pt x="48" y="505"/>
                  </a:lnTo>
                  <a:lnTo>
                    <a:pt x="50" y="496"/>
                  </a:lnTo>
                  <a:lnTo>
                    <a:pt x="51" y="489"/>
                  </a:lnTo>
                  <a:lnTo>
                    <a:pt x="53" y="480"/>
                  </a:lnTo>
                  <a:lnTo>
                    <a:pt x="54" y="473"/>
                  </a:lnTo>
                  <a:lnTo>
                    <a:pt x="55" y="465"/>
                  </a:lnTo>
                  <a:lnTo>
                    <a:pt x="57" y="450"/>
                  </a:lnTo>
                  <a:lnTo>
                    <a:pt x="58" y="435"/>
                  </a:lnTo>
                  <a:lnTo>
                    <a:pt x="60" y="419"/>
                  </a:lnTo>
                  <a:lnTo>
                    <a:pt x="61" y="403"/>
                  </a:lnTo>
                  <a:lnTo>
                    <a:pt x="63" y="387"/>
                  </a:lnTo>
                  <a:lnTo>
                    <a:pt x="64" y="365"/>
                  </a:lnTo>
                  <a:lnTo>
                    <a:pt x="65" y="349"/>
                  </a:lnTo>
                  <a:lnTo>
                    <a:pt x="65" y="326"/>
                  </a:lnTo>
                  <a:lnTo>
                    <a:pt x="67" y="310"/>
                  </a:lnTo>
                  <a:lnTo>
                    <a:pt x="68" y="287"/>
                  </a:lnTo>
                  <a:lnTo>
                    <a:pt x="70" y="263"/>
                  </a:lnTo>
                  <a:lnTo>
                    <a:pt x="71" y="240"/>
                  </a:lnTo>
                  <a:lnTo>
                    <a:pt x="73" y="225"/>
                  </a:lnTo>
                  <a:lnTo>
                    <a:pt x="74" y="193"/>
                  </a:lnTo>
                  <a:lnTo>
                    <a:pt x="75" y="170"/>
                  </a:lnTo>
                  <a:lnTo>
                    <a:pt x="77" y="155"/>
                  </a:lnTo>
                  <a:lnTo>
                    <a:pt x="78" y="139"/>
                  </a:lnTo>
                  <a:lnTo>
                    <a:pt x="80" y="116"/>
                  </a:lnTo>
                  <a:lnTo>
                    <a:pt x="81" y="93"/>
                  </a:lnTo>
                  <a:lnTo>
                    <a:pt x="83" y="77"/>
                  </a:lnTo>
                  <a:lnTo>
                    <a:pt x="83" y="62"/>
                  </a:lnTo>
                  <a:lnTo>
                    <a:pt x="84" y="55"/>
                  </a:lnTo>
                  <a:lnTo>
                    <a:pt x="85" y="39"/>
                  </a:lnTo>
                  <a:lnTo>
                    <a:pt x="87" y="30"/>
                  </a:lnTo>
                  <a:lnTo>
                    <a:pt x="88" y="23"/>
                  </a:lnTo>
                  <a:lnTo>
                    <a:pt x="90" y="16"/>
                  </a:lnTo>
                  <a:lnTo>
                    <a:pt x="91" y="7"/>
                  </a:lnTo>
                  <a:lnTo>
                    <a:pt x="93" y="0"/>
                  </a:lnTo>
                  <a:lnTo>
                    <a:pt x="94" y="0"/>
                  </a:lnTo>
                  <a:lnTo>
                    <a:pt x="95" y="7"/>
                  </a:lnTo>
                  <a:lnTo>
                    <a:pt x="97" y="0"/>
                  </a:lnTo>
                  <a:lnTo>
                    <a:pt x="98" y="0"/>
                  </a:lnTo>
                  <a:lnTo>
                    <a:pt x="100" y="7"/>
                  </a:lnTo>
                  <a:lnTo>
                    <a:pt x="100" y="16"/>
                  </a:lnTo>
                  <a:lnTo>
                    <a:pt x="101" y="16"/>
                  </a:lnTo>
                  <a:lnTo>
                    <a:pt x="103" y="23"/>
                  </a:lnTo>
                  <a:lnTo>
                    <a:pt x="104" y="39"/>
                  </a:lnTo>
                  <a:lnTo>
                    <a:pt x="105" y="46"/>
                  </a:lnTo>
                  <a:lnTo>
                    <a:pt x="107" y="55"/>
                  </a:lnTo>
                  <a:lnTo>
                    <a:pt x="108" y="70"/>
                  </a:lnTo>
                  <a:lnTo>
                    <a:pt x="110" y="85"/>
                  </a:lnTo>
                  <a:lnTo>
                    <a:pt x="111" y="100"/>
                  </a:lnTo>
                  <a:lnTo>
                    <a:pt x="113" y="116"/>
                  </a:lnTo>
                  <a:lnTo>
                    <a:pt x="114" y="132"/>
                  </a:lnTo>
                  <a:lnTo>
                    <a:pt x="115" y="147"/>
                  </a:lnTo>
                  <a:lnTo>
                    <a:pt x="115" y="170"/>
                  </a:lnTo>
                  <a:lnTo>
                    <a:pt x="117" y="186"/>
                  </a:lnTo>
                  <a:lnTo>
                    <a:pt x="118" y="209"/>
                  </a:lnTo>
                  <a:lnTo>
                    <a:pt x="120" y="233"/>
                  </a:lnTo>
                  <a:lnTo>
                    <a:pt x="121" y="256"/>
                  </a:lnTo>
                  <a:lnTo>
                    <a:pt x="123" y="272"/>
                  </a:lnTo>
                  <a:lnTo>
                    <a:pt x="124" y="287"/>
                  </a:lnTo>
                  <a:lnTo>
                    <a:pt x="125" y="317"/>
                  </a:lnTo>
                  <a:lnTo>
                    <a:pt x="127" y="333"/>
                  </a:lnTo>
                  <a:lnTo>
                    <a:pt x="128" y="349"/>
                  </a:lnTo>
                  <a:lnTo>
                    <a:pt x="130" y="380"/>
                  </a:lnTo>
                  <a:lnTo>
                    <a:pt x="131" y="387"/>
                  </a:lnTo>
                  <a:lnTo>
                    <a:pt x="133" y="403"/>
                  </a:lnTo>
                  <a:lnTo>
                    <a:pt x="133" y="426"/>
                  </a:lnTo>
                  <a:lnTo>
                    <a:pt x="134" y="442"/>
                  </a:lnTo>
                  <a:lnTo>
                    <a:pt x="135" y="457"/>
                  </a:lnTo>
                  <a:lnTo>
                    <a:pt x="137" y="465"/>
                  </a:lnTo>
                  <a:lnTo>
                    <a:pt x="138" y="480"/>
                  </a:lnTo>
                  <a:lnTo>
                    <a:pt x="140" y="480"/>
                  </a:lnTo>
                  <a:lnTo>
                    <a:pt x="141" y="496"/>
                  </a:lnTo>
                  <a:lnTo>
                    <a:pt x="143" y="505"/>
                  </a:lnTo>
                  <a:lnTo>
                    <a:pt x="144" y="505"/>
                  </a:lnTo>
                  <a:lnTo>
                    <a:pt x="145" y="505"/>
                  </a:lnTo>
                  <a:lnTo>
                    <a:pt x="147" y="512"/>
                  </a:lnTo>
                  <a:lnTo>
                    <a:pt x="148" y="505"/>
                  </a:lnTo>
                  <a:lnTo>
                    <a:pt x="150" y="505"/>
                  </a:lnTo>
                  <a:lnTo>
                    <a:pt x="150" y="496"/>
                  </a:lnTo>
                  <a:lnTo>
                    <a:pt x="151" y="489"/>
                  </a:lnTo>
                  <a:lnTo>
                    <a:pt x="153" y="489"/>
                  </a:lnTo>
                  <a:lnTo>
                    <a:pt x="154" y="480"/>
                  </a:lnTo>
                  <a:lnTo>
                    <a:pt x="155" y="465"/>
                  </a:lnTo>
                  <a:lnTo>
                    <a:pt x="157" y="450"/>
                  </a:lnTo>
                  <a:lnTo>
                    <a:pt x="158" y="442"/>
                  </a:lnTo>
                  <a:lnTo>
                    <a:pt x="160" y="426"/>
                  </a:lnTo>
                  <a:lnTo>
                    <a:pt x="161" y="410"/>
                  </a:lnTo>
                  <a:lnTo>
                    <a:pt x="163" y="387"/>
                  </a:lnTo>
                  <a:lnTo>
                    <a:pt x="164" y="372"/>
                  </a:lnTo>
                  <a:lnTo>
                    <a:pt x="165" y="356"/>
                  </a:lnTo>
                  <a:lnTo>
                    <a:pt x="167" y="333"/>
                  </a:lnTo>
                  <a:lnTo>
                    <a:pt x="167" y="317"/>
                  </a:lnTo>
                  <a:lnTo>
                    <a:pt x="168" y="295"/>
                  </a:lnTo>
                  <a:lnTo>
                    <a:pt x="170" y="272"/>
                  </a:lnTo>
                  <a:lnTo>
                    <a:pt x="171" y="256"/>
                  </a:lnTo>
                  <a:lnTo>
                    <a:pt x="173" y="233"/>
                  </a:lnTo>
                  <a:lnTo>
                    <a:pt x="174" y="217"/>
                  </a:lnTo>
                  <a:lnTo>
                    <a:pt x="175" y="186"/>
                  </a:lnTo>
                  <a:lnTo>
                    <a:pt x="177" y="170"/>
                  </a:lnTo>
                  <a:lnTo>
                    <a:pt x="178" y="147"/>
                  </a:lnTo>
                  <a:lnTo>
                    <a:pt x="180" y="132"/>
                  </a:lnTo>
                  <a:lnTo>
                    <a:pt x="181" y="116"/>
                  </a:lnTo>
                  <a:lnTo>
                    <a:pt x="183" y="100"/>
                  </a:lnTo>
                  <a:lnTo>
                    <a:pt x="184" y="77"/>
                  </a:lnTo>
                  <a:lnTo>
                    <a:pt x="184" y="70"/>
                  </a:lnTo>
                  <a:lnTo>
                    <a:pt x="185" y="46"/>
                  </a:lnTo>
                  <a:lnTo>
                    <a:pt x="187" y="39"/>
                  </a:lnTo>
                  <a:lnTo>
                    <a:pt x="188" y="23"/>
                  </a:lnTo>
                  <a:lnTo>
                    <a:pt x="190" y="16"/>
                  </a:lnTo>
                  <a:lnTo>
                    <a:pt x="191" y="7"/>
                  </a:lnTo>
                  <a:lnTo>
                    <a:pt x="193" y="7"/>
                  </a:lnTo>
                  <a:lnTo>
                    <a:pt x="194" y="0"/>
                  </a:lnTo>
                  <a:lnTo>
                    <a:pt x="195" y="0"/>
                  </a:lnTo>
                  <a:lnTo>
                    <a:pt x="197" y="0"/>
                  </a:lnTo>
                  <a:lnTo>
                    <a:pt x="198" y="0"/>
                  </a:lnTo>
                  <a:lnTo>
                    <a:pt x="200" y="7"/>
                  </a:lnTo>
                  <a:lnTo>
                    <a:pt x="201" y="0"/>
                  </a:lnTo>
                  <a:lnTo>
                    <a:pt x="201" y="7"/>
                  </a:lnTo>
                  <a:lnTo>
                    <a:pt x="203" y="16"/>
                  </a:lnTo>
                  <a:lnTo>
                    <a:pt x="204" y="23"/>
                  </a:lnTo>
                  <a:lnTo>
                    <a:pt x="205" y="30"/>
                  </a:lnTo>
                  <a:lnTo>
                    <a:pt x="207" y="39"/>
                  </a:lnTo>
                  <a:lnTo>
                    <a:pt x="208" y="55"/>
                  </a:lnTo>
                  <a:lnTo>
                    <a:pt x="210" y="70"/>
                  </a:lnTo>
                  <a:lnTo>
                    <a:pt x="211" y="77"/>
                  </a:lnTo>
                  <a:lnTo>
                    <a:pt x="213" y="100"/>
                  </a:lnTo>
                  <a:lnTo>
                    <a:pt x="214" y="116"/>
                  </a:lnTo>
                  <a:lnTo>
                    <a:pt x="215" y="132"/>
                  </a:lnTo>
                  <a:lnTo>
                    <a:pt x="217" y="147"/>
                  </a:lnTo>
                  <a:lnTo>
                    <a:pt x="218" y="170"/>
                  </a:lnTo>
                  <a:lnTo>
                    <a:pt x="218" y="186"/>
                  </a:lnTo>
                  <a:lnTo>
                    <a:pt x="220" y="209"/>
                  </a:lnTo>
                  <a:lnTo>
                    <a:pt x="221" y="233"/>
                  </a:lnTo>
                  <a:lnTo>
                    <a:pt x="223" y="256"/>
                  </a:lnTo>
                  <a:lnTo>
                    <a:pt x="224" y="272"/>
                  </a:lnTo>
                  <a:lnTo>
                    <a:pt x="225" y="295"/>
                  </a:lnTo>
                  <a:lnTo>
                    <a:pt x="227" y="317"/>
                  </a:lnTo>
                  <a:lnTo>
                    <a:pt x="228" y="342"/>
                  </a:lnTo>
                  <a:lnTo>
                    <a:pt x="230" y="356"/>
                  </a:lnTo>
                  <a:lnTo>
                    <a:pt x="231" y="380"/>
                  </a:lnTo>
                  <a:lnTo>
                    <a:pt x="233" y="396"/>
                  </a:lnTo>
                  <a:lnTo>
                    <a:pt x="234" y="410"/>
                  </a:lnTo>
                  <a:lnTo>
                    <a:pt x="235" y="426"/>
                  </a:lnTo>
                  <a:lnTo>
                    <a:pt x="235" y="442"/>
                  </a:lnTo>
                  <a:lnTo>
                    <a:pt x="237" y="457"/>
                  </a:lnTo>
                  <a:lnTo>
                    <a:pt x="238" y="465"/>
                  </a:lnTo>
                  <a:lnTo>
                    <a:pt x="240" y="480"/>
                  </a:lnTo>
                  <a:lnTo>
                    <a:pt x="241" y="489"/>
                  </a:lnTo>
                  <a:lnTo>
                    <a:pt x="243" y="496"/>
                  </a:lnTo>
                  <a:lnTo>
                    <a:pt x="244" y="505"/>
                  </a:lnTo>
                  <a:lnTo>
                    <a:pt x="245" y="496"/>
                  </a:lnTo>
                  <a:lnTo>
                    <a:pt x="247" y="512"/>
                  </a:lnTo>
                  <a:lnTo>
                    <a:pt x="248" y="505"/>
                  </a:lnTo>
                  <a:lnTo>
                    <a:pt x="250" y="505"/>
                  </a:lnTo>
                  <a:lnTo>
                    <a:pt x="251" y="505"/>
                  </a:lnTo>
                  <a:lnTo>
                    <a:pt x="253" y="505"/>
                  </a:lnTo>
                  <a:lnTo>
                    <a:pt x="253" y="489"/>
                  </a:lnTo>
                  <a:lnTo>
                    <a:pt x="254" y="480"/>
                  </a:lnTo>
                  <a:lnTo>
                    <a:pt x="255" y="465"/>
                  </a:lnTo>
                  <a:lnTo>
                    <a:pt x="257" y="457"/>
                  </a:lnTo>
                  <a:lnTo>
                    <a:pt x="258" y="450"/>
                  </a:lnTo>
                  <a:lnTo>
                    <a:pt x="260" y="435"/>
                  </a:lnTo>
                  <a:lnTo>
                    <a:pt x="261" y="419"/>
                  </a:lnTo>
                  <a:lnTo>
                    <a:pt x="263" y="403"/>
                  </a:lnTo>
                  <a:lnTo>
                    <a:pt x="264" y="380"/>
                  </a:lnTo>
                  <a:lnTo>
                    <a:pt x="265" y="365"/>
                  </a:lnTo>
                  <a:lnTo>
                    <a:pt x="267" y="342"/>
                  </a:lnTo>
                  <a:lnTo>
                    <a:pt x="268" y="326"/>
                  </a:lnTo>
                  <a:lnTo>
                    <a:pt x="268" y="302"/>
                  </a:lnTo>
                  <a:lnTo>
                    <a:pt x="270" y="279"/>
                  </a:lnTo>
                  <a:lnTo>
                    <a:pt x="271" y="263"/>
                  </a:lnTo>
                  <a:lnTo>
                    <a:pt x="273" y="240"/>
                  </a:lnTo>
                  <a:lnTo>
                    <a:pt x="274" y="217"/>
                  </a:lnTo>
                  <a:lnTo>
                    <a:pt x="275" y="193"/>
                  </a:lnTo>
                  <a:lnTo>
                    <a:pt x="277" y="170"/>
                  </a:lnTo>
                  <a:lnTo>
                    <a:pt x="278" y="155"/>
                  </a:lnTo>
                  <a:lnTo>
                    <a:pt x="280" y="132"/>
                  </a:lnTo>
                  <a:lnTo>
                    <a:pt x="281" y="116"/>
                  </a:lnTo>
                  <a:lnTo>
                    <a:pt x="283" y="100"/>
                  </a:lnTo>
                  <a:lnTo>
                    <a:pt x="284" y="77"/>
                  </a:lnTo>
                  <a:lnTo>
                    <a:pt x="285" y="70"/>
                  </a:lnTo>
                  <a:lnTo>
                    <a:pt x="285" y="55"/>
                  </a:lnTo>
                  <a:lnTo>
                    <a:pt x="287" y="46"/>
                  </a:lnTo>
                  <a:lnTo>
                    <a:pt x="288" y="30"/>
                  </a:lnTo>
                  <a:lnTo>
                    <a:pt x="290" y="23"/>
                  </a:lnTo>
                  <a:lnTo>
                    <a:pt x="291" y="16"/>
                  </a:lnTo>
                  <a:lnTo>
                    <a:pt x="293" y="7"/>
                  </a:lnTo>
                  <a:lnTo>
                    <a:pt x="294" y="7"/>
                  </a:lnTo>
                  <a:lnTo>
                    <a:pt x="295" y="0"/>
                  </a:lnTo>
                  <a:lnTo>
                    <a:pt x="297" y="0"/>
                  </a:lnTo>
                  <a:lnTo>
                    <a:pt x="298" y="0"/>
                  </a:lnTo>
                  <a:lnTo>
                    <a:pt x="300" y="0"/>
                  </a:lnTo>
                  <a:lnTo>
                    <a:pt x="301" y="0"/>
                  </a:lnTo>
                  <a:lnTo>
                    <a:pt x="303" y="7"/>
                  </a:lnTo>
                  <a:lnTo>
                    <a:pt x="303" y="16"/>
                  </a:lnTo>
                  <a:lnTo>
                    <a:pt x="304" y="16"/>
                  </a:lnTo>
                  <a:lnTo>
                    <a:pt x="305" y="30"/>
                  </a:lnTo>
                  <a:lnTo>
                    <a:pt x="307" y="46"/>
                  </a:lnTo>
                  <a:lnTo>
                    <a:pt x="308" y="55"/>
                  </a:lnTo>
                  <a:lnTo>
                    <a:pt x="310" y="62"/>
                  </a:lnTo>
                  <a:lnTo>
                    <a:pt x="311" y="77"/>
                  </a:lnTo>
                  <a:lnTo>
                    <a:pt x="313" y="100"/>
                  </a:lnTo>
                  <a:lnTo>
                    <a:pt x="314" y="109"/>
                  </a:lnTo>
                  <a:lnTo>
                    <a:pt x="315" y="132"/>
                  </a:lnTo>
                  <a:lnTo>
                    <a:pt x="317" y="147"/>
                  </a:lnTo>
                  <a:lnTo>
                    <a:pt x="318" y="163"/>
                  </a:lnTo>
                  <a:lnTo>
                    <a:pt x="320" y="193"/>
                  </a:lnTo>
                  <a:lnTo>
                    <a:pt x="320" y="202"/>
                  </a:lnTo>
                  <a:lnTo>
                    <a:pt x="321" y="233"/>
                  </a:lnTo>
                  <a:lnTo>
                    <a:pt x="323" y="247"/>
                  </a:lnTo>
                  <a:lnTo>
                    <a:pt x="324" y="272"/>
                  </a:lnTo>
                  <a:lnTo>
                    <a:pt x="325" y="295"/>
                  </a:lnTo>
                  <a:lnTo>
                    <a:pt x="327" y="310"/>
                  </a:lnTo>
                  <a:lnTo>
                    <a:pt x="328" y="333"/>
                  </a:lnTo>
                  <a:lnTo>
                    <a:pt x="330" y="356"/>
                  </a:lnTo>
                  <a:lnTo>
                    <a:pt x="331" y="380"/>
                  </a:lnTo>
                  <a:lnTo>
                    <a:pt x="333" y="396"/>
                  </a:lnTo>
                  <a:lnTo>
                    <a:pt x="334" y="410"/>
                  </a:lnTo>
                  <a:lnTo>
                    <a:pt x="335" y="426"/>
                  </a:lnTo>
                  <a:lnTo>
                    <a:pt x="337" y="442"/>
                  </a:lnTo>
                  <a:lnTo>
                    <a:pt x="337" y="457"/>
                  </a:lnTo>
                  <a:lnTo>
                    <a:pt x="338" y="465"/>
                  </a:lnTo>
                  <a:lnTo>
                    <a:pt x="340" y="480"/>
                  </a:lnTo>
                  <a:lnTo>
                    <a:pt x="341" y="489"/>
                  </a:lnTo>
                  <a:lnTo>
                    <a:pt x="343" y="496"/>
                  </a:lnTo>
                  <a:lnTo>
                    <a:pt x="344" y="505"/>
                  </a:lnTo>
                  <a:lnTo>
                    <a:pt x="345" y="505"/>
                  </a:lnTo>
                  <a:lnTo>
                    <a:pt x="347" y="505"/>
                  </a:lnTo>
                  <a:lnTo>
                    <a:pt x="348" y="505"/>
                  </a:lnTo>
                  <a:lnTo>
                    <a:pt x="350" y="512"/>
                  </a:lnTo>
                  <a:lnTo>
                    <a:pt x="351" y="505"/>
                  </a:lnTo>
                  <a:lnTo>
                    <a:pt x="353" y="505"/>
                  </a:lnTo>
                  <a:lnTo>
                    <a:pt x="354" y="496"/>
                  </a:lnTo>
                  <a:lnTo>
                    <a:pt x="354" y="489"/>
                  </a:lnTo>
                  <a:lnTo>
                    <a:pt x="355" y="480"/>
                  </a:lnTo>
                  <a:lnTo>
                    <a:pt x="357" y="473"/>
                  </a:lnTo>
                  <a:lnTo>
                    <a:pt x="358" y="450"/>
                  </a:lnTo>
                  <a:lnTo>
                    <a:pt x="360" y="442"/>
                  </a:lnTo>
                  <a:lnTo>
                    <a:pt x="361" y="435"/>
                  </a:lnTo>
                  <a:lnTo>
                    <a:pt x="363" y="410"/>
                  </a:lnTo>
                  <a:lnTo>
                    <a:pt x="364" y="396"/>
                  </a:lnTo>
                  <a:lnTo>
                    <a:pt x="365" y="380"/>
                  </a:lnTo>
                  <a:lnTo>
                    <a:pt x="367" y="356"/>
                  </a:lnTo>
                  <a:lnTo>
                    <a:pt x="368" y="342"/>
                  </a:lnTo>
                  <a:lnTo>
                    <a:pt x="370" y="317"/>
                  </a:lnTo>
                  <a:lnTo>
                    <a:pt x="371" y="302"/>
                  </a:lnTo>
                  <a:lnTo>
                    <a:pt x="371" y="272"/>
                  </a:lnTo>
                  <a:lnTo>
                    <a:pt x="373" y="256"/>
                  </a:lnTo>
                  <a:lnTo>
                    <a:pt x="374" y="233"/>
                  </a:lnTo>
                  <a:lnTo>
                    <a:pt x="375" y="209"/>
                  </a:lnTo>
                  <a:lnTo>
                    <a:pt x="377" y="186"/>
                  </a:lnTo>
                  <a:lnTo>
                    <a:pt x="378" y="163"/>
                  </a:lnTo>
                  <a:lnTo>
                    <a:pt x="380" y="147"/>
                  </a:lnTo>
                  <a:lnTo>
                    <a:pt x="381" y="132"/>
                  </a:lnTo>
                  <a:lnTo>
                    <a:pt x="383" y="116"/>
                  </a:lnTo>
                  <a:lnTo>
                    <a:pt x="384" y="93"/>
                  </a:lnTo>
                  <a:lnTo>
                    <a:pt x="385" y="77"/>
                  </a:lnTo>
                  <a:lnTo>
                    <a:pt x="387" y="70"/>
                  </a:lnTo>
                  <a:lnTo>
                    <a:pt x="388" y="46"/>
                  </a:lnTo>
                  <a:lnTo>
                    <a:pt x="388" y="39"/>
                  </a:lnTo>
                  <a:lnTo>
                    <a:pt x="390" y="30"/>
                  </a:lnTo>
                  <a:lnTo>
                    <a:pt x="391" y="23"/>
                  </a:lnTo>
                  <a:lnTo>
                    <a:pt x="393" y="16"/>
                  </a:lnTo>
                  <a:lnTo>
                    <a:pt x="394" y="7"/>
                  </a:lnTo>
                  <a:lnTo>
                    <a:pt x="395" y="0"/>
                  </a:lnTo>
                  <a:lnTo>
                    <a:pt x="397" y="7"/>
                  </a:lnTo>
                  <a:lnTo>
                    <a:pt x="398" y="7"/>
                  </a:lnTo>
                  <a:lnTo>
                    <a:pt x="400" y="7"/>
                  </a:lnTo>
                  <a:lnTo>
                    <a:pt x="401" y="7"/>
                  </a:lnTo>
                  <a:lnTo>
                    <a:pt x="403" y="16"/>
                  </a:lnTo>
                  <a:lnTo>
                    <a:pt x="404" y="16"/>
                  </a:lnTo>
                  <a:lnTo>
                    <a:pt x="405" y="23"/>
                  </a:lnTo>
                  <a:lnTo>
                    <a:pt x="405" y="30"/>
                  </a:lnTo>
                  <a:lnTo>
                    <a:pt x="407" y="46"/>
                  </a:lnTo>
                  <a:lnTo>
                    <a:pt x="408" y="46"/>
                  </a:lnTo>
                  <a:lnTo>
                    <a:pt x="410" y="62"/>
                  </a:lnTo>
                  <a:lnTo>
                    <a:pt x="411" y="77"/>
                  </a:lnTo>
                  <a:lnTo>
                    <a:pt x="413" y="93"/>
                  </a:lnTo>
                  <a:lnTo>
                    <a:pt x="414" y="100"/>
                  </a:lnTo>
                  <a:lnTo>
                    <a:pt x="415" y="125"/>
                  </a:lnTo>
                  <a:lnTo>
                    <a:pt x="417" y="147"/>
                  </a:lnTo>
                  <a:lnTo>
                    <a:pt x="418" y="163"/>
                  </a:lnTo>
                  <a:lnTo>
                    <a:pt x="420" y="179"/>
                  </a:lnTo>
                  <a:lnTo>
                    <a:pt x="421" y="193"/>
                  </a:lnTo>
                  <a:lnTo>
                    <a:pt x="421" y="217"/>
                  </a:lnTo>
                  <a:lnTo>
                    <a:pt x="423" y="233"/>
                  </a:lnTo>
                  <a:lnTo>
                    <a:pt x="424" y="263"/>
                  </a:lnTo>
                  <a:lnTo>
                    <a:pt x="425" y="272"/>
                  </a:lnTo>
                  <a:lnTo>
                    <a:pt x="427" y="295"/>
                  </a:lnTo>
                  <a:lnTo>
                    <a:pt x="428" y="317"/>
                  </a:lnTo>
                  <a:lnTo>
                    <a:pt x="430" y="342"/>
                  </a:lnTo>
                  <a:lnTo>
                    <a:pt x="431" y="356"/>
                  </a:lnTo>
                  <a:lnTo>
                    <a:pt x="433" y="380"/>
                  </a:lnTo>
                  <a:lnTo>
                    <a:pt x="434" y="396"/>
                  </a:lnTo>
                  <a:lnTo>
                    <a:pt x="435" y="410"/>
                  </a:lnTo>
                  <a:lnTo>
                    <a:pt x="437" y="426"/>
                  </a:lnTo>
                  <a:lnTo>
                    <a:pt x="438" y="450"/>
                  </a:lnTo>
                  <a:lnTo>
                    <a:pt x="438" y="457"/>
                  </a:lnTo>
                  <a:lnTo>
                    <a:pt x="440" y="465"/>
                  </a:lnTo>
                  <a:lnTo>
                    <a:pt x="441" y="480"/>
                  </a:lnTo>
                  <a:lnTo>
                    <a:pt x="443" y="489"/>
                  </a:lnTo>
                  <a:lnTo>
                    <a:pt x="444" y="489"/>
                  </a:lnTo>
                  <a:lnTo>
                    <a:pt x="445" y="496"/>
                  </a:lnTo>
                  <a:lnTo>
                    <a:pt x="447" y="505"/>
                  </a:lnTo>
                  <a:lnTo>
                    <a:pt x="448" y="505"/>
                  </a:lnTo>
                  <a:lnTo>
                    <a:pt x="450" y="512"/>
                  </a:lnTo>
                  <a:lnTo>
                    <a:pt x="451" y="512"/>
                  </a:lnTo>
                  <a:lnTo>
                    <a:pt x="453" y="505"/>
                  </a:lnTo>
                  <a:lnTo>
                    <a:pt x="454" y="505"/>
                  </a:lnTo>
                  <a:lnTo>
                    <a:pt x="455" y="496"/>
                  </a:lnTo>
                  <a:lnTo>
                    <a:pt x="455" y="489"/>
                  </a:lnTo>
                  <a:lnTo>
                    <a:pt x="457" y="480"/>
                  </a:lnTo>
                  <a:lnTo>
                    <a:pt x="458" y="473"/>
                  </a:lnTo>
                  <a:lnTo>
                    <a:pt x="460" y="457"/>
                  </a:lnTo>
                  <a:lnTo>
                    <a:pt x="461" y="450"/>
                  </a:lnTo>
                  <a:lnTo>
                    <a:pt x="463" y="435"/>
                  </a:lnTo>
                  <a:lnTo>
                    <a:pt x="464" y="426"/>
                  </a:lnTo>
                  <a:lnTo>
                    <a:pt x="465" y="410"/>
                  </a:lnTo>
                  <a:lnTo>
                    <a:pt x="467" y="387"/>
                  </a:lnTo>
                  <a:lnTo>
                    <a:pt x="468" y="372"/>
                  </a:lnTo>
                  <a:lnTo>
                    <a:pt x="470" y="349"/>
                  </a:lnTo>
                  <a:lnTo>
                    <a:pt x="471" y="333"/>
                  </a:lnTo>
                  <a:lnTo>
                    <a:pt x="473" y="310"/>
                  </a:lnTo>
                  <a:lnTo>
                    <a:pt x="473" y="287"/>
                  </a:lnTo>
                  <a:lnTo>
                    <a:pt x="474" y="263"/>
                  </a:lnTo>
                  <a:lnTo>
                    <a:pt x="475" y="247"/>
                  </a:lnTo>
                  <a:lnTo>
                    <a:pt x="477" y="225"/>
                  </a:lnTo>
                  <a:lnTo>
                    <a:pt x="478" y="202"/>
                  </a:lnTo>
                  <a:lnTo>
                    <a:pt x="480" y="179"/>
                  </a:lnTo>
                  <a:lnTo>
                    <a:pt x="481" y="155"/>
                  </a:lnTo>
                  <a:lnTo>
                    <a:pt x="483" y="139"/>
                  </a:lnTo>
                  <a:lnTo>
                    <a:pt x="484" y="116"/>
                  </a:lnTo>
                  <a:lnTo>
                    <a:pt x="485" y="100"/>
                  </a:lnTo>
                  <a:lnTo>
                    <a:pt x="487" y="85"/>
                  </a:lnTo>
                  <a:lnTo>
                    <a:pt x="488" y="70"/>
                  </a:lnTo>
                  <a:lnTo>
                    <a:pt x="490" y="62"/>
                  </a:lnTo>
                  <a:lnTo>
                    <a:pt x="490" y="39"/>
                  </a:lnTo>
                  <a:lnTo>
                    <a:pt x="491" y="30"/>
                  </a:lnTo>
                  <a:lnTo>
                    <a:pt x="493" y="23"/>
                  </a:lnTo>
                  <a:lnTo>
                    <a:pt x="494" y="16"/>
                  </a:lnTo>
                  <a:lnTo>
                    <a:pt x="495" y="7"/>
                  </a:lnTo>
                  <a:lnTo>
                    <a:pt x="497" y="7"/>
                  </a:lnTo>
                  <a:lnTo>
                    <a:pt x="498" y="0"/>
                  </a:lnTo>
                  <a:lnTo>
                    <a:pt x="500" y="0"/>
                  </a:lnTo>
                  <a:lnTo>
                    <a:pt x="501" y="0"/>
                  </a:lnTo>
                  <a:lnTo>
                    <a:pt x="503" y="7"/>
                  </a:lnTo>
                  <a:lnTo>
                    <a:pt x="504" y="7"/>
                  </a:lnTo>
                  <a:lnTo>
                    <a:pt x="505" y="16"/>
                  </a:lnTo>
                  <a:lnTo>
                    <a:pt x="507" y="23"/>
                  </a:lnTo>
                  <a:lnTo>
                    <a:pt x="507" y="30"/>
                  </a:lnTo>
                  <a:lnTo>
                    <a:pt x="508" y="39"/>
                  </a:lnTo>
                  <a:lnTo>
                    <a:pt x="510" y="55"/>
                  </a:lnTo>
                  <a:lnTo>
                    <a:pt x="511" y="62"/>
                  </a:lnTo>
                  <a:lnTo>
                    <a:pt x="513" y="77"/>
                  </a:lnTo>
                  <a:lnTo>
                    <a:pt x="514" y="100"/>
                  </a:lnTo>
                  <a:lnTo>
                    <a:pt x="515" y="109"/>
                  </a:lnTo>
                  <a:lnTo>
                    <a:pt x="517" y="125"/>
                  </a:lnTo>
                  <a:lnTo>
                    <a:pt x="518" y="139"/>
                  </a:lnTo>
                  <a:lnTo>
                    <a:pt x="520" y="163"/>
                  </a:lnTo>
                  <a:lnTo>
                    <a:pt x="521" y="179"/>
                  </a:lnTo>
                  <a:lnTo>
                    <a:pt x="523" y="202"/>
                  </a:lnTo>
                  <a:lnTo>
                    <a:pt x="524" y="217"/>
                  </a:lnTo>
                  <a:lnTo>
                    <a:pt x="524" y="240"/>
                  </a:lnTo>
                  <a:lnTo>
                    <a:pt x="525" y="263"/>
                  </a:lnTo>
                  <a:lnTo>
                    <a:pt x="527" y="279"/>
                  </a:lnTo>
                  <a:lnTo>
                    <a:pt x="528" y="302"/>
                  </a:lnTo>
                  <a:lnTo>
                    <a:pt x="530" y="326"/>
                  </a:lnTo>
                  <a:lnTo>
                    <a:pt x="531" y="333"/>
                  </a:lnTo>
                  <a:lnTo>
                    <a:pt x="533" y="365"/>
                  </a:lnTo>
                  <a:lnTo>
                    <a:pt x="534" y="380"/>
                  </a:lnTo>
                  <a:lnTo>
                    <a:pt x="535" y="403"/>
                  </a:lnTo>
                  <a:lnTo>
                    <a:pt x="537" y="410"/>
                  </a:lnTo>
                  <a:lnTo>
                    <a:pt x="538" y="426"/>
                  </a:lnTo>
                  <a:lnTo>
                    <a:pt x="540" y="442"/>
                  </a:lnTo>
                  <a:lnTo>
                    <a:pt x="541" y="457"/>
                  </a:lnTo>
                  <a:lnTo>
                    <a:pt x="541" y="465"/>
                  </a:lnTo>
                  <a:lnTo>
                    <a:pt x="543" y="473"/>
                  </a:lnTo>
                  <a:lnTo>
                    <a:pt x="544" y="489"/>
                  </a:lnTo>
                  <a:lnTo>
                    <a:pt x="545" y="496"/>
                  </a:lnTo>
                  <a:lnTo>
                    <a:pt x="547" y="496"/>
                  </a:lnTo>
                  <a:lnTo>
                    <a:pt x="548" y="505"/>
                  </a:lnTo>
                  <a:lnTo>
                    <a:pt x="550" y="512"/>
                  </a:lnTo>
                  <a:lnTo>
                    <a:pt x="551" y="512"/>
                  </a:lnTo>
                  <a:lnTo>
                    <a:pt x="553" y="505"/>
                  </a:lnTo>
                  <a:lnTo>
                    <a:pt x="554" y="505"/>
                  </a:lnTo>
                  <a:lnTo>
                    <a:pt x="555" y="505"/>
                  </a:lnTo>
                  <a:lnTo>
                    <a:pt x="557" y="505"/>
                  </a:lnTo>
                  <a:lnTo>
                    <a:pt x="558" y="489"/>
                  </a:lnTo>
                  <a:lnTo>
                    <a:pt x="558" y="480"/>
                  </a:lnTo>
                  <a:lnTo>
                    <a:pt x="560" y="480"/>
                  </a:lnTo>
                  <a:lnTo>
                    <a:pt x="561" y="465"/>
                  </a:lnTo>
                  <a:lnTo>
                    <a:pt x="563" y="450"/>
                  </a:lnTo>
                  <a:lnTo>
                    <a:pt x="564" y="442"/>
                  </a:lnTo>
                  <a:lnTo>
                    <a:pt x="565" y="426"/>
                  </a:lnTo>
                  <a:lnTo>
                    <a:pt x="567" y="410"/>
                  </a:lnTo>
                  <a:lnTo>
                    <a:pt x="568" y="396"/>
                  </a:lnTo>
                  <a:lnTo>
                    <a:pt x="570" y="380"/>
                  </a:lnTo>
                  <a:lnTo>
                    <a:pt x="571" y="356"/>
                  </a:lnTo>
                  <a:lnTo>
                    <a:pt x="573" y="333"/>
                  </a:lnTo>
                  <a:lnTo>
                    <a:pt x="574" y="310"/>
                  </a:lnTo>
                  <a:lnTo>
                    <a:pt x="574" y="295"/>
                  </a:lnTo>
                  <a:lnTo>
                    <a:pt x="575" y="272"/>
                  </a:lnTo>
                  <a:lnTo>
                    <a:pt x="577" y="247"/>
                  </a:lnTo>
                  <a:lnTo>
                    <a:pt x="578" y="233"/>
                  </a:lnTo>
                  <a:lnTo>
                    <a:pt x="580" y="209"/>
                  </a:lnTo>
                  <a:lnTo>
                    <a:pt x="581" y="186"/>
                  </a:lnTo>
                  <a:lnTo>
                    <a:pt x="583" y="163"/>
                  </a:lnTo>
                  <a:lnTo>
                    <a:pt x="584" y="147"/>
                  </a:lnTo>
                  <a:lnTo>
                    <a:pt x="585" y="132"/>
                  </a:lnTo>
                  <a:lnTo>
                    <a:pt x="587" y="116"/>
                  </a:lnTo>
                  <a:lnTo>
                    <a:pt x="588" y="93"/>
                  </a:lnTo>
                  <a:lnTo>
                    <a:pt x="590" y="70"/>
                  </a:lnTo>
                  <a:lnTo>
                    <a:pt x="591" y="62"/>
                  </a:lnTo>
                  <a:lnTo>
                    <a:pt x="591" y="46"/>
                  </a:lnTo>
                  <a:lnTo>
                    <a:pt x="593" y="39"/>
                  </a:lnTo>
                  <a:lnTo>
                    <a:pt x="594" y="23"/>
                  </a:lnTo>
                  <a:lnTo>
                    <a:pt x="595" y="16"/>
                  </a:lnTo>
                  <a:lnTo>
                    <a:pt x="597" y="16"/>
                  </a:lnTo>
                  <a:lnTo>
                    <a:pt x="598" y="7"/>
                  </a:lnTo>
                  <a:lnTo>
                    <a:pt x="600" y="0"/>
                  </a:lnTo>
                  <a:lnTo>
                    <a:pt x="601" y="0"/>
                  </a:lnTo>
                  <a:lnTo>
                    <a:pt x="603" y="0"/>
                  </a:lnTo>
                  <a:lnTo>
                    <a:pt x="604" y="0"/>
                  </a:lnTo>
                  <a:lnTo>
                    <a:pt x="605" y="0"/>
                  </a:lnTo>
                  <a:lnTo>
                    <a:pt x="607" y="7"/>
                  </a:lnTo>
                  <a:lnTo>
                    <a:pt x="608" y="16"/>
                  </a:lnTo>
                  <a:lnTo>
                    <a:pt x="608" y="23"/>
                  </a:lnTo>
                  <a:lnTo>
                    <a:pt x="610" y="30"/>
                  </a:lnTo>
                  <a:lnTo>
                    <a:pt x="611" y="39"/>
                  </a:lnTo>
                  <a:lnTo>
                    <a:pt x="613" y="55"/>
                  </a:lnTo>
                  <a:lnTo>
                    <a:pt x="614" y="70"/>
                  </a:lnTo>
                  <a:lnTo>
                    <a:pt x="615" y="85"/>
                  </a:lnTo>
                  <a:lnTo>
                    <a:pt x="617" y="100"/>
                  </a:lnTo>
                  <a:lnTo>
                    <a:pt x="618" y="116"/>
                  </a:lnTo>
                  <a:lnTo>
                    <a:pt x="620" y="132"/>
                  </a:lnTo>
                  <a:lnTo>
                    <a:pt x="621" y="147"/>
                  </a:lnTo>
                  <a:lnTo>
                    <a:pt x="623" y="170"/>
                  </a:lnTo>
                  <a:lnTo>
                    <a:pt x="624" y="186"/>
                  </a:lnTo>
                  <a:lnTo>
                    <a:pt x="625" y="209"/>
                  </a:lnTo>
                  <a:lnTo>
                    <a:pt x="625" y="233"/>
                  </a:lnTo>
                  <a:lnTo>
                    <a:pt x="627" y="256"/>
                  </a:lnTo>
                  <a:lnTo>
                    <a:pt x="628" y="272"/>
                  </a:lnTo>
                  <a:lnTo>
                    <a:pt x="630" y="295"/>
                  </a:lnTo>
                  <a:lnTo>
                    <a:pt x="631" y="310"/>
                  </a:lnTo>
                  <a:lnTo>
                    <a:pt x="633" y="333"/>
                  </a:lnTo>
                  <a:lnTo>
                    <a:pt x="634" y="34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0" name="Freeform 36"/>
            <p:cNvSpPr>
              <a:spLocks/>
            </p:cNvSpPr>
            <p:nvPr/>
          </p:nvSpPr>
          <p:spPr bwMode="auto">
            <a:xfrm>
              <a:off x="3021" y="942"/>
              <a:ext cx="774" cy="1273"/>
            </a:xfrm>
            <a:custGeom>
              <a:avLst/>
              <a:gdLst>
                <a:gd name="T0" fmla="*/ 0 w 936"/>
                <a:gd name="T1" fmla="*/ 390 h 1513"/>
                <a:gd name="T2" fmla="*/ 15 w 936"/>
                <a:gd name="T3" fmla="*/ 392 h 1513"/>
                <a:gd name="T4" fmla="*/ 26 w 936"/>
                <a:gd name="T5" fmla="*/ 380 h 1513"/>
                <a:gd name="T6" fmla="*/ 39 w 936"/>
                <a:gd name="T7" fmla="*/ 374 h 1513"/>
                <a:gd name="T8" fmla="*/ 56 w 936"/>
                <a:gd name="T9" fmla="*/ 392 h 1513"/>
                <a:gd name="T10" fmla="*/ 72 w 936"/>
                <a:gd name="T11" fmla="*/ 441 h 1513"/>
                <a:gd name="T12" fmla="*/ 76 w 936"/>
                <a:gd name="T13" fmla="*/ 467 h 1513"/>
                <a:gd name="T14" fmla="*/ 87 w 936"/>
                <a:gd name="T15" fmla="*/ 466 h 1513"/>
                <a:gd name="T16" fmla="*/ 105 w 936"/>
                <a:gd name="T17" fmla="*/ 398 h 1513"/>
                <a:gd name="T18" fmla="*/ 121 w 936"/>
                <a:gd name="T19" fmla="*/ 188 h 1513"/>
                <a:gd name="T20" fmla="*/ 122 w 936"/>
                <a:gd name="T21" fmla="*/ 169 h 1513"/>
                <a:gd name="T22" fmla="*/ 148 w 936"/>
                <a:gd name="T23" fmla="*/ 393 h 1513"/>
                <a:gd name="T24" fmla="*/ 161 w 936"/>
                <a:gd name="T25" fmla="*/ 650 h 1513"/>
                <a:gd name="T26" fmla="*/ 170 w 936"/>
                <a:gd name="T27" fmla="*/ 713 h 1513"/>
                <a:gd name="T28" fmla="*/ 177 w 936"/>
                <a:gd name="T29" fmla="*/ 693 h 1513"/>
                <a:gd name="T30" fmla="*/ 196 w 936"/>
                <a:gd name="T31" fmla="*/ 318 h 1513"/>
                <a:gd name="T32" fmla="*/ 211 w 936"/>
                <a:gd name="T33" fmla="*/ 67 h 1513"/>
                <a:gd name="T34" fmla="*/ 216 w 936"/>
                <a:gd name="T35" fmla="*/ 60 h 1513"/>
                <a:gd name="T36" fmla="*/ 219 w 936"/>
                <a:gd name="T37" fmla="*/ 69 h 1513"/>
                <a:gd name="T38" fmla="*/ 220 w 936"/>
                <a:gd name="T39" fmla="*/ 79 h 1513"/>
                <a:gd name="T40" fmla="*/ 246 w 936"/>
                <a:gd name="T41" fmla="*/ 544 h 1513"/>
                <a:gd name="T42" fmla="*/ 251 w 936"/>
                <a:gd name="T43" fmla="*/ 666 h 1513"/>
                <a:gd name="T44" fmla="*/ 256 w 936"/>
                <a:gd name="T45" fmla="*/ 709 h 1513"/>
                <a:gd name="T46" fmla="*/ 274 w 936"/>
                <a:gd name="T47" fmla="*/ 576 h 1513"/>
                <a:gd name="T48" fmla="*/ 283 w 936"/>
                <a:gd name="T49" fmla="*/ 332 h 1513"/>
                <a:gd name="T50" fmla="*/ 298 w 936"/>
                <a:gd name="T51" fmla="*/ 177 h 1513"/>
                <a:gd name="T52" fmla="*/ 302 w 936"/>
                <a:gd name="T53" fmla="*/ 153 h 1513"/>
                <a:gd name="T54" fmla="*/ 313 w 936"/>
                <a:gd name="T55" fmla="*/ 251 h 1513"/>
                <a:gd name="T56" fmla="*/ 326 w 936"/>
                <a:gd name="T57" fmla="*/ 400 h 1513"/>
                <a:gd name="T58" fmla="*/ 335 w 936"/>
                <a:gd name="T59" fmla="*/ 443 h 1513"/>
                <a:gd name="T60" fmla="*/ 344 w 936"/>
                <a:gd name="T61" fmla="*/ 482 h 1513"/>
                <a:gd name="T62" fmla="*/ 356 w 936"/>
                <a:gd name="T63" fmla="*/ 448 h 1513"/>
                <a:gd name="T64" fmla="*/ 366 w 936"/>
                <a:gd name="T65" fmla="*/ 395 h 1513"/>
                <a:gd name="T66" fmla="*/ 383 w 936"/>
                <a:gd name="T67" fmla="*/ 369 h 1513"/>
                <a:gd name="T68" fmla="*/ 394 w 936"/>
                <a:gd name="T69" fmla="*/ 374 h 1513"/>
                <a:gd name="T70" fmla="*/ 409 w 936"/>
                <a:gd name="T71" fmla="*/ 393 h 1513"/>
                <a:gd name="T72" fmla="*/ 437 w 936"/>
                <a:gd name="T73" fmla="*/ 389 h 15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6" h="1513">
                  <a:moveTo>
                    <a:pt x="0" y="779"/>
                  </a:moveTo>
                  <a:cubicBezTo>
                    <a:pt x="12" y="782"/>
                    <a:pt x="24" y="786"/>
                    <a:pt x="33" y="782"/>
                  </a:cubicBezTo>
                  <a:cubicBezTo>
                    <a:pt x="42" y="778"/>
                    <a:pt x="46" y="764"/>
                    <a:pt x="54" y="758"/>
                  </a:cubicBezTo>
                  <a:cubicBezTo>
                    <a:pt x="62" y="752"/>
                    <a:pt x="73" y="742"/>
                    <a:pt x="84" y="746"/>
                  </a:cubicBezTo>
                  <a:cubicBezTo>
                    <a:pt x="95" y="750"/>
                    <a:pt x="108" y="759"/>
                    <a:pt x="120" y="782"/>
                  </a:cubicBezTo>
                  <a:cubicBezTo>
                    <a:pt x="132" y="805"/>
                    <a:pt x="146" y="856"/>
                    <a:pt x="153" y="881"/>
                  </a:cubicBezTo>
                  <a:cubicBezTo>
                    <a:pt x="160" y="906"/>
                    <a:pt x="157" y="924"/>
                    <a:pt x="162" y="932"/>
                  </a:cubicBezTo>
                  <a:cubicBezTo>
                    <a:pt x="167" y="940"/>
                    <a:pt x="176" y="952"/>
                    <a:pt x="186" y="929"/>
                  </a:cubicBezTo>
                  <a:cubicBezTo>
                    <a:pt x="196" y="906"/>
                    <a:pt x="213" y="886"/>
                    <a:pt x="225" y="794"/>
                  </a:cubicBezTo>
                  <a:cubicBezTo>
                    <a:pt x="237" y="702"/>
                    <a:pt x="252" y="450"/>
                    <a:pt x="258" y="374"/>
                  </a:cubicBezTo>
                  <a:cubicBezTo>
                    <a:pt x="264" y="298"/>
                    <a:pt x="251" y="270"/>
                    <a:pt x="261" y="338"/>
                  </a:cubicBezTo>
                  <a:cubicBezTo>
                    <a:pt x="271" y="406"/>
                    <a:pt x="304" y="625"/>
                    <a:pt x="318" y="785"/>
                  </a:cubicBezTo>
                  <a:cubicBezTo>
                    <a:pt x="332" y="945"/>
                    <a:pt x="338" y="1192"/>
                    <a:pt x="345" y="1298"/>
                  </a:cubicBezTo>
                  <a:cubicBezTo>
                    <a:pt x="352" y="1404"/>
                    <a:pt x="358" y="1410"/>
                    <a:pt x="363" y="1424"/>
                  </a:cubicBezTo>
                  <a:cubicBezTo>
                    <a:pt x="368" y="1438"/>
                    <a:pt x="369" y="1513"/>
                    <a:pt x="378" y="1382"/>
                  </a:cubicBezTo>
                  <a:cubicBezTo>
                    <a:pt x="387" y="1251"/>
                    <a:pt x="408" y="843"/>
                    <a:pt x="420" y="635"/>
                  </a:cubicBezTo>
                  <a:cubicBezTo>
                    <a:pt x="432" y="427"/>
                    <a:pt x="443" y="220"/>
                    <a:pt x="450" y="134"/>
                  </a:cubicBezTo>
                  <a:cubicBezTo>
                    <a:pt x="457" y="48"/>
                    <a:pt x="459" y="119"/>
                    <a:pt x="462" y="119"/>
                  </a:cubicBezTo>
                  <a:cubicBezTo>
                    <a:pt x="465" y="119"/>
                    <a:pt x="467" y="131"/>
                    <a:pt x="468" y="137"/>
                  </a:cubicBezTo>
                  <a:cubicBezTo>
                    <a:pt x="469" y="143"/>
                    <a:pt x="462" y="0"/>
                    <a:pt x="471" y="158"/>
                  </a:cubicBezTo>
                  <a:cubicBezTo>
                    <a:pt x="480" y="316"/>
                    <a:pt x="514" y="890"/>
                    <a:pt x="525" y="1085"/>
                  </a:cubicBezTo>
                  <a:cubicBezTo>
                    <a:pt x="536" y="1280"/>
                    <a:pt x="533" y="1273"/>
                    <a:pt x="537" y="1328"/>
                  </a:cubicBezTo>
                  <a:cubicBezTo>
                    <a:pt x="541" y="1383"/>
                    <a:pt x="541" y="1444"/>
                    <a:pt x="549" y="1415"/>
                  </a:cubicBezTo>
                  <a:cubicBezTo>
                    <a:pt x="557" y="1386"/>
                    <a:pt x="576" y="1276"/>
                    <a:pt x="585" y="1151"/>
                  </a:cubicBezTo>
                  <a:cubicBezTo>
                    <a:pt x="594" y="1026"/>
                    <a:pt x="598" y="795"/>
                    <a:pt x="606" y="662"/>
                  </a:cubicBezTo>
                  <a:cubicBezTo>
                    <a:pt x="614" y="529"/>
                    <a:pt x="630" y="412"/>
                    <a:pt x="636" y="353"/>
                  </a:cubicBezTo>
                  <a:cubicBezTo>
                    <a:pt x="642" y="294"/>
                    <a:pt x="640" y="281"/>
                    <a:pt x="645" y="305"/>
                  </a:cubicBezTo>
                  <a:cubicBezTo>
                    <a:pt x="650" y="329"/>
                    <a:pt x="660" y="418"/>
                    <a:pt x="669" y="500"/>
                  </a:cubicBezTo>
                  <a:cubicBezTo>
                    <a:pt x="678" y="582"/>
                    <a:pt x="688" y="733"/>
                    <a:pt x="696" y="797"/>
                  </a:cubicBezTo>
                  <a:cubicBezTo>
                    <a:pt x="704" y="861"/>
                    <a:pt x="711" y="857"/>
                    <a:pt x="717" y="884"/>
                  </a:cubicBezTo>
                  <a:cubicBezTo>
                    <a:pt x="723" y="911"/>
                    <a:pt x="728" y="960"/>
                    <a:pt x="735" y="962"/>
                  </a:cubicBezTo>
                  <a:cubicBezTo>
                    <a:pt x="742" y="964"/>
                    <a:pt x="754" y="925"/>
                    <a:pt x="762" y="896"/>
                  </a:cubicBezTo>
                  <a:cubicBezTo>
                    <a:pt x="770" y="867"/>
                    <a:pt x="774" y="814"/>
                    <a:pt x="783" y="788"/>
                  </a:cubicBezTo>
                  <a:cubicBezTo>
                    <a:pt x="792" y="762"/>
                    <a:pt x="809" y="744"/>
                    <a:pt x="819" y="737"/>
                  </a:cubicBezTo>
                  <a:cubicBezTo>
                    <a:pt x="829" y="730"/>
                    <a:pt x="834" y="738"/>
                    <a:pt x="843" y="746"/>
                  </a:cubicBezTo>
                  <a:cubicBezTo>
                    <a:pt x="852" y="754"/>
                    <a:pt x="858" y="780"/>
                    <a:pt x="873" y="785"/>
                  </a:cubicBezTo>
                  <a:cubicBezTo>
                    <a:pt x="888" y="790"/>
                    <a:pt x="912" y="783"/>
                    <a:pt x="936" y="776"/>
                  </a:cubicBezTo>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72" name="Group 44"/>
          <p:cNvGrpSpPr>
            <a:grpSpLocks/>
          </p:cNvGrpSpPr>
          <p:nvPr/>
        </p:nvGrpSpPr>
        <p:grpSpPr bwMode="auto">
          <a:xfrm>
            <a:off x="3435350" y="4249738"/>
            <a:ext cx="3390900" cy="2071687"/>
            <a:chOff x="1213" y="2677"/>
            <a:chExt cx="2136" cy="1305"/>
          </a:xfrm>
        </p:grpSpPr>
        <p:grpSp>
          <p:nvGrpSpPr>
            <p:cNvPr id="32782" name="Group 38"/>
            <p:cNvGrpSpPr>
              <a:grpSpLocks/>
            </p:cNvGrpSpPr>
            <p:nvPr/>
          </p:nvGrpSpPr>
          <p:grpSpPr bwMode="auto">
            <a:xfrm>
              <a:off x="2221" y="2981"/>
              <a:ext cx="89" cy="996"/>
              <a:chOff x="3697" y="3002"/>
              <a:chExt cx="129" cy="996"/>
            </a:xfrm>
          </p:grpSpPr>
          <p:pic>
            <p:nvPicPr>
              <p:cNvPr id="32785" name="Picture 39"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697" y="3002"/>
                <a:ext cx="12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6" name="Line 40"/>
              <p:cNvSpPr>
                <a:spLocks noChangeShapeType="1"/>
              </p:cNvSpPr>
              <p:nvPr/>
            </p:nvSpPr>
            <p:spPr bwMode="auto">
              <a:xfrm>
                <a:off x="3781" y="3672"/>
                <a:ext cx="0" cy="3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7" name="Line 41"/>
              <p:cNvSpPr>
                <a:spLocks noChangeShapeType="1"/>
              </p:cNvSpPr>
              <p:nvPr/>
            </p:nvSpPr>
            <p:spPr bwMode="auto">
              <a:xfrm flipV="1">
                <a:off x="3783" y="3250"/>
                <a:ext cx="0" cy="4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83" name="Freeform 42"/>
            <p:cNvSpPr>
              <a:spLocks/>
            </p:cNvSpPr>
            <p:nvPr/>
          </p:nvSpPr>
          <p:spPr bwMode="auto">
            <a:xfrm>
              <a:off x="1213" y="3105"/>
              <a:ext cx="2136" cy="877"/>
            </a:xfrm>
            <a:custGeom>
              <a:avLst/>
              <a:gdLst>
                <a:gd name="T0" fmla="*/ 0 w 3099"/>
                <a:gd name="T1" fmla="*/ 859 h 877"/>
                <a:gd name="T2" fmla="*/ 66 w 3099"/>
                <a:gd name="T3" fmla="*/ 776 h 877"/>
                <a:gd name="T4" fmla="*/ 120 w 3099"/>
                <a:gd name="T5" fmla="*/ 411 h 877"/>
                <a:gd name="T6" fmla="*/ 165 w 3099"/>
                <a:gd name="T7" fmla="*/ 173 h 877"/>
                <a:gd name="T8" fmla="*/ 258 w 3099"/>
                <a:gd name="T9" fmla="*/ 27 h 877"/>
                <a:gd name="T10" fmla="*/ 332 w 3099"/>
                <a:gd name="T11" fmla="*/ 8 h 877"/>
                <a:gd name="T12" fmla="*/ 444 w 3099"/>
                <a:gd name="T13" fmla="*/ 45 h 877"/>
                <a:gd name="T14" fmla="*/ 493 w 3099"/>
                <a:gd name="T15" fmla="*/ 91 h 877"/>
                <a:gd name="T16" fmla="*/ 540 w 3099"/>
                <a:gd name="T17" fmla="*/ 191 h 877"/>
                <a:gd name="T18" fmla="*/ 602 w 3099"/>
                <a:gd name="T19" fmla="*/ 484 h 877"/>
                <a:gd name="T20" fmla="*/ 644 w 3099"/>
                <a:gd name="T21" fmla="*/ 785 h 877"/>
                <a:gd name="T22" fmla="*/ 700 w 3099"/>
                <a:gd name="T23" fmla="*/ 877 h 8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 h="877">
                  <a:moveTo>
                    <a:pt x="0" y="859"/>
                  </a:moveTo>
                  <a:cubicBezTo>
                    <a:pt x="102" y="855"/>
                    <a:pt x="204" y="851"/>
                    <a:pt x="292" y="776"/>
                  </a:cubicBezTo>
                  <a:cubicBezTo>
                    <a:pt x="380" y="701"/>
                    <a:pt x="457" y="511"/>
                    <a:pt x="530" y="411"/>
                  </a:cubicBezTo>
                  <a:cubicBezTo>
                    <a:pt x="603" y="311"/>
                    <a:pt x="629" y="237"/>
                    <a:pt x="731" y="173"/>
                  </a:cubicBezTo>
                  <a:cubicBezTo>
                    <a:pt x="833" y="109"/>
                    <a:pt x="1020" y="54"/>
                    <a:pt x="1143" y="27"/>
                  </a:cubicBezTo>
                  <a:cubicBezTo>
                    <a:pt x="1266" y="0"/>
                    <a:pt x="1335" y="5"/>
                    <a:pt x="1472" y="8"/>
                  </a:cubicBezTo>
                  <a:cubicBezTo>
                    <a:pt x="1609" y="11"/>
                    <a:pt x="1847" y="31"/>
                    <a:pt x="1966" y="45"/>
                  </a:cubicBezTo>
                  <a:cubicBezTo>
                    <a:pt x="2085" y="59"/>
                    <a:pt x="2114" y="67"/>
                    <a:pt x="2185" y="91"/>
                  </a:cubicBezTo>
                  <a:cubicBezTo>
                    <a:pt x="2256" y="115"/>
                    <a:pt x="2314" y="126"/>
                    <a:pt x="2395" y="191"/>
                  </a:cubicBezTo>
                  <a:cubicBezTo>
                    <a:pt x="2476" y="256"/>
                    <a:pt x="2594" y="385"/>
                    <a:pt x="2670" y="484"/>
                  </a:cubicBezTo>
                  <a:cubicBezTo>
                    <a:pt x="2746" y="583"/>
                    <a:pt x="2781" y="720"/>
                    <a:pt x="2852" y="785"/>
                  </a:cubicBezTo>
                  <a:cubicBezTo>
                    <a:pt x="2923" y="850"/>
                    <a:pt x="3011" y="863"/>
                    <a:pt x="3099" y="877"/>
                  </a:cubicBezTo>
                </a:path>
              </a:pathLst>
            </a:custGeom>
            <a:noFill/>
            <a:ln w="38100" cap="rnd"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4" name="Line 43"/>
            <p:cNvSpPr>
              <a:spLocks noChangeShapeType="1"/>
            </p:cNvSpPr>
            <p:nvPr/>
          </p:nvSpPr>
          <p:spPr bwMode="auto">
            <a:xfrm flipV="1">
              <a:off x="1320" y="2677"/>
              <a:ext cx="1647" cy="1181"/>
            </a:xfrm>
            <a:prstGeom prst="line">
              <a:avLst/>
            </a:prstGeom>
            <a:noFill/>
            <a:ln w="38100">
              <a:solidFill>
                <a:srgbClr val="3399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81" name="Text Box 46"/>
          <p:cNvSpPr txBox="1">
            <a:spLocks noChangeArrowheads="1"/>
          </p:cNvSpPr>
          <p:nvPr/>
        </p:nvSpPr>
        <p:spPr bwMode="auto">
          <a:xfrm>
            <a:off x="3292475" y="879475"/>
            <a:ext cx="6515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We start from two pulses, </a:t>
            </a:r>
            <a:r>
              <a:rPr lang="en-US" altLang="en-US" sz="1800" b="1">
                <a:cs typeface="Times New Roman" panose="02020603050405020304" pitchFamily="18" charset="0"/>
              </a:rPr>
              <a:t>bandwidth limited</a:t>
            </a:r>
            <a:r>
              <a:rPr lang="en-US" altLang="en-US" sz="1800">
                <a:cs typeface="Times New Roman" panose="02020603050405020304" pitchFamily="18" charset="0"/>
              </a:rPr>
              <a:t>, of different frequency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73"/>
                                        </p:tgtEl>
                                        <p:attrNameLst>
                                          <p:attrName>style.visibility</p:attrName>
                                        </p:attrNameLst>
                                      </p:cBhvr>
                                      <p:to>
                                        <p:strVal val="visible"/>
                                      </p:to>
                                    </p:set>
                                    <p:animEffect transition="in" filter="fade">
                                      <p:cBhvr>
                                        <p:cTn id="7" dur="1000"/>
                                        <p:tgtEl>
                                          <p:spTgt spid="2257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2572"/>
                                        </p:tgtEl>
                                        <p:attrNameLst>
                                          <p:attrName>style.visibility</p:attrName>
                                        </p:attrNameLst>
                                      </p:cBhvr>
                                      <p:to>
                                        <p:strVal val="visible"/>
                                      </p:to>
                                    </p:set>
                                    <p:animEffect transition="in" filter="fade">
                                      <p:cBhvr>
                                        <p:cTn id="11" dur="1000"/>
                                        <p:tgtEl>
                                          <p:spTgt spid="22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100513" y="366713"/>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en-US" altLang="en-US" sz="1800">
                <a:cs typeface="Times New Roman" panose="02020603050405020304" pitchFamily="18" charset="0"/>
              </a:rPr>
              <a:t>Principle of the attosecond synthesizer of</a:t>
            </a:r>
          </a:p>
          <a:p>
            <a:pPr algn="ctr">
              <a:spcBef>
                <a:spcPct val="0"/>
              </a:spcBef>
              <a:buFontTx/>
              <a:buNone/>
            </a:pPr>
            <a:r>
              <a:rPr lang="en-US" altLang="en-US" sz="1800">
                <a:cs typeface="Times New Roman" panose="02020603050405020304" pitchFamily="18" charset="0"/>
              </a:rPr>
              <a:t>Dr. Eleftherios Goulielmakis</a:t>
            </a:r>
          </a:p>
        </p:txBody>
      </p:sp>
      <p:sp>
        <p:nvSpPr>
          <p:cNvPr id="34819" name="Freeform 5"/>
          <p:cNvSpPr>
            <a:spLocks/>
          </p:cNvSpPr>
          <p:nvPr/>
        </p:nvSpPr>
        <p:spPr bwMode="auto">
          <a:xfrm>
            <a:off x="5661025" y="1371600"/>
            <a:ext cx="622300" cy="636588"/>
          </a:xfrm>
          <a:custGeom>
            <a:avLst/>
            <a:gdLst>
              <a:gd name="T0" fmla="*/ 0 w 392"/>
              <a:gd name="T1" fmla="*/ 2147483646 h 779"/>
              <a:gd name="T2" fmla="*/ 2147483646 w 392"/>
              <a:gd name="T3" fmla="*/ 2147483646 h 779"/>
              <a:gd name="T4" fmla="*/ 2147483646 w 392"/>
              <a:gd name="T5" fmla="*/ 2147483646 h 779"/>
              <a:gd name="T6" fmla="*/ 2147483646 w 392"/>
              <a:gd name="T7" fmla="*/ 2147483646 h 779"/>
              <a:gd name="T8" fmla="*/ 2147483646 w 392"/>
              <a:gd name="T9" fmla="*/ 2147483646 h 779"/>
              <a:gd name="T10" fmla="*/ 2147483646 w 392"/>
              <a:gd name="T11" fmla="*/ 2147483646 h 779"/>
              <a:gd name="T12" fmla="*/ 2147483646 w 392"/>
              <a:gd name="T13" fmla="*/ 2147483646 h 779"/>
              <a:gd name="T14" fmla="*/ 2147483646 w 392"/>
              <a:gd name="T15" fmla="*/ 2147483646 h 779"/>
              <a:gd name="T16" fmla="*/ 2147483646 w 392"/>
              <a:gd name="T17" fmla="*/ 0 h 779"/>
              <a:gd name="T18" fmla="*/ 2147483646 w 392"/>
              <a:gd name="T19" fmla="*/ 2147483646 h 779"/>
              <a:gd name="T20" fmla="*/ 2147483646 w 392"/>
              <a:gd name="T21" fmla="*/ 2147483646 h 779"/>
              <a:gd name="T22" fmla="*/ 2147483646 w 392"/>
              <a:gd name="T23" fmla="*/ 2147483646 h 779"/>
              <a:gd name="T24" fmla="*/ 2147483646 w 392"/>
              <a:gd name="T25" fmla="*/ 2147483646 h 779"/>
              <a:gd name="T26" fmla="*/ 2147483646 w 392"/>
              <a:gd name="T27" fmla="*/ 2147483646 h 779"/>
              <a:gd name="T28" fmla="*/ 2147483646 w 392"/>
              <a:gd name="T29" fmla="*/ 2147483646 h 779"/>
              <a:gd name="T30" fmla="*/ 2147483646 w 392"/>
              <a:gd name="T31" fmla="*/ 2147483646 h 779"/>
              <a:gd name="T32" fmla="*/ 2147483646 w 392"/>
              <a:gd name="T33" fmla="*/ 2147483646 h 779"/>
              <a:gd name="T34" fmla="*/ 2147483646 w 392"/>
              <a:gd name="T35" fmla="*/ 2147483646 h 7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2" h="779">
                <a:moveTo>
                  <a:pt x="0" y="769"/>
                </a:moveTo>
                <a:cubicBezTo>
                  <a:pt x="7" y="771"/>
                  <a:pt x="19" y="775"/>
                  <a:pt x="25" y="779"/>
                </a:cubicBezTo>
                <a:cubicBezTo>
                  <a:pt x="27" y="778"/>
                  <a:pt x="39" y="773"/>
                  <a:pt x="42" y="773"/>
                </a:cubicBezTo>
                <a:lnTo>
                  <a:pt x="84" y="765"/>
                </a:lnTo>
                <a:lnTo>
                  <a:pt x="127" y="726"/>
                </a:lnTo>
                <a:lnTo>
                  <a:pt x="172" y="481"/>
                </a:lnTo>
                <a:lnTo>
                  <a:pt x="240" y="50"/>
                </a:lnTo>
                <a:lnTo>
                  <a:pt x="253" y="7"/>
                </a:lnTo>
                <a:lnTo>
                  <a:pt x="262" y="0"/>
                </a:lnTo>
                <a:lnTo>
                  <a:pt x="268" y="13"/>
                </a:lnTo>
                <a:lnTo>
                  <a:pt x="268" y="26"/>
                </a:lnTo>
                <a:lnTo>
                  <a:pt x="274" y="114"/>
                </a:lnTo>
                <a:lnTo>
                  <a:pt x="303" y="413"/>
                </a:lnTo>
                <a:lnTo>
                  <a:pt x="319" y="651"/>
                </a:lnTo>
                <a:lnTo>
                  <a:pt x="322" y="693"/>
                </a:lnTo>
                <a:lnTo>
                  <a:pt x="334" y="737"/>
                </a:lnTo>
                <a:lnTo>
                  <a:pt x="361" y="765"/>
                </a:lnTo>
                <a:lnTo>
                  <a:pt x="392" y="77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0" name="Line 6"/>
          <p:cNvSpPr>
            <a:spLocks noChangeShapeType="1"/>
          </p:cNvSpPr>
          <p:nvPr/>
        </p:nvSpPr>
        <p:spPr bwMode="auto">
          <a:xfrm>
            <a:off x="3187700" y="2011363"/>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Text Box 7"/>
          <p:cNvSpPr txBox="1">
            <a:spLocks noChangeArrowheads="1"/>
          </p:cNvSpPr>
          <p:nvPr/>
        </p:nvSpPr>
        <p:spPr bwMode="auto">
          <a:xfrm>
            <a:off x="8594725" y="20764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4822" name="Text Box 8"/>
          <p:cNvSpPr txBox="1">
            <a:spLocks noChangeArrowheads="1"/>
          </p:cNvSpPr>
          <p:nvPr/>
        </p:nvSpPr>
        <p:spPr bwMode="auto">
          <a:xfrm>
            <a:off x="7077075" y="1096963"/>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100 microjoule, 1 kHz, 800 nm</a:t>
            </a:r>
          </a:p>
        </p:txBody>
      </p:sp>
      <p:sp>
        <p:nvSpPr>
          <p:cNvPr id="34823" name="Freeform 9"/>
          <p:cNvSpPr>
            <a:spLocks/>
          </p:cNvSpPr>
          <p:nvPr/>
        </p:nvSpPr>
        <p:spPr bwMode="auto">
          <a:xfrm>
            <a:off x="2605088" y="2513013"/>
            <a:ext cx="6607175" cy="636587"/>
          </a:xfrm>
          <a:custGeom>
            <a:avLst/>
            <a:gdLst>
              <a:gd name="T0" fmla="*/ 0 w 392"/>
              <a:gd name="T1" fmla="*/ 2147483646 h 779"/>
              <a:gd name="T2" fmla="*/ 2147483646 w 392"/>
              <a:gd name="T3" fmla="*/ 2147483646 h 779"/>
              <a:gd name="T4" fmla="*/ 2147483646 w 392"/>
              <a:gd name="T5" fmla="*/ 2147483646 h 779"/>
              <a:gd name="T6" fmla="*/ 2147483646 w 392"/>
              <a:gd name="T7" fmla="*/ 2147483646 h 779"/>
              <a:gd name="T8" fmla="*/ 2147483646 w 392"/>
              <a:gd name="T9" fmla="*/ 2147483646 h 779"/>
              <a:gd name="T10" fmla="*/ 2147483646 w 392"/>
              <a:gd name="T11" fmla="*/ 2147483646 h 779"/>
              <a:gd name="T12" fmla="*/ 2147483646 w 392"/>
              <a:gd name="T13" fmla="*/ 2147483646 h 779"/>
              <a:gd name="T14" fmla="*/ 2147483646 w 392"/>
              <a:gd name="T15" fmla="*/ 2147483646 h 779"/>
              <a:gd name="T16" fmla="*/ 2147483646 w 392"/>
              <a:gd name="T17" fmla="*/ 0 h 779"/>
              <a:gd name="T18" fmla="*/ 2147483646 w 392"/>
              <a:gd name="T19" fmla="*/ 2147483646 h 779"/>
              <a:gd name="T20" fmla="*/ 2147483646 w 392"/>
              <a:gd name="T21" fmla="*/ 2147483646 h 779"/>
              <a:gd name="T22" fmla="*/ 2147483646 w 392"/>
              <a:gd name="T23" fmla="*/ 2147483646 h 779"/>
              <a:gd name="T24" fmla="*/ 2147483646 w 392"/>
              <a:gd name="T25" fmla="*/ 2147483646 h 779"/>
              <a:gd name="T26" fmla="*/ 2147483646 w 392"/>
              <a:gd name="T27" fmla="*/ 2147483646 h 779"/>
              <a:gd name="T28" fmla="*/ 2147483646 w 392"/>
              <a:gd name="T29" fmla="*/ 2147483646 h 779"/>
              <a:gd name="T30" fmla="*/ 2147483646 w 392"/>
              <a:gd name="T31" fmla="*/ 2147483646 h 779"/>
              <a:gd name="T32" fmla="*/ 2147483646 w 392"/>
              <a:gd name="T33" fmla="*/ 2147483646 h 779"/>
              <a:gd name="T34" fmla="*/ 2147483646 w 392"/>
              <a:gd name="T35" fmla="*/ 2147483646 h 7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2" h="779">
                <a:moveTo>
                  <a:pt x="0" y="769"/>
                </a:moveTo>
                <a:cubicBezTo>
                  <a:pt x="7" y="771"/>
                  <a:pt x="19" y="775"/>
                  <a:pt x="25" y="779"/>
                </a:cubicBezTo>
                <a:cubicBezTo>
                  <a:pt x="27" y="778"/>
                  <a:pt x="39" y="773"/>
                  <a:pt x="42" y="773"/>
                </a:cubicBezTo>
                <a:lnTo>
                  <a:pt x="84" y="765"/>
                </a:lnTo>
                <a:lnTo>
                  <a:pt x="127" y="726"/>
                </a:lnTo>
                <a:lnTo>
                  <a:pt x="172" y="481"/>
                </a:lnTo>
                <a:lnTo>
                  <a:pt x="240" y="50"/>
                </a:lnTo>
                <a:lnTo>
                  <a:pt x="253" y="7"/>
                </a:lnTo>
                <a:lnTo>
                  <a:pt x="262" y="0"/>
                </a:lnTo>
                <a:lnTo>
                  <a:pt x="268" y="13"/>
                </a:lnTo>
                <a:lnTo>
                  <a:pt x="268" y="26"/>
                </a:lnTo>
                <a:lnTo>
                  <a:pt x="274" y="114"/>
                </a:lnTo>
                <a:lnTo>
                  <a:pt x="303" y="413"/>
                </a:lnTo>
                <a:lnTo>
                  <a:pt x="319" y="651"/>
                </a:lnTo>
                <a:lnTo>
                  <a:pt x="322" y="693"/>
                </a:lnTo>
                <a:lnTo>
                  <a:pt x="334" y="737"/>
                </a:lnTo>
                <a:lnTo>
                  <a:pt x="361" y="765"/>
                </a:lnTo>
                <a:lnTo>
                  <a:pt x="392" y="77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Line 10"/>
          <p:cNvSpPr>
            <a:spLocks noChangeShapeType="1"/>
          </p:cNvSpPr>
          <p:nvPr/>
        </p:nvSpPr>
        <p:spPr bwMode="auto">
          <a:xfrm>
            <a:off x="3211513" y="3152775"/>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Text Box 11"/>
          <p:cNvSpPr txBox="1">
            <a:spLocks noChangeArrowheads="1"/>
          </p:cNvSpPr>
          <p:nvPr/>
        </p:nvSpPr>
        <p:spPr bwMode="auto">
          <a:xfrm>
            <a:off x="8767763" y="319246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4826" name="Text Box 12"/>
          <p:cNvSpPr txBox="1">
            <a:spLocks noChangeArrowheads="1"/>
          </p:cNvSpPr>
          <p:nvPr/>
        </p:nvSpPr>
        <p:spPr bwMode="auto">
          <a:xfrm>
            <a:off x="4165600" y="22479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Capillary</a:t>
            </a:r>
          </a:p>
        </p:txBody>
      </p:sp>
      <p:sp>
        <p:nvSpPr>
          <p:cNvPr id="34827" name="Line 13"/>
          <p:cNvSpPr>
            <a:spLocks noChangeShapeType="1"/>
          </p:cNvSpPr>
          <p:nvPr/>
        </p:nvSpPr>
        <p:spPr bwMode="auto">
          <a:xfrm>
            <a:off x="5572125" y="214471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Text Box 14"/>
          <p:cNvSpPr txBox="1">
            <a:spLocks noChangeArrowheads="1"/>
          </p:cNvSpPr>
          <p:nvPr/>
        </p:nvSpPr>
        <p:spPr bwMode="auto">
          <a:xfrm>
            <a:off x="4092575" y="3397250"/>
            <a:ext cx="149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Beam splitters</a:t>
            </a:r>
          </a:p>
        </p:txBody>
      </p:sp>
      <p:sp>
        <p:nvSpPr>
          <p:cNvPr id="34829" name="Line 15"/>
          <p:cNvSpPr>
            <a:spLocks noChangeShapeType="1"/>
          </p:cNvSpPr>
          <p:nvPr/>
        </p:nvSpPr>
        <p:spPr bwMode="auto">
          <a:xfrm>
            <a:off x="5643563" y="329406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7"/>
          <p:cNvSpPr>
            <a:spLocks noChangeShapeType="1"/>
          </p:cNvSpPr>
          <p:nvPr/>
        </p:nvSpPr>
        <p:spPr bwMode="auto">
          <a:xfrm>
            <a:off x="3063875" y="4230688"/>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Text Box 18"/>
          <p:cNvSpPr txBox="1">
            <a:spLocks noChangeArrowheads="1"/>
          </p:cNvSpPr>
          <p:nvPr/>
        </p:nvSpPr>
        <p:spPr bwMode="auto">
          <a:xfrm>
            <a:off x="8501063" y="404812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4832" name="Freeform 19"/>
          <p:cNvSpPr>
            <a:spLocks/>
          </p:cNvSpPr>
          <p:nvPr/>
        </p:nvSpPr>
        <p:spPr bwMode="auto">
          <a:xfrm>
            <a:off x="4130675" y="3922713"/>
            <a:ext cx="1790700" cy="312737"/>
          </a:xfrm>
          <a:custGeom>
            <a:avLst/>
            <a:gdLst>
              <a:gd name="T0" fmla="*/ 0 w 1128"/>
              <a:gd name="T1" fmla="*/ 2147483646 h 197"/>
              <a:gd name="T2" fmla="*/ 2147483646 w 1128"/>
              <a:gd name="T3" fmla="*/ 2147483646 h 197"/>
              <a:gd name="T4" fmla="*/ 2147483646 w 1128"/>
              <a:gd name="T5" fmla="*/ 2147483646 h 197"/>
              <a:gd name="T6" fmla="*/ 2147483646 w 1128"/>
              <a:gd name="T7" fmla="*/ 2147483646 h 197"/>
              <a:gd name="T8" fmla="*/ 2147483646 w 1128"/>
              <a:gd name="T9" fmla="*/ 2147483646 h 197"/>
              <a:gd name="T10" fmla="*/ 2147483646 w 1128"/>
              <a:gd name="T11" fmla="*/ 2147483646 h 197"/>
              <a:gd name="T12" fmla="*/ 2147483646 w 1128"/>
              <a:gd name="T13" fmla="*/ 0 h 197"/>
              <a:gd name="T14" fmla="*/ 2147483646 w 1128"/>
              <a:gd name="T15" fmla="*/ 2147483646 h 197"/>
              <a:gd name="T16" fmla="*/ 2147483646 w 1128"/>
              <a:gd name="T17" fmla="*/ 2147483646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8" h="197">
                <a:moveTo>
                  <a:pt x="0" y="182"/>
                </a:moveTo>
                <a:cubicBezTo>
                  <a:pt x="40" y="175"/>
                  <a:pt x="67" y="173"/>
                  <a:pt x="111" y="173"/>
                </a:cubicBezTo>
                <a:lnTo>
                  <a:pt x="331" y="168"/>
                </a:lnTo>
                <a:lnTo>
                  <a:pt x="547" y="134"/>
                </a:lnTo>
                <a:lnTo>
                  <a:pt x="735" y="62"/>
                </a:lnTo>
                <a:lnTo>
                  <a:pt x="874" y="29"/>
                </a:lnTo>
                <a:lnTo>
                  <a:pt x="1008" y="0"/>
                </a:lnTo>
                <a:lnTo>
                  <a:pt x="1051" y="67"/>
                </a:lnTo>
                <a:lnTo>
                  <a:pt x="1128" y="197"/>
                </a:lnTo>
              </a:path>
            </a:pathLst>
          </a:cu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Freeform 20"/>
          <p:cNvSpPr>
            <a:spLocks/>
          </p:cNvSpPr>
          <p:nvPr/>
        </p:nvSpPr>
        <p:spPr bwMode="auto">
          <a:xfrm>
            <a:off x="5746750" y="3724275"/>
            <a:ext cx="1036638" cy="511175"/>
          </a:xfrm>
          <a:custGeom>
            <a:avLst/>
            <a:gdLst>
              <a:gd name="T0" fmla="*/ 0 w 653"/>
              <a:gd name="T1" fmla="*/ 2147483646 h 322"/>
              <a:gd name="T2" fmla="*/ 2147483646 w 653"/>
              <a:gd name="T3" fmla="*/ 2147483646 h 322"/>
              <a:gd name="T4" fmla="*/ 2147483646 w 653"/>
              <a:gd name="T5" fmla="*/ 2147483646 h 322"/>
              <a:gd name="T6" fmla="*/ 2147483646 w 653"/>
              <a:gd name="T7" fmla="*/ 2147483646 h 322"/>
              <a:gd name="T8" fmla="*/ 2147483646 w 653"/>
              <a:gd name="T9" fmla="*/ 0 h 322"/>
              <a:gd name="T10" fmla="*/ 2147483646 w 653"/>
              <a:gd name="T11" fmla="*/ 2147483646 h 322"/>
              <a:gd name="T12" fmla="*/ 2147483646 w 653"/>
              <a:gd name="T13" fmla="*/ 2147483646 h 322"/>
              <a:gd name="T14" fmla="*/ 2147483646 w 653"/>
              <a:gd name="T15" fmla="*/ 2147483646 h 322"/>
              <a:gd name="T16" fmla="*/ 2147483646 w 653"/>
              <a:gd name="T17" fmla="*/ 2147483646 h 3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3" h="322">
                <a:moveTo>
                  <a:pt x="0" y="312"/>
                </a:moveTo>
                <a:cubicBezTo>
                  <a:pt x="4" y="299"/>
                  <a:pt x="8" y="288"/>
                  <a:pt x="19" y="279"/>
                </a:cubicBezTo>
                <a:lnTo>
                  <a:pt x="144" y="106"/>
                </a:lnTo>
                <a:lnTo>
                  <a:pt x="225" y="53"/>
                </a:lnTo>
                <a:lnTo>
                  <a:pt x="408" y="0"/>
                </a:lnTo>
                <a:lnTo>
                  <a:pt x="465" y="19"/>
                </a:lnTo>
                <a:lnTo>
                  <a:pt x="509" y="111"/>
                </a:lnTo>
                <a:lnTo>
                  <a:pt x="576" y="283"/>
                </a:lnTo>
                <a:lnTo>
                  <a:pt x="653" y="322"/>
                </a:lnTo>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Freeform 22"/>
          <p:cNvSpPr>
            <a:spLocks/>
          </p:cNvSpPr>
          <p:nvPr/>
        </p:nvSpPr>
        <p:spPr bwMode="auto">
          <a:xfrm>
            <a:off x="6478588" y="3595688"/>
            <a:ext cx="914400" cy="623887"/>
          </a:xfrm>
          <a:custGeom>
            <a:avLst/>
            <a:gdLst>
              <a:gd name="T0" fmla="*/ 0 w 576"/>
              <a:gd name="T1" fmla="*/ 2147483646 h 393"/>
              <a:gd name="T2" fmla="*/ 2147483646 w 576"/>
              <a:gd name="T3" fmla="*/ 2147483646 h 393"/>
              <a:gd name="T4" fmla="*/ 2147483646 w 576"/>
              <a:gd name="T5" fmla="*/ 2147483646 h 393"/>
              <a:gd name="T6" fmla="*/ 2147483646 w 576"/>
              <a:gd name="T7" fmla="*/ 2147483646 h 393"/>
              <a:gd name="T8" fmla="*/ 2147483646 w 576"/>
              <a:gd name="T9" fmla="*/ 0 h 393"/>
              <a:gd name="T10" fmla="*/ 2147483646 w 576"/>
              <a:gd name="T11" fmla="*/ 2147483646 h 393"/>
              <a:gd name="T12" fmla="*/ 2147483646 w 576"/>
              <a:gd name="T13" fmla="*/ 2147483646 h 393"/>
              <a:gd name="T14" fmla="*/ 2147483646 w 576"/>
              <a:gd name="T15" fmla="*/ 2147483646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393">
                <a:moveTo>
                  <a:pt x="0" y="393"/>
                </a:moveTo>
                <a:cubicBezTo>
                  <a:pt x="12" y="350"/>
                  <a:pt x="53" y="330"/>
                  <a:pt x="72" y="292"/>
                </a:cubicBezTo>
                <a:lnTo>
                  <a:pt x="139" y="52"/>
                </a:lnTo>
                <a:lnTo>
                  <a:pt x="172" y="9"/>
                </a:lnTo>
                <a:lnTo>
                  <a:pt x="268" y="0"/>
                </a:lnTo>
                <a:lnTo>
                  <a:pt x="350" y="124"/>
                </a:lnTo>
                <a:lnTo>
                  <a:pt x="451" y="340"/>
                </a:lnTo>
                <a:lnTo>
                  <a:pt x="576" y="388"/>
                </a:ln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Freeform 23"/>
          <p:cNvSpPr>
            <a:spLocks/>
          </p:cNvSpPr>
          <p:nvPr/>
        </p:nvSpPr>
        <p:spPr bwMode="auto">
          <a:xfrm>
            <a:off x="7050088" y="3748088"/>
            <a:ext cx="1219200" cy="471487"/>
          </a:xfrm>
          <a:custGeom>
            <a:avLst/>
            <a:gdLst>
              <a:gd name="T0" fmla="*/ 0 w 768"/>
              <a:gd name="T1" fmla="*/ 2147483646 h 297"/>
              <a:gd name="T2" fmla="*/ 2147483646 w 768"/>
              <a:gd name="T3" fmla="*/ 2147483646 h 297"/>
              <a:gd name="T4" fmla="*/ 2147483646 w 768"/>
              <a:gd name="T5" fmla="*/ 2147483646 h 297"/>
              <a:gd name="T6" fmla="*/ 2147483646 w 768"/>
              <a:gd name="T7" fmla="*/ 2147483646 h 297"/>
              <a:gd name="T8" fmla="*/ 2147483646 w 768"/>
              <a:gd name="T9" fmla="*/ 0 h 297"/>
              <a:gd name="T10" fmla="*/ 2147483646 w 768"/>
              <a:gd name="T11" fmla="*/ 2147483646 h 297"/>
              <a:gd name="T12" fmla="*/ 2147483646 w 768"/>
              <a:gd name="T13" fmla="*/ 2147483646 h 297"/>
              <a:gd name="T14" fmla="*/ 2147483646 w 768"/>
              <a:gd name="T15" fmla="*/ 2147483646 h 297"/>
              <a:gd name="T16" fmla="*/ 2147483646 w 768"/>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297">
                <a:moveTo>
                  <a:pt x="0" y="297"/>
                </a:moveTo>
                <a:cubicBezTo>
                  <a:pt x="25" y="288"/>
                  <a:pt x="45" y="272"/>
                  <a:pt x="67" y="259"/>
                </a:cubicBezTo>
                <a:cubicBezTo>
                  <a:pt x="78" y="241"/>
                  <a:pt x="73" y="249"/>
                  <a:pt x="81" y="235"/>
                </a:cubicBezTo>
                <a:lnTo>
                  <a:pt x="124" y="48"/>
                </a:lnTo>
                <a:lnTo>
                  <a:pt x="158" y="0"/>
                </a:lnTo>
                <a:lnTo>
                  <a:pt x="345" y="100"/>
                </a:lnTo>
                <a:lnTo>
                  <a:pt x="508" y="216"/>
                </a:lnTo>
                <a:lnTo>
                  <a:pt x="595" y="283"/>
                </a:lnTo>
                <a:lnTo>
                  <a:pt x="768" y="297"/>
                </a:ln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Text Box 24"/>
          <p:cNvSpPr txBox="1">
            <a:spLocks noChangeArrowheads="1"/>
          </p:cNvSpPr>
          <p:nvPr/>
        </p:nvSpPr>
        <p:spPr bwMode="auto">
          <a:xfrm>
            <a:off x="3832225" y="4483100"/>
            <a:ext cx="165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Chirped mirrors</a:t>
            </a:r>
          </a:p>
        </p:txBody>
      </p:sp>
      <p:sp>
        <p:nvSpPr>
          <p:cNvPr id="34837" name="Line 25"/>
          <p:cNvSpPr>
            <a:spLocks noChangeShapeType="1"/>
          </p:cNvSpPr>
          <p:nvPr/>
        </p:nvSpPr>
        <p:spPr bwMode="auto">
          <a:xfrm>
            <a:off x="5605463" y="437991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Line 26"/>
          <p:cNvSpPr>
            <a:spLocks noChangeShapeType="1"/>
          </p:cNvSpPr>
          <p:nvPr/>
        </p:nvSpPr>
        <p:spPr bwMode="auto">
          <a:xfrm>
            <a:off x="3025775" y="5316538"/>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Text Box 27"/>
          <p:cNvSpPr txBox="1">
            <a:spLocks noChangeArrowheads="1"/>
          </p:cNvSpPr>
          <p:nvPr/>
        </p:nvSpPr>
        <p:spPr bwMode="auto">
          <a:xfrm>
            <a:off x="8462963" y="513397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4840" name="Freeform 28"/>
          <p:cNvSpPr>
            <a:spLocks/>
          </p:cNvSpPr>
          <p:nvPr/>
        </p:nvSpPr>
        <p:spPr bwMode="auto">
          <a:xfrm>
            <a:off x="4092575" y="5008563"/>
            <a:ext cx="1790700" cy="312737"/>
          </a:xfrm>
          <a:custGeom>
            <a:avLst/>
            <a:gdLst>
              <a:gd name="T0" fmla="*/ 0 w 1128"/>
              <a:gd name="T1" fmla="*/ 2147483646 h 197"/>
              <a:gd name="T2" fmla="*/ 2147483646 w 1128"/>
              <a:gd name="T3" fmla="*/ 2147483646 h 197"/>
              <a:gd name="T4" fmla="*/ 2147483646 w 1128"/>
              <a:gd name="T5" fmla="*/ 2147483646 h 197"/>
              <a:gd name="T6" fmla="*/ 2147483646 w 1128"/>
              <a:gd name="T7" fmla="*/ 2147483646 h 197"/>
              <a:gd name="T8" fmla="*/ 2147483646 w 1128"/>
              <a:gd name="T9" fmla="*/ 2147483646 h 197"/>
              <a:gd name="T10" fmla="*/ 2147483646 w 1128"/>
              <a:gd name="T11" fmla="*/ 2147483646 h 197"/>
              <a:gd name="T12" fmla="*/ 2147483646 w 1128"/>
              <a:gd name="T13" fmla="*/ 0 h 197"/>
              <a:gd name="T14" fmla="*/ 2147483646 w 1128"/>
              <a:gd name="T15" fmla="*/ 2147483646 h 197"/>
              <a:gd name="T16" fmla="*/ 2147483646 w 1128"/>
              <a:gd name="T17" fmla="*/ 2147483646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8" h="197">
                <a:moveTo>
                  <a:pt x="0" y="182"/>
                </a:moveTo>
                <a:cubicBezTo>
                  <a:pt x="40" y="175"/>
                  <a:pt x="67" y="173"/>
                  <a:pt x="111" y="173"/>
                </a:cubicBezTo>
                <a:lnTo>
                  <a:pt x="331" y="168"/>
                </a:lnTo>
                <a:lnTo>
                  <a:pt x="547" y="134"/>
                </a:lnTo>
                <a:lnTo>
                  <a:pt x="735" y="62"/>
                </a:lnTo>
                <a:lnTo>
                  <a:pt x="874" y="29"/>
                </a:lnTo>
                <a:lnTo>
                  <a:pt x="1008" y="0"/>
                </a:lnTo>
                <a:lnTo>
                  <a:pt x="1051" y="67"/>
                </a:lnTo>
                <a:lnTo>
                  <a:pt x="1128" y="197"/>
                </a:lnTo>
              </a:path>
            </a:pathLst>
          </a:cu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Freeform 29"/>
          <p:cNvSpPr>
            <a:spLocks/>
          </p:cNvSpPr>
          <p:nvPr/>
        </p:nvSpPr>
        <p:spPr bwMode="auto">
          <a:xfrm>
            <a:off x="5708650" y="4810125"/>
            <a:ext cx="1036638" cy="511175"/>
          </a:xfrm>
          <a:custGeom>
            <a:avLst/>
            <a:gdLst>
              <a:gd name="T0" fmla="*/ 0 w 653"/>
              <a:gd name="T1" fmla="*/ 2147483646 h 322"/>
              <a:gd name="T2" fmla="*/ 2147483646 w 653"/>
              <a:gd name="T3" fmla="*/ 2147483646 h 322"/>
              <a:gd name="T4" fmla="*/ 2147483646 w 653"/>
              <a:gd name="T5" fmla="*/ 2147483646 h 322"/>
              <a:gd name="T6" fmla="*/ 2147483646 w 653"/>
              <a:gd name="T7" fmla="*/ 2147483646 h 322"/>
              <a:gd name="T8" fmla="*/ 2147483646 w 653"/>
              <a:gd name="T9" fmla="*/ 0 h 322"/>
              <a:gd name="T10" fmla="*/ 2147483646 w 653"/>
              <a:gd name="T11" fmla="*/ 2147483646 h 322"/>
              <a:gd name="T12" fmla="*/ 2147483646 w 653"/>
              <a:gd name="T13" fmla="*/ 2147483646 h 322"/>
              <a:gd name="T14" fmla="*/ 2147483646 w 653"/>
              <a:gd name="T15" fmla="*/ 2147483646 h 322"/>
              <a:gd name="T16" fmla="*/ 2147483646 w 653"/>
              <a:gd name="T17" fmla="*/ 2147483646 h 3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3" h="322">
                <a:moveTo>
                  <a:pt x="0" y="312"/>
                </a:moveTo>
                <a:cubicBezTo>
                  <a:pt x="4" y="299"/>
                  <a:pt x="8" y="288"/>
                  <a:pt x="19" y="279"/>
                </a:cubicBezTo>
                <a:lnTo>
                  <a:pt x="144" y="106"/>
                </a:lnTo>
                <a:lnTo>
                  <a:pt x="225" y="53"/>
                </a:lnTo>
                <a:lnTo>
                  <a:pt x="408" y="0"/>
                </a:lnTo>
                <a:lnTo>
                  <a:pt x="465" y="19"/>
                </a:lnTo>
                <a:lnTo>
                  <a:pt x="509" y="111"/>
                </a:lnTo>
                <a:lnTo>
                  <a:pt x="576" y="283"/>
                </a:lnTo>
                <a:lnTo>
                  <a:pt x="653" y="322"/>
                </a:lnTo>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Freeform 30"/>
          <p:cNvSpPr>
            <a:spLocks/>
          </p:cNvSpPr>
          <p:nvPr/>
        </p:nvSpPr>
        <p:spPr bwMode="auto">
          <a:xfrm>
            <a:off x="6440488" y="4681538"/>
            <a:ext cx="914400" cy="623887"/>
          </a:xfrm>
          <a:custGeom>
            <a:avLst/>
            <a:gdLst>
              <a:gd name="T0" fmla="*/ 0 w 576"/>
              <a:gd name="T1" fmla="*/ 2147483646 h 393"/>
              <a:gd name="T2" fmla="*/ 2147483646 w 576"/>
              <a:gd name="T3" fmla="*/ 2147483646 h 393"/>
              <a:gd name="T4" fmla="*/ 2147483646 w 576"/>
              <a:gd name="T5" fmla="*/ 2147483646 h 393"/>
              <a:gd name="T6" fmla="*/ 2147483646 w 576"/>
              <a:gd name="T7" fmla="*/ 2147483646 h 393"/>
              <a:gd name="T8" fmla="*/ 2147483646 w 576"/>
              <a:gd name="T9" fmla="*/ 0 h 393"/>
              <a:gd name="T10" fmla="*/ 2147483646 w 576"/>
              <a:gd name="T11" fmla="*/ 2147483646 h 393"/>
              <a:gd name="T12" fmla="*/ 2147483646 w 576"/>
              <a:gd name="T13" fmla="*/ 2147483646 h 393"/>
              <a:gd name="T14" fmla="*/ 2147483646 w 576"/>
              <a:gd name="T15" fmla="*/ 2147483646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393">
                <a:moveTo>
                  <a:pt x="0" y="393"/>
                </a:moveTo>
                <a:cubicBezTo>
                  <a:pt x="12" y="350"/>
                  <a:pt x="53" y="330"/>
                  <a:pt x="72" y="292"/>
                </a:cubicBezTo>
                <a:lnTo>
                  <a:pt x="139" y="52"/>
                </a:lnTo>
                <a:lnTo>
                  <a:pt x="172" y="9"/>
                </a:lnTo>
                <a:lnTo>
                  <a:pt x="268" y="0"/>
                </a:lnTo>
                <a:lnTo>
                  <a:pt x="350" y="124"/>
                </a:lnTo>
                <a:lnTo>
                  <a:pt x="451" y="340"/>
                </a:lnTo>
                <a:lnTo>
                  <a:pt x="576" y="388"/>
                </a:ln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Freeform 31"/>
          <p:cNvSpPr>
            <a:spLocks/>
          </p:cNvSpPr>
          <p:nvPr/>
        </p:nvSpPr>
        <p:spPr bwMode="auto">
          <a:xfrm>
            <a:off x="7011988" y="4833938"/>
            <a:ext cx="1219200" cy="471487"/>
          </a:xfrm>
          <a:custGeom>
            <a:avLst/>
            <a:gdLst>
              <a:gd name="T0" fmla="*/ 0 w 768"/>
              <a:gd name="T1" fmla="*/ 2147483646 h 297"/>
              <a:gd name="T2" fmla="*/ 2147483646 w 768"/>
              <a:gd name="T3" fmla="*/ 2147483646 h 297"/>
              <a:gd name="T4" fmla="*/ 2147483646 w 768"/>
              <a:gd name="T5" fmla="*/ 2147483646 h 297"/>
              <a:gd name="T6" fmla="*/ 2147483646 w 768"/>
              <a:gd name="T7" fmla="*/ 2147483646 h 297"/>
              <a:gd name="T8" fmla="*/ 2147483646 w 768"/>
              <a:gd name="T9" fmla="*/ 0 h 297"/>
              <a:gd name="T10" fmla="*/ 2147483646 w 768"/>
              <a:gd name="T11" fmla="*/ 2147483646 h 297"/>
              <a:gd name="T12" fmla="*/ 2147483646 w 768"/>
              <a:gd name="T13" fmla="*/ 2147483646 h 297"/>
              <a:gd name="T14" fmla="*/ 2147483646 w 768"/>
              <a:gd name="T15" fmla="*/ 2147483646 h 297"/>
              <a:gd name="T16" fmla="*/ 2147483646 w 768"/>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297">
                <a:moveTo>
                  <a:pt x="0" y="297"/>
                </a:moveTo>
                <a:cubicBezTo>
                  <a:pt x="25" y="288"/>
                  <a:pt x="45" y="272"/>
                  <a:pt x="67" y="259"/>
                </a:cubicBezTo>
                <a:cubicBezTo>
                  <a:pt x="78" y="241"/>
                  <a:pt x="73" y="249"/>
                  <a:pt x="81" y="235"/>
                </a:cubicBezTo>
                <a:lnTo>
                  <a:pt x="124" y="48"/>
                </a:lnTo>
                <a:lnTo>
                  <a:pt x="158" y="0"/>
                </a:lnTo>
                <a:lnTo>
                  <a:pt x="345" y="100"/>
                </a:lnTo>
                <a:lnTo>
                  <a:pt x="508" y="216"/>
                </a:lnTo>
                <a:lnTo>
                  <a:pt x="595" y="283"/>
                </a:lnTo>
                <a:lnTo>
                  <a:pt x="768" y="297"/>
                </a:ln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Line 32"/>
          <p:cNvSpPr>
            <a:spLocks noChangeShapeType="1"/>
          </p:cNvSpPr>
          <p:nvPr/>
        </p:nvSpPr>
        <p:spPr bwMode="auto">
          <a:xfrm>
            <a:off x="6210300" y="416242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Line 33"/>
          <p:cNvSpPr>
            <a:spLocks noChangeShapeType="1"/>
          </p:cNvSpPr>
          <p:nvPr/>
        </p:nvSpPr>
        <p:spPr bwMode="auto">
          <a:xfrm>
            <a:off x="6791325" y="417512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Line 34"/>
          <p:cNvSpPr>
            <a:spLocks noChangeShapeType="1"/>
          </p:cNvSpPr>
          <p:nvPr/>
        </p:nvSpPr>
        <p:spPr bwMode="auto">
          <a:xfrm>
            <a:off x="7510463" y="4311650"/>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7" name="Text Box 35"/>
          <p:cNvSpPr txBox="1">
            <a:spLocks noChangeArrowheads="1"/>
          </p:cNvSpPr>
          <p:nvPr/>
        </p:nvSpPr>
        <p:spPr bwMode="auto">
          <a:xfrm>
            <a:off x="1601788" y="5624513"/>
            <a:ext cx="259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Recombine + phase adjust</a:t>
            </a:r>
          </a:p>
        </p:txBody>
      </p:sp>
      <p:sp>
        <p:nvSpPr>
          <p:cNvPr id="34848" name="Freeform 36"/>
          <p:cNvSpPr>
            <a:spLocks/>
          </p:cNvSpPr>
          <p:nvPr/>
        </p:nvSpPr>
        <p:spPr bwMode="auto">
          <a:xfrm>
            <a:off x="2501900" y="5588000"/>
            <a:ext cx="6607175" cy="636588"/>
          </a:xfrm>
          <a:custGeom>
            <a:avLst/>
            <a:gdLst>
              <a:gd name="T0" fmla="*/ 0 w 392"/>
              <a:gd name="T1" fmla="*/ 2147483646 h 779"/>
              <a:gd name="T2" fmla="*/ 2147483646 w 392"/>
              <a:gd name="T3" fmla="*/ 2147483646 h 779"/>
              <a:gd name="T4" fmla="*/ 2147483646 w 392"/>
              <a:gd name="T5" fmla="*/ 2147483646 h 779"/>
              <a:gd name="T6" fmla="*/ 2147483646 w 392"/>
              <a:gd name="T7" fmla="*/ 2147483646 h 779"/>
              <a:gd name="T8" fmla="*/ 2147483646 w 392"/>
              <a:gd name="T9" fmla="*/ 2147483646 h 779"/>
              <a:gd name="T10" fmla="*/ 2147483646 w 392"/>
              <a:gd name="T11" fmla="*/ 2147483646 h 779"/>
              <a:gd name="T12" fmla="*/ 2147483646 w 392"/>
              <a:gd name="T13" fmla="*/ 2147483646 h 779"/>
              <a:gd name="T14" fmla="*/ 2147483646 w 392"/>
              <a:gd name="T15" fmla="*/ 2147483646 h 779"/>
              <a:gd name="T16" fmla="*/ 2147483646 w 392"/>
              <a:gd name="T17" fmla="*/ 0 h 779"/>
              <a:gd name="T18" fmla="*/ 2147483646 w 392"/>
              <a:gd name="T19" fmla="*/ 2147483646 h 779"/>
              <a:gd name="T20" fmla="*/ 2147483646 w 392"/>
              <a:gd name="T21" fmla="*/ 2147483646 h 779"/>
              <a:gd name="T22" fmla="*/ 2147483646 w 392"/>
              <a:gd name="T23" fmla="*/ 2147483646 h 779"/>
              <a:gd name="T24" fmla="*/ 2147483646 w 392"/>
              <a:gd name="T25" fmla="*/ 2147483646 h 779"/>
              <a:gd name="T26" fmla="*/ 2147483646 w 392"/>
              <a:gd name="T27" fmla="*/ 2147483646 h 779"/>
              <a:gd name="T28" fmla="*/ 2147483646 w 392"/>
              <a:gd name="T29" fmla="*/ 2147483646 h 779"/>
              <a:gd name="T30" fmla="*/ 2147483646 w 392"/>
              <a:gd name="T31" fmla="*/ 2147483646 h 779"/>
              <a:gd name="T32" fmla="*/ 2147483646 w 392"/>
              <a:gd name="T33" fmla="*/ 2147483646 h 779"/>
              <a:gd name="T34" fmla="*/ 2147483646 w 392"/>
              <a:gd name="T35" fmla="*/ 2147483646 h 7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2" h="779">
                <a:moveTo>
                  <a:pt x="0" y="769"/>
                </a:moveTo>
                <a:cubicBezTo>
                  <a:pt x="7" y="771"/>
                  <a:pt x="19" y="775"/>
                  <a:pt x="25" y="779"/>
                </a:cubicBezTo>
                <a:cubicBezTo>
                  <a:pt x="27" y="778"/>
                  <a:pt x="39" y="773"/>
                  <a:pt x="42" y="773"/>
                </a:cubicBezTo>
                <a:lnTo>
                  <a:pt x="84" y="765"/>
                </a:lnTo>
                <a:lnTo>
                  <a:pt x="127" y="726"/>
                </a:lnTo>
                <a:lnTo>
                  <a:pt x="172" y="481"/>
                </a:lnTo>
                <a:lnTo>
                  <a:pt x="240" y="50"/>
                </a:lnTo>
                <a:lnTo>
                  <a:pt x="253" y="7"/>
                </a:lnTo>
                <a:lnTo>
                  <a:pt x="262" y="0"/>
                </a:lnTo>
                <a:lnTo>
                  <a:pt x="268" y="13"/>
                </a:lnTo>
                <a:lnTo>
                  <a:pt x="268" y="26"/>
                </a:lnTo>
                <a:lnTo>
                  <a:pt x="274" y="114"/>
                </a:lnTo>
                <a:lnTo>
                  <a:pt x="303" y="413"/>
                </a:lnTo>
                <a:lnTo>
                  <a:pt x="319" y="651"/>
                </a:lnTo>
                <a:lnTo>
                  <a:pt x="322" y="693"/>
                </a:lnTo>
                <a:lnTo>
                  <a:pt x="334" y="737"/>
                </a:lnTo>
                <a:lnTo>
                  <a:pt x="361" y="765"/>
                </a:lnTo>
                <a:lnTo>
                  <a:pt x="392" y="77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Line 37"/>
          <p:cNvSpPr>
            <a:spLocks noChangeShapeType="1"/>
          </p:cNvSpPr>
          <p:nvPr/>
        </p:nvSpPr>
        <p:spPr bwMode="auto">
          <a:xfrm>
            <a:off x="3108325" y="6227763"/>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0" name="Text Box 38"/>
          <p:cNvSpPr txBox="1">
            <a:spLocks noChangeArrowheads="1"/>
          </p:cNvSpPr>
          <p:nvPr/>
        </p:nvSpPr>
        <p:spPr bwMode="auto">
          <a:xfrm>
            <a:off x="8664575" y="62674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4851" name="Line 39"/>
          <p:cNvSpPr>
            <a:spLocks noChangeShapeType="1"/>
          </p:cNvSpPr>
          <p:nvPr/>
        </p:nvSpPr>
        <p:spPr bwMode="auto">
          <a:xfrm>
            <a:off x="5572125" y="5284788"/>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2" name="Line 40"/>
          <p:cNvSpPr>
            <a:spLocks noChangeShapeType="1"/>
          </p:cNvSpPr>
          <p:nvPr/>
        </p:nvSpPr>
        <p:spPr bwMode="auto">
          <a:xfrm>
            <a:off x="6176963" y="515937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3" name="Line 41"/>
          <p:cNvSpPr>
            <a:spLocks noChangeShapeType="1"/>
          </p:cNvSpPr>
          <p:nvPr/>
        </p:nvSpPr>
        <p:spPr bwMode="auto">
          <a:xfrm>
            <a:off x="6804025" y="497522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4" name="Line 42"/>
          <p:cNvSpPr>
            <a:spLocks noChangeShapeType="1"/>
          </p:cNvSpPr>
          <p:nvPr/>
        </p:nvSpPr>
        <p:spPr bwMode="auto">
          <a:xfrm>
            <a:off x="7500938" y="514826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1044575" y="5562600"/>
            <a:ext cx="932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“Synthesized light transients” A. Wirth, … F Krausz, F. Goulielmakis, Science, 334:195-200 (2011)</a:t>
            </a:r>
          </a:p>
        </p:txBody>
      </p:sp>
      <p:pic>
        <p:nvPicPr>
          <p:cNvPr id="358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928688"/>
            <a:ext cx="6122987"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1044575" y="5562600"/>
            <a:ext cx="932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“Synthesized light transients” A. Wirth, … F Krausz, F. Goulielmakis, Science, 334:195-200 (2011)</a:t>
            </a:r>
          </a:p>
        </p:txBody>
      </p:sp>
      <p:pic>
        <p:nvPicPr>
          <p:cNvPr id="368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409575"/>
            <a:ext cx="735647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100513" y="366713"/>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en-US" altLang="en-US" sz="1800">
                <a:cs typeface="Times New Roman" panose="02020603050405020304" pitchFamily="18" charset="0"/>
              </a:rPr>
              <a:t>Principle of the attosecond synthesizer of</a:t>
            </a:r>
          </a:p>
          <a:p>
            <a:pPr algn="ctr">
              <a:spcBef>
                <a:spcPct val="0"/>
              </a:spcBef>
              <a:buFontTx/>
              <a:buNone/>
            </a:pPr>
            <a:r>
              <a:rPr lang="en-US" altLang="en-US" sz="1800">
                <a:cs typeface="Times New Roman" panose="02020603050405020304" pitchFamily="18" charset="0"/>
              </a:rPr>
              <a:t>Dr. Eleftherios Goulielmakis</a:t>
            </a:r>
          </a:p>
        </p:txBody>
      </p:sp>
      <p:sp>
        <p:nvSpPr>
          <p:cNvPr id="37891" name="Freeform 5"/>
          <p:cNvSpPr>
            <a:spLocks/>
          </p:cNvSpPr>
          <p:nvPr/>
        </p:nvSpPr>
        <p:spPr bwMode="auto">
          <a:xfrm>
            <a:off x="5661025" y="1371600"/>
            <a:ext cx="622300" cy="636588"/>
          </a:xfrm>
          <a:custGeom>
            <a:avLst/>
            <a:gdLst>
              <a:gd name="T0" fmla="*/ 0 w 392"/>
              <a:gd name="T1" fmla="*/ 2147483646 h 779"/>
              <a:gd name="T2" fmla="*/ 2147483646 w 392"/>
              <a:gd name="T3" fmla="*/ 2147483646 h 779"/>
              <a:gd name="T4" fmla="*/ 2147483646 w 392"/>
              <a:gd name="T5" fmla="*/ 2147483646 h 779"/>
              <a:gd name="T6" fmla="*/ 2147483646 w 392"/>
              <a:gd name="T7" fmla="*/ 2147483646 h 779"/>
              <a:gd name="T8" fmla="*/ 2147483646 w 392"/>
              <a:gd name="T9" fmla="*/ 2147483646 h 779"/>
              <a:gd name="T10" fmla="*/ 2147483646 w 392"/>
              <a:gd name="T11" fmla="*/ 2147483646 h 779"/>
              <a:gd name="T12" fmla="*/ 2147483646 w 392"/>
              <a:gd name="T13" fmla="*/ 2147483646 h 779"/>
              <a:gd name="T14" fmla="*/ 2147483646 w 392"/>
              <a:gd name="T15" fmla="*/ 2147483646 h 779"/>
              <a:gd name="T16" fmla="*/ 2147483646 w 392"/>
              <a:gd name="T17" fmla="*/ 0 h 779"/>
              <a:gd name="T18" fmla="*/ 2147483646 w 392"/>
              <a:gd name="T19" fmla="*/ 2147483646 h 779"/>
              <a:gd name="T20" fmla="*/ 2147483646 w 392"/>
              <a:gd name="T21" fmla="*/ 2147483646 h 779"/>
              <a:gd name="T22" fmla="*/ 2147483646 w 392"/>
              <a:gd name="T23" fmla="*/ 2147483646 h 779"/>
              <a:gd name="T24" fmla="*/ 2147483646 w 392"/>
              <a:gd name="T25" fmla="*/ 2147483646 h 779"/>
              <a:gd name="T26" fmla="*/ 2147483646 w 392"/>
              <a:gd name="T27" fmla="*/ 2147483646 h 779"/>
              <a:gd name="T28" fmla="*/ 2147483646 w 392"/>
              <a:gd name="T29" fmla="*/ 2147483646 h 779"/>
              <a:gd name="T30" fmla="*/ 2147483646 w 392"/>
              <a:gd name="T31" fmla="*/ 2147483646 h 779"/>
              <a:gd name="T32" fmla="*/ 2147483646 w 392"/>
              <a:gd name="T33" fmla="*/ 2147483646 h 779"/>
              <a:gd name="T34" fmla="*/ 2147483646 w 392"/>
              <a:gd name="T35" fmla="*/ 2147483646 h 7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2" h="779">
                <a:moveTo>
                  <a:pt x="0" y="769"/>
                </a:moveTo>
                <a:cubicBezTo>
                  <a:pt x="7" y="771"/>
                  <a:pt x="19" y="775"/>
                  <a:pt x="25" y="779"/>
                </a:cubicBezTo>
                <a:cubicBezTo>
                  <a:pt x="27" y="778"/>
                  <a:pt x="39" y="773"/>
                  <a:pt x="42" y="773"/>
                </a:cubicBezTo>
                <a:lnTo>
                  <a:pt x="84" y="765"/>
                </a:lnTo>
                <a:lnTo>
                  <a:pt x="127" y="726"/>
                </a:lnTo>
                <a:lnTo>
                  <a:pt x="172" y="481"/>
                </a:lnTo>
                <a:lnTo>
                  <a:pt x="240" y="50"/>
                </a:lnTo>
                <a:lnTo>
                  <a:pt x="253" y="7"/>
                </a:lnTo>
                <a:lnTo>
                  <a:pt x="262" y="0"/>
                </a:lnTo>
                <a:lnTo>
                  <a:pt x="268" y="13"/>
                </a:lnTo>
                <a:lnTo>
                  <a:pt x="268" y="26"/>
                </a:lnTo>
                <a:lnTo>
                  <a:pt x="274" y="114"/>
                </a:lnTo>
                <a:lnTo>
                  <a:pt x="303" y="413"/>
                </a:lnTo>
                <a:lnTo>
                  <a:pt x="319" y="651"/>
                </a:lnTo>
                <a:lnTo>
                  <a:pt x="322" y="693"/>
                </a:lnTo>
                <a:lnTo>
                  <a:pt x="334" y="737"/>
                </a:lnTo>
                <a:lnTo>
                  <a:pt x="361" y="765"/>
                </a:lnTo>
                <a:lnTo>
                  <a:pt x="392" y="77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2" name="Line 6"/>
          <p:cNvSpPr>
            <a:spLocks noChangeShapeType="1"/>
          </p:cNvSpPr>
          <p:nvPr/>
        </p:nvSpPr>
        <p:spPr bwMode="auto">
          <a:xfrm>
            <a:off x="3187700" y="2011363"/>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3" name="Text Box 7"/>
          <p:cNvSpPr txBox="1">
            <a:spLocks noChangeArrowheads="1"/>
          </p:cNvSpPr>
          <p:nvPr/>
        </p:nvSpPr>
        <p:spPr bwMode="auto">
          <a:xfrm>
            <a:off x="8594725" y="20764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7894" name="Text Box 8"/>
          <p:cNvSpPr txBox="1">
            <a:spLocks noChangeArrowheads="1"/>
          </p:cNvSpPr>
          <p:nvPr/>
        </p:nvSpPr>
        <p:spPr bwMode="auto">
          <a:xfrm>
            <a:off x="7077075" y="1096963"/>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100 microjoule, 1 kHz, 800 nm</a:t>
            </a:r>
          </a:p>
        </p:txBody>
      </p:sp>
      <p:sp>
        <p:nvSpPr>
          <p:cNvPr id="37895" name="Freeform 9"/>
          <p:cNvSpPr>
            <a:spLocks/>
          </p:cNvSpPr>
          <p:nvPr/>
        </p:nvSpPr>
        <p:spPr bwMode="auto">
          <a:xfrm>
            <a:off x="2605088" y="2513013"/>
            <a:ext cx="6607175" cy="636587"/>
          </a:xfrm>
          <a:custGeom>
            <a:avLst/>
            <a:gdLst>
              <a:gd name="T0" fmla="*/ 0 w 392"/>
              <a:gd name="T1" fmla="*/ 2147483646 h 779"/>
              <a:gd name="T2" fmla="*/ 2147483646 w 392"/>
              <a:gd name="T3" fmla="*/ 2147483646 h 779"/>
              <a:gd name="T4" fmla="*/ 2147483646 w 392"/>
              <a:gd name="T5" fmla="*/ 2147483646 h 779"/>
              <a:gd name="T6" fmla="*/ 2147483646 w 392"/>
              <a:gd name="T7" fmla="*/ 2147483646 h 779"/>
              <a:gd name="T8" fmla="*/ 2147483646 w 392"/>
              <a:gd name="T9" fmla="*/ 2147483646 h 779"/>
              <a:gd name="T10" fmla="*/ 2147483646 w 392"/>
              <a:gd name="T11" fmla="*/ 2147483646 h 779"/>
              <a:gd name="T12" fmla="*/ 2147483646 w 392"/>
              <a:gd name="T13" fmla="*/ 2147483646 h 779"/>
              <a:gd name="T14" fmla="*/ 2147483646 w 392"/>
              <a:gd name="T15" fmla="*/ 2147483646 h 779"/>
              <a:gd name="T16" fmla="*/ 2147483646 w 392"/>
              <a:gd name="T17" fmla="*/ 0 h 779"/>
              <a:gd name="T18" fmla="*/ 2147483646 w 392"/>
              <a:gd name="T19" fmla="*/ 2147483646 h 779"/>
              <a:gd name="T20" fmla="*/ 2147483646 w 392"/>
              <a:gd name="T21" fmla="*/ 2147483646 h 779"/>
              <a:gd name="T22" fmla="*/ 2147483646 w 392"/>
              <a:gd name="T23" fmla="*/ 2147483646 h 779"/>
              <a:gd name="T24" fmla="*/ 2147483646 w 392"/>
              <a:gd name="T25" fmla="*/ 2147483646 h 779"/>
              <a:gd name="T26" fmla="*/ 2147483646 w 392"/>
              <a:gd name="T27" fmla="*/ 2147483646 h 779"/>
              <a:gd name="T28" fmla="*/ 2147483646 w 392"/>
              <a:gd name="T29" fmla="*/ 2147483646 h 779"/>
              <a:gd name="T30" fmla="*/ 2147483646 w 392"/>
              <a:gd name="T31" fmla="*/ 2147483646 h 779"/>
              <a:gd name="T32" fmla="*/ 2147483646 w 392"/>
              <a:gd name="T33" fmla="*/ 2147483646 h 779"/>
              <a:gd name="T34" fmla="*/ 2147483646 w 392"/>
              <a:gd name="T35" fmla="*/ 2147483646 h 7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2" h="779">
                <a:moveTo>
                  <a:pt x="0" y="769"/>
                </a:moveTo>
                <a:cubicBezTo>
                  <a:pt x="7" y="771"/>
                  <a:pt x="19" y="775"/>
                  <a:pt x="25" y="779"/>
                </a:cubicBezTo>
                <a:cubicBezTo>
                  <a:pt x="27" y="778"/>
                  <a:pt x="39" y="773"/>
                  <a:pt x="42" y="773"/>
                </a:cubicBezTo>
                <a:lnTo>
                  <a:pt x="84" y="765"/>
                </a:lnTo>
                <a:lnTo>
                  <a:pt x="127" y="726"/>
                </a:lnTo>
                <a:lnTo>
                  <a:pt x="172" y="481"/>
                </a:lnTo>
                <a:lnTo>
                  <a:pt x="240" y="50"/>
                </a:lnTo>
                <a:lnTo>
                  <a:pt x="253" y="7"/>
                </a:lnTo>
                <a:lnTo>
                  <a:pt x="262" y="0"/>
                </a:lnTo>
                <a:lnTo>
                  <a:pt x="268" y="13"/>
                </a:lnTo>
                <a:lnTo>
                  <a:pt x="268" y="26"/>
                </a:lnTo>
                <a:lnTo>
                  <a:pt x="274" y="114"/>
                </a:lnTo>
                <a:lnTo>
                  <a:pt x="303" y="413"/>
                </a:lnTo>
                <a:lnTo>
                  <a:pt x="319" y="651"/>
                </a:lnTo>
                <a:lnTo>
                  <a:pt x="322" y="693"/>
                </a:lnTo>
                <a:lnTo>
                  <a:pt x="334" y="737"/>
                </a:lnTo>
                <a:lnTo>
                  <a:pt x="361" y="765"/>
                </a:lnTo>
                <a:lnTo>
                  <a:pt x="392" y="77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10"/>
          <p:cNvSpPr>
            <a:spLocks noChangeShapeType="1"/>
          </p:cNvSpPr>
          <p:nvPr/>
        </p:nvSpPr>
        <p:spPr bwMode="auto">
          <a:xfrm>
            <a:off x="3211513" y="3152775"/>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Text Box 11"/>
          <p:cNvSpPr txBox="1">
            <a:spLocks noChangeArrowheads="1"/>
          </p:cNvSpPr>
          <p:nvPr/>
        </p:nvSpPr>
        <p:spPr bwMode="auto">
          <a:xfrm>
            <a:off x="8767763" y="319246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7898" name="Text Box 12"/>
          <p:cNvSpPr txBox="1">
            <a:spLocks noChangeArrowheads="1"/>
          </p:cNvSpPr>
          <p:nvPr/>
        </p:nvSpPr>
        <p:spPr bwMode="auto">
          <a:xfrm>
            <a:off x="4165600" y="22479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Capillary</a:t>
            </a:r>
          </a:p>
        </p:txBody>
      </p:sp>
      <p:sp>
        <p:nvSpPr>
          <p:cNvPr id="37899" name="Line 13"/>
          <p:cNvSpPr>
            <a:spLocks noChangeShapeType="1"/>
          </p:cNvSpPr>
          <p:nvPr/>
        </p:nvSpPr>
        <p:spPr bwMode="auto">
          <a:xfrm>
            <a:off x="5572125" y="214471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Text Box 14"/>
          <p:cNvSpPr txBox="1">
            <a:spLocks noChangeArrowheads="1"/>
          </p:cNvSpPr>
          <p:nvPr/>
        </p:nvSpPr>
        <p:spPr bwMode="auto">
          <a:xfrm>
            <a:off x="4092575" y="3397250"/>
            <a:ext cx="149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Beam splitters</a:t>
            </a:r>
          </a:p>
        </p:txBody>
      </p:sp>
      <p:sp>
        <p:nvSpPr>
          <p:cNvPr id="37901" name="Line 15"/>
          <p:cNvSpPr>
            <a:spLocks noChangeShapeType="1"/>
          </p:cNvSpPr>
          <p:nvPr/>
        </p:nvSpPr>
        <p:spPr bwMode="auto">
          <a:xfrm>
            <a:off x="5643563" y="329406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Line 17"/>
          <p:cNvSpPr>
            <a:spLocks noChangeShapeType="1"/>
          </p:cNvSpPr>
          <p:nvPr/>
        </p:nvSpPr>
        <p:spPr bwMode="auto">
          <a:xfrm>
            <a:off x="3063875" y="4230688"/>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Text Box 18"/>
          <p:cNvSpPr txBox="1">
            <a:spLocks noChangeArrowheads="1"/>
          </p:cNvSpPr>
          <p:nvPr/>
        </p:nvSpPr>
        <p:spPr bwMode="auto">
          <a:xfrm>
            <a:off x="8501063" y="404812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7904" name="Freeform 19"/>
          <p:cNvSpPr>
            <a:spLocks/>
          </p:cNvSpPr>
          <p:nvPr/>
        </p:nvSpPr>
        <p:spPr bwMode="auto">
          <a:xfrm>
            <a:off x="4130675" y="3922713"/>
            <a:ext cx="1790700" cy="312737"/>
          </a:xfrm>
          <a:custGeom>
            <a:avLst/>
            <a:gdLst>
              <a:gd name="T0" fmla="*/ 0 w 1128"/>
              <a:gd name="T1" fmla="*/ 2147483646 h 197"/>
              <a:gd name="T2" fmla="*/ 2147483646 w 1128"/>
              <a:gd name="T3" fmla="*/ 2147483646 h 197"/>
              <a:gd name="T4" fmla="*/ 2147483646 w 1128"/>
              <a:gd name="T5" fmla="*/ 2147483646 h 197"/>
              <a:gd name="T6" fmla="*/ 2147483646 w 1128"/>
              <a:gd name="T7" fmla="*/ 2147483646 h 197"/>
              <a:gd name="T8" fmla="*/ 2147483646 w 1128"/>
              <a:gd name="T9" fmla="*/ 2147483646 h 197"/>
              <a:gd name="T10" fmla="*/ 2147483646 w 1128"/>
              <a:gd name="T11" fmla="*/ 2147483646 h 197"/>
              <a:gd name="T12" fmla="*/ 2147483646 w 1128"/>
              <a:gd name="T13" fmla="*/ 0 h 197"/>
              <a:gd name="T14" fmla="*/ 2147483646 w 1128"/>
              <a:gd name="T15" fmla="*/ 2147483646 h 197"/>
              <a:gd name="T16" fmla="*/ 2147483646 w 1128"/>
              <a:gd name="T17" fmla="*/ 2147483646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8" h="197">
                <a:moveTo>
                  <a:pt x="0" y="182"/>
                </a:moveTo>
                <a:cubicBezTo>
                  <a:pt x="40" y="175"/>
                  <a:pt x="67" y="173"/>
                  <a:pt x="111" y="173"/>
                </a:cubicBezTo>
                <a:lnTo>
                  <a:pt x="331" y="168"/>
                </a:lnTo>
                <a:lnTo>
                  <a:pt x="547" y="134"/>
                </a:lnTo>
                <a:lnTo>
                  <a:pt x="735" y="62"/>
                </a:lnTo>
                <a:lnTo>
                  <a:pt x="874" y="29"/>
                </a:lnTo>
                <a:lnTo>
                  <a:pt x="1008" y="0"/>
                </a:lnTo>
                <a:lnTo>
                  <a:pt x="1051" y="67"/>
                </a:lnTo>
                <a:lnTo>
                  <a:pt x="1128" y="197"/>
                </a:lnTo>
              </a:path>
            </a:pathLst>
          </a:cu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Freeform 20"/>
          <p:cNvSpPr>
            <a:spLocks/>
          </p:cNvSpPr>
          <p:nvPr/>
        </p:nvSpPr>
        <p:spPr bwMode="auto">
          <a:xfrm>
            <a:off x="5746750" y="3724275"/>
            <a:ext cx="1036638" cy="511175"/>
          </a:xfrm>
          <a:custGeom>
            <a:avLst/>
            <a:gdLst>
              <a:gd name="T0" fmla="*/ 0 w 653"/>
              <a:gd name="T1" fmla="*/ 2147483646 h 322"/>
              <a:gd name="T2" fmla="*/ 2147483646 w 653"/>
              <a:gd name="T3" fmla="*/ 2147483646 h 322"/>
              <a:gd name="T4" fmla="*/ 2147483646 w 653"/>
              <a:gd name="T5" fmla="*/ 2147483646 h 322"/>
              <a:gd name="T6" fmla="*/ 2147483646 w 653"/>
              <a:gd name="T7" fmla="*/ 2147483646 h 322"/>
              <a:gd name="T8" fmla="*/ 2147483646 w 653"/>
              <a:gd name="T9" fmla="*/ 0 h 322"/>
              <a:gd name="T10" fmla="*/ 2147483646 w 653"/>
              <a:gd name="T11" fmla="*/ 2147483646 h 322"/>
              <a:gd name="T12" fmla="*/ 2147483646 w 653"/>
              <a:gd name="T13" fmla="*/ 2147483646 h 322"/>
              <a:gd name="T14" fmla="*/ 2147483646 w 653"/>
              <a:gd name="T15" fmla="*/ 2147483646 h 322"/>
              <a:gd name="T16" fmla="*/ 2147483646 w 653"/>
              <a:gd name="T17" fmla="*/ 2147483646 h 3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3" h="322">
                <a:moveTo>
                  <a:pt x="0" y="312"/>
                </a:moveTo>
                <a:cubicBezTo>
                  <a:pt x="4" y="299"/>
                  <a:pt x="8" y="288"/>
                  <a:pt x="19" y="279"/>
                </a:cubicBezTo>
                <a:lnTo>
                  <a:pt x="144" y="106"/>
                </a:lnTo>
                <a:lnTo>
                  <a:pt x="225" y="53"/>
                </a:lnTo>
                <a:lnTo>
                  <a:pt x="408" y="0"/>
                </a:lnTo>
                <a:lnTo>
                  <a:pt x="465" y="19"/>
                </a:lnTo>
                <a:lnTo>
                  <a:pt x="509" y="111"/>
                </a:lnTo>
                <a:lnTo>
                  <a:pt x="576" y="283"/>
                </a:lnTo>
                <a:lnTo>
                  <a:pt x="653" y="322"/>
                </a:lnTo>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Freeform 22"/>
          <p:cNvSpPr>
            <a:spLocks/>
          </p:cNvSpPr>
          <p:nvPr/>
        </p:nvSpPr>
        <p:spPr bwMode="auto">
          <a:xfrm>
            <a:off x="6478588" y="3595688"/>
            <a:ext cx="914400" cy="623887"/>
          </a:xfrm>
          <a:custGeom>
            <a:avLst/>
            <a:gdLst>
              <a:gd name="T0" fmla="*/ 0 w 576"/>
              <a:gd name="T1" fmla="*/ 2147483646 h 393"/>
              <a:gd name="T2" fmla="*/ 2147483646 w 576"/>
              <a:gd name="T3" fmla="*/ 2147483646 h 393"/>
              <a:gd name="T4" fmla="*/ 2147483646 w 576"/>
              <a:gd name="T5" fmla="*/ 2147483646 h 393"/>
              <a:gd name="T6" fmla="*/ 2147483646 w 576"/>
              <a:gd name="T7" fmla="*/ 2147483646 h 393"/>
              <a:gd name="T8" fmla="*/ 2147483646 w 576"/>
              <a:gd name="T9" fmla="*/ 0 h 393"/>
              <a:gd name="T10" fmla="*/ 2147483646 w 576"/>
              <a:gd name="T11" fmla="*/ 2147483646 h 393"/>
              <a:gd name="T12" fmla="*/ 2147483646 w 576"/>
              <a:gd name="T13" fmla="*/ 2147483646 h 393"/>
              <a:gd name="T14" fmla="*/ 2147483646 w 576"/>
              <a:gd name="T15" fmla="*/ 2147483646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393">
                <a:moveTo>
                  <a:pt x="0" y="393"/>
                </a:moveTo>
                <a:cubicBezTo>
                  <a:pt x="12" y="350"/>
                  <a:pt x="53" y="330"/>
                  <a:pt x="72" y="292"/>
                </a:cubicBezTo>
                <a:lnTo>
                  <a:pt x="139" y="52"/>
                </a:lnTo>
                <a:lnTo>
                  <a:pt x="172" y="9"/>
                </a:lnTo>
                <a:lnTo>
                  <a:pt x="268" y="0"/>
                </a:lnTo>
                <a:lnTo>
                  <a:pt x="350" y="124"/>
                </a:lnTo>
                <a:lnTo>
                  <a:pt x="451" y="340"/>
                </a:lnTo>
                <a:lnTo>
                  <a:pt x="576" y="388"/>
                </a:ln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Freeform 23"/>
          <p:cNvSpPr>
            <a:spLocks/>
          </p:cNvSpPr>
          <p:nvPr/>
        </p:nvSpPr>
        <p:spPr bwMode="auto">
          <a:xfrm>
            <a:off x="7050088" y="3748088"/>
            <a:ext cx="1219200" cy="471487"/>
          </a:xfrm>
          <a:custGeom>
            <a:avLst/>
            <a:gdLst>
              <a:gd name="T0" fmla="*/ 0 w 768"/>
              <a:gd name="T1" fmla="*/ 2147483646 h 297"/>
              <a:gd name="T2" fmla="*/ 2147483646 w 768"/>
              <a:gd name="T3" fmla="*/ 2147483646 h 297"/>
              <a:gd name="T4" fmla="*/ 2147483646 w 768"/>
              <a:gd name="T5" fmla="*/ 2147483646 h 297"/>
              <a:gd name="T6" fmla="*/ 2147483646 w 768"/>
              <a:gd name="T7" fmla="*/ 2147483646 h 297"/>
              <a:gd name="T8" fmla="*/ 2147483646 w 768"/>
              <a:gd name="T9" fmla="*/ 0 h 297"/>
              <a:gd name="T10" fmla="*/ 2147483646 w 768"/>
              <a:gd name="T11" fmla="*/ 2147483646 h 297"/>
              <a:gd name="T12" fmla="*/ 2147483646 w 768"/>
              <a:gd name="T13" fmla="*/ 2147483646 h 297"/>
              <a:gd name="T14" fmla="*/ 2147483646 w 768"/>
              <a:gd name="T15" fmla="*/ 2147483646 h 297"/>
              <a:gd name="T16" fmla="*/ 2147483646 w 768"/>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297">
                <a:moveTo>
                  <a:pt x="0" y="297"/>
                </a:moveTo>
                <a:cubicBezTo>
                  <a:pt x="25" y="288"/>
                  <a:pt x="45" y="272"/>
                  <a:pt x="67" y="259"/>
                </a:cubicBezTo>
                <a:cubicBezTo>
                  <a:pt x="78" y="241"/>
                  <a:pt x="73" y="249"/>
                  <a:pt x="81" y="235"/>
                </a:cubicBezTo>
                <a:lnTo>
                  <a:pt x="124" y="48"/>
                </a:lnTo>
                <a:lnTo>
                  <a:pt x="158" y="0"/>
                </a:lnTo>
                <a:lnTo>
                  <a:pt x="345" y="100"/>
                </a:lnTo>
                <a:lnTo>
                  <a:pt x="508" y="216"/>
                </a:lnTo>
                <a:lnTo>
                  <a:pt x="595" y="283"/>
                </a:lnTo>
                <a:lnTo>
                  <a:pt x="768" y="297"/>
                </a:ln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8" name="Text Box 24"/>
          <p:cNvSpPr txBox="1">
            <a:spLocks noChangeArrowheads="1"/>
          </p:cNvSpPr>
          <p:nvPr/>
        </p:nvSpPr>
        <p:spPr bwMode="auto">
          <a:xfrm>
            <a:off x="3832225" y="4483100"/>
            <a:ext cx="165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Chirped mirrors</a:t>
            </a:r>
          </a:p>
        </p:txBody>
      </p:sp>
      <p:sp>
        <p:nvSpPr>
          <p:cNvPr id="37909" name="Line 25"/>
          <p:cNvSpPr>
            <a:spLocks noChangeShapeType="1"/>
          </p:cNvSpPr>
          <p:nvPr/>
        </p:nvSpPr>
        <p:spPr bwMode="auto">
          <a:xfrm>
            <a:off x="5605463" y="437991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0" name="Line 26"/>
          <p:cNvSpPr>
            <a:spLocks noChangeShapeType="1"/>
          </p:cNvSpPr>
          <p:nvPr/>
        </p:nvSpPr>
        <p:spPr bwMode="auto">
          <a:xfrm>
            <a:off x="3025775" y="5316538"/>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1" name="Text Box 27"/>
          <p:cNvSpPr txBox="1">
            <a:spLocks noChangeArrowheads="1"/>
          </p:cNvSpPr>
          <p:nvPr/>
        </p:nvSpPr>
        <p:spPr bwMode="auto">
          <a:xfrm>
            <a:off x="8462963" y="513397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7912" name="Freeform 28"/>
          <p:cNvSpPr>
            <a:spLocks/>
          </p:cNvSpPr>
          <p:nvPr/>
        </p:nvSpPr>
        <p:spPr bwMode="auto">
          <a:xfrm>
            <a:off x="4092575" y="5008563"/>
            <a:ext cx="1790700" cy="312737"/>
          </a:xfrm>
          <a:custGeom>
            <a:avLst/>
            <a:gdLst>
              <a:gd name="T0" fmla="*/ 0 w 1128"/>
              <a:gd name="T1" fmla="*/ 2147483646 h 197"/>
              <a:gd name="T2" fmla="*/ 2147483646 w 1128"/>
              <a:gd name="T3" fmla="*/ 2147483646 h 197"/>
              <a:gd name="T4" fmla="*/ 2147483646 w 1128"/>
              <a:gd name="T5" fmla="*/ 2147483646 h 197"/>
              <a:gd name="T6" fmla="*/ 2147483646 w 1128"/>
              <a:gd name="T7" fmla="*/ 2147483646 h 197"/>
              <a:gd name="T8" fmla="*/ 2147483646 w 1128"/>
              <a:gd name="T9" fmla="*/ 2147483646 h 197"/>
              <a:gd name="T10" fmla="*/ 2147483646 w 1128"/>
              <a:gd name="T11" fmla="*/ 2147483646 h 197"/>
              <a:gd name="T12" fmla="*/ 2147483646 w 1128"/>
              <a:gd name="T13" fmla="*/ 0 h 197"/>
              <a:gd name="T14" fmla="*/ 2147483646 w 1128"/>
              <a:gd name="T15" fmla="*/ 2147483646 h 197"/>
              <a:gd name="T16" fmla="*/ 2147483646 w 1128"/>
              <a:gd name="T17" fmla="*/ 2147483646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8" h="197">
                <a:moveTo>
                  <a:pt x="0" y="182"/>
                </a:moveTo>
                <a:cubicBezTo>
                  <a:pt x="40" y="175"/>
                  <a:pt x="67" y="173"/>
                  <a:pt x="111" y="173"/>
                </a:cubicBezTo>
                <a:lnTo>
                  <a:pt x="331" y="168"/>
                </a:lnTo>
                <a:lnTo>
                  <a:pt x="547" y="134"/>
                </a:lnTo>
                <a:lnTo>
                  <a:pt x="735" y="62"/>
                </a:lnTo>
                <a:lnTo>
                  <a:pt x="874" y="29"/>
                </a:lnTo>
                <a:lnTo>
                  <a:pt x="1008" y="0"/>
                </a:lnTo>
                <a:lnTo>
                  <a:pt x="1051" y="67"/>
                </a:lnTo>
                <a:lnTo>
                  <a:pt x="1128" y="197"/>
                </a:lnTo>
              </a:path>
            </a:pathLst>
          </a:cu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3" name="Freeform 29"/>
          <p:cNvSpPr>
            <a:spLocks/>
          </p:cNvSpPr>
          <p:nvPr/>
        </p:nvSpPr>
        <p:spPr bwMode="auto">
          <a:xfrm>
            <a:off x="5708650" y="4810125"/>
            <a:ext cx="1036638" cy="511175"/>
          </a:xfrm>
          <a:custGeom>
            <a:avLst/>
            <a:gdLst>
              <a:gd name="T0" fmla="*/ 0 w 653"/>
              <a:gd name="T1" fmla="*/ 2147483646 h 322"/>
              <a:gd name="T2" fmla="*/ 2147483646 w 653"/>
              <a:gd name="T3" fmla="*/ 2147483646 h 322"/>
              <a:gd name="T4" fmla="*/ 2147483646 w 653"/>
              <a:gd name="T5" fmla="*/ 2147483646 h 322"/>
              <a:gd name="T6" fmla="*/ 2147483646 w 653"/>
              <a:gd name="T7" fmla="*/ 2147483646 h 322"/>
              <a:gd name="T8" fmla="*/ 2147483646 w 653"/>
              <a:gd name="T9" fmla="*/ 0 h 322"/>
              <a:gd name="T10" fmla="*/ 2147483646 w 653"/>
              <a:gd name="T11" fmla="*/ 2147483646 h 322"/>
              <a:gd name="T12" fmla="*/ 2147483646 w 653"/>
              <a:gd name="T13" fmla="*/ 2147483646 h 322"/>
              <a:gd name="T14" fmla="*/ 2147483646 w 653"/>
              <a:gd name="T15" fmla="*/ 2147483646 h 322"/>
              <a:gd name="T16" fmla="*/ 2147483646 w 653"/>
              <a:gd name="T17" fmla="*/ 2147483646 h 3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3" h="322">
                <a:moveTo>
                  <a:pt x="0" y="312"/>
                </a:moveTo>
                <a:cubicBezTo>
                  <a:pt x="4" y="299"/>
                  <a:pt x="8" y="288"/>
                  <a:pt x="19" y="279"/>
                </a:cubicBezTo>
                <a:lnTo>
                  <a:pt x="144" y="106"/>
                </a:lnTo>
                <a:lnTo>
                  <a:pt x="225" y="53"/>
                </a:lnTo>
                <a:lnTo>
                  <a:pt x="408" y="0"/>
                </a:lnTo>
                <a:lnTo>
                  <a:pt x="465" y="19"/>
                </a:lnTo>
                <a:lnTo>
                  <a:pt x="509" y="111"/>
                </a:lnTo>
                <a:lnTo>
                  <a:pt x="576" y="283"/>
                </a:lnTo>
                <a:lnTo>
                  <a:pt x="653" y="322"/>
                </a:lnTo>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Freeform 30"/>
          <p:cNvSpPr>
            <a:spLocks/>
          </p:cNvSpPr>
          <p:nvPr/>
        </p:nvSpPr>
        <p:spPr bwMode="auto">
          <a:xfrm>
            <a:off x="6440488" y="4681538"/>
            <a:ext cx="914400" cy="623887"/>
          </a:xfrm>
          <a:custGeom>
            <a:avLst/>
            <a:gdLst>
              <a:gd name="T0" fmla="*/ 0 w 576"/>
              <a:gd name="T1" fmla="*/ 2147483646 h 393"/>
              <a:gd name="T2" fmla="*/ 2147483646 w 576"/>
              <a:gd name="T3" fmla="*/ 2147483646 h 393"/>
              <a:gd name="T4" fmla="*/ 2147483646 w 576"/>
              <a:gd name="T5" fmla="*/ 2147483646 h 393"/>
              <a:gd name="T6" fmla="*/ 2147483646 w 576"/>
              <a:gd name="T7" fmla="*/ 2147483646 h 393"/>
              <a:gd name="T8" fmla="*/ 2147483646 w 576"/>
              <a:gd name="T9" fmla="*/ 0 h 393"/>
              <a:gd name="T10" fmla="*/ 2147483646 w 576"/>
              <a:gd name="T11" fmla="*/ 2147483646 h 393"/>
              <a:gd name="T12" fmla="*/ 2147483646 w 576"/>
              <a:gd name="T13" fmla="*/ 2147483646 h 393"/>
              <a:gd name="T14" fmla="*/ 2147483646 w 576"/>
              <a:gd name="T15" fmla="*/ 2147483646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 h="393">
                <a:moveTo>
                  <a:pt x="0" y="393"/>
                </a:moveTo>
                <a:cubicBezTo>
                  <a:pt x="12" y="350"/>
                  <a:pt x="53" y="330"/>
                  <a:pt x="72" y="292"/>
                </a:cubicBezTo>
                <a:lnTo>
                  <a:pt x="139" y="52"/>
                </a:lnTo>
                <a:lnTo>
                  <a:pt x="172" y="9"/>
                </a:lnTo>
                <a:lnTo>
                  <a:pt x="268" y="0"/>
                </a:lnTo>
                <a:lnTo>
                  <a:pt x="350" y="124"/>
                </a:lnTo>
                <a:lnTo>
                  <a:pt x="451" y="340"/>
                </a:lnTo>
                <a:lnTo>
                  <a:pt x="576" y="388"/>
                </a:ln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5" name="Freeform 31"/>
          <p:cNvSpPr>
            <a:spLocks/>
          </p:cNvSpPr>
          <p:nvPr/>
        </p:nvSpPr>
        <p:spPr bwMode="auto">
          <a:xfrm>
            <a:off x="7011988" y="4833938"/>
            <a:ext cx="1219200" cy="471487"/>
          </a:xfrm>
          <a:custGeom>
            <a:avLst/>
            <a:gdLst>
              <a:gd name="T0" fmla="*/ 0 w 768"/>
              <a:gd name="T1" fmla="*/ 2147483646 h 297"/>
              <a:gd name="T2" fmla="*/ 2147483646 w 768"/>
              <a:gd name="T3" fmla="*/ 2147483646 h 297"/>
              <a:gd name="T4" fmla="*/ 2147483646 w 768"/>
              <a:gd name="T5" fmla="*/ 2147483646 h 297"/>
              <a:gd name="T6" fmla="*/ 2147483646 w 768"/>
              <a:gd name="T7" fmla="*/ 2147483646 h 297"/>
              <a:gd name="T8" fmla="*/ 2147483646 w 768"/>
              <a:gd name="T9" fmla="*/ 0 h 297"/>
              <a:gd name="T10" fmla="*/ 2147483646 w 768"/>
              <a:gd name="T11" fmla="*/ 2147483646 h 297"/>
              <a:gd name="T12" fmla="*/ 2147483646 w 768"/>
              <a:gd name="T13" fmla="*/ 2147483646 h 297"/>
              <a:gd name="T14" fmla="*/ 2147483646 w 768"/>
              <a:gd name="T15" fmla="*/ 2147483646 h 297"/>
              <a:gd name="T16" fmla="*/ 2147483646 w 768"/>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297">
                <a:moveTo>
                  <a:pt x="0" y="297"/>
                </a:moveTo>
                <a:cubicBezTo>
                  <a:pt x="25" y="288"/>
                  <a:pt x="45" y="272"/>
                  <a:pt x="67" y="259"/>
                </a:cubicBezTo>
                <a:cubicBezTo>
                  <a:pt x="78" y="241"/>
                  <a:pt x="73" y="249"/>
                  <a:pt x="81" y="235"/>
                </a:cubicBezTo>
                <a:lnTo>
                  <a:pt x="124" y="48"/>
                </a:lnTo>
                <a:lnTo>
                  <a:pt x="158" y="0"/>
                </a:lnTo>
                <a:lnTo>
                  <a:pt x="345" y="100"/>
                </a:lnTo>
                <a:lnTo>
                  <a:pt x="508" y="216"/>
                </a:lnTo>
                <a:lnTo>
                  <a:pt x="595" y="283"/>
                </a:lnTo>
                <a:lnTo>
                  <a:pt x="768" y="297"/>
                </a:ln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Line 32"/>
          <p:cNvSpPr>
            <a:spLocks noChangeShapeType="1"/>
          </p:cNvSpPr>
          <p:nvPr/>
        </p:nvSpPr>
        <p:spPr bwMode="auto">
          <a:xfrm>
            <a:off x="6210300" y="416242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7" name="Line 33"/>
          <p:cNvSpPr>
            <a:spLocks noChangeShapeType="1"/>
          </p:cNvSpPr>
          <p:nvPr/>
        </p:nvSpPr>
        <p:spPr bwMode="auto">
          <a:xfrm>
            <a:off x="6791325" y="417512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34"/>
          <p:cNvSpPr>
            <a:spLocks noChangeShapeType="1"/>
          </p:cNvSpPr>
          <p:nvPr/>
        </p:nvSpPr>
        <p:spPr bwMode="auto">
          <a:xfrm>
            <a:off x="7510463" y="4311650"/>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Text Box 35"/>
          <p:cNvSpPr txBox="1">
            <a:spLocks noChangeArrowheads="1"/>
          </p:cNvSpPr>
          <p:nvPr/>
        </p:nvSpPr>
        <p:spPr bwMode="auto">
          <a:xfrm>
            <a:off x="1601788" y="5624513"/>
            <a:ext cx="259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Recombine + phase adjust</a:t>
            </a:r>
          </a:p>
        </p:txBody>
      </p:sp>
      <p:sp>
        <p:nvSpPr>
          <p:cNvPr id="37920" name="Freeform 36"/>
          <p:cNvSpPr>
            <a:spLocks/>
          </p:cNvSpPr>
          <p:nvPr/>
        </p:nvSpPr>
        <p:spPr bwMode="auto">
          <a:xfrm>
            <a:off x="2501900" y="5588000"/>
            <a:ext cx="6607175" cy="636588"/>
          </a:xfrm>
          <a:custGeom>
            <a:avLst/>
            <a:gdLst>
              <a:gd name="T0" fmla="*/ 0 w 392"/>
              <a:gd name="T1" fmla="*/ 2147483646 h 779"/>
              <a:gd name="T2" fmla="*/ 2147483646 w 392"/>
              <a:gd name="T3" fmla="*/ 2147483646 h 779"/>
              <a:gd name="T4" fmla="*/ 2147483646 w 392"/>
              <a:gd name="T5" fmla="*/ 2147483646 h 779"/>
              <a:gd name="T6" fmla="*/ 2147483646 w 392"/>
              <a:gd name="T7" fmla="*/ 2147483646 h 779"/>
              <a:gd name="T8" fmla="*/ 2147483646 w 392"/>
              <a:gd name="T9" fmla="*/ 2147483646 h 779"/>
              <a:gd name="T10" fmla="*/ 2147483646 w 392"/>
              <a:gd name="T11" fmla="*/ 2147483646 h 779"/>
              <a:gd name="T12" fmla="*/ 2147483646 w 392"/>
              <a:gd name="T13" fmla="*/ 2147483646 h 779"/>
              <a:gd name="T14" fmla="*/ 2147483646 w 392"/>
              <a:gd name="T15" fmla="*/ 2147483646 h 779"/>
              <a:gd name="T16" fmla="*/ 2147483646 w 392"/>
              <a:gd name="T17" fmla="*/ 0 h 779"/>
              <a:gd name="T18" fmla="*/ 2147483646 w 392"/>
              <a:gd name="T19" fmla="*/ 2147483646 h 779"/>
              <a:gd name="T20" fmla="*/ 2147483646 w 392"/>
              <a:gd name="T21" fmla="*/ 2147483646 h 779"/>
              <a:gd name="T22" fmla="*/ 2147483646 w 392"/>
              <a:gd name="T23" fmla="*/ 2147483646 h 779"/>
              <a:gd name="T24" fmla="*/ 2147483646 w 392"/>
              <a:gd name="T25" fmla="*/ 2147483646 h 779"/>
              <a:gd name="T26" fmla="*/ 2147483646 w 392"/>
              <a:gd name="T27" fmla="*/ 2147483646 h 779"/>
              <a:gd name="T28" fmla="*/ 2147483646 w 392"/>
              <a:gd name="T29" fmla="*/ 2147483646 h 779"/>
              <a:gd name="T30" fmla="*/ 2147483646 w 392"/>
              <a:gd name="T31" fmla="*/ 2147483646 h 779"/>
              <a:gd name="T32" fmla="*/ 2147483646 w 392"/>
              <a:gd name="T33" fmla="*/ 2147483646 h 779"/>
              <a:gd name="T34" fmla="*/ 2147483646 w 392"/>
              <a:gd name="T35" fmla="*/ 2147483646 h 7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2" h="779">
                <a:moveTo>
                  <a:pt x="0" y="769"/>
                </a:moveTo>
                <a:cubicBezTo>
                  <a:pt x="7" y="771"/>
                  <a:pt x="19" y="775"/>
                  <a:pt x="25" y="779"/>
                </a:cubicBezTo>
                <a:cubicBezTo>
                  <a:pt x="27" y="778"/>
                  <a:pt x="39" y="773"/>
                  <a:pt x="42" y="773"/>
                </a:cubicBezTo>
                <a:lnTo>
                  <a:pt x="84" y="765"/>
                </a:lnTo>
                <a:lnTo>
                  <a:pt x="127" y="726"/>
                </a:lnTo>
                <a:lnTo>
                  <a:pt x="172" y="481"/>
                </a:lnTo>
                <a:lnTo>
                  <a:pt x="240" y="50"/>
                </a:lnTo>
                <a:lnTo>
                  <a:pt x="253" y="7"/>
                </a:lnTo>
                <a:lnTo>
                  <a:pt x="262" y="0"/>
                </a:lnTo>
                <a:lnTo>
                  <a:pt x="268" y="13"/>
                </a:lnTo>
                <a:lnTo>
                  <a:pt x="268" y="26"/>
                </a:lnTo>
                <a:lnTo>
                  <a:pt x="274" y="114"/>
                </a:lnTo>
                <a:lnTo>
                  <a:pt x="303" y="413"/>
                </a:lnTo>
                <a:lnTo>
                  <a:pt x="319" y="651"/>
                </a:lnTo>
                <a:lnTo>
                  <a:pt x="322" y="693"/>
                </a:lnTo>
                <a:lnTo>
                  <a:pt x="334" y="737"/>
                </a:lnTo>
                <a:lnTo>
                  <a:pt x="361" y="765"/>
                </a:lnTo>
                <a:lnTo>
                  <a:pt x="392" y="77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37"/>
          <p:cNvSpPr>
            <a:spLocks noChangeShapeType="1"/>
          </p:cNvSpPr>
          <p:nvPr/>
        </p:nvSpPr>
        <p:spPr bwMode="auto">
          <a:xfrm>
            <a:off x="3108325" y="6227763"/>
            <a:ext cx="546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Text Box 38"/>
          <p:cNvSpPr txBox="1">
            <a:spLocks noChangeArrowheads="1"/>
          </p:cNvSpPr>
          <p:nvPr/>
        </p:nvSpPr>
        <p:spPr bwMode="auto">
          <a:xfrm>
            <a:off x="8664575" y="62674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latin typeface="Symbol" panose="05050102010706020507" pitchFamily="18" charset="2"/>
                <a:cs typeface="Times New Roman" panose="02020603050405020304" pitchFamily="18" charset="0"/>
              </a:rPr>
              <a:t>W</a:t>
            </a:r>
          </a:p>
        </p:txBody>
      </p:sp>
      <p:sp>
        <p:nvSpPr>
          <p:cNvPr id="37923" name="Line 39"/>
          <p:cNvSpPr>
            <a:spLocks noChangeShapeType="1"/>
          </p:cNvSpPr>
          <p:nvPr/>
        </p:nvSpPr>
        <p:spPr bwMode="auto">
          <a:xfrm>
            <a:off x="5572125" y="5284788"/>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4" name="Line 40"/>
          <p:cNvSpPr>
            <a:spLocks noChangeShapeType="1"/>
          </p:cNvSpPr>
          <p:nvPr/>
        </p:nvSpPr>
        <p:spPr bwMode="auto">
          <a:xfrm>
            <a:off x="6176963" y="515937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5" name="Line 41"/>
          <p:cNvSpPr>
            <a:spLocks noChangeShapeType="1"/>
          </p:cNvSpPr>
          <p:nvPr/>
        </p:nvSpPr>
        <p:spPr bwMode="auto">
          <a:xfrm>
            <a:off x="6804025" y="4975225"/>
            <a:ext cx="0" cy="566738"/>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6" name="Line 42"/>
          <p:cNvSpPr>
            <a:spLocks noChangeShapeType="1"/>
          </p:cNvSpPr>
          <p:nvPr/>
        </p:nvSpPr>
        <p:spPr bwMode="auto">
          <a:xfrm>
            <a:off x="7500938" y="5148263"/>
            <a:ext cx="0" cy="566737"/>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7" name="TextBox 1"/>
          <p:cNvSpPr txBox="1">
            <a:spLocks noChangeArrowheads="1"/>
          </p:cNvSpPr>
          <p:nvPr/>
        </p:nvSpPr>
        <p:spPr bwMode="auto">
          <a:xfrm>
            <a:off x="609600" y="3763963"/>
            <a:ext cx="1538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b="1">
                <a:solidFill>
                  <a:srgbClr val="FF0000"/>
                </a:solidFill>
                <a:cs typeface="Times New Roman" panose="02020603050405020304" pitchFamily="18" charset="0"/>
              </a:rPr>
              <a:t>4 components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0"/>
            <a:ext cx="67722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Box 2"/>
          <p:cNvSpPr txBox="1">
            <a:spLocks noChangeArrowheads="1"/>
          </p:cNvSpPr>
          <p:nvPr/>
        </p:nvSpPr>
        <p:spPr bwMode="auto">
          <a:xfrm>
            <a:off x="609600" y="3763963"/>
            <a:ext cx="1538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b="1">
                <a:solidFill>
                  <a:srgbClr val="FF0000"/>
                </a:solidFill>
                <a:cs typeface="Times New Roman" panose="02020603050405020304" pitchFamily="18" charset="0"/>
              </a:rPr>
              <a:t>4 components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421188" y="288925"/>
            <a:ext cx="401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b="1">
                <a:solidFill>
                  <a:srgbClr val="0000FF"/>
                </a:solidFill>
                <a:cs typeface="Times New Roman" panose="02020603050405020304" pitchFamily="18" charset="0"/>
              </a:rPr>
              <a:t>The rich man polarization manipulator</a:t>
            </a:r>
          </a:p>
        </p:txBody>
      </p:sp>
      <p:grpSp>
        <p:nvGrpSpPr>
          <p:cNvPr id="5123" name="Group 3"/>
          <p:cNvGrpSpPr>
            <a:grpSpLocks/>
          </p:cNvGrpSpPr>
          <p:nvPr/>
        </p:nvGrpSpPr>
        <p:grpSpPr bwMode="auto">
          <a:xfrm>
            <a:off x="4645025" y="1711325"/>
            <a:ext cx="557213" cy="520700"/>
            <a:chOff x="1159" y="1035"/>
            <a:chExt cx="562" cy="525"/>
          </a:xfrm>
        </p:grpSpPr>
        <p:sp>
          <p:nvSpPr>
            <p:cNvPr id="5174" name="Rectangle 4"/>
            <p:cNvSpPr>
              <a:spLocks noChangeArrowheads="1"/>
            </p:cNvSpPr>
            <p:nvPr/>
          </p:nvSpPr>
          <p:spPr bwMode="auto">
            <a:xfrm>
              <a:off x="1159" y="1035"/>
              <a:ext cx="562" cy="5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5175" name="Line 5"/>
            <p:cNvSpPr>
              <a:spLocks noChangeShapeType="1"/>
            </p:cNvSpPr>
            <p:nvPr/>
          </p:nvSpPr>
          <p:spPr bwMode="auto">
            <a:xfrm>
              <a:off x="1187" y="1043"/>
              <a:ext cx="503" cy="5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4" name="Line 6"/>
          <p:cNvSpPr>
            <a:spLocks noChangeShapeType="1"/>
          </p:cNvSpPr>
          <p:nvPr/>
        </p:nvSpPr>
        <p:spPr bwMode="auto">
          <a:xfrm>
            <a:off x="3616325" y="1974850"/>
            <a:ext cx="3432175"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Line 7"/>
          <p:cNvSpPr>
            <a:spLocks noChangeShapeType="1"/>
          </p:cNvSpPr>
          <p:nvPr/>
        </p:nvSpPr>
        <p:spPr bwMode="auto">
          <a:xfrm>
            <a:off x="4924425" y="2000250"/>
            <a:ext cx="0" cy="112395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6" name="Group 8"/>
          <p:cNvGrpSpPr>
            <a:grpSpLocks/>
          </p:cNvGrpSpPr>
          <p:nvPr/>
        </p:nvGrpSpPr>
        <p:grpSpPr bwMode="auto">
          <a:xfrm>
            <a:off x="6769100" y="2813050"/>
            <a:ext cx="557213" cy="520700"/>
            <a:chOff x="1159" y="1035"/>
            <a:chExt cx="562" cy="525"/>
          </a:xfrm>
        </p:grpSpPr>
        <p:sp>
          <p:nvSpPr>
            <p:cNvPr id="5172" name="Rectangle 9"/>
            <p:cNvSpPr>
              <a:spLocks noChangeArrowheads="1"/>
            </p:cNvSpPr>
            <p:nvPr/>
          </p:nvSpPr>
          <p:spPr bwMode="auto">
            <a:xfrm>
              <a:off x="1159" y="1035"/>
              <a:ext cx="562" cy="525"/>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5173" name="Line 10"/>
            <p:cNvSpPr>
              <a:spLocks noChangeShapeType="1"/>
            </p:cNvSpPr>
            <p:nvPr/>
          </p:nvSpPr>
          <p:spPr bwMode="auto">
            <a:xfrm>
              <a:off x="1187" y="1043"/>
              <a:ext cx="503" cy="5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7" name="Line 11"/>
          <p:cNvSpPr>
            <a:spLocks noChangeShapeType="1"/>
          </p:cNvSpPr>
          <p:nvPr/>
        </p:nvSpPr>
        <p:spPr bwMode="auto">
          <a:xfrm>
            <a:off x="7048500" y="2297113"/>
            <a:ext cx="0" cy="155575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2"/>
          <p:cNvSpPr>
            <a:spLocks noChangeShapeType="1"/>
          </p:cNvSpPr>
          <p:nvPr/>
        </p:nvSpPr>
        <p:spPr bwMode="auto">
          <a:xfrm>
            <a:off x="4911725" y="3100388"/>
            <a:ext cx="2136775"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13"/>
          <p:cNvSpPr>
            <a:spLocks noChangeShapeType="1"/>
          </p:cNvSpPr>
          <p:nvPr/>
        </p:nvSpPr>
        <p:spPr bwMode="auto">
          <a:xfrm>
            <a:off x="7048500" y="3100388"/>
            <a:ext cx="0" cy="669925"/>
          </a:xfrm>
          <a:prstGeom prst="line">
            <a:avLst/>
          </a:prstGeom>
          <a:noFill/>
          <a:ln w="76200" cmpd="tri">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4"/>
          <p:cNvSpPr>
            <a:spLocks noChangeShapeType="1"/>
          </p:cNvSpPr>
          <p:nvPr/>
        </p:nvSpPr>
        <p:spPr bwMode="auto">
          <a:xfrm flipV="1">
            <a:off x="3570288" y="912813"/>
            <a:ext cx="0" cy="104140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5"/>
          <p:cNvSpPr>
            <a:spLocks noChangeShapeType="1"/>
          </p:cNvSpPr>
          <p:nvPr/>
        </p:nvSpPr>
        <p:spPr bwMode="auto">
          <a:xfrm flipH="1">
            <a:off x="3101975" y="1954213"/>
            <a:ext cx="461963" cy="2667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Line 16"/>
          <p:cNvSpPr>
            <a:spLocks noChangeShapeType="1"/>
          </p:cNvSpPr>
          <p:nvPr/>
        </p:nvSpPr>
        <p:spPr bwMode="auto">
          <a:xfrm flipV="1">
            <a:off x="3106738" y="1169988"/>
            <a:ext cx="0" cy="1050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Line 17"/>
          <p:cNvSpPr>
            <a:spLocks noChangeShapeType="1"/>
          </p:cNvSpPr>
          <p:nvPr/>
        </p:nvSpPr>
        <p:spPr bwMode="auto">
          <a:xfrm flipH="1">
            <a:off x="3105150" y="914400"/>
            <a:ext cx="466725" cy="265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8"/>
          <p:cNvSpPr>
            <a:spLocks noChangeShapeType="1"/>
          </p:cNvSpPr>
          <p:nvPr/>
        </p:nvSpPr>
        <p:spPr bwMode="auto">
          <a:xfrm flipH="1" flipV="1">
            <a:off x="3119438" y="1184275"/>
            <a:ext cx="449262" cy="773113"/>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Text Box 19"/>
          <p:cNvSpPr txBox="1">
            <a:spLocks noChangeArrowheads="1"/>
          </p:cNvSpPr>
          <p:nvPr/>
        </p:nvSpPr>
        <p:spPr bwMode="auto">
          <a:xfrm>
            <a:off x="3571875" y="8858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y</a:t>
            </a:r>
          </a:p>
        </p:txBody>
      </p:sp>
      <p:sp>
        <p:nvSpPr>
          <p:cNvPr id="5136" name="Text Box 20"/>
          <p:cNvSpPr txBox="1">
            <a:spLocks noChangeArrowheads="1"/>
          </p:cNvSpPr>
          <p:nvPr/>
        </p:nvSpPr>
        <p:spPr bwMode="auto">
          <a:xfrm>
            <a:off x="3119438" y="2065338"/>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x</a:t>
            </a:r>
          </a:p>
        </p:txBody>
      </p:sp>
      <p:sp>
        <p:nvSpPr>
          <p:cNvPr id="5137" name="Text Box 21"/>
          <p:cNvSpPr txBox="1">
            <a:spLocks noChangeArrowheads="1"/>
          </p:cNvSpPr>
          <p:nvPr/>
        </p:nvSpPr>
        <p:spPr bwMode="auto">
          <a:xfrm>
            <a:off x="2586038" y="82232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P</a:t>
            </a:r>
          </a:p>
        </p:txBody>
      </p:sp>
      <p:sp>
        <p:nvSpPr>
          <p:cNvPr id="5138" name="Line 22"/>
          <p:cNvSpPr>
            <a:spLocks noChangeShapeType="1"/>
          </p:cNvSpPr>
          <p:nvPr/>
        </p:nvSpPr>
        <p:spPr bwMode="auto">
          <a:xfrm>
            <a:off x="3975100" y="1135063"/>
            <a:ext cx="0" cy="4159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Text Box 23"/>
          <p:cNvSpPr txBox="1">
            <a:spLocks noChangeArrowheads="1"/>
          </p:cNvSpPr>
          <p:nvPr/>
        </p:nvSpPr>
        <p:spPr bwMode="auto">
          <a:xfrm>
            <a:off x="4022725" y="12160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p</a:t>
            </a:r>
          </a:p>
        </p:txBody>
      </p:sp>
      <p:sp>
        <p:nvSpPr>
          <p:cNvPr id="5140" name="Line 24"/>
          <p:cNvSpPr>
            <a:spLocks noChangeShapeType="1"/>
          </p:cNvSpPr>
          <p:nvPr/>
        </p:nvSpPr>
        <p:spPr bwMode="auto">
          <a:xfrm>
            <a:off x="4692650" y="2905125"/>
            <a:ext cx="347663" cy="347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1" name="Line 25"/>
          <p:cNvSpPr>
            <a:spLocks noChangeShapeType="1"/>
          </p:cNvSpPr>
          <p:nvPr/>
        </p:nvSpPr>
        <p:spPr bwMode="auto">
          <a:xfrm>
            <a:off x="6938963" y="1830388"/>
            <a:ext cx="347662" cy="347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42" name="Group 26"/>
          <p:cNvGrpSpPr>
            <a:grpSpLocks/>
          </p:cNvGrpSpPr>
          <p:nvPr/>
        </p:nvGrpSpPr>
        <p:grpSpPr bwMode="auto">
          <a:xfrm>
            <a:off x="6302375" y="3521075"/>
            <a:ext cx="2079625" cy="600075"/>
            <a:chOff x="3019" y="2218"/>
            <a:chExt cx="1310" cy="378"/>
          </a:xfrm>
        </p:grpSpPr>
        <p:grpSp>
          <p:nvGrpSpPr>
            <p:cNvPr id="5165" name="Group 27"/>
            <p:cNvGrpSpPr>
              <a:grpSpLocks/>
            </p:cNvGrpSpPr>
            <p:nvPr/>
          </p:nvGrpSpPr>
          <p:grpSpPr bwMode="auto">
            <a:xfrm>
              <a:off x="3227" y="2328"/>
              <a:ext cx="152" cy="145"/>
              <a:chOff x="3264" y="1621"/>
              <a:chExt cx="210" cy="201"/>
            </a:xfrm>
          </p:grpSpPr>
          <p:sp>
            <p:nvSpPr>
              <p:cNvPr id="5170" name="Oval 58"/>
              <p:cNvSpPr>
                <a:spLocks noChangeArrowheads="1"/>
              </p:cNvSpPr>
              <p:nvPr/>
            </p:nvSpPr>
            <p:spPr bwMode="auto">
              <a:xfrm>
                <a:off x="3264" y="1621"/>
                <a:ext cx="210" cy="201"/>
              </a:xfrm>
              <a:prstGeom prst="ellipse">
                <a:avLst/>
              </a:prstGeom>
              <a:noFill/>
              <a:ln w="254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sp>
            <p:nvSpPr>
              <p:cNvPr id="5171" name="Oval 59"/>
              <p:cNvSpPr>
                <a:spLocks noChangeArrowheads="1"/>
              </p:cNvSpPr>
              <p:nvPr/>
            </p:nvSpPr>
            <p:spPr bwMode="auto">
              <a:xfrm>
                <a:off x="3359" y="1700"/>
                <a:ext cx="31" cy="30"/>
              </a:xfrm>
              <a:prstGeom prst="ellipse">
                <a:avLst/>
              </a:prstGeom>
              <a:solidFill>
                <a:schemeClr val="bg1"/>
              </a:solidFill>
              <a:ln w="38100" cap="rnd" algn="ctr">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a:p>
            </p:txBody>
          </p:sp>
        </p:grpSp>
        <p:sp>
          <p:nvSpPr>
            <p:cNvPr id="5166" name="Text Box 30"/>
            <p:cNvSpPr txBox="1">
              <a:spLocks noChangeArrowheads="1"/>
            </p:cNvSpPr>
            <p:nvPr/>
          </p:nvSpPr>
          <p:spPr bwMode="auto">
            <a:xfrm>
              <a:off x="3019" y="2384"/>
              <a:ext cx="1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s</a:t>
              </a:r>
            </a:p>
          </p:txBody>
        </p:sp>
        <p:sp>
          <p:nvSpPr>
            <p:cNvPr id="5167" name="Line 31"/>
            <p:cNvSpPr>
              <a:spLocks noChangeShapeType="1"/>
            </p:cNvSpPr>
            <p:nvPr/>
          </p:nvSpPr>
          <p:spPr bwMode="auto">
            <a:xfrm>
              <a:off x="3617" y="2218"/>
              <a:ext cx="0" cy="262"/>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8" name="Text Box 32"/>
            <p:cNvSpPr txBox="1">
              <a:spLocks noChangeArrowheads="1"/>
            </p:cNvSpPr>
            <p:nvPr/>
          </p:nvSpPr>
          <p:spPr bwMode="auto">
            <a:xfrm>
              <a:off x="3647" y="2269"/>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p</a:t>
              </a:r>
            </a:p>
          </p:txBody>
        </p:sp>
        <p:sp>
          <p:nvSpPr>
            <p:cNvPr id="5169" name="Text Box 33"/>
            <p:cNvSpPr txBox="1">
              <a:spLocks noChangeArrowheads="1"/>
            </p:cNvSpPr>
            <p:nvPr/>
          </p:nvSpPr>
          <p:spPr bwMode="auto">
            <a:xfrm>
              <a:off x="4156" y="2246"/>
              <a:ext cx="1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600">
                  <a:cs typeface="Times New Roman" panose="02020603050405020304" pitchFamily="18" charset="0"/>
                </a:rPr>
                <a:t>?</a:t>
              </a:r>
            </a:p>
          </p:txBody>
        </p:sp>
      </p:grpSp>
      <p:grpSp>
        <p:nvGrpSpPr>
          <p:cNvPr id="60450" name="Group 34"/>
          <p:cNvGrpSpPr>
            <a:grpSpLocks/>
          </p:cNvGrpSpPr>
          <p:nvPr/>
        </p:nvGrpSpPr>
        <p:grpSpPr bwMode="auto">
          <a:xfrm>
            <a:off x="6848475" y="1841500"/>
            <a:ext cx="1295400" cy="611188"/>
            <a:chOff x="3363" y="1160"/>
            <a:chExt cx="816" cy="385"/>
          </a:xfrm>
        </p:grpSpPr>
        <p:sp>
          <p:nvSpPr>
            <p:cNvPr id="5159" name="Line 35"/>
            <p:cNvSpPr>
              <a:spLocks noChangeShapeType="1"/>
            </p:cNvSpPr>
            <p:nvPr/>
          </p:nvSpPr>
          <p:spPr bwMode="auto">
            <a:xfrm>
              <a:off x="3500" y="1232"/>
              <a:ext cx="576"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0" name="Line 36"/>
            <p:cNvSpPr>
              <a:spLocks noChangeShapeType="1"/>
            </p:cNvSpPr>
            <p:nvPr/>
          </p:nvSpPr>
          <p:spPr bwMode="auto">
            <a:xfrm>
              <a:off x="3486" y="1430"/>
              <a:ext cx="576"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1" name="Line 37"/>
            <p:cNvSpPr>
              <a:spLocks noChangeShapeType="1"/>
            </p:cNvSpPr>
            <p:nvPr/>
          </p:nvSpPr>
          <p:spPr bwMode="auto">
            <a:xfrm>
              <a:off x="4003" y="1160"/>
              <a:ext cx="176" cy="1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2" name="Line 38"/>
            <p:cNvSpPr>
              <a:spLocks noChangeShapeType="1"/>
            </p:cNvSpPr>
            <p:nvPr/>
          </p:nvSpPr>
          <p:spPr bwMode="auto">
            <a:xfrm rot="-5400000">
              <a:off x="3997" y="1335"/>
              <a:ext cx="179" cy="1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3" name="Line 39"/>
            <p:cNvSpPr>
              <a:spLocks noChangeShapeType="1"/>
            </p:cNvSpPr>
            <p:nvPr/>
          </p:nvSpPr>
          <p:spPr bwMode="auto">
            <a:xfrm rot="-5400000">
              <a:off x="3363" y="1366"/>
              <a:ext cx="179" cy="1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4" name="Line 40"/>
            <p:cNvSpPr>
              <a:spLocks noChangeShapeType="1"/>
            </p:cNvSpPr>
            <p:nvPr/>
          </p:nvSpPr>
          <p:spPr bwMode="auto">
            <a:xfrm>
              <a:off x="4061" y="1237"/>
              <a:ext cx="0" cy="19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57" name="Line 41"/>
          <p:cNvSpPr>
            <a:spLocks noChangeShapeType="1"/>
          </p:cNvSpPr>
          <p:nvPr/>
        </p:nvSpPr>
        <p:spPr bwMode="auto">
          <a:xfrm flipV="1">
            <a:off x="7046913" y="1981200"/>
            <a:ext cx="0" cy="271463"/>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0473" name="Picture 57" descr="TP_t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010150" y="2755900"/>
            <a:ext cx="1447800" cy="2794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72" name="Picture 56" descr="TP_tmp"/>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407025" y="1657350"/>
            <a:ext cx="1447800" cy="2794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60" name="Oval 44"/>
          <p:cNvSpPr>
            <a:spLocks noChangeArrowheads="1"/>
          </p:cNvSpPr>
          <p:nvPr/>
        </p:nvSpPr>
        <p:spPr bwMode="auto">
          <a:xfrm>
            <a:off x="6099175" y="6015038"/>
            <a:ext cx="209550" cy="190500"/>
          </a:xfrm>
          <a:prstGeom prst="ellipse">
            <a:avLst/>
          </a:prstGeom>
          <a:solidFill>
            <a:srgbClr val="0000FF"/>
          </a:solidFill>
          <a:ln w="254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60461" name="Oval 45"/>
          <p:cNvSpPr>
            <a:spLocks noChangeArrowheads="1"/>
          </p:cNvSpPr>
          <p:nvPr/>
        </p:nvSpPr>
        <p:spPr bwMode="auto">
          <a:xfrm>
            <a:off x="5602288" y="5105400"/>
            <a:ext cx="209550" cy="190500"/>
          </a:xfrm>
          <a:prstGeom prst="ellipse">
            <a:avLst/>
          </a:prstGeom>
          <a:solidFill>
            <a:schemeClr val="tx1"/>
          </a:solidFill>
          <a:ln w="254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5149" name="Oval 46"/>
          <p:cNvSpPr>
            <a:spLocks noChangeArrowheads="1"/>
          </p:cNvSpPr>
          <p:nvPr/>
        </p:nvSpPr>
        <p:spPr bwMode="auto">
          <a:xfrm rot="2706837">
            <a:off x="5588000" y="4095750"/>
            <a:ext cx="1219200" cy="217805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60463" name="Oval 47"/>
          <p:cNvSpPr>
            <a:spLocks noChangeArrowheads="1"/>
          </p:cNvSpPr>
          <p:nvPr/>
        </p:nvSpPr>
        <p:spPr bwMode="auto">
          <a:xfrm>
            <a:off x="5594350" y="5957888"/>
            <a:ext cx="209550" cy="190500"/>
          </a:xfrm>
          <a:prstGeom prst="ellipse">
            <a:avLst/>
          </a:prstGeom>
          <a:solidFill>
            <a:srgbClr val="FF0000"/>
          </a:solidFill>
          <a:ln w="254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5151" name="Line 48"/>
          <p:cNvSpPr>
            <a:spLocks noChangeShapeType="1"/>
          </p:cNvSpPr>
          <p:nvPr/>
        </p:nvSpPr>
        <p:spPr bwMode="auto">
          <a:xfrm rot="5400000" flipV="1">
            <a:off x="6408738" y="4010025"/>
            <a:ext cx="14288" cy="2395537"/>
          </a:xfrm>
          <a:prstGeom prst="line">
            <a:avLst/>
          </a:prstGeom>
          <a:noFill/>
          <a:ln w="76200" cmpd="tri">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Line 49"/>
          <p:cNvSpPr>
            <a:spLocks noChangeShapeType="1"/>
          </p:cNvSpPr>
          <p:nvPr/>
        </p:nvSpPr>
        <p:spPr bwMode="auto">
          <a:xfrm flipV="1">
            <a:off x="6199188" y="3810000"/>
            <a:ext cx="14287" cy="2395538"/>
          </a:xfrm>
          <a:prstGeom prst="line">
            <a:avLst/>
          </a:prstGeom>
          <a:noFill/>
          <a:ln w="76200" cmpd="tri">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Text Box 50"/>
          <p:cNvSpPr txBox="1">
            <a:spLocks noChangeArrowheads="1"/>
          </p:cNvSpPr>
          <p:nvPr/>
        </p:nvSpPr>
        <p:spPr bwMode="auto">
          <a:xfrm>
            <a:off x="5702300" y="3743325"/>
            <a:ext cx="311150" cy="396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t>y</a:t>
            </a:r>
            <a:endParaRPr lang="fr-FR" altLang="en-US" sz="2000"/>
          </a:p>
        </p:txBody>
      </p:sp>
      <p:sp>
        <p:nvSpPr>
          <p:cNvPr id="5154" name="Text Box 51"/>
          <p:cNvSpPr txBox="1">
            <a:spLocks noChangeArrowheads="1"/>
          </p:cNvSpPr>
          <p:nvPr/>
        </p:nvSpPr>
        <p:spPr bwMode="auto">
          <a:xfrm>
            <a:off x="7226300" y="5362575"/>
            <a:ext cx="311150" cy="396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t>x</a:t>
            </a:r>
            <a:endParaRPr lang="fr-FR" altLang="en-US" sz="2000"/>
          </a:p>
        </p:txBody>
      </p:sp>
      <p:grpSp>
        <p:nvGrpSpPr>
          <p:cNvPr id="5155" name="Group 52"/>
          <p:cNvGrpSpPr>
            <a:grpSpLocks/>
          </p:cNvGrpSpPr>
          <p:nvPr/>
        </p:nvGrpSpPr>
        <p:grpSpPr bwMode="auto">
          <a:xfrm>
            <a:off x="5927725" y="4935538"/>
            <a:ext cx="539750" cy="547687"/>
            <a:chOff x="978" y="1963"/>
            <a:chExt cx="340" cy="345"/>
          </a:xfrm>
        </p:grpSpPr>
        <p:sp>
          <p:nvSpPr>
            <p:cNvPr id="5156" name="Oval 53"/>
            <p:cNvSpPr>
              <a:spLocks noChangeArrowheads="1"/>
            </p:cNvSpPr>
            <p:nvPr/>
          </p:nvSpPr>
          <p:spPr bwMode="auto">
            <a:xfrm>
              <a:off x="978" y="1963"/>
              <a:ext cx="340" cy="345"/>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600">
                <a:cs typeface="Times New Roman" panose="02020603050405020304" pitchFamily="18" charset="0"/>
              </a:endParaRPr>
            </a:p>
          </p:txBody>
        </p:sp>
        <p:sp>
          <p:nvSpPr>
            <p:cNvPr id="5157" name="Line 54"/>
            <p:cNvSpPr>
              <a:spLocks noChangeShapeType="1"/>
            </p:cNvSpPr>
            <p:nvPr/>
          </p:nvSpPr>
          <p:spPr bwMode="auto">
            <a:xfrm>
              <a:off x="1014" y="2028"/>
              <a:ext cx="273" cy="2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Line 55"/>
            <p:cNvSpPr>
              <a:spLocks noChangeShapeType="1"/>
            </p:cNvSpPr>
            <p:nvPr/>
          </p:nvSpPr>
          <p:spPr bwMode="auto">
            <a:xfrm flipH="1">
              <a:off x="1077" y="2001"/>
              <a:ext cx="174"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0441"/>
                                        </p:tgtEl>
                                      </p:cBhvr>
                                    </p:animEffect>
                                    <p:set>
                                      <p:cBhvr>
                                        <p:cTn id="7" dur="1" fill="hold">
                                          <p:stCondLst>
                                            <p:cond delay="1999"/>
                                          </p:stCondLst>
                                        </p:cTn>
                                        <p:tgtEl>
                                          <p:spTgt spid="6044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0450"/>
                                        </p:tgtEl>
                                        <p:attrNameLst>
                                          <p:attrName>style.visibility</p:attrName>
                                        </p:attrNameLst>
                                      </p:cBhvr>
                                      <p:to>
                                        <p:strVal val="visible"/>
                                      </p:to>
                                    </p:set>
                                    <p:animEffect transition="in" filter="fade">
                                      <p:cBhvr>
                                        <p:cTn id="10" dur="2000"/>
                                        <p:tgtEl>
                                          <p:spTgt spid="60450"/>
                                        </p:tgtEl>
                                      </p:cBhvr>
                                    </p:animEffect>
                                  </p:childTnLst>
                                </p:cTn>
                              </p:par>
                              <p:par>
                                <p:cTn id="11" presetID="10" presetClass="exit" presetSubtype="0" fill="hold" nodeType="withEffect">
                                  <p:stCondLst>
                                    <p:cond delay="0"/>
                                  </p:stCondLst>
                                  <p:childTnLst>
                                    <p:animEffect transition="out" filter="fade">
                                      <p:cBhvr>
                                        <p:cTn id="12" dur="2000"/>
                                        <p:tgtEl>
                                          <p:spTgt spid="60457"/>
                                        </p:tgtEl>
                                      </p:cBhvr>
                                    </p:animEffect>
                                    <p:set>
                                      <p:cBhvr>
                                        <p:cTn id="13" dur="1" fill="hold">
                                          <p:stCondLst>
                                            <p:cond delay="1999"/>
                                          </p:stCondLst>
                                        </p:cTn>
                                        <p:tgtEl>
                                          <p:spTgt spid="60457"/>
                                        </p:tgtEl>
                                        <p:attrNameLst>
                                          <p:attrName>style.visibility</p:attrName>
                                        </p:attrNameLst>
                                      </p:cBhvr>
                                      <p:to>
                                        <p:strVal val="hidden"/>
                                      </p:to>
                                    </p:se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60442"/>
                                        </p:tgtEl>
                                        <p:attrNameLst>
                                          <p:attrName>style.visibility</p:attrName>
                                        </p:attrNameLst>
                                      </p:cBhvr>
                                      <p:to>
                                        <p:strVal val="visible"/>
                                      </p:to>
                                    </p:set>
                                    <p:animEffect transition="in" filter="fade">
                                      <p:cBhvr>
                                        <p:cTn id="17" dur="2000"/>
                                        <p:tgtEl>
                                          <p:spTgt spid="604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0472"/>
                                        </p:tgtEl>
                                        <p:attrNameLst>
                                          <p:attrName>style.visibility</p:attrName>
                                        </p:attrNameLst>
                                      </p:cBhvr>
                                      <p:to>
                                        <p:strVal val="visible"/>
                                      </p:to>
                                    </p:set>
                                    <p:animEffect transition="in" filter="wipe(left)">
                                      <p:cBhvr>
                                        <p:cTn id="22" dur="2000"/>
                                        <p:tgtEl>
                                          <p:spTgt spid="6047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60473"/>
                                        </p:tgtEl>
                                        <p:attrNameLst>
                                          <p:attrName>style.visibility</p:attrName>
                                        </p:attrNameLst>
                                      </p:cBhvr>
                                      <p:to>
                                        <p:strVal val="visible"/>
                                      </p:to>
                                    </p:set>
                                    <p:animEffect transition="in" filter="wipe(left)">
                                      <p:cBhvr>
                                        <p:cTn id="26" dur="2000"/>
                                        <p:tgtEl>
                                          <p:spTgt spid="60473"/>
                                        </p:tgtEl>
                                      </p:cBhvr>
                                    </p:animEffect>
                                  </p:childTnLst>
                                </p:cTn>
                              </p:par>
                            </p:childTnLst>
                          </p:cTn>
                        </p:par>
                        <p:par>
                          <p:cTn id="27" fill="hold" nodeType="afterGroup">
                            <p:stCondLst>
                              <p:cond delay="4000"/>
                            </p:stCondLst>
                            <p:childTnLst>
                              <p:par>
                                <p:cTn id="28" presetID="10" presetClass="exit" presetSubtype="0" fill="hold" nodeType="afterEffect">
                                  <p:stCondLst>
                                    <p:cond delay="0"/>
                                  </p:stCondLst>
                                  <p:childTnLst>
                                    <p:animEffect transition="out" filter="fade">
                                      <p:cBhvr>
                                        <p:cTn id="29" dur="2000"/>
                                        <p:tgtEl>
                                          <p:spTgt spid="60442"/>
                                        </p:tgtEl>
                                      </p:cBhvr>
                                    </p:animEffect>
                                    <p:set>
                                      <p:cBhvr>
                                        <p:cTn id="30" dur="1" fill="hold">
                                          <p:stCondLst>
                                            <p:cond delay="1999"/>
                                          </p:stCondLst>
                                        </p:cTn>
                                        <p:tgtEl>
                                          <p:spTgt spid="6044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nodeType="clickEffect">
                                  <p:stCondLst>
                                    <p:cond delay="0"/>
                                  </p:stCondLst>
                                  <p:childTnLst>
                                    <p:animMotion origin="layout" path="M 8.33333E-6 -5.92593E-6 C -0.00017 -0.00186 -0.00034 -0.00371 -0.00069 -0.00556 C -0.00104 -0.00741 -0.00208 -0.01112 -0.00208 -0.01112 L 8.33333E-6 -0.26297 L 0.00417 -0.00186 L 0.00556 -0.26204 L 0.01042 -0.25834 L 0.00487 -0.00371 " pathEditMode="relative" ptsTypes="ffAAAAAA">
                                      <p:cBhvr>
                                        <p:cTn id="34" dur="5000" fill="hold"/>
                                        <p:tgtEl>
                                          <p:spTgt spid="60460"/>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2.22222E-6 -3.33333E-6 C 0.00555 0.00093 0.01875 0.00556 0.02187 -0.00277 L 0.15104 -0.00277 L 0.15208 0.00834 L -0.04688 0.0125 L -0.04479 -3.33333E-6 L 0.15312 -0.00972 L 0.15208 0.01945 L -0.04584 0.02084 L -0.04479 0.00695 L 2.22222E-6 -3.33333E-6 Z " pathEditMode="relative" rAng="0" ptsTypes="AAAAAAAAAAA">
                                      <p:cBhvr>
                                        <p:cTn id="36" dur="5000" fill="hold"/>
                                        <p:tgtEl>
                                          <p:spTgt spid="60461"/>
                                        </p:tgtEl>
                                        <p:attrNameLst>
                                          <p:attrName>ppt_x</p:attrName>
                                          <p:attrName>ppt_y</p:attrName>
                                        </p:attrNameLst>
                                      </p:cBhvr>
                                      <p:rCtr x="5313" y="556"/>
                                    </p:animMotion>
                                  </p:childTnLst>
                                </p:cTn>
                              </p:par>
                              <p:par>
                                <p:cTn id="37" presetID="0" presetClass="path" presetSubtype="0" accel="50000" decel="50000" fill="hold" nodeType="withEffect">
                                  <p:stCondLst>
                                    <p:cond delay="0"/>
                                  </p:stCondLst>
                                  <p:childTnLst>
                                    <p:animMotion origin="layout" path="M 1.66667E-6 1.11111E-6 C 0.00903 0.00185 0.0066 0.00463 0.01979 -0.00278 C 0.03299 -0.01019 0.06163 -0.02708 0.07917 -0.04445 C 0.0967 -0.06181 0.11319 -0.08357 0.125 -0.10695 C 0.13681 -0.13033 0.14618 -0.16759 0.15 -0.18472 C 0.15382 -0.20185 0.14983 -0.2007 0.14792 -0.20972 C 0.14601 -0.21875 0.14514 -0.23148 0.13854 -0.23889 C 0.13194 -0.2463 0.125 -0.25695 0.10833 -0.25417 C 0.09167 -0.25139 0.05903 -0.23935 0.03854 -0.22222 C 0.01806 -0.20509 -0.00174 -0.17593 -0.01458 -0.15139 C -0.02743 -0.12685 -0.0349 -0.09468 -0.03854 -0.075 C -0.04219 -0.05533 -0.0401 -0.04514 -0.03646 -0.03333 C -0.03281 -0.02153 -0.03003 -0.00671 -0.01667 -0.00417 C -0.0033 -0.00162 0.02396 -0.00602 0.04375 -0.01806 C 0.06354 -0.03009 0.08385 -0.05116 0.10208 -0.07639 C 0.12031 -0.10162 0.14549 -0.14283 0.15313 -0.16945 C 0.16076 -0.19607 0.15243 -0.22153 0.14792 -0.23611 C 0.1434 -0.2507 0.1349 -0.25255 0.12604 -0.25695 C 0.11719 -0.26134 0.10868 -0.26551 0.09479 -0.2625 C 0.0809 -0.25949 0.05885 -0.25162 0.04271 -0.23889 C 0.02656 -0.22616 0.01007 -0.20394 -0.00208 -0.18611 C -0.01424 -0.16829 -0.02292 -0.15139 -0.03021 -0.13195 C -0.0375 -0.1125 -0.04514 -0.08912 -0.04583 -0.06945 C -0.04653 -0.04977 -0.04201 -0.0257 -0.03437 -0.01389 C -0.02674 -0.00208 -0.00903 -0.00185 1.66667E-6 1.11111E-6 Z " pathEditMode="relative" ptsTypes="aaaaaaaaaaaaaaaaaaaaaaaaa">
                                      <p:cBhvr>
                                        <p:cTn id="38" dur="5000" fill="hold"/>
                                        <p:tgtEl>
                                          <p:spTgt spid="6046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939800"/>
            <a:ext cx="73914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939" name="Group 16"/>
          <p:cNvGrpSpPr>
            <a:grpSpLocks/>
          </p:cNvGrpSpPr>
          <p:nvPr/>
        </p:nvGrpSpPr>
        <p:grpSpPr bwMode="auto">
          <a:xfrm>
            <a:off x="3132138" y="4933950"/>
            <a:ext cx="6610350" cy="366713"/>
            <a:chOff x="1022" y="3108"/>
            <a:chExt cx="4164" cy="231"/>
          </a:xfrm>
        </p:grpSpPr>
        <p:sp>
          <p:nvSpPr>
            <p:cNvPr id="39948" name="Text Box 5"/>
            <p:cNvSpPr txBox="1">
              <a:spLocks noChangeArrowheads="1"/>
            </p:cNvSpPr>
            <p:nvPr/>
          </p:nvSpPr>
          <p:spPr bwMode="auto">
            <a:xfrm>
              <a:off x="3031" y="310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0</a:t>
              </a:r>
            </a:p>
          </p:txBody>
        </p:sp>
        <p:sp>
          <p:nvSpPr>
            <p:cNvPr id="39949" name="Text Box 6"/>
            <p:cNvSpPr txBox="1">
              <a:spLocks noChangeArrowheads="1"/>
            </p:cNvSpPr>
            <p:nvPr/>
          </p:nvSpPr>
          <p:spPr bwMode="auto">
            <a:xfrm>
              <a:off x="2605" y="3108"/>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-2</a:t>
              </a:r>
            </a:p>
          </p:txBody>
        </p:sp>
        <p:sp>
          <p:nvSpPr>
            <p:cNvPr id="39950" name="Text Box 7"/>
            <p:cNvSpPr txBox="1">
              <a:spLocks noChangeArrowheads="1"/>
            </p:cNvSpPr>
            <p:nvPr/>
          </p:nvSpPr>
          <p:spPr bwMode="auto">
            <a:xfrm>
              <a:off x="2211" y="3108"/>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-4</a:t>
              </a:r>
            </a:p>
          </p:txBody>
        </p:sp>
        <p:sp>
          <p:nvSpPr>
            <p:cNvPr id="39951" name="Text Box 8"/>
            <p:cNvSpPr txBox="1">
              <a:spLocks noChangeArrowheads="1"/>
            </p:cNvSpPr>
            <p:nvPr/>
          </p:nvSpPr>
          <p:spPr bwMode="auto">
            <a:xfrm>
              <a:off x="1837" y="3108"/>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-6</a:t>
              </a:r>
            </a:p>
          </p:txBody>
        </p:sp>
        <p:sp>
          <p:nvSpPr>
            <p:cNvPr id="39952" name="Text Box 9"/>
            <p:cNvSpPr txBox="1">
              <a:spLocks noChangeArrowheads="1"/>
            </p:cNvSpPr>
            <p:nvPr/>
          </p:nvSpPr>
          <p:spPr bwMode="auto">
            <a:xfrm>
              <a:off x="1465" y="3108"/>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-8</a:t>
              </a:r>
            </a:p>
          </p:txBody>
        </p:sp>
        <p:sp>
          <p:nvSpPr>
            <p:cNvPr id="39953" name="Text Box 10"/>
            <p:cNvSpPr txBox="1">
              <a:spLocks noChangeArrowheads="1"/>
            </p:cNvSpPr>
            <p:nvPr/>
          </p:nvSpPr>
          <p:spPr bwMode="auto">
            <a:xfrm>
              <a:off x="3402" y="310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2</a:t>
              </a:r>
            </a:p>
          </p:txBody>
        </p:sp>
        <p:sp>
          <p:nvSpPr>
            <p:cNvPr id="39954" name="Text Box 11"/>
            <p:cNvSpPr txBox="1">
              <a:spLocks noChangeArrowheads="1"/>
            </p:cNvSpPr>
            <p:nvPr/>
          </p:nvSpPr>
          <p:spPr bwMode="auto">
            <a:xfrm>
              <a:off x="3782" y="310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4</a:t>
              </a:r>
            </a:p>
          </p:txBody>
        </p:sp>
        <p:sp>
          <p:nvSpPr>
            <p:cNvPr id="39955" name="Text Box 12"/>
            <p:cNvSpPr txBox="1">
              <a:spLocks noChangeArrowheads="1"/>
            </p:cNvSpPr>
            <p:nvPr/>
          </p:nvSpPr>
          <p:spPr bwMode="auto">
            <a:xfrm>
              <a:off x="4184" y="310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6</a:t>
              </a:r>
            </a:p>
          </p:txBody>
        </p:sp>
        <p:sp>
          <p:nvSpPr>
            <p:cNvPr id="39956" name="Text Box 13"/>
            <p:cNvSpPr txBox="1">
              <a:spLocks noChangeArrowheads="1"/>
            </p:cNvSpPr>
            <p:nvPr/>
          </p:nvSpPr>
          <p:spPr bwMode="auto">
            <a:xfrm>
              <a:off x="4551" y="310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8</a:t>
              </a:r>
            </a:p>
          </p:txBody>
        </p:sp>
        <p:sp>
          <p:nvSpPr>
            <p:cNvPr id="39957" name="Text Box 14"/>
            <p:cNvSpPr txBox="1">
              <a:spLocks noChangeArrowheads="1"/>
            </p:cNvSpPr>
            <p:nvPr/>
          </p:nvSpPr>
          <p:spPr bwMode="auto">
            <a:xfrm>
              <a:off x="4926" y="3108"/>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10</a:t>
              </a:r>
            </a:p>
          </p:txBody>
        </p:sp>
        <p:sp>
          <p:nvSpPr>
            <p:cNvPr id="39958" name="Text Box 15"/>
            <p:cNvSpPr txBox="1">
              <a:spLocks noChangeArrowheads="1"/>
            </p:cNvSpPr>
            <p:nvPr/>
          </p:nvSpPr>
          <p:spPr bwMode="auto">
            <a:xfrm>
              <a:off x="1022" y="3108"/>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-10</a:t>
              </a:r>
            </a:p>
          </p:txBody>
        </p:sp>
      </p:grpSp>
      <p:sp>
        <p:nvSpPr>
          <p:cNvPr id="39940" name="Text Box 17"/>
          <p:cNvSpPr txBox="1">
            <a:spLocks noChangeArrowheads="1"/>
          </p:cNvSpPr>
          <p:nvPr/>
        </p:nvSpPr>
        <p:spPr bwMode="auto">
          <a:xfrm>
            <a:off x="5529263" y="5332413"/>
            <a:ext cx="110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Delay (fs)</a:t>
            </a:r>
          </a:p>
        </p:txBody>
      </p:sp>
      <p:sp>
        <p:nvSpPr>
          <p:cNvPr id="39941" name="Text Box 18"/>
          <p:cNvSpPr txBox="1">
            <a:spLocks noChangeArrowheads="1"/>
          </p:cNvSpPr>
          <p:nvPr/>
        </p:nvSpPr>
        <p:spPr bwMode="auto">
          <a:xfrm rot="-5400000">
            <a:off x="1862932" y="3075781"/>
            <a:ext cx="132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Energy (eV)</a:t>
            </a:r>
          </a:p>
        </p:txBody>
      </p:sp>
      <p:sp>
        <p:nvSpPr>
          <p:cNvPr id="39942" name="Text Box 19"/>
          <p:cNvSpPr txBox="1">
            <a:spLocks noChangeArrowheads="1"/>
          </p:cNvSpPr>
          <p:nvPr/>
        </p:nvSpPr>
        <p:spPr bwMode="auto">
          <a:xfrm>
            <a:off x="2779713" y="45672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40</a:t>
            </a:r>
          </a:p>
        </p:txBody>
      </p:sp>
      <p:sp>
        <p:nvSpPr>
          <p:cNvPr id="39943" name="Text Box 20"/>
          <p:cNvSpPr txBox="1">
            <a:spLocks noChangeArrowheads="1"/>
          </p:cNvSpPr>
          <p:nvPr/>
        </p:nvSpPr>
        <p:spPr bwMode="auto">
          <a:xfrm>
            <a:off x="2800350" y="392271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50</a:t>
            </a:r>
          </a:p>
        </p:txBody>
      </p:sp>
      <p:sp>
        <p:nvSpPr>
          <p:cNvPr id="39944" name="Text Box 21"/>
          <p:cNvSpPr txBox="1">
            <a:spLocks noChangeArrowheads="1"/>
          </p:cNvSpPr>
          <p:nvPr/>
        </p:nvSpPr>
        <p:spPr bwMode="auto">
          <a:xfrm>
            <a:off x="2813050" y="32718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60</a:t>
            </a:r>
          </a:p>
        </p:txBody>
      </p:sp>
      <p:sp>
        <p:nvSpPr>
          <p:cNvPr id="39945" name="Text Box 22"/>
          <p:cNvSpPr txBox="1">
            <a:spLocks noChangeArrowheads="1"/>
          </p:cNvSpPr>
          <p:nvPr/>
        </p:nvSpPr>
        <p:spPr bwMode="auto">
          <a:xfrm>
            <a:off x="2854325" y="25606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70</a:t>
            </a:r>
          </a:p>
        </p:txBody>
      </p:sp>
      <p:sp>
        <p:nvSpPr>
          <p:cNvPr id="39946" name="Text Box 23"/>
          <p:cNvSpPr txBox="1">
            <a:spLocks noChangeArrowheads="1"/>
          </p:cNvSpPr>
          <p:nvPr/>
        </p:nvSpPr>
        <p:spPr bwMode="auto">
          <a:xfrm>
            <a:off x="2854325" y="187007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80</a:t>
            </a:r>
          </a:p>
        </p:txBody>
      </p:sp>
      <p:sp>
        <p:nvSpPr>
          <p:cNvPr id="39947" name="Text Box 24"/>
          <p:cNvSpPr txBox="1">
            <a:spLocks noChangeArrowheads="1"/>
          </p:cNvSpPr>
          <p:nvPr/>
        </p:nvSpPr>
        <p:spPr bwMode="auto">
          <a:xfrm>
            <a:off x="2854325" y="12398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90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611188"/>
            <a:ext cx="7218362"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17"/>
          <p:cNvSpPr>
            <a:spLocks noChangeArrowheads="1"/>
          </p:cNvSpPr>
          <p:nvPr/>
        </p:nvSpPr>
        <p:spPr bwMode="auto">
          <a:xfrm>
            <a:off x="2851150" y="3887788"/>
            <a:ext cx="6421438" cy="40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en-US" sz="1800">
              <a:cs typeface="Times New Roman" panose="02020603050405020304" pitchFamily="18" charset="0"/>
            </a:endParaRPr>
          </a:p>
        </p:txBody>
      </p:sp>
      <p:sp>
        <p:nvSpPr>
          <p:cNvPr id="40964" name="Text Box 6"/>
          <p:cNvSpPr txBox="1">
            <a:spLocks noChangeArrowheads="1"/>
          </p:cNvSpPr>
          <p:nvPr/>
        </p:nvSpPr>
        <p:spPr bwMode="auto">
          <a:xfrm>
            <a:off x="5949950" y="38576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0</a:t>
            </a:r>
          </a:p>
        </p:txBody>
      </p:sp>
      <p:sp>
        <p:nvSpPr>
          <p:cNvPr id="40965" name="Text Box 7"/>
          <p:cNvSpPr txBox="1">
            <a:spLocks noChangeArrowheads="1"/>
          </p:cNvSpPr>
          <p:nvPr/>
        </p:nvSpPr>
        <p:spPr bwMode="auto">
          <a:xfrm>
            <a:off x="5286375" y="385762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-2</a:t>
            </a:r>
          </a:p>
        </p:txBody>
      </p:sp>
      <p:sp>
        <p:nvSpPr>
          <p:cNvPr id="40966" name="Text Box 8"/>
          <p:cNvSpPr txBox="1">
            <a:spLocks noChangeArrowheads="1"/>
          </p:cNvSpPr>
          <p:nvPr/>
        </p:nvSpPr>
        <p:spPr bwMode="auto">
          <a:xfrm>
            <a:off x="4672013" y="385762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-4</a:t>
            </a:r>
          </a:p>
        </p:txBody>
      </p:sp>
      <p:sp>
        <p:nvSpPr>
          <p:cNvPr id="40967" name="Text Box 9"/>
          <p:cNvSpPr txBox="1">
            <a:spLocks noChangeArrowheads="1"/>
          </p:cNvSpPr>
          <p:nvPr/>
        </p:nvSpPr>
        <p:spPr bwMode="auto">
          <a:xfrm>
            <a:off x="4089400" y="385762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-6</a:t>
            </a:r>
          </a:p>
        </p:txBody>
      </p:sp>
      <p:sp>
        <p:nvSpPr>
          <p:cNvPr id="40968" name="Text Box 10"/>
          <p:cNvSpPr txBox="1">
            <a:spLocks noChangeArrowheads="1"/>
          </p:cNvSpPr>
          <p:nvPr/>
        </p:nvSpPr>
        <p:spPr bwMode="auto">
          <a:xfrm>
            <a:off x="3509963" y="385762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-8</a:t>
            </a:r>
          </a:p>
        </p:txBody>
      </p:sp>
      <p:sp>
        <p:nvSpPr>
          <p:cNvPr id="40969" name="Text Box 11"/>
          <p:cNvSpPr txBox="1">
            <a:spLocks noChangeArrowheads="1"/>
          </p:cNvSpPr>
          <p:nvPr/>
        </p:nvSpPr>
        <p:spPr bwMode="auto">
          <a:xfrm>
            <a:off x="6527800" y="38576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2</a:t>
            </a:r>
          </a:p>
        </p:txBody>
      </p:sp>
      <p:sp>
        <p:nvSpPr>
          <p:cNvPr id="40970" name="Text Box 12"/>
          <p:cNvSpPr txBox="1">
            <a:spLocks noChangeArrowheads="1"/>
          </p:cNvSpPr>
          <p:nvPr/>
        </p:nvSpPr>
        <p:spPr bwMode="auto">
          <a:xfrm>
            <a:off x="7119938" y="38576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4</a:t>
            </a:r>
          </a:p>
        </p:txBody>
      </p:sp>
      <p:sp>
        <p:nvSpPr>
          <p:cNvPr id="40971" name="Text Box 13"/>
          <p:cNvSpPr txBox="1">
            <a:spLocks noChangeArrowheads="1"/>
          </p:cNvSpPr>
          <p:nvPr/>
        </p:nvSpPr>
        <p:spPr bwMode="auto">
          <a:xfrm>
            <a:off x="7747000" y="38576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6</a:t>
            </a:r>
          </a:p>
        </p:txBody>
      </p:sp>
      <p:sp>
        <p:nvSpPr>
          <p:cNvPr id="40972" name="Text Box 14"/>
          <p:cNvSpPr txBox="1">
            <a:spLocks noChangeArrowheads="1"/>
          </p:cNvSpPr>
          <p:nvPr/>
        </p:nvSpPr>
        <p:spPr bwMode="auto">
          <a:xfrm>
            <a:off x="8318500" y="38576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8</a:t>
            </a:r>
          </a:p>
        </p:txBody>
      </p:sp>
      <p:sp>
        <p:nvSpPr>
          <p:cNvPr id="40973" name="Text Box 15"/>
          <p:cNvSpPr txBox="1">
            <a:spLocks noChangeArrowheads="1"/>
          </p:cNvSpPr>
          <p:nvPr/>
        </p:nvSpPr>
        <p:spPr bwMode="auto">
          <a:xfrm>
            <a:off x="8902700" y="385762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10</a:t>
            </a:r>
          </a:p>
        </p:txBody>
      </p:sp>
      <p:sp>
        <p:nvSpPr>
          <p:cNvPr id="40974" name="Text Box 16"/>
          <p:cNvSpPr txBox="1">
            <a:spLocks noChangeArrowheads="1"/>
          </p:cNvSpPr>
          <p:nvPr/>
        </p:nvSpPr>
        <p:spPr bwMode="auto">
          <a:xfrm>
            <a:off x="2819400" y="3857625"/>
            <a:ext cx="519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-10</a:t>
            </a:r>
          </a:p>
        </p:txBody>
      </p:sp>
      <p:sp>
        <p:nvSpPr>
          <p:cNvPr id="40975" name="Text Box 18"/>
          <p:cNvSpPr txBox="1">
            <a:spLocks noChangeArrowheads="1"/>
          </p:cNvSpPr>
          <p:nvPr/>
        </p:nvSpPr>
        <p:spPr bwMode="auto">
          <a:xfrm>
            <a:off x="5561013" y="4567238"/>
            <a:ext cx="104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Time (fs)</a:t>
            </a:r>
          </a:p>
        </p:txBody>
      </p:sp>
      <p:sp>
        <p:nvSpPr>
          <p:cNvPr id="40976" name="Text Box 19"/>
          <p:cNvSpPr txBox="1">
            <a:spLocks noChangeArrowheads="1"/>
          </p:cNvSpPr>
          <p:nvPr/>
        </p:nvSpPr>
        <p:spPr bwMode="auto">
          <a:xfrm rot="-5400000">
            <a:off x="959644" y="2304257"/>
            <a:ext cx="254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Electric fields (10</a:t>
            </a:r>
            <a:r>
              <a:rPr lang="en-US" altLang="en-US" sz="1800" baseline="30000">
                <a:cs typeface="Times New Roman" panose="02020603050405020304" pitchFamily="18" charset="0"/>
              </a:rPr>
              <a:t>7</a:t>
            </a:r>
            <a:r>
              <a:rPr lang="en-US" altLang="en-US" sz="1800">
                <a:cs typeface="Times New Roman" panose="02020603050405020304" pitchFamily="18" charset="0"/>
              </a:rPr>
              <a:t> V/cm)</a:t>
            </a:r>
          </a:p>
        </p:txBody>
      </p:sp>
      <p:sp>
        <p:nvSpPr>
          <p:cNvPr id="40977" name="Text Box 20"/>
          <p:cNvSpPr txBox="1">
            <a:spLocks noChangeArrowheads="1"/>
          </p:cNvSpPr>
          <p:nvPr/>
        </p:nvSpPr>
        <p:spPr bwMode="auto">
          <a:xfrm>
            <a:off x="2573338" y="3105150"/>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-2</a:t>
            </a:r>
          </a:p>
        </p:txBody>
      </p:sp>
      <p:sp>
        <p:nvSpPr>
          <p:cNvPr id="40978" name="Text Box 21"/>
          <p:cNvSpPr txBox="1">
            <a:spLocks noChangeArrowheads="1"/>
          </p:cNvSpPr>
          <p:nvPr/>
        </p:nvSpPr>
        <p:spPr bwMode="auto">
          <a:xfrm>
            <a:off x="2687638" y="27098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0</a:t>
            </a:r>
          </a:p>
        </p:txBody>
      </p:sp>
      <p:sp>
        <p:nvSpPr>
          <p:cNvPr id="40979" name="Text Box 22"/>
          <p:cNvSpPr txBox="1">
            <a:spLocks noChangeArrowheads="1"/>
          </p:cNvSpPr>
          <p:nvPr/>
        </p:nvSpPr>
        <p:spPr bwMode="auto">
          <a:xfrm>
            <a:off x="2667000" y="2354263"/>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2</a:t>
            </a:r>
          </a:p>
        </p:txBody>
      </p:sp>
      <p:sp>
        <p:nvSpPr>
          <p:cNvPr id="40980" name="Text Box 23"/>
          <p:cNvSpPr txBox="1">
            <a:spLocks noChangeArrowheads="1"/>
          </p:cNvSpPr>
          <p:nvPr/>
        </p:nvSpPr>
        <p:spPr bwMode="auto">
          <a:xfrm>
            <a:off x="2700338" y="19970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4</a:t>
            </a:r>
          </a:p>
        </p:txBody>
      </p:sp>
      <p:sp>
        <p:nvSpPr>
          <p:cNvPr id="40981" name="Text Box 24"/>
          <p:cNvSpPr txBox="1">
            <a:spLocks noChangeArrowheads="1"/>
          </p:cNvSpPr>
          <p:nvPr/>
        </p:nvSpPr>
        <p:spPr bwMode="auto">
          <a:xfrm>
            <a:off x="2687638" y="16224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6</a:t>
            </a:r>
          </a:p>
        </p:txBody>
      </p:sp>
      <p:sp>
        <p:nvSpPr>
          <p:cNvPr id="40982" name="Text Box 25"/>
          <p:cNvSpPr txBox="1">
            <a:spLocks noChangeArrowheads="1"/>
          </p:cNvSpPr>
          <p:nvPr/>
        </p:nvSpPr>
        <p:spPr bwMode="auto">
          <a:xfrm>
            <a:off x="2730500" y="124618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8</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flipH="1">
            <a:off x="998538" y="376238"/>
            <a:ext cx="4945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Free electron trajectories x(t) in a monochromatic electromagnetic ﬁeld in the laboratory frame;</a:t>
            </a:r>
          </a:p>
        </p:txBody>
      </p:sp>
      <p:sp>
        <p:nvSpPr>
          <p:cNvPr id="41987" name="TextBox 2"/>
          <p:cNvSpPr txBox="1">
            <a:spLocks noChangeArrowheads="1"/>
          </p:cNvSpPr>
          <p:nvPr/>
        </p:nvSpPr>
        <p:spPr bwMode="auto">
          <a:xfrm flipH="1">
            <a:off x="6311900" y="71438"/>
            <a:ext cx="5397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Free electron trajectories x(t) in a monochromatic electromagnetic n the frame oscillating at the ﬁeld frequency in which the electron moves in straight lines.</a:t>
            </a:r>
          </a:p>
        </p:txBody>
      </p:sp>
      <p:sp>
        <p:nvSpPr>
          <p:cNvPr id="41988" name="TextBox 4"/>
          <p:cNvSpPr txBox="1">
            <a:spLocks noChangeArrowheads="1"/>
          </p:cNvSpPr>
          <p:nvPr/>
        </p:nvSpPr>
        <p:spPr bwMode="auto">
          <a:xfrm>
            <a:off x="5943600" y="4630738"/>
            <a:ext cx="60356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 The nucleus motion is a sine curve. An electron leaves the nucleus with a velocity given by the tangent to the sine function. It may recollide with the nucleus if the tangent encounters the sine function. Each kinetic energy at the impact with the nucleus can be reached along two trajectories corresponding to slightly different emission times: the short (S) and long (L ) trajectories.</a:t>
            </a:r>
          </a:p>
        </p:txBody>
      </p:sp>
      <p:pic>
        <p:nvPicPr>
          <p:cNvPr id="419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857250"/>
            <a:ext cx="97567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5"/>
          <p:cNvGrpSpPr>
            <a:grpSpLocks/>
          </p:cNvGrpSpPr>
          <p:nvPr/>
        </p:nvGrpSpPr>
        <p:grpSpPr bwMode="auto">
          <a:xfrm>
            <a:off x="2984500" y="1373188"/>
            <a:ext cx="7162800" cy="4737100"/>
            <a:chOff x="63158" y="2508892"/>
            <a:chExt cx="5579458" cy="3690501"/>
          </a:xfrm>
        </p:grpSpPr>
        <p:pic>
          <p:nvPicPr>
            <p:cNvPr id="43011" name="Content Placeholder 4" descr="Chart, surface chart&#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58" y="2617993"/>
              <a:ext cx="4562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E9A1BBAD-00EC-47D0-A3FD-7CB61AA4C99C}"/>
                </a:ext>
              </a:extLst>
            </p:cNvPr>
            <p:cNvCxnSpPr>
              <a:cxnSpLocks/>
            </p:cNvCxnSpPr>
            <p:nvPr/>
          </p:nvCxnSpPr>
          <p:spPr>
            <a:xfrm flipH="1">
              <a:off x="1326945" y="2731509"/>
              <a:ext cx="1059751" cy="398238"/>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3013" name="TextBox 3"/>
            <p:cNvSpPr txBox="1">
              <a:spLocks noChangeArrowheads="1"/>
            </p:cNvSpPr>
            <p:nvPr/>
          </p:nvSpPr>
          <p:spPr bwMode="auto">
            <a:xfrm>
              <a:off x="2417167" y="2508892"/>
              <a:ext cx="3225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1800">
                  <a:cs typeface="Times New Roman" panose="02020603050405020304" pitchFamily="18" charset="0"/>
                </a:rPr>
                <a:t>Most generated here: T/4 to T/2</a:t>
              </a:r>
            </a:p>
          </p:txBody>
        </p:sp>
        <p:cxnSp>
          <p:nvCxnSpPr>
            <p:cNvPr id="5" name="Straight Connector 4">
              <a:extLst>
                <a:ext uri="{FF2B5EF4-FFF2-40B4-BE49-F238E27FC236}">
                  <a16:creationId xmlns:a16="http://schemas.microsoft.com/office/drawing/2014/main" id="{30BB24C2-EB5F-4AE1-B995-D98941E80BB3}"/>
                </a:ext>
              </a:extLst>
            </p:cNvPr>
            <p:cNvCxnSpPr>
              <a:cxnSpLocks/>
            </p:cNvCxnSpPr>
            <p:nvPr/>
          </p:nvCxnSpPr>
          <p:spPr>
            <a:xfrm>
              <a:off x="1253987" y="2940522"/>
              <a:ext cx="0" cy="646827"/>
            </a:xfrm>
            <a:prstGeom prst="line">
              <a:avLst/>
            </a:prstGeom>
            <a:ln w="38100">
              <a:solidFill>
                <a:srgbClr val="0000FF"/>
              </a:solidFill>
            </a:ln>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umentclass{article}\pagestyle{empty}&#10;\begin{document}&#10;&#10;A parallel face plate for which the difference in phase&#10;is $(k_y - k_x)d = (2N + 1)\pi$ is called a half wave plate.&#10;Taking for instance $k_xd = 2N\pi$, then &#10;the transmitted field is:&#10;\begin{eqnarray}&#10;E_x &amp; = &amp;{\cal E}_x \cos ( \omega t)&#10;\nonumber \\ E_y &amp; = &amp; - {\cal E}_y \cos ( \omega t)&#10;\nonumber&#10;\end{eqnarray}&#10;The electric field is linearly polarized, rotated by 90$^o$.&#10;Such a 90$^o$ rotation occurs if the optics axis of the waveplate is&#10;at 45$^o$ to the original linear polarization.&#10;The half wave plate rotates a linear polarization, by twice the angle&#10;between the optics axis of the plate and the original polarization vector.&#10;The operation is reversible: two passages through a half wave plate&#10;(reflecting the beam back with a mirror)&#10;result in the original polarization.&#10;&#10;&#10;&#10;\end{document}&#10;" title="IguanaTex Bitmap Display"/>
          <p:cNvPicPr>
            <a:picLocks noChangeAspect="1"/>
          </p:cNvPicPr>
          <p:nvPr>
            <p:custDataLst>
              <p:tags r:id="rId1"/>
            </p:custDataLst>
          </p:nvPr>
        </p:nvPicPr>
        <p:blipFill>
          <a:blip r:embed="rId3"/>
          <a:stretch>
            <a:fillRect/>
          </a:stretch>
        </p:blipFill>
        <p:spPr>
          <a:xfrm>
            <a:off x="1858963" y="1928813"/>
            <a:ext cx="8445500" cy="3749675"/>
          </a:xfrm>
          <a:prstGeom prst="rect">
            <a:avLst/>
          </a:prstGeom>
          <a:solidFill>
            <a:srgbClr val="FFFFFF"/>
          </a:solidFill>
          <a:ln>
            <a:noFill/>
          </a:ln>
          <a:effectLst/>
        </p:spPr>
      </p:pic>
      <p:sp>
        <p:nvSpPr>
          <p:cNvPr id="6147" name="Text Box 3"/>
          <p:cNvSpPr txBox="1">
            <a:spLocks noChangeArrowheads="1"/>
          </p:cNvSpPr>
          <p:nvPr/>
        </p:nvSpPr>
        <p:spPr bwMode="auto">
          <a:xfrm>
            <a:off x="4999038" y="452438"/>
            <a:ext cx="2235200" cy="4619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400" b="1">
                <a:solidFill>
                  <a:srgbClr val="0033CC"/>
                </a:solidFill>
              </a:rPr>
              <a:t>Half wave plate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umentclass{article}\pagestyle{empty}&#10;\begin{document}&#10;A quarter wave plate transforms the linear to circular if the&#10;optic axis of the waveplate is at 45$^o$ to the original polarization.&#10;Otherwise, the linear polarization is changed to elliptical.&#10;Two quarter wave plates amount to a half wave.  Thus by reflecting&#10;the beam into the waveplate, one should have a rotation of the polarization&#10;by 90$^o$ if the optic axis is at 45$^o$.&#10;\end{document}&#10;" title="IguanaTex Bitmap Display"/>
          <p:cNvPicPr>
            <a:picLocks noChangeAspect="1"/>
          </p:cNvPicPr>
          <p:nvPr>
            <p:custDataLst>
              <p:tags r:id="rId1"/>
            </p:custDataLst>
          </p:nvPr>
        </p:nvPicPr>
        <p:blipFill>
          <a:blip r:embed="rId3"/>
          <a:stretch>
            <a:fillRect/>
          </a:stretch>
        </p:blipFill>
        <p:spPr>
          <a:xfrm>
            <a:off x="1803400" y="1455738"/>
            <a:ext cx="8609013" cy="1425575"/>
          </a:xfrm>
          <a:prstGeom prst="rect">
            <a:avLst/>
          </a:prstGeom>
          <a:solidFill>
            <a:srgbClr val="FFFFFF"/>
          </a:solidFill>
          <a:ln>
            <a:noFill/>
          </a:ln>
          <a:effectLst/>
        </p:spPr>
      </p:pic>
      <p:sp>
        <p:nvSpPr>
          <p:cNvPr id="7171" name="Text Box 3"/>
          <p:cNvSpPr txBox="1">
            <a:spLocks noChangeArrowheads="1"/>
          </p:cNvSpPr>
          <p:nvPr/>
        </p:nvSpPr>
        <p:spPr bwMode="auto">
          <a:xfrm>
            <a:off x="1851025" y="3457575"/>
            <a:ext cx="8461375" cy="2225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a:t>An electro-optical modulator is a waveplate induced by an electric field. An electric field can also orient molecules (Kerr cell). The Kerr cell was used to demonstrate the first Q-switched ruby laser. The orientation can be much faster using intense and ultrashort light pulses. A fast shutter can be made on this principle.</a:t>
            </a:r>
          </a:p>
          <a:p>
            <a:pPr eaLnBrk="1" hangingPunct="1">
              <a:spcBef>
                <a:spcPct val="0"/>
              </a:spcBef>
              <a:buFontTx/>
              <a:buNone/>
            </a:pPr>
            <a:r>
              <a:rPr lang="en-US" altLang="en-US" sz="2000"/>
              <a:t>Stresses also introduce anisotropy in indices. This is used in fiber (nonlinear polarization mode-locking).</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499.4376"/>
  <p:tag name="ORIGINALWIDTH" val="3689.539"/>
  <p:tag name="OUTPUTTYPE" val="PNG"/>
  <p:tag name="IGUANATEXVERSION" val="160"/>
  <p:tag name="LATEXADDIN" val="\documentclass{article}&#10;\usepackage{amsmath}&#10;\pagestyle{empty}&#10;\begin{document}&#10;\noindent&#10;$$\frac{dv}{dt} = - \frac{e{\cal E}}{m\sqrt{1+\varepsilon}} \left [\cos \omega (t-t_0)\vec{x} + \varepsilon \sin\omega (t-t_0) \vec{y} \right ]$$&#10;where $\varepsilon$ defines the light polarization ($\varepsilon=0$&#10;for linear polarization).&#10;&#10;&#10;&#10;\end{document}"/>
  <p:tag name="IGUANATEXSIZE" val="20"/>
  <p:tag name="IGUANATEXCURSOR" val="126"/>
  <p:tag name="TRANSPARENCY" val="True"/>
  <p:tag name="FILENAME" val=""/>
  <p:tag name="LATEXENGINEID" val="0"/>
  <p:tag name="TEMPFOLDER" val="c:\temp\"/>
  <p:tag name="LATEXFORMHEIGHT" val="320"/>
  <p:tag name="LATEXFORMWIDTH" val="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2270.716"/>
  <p:tag name="ORIGINALWIDTH" val="4287.964"/>
  <p:tag name="OUTPUTTYPE" val="PNG"/>
  <p:tag name="IGUANATEXVERSION" val="160"/>
  <p:tag name="LATEXADDIN" val="\documentclass{article}&#10;\usepackage{amsmath}&#10;\pagestyle{empty}&#10;\begin{document}&#10;The indices and their derivatives were calculated from&#10; the Laurent series formula:&#10;\begin{displaymath}&#10;n^2(\lambda_\ell)  = A + B \lambda_\ell^2 +&#10;\frac{C}{\lambda_\ell^2} + \frac{D}{\lambda_\ell^4} +&#10;\frac{E}{\lambda_\ell^6} + \frac{F}{\lambda_\ell^8}&#10;\label{sellmeier2}&#10;\end{displaymath}&#10;For crystalline quartz with extraordinary&#10;and ordinary index $n_e$ and $n_o$, respectively, the parameters&#10;are:&#10;\begin{center}&#10;\begin{tabular}{lrrr}&#10;Parameter   &amp;  for $n_e$                    &amp;   for $n_o$               &amp; Unit \\&#10;A           &amp;   $2.38490000 \cdot 10^{+0}$  &amp;   $2.35728000 \cdot 10^{+0}$&amp;      \\&#10;B           &amp;   $-1.25900000 \cdot 10^{-2}$ &amp;   $-1.17000000 \cdot 10^{-2}$&amp; $\mu$m$^{-2}$    \\&#10;C           &amp;   $1.07900000 \cdot 10^{-2}$ &amp;   $1.05400000 \cdot 10^{-2}$ &amp; $\mu$m$^{2}$    \\&#10;D           &amp;   $1.65180000 \cdot 10^{-4}$ &amp;   $1.34143000 \cdot 10^{-4}$ &amp; $\mu$m$^{4}$  \\&#10;E           &amp;   $-1.94741000 \cdot 10^{-6}$ &amp;   $-4.45368000 \cdot 10^{-7}$&amp; $\mu$m$^{6}$    \\&#10;F           &amp;   $ 9.36476000 \cdot 10^{-8}$ &amp;   $ 5.92362000 \cdot 10^{-8}$&amp; $\mu$m$^{8}$   \\&#10;\end{tabular}&#10;\end{center}&#10;The  wavelength $\lambda_\ell$ being expressed in microns.&#10;&#10;&#10;&#10;&#10;\end{document}"/>
  <p:tag name="IGUANATEXSIZE" val="20"/>
  <p:tag name="IGUANATEXCURSOR" val="1248"/>
  <p:tag name="TRANSPARENCY" val="True"/>
  <p:tag name="FILENAME" val=""/>
  <p:tag name="LATEXENGINEID" val="0"/>
  <p:tag name="TEMPFOLDER" val="c:\temp\"/>
  <p:tag name="LATEXFORMHEIGHT" val="320"/>
  <p:tag name="LATEXFORMWIDTH" val="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20.847"/>
  <p:tag name="ORIGINALWIDTH" val="3625.797"/>
  <p:tag name="OUTPUTTYPE" val="PNG"/>
  <p:tag name="IGUANATEXVERSION" val="160"/>
  <p:tag name="LATEXADDIN" val="\documentclass{article}&#10;\usepackage{amsmath}&#10;\pagestyle{empty}&#10;\begin{document}&#10;Let us see if the differential phase shift is a multiple $N$ of&#10;$\pi/2$:&#10;\begin{displaymath}&#10;\Delta k \ell = \frac{2 \pi (n_e - n_0)}{\lambda} \ell = N \frac{\pi}{2}&#10;\end{displaymath}&#10;If is:&#10;\begin{displaymath}&#10;N = 4 \times 1054 \times \frac{(n_e - n_o)}{.8} = 47&#10;\end{displaymath}&#10;which means the plate acts as a multiple order quarter wave plate.&#10;&#10;&#10;&#10;\end{document}"/>
  <p:tag name="IGUANATEXSIZE" val="20"/>
  <p:tag name="IGUANATEXCURSOR" val="428"/>
  <p:tag name="TRANSPARENCY" val="True"/>
  <p:tag name="FILENAME" val=""/>
  <p:tag name="LATEXENGINEID" val="0"/>
  <p:tag name="TEMPFOLDER" val="c:\temp\"/>
  <p:tag name="LATEXFORMHEIGHT" val="320"/>
  <p:tag name="LATEXFORMWIDTH" val="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706.787"/>
  <p:tag name="ORIGINALWIDTH" val="3891.264"/>
  <p:tag name="OUTPUTTYPE" val="PNG"/>
  <p:tag name="IGUANATEXVERSION" val="160"/>
  <p:tag name="LATEXADDIN" val="\documentclass{article}&#10;\usepackage{amsmath}&#10;\pagestyle{empty}&#10;\begin{document}&#10;\begin{itemize} \item&#10;Circular polarization: a linear field spinning at $\omega$ \\&#10;\item&#10;2 circularly polarized beams RC + LC make a linear polarization.\\&#10;\item&#10;If there is a small frequency difference, the linear polarization rotates \\&#10;\item&#10;To spin a molecule, you want an accelerating rotation \\&#10;\item&#10;Two linearly chirped pulses of opposite chirp&#10;\end{itemize}&#10;&#10;&#10;&#10;\end{document}"/>
  <p:tag name="IGUANATEXSIZE" val="20"/>
  <p:tag name="IGUANATEXCURSOR" val="148"/>
  <p:tag name="TRANSPARENCY" val="True"/>
  <p:tag name="FILENAME" val=""/>
  <p:tag name="LATEXENGINEID" val="0"/>
  <p:tag name="TEMPFOLDER" val="c:\temp\"/>
  <p:tag name="LATEXFORMHEIGHT" val="320"/>
  <p:tag name="LATEXFORMWIDTH" val="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305.9617"/>
  <p:tag name="ORIGINALWIDTH" val="4614.173"/>
  <p:tag name="OUTPUTTYPE" val="PNG"/>
  <p:tag name="IGUANATEXVERSION" val="160"/>
  <p:tag name="LATEXADDIN" val="\documentclass{article}&#10;\usepackage{amsmath}&#10;\pagestyle{empty}&#10;\begin{document}&#10;$$E = \frac{1}{2}{\cal E}_0 \left \{\hat{x} \cos[\omega t + \frac{c t^2}{2}] + \hat{y} \sin[\omega t + \frac{c t^2}{2}]\right \} + \frac{1}{2}{\cal E}_0 \left \{\hat{x} \cos[\omega t - \frac{c t^2}{2}] - \hat{y} \sin[\omega t - \frac{c t^2}{2}]\right \}$$&#10;&#10;&#10;\end{document}"/>
  <p:tag name="IGUANATEXSIZE" val="20"/>
  <p:tag name="IGUANATEXCURSOR" val="352"/>
  <p:tag name="TRANSPARENCY" val="True"/>
  <p:tag name="FILENAME" val=""/>
  <p:tag name="LATEXENGINEID" val="0"/>
  <p:tag name="TEMPFOLDER" val="c:\temp\"/>
  <p:tag name="LATEXFORMHEIGHT" val="320"/>
  <p:tag name="LATEXFORMWIDTH" val="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1550.806"/>
  <p:tag name="OUTPUTTYPE" val="PNG"/>
  <p:tag name="IGUANATEXVERSION" val="160"/>
  <p:tag name="LATEXADDIN" val="\documentclass{article}&#10;\usepackage{amsmath}&#10;\pagestyle{empty}&#10;\begin{document}&#10;The bandwidth is conserved.&#10;&#10;&#10;&#10;\end{document}"/>
  <p:tag name="IGUANATEXSIZE" val="20"/>
  <p:tag name="IGUANATEXCURSOR" val="107"/>
  <p:tag name="TRANSPARENCY" val="True"/>
  <p:tag name="FILENAME" val=""/>
  <p:tag name="LATEXENGINEID" val="0"/>
  <p:tag name="TEMPFOLDER" val="c:\temp\"/>
  <p:tag name="LATEXFORMHEIGHT" val="320"/>
  <p:tag name="LATEXFORMWIDTH" val="38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2168.729"/>
  <p:tag name="OUTPUTTYPE" val="PNG"/>
  <p:tag name="IGUANATEXVERSION" val="160"/>
  <p:tag name="LATEXADDIN" val="\documentclass{article}&#10;\usepackage{amsmath}&#10;\pagestyle{empty}&#10;\begin{document}&#10;In fibers: square linearly chirped pulses.&#10;&#10;&#10;&#10;\end{document}"/>
  <p:tag name="IGUANATEXSIZE" val="20"/>
  <p:tag name="IGUANATEXCURSOR" val="99"/>
  <p:tag name="TRANSPARENCY" val="True"/>
  <p:tag name="FILENAME" val=""/>
  <p:tag name="LATEXENGINEID" val="0"/>
  <p:tag name="TEMPFOLDER" val="c:\temp\"/>
  <p:tag name="LATEXFORMHEIGHT" val="320"/>
  <p:tag name="LATEXFORMWIDTH" val="385"/>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115.4856"/>
  <p:tag name="OUTPUTTYPE" val="PNG"/>
  <p:tag name="IGUANATEXVERSION" val="160"/>
  <p:tag name="LATEXADDIN" val="\documentclass{article}&#10;\usepackage{amsmath}&#10;\pagestyle{empty}&#10;\begin{document}&#10;Cl&#10;&#10;&#10;&#10;\end{document}"/>
  <p:tag name="IGUANATEXSIZE" val="20"/>
  <p:tag name="IGUANATEXCURSOR" val="82"/>
  <p:tag name="TRANSPARENCY" val="True"/>
  <p:tag name="FILENAME" val=""/>
  <p:tag name="LATEXENGINEID" val="0"/>
  <p:tag name="TEMPFOLDER" val="c:\temp\"/>
  <p:tag name="LATEXFORMHEIGHT" val="320"/>
  <p:tag name="LATEXFORMWIDTH" val="385"/>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115.4856"/>
  <p:tag name="OUTPUTTYPE" val="PNG"/>
  <p:tag name="IGUANATEXVERSION" val="160"/>
  <p:tag name="LATEXADDIN" val="\documentclass{article}&#10;\usepackage{amsmath}&#10;\pagestyle{empty}&#10;\begin{document}&#10;Cl&#10;&#10;&#10;&#10;\end{document}"/>
  <p:tag name="IGUANATEXSIZE" val="20"/>
  <p:tag name="IGUANATEXCURSOR" val="82"/>
  <p:tag name="TRANSPARENCY" val="True"/>
  <p:tag name="FILENAME" val=""/>
  <p:tag name="LATEXENGINEID" val="0"/>
  <p:tag name="TEMPFOLDER" val="c:\temp\"/>
  <p:tag name="LATEXFORMHEIGHT" val="320"/>
  <p:tag name="LATEXFORMWIDTH" val="385"/>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A_c(\tau) = \int_{-\infty}^\infty I_s(t) I_r(t-\tau) dt.&#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81"/>
  <p:tag name="PICTUREFILESIZE" val="16929"/>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cal I}_j(\Omega) = \int_{-\infty}^{\infty} I_j(t) e^{-i \Omega t} dt&#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48"/>
  <p:tag name="PICTUREFILESIZE" val="16566"/>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64.7169"/>
  <p:tag name="ORIGINALWIDTH" val="2140.232"/>
  <p:tag name="OUTPUTTYPE" val="PNG"/>
  <p:tag name="IGUANATEXVERSION" val="160"/>
  <p:tag name="LATEXADDIN" val="\documentclass{article}&#10;\usepackage{amsmath}&#10;\pagestyle{empty}&#10;\begin{document}&#10;&#10;$$v= \frac{e  {\cal E} (t,r)}{m \omega} ( \sin \omega t \ \vec{x}- \varepsilon \cos\omega t \ \vec{y}) + {\rm cst.}$$&#10;&#10;&#10;\end{document}"/>
  <p:tag name="IGUANATEXSIZE" val="20"/>
  <p:tag name="IGUANATEXCURSOR" val="92"/>
  <p:tag name="TRANSPARENCY" val="True"/>
  <p:tag name="FILENAME" val=""/>
  <p:tag name="LATEXENGINEID" val="0"/>
  <p:tag name="TEMPFOLDER" val="c:\temp\"/>
  <p:tag name="LATEXFORMHEIGHT" val="320"/>
  <p:tag name="LATEXFORMWIDTH" val="38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A_c(\Omega) = {\cal I}_r(\Omega) {\cal I}_s^*(\Omega)&#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07"/>
  <p:tag name="PICTUREFILESIZE" val="11950"/>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I_s(t) = \frac{A_c(\Omega)}{ {\cal I}_r(\Omega)}&#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38"/>
  <p:tag name="PICTUREFILESIZE" val="11661"/>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69.4788"/>
  <p:tag name="ORIGINALWIDTH" val="3609.299"/>
  <p:tag name="OUTPUTTYPE" val="PNG"/>
  <p:tag name="IGUANATEXVERSION" val="160"/>
  <p:tag name="LATEXADDIN" val="\documentclass{article}&#10;\usepackage{amsmath}&#10;\pagestyle{empty}&#10;\begin{document}&#10;\noindent&#10;Acceleration of the electron released at $t_0$:&#10;$\frac{d(mv)}{dt} = eE = e {\cal E} \cos \omega t$ &#10;&#10;&#10;&#10;\end{document}"/>
  <p:tag name="IGUANATEXSIZE" val="20"/>
  <p:tag name="IGUANATEXCURSOR" val="80"/>
  <p:tag name="TRANSPARENCY" val="True"/>
  <p:tag name="FILENAME" val=""/>
  <p:tag name="LATEXENGINEID" val="0"/>
  <p:tag name="TEMPFOLDER" val="c:\temp\"/>
  <p:tag name="LATEXFORMHEIGHT" val="320"/>
  <p:tag name="LATEXFORMWIDTH" val="385"/>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546.6816"/>
  <p:tag name="ORIGINALWIDTH" val="3549.306"/>
  <p:tag name="OUTPUTTYPE" val="PNG"/>
  <p:tag name="IGUANATEXVERSION" val="160"/>
  <p:tag name="LATEXADDIN" val="\documentclass{article}&#10;\usepackage{amsmath}&#10;\pagestyle{empty}&#10;\begin{document}&#10;\noindent&#10;Momentum of the electron released at $t_0$:&#10;$$mv(t=\infty) - mv(t_0) = \int_{t_0}^\infty  e {\cal E} \cos \omega t dt = \frac{e {\cal E}}{\omega} \sin \omega t_0$$ &#10;&#10;&#10;&#10;\end{document}"/>
  <p:tag name="IGUANATEXSIZE" val="20"/>
  <p:tag name="IGUANATEXCURSOR" val="253"/>
  <p:tag name="TRANSPARENCY" val="True"/>
  <p:tag name="FILENAME" val=""/>
  <p:tag name="LATEXENGINEID" val="0"/>
  <p:tag name="TEMPFOLDER" val="c:\temp\"/>
  <p:tag name="LATEXFORMHEIGHT" val="320"/>
  <p:tag name="LATEXFORMWIDTH" val="385"/>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1139.857"/>
  <p:tag name="OUTPUTTYPE" val="PNG"/>
  <p:tag name="IGUANATEXVERSION" val="160"/>
  <p:tag name="LATEXADDIN" val="\documentclass{article}&#10;\usepackage{amsmath}&#10;\usepackage{color}&#10;\pagestyle{empty}&#10;\begin{document}&#10;\textcolor{blue}{Schr\&quot;odinger equation}&#10;&#10;&#10;&#10;\end{document}"/>
  <p:tag name="IGUANATEXSIZE" val="16"/>
  <p:tag name="IGUANATEXCURSOR" val="62"/>
  <p:tag name="TRANSPARENCY" val="True"/>
  <p:tag name="FILENAME" val=""/>
  <p:tag name="LATEXENGINEID" val="0"/>
  <p:tag name="TEMPFOLDER" val="c:\temp\"/>
  <p:tag name="LATEXFORMHEIGHT" val="320"/>
  <p:tag name="LATEXFORMWIDTH" val="385"/>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46.2317"/>
  <p:tag name="ORIGINALWIDTH" val="224.222"/>
  <p:tag name="OUTPUTTYPE" val="PNG"/>
  <p:tag name="IGUANATEXVERSION" val="160"/>
  <p:tag name="LATEXADDIN" val="\documentclass{article}\pagestyle{empty}&#10;\begin{document}&#10;$\tilde{E}(t)$&#10;\end{document}&#10;"/>
  <p:tag name="IGUANATEXSIZE" val="20"/>
  <p:tag name="IGUANATEXCURSOR" val="88"/>
  <p:tag name="TRANSPARENCY" val="False"/>
  <p:tag name="FILENAME" val=""/>
  <p:tag name="LATEXENGINEID" val="0"/>
  <p:tag name="TEMPFOLDER" val="c:\temp\"/>
  <p:tag name="LATEXFORMHEIGHT" val="320"/>
  <p:tag name="LATEXFORMWIDTH" val="385"/>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ilde{E}(\Omega)$&#10;\end{document}&#10;"/>
  <p:tag name="FILENAME" val="TP_tmp"/>
  <p:tag name="FORMAT" val="bmpmono"/>
  <p:tag name="RES" val="1200"/>
  <p:tag name="BLEND" val="0"/>
  <p:tag name="TRANSPARENT" val="0"/>
  <p:tag name="TBUG" val="0"/>
  <p:tag name="ALLOWFS" val="0"/>
  <p:tag name="ORIGWIDTH" val="22"/>
  <p:tag name="PICTUREFILESIZE" val="10478"/>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ilde{E}(x,y)$&#10;\end{document}&#10;"/>
  <p:tag name="FILENAME" val="TP_tmp"/>
  <p:tag name="FORMAT" val="bmpmono"/>
  <p:tag name="RES" val="1200"/>
  <p:tag name="BLEND" val="0"/>
  <p:tag name="TRANSPARENT" val="0"/>
  <p:tag name="TBUG" val="0"/>
  <p:tag name="ALLOWFS" val="0"/>
  <p:tag name="ORIGWIDTH" val="30"/>
  <p:tag name="PICTUREFILESIZE" val="13950"/>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ilde{E}(k_x,k_y)$&#10;\end{document}&#10;"/>
  <p:tag name="FILENAME" val="TP_tmp"/>
  <p:tag name="FORMAT" val="bmpmono"/>
  <p:tag name="RES" val="1200"/>
  <p:tag name="BLEND" val="0"/>
  <p:tag name="TRANSPARENT" val="0"/>
  <p:tag name="TBUG" val="0"/>
  <p:tag name="ALLOWFS" val="0"/>
  <p:tag name="ORIGWIDTH" val="39"/>
  <p:tag name="PICTUREFILESIZE" val="18290"/>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cal W}_E(t,\Omega) &amp; = &amp; \int_{-\infty}^\infty \tilde{E} \left (&#10;t+\frac{s}{2}\right )\tilde{E}^*\left (t-\frac{s}{2}\right )&#10;e^{-i\Omega s}ds&#10;\nonumber \\&#10;&amp; = &amp; \frac{1}{2 \pi} \int_{-\infty}^\infty \tilde{E}\left&#10;(\Omega+\frac{s}{2} \right )&#10;\tilde{E}^*\left(\Omega-\frac{s}{2}\right)e^{its}ds&#10;\nonumber&#10;\end{eqnarray}&#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93"/>
  <p:tag name="PICTUREFILESIZE" val="56834"/>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849.6438"/>
  <p:tag name="ORIGINALWIDTH" val="3461.567"/>
  <p:tag name="OUTPUTTYPE" val="PNG"/>
  <p:tag name="IGUANATEXVERSION" val="160"/>
  <p:tag name="LATEXADDIN" val="\documentclass{article}&#10;\usepackage{amsmath}&#10;\pagestyle{empty}&#10;\begin{document}&#10;\noindent&#10;If the electron is released with a velocity $v =&#10;\frac{e  {\cal E} (t,r)}{m \omega} \varepsilon \ \vec{y}$,\\&#10;the electron motion is a circle.\\&#10;If the electron is released with zero velocity:&#10;$$v= \frac{e {\cal E} (t,r)}{m \omega} ( \sin \omega t \ \vec{x}- \varepsilon \cos\omega t \ \vec{y}) + \vec{y} \varepsilon \frac{e {\cal E} (t_0,r_0)}{m \omega}.$$&#10;&#10;&#10;\end{document}"/>
  <p:tag name="IGUANATEXSIZE" val="20"/>
  <p:tag name="IGUANATEXCURSOR" val="423"/>
  <p:tag name="TRANSPARENCY" val="True"/>
  <p:tag name="FILENAME" val=""/>
  <p:tag name="LATEXENGINEID" val="0"/>
  <p:tag name="TEMPFOLDER" val="c:\temp\"/>
  <p:tag name="LATEXFORMHEIGHT" val="320"/>
  <p:tag name="LATEXFORMWIDTH" val="38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int_{-\infty}^\infty {\cal W}_E(t,\Omega) dt  =  \left |&#10;\tilde{E}(\Omega) \right |^2  &#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58"/>
  <p:tag name="PICTUREFILESIZE" val="17249"/>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int_{-\infty}^\infty {\cal W}_E(t,\Omega) d\Omega  =  2 \pi \left&#10;| \tilde{E}(t) \right |^2  &#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87"/>
  <p:tag name="PICTUREFILESIZE" val="18768"/>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int_{-\infty}^\infty {\cal W}_E(t,\Omega) dt  =  \left |&#10;\tilde{E}(\Omega) \right |^2  &#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58"/>
  <p:tag name="PICTUREFILESIZE" val="17249"/>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int_{-\infty}^\infty {\cal W}_E(t,\Omega) d\Omega  =  2 \pi \left&#10;| \tilde{E}(t) \right |^2  &#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87"/>
  <p:tag name="PICTUREFILESIZE" val="18768"/>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langle t^2 \rangle &amp; = &amp; \frac{\int \int_{-\infty}^\infty t^2&#10;{\cal W}_E(t,\Omega) dt d\Omega}&#10;        {\int \int_{-\infty}^\infty  {\cal W}_E(t,\Omega) dt d\Omega}&#10;        = \frac{\int_{-\infty}^\infty t^2 |\tilde{E}(t)|^2 dt}{\int_{-\infty}^\infty |\tilde{E}(t)|^2 dt}&#10;\nonumber  \\&#10;\langle \Omega^2 \rangle &amp; = &amp; \frac{\int \int_{-\infty}^\infty&#10;\Omega^2 {\cal W}_E(t,\Omega) dt d\Omega}&#10;        {\int \int_{-\infty}^\infty  {\cal W}_E(t,\Omega) dt d\Omega}&#10;        = \frac{\int_{-\infty}^\infty \Omega^2 |\tilde{E}(\Omega)|^2 d\Omega}{\int_{-\infty}^\infty |&#10;        \tilde{E}(\Omega)|^2 d\Omega}&#10;\nonumber&#10;\end{eqnarray}&#10;&#10;\end{document}&#10;"/>
  <p:tag name="FILENAME" val="TP_tmp"/>
  <p:tag name="FORMAT" val="bmpmono"/>
  <p:tag name="RES" val="1200"/>
  <p:tag name="BLEND" val="0"/>
  <p:tag name="TRANSPARENT" val="0"/>
  <p:tag name="TBUG" val="0"/>
  <p:tag name="ALLOWFS" val="0"/>
  <p:tag name="ORIGWIDTH" val="243"/>
  <p:tag name="PICTUREFILESIZE" val="542098"/>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Relation between the Wigner&#10;distribution ${\cal W}_E$ of the instantaneous field $\tilde{E}$,&#10;and the Wigner distribution ${\cal W}_{\cal E}$ of the real envelope&#10;amplitude ${\cal E}$:&#10;\begin{eqnarray}&#10;{\cal W}_E(t,\Omega)  &amp;=&amp;  \int_{-\infty}^\infty&#10;{\cal E}\left(t+\frac{s}{2}\right) e^{i[\omega_\ell (t + s/2) +&#10;\varphi(t + s/2)]} \nonumber \\&#10;&amp;&amp; \times\,\,\,{\cal E}^*\left(t-\frac{s}{2}\right) e^{-i[\omega_\ell&#10;(t - s/2) +&#10;\varphi(t - s/2)]} e^{-i\Omega s}ds  \nonumber \\&#10;&amp; = &amp; \int_{-\infty}^\infty {\cal E}\left(t+\frac{s}{2}\right)&#10;{\cal E}^*\left(t-\frac{s}{2}\right)  e^{-i[\Omega - (\omega_\ell +&#10;\dot{\varphi}(t))]s}ds&#10;\nonumber \\&#10;&amp; =&amp; {\cal W}_{\cal E}\{t,[\Omega-(\omega_\ell + \dot{\varphi})]\}.&#10;\nonumber&#10;\end{eqnarray}&#10;\end{document}&#10;"/>
  <p:tag name="FILENAME" val="TP_tmp"/>
  <p:tag name="FORMAT" val="bmpmono"/>
  <p:tag name="RES" val="1200"/>
  <p:tag name="BLEND" val="0"/>
  <p:tag name="TRANSPARENT" val="0"/>
  <p:tag name="TBUG" val="0"/>
  <p:tag name="ALLOWFS" val="0"/>
  <p:tag name="ORIGWIDTH" val="343"/>
  <p:tag name="PICTUREFILESIZE" val="1467862"/>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al W}_{\rm chirp} = {\cal W}_{\rm unchirp}(t, \Omega -&#10;\frac{2at}{\tau_G^2})$$&#10;\end{document} "/>
  <p:tag name="FILENAME" val="TP_tmp"/>
  <p:tag name="FORMAT" val="bmpmono"/>
  <p:tag name="RES" val="1200"/>
  <p:tag name="BLEND" val="0"/>
  <p:tag name="TRANSPARENT" val="0"/>
  <p:tag name="TBUG" val="0"/>
  <p:tag name="ALLOWFS" val="0"/>
  <p:tag name="ORIGWIDTH" val="129"/>
  <p:tag name="PICTUREFILESIZE" val="108862"/>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Relation between the Wigner&#10;distribution ${\cal W}_E$ of the instantaneous field $\tilde{E}$,&#10;and the Wigner distribution ${\cal W}_{\cal E}$ of the real envelope&#10;amplitude ${\cal E}$:&#10;$$&#10;{\cal W}_E(t,\Omega) = &#10; {\cal W}_{\cal E}\{t,[\Omega-(\omega_\ell + \dot{\varphi})]\}.&#10;$$&#10;\end{document}&#10;"/>
  <p:tag name="FILENAME" val="TP_tmp"/>
  <p:tag name="FORMAT" val="bmpmono"/>
  <p:tag name="RES" val="1200"/>
  <p:tag name="BLEND" val="0"/>
  <p:tag name="TRANSPARENT" val="0"/>
  <p:tag name="TBUG" val="0"/>
  <p:tag name="ALLOWFS" val="0"/>
  <p:tag name="ORIGWIDTH" val="343"/>
  <p:tag name="PICTUREFILESIZE" val="560690"/>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varphi(t) = \alpha t^2$&#10;\end{document}&#10;"/>
  <p:tag name="FILENAME" val="TP_tmp"/>
  <p:tag name="FORMAT" val="bmpmono"/>
  <p:tag name="RES" val="1200"/>
  <p:tag name="BLEND" val="0"/>
  <p:tag name="TRANSPARENT" val="0"/>
  <p:tag name="TBUG" val="0"/>
  <p:tag name="ALLOWFS" val="0"/>
  <p:tag name="ORIGWIDTH" val="45"/>
  <p:tag name="PICTUREFILESIZE" val="19262"/>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eqnarray}&#10;\langle \tau_p \rangle &amp;\!\!\!\! =\!\!\!\! &amp; \langle \Delta t&#10;\rangle= \left[ \frac{1}{W} \int_{-\infty}^{\infty} t^2 I(t) dt&#10;  \right]^{\frac{1}{2}}&#10;\nonumber \\&#10;\langle \Delta\omega_p \rangle &amp;\!\!\!\! =\!\!\!\! &amp; \langle&#10;\Delta \Omega \rangle = \left[ \frac{1}{W} \int_{-\infty}^{\infty}&#10;\Omega^2 I(\Omega) d\Omega&#10;  \right]^{\frac{1}{2}}&#10;\nonumber&#10;\end{eqnarray}&#10;\end{document}&#10;"/>
  <p:tag name="FILENAME" val="txp_fig"/>
  <p:tag name="FORMAT" val="pngmono"/>
  <p:tag name="RES" val="1200"/>
  <p:tag name="BLEND" val="0"/>
  <p:tag name="TRANSPARENT" val="0"/>
  <p:tag name="TBUG" val="0"/>
  <p:tag name="ALLOWFS" val="0"/>
  <p:tag name="ORIGWIDTH" val="374"/>
  <p:tag name="PICTUREFILESIZE" val="46204"/>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74.4657"/>
  <p:tag name="ORIGINALWIDTH" val="4284.964"/>
  <p:tag name="OUTPUTTYPE" val="PNG"/>
  <p:tag name="IGUANATEXVERSION" val="160"/>
  <p:tag name="LATEXADDIN" val="\documentclass{article}&#10;\usepackage{amsmath}&#10;\pagestyle{empty}&#10;\begin{document}&#10;&#10;\noindent&#10;In circular polarization ($\varepsilon = 1$), the electron acquires a drift velocity $v_d = e {\cal E}(t_0,r_0)/(m \omega)$&#10;along $\vec{y}$, long after the laser pulse is gone. &#10;&#10;&#10;\end{document}"/>
  <p:tag name="IGUANATEXSIZE" val="20"/>
  <p:tag name="IGUANATEXCURSOR" val="193"/>
  <p:tag name="TRANSPARENCY" val="True"/>
  <p:tag name="FILENAME" val=""/>
  <p:tag name="LATEXENGINEID" val="0"/>
  <p:tag name="TEMPFOLDER" val="c:\temp\"/>
  <p:tag name="LATEXFORMHEIGHT" val="320"/>
  <p:tag name="LATEXFORMWIDTH" val="385"/>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langle t^2 \rangle &amp; = &amp; \frac{\int \int_{-\infty}^\infty t^2&#10;{\cal W}_E(t,\Omega) dt d\Omega}&#10;        {\int \int_{-\infty}^\infty  {\cal W}_E(t,\Omega) dt d\Omega}&#10;        = \frac{\int_{-\infty}^\infty t^2 |\tilde{E}(t)|^2 dt}{\int_{-\infty}^\infty |\tilde{E}(t)|^2 dt}&#10;\nonumber  \\&#10;\langle \Omega^2 \rangle &amp; = &amp; \frac{\int \int_{-\infty}^\infty&#10;\Omega^2 {\cal W}_E(t,\Omega) dt d\Omega}&#10;        {\int \int_{-\infty}^\infty  {\cal W}_E(t,\Omega) dt d\Omega}&#10;        = \frac{\int_{-\infty}^\infty \Omega^2 |\tilde{E}(\Omega)|^2 d\Omega}{\int_{-\infty}^\infty |&#10;        \tilde{E}(\Omega)|^2 d\Omega}&#10;\nonumber&#10;\end{eqnarray}&#10;&#10;\end{document}&#10;"/>
  <p:tag name="FILENAME" val="TP_tmp"/>
  <p:tag name="FORMAT" val="bmpmono"/>
  <p:tag name="RES" val="1200"/>
  <p:tag name="BLEND" val="0"/>
  <p:tag name="TRANSPARENT" val="0"/>
  <p:tag name="TBUG" val="0"/>
  <p:tag name="ALLOWFS" val="0"/>
  <p:tag name="ORIGWIDTH" val="243"/>
  <p:tag name="PICTUREFILESIZE" val="542098"/>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t) = \frac{ \int_{-\infty}^\infty \Omega&#10; {\cal W}_E(t,\Omega)  d\Omega} { \int_{-\infty}^\infty  {\cal W}_E(t,\Omega)  d\Omega}$$&#10;\end{document}&#10;"/>
  <p:tag name="FILENAME" val="TP_tmp"/>
  <p:tag name="FORMAT" val="bmpmono"/>
  <p:tag name="RES" val="1200"/>
  <p:tag name="BLEND" val="0"/>
  <p:tag name="TRANSPARENT" val="0"/>
  <p:tag name="TBUG" val="0"/>
  <p:tag name="ALLOWFS" val="0"/>
  <p:tag name="ORIGWIDTH" val="114"/>
  <p:tag name="PICTUREFILESIZE" val="115982"/>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omega(t) &amp; = &amp; \frac{ \int_{-\infty}^\infty \Omega {\cal&#10;W}_{\cal E}[t,\Omega - (\omega_\ell + \dot{\varphi})]&#10;d \Omega }{\int_{-\infty}^\infty  {\cal W}_E(t,\Omega)  d\Omega} \nonumber \\&#10;&amp; = &amp;\frac{ \int_{-\infty}^\infty [\Omega' + \omega_\ell +&#10;\dot{\varphi}(t)] {\cal W}_{\cal E}[t,\Omega']&#10;d \Omega' }{\int_{-\infty}^\infty  {\cal W}_E(t,\Omega)  d\Omega} \nonumber \\&#10;&amp; = &amp; \omega_\ell + \dot{\varphi}(t) \nonumber&#10;\end{eqnarray}&#10;&#10;\end{document}&#10;"/>
  <p:tag name="FILENAME" val="TP_tmp"/>
  <p:tag name="FORMAT" val="bmpmono"/>
  <p:tag name="RES" val="1200"/>
  <p:tag name="BLEND" val="0"/>
  <p:tag name="TRANSPARENT" val="0"/>
  <p:tag name="TBUG" val="0"/>
  <p:tag name="ALLOWFS" val="0"/>
  <p:tag name="ORIGWIDTH" val="188"/>
  <p:tag name="PICTUREFILESIZE" val="502998"/>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nt \Omega'{\cal&#10;W}_{\cal E}(t,\Omega')d\Omega'=0$&#10;\end{document}&#10;"/>
  <p:tag name="FILENAME" val="TP_tmp"/>
  <p:tag name="FORMAT" val="bmpmono"/>
  <p:tag name="RES" val="1200"/>
  <p:tag name="BLEND" val="0"/>
  <p:tag name="TRANSPARENT" val="0"/>
  <p:tag name="TBUG" val="0"/>
  <p:tag name="ALLOWFS" val="0"/>
  <p:tag name="ORIGWIDTH" val="93"/>
  <p:tag name="PICTUREFILESIZE" val="39262"/>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1139.857"/>
  <p:tag name="OUTPUTTYPE" val="PNG"/>
  <p:tag name="IGUANATEXVERSION" val="160"/>
  <p:tag name="LATEXADDIN" val="\documentclass{article}&#10;\usepackage{amsmath}&#10;\usepackage{color}&#10;\pagestyle{empty}&#10;\begin{document}&#10;\textcolor{blue}{Schr\&quot;odinger equation}&#10;&#10;&#10;&#10;\end{document}"/>
  <p:tag name="IGUANATEXSIZE" val="16"/>
  <p:tag name="IGUANATEXCURSOR" val="62"/>
  <p:tag name="TRANSPARENCY" val="True"/>
  <p:tag name="FILENAME" val=""/>
  <p:tag name="LATEXENGINEID" val="0"/>
  <p:tag name="TEMPFOLDER" val="c:\temp\"/>
  <p:tag name="LATEXFORMHEIGHT" val="320"/>
  <p:tag name="LATEXFORMWIDTH" val="385"/>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S_E(\Omega,\tau) =\left| \int_{-\infty}^{\infty}dt \ \tilde{\cal E}(t)&#10;g(t-\tau) e^{-i \Omega t} \right|^2, \label{spectrogram}&#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84"/>
  <p:tag name="PICTUREFILESIZE" val="2463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1139.857"/>
  <p:tag name="OUTPUTTYPE" val="PNG"/>
  <p:tag name="IGUANATEXVERSION" val="160"/>
  <p:tag name="LATEXADDIN" val="\documentclass{article}&#10;\usepackage{amsmath}&#10;\usepackage{color}&#10;\pagestyle{empty}&#10;\begin{document}&#10;\textcolor{blue}{Schr\&quot;odinger equation}&#10;&#10;&#10;&#10;\end{document}"/>
  <p:tag name="IGUANATEXSIZE" val="16"/>
  <p:tag name="IGUANATEXCURSOR" val="62"/>
  <p:tag name="TRANSPARENCY" val="True"/>
  <p:tag name="FILENAME" val=""/>
  <p:tag name="LATEXENGINEID" val="0"/>
  <p:tag name="TEMPFOLDER" val="c:\temp\"/>
  <p:tag name="LATEXFORMHEIGHT" val="320"/>
  <p:tag name="LATEXFORMWIDTH" val="385"/>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Use a family of functions defined by the relation:&#10;$$&#10;g(t) = t f(t) + \mu \frac{d}{dt} f(t)  $$&#10;\end{document}&#10;"/>
  <p:tag name="FILENAME" val="TP_tmp"/>
  <p:tag name="FORMAT" val="bmpmono"/>
  <p:tag name="RES" val="1200"/>
  <p:tag name="BLEND" val="0"/>
  <p:tag name="TRANSPARENT" val="0"/>
  <p:tag name="TBUG" val="0"/>
  <p:tag name="ALLOWFS" val="0"/>
  <p:tag name="ORIGWIDTH" val="213"/>
  <p:tag name="PICTUREFILESIZE" val="310862"/>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int_{-\infty}^\infty \left |g(t) \right |^2 dt &amp;=&amp; \int t^2 \left&#10;| f \right |^2 dt + \mu \int \left [ t f \frac{df^*}{dt} + tf^*&#10;\frac{df}{dt} \right ] dt  + \mu^2 \int \left | \frac{df}{dt}&#10;\right |^2 dt \nonumber \geq 0. \nonumber&#10;\end{eqnarray}&#10;\end{document}&#10;"/>
  <p:tag name="FILENAME" val="TP_tmp"/>
  <p:tag name="FORMAT" val="bmpmono"/>
  <p:tag name="RES" val="1200"/>
  <p:tag name="BLEND" val="0"/>
  <p:tag name="TRANSPARENT" val="0"/>
  <p:tag name="TBUG" val="0"/>
  <p:tag name="ALLOWFS" val="0"/>
  <p:tag name="ORIGWIDTH" val="341"/>
  <p:tag name="PICTUREFILESIZE" val="320462"/>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langle t^2 \rangle \int |f(t)|^2 dt$&#10;\end{document}&#10;"/>
  <p:tag name="FILENAME" val="TP_tmp"/>
  <p:tag name="FORMAT" val="bmpmono"/>
  <p:tag name="RES" val="1200"/>
  <p:tag name="BLEND" val="0"/>
  <p:tag name="TRANSPARENT" val="0"/>
  <p:tag name="TBUG" val="0"/>
  <p:tag name="ALLOWFS" val="0"/>
  <p:tag name="ORIGWIDTH" val="62"/>
  <p:tag name="PICTUREFILESIZE" val="26462"/>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716.535"/>
  <p:tag name="ORIGINALWIDTH" val="4290.213"/>
  <p:tag name="OUTPUTTYPE" val="PNG"/>
  <p:tag name="IGUANATEXVERSION" val="160"/>
  <p:tag name="LATEXADDIN" val="\documentclass{article}\pagestyle{empty}&#10;\begin{document}&#10;The initial field in the axis defined by the optical system is defined by the projections of the field on the axis:&#10;\begin{eqnarray}&#10;E_x &amp; = &amp; {\cal E}_x \cos \omega t&#10;\nonumber \\ E_y &amp; = &amp; {\cal E}_y \cos \omega t&#10;\nonumber&#10;\end{eqnarray}&#10;where we choose the phase of the field to be zero on both axis, to define linear polarization.&#10;&#10;The ratio of $ {\cal E}_y {\cal E}_x$ determines the orientation of the&#10;electric field vector.&#10;\begin{displaymath}&#10;\theta= \arctan \frac{ {\cal E}_y}{ {\cal E}_x}.&#10;\end{displaymath}&#10;&#10;\end{document}&#10;"/>
  <p:tag name="IGUANATEXSIZE" val="20"/>
  <p:tag name="IGUANATEXCURSOR" val="593"/>
  <p:tag name="TRANSPARENCY" val="False"/>
  <p:tag name="FILENAME" val=""/>
  <p:tag name="LATEXENGINEID" val="0"/>
  <p:tag name="TEMPFOLDER" val="c:\temp\"/>
  <p:tag name="LATEXFORMHEIGHT" val="320"/>
  <p:tag name="LATEXFORMWIDTH" val="385"/>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rac{1}{2 \pi} \int \Omega^2 |f(\Omega)|^2 d\Omega =&#10;\langle \Omega^2 \rangle  \int \left |f(t) \right |^2 dt$&#10;\end{document}&#10;"/>
  <p:tag name="FILENAME" val="TP_tmp"/>
  <p:tag name="FORMAT" val="bmpmono"/>
  <p:tag name="RES" val="1200"/>
  <p:tag name="BLEND" val="0"/>
  <p:tag name="TRANSPARENT" val="0"/>
  <p:tag name="TBUG" val="0"/>
  <p:tag name="ALLOWFS" val="0"/>
  <p:tag name="ORIGWIDTH" val="156"/>
  <p:tag name="PICTUREFILESIZE" val="76486"/>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nt_{-\infty}^\infty \frac{d}{dt} \left [ t f(t) f^*(t) \right ]&#10;dt = \int_{-\infty}^\infty \left | f(t) \right |^2 dt +&#10;\int_{-\infty}^\infty t f^*(t) \frac{df}{dt} dt +&#10;\int_{-\infty}^\infty t f(t) \frac{df^*}{dt} dt = .$&#10;\end{document}&#10;"/>
  <p:tag name="FILENAME" val="TP_tmp"/>
  <p:tag name="FORMAT" val="bmpmono"/>
  <p:tag name="RES" val="1200"/>
  <p:tag name="BLEND" val="0"/>
  <p:tag name="TRANSPARENT" val="0"/>
  <p:tag name="TBUG" val="0"/>
  <p:tag name="ALLOWFS" val="0"/>
  <p:tag name="ORIGWIDTH" val="328"/>
  <p:tag name="PICTUREFILESIZE" val="171062"/>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160.855"/>
  <p:tag name="OUTPUTTYPE" val="PNG"/>
  <p:tag name="IGUANATEXVERSION" val="160"/>
  <p:tag name="LATEXADDIN" val="\documentclass{article}\pagestyle{empty}&#10;\usepackage{color}&#10;\begin{document}&#10;\textcolor{red}{\bf&#10;$\langle \Omega^2 \rangle \mu^2 - \mu + \langle t^2 \rangle \geq 0$}&#10;\end{document}&#10;"/>
  <p:tag name="IGUANATEXSIZE" val="20"/>
  <p:tag name="IGUANATEXCURSOR" val="163"/>
  <p:tag name="TRANSPARENCY" val="False"/>
  <p:tag name="FILENAME" val=""/>
  <p:tag name="LATEXENGINEID" val="0"/>
  <p:tag name="TEMPFOLDER" val="c:\temp\"/>
  <p:tag name="LATEXFORMHEIGHT" val="320"/>
  <p:tag name="LATEXFORMWIDTH" val="385"/>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67.2291"/>
  <p:tag name="ORIGINALWIDTH" val="2783.652"/>
  <p:tag name="OUTPUTTYPE" val="PNG"/>
  <p:tag name="IGUANATEXVERSION" val="160"/>
  <p:tag name="LATEXADDIN" val="\documentclass{article}\pagestyle{empty}&#10;\begin{document}&#10;$ &#10;\int_{-\infty}^\infty t f^*(t) \frac{df}{dt} dt +&#10;\int_{-\infty}^\infty t f(t) \frac{df^*}{dt} dt = &#10;- \int_{-\infty}^\infty \left | f(t) \right |^2 dt$&#10;\end{document}&#10;"/>
  <p:tag name="IGUANATEXSIZE" val="20"/>
  <p:tag name="IGUANATEXCURSOR" val="212"/>
  <p:tag name="TRANSPARENCY" val="False"/>
  <p:tag name="FILENAME" val=""/>
  <p:tag name="LATEXENGINEID" val="0"/>
  <p:tag name="TEMPFOLDER" val="c:\temp\"/>
  <p:tag name="LATEXFORMHEIGHT" val="320"/>
  <p:tag name="LATEXFORMWIDTH" val="385"/>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 - 4 \langle t^2 \rangle \langle \Omega^2 \rangle \leq 0.$&#10;\end{document}&#10;"/>
  <p:tag name="FILENAME" val="TP_tmp"/>
  <p:tag name="FORMAT" val="bmpmono"/>
  <p:tag name="RES" val="1200"/>
  <p:tag name="BLEND" val="0"/>
  <p:tag name="TRANSPARENT" val="0"/>
  <p:tag name="TBUG" val="0"/>
  <p:tag name="ALLOWFS" val="0"/>
  <p:tag name="ORIGWIDTH" val="78"/>
  <p:tag name="PICTUREFILESIZE" val="32862"/>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langle t^2 \rangle &amp; = &amp; \frac{\int \int_{-\infty}^\infty t^2&#10;{\cal W}_E(t,\Omega) dt d\Omega}&#10;        {\int \int_{-\infty}^\infty  {\cal W}_E(t,\Omega) dt d\Omega}&#10;        = \frac{\int_{-\infty}^\infty t^2 |\tilde{E}(t)|^2 dt}{\int_{-\infty}^\infty |\tilde{E}(t)|^2 dt}&#10;\nonumber  \\&#10;\langle \Omega^2 \rangle &amp; = &amp; \frac{\int \int_{-\infty}^\infty&#10;\Omega^2 {\cal W}_E(t,\Omega) dt d\Omega}&#10;        {\int \int_{-\infty}^\infty  {\cal W}_E(t,\Omega) dt d\Omega}&#10;        = \frac{\int_{-\infty}^\infty \Omega^2 |\tilde{E}(\Omega)|^2 d\Omega}{\int_{-\infty}^\infty |&#10;        \tilde{E}(\Omega)|^2 d\Omega}&#10;\nonumber&#10;\end{eqnarray}&#10;&#10;\end{document}&#10;"/>
  <p:tag name="FILENAME" val="TP_tmp"/>
  <p:tag name="FORMAT" val="bmpmono"/>
  <p:tag name="RES" val="1200"/>
  <p:tag name="BLEND" val="0"/>
  <p:tag name="TRANSPARENT" val="0"/>
  <p:tag name="TBUG" val="0"/>
  <p:tag name="ALLOWFS" val="0"/>
  <p:tag name="ORIGWIDTH" val="243"/>
  <p:tag name="PICTUREFILESIZE" val="542098"/>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t) = \frac{ \int_{-\infty}^\infty \Omega&#10; {\cal W}_E(t,\Omega)  d\Omega} { \int_{-\infty}^\infty  {\cal W}_E(t,\Omega)  d\Omega}$$&#10;\end{document}&#10;"/>
  <p:tag name="FILENAME" val="TP_tmp"/>
  <p:tag name="FORMAT" val="bmpmono"/>
  <p:tag name="RES" val="1200"/>
  <p:tag name="BLEND" val="0"/>
  <p:tag name="TRANSPARENT" val="0"/>
  <p:tag name="TBUG" val="0"/>
  <p:tag name="ALLOWFS" val="0"/>
  <p:tag name="ORIGWIDTH" val="114"/>
  <p:tag name="PICTUREFILESIZE" val="115982"/>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omega(t) &amp; = &amp; \frac{ \int_{-\infty}^\infty \Omega {\cal&#10;W}_{\cal E}[t,\Omega - (\omega_\ell + \dot{\varphi})]&#10;d \Omega }{\int_{-\infty}^\infty  {\cal W}_E(t,\Omega)  d\Omega} \nonumber \\&#10;&amp; = &amp;\frac{ \int_{-\infty}^\infty [\Omega' + \omega_\ell +&#10;\dot{\varphi}(t)] {\cal W}_{\cal E}[t,\Omega']&#10;d \Omega' }{\int_{-\infty}^\infty  {\cal W}_E(t,\Omega)  d\Omega} \nonumber \\&#10;&amp; = &amp; \omega_\ell + \dot{\varphi}(t) \nonumber&#10;\end{eqnarray}&#10;&#10;\end{document}&#10;"/>
  <p:tag name="FILENAME" val="TP_tmp"/>
  <p:tag name="FORMAT" val="bmpmono"/>
  <p:tag name="RES" val="1200"/>
  <p:tag name="BLEND" val="0"/>
  <p:tag name="TRANSPARENT" val="0"/>
  <p:tag name="TBUG" val="0"/>
  <p:tag name="ALLOWFS" val="0"/>
  <p:tag name="ORIGWIDTH" val="188"/>
  <p:tag name="PICTUREFILESIZE" val="502998"/>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nt \Omega'{\cal&#10;W}_{\cal E}(t,\Omega')d\Omega'=0$&#10;\end{document}&#10;"/>
  <p:tag name="FILENAME" val="TP_tmp"/>
  <p:tag name="FORMAT" val="bmpmono"/>
  <p:tag name="RES" val="1200"/>
  <p:tag name="BLEND" val="0"/>
  <p:tag name="TRANSPARENT" val="0"/>
  <p:tag name="TBUG" val="0"/>
  <p:tag name="ALLOWFS" val="0"/>
  <p:tag name="ORIGWIDTH" val="93"/>
  <p:tag name="PICTUREFILESIZE" val="39262"/>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 - 4 \langle t^2 \rangle \langle \Omega^2 \rangle \leq 0.$&#10;\end{document}&#10;"/>
  <p:tag name="FILENAME" val="TP_tmp"/>
  <p:tag name="FORMAT" val="bmpmono"/>
  <p:tag name="RES" val="1200"/>
  <p:tag name="BLEND" val="0"/>
  <p:tag name="TRANSPARENT" val="0"/>
  <p:tag name="TBUG" val="0"/>
  <p:tag name="ALLOWFS" val="0"/>
  <p:tag name="ORIGWIDTH" val="78"/>
  <p:tag name="PICTUREFILESIZE" val="32862"/>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os(\omega t - k z_2)$&#10;\end{document}&#10;"/>
  <p:tag name="FILENAME" val="TP_tmp"/>
  <p:tag name="FORMAT" val="pngmono"/>
  <p:tag name="RES" val="1200"/>
  <p:tag name="BLEND" val="0"/>
  <p:tag name="TRANSPARENT" val="0"/>
  <p:tag name="TBUG" val="0"/>
  <p:tag name="ALLOWFS" val="0"/>
  <p:tag name="ORIGWIDTH" val="57"/>
  <p:tag name="PICTUREFILESIZE" val="2781"/>
</p:tagLst>
</file>

<file path=ppt/tags/tag6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langle t^2 \rangle \langle \Omega^2 \rangle = \frac{M^4}{4} \geq&#10;\frac{1}{4}&#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87"/>
  <p:tag name="PICTUREFILESIZE" val="11792"/>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ngle x^2 \rangle \langle k^2 \rangle = \frac{M^4}{4} \geq&#10;\frac{1}{4}$&#10;\end{document}&#10;"/>
  <p:tag name="FILENAME" val="TP_tmp"/>
  <p:tag name="FORMAT" val="bmpmono"/>
  <p:tag name="RES" val="1200"/>
  <p:tag name="BLEND" val="0"/>
  <p:tag name="TRANSPARENT" val="0"/>
  <p:tag name="TBUG" val="0"/>
  <p:tag name="ALLOWFS" val="0"/>
  <p:tag name="ORIGWIDTH" val="82"/>
  <p:tag name="PICTUREFILESIZE" val="43062"/>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langle t^2 \rangle \langle \Omega^2 \rangle = \frac{M^4}{4} \geq&#10;\frac{1}{4}&#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87"/>
  <p:tag name="PICTUREFILESIZE" val="11792"/>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1139.857"/>
  <p:tag name="OUTPUTTYPE" val="PNG"/>
  <p:tag name="IGUANATEXVERSION" val="160"/>
  <p:tag name="LATEXADDIN" val="\documentclass{article}&#10;\usepackage{amsmath}&#10;\usepackage{color}&#10;\pagestyle{empty}&#10;\begin{document}&#10;\textcolor{blue}{Schr\&quot;odinger equation}&#10;&#10;&#10;&#10;\end{document}"/>
  <p:tag name="IGUANATEXSIZE" val="16"/>
  <p:tag name="IGUANATEXCURSOR" val="62"/>
  <p:tag name="TRANSPARENCY" val="True"/>
  <p:tag name="FILENAME" val=""/>
  <p:tag name="LATEXENGINEID" val="0"/>
  <p:tag name="TEMPFOLDER" val="c:\temp\"/>
  <p:tag name="LATEXFORMHEIGHT" val="320"/>
  <p:tag name="LATEXFORMWIDTH" val="385"/>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langle t^2 \rangle \langle \Omega^2 \rangle  \geq \frac{1}{4}&#10;\end{displaymath}&#10;\end{document}&#10;"/>
  <p:tag name="FILENAME" val="txp_fig"/>
  <p:tag name="FORMAT" val="pngmono"/>
  <p:tag name="RES" val="1200"/>
  <p:tag name="BLEND" val="0"/>
  <p:tag name="TRANSPARENT" val="0"/>
  <p:tag name="TBUG" val="0"/>
  <p:tag name="ALLOWFS" val="0"/>
  <p:tag name="ORIGWIDTH" val="121"/>
  <p:tag name="PICTUREFILESIZE" val="8058"/>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ngle x^2 \rangle \langle k^2 \rangle  \geq&#10;\frac{1}{4}$&#10;\end{document}&#10;"/>
  <p:tag name="FILENAME" val="TP_tmp"/>
  <p:tag name="FORMAT" val="bmpmono"/>
  <p:tag name="RES" val="1200"/>
  <p:tag name="BLEND" val="0"/>
  <p:tag name="TRANSPARENT" val="0"/>
  <p:tag name="TBUG" val="0"/>
  <p:tag name="ALLOWFS" val="0"/>
  <p:tag name="ORIGWIDTH" val="54"/>
  <p:tag name="PICTUREFILESIZE" val="25234"/>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langle t^2 \rangle \langle W^2 \rangle  \geq \frac{\hbar^2}{4}&#10;\end{displaymath}&#10;\end{document}&#10;"/>
  <p:tag name="FILENAME" val="txp_fig"/>
  <p:tag name="FORMAT" val="pngmono"/>
  <p:tag name="RES" val="1200"/>
  <p:tag name="BLEND" val="0"/>
  <p:tag name="TRANSPARENT" val="0"/>
  <p:tag name="TBUG" val="0"/>
  <p:tag name="ALLOWFS" val="0"/>
  <p:tag name="ORIGWIDTH" val="137"/>
  <p:tag name="PICTUREFILESIZE" val="10681"/>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ngle x^2 \rangle \langle p^2 \rangle  \geq&#10;\frac{\hbar^2}{4}$&#10;\end{document}&#10;"/>
  <p:tag name="FILENAME" val="TP_tmp"/>
  <p:tag name="FORMAT" val="bmpmono"/>
  <p:tag name="RES" val="1200"/>
  <p:tag name="BLEND" val="0"/>
  <p:tag name="TRANSPARENT" val="0"/>
  <p:tag name="TBUG" val="0"/>
  <p:tag name="ALLOWFS" val="0"/>
  <p:tag name="ORIGWIDTH" val="58"/>
  <p:tag name="PICTUREFILESIZE" val="31062"/>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 \omega \psi  \equiv \frac{\partial \psi}{\partial t}$$&#10;\end{document}&#10;"/>
  <p:tag name="FILENAME" val="TP_tmp"/>
  <p:tag name="FORMAT" val="bmpmono"/>
  <p:tag name="RES" val="1200"/>
  <p:tag name="BLEND" val="0"/>
  <p:tag name="TRANSPARENT" val="0"/>
  <p:tag name="TBUG" val="0"/>
  <p:tag name="ALLOWFS" val="0"/>
  <p:tag name="ORIGWIDTH" val="45"/>
  <p:tag name="PICTUREFILESIZE" val="35294"/>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 k \psi  \equiv \frac{\partial \psi}{\partial x}$$&#10;\end{document}&#10;"/>
  <p:tag name="FILENAME" val="TP_tmp"/>
  <p:tag name="FORMAT" val="bmpmono"/>
  <p:tag name="RES" val="1200"/>
  <p:tag name="BLEND" val="0"/>
  <p:tag name="TRANSPARENT" val="0"/>
  <p:tag name="TBUG" val="0"/>
  <p:tag name="ALLOWFS" val="0"/>
  <p:tag name="ORIGWIDTH" val="51"/>
  <p:tag name="PICTUREFILESIZE" val="3969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os(\omega t - k z_1)$&#10;\end{document}&#10;"/>
  <p:tag name="FILENAME" val="TP_tmp"/>
  <p:tag name="FORMAT" val="pngmono"/>
  <p:tag name="RES" val="1200"/>
  <p:tag name="BLEND" val="0"/>
  <p:tag name="TRANSPARENT" val="0"/>
  <p:tag name="TBUG" val="0"/>
  <p:tag name="ALLOWFS" val="0"/>
  <p:tag name="ORIGWIDTH" val="57"/>
  <p:tag name="PICTUREFILESIZE" val="2642"/>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k^2 \psi  \equiv \frac{\partial^2 \psi}{\partial x^2}$$&#10;\end{document}&#10;"/>
  <p:tag name="FILENAME" val="TP_tmp"/>
  <p:tag name="FORMAT" val="bmpmono"/>
  <p:tag name="RES" val="1200"/>
  <p:tag name="BLEND" val="0"/>
  <p:tag name="TRANSPARENT" val="0"/>
  <p:tag name="TBUG" val="0"/>
  <p:tag name="ALLOWFS" val="0"/>
  <p:tag name="ORIGWIDTH" val="57"/>
  <p:tag name="PICTUREFILESIZE" val="46022"/>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bar \omega \equiv\frac{p^2}{2m} \equiv \frac{ \hbar^2 k^2}{2m}$$&#10;\end{document}&#10;"/>
  <p:tag name="FILENAME" val="TP_tmp"/>
  <p:tag name="FORMAT" val="bmpmono"/>
  <p:tag name="RES" val="1200"/>
  <p:tag name="BLEND" val="0"/>
  <p:tag name="TRANSPARENT" val="0"/>
  <p:tag name="TBUG" val="0"/>
  <p:tag name="ALLOWFS" val="0"/>
  <p:tag name="ORIGWIDTH" val="77"/>
  <p:tag name="PICTUREFILESIZE" val="65662"/>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 \hbar \frac{\partial \psi}{\partial t} = \frac{\hbar^2 k^2}{2m} \psi =&#10;  -\frac{\hbar^2}{2m}  \frac{\partial ^2\psi}{\partial x^2}           $$&#10;\end{document}&#10;"/>
  <p:tag name="FILENAME" val="TP_tmp"/>
  <p:tag name="FORMAT" val="bmpmono"/>
  <p:tag name="RES" val="1200"/>
  <p:tag name="BLEND" val="0"/>
  <p:tag name="TRANSPARENT" val="0"/>
  <p:tag name="TBUG" val="0"/>
  <p:tag name="ALLOWFS" val="0"/>
  <p:tag name="ORIGWIDTH" val="123"/>
  <p:tag name="PICTUREFILESIZE" val="104062"/>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langle t^2 \rangle \langle \Omega^2 \rangle  \geq \frac{1}{4}&#10;\end{displaymath}&#10;\end{document}&#10;"/>
  <p:tag name="FILENAME" val="txp_fig"/>
  <p:tag name="FORMAT" val="pngmono"/>
  <p:tag name="RES" val="1200"/>
  <p:tag name="BLEND" val="0"/>
  <p:tag name="TRANSPARENT" val="0"/>
  <p:tag name="TBUG" val="0"/>
  <p:tag name="ALLOWFS" val="0"/>
  <p:tag name="ORIGWIDTH" val="121"/>
  <p:tag name="PICTUREFILESIZE" val="8058"/>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ngle x^2 \rangle \langle k^2 \rangle  \geq&#10;\frac{1}{4}$&#10;\end{document}&#10;"/>
  <p:tag name="FILENAME" val="TP_tmp"/>
  <p:tag name="FORMAT" val="bmpmono"/>
  <p:tag name="RES" val="1200"/>
  <p:tag name="BLEND" val="0"/>
  <p:tag name="TRANSPARENT" val="0"/>
  <p:tag name="TBUG" val="0"/>
  <p:tag name="ALLOWFS" val="0"/>
  <p:tag name="ORIGWIDTH" val="54"/>
  <p:tag name="PICTUREFILESIZE" val="25234"/>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ngle k^2 \rangle  = \frac{\langle p^2 \rangle}{\hbar^2}  $&#10;\end{document}&#10;"/>
  <p:tag name="FILENAME" val="TP_tmp"/>
  <p:tag name="FORMAT" val="bmpmono"/>
  <p:tag name="RES" val="1200"/>
  <p:tag name="BLEND" val="0"/>
  <p:tag name="TRANSPARENT" val="0"/>
  <p:tag name="TBUG" val="0"/>
  <p:tag name="ALLOWFS" val="0"/>
  <p:tag name="ORIGWIDTH" val="47"/>
  <p:tag name="PICTUREFILESIZE" val="26762"/>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langle \Omega^2 \rangle  = \frac{ \langle W^2 \rangle }{\hbar^2} &#10;\end{displaymath}&#10;\end{document}&#10;"/>
  <p:tag name="FILENAME" val="txp_fig"/>
  <p:tag name="FORMAT" val="pngmono"/>
  <p:tag name="RES" val="1200"/>
  <p:tag name="BLEND" val="0"/>
  <p:tag name="TRANSPARENT" val="0"/>
  <p:tag name="TBUG" val="0"/>
  <p:tag name="ALLOWFS" val="0"/>
  <p:tag name="ORIGWIDTH" val="126"/>
  <p:tag name="PICTUREFILESIZE" val="9998"/>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bar \omega$&#10;\end{document}&#10;"/>
  <p:tag name="FILENAME" val="TP_tmp"/>
  <p:tag name="FORMAT" val="bmpmono"/>
  <p:tag name="RES" val="1200"/>
  <p:tag name="BLEND" val="0"/>
  <p:tag name="TRANSPARENT" val="0"/>
  <p:tag name="TBUG" val="0"/>
  <p:tag name="ALLOWFS" val="0"/>
  <p:tag name="ORIGWIDTH" val="12"/>
  <p:tag name="PICTUREFILESIZE" val="3786"/>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hbar k$&#10;\end{document}&#10;"/>
  <p:tag name="FILENAME" val="TP_tmp"/>
  <p:tag name="FORMAT" val="bmpmono"/>
  <p:tag name="RES" val="1200"/>
  <p:tag name="BLEND" val="0"/>
  <p:tag name="TRANSPARENT" val="0"/>
  <p:tag name="TBUG" val="0"/>
  <p:tag name="ALLOWFS" val="0"/>
  <p:tag name="ORIGWIDTH" val="11"/>
  <p:tag name="PICTUREFILESIZE" val="3254"/>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 \hbar \frac{\partial \psi}{\partial t} = \frac{\hbar^2 k^2}{2m} \psi =&#10;  -\frac{\hbar^2}{2m}  \frac{\partial ^2\psi}{\partial x^2}           $$&#10;\end{document}&#10;"/>
  <p:tag name="FILENAME" val="TP_tmp"/>
  <p:tag name="FORMAT" val="bmpmono"/>
  <p:tag name="RES" val="1200"/>
  <p:tag name="BLEND" val="0"/>
  <p:tag name="TRANSPARENT" val="0"/>
  <p:tag name="TBUG" val="0"/>
  <p:tag name="ALLOWFS" val="0"/>
  <p:tag name="ORIGWIDTH" val="123"/>
  <p:tag name="PICTUREFILESIZE" val="104062"/>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905.512"/>
  <p:tag name="ORIGINALWIDTH" val="4291.713"/>
  <p:tag name="OUTPUTTYPE" val="PNG"/>
  <p:tag name="IGUANATEXVERSION" val="160"/>
  <p:tag name="LATEXADDIN" val="\documentclass{article}\pagestyle{empty}&#10;\begin{document}&#10;&#10;A parallel face plate for which the difference in phase&#10;is $(k_y - k_x)d = (2N + 1)\pi$ is called a half wave plate.&#10;Taking for instance $k_xd = 2N\pi$, then &#10;the transmitted field is:&#10;\begin{eqnarray}&#10;E_x &amp; = &amp;{\cal E}_x \cos ( \omega t)&#10;\nonumber \\ E_y &amp; = &amp; - {\cal E}_y \cos ( \omega t)&#10;\nonumber&#10;\end{eqnarray}&#10;The electric field is linearly polarized, rotated by 90$^o$.&#10;Such a 90$^o$ rotation occurs if the optics axis of the waveplate is&#10;at 45$^o$ to the original linear polarization.&#10;The half wave plate rotates a linear polarization, by twice the angle&#10;between the optics axis of the plate and the original polarization vector.&#10;The operation is reversible: two passages through a half wave plate&#10;(reflecting the beam back with a mirror)&#10;result in the original polarization.&#10;&#10;&#10;&#10;\end{document}&#10;"/>
  <p:tag name="IGUANATEXSIZE" val="20"/>
  <p:tag name="IGUANATEXCURSOR" val="862"/>
  <p:tag name="TRANSPARENCY" val="False"/>
  <p:tag name="FILENAME" val=""/>
  <p:tag name="LATEXENGINEID" val="0"/>
  <p:tag name="TEMPFOLDER" val="c:\temp\"/>
  <p:tag name="LATEXFORMHEIGHT" val="320"/>
  <p:tag name="LATEXFORMWIDTH" val="385"/>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 \hbar \frac{\partial \psi}{\partial t}  =&#10;  -\frac{\hbar^2}{2m} \nabla^2 \psi    + V(\vec{r})       $$&#10;\end{document}&#10;"/>
  <p:tag name="FILENAME" val="TP_tmp"/>
  <p:tag name="FORMAT" val="bmpmono"/>
  <p:tag name="RES" val="1200"/>
  <p:tag name="BLEND" val="0"/>
  <p:tag name="TRANSPARENT" val="0"/>
  <p:tag name="TBUG" val="0"/>
  <p:tag name="ALLOWFS" val="0"/>
  <p:tag name="ORIGWIDTH" val="114"/>
  <p:tag name="PICTUREFILESIZE" val="96062"/>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rightarrow i \hbar \frac{\partial}{\partial t} $$&#10;\end{document}&#10;"/>
  <p:tag name="FILENAME" val="TP_tmp"/>
  <p:tag name="FORMAT" val="bmpmono"/>
  <p:tag name="RES" val="1200"/>
  <p:tag name="BLEND" val="0"/>
  <p:tag name="TRANSPARENT" val="0"/>
  <p:tag name="TBUG" val="0"/>
  <p:tag name="ALLOWFS" val="0"/>
  <p:tag name="ORIGWIDTH" val="44"/>
  <p:tag name="PICTUREFILESIZE" val="33826"/>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p \rightarrow - i \hbar \nabla$$&#10;\end{document}&#10;"/>
  <p:tag name="FILENAME" val="TP_tmp"/>
  <p:tag name="FORMAT" val="bmpmono"/>
  <p:tag name="RES" val="1200"/>
  <p:tag name="BLEND" val="0"/>
  <p:tag name="TRANSPARENT" val="0"/>
  <p:tag name="TBUG" val="0"/>
  <p:tag name="ALLOWFS" val="0"/>
  <p:tag name="ORIGWIDTH" val="46"/>
  <p:tag name="PICTUREFILESIZE" val="16094"/>
</p:tagLst>
</file>

<file path=ppt/tags/tag8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u$&#10;\end{document}&#10;"/>
  <p:tag name="EXTERNALNAME" val="txp_fig"/>
  <p:tag name="BLEND" val="Falsch"/>
  <p:tag name="TRANSPARENT" val="Falsch"/>
  <p:tag name="KEEPFILES" val="Falsch"/>
  <p:tag name="DEBUGPAUSE" val="Falsch"/>
  <p:tag name="RESOLUTION" val="1200"/>
  <p:tag name="TIMEOUT" val="(none)"/>
  <p:tag name="BOXWIDTH" val="348"/>
  <p:tag name="BOXHEIGHT" val="200"/>
  <p:tag name="BOXFONT" val="10"/>
  <p:tag name="BOXWRAP" val="Falsch"/>
  <p:tag name="WORKAROUNDTRANSPARENCYBUG" val="Falsch"/>
  <p:tag name="ALLOWFONTSUBSTITUTION" val="Falsch"/>
  <p:tag name="BITMAPFORMAT" val="pngmono"/>
  <p:tag name="ORIGWIDTH" val="11"/>
  <p:tag name="PICTUREFILESIZE" val="695"/>
</p:tagLst>
</file>

<file path=ppt/tags/tag8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u$&#10;\end{document}&#10;"/>
  <p:tag name="EXTERNALNAME" val="txp_fig"/>
  <p:tag name="BLEND" val="Falsch"/>
  <p:tag name="TRANSPARENT" val="Falsch"/>
  <p:tag name="KEEPFILES" val="Falsch"/>
  <p:tag name="DEBUGPAUSE" val="Falsch"/>
  <p:tag name="RESOLUTION" val="1200"/>
  <p:tag name="TIMEOUT" val="(none)"/>
  <p:tag name="BOXWIDTH" val="348"/>
  <p:tag name="BOXHEIGHT" val="200"/>
  <p:tag name="BOXFONT" val="10"/>
  <p:tag name="BOXWRAP" val="Falsch"/>
  <p:tag name="WORKAROUNDTRANSPARENCYBUG" val="Falsch"/>
  <p:tag name="ALLOWFONTSUBSTITUTION" val="Falsch"/>
  <p:tag name="BITMAPFORMAT" val="pngmono"/>
  <p:tag name="ORIGWIDTH" val="11"/>
  <p:tag name="PICTUREFILESIZE" val="695"/>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712.4109"/>
  <p:tag name="ORIGINALWIDTH" val="4299.962"/>
  <p:tag name="OUTPUTTYPE" val="PNG"/>
  <p:tag name="IGUANATEXVERSION" val="160"/>
  <p:tag name="LATEXADDIN" val="\documentclass{article}\pagestyle{empty}&#10;\begin{document}&#10;A quarter wave plate transforms the linear to circular if the&#10;optic axis of the waveplate is at 45$^o$ to the original polarization.&#10;Otherwise, the linear polarization is changed to elliptical.&#10;Two quarter wave plates amount to a half wave.  Thus by reflecting&#10;the beam into the waveplate, one should have a rotation of the polarization&#10;by 90$^o$ if the optic axis is at 45$^o$.&#10;\end{document}&#10;"/>
  <p:tag name="IGUANATEXSIZE" val="20"/>
  <p:tag name="IGUANATEXCURSOR" val="452"/>
  <p:tag name="TRANSPARENCY" val="False"/>
  <p:tag name="FILENAME" val=""/>
  <p:tag name="LATEXENGINEID" val="0"/>
  <p:tag name="TEMPFOLDER" val="c:\temp\"/>
  <p:tag name="LATEXFORMHEIGHT" val="320"/>
  <p:tag name="LATEXFORMWIDTH" val="385"/>
  <p:tag name="LATEXFORMWRAP" val="True"/>
  <p:tag name="BITMAPVECTOR"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2172</TotalTime>
  <Words>1858</Words>
  <Application>Microsoft Office PowerPoint</Application>
  <PresentationFormat>Custom</PresentationFormat>
  <Paragraphs>406</Paragraphs>
  <Slides>76</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76</vt:i4>
      </vt:variant>
    </vt:vector>
  </HeadingPairs>
  <TitlesOfParts>
    <vt:vector size="94" baseType="lpstr">
      <vt:lpstr>ＭＳ Ｐゴシック</vt:lpstr>
      <vt:lpstr>ＭＳ Ｐゴシック</vt:lpstr>
      <vt:lpstr>Arial</vt:lpstr>
      <vt:lpstr>Calibri</vt:lpstr>
      <vt:lpstr>Comic Sans MS</vt:lpstr>
      <vt:lpstr>Courier New</vt:lpstr>
      <vt:lpstr>French Script MT</vt:lpstr>
      <vt:lpstr>MS Mincho</vt:lpstr>
      <vt:lpstr>MT Extra</vt:lpstr>
      <vt:lpstr>MT Symbol</vt:lpstr>
      <vt:lpstr>Segoe UI Symbol</vt:lpstr>
      <vt:lpstr>Symbol</vt:lpstr>
      <vt:lpstr>Times New Roman</vt:lpstr>
      <vt:lpstr>Default Design</vt:lpstr>
      <vt:lpstr>Acrobat Document</vt:lpstr>
      <vt:lpstr>Drawing</vt:lpstr>
      <vt:lpstr>Graph</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the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CHTM/UNM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jdiels</dc:creator>
  <cp:lastModifiedBy>jcdiel</cp:lastModifiedBy>
  <cp:revision>117</cp:revision>
  <dcterms:created xsi:type="dcterms:W3CDTF">2025-01-31T22:13:03Z</dcterms:created>
  <dcterms:modified xsi:type="dcterms:W3CDTF">2026-02-02T01:51:09Z</dcterms:modified>
</cp:coreProperties>
</file>