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89" r:id="rId2"/>
    <p:sldId id="627" r:id="rId3"/>
    <p:sldId id="628" r:id="rId4"/>
    <p:sldId id="626" r:id="rId5"/>
    <p:sldId id="630" r:id="rId6"/>
    <p:sldId id="639" r:id="rId7"/>
    <p:sldId id="644" r:id="rId8"/>
    <p:sldId id="640" r:id="rId9"/>
    <p:sldId id="641" r:id="rId10"/>
    <p:sldId id="642" r:id="rId11"/>
    <p:sldId id="643" r:id="rId12"/>
    <p:sldId id="629" r:id="rId13"/>
    <p:sldId id="633" r:id="rId14"/>
    <p:sldId id="634" r:id="rId15"/>
    <p:sldId id="635" r:id="rId16"/>
    <p:sldId id="636" r:id="rId17"/>
    <p:sldId id="637" r:id="rId18"/>
  </p:sldIdLst>
  <p:sldSz cx="12161838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216" userDrawn="1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928" y="36"/>
      </p:cViewPr>
      <p:guideLst>
        <p:guide orient="horz" pos="3216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7784"/>
    </p:cViewPr>
  </p:sorter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43C2654-3DD4-4C4A-AAD5-D7DBFBEF3B7E}" type="datetimeFigureOut">
              <a:rPr lang="en-US"/>
              <a:pPr>
                <a:defRPr/>
              </a:pPr>
              <a:t>2/9/2026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3000"/>
            <a:ext cx="5473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38F46F8-541A-4F69-B6D6-38402491C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6A56F8-6D6B-4288-9AB2-0D5759C077ED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323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825" y="1122363"/>
            <a:ext cx="91201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825" y="3602038"/>
            <a:ext cx="91201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F60A9-1ADF-409D-A56B-C7475CCD29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6879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48F4A-F27F-4CFD-92AB-949CACC24D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8563" y="274638"/>
            <a:ext cx="2735262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274638"/>
            <a:ext cx="805815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70BD6-CB58-47C0-95B1-7BC54BBF3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52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0FD87-7EC0-43EB-B149-5D3627BC0B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58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263" y="1709738"/>
            <a:ext cx="1048861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263" y="4589463"/>
            <a:ext cx="10488612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9DE97-C92D-46CF-9533-6787DD0165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043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600200"/>
            <a:ext cx="5395912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325" y="1600200"/>
            <a:ext cx="53975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36427-16BC-439F-B701-600E70ABC7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20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88613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81163"/>
            <a:ext cx="51450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505075"/>
            <a:ext cx="51450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325" y="1681163"/>
            <a:ext cx="51704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325" y="2505075"/>
            <a:ext cx="51704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CBD9A-BB5A-474D-B4C9-DDEC4FCB02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7125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1EF17-4652-42C3-9D0B-5DB526ABD9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66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F3294-339B-4F91-ADD4-8D79E377DE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526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39227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488" y="987425"/>
            <a:ext cx="615632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057400"/>
            <a:ext cx="39227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79C7F-7E49-4266-9ECE-C598409DC0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67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39227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488" y="987425"/>
            <a:ext cx="615632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057400"/>
            <a:ext cx="39227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5ACA3-6E0B-4A90-8180-DBEFD46B81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253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013" y="274638"/>
            <a:ext cx="109458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13" y="1600200"/>
            <a:ext cx="1094581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013" y="6245225"/>
            <a:ext cx="28384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56075" y="6245225"/>
            <a:ext cx="38496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5375" y="6245225"/>
            <a:ext cx="28384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B774E07-C75F-4C9D-8C6E-670CCE9174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23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24.xml"/><Relationship Id="rId7" Type="http://schemas.openxmlformats.org/officeDocument/2006/relationships/image" Target="../media/image25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5.xml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30.xml"/><Relationship Id="rId7" Type="http://schemas.openxmlformats.org/officeDocument/2006/relationships/image" Target="../media/image32.emf"/><Relationship Id="rId12" Type="http://schemas.openxmlformats.org/officeDocument/2006/relationships/image" Target="../media/image37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6.png"/><Relationship Id="rId5" Type="http://schemas.openxmlformats.org/officeDocument/2006/relationships/tags" Target="../tags/tag32.xml"/><Relationship Id="rId10" Type="http://schemas.openxmlformats.org/officeDocument/2006/relationships/image" Target="../media/image35.png"/><Relationship Id="rId4" Type="http://schemas.openxmlformats.org/officeDocument/2006/relationships/tags" Target="../tags/tag31.xml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6.png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image" Target="../media/image35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38.png"/><Relationship Id="rId5" Type="http://schemas.openxmlformats.org/officeDocument/2006/relationships/tags" Target="../tags/tag37.xml"/><Relationship Id="rId10" Type="http://schemas.openxmlformats.org/officeDocument/2006/relationships/image" Target="../media/image33.png"/><Relationship Id="rId4" Type="http://schemas.openxmlformats.org/officeDocument/2006/relationships/tags" Target="../tags/tag36.xml"/><Relationship Id="rId9" Type="http://schemas.openxmlformats.org/officeDocument/2006/relationships/image" Target="../media/image32.emf"/><Relationship Id="rId1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image" Target="../media/image32.emf"/><Relationship Id="rId18" Type="http://schemas.openxmlformats.org/officeDocument/2006/relationships/image" Target="../media/image35.png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41.png"/><Relationship Id="rId2" Type="http://schemas.openxmlformats.org/officeDocument/2006/relationships/tags" Target="../tags/tag41.xml"/><Relationship Id="rId16" Type="http://schemas.openxmlformats.org/officeDocument/2006/relationships/image" Target="../media/image40.png"/><Relationship Id="rId20" Type="http://schemas.openxmlformats.org/officeDocument/2006/relationships/image" Target="../media/image42.png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5" Type="http://schemas.openxmlformats.org/officeDocument/2006/relationships/image" Target="../media/image38.png"/><Relationship Id="rId10" Type="http://schemas.openxmlformats.org/officeDocument/2006/relationships/tags" Target="../tags/tag49.xml"/><Relationship Id="rId19" Type="http://schemas.openxmlformats.org/officeDocument/2006/relationships/image" Target="../media/image36.png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6.xml"/><Relationship Id="rId7" Type="http://schemas.openxmlformats.org/officeDocument/2006/relationships/image" Target="../media/image17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1.png"/><Relationship Id="rId5" Type="http://schemas.openxmlformats.org/officeDocument/2006/relationships/tags" Target="../tags/tag18.xml"/><Relationship Id="rId10" Type="http://schemas.openxmlformats.org/officeDocument/2006/relationships/image" Target="../media/image20.png"/><Relationship Id="rId4" Type="http://schemas.openxmlformats.org/officeDocument/2006/relationships/tags" Target="../tags/tag17.xml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documentclass{article}&#10;\usepackage{amsmath}&#10;\pagestyle{empty}&#10;\begin{document}&#10;The radiation of a non-relativistic moving charge (your favorite ENM textbook) is expressed as&#10;\begin{equation}&#10;\Delta E=  \frac{q}{ \epsilon_0 c} \frac{\vec{n} \times(\vec{n} \times \vec{\dot{\beta}})}{R} +\frac{q d}{  \epsilon_0 R^2}.&#10;\label{eq:electronrad}&#10;\end{equation}&#10;where $\beta=v/c$ , $\epsilon_0$ is the vacuum permittivity, $\vec{n} = \vec{R}/R$ is the unit vector of the observation point $\vec{R}$ and ``$d$''&#10;is the displacement of the charge that can be&#10;calculated at time $t$ from the position equations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986" y="1020250"/>
            <a:ext cx="8737524" cy="2733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2981864" y="221488"/>
            <a:ext cx="6199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What does the moving electron do to the applied field?</a:t>
            </a:r>
            <a:endParaRPr lang="en-US" sz="2000" b="1" dirty="0">
              <a:solidFill>
                <a:srgbClr val="0000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120640" y="2017776"/>
            <a:ext cx="1734312" cy="619862"/>
            <a:chOff x="5120640" y="2017776"/>
            <a:chExt cx="1734312" cy="61986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120640" y="2039112"/>
              <a:ext cx="1728216" cy="5985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5126736" y="2017776"/>
              <a:ext cx="1728216" cy="5985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8183880" y="2017776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Dipole term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 descr="\documentclass{article}&#10;\usepackage{amsmath}&#10;\pagestyle{empty}&#10;\begin{document}&#10;``radiation term''only relevant at very&#10;high intensities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49" y="4130591"/>
            <a:ext cx="5854477" cy="227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\documentclass{article}&#10;\usepackage{amsmath}&#10;\usepackage{color}&#10;\pagestyle{empty}&#10;\begin{document}&#10;&#10;\textcolor{red}{$$&#10;\frac{\partial^2 n}{\partial t^2} + \frac{\nu_c}{n_0}\frac{\partial n}{\partial t} + (\frac{e^2 n_0}{m \epsilon_0}) n = 0.&#10;$$}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679156" y="812801"/>
            <a:ext cx="3985883" cy="748370"/>
          </a:xfrm>
          <a:prstGeom prst="rect">
            <a:avLst/>
          </a:prstGeom>
        </p:spPr>
      </p:pic>
      <p:pic>
        <p:nvPicPr>
          <p:cNvPr id="3" name="Picture 2" descr="\documentclass{article}&#10;\usepackage{amsmath}&#10;\pagestyle{empty}&#10;\begin{document}&#10;\fbox{$\displaystyle&#10;\omega_p = \sqrt{\frac{e^2 n_0}{m \epsilon_0}} $}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902993" y="2386825"/>
            <a:ext cx="2055711" cy="1215017"/>
          </a:xfrm>
          <a:prstGeom prst="rect">
            <a:avLst/>
          </a:prstGeom>
        </p:spPr>
      </p:pic>
      <p:pic>
        <p:nvPicPr>
          <p:cNvPr id="5" name="Picture 4" descr="\documentclass{article}&#10;\usepackage{amsmath}&#10;\usepackage{color}&#10;\pagestyle{empty}&#10;\begin{document}&#10;&#10;\textcolor{red}{$$&#10;\frac{\partial^2 n}{\partial t^2} + \frac{\nu_c}{n_0}\frac{\partial n}{\partial t} + \omega_p^2 n = 0.&#10;$$}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390536" y="4319280"/>
            <a:ext cx="3961941" cy="87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2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5145882" y="304800"/>
            <a:ext cx="1962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rgbClr val="000099"/>
                </a:solidFill>
              </a:rPr>
              <a:t>FIELD EQUATION</a:t>
            </a:r>
          </a:p>
        </p:txBody>
      </p:sp>
      <p:pic>
        <p:nvPicPr>
          <p:cNvPr id="4" name="Picture 3" descr="\documentclass{article}&#10;\usepackage{amsmath}&#10;\pagestyle{empty}&#10;\begin{document}&#10;To get to the field equation, uses the Ampere law:&#10;$$&#10;\nabla \times B  = \frac{\partial D}{\partial t} - e n v = 0&#10;$$&#10;since $B$ is neglected.&#10;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032919" y="893763"/>
            <a:ext cx="5911850" cy="1535112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begin{document}&#10;$$&#10;\frac{\partial E}{\partial t} = \frac{e}{\epsilon_0} n v&#10;$$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126958" y="2519364"/>
            <a:ext cx="1266825" cy="566737"/>
          </a:xfrm>
          <a:prstGeom prst="rect">
            <a:avLst/>
          </a:prstGeom>
        </p:spPr>
      </p:pic>
      <p:pic>
        <p:nvPicPr>
          <p:cNvPr id="9" name="Picture 8" descr="\documentclass{article}&#10;\usepackage{amsmath}&#10;\pagestyle{empty}&#10;\begin{document}&#10;and taking the derivative:&#10;$$&#10;\frac{\partial^2 E}{\partial t^2} = \frac{e}{\epsilon_0} \frac{\partial (N_e v)}{\partial t} \approx \frac{e N_e}{\epsilon_0} \frac{\partial  v}{\partial t}&#10;= - \left (\frac{e^2 n_0}{m \epsilon_0} \right ) E&#10; $$&#10;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924969" y="3086101"/>
            <a:ext cx="6421438" cy="1120775"/>
          </a:xfrm>
          <a:prstGeom prst="rect">
            <a:avLst/>
          </a:prstGeom>
        </p:spPr>
      </p:pic>
      <p:pic>
        <p:nvPicPr>
          <p:cNvPr id="10" name="Picture 9" descr="\documentclass{article}&#10;\usepackage{amsmath}&#10;\pagestyle{empty}&#10;\begin{document}&#10;$$m \frac{\partial  v}{\partial t} = -eE $$&#10;&#10;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406357" y="4864101"/>
            <a:ext cx="1403350" cy="531813"/>
          </a:xfrm>
          <a:prstGeom prst="rect">
            <a:avLst/>
          </a:prstGeom>
        </p:spPr>
      </p:pic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flipH="1">
            <a:off x="6863557" y="4206876"/>
            <a:ext cx="457200" cy="657225"/>
          </a:xfrm>
          <a:prstGeom prst="line">
            <a:avLst/>
          </a:prstGeom>
          <a:noFill/>
          <a:ln w="19050" algn="ctr">
            <a:solidFill>
              <a:srgbClr val="000099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0134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rude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619" y="-38100"/>
            <a:ext cx="4933950" cy="698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08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rud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395" y="0"/>
            <a:ext cx="5991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5871369" y="2147888"/>
            <a:ext cx="152400" cy="1762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6938170" y="2295526"/>
            <a:ext cx="1514475" cy="633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6538120" y="4371976"/>
            <a:ext cx="1514475" cy="633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6080919" y="5105401"/>
            <a:ext cx="795338" cy="352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9" name="Arc 7"/>
          <p:cNvSpPr>
            <a:spLocks/>
          </p:cNvSpPr>
          <p:nvPr/>
        </p:nvSpPr>
        <p:spPr bwMode="auto">
          <a:xfrm>
            <a:off x="7295357" y="3567114"/>
            <a:ext cx="995362" cy="2682875"/>
          </a:xfrm>
          <a:custGeom>
            <a:avLst/>
            <a:gdLst>
              <a:gd name="T0" fmla="*/ 0 w 21600"/>
              <a:gd name="T1" fmla="*/ 0 h 33984"/>
              <a:gd name="T2" fmla="*/ 2147483646 w 21600"/>
              <a:gd name="T3" fmla="*/ 2147483646 h 33984"/>
              <a:gd name="T4" fmla="*/ 0 w 21600"/>
              <a:gd name="T5" fmla="*/ 2147483646 h 339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3984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6030"/>
                  <a:pt x="20237" y="30354"/>
                  <a:pt x="17697" y="33984"/>
                </a:cubicBezTo>
              </a:path>
              <a:path w="21600" h="33984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6030"/>
                  <a:pt x="20237" y="30354"/>
                  <a:pt x="17697" y="33984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00" cmpd="dbl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1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394" y="4095751"/>
            <a:ext cx="61404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TextBox 13"/>
          <p:cNvSpPr txBox="1">
            <a:spLocks noChangeArrowheads="1"/>
          </p:cNvSpPr>
          <p:nvPr/>
        </p:nvSpPr>
        <p:spPr bwMode="auto">
          <a:xfrm>
            <a:off x="2856707" y="5037138"/>
            <a:ext cx="6159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Taking the ε out of the time derivative is not the right approach.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556544" y="88901"/>
            <a:ext cx="372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wrong with the Dude Drude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835944" y="749301"/>
            <a:ext cx="330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The plasma frequency defined by </a:t>
            </a:r>
          </a:p>
        </p:txBody>
      </p:sp>
      <p:pic>
        <p:nvPicPr>
          <p:cNvPr id="13318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319" y="569914"/>
            <a:ext cx="14351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788944" y="749301"/>
            <a:ext cx="261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represent a real frequency: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988344" y="1295400"/>
            <a:ext cx="48656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the frequency for density fluctuations of electrons.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988345" y="1816100"/>
            <a:ext cx="71358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The characteristic period is ps, longer than the duration of a short pulse (fs)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988344" y="2374901"/>
            <a:ext cx="744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The Drude model is isotropic. At 800 nm, the ionization is anisotropic (tunnel) 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2039144" y="2908301"/>
            <a:ext cx="634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With Drude, no difference between linear and circular polarization.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2216944" y="3708401"/>
            <a:ext cx="3746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error in the classical derivation:</a:t>
            </a:r>
          </a:p>
        </p:txBody>
      </p:sp>
      <p:sp>
        <p:nvSpPr>
          <p:cNvPr id="13325" name="Oval 13"/>
          <p:cNvSpPr>
            <a:spLocks noChangeArrowheads="1"/>
          </p:cNvSpPr>
          <p:nvPr/>
        </p:nvSpPr>
        <p:spPr bwMode="auto">
          <a:xfrm>
            <a:off x="1674019" y="901700"/>
            <a:ext cx="114300" cy="127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6" name="Oval 14"/>
          <p:cNvSpPr>
            <a:spLocks noChangeArrowheads="1"/>
          </p:cNvSpPr>
          <p:nvPr/>
        </p:nvSpPr>
        <p:spPr bwMode="auto">
          <a:xfrm>
            <a:off x="1680369" y="1968500"/>
            <a:ext cx="114300" cy="127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7" name="Oval 15"/>
          <p:cNvSpPr>
            <a:spLocks noChangeArrowheads="1"/>
          </p:cNvSpPr>
          <p:nvPr/>
        </p:nvSpPr>
        <p:spPr bwMode="auto">
          <a:xfrm>
            <a:off x="1680369" y="2501900"/>
            <a:ext cx="114300" cy="127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8" name="Oval 16"/>
          <p:cNvSpPr>
            <a:spLocks noChangeArrowheads="1"/>
          </p:cNvSpPr>
          <p:nvPr/>
        </p:nvSpPr>
        <p:spPr bwMode="auto">
          <a:xfrm>
            <a:off x="1680369" y="3048000"/>
            <a:ext cx="114300" cy="127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097" name="Group 17"/>
          <p:cNvGrpSpPr>
            <a:grpSpLocks/>
          </p:cNvGrpSpPr>
          <p:nvPr/>
        </p:nvGrpSpPr>
        <p:grpSpPr bwMode="auto">
          <a:xfrm>
            <a:off x="6919119" y="4051300"/>
            <a:ext cx="1714500" cy="673100"/>
            <a:chOff x="3408" y="2552"/>
            <a:chExt cx="1080" cy="424"/>
          </a:xfrm>
        </p:grpSpPr>
        <p:sp>
          <p:nvSpPr>
            <p:cNvPr id="13330" name="Line 18"/>
            <p:cNvSpPr>
              <a:spLocks noChangeShapeType="1"/>
            </p:cNvSpPr>
            <p:nvPr/>
          </p:nvSpPr>
          <p:spPr bwMode="auto">
            <a:xfrm>
              <a:off x="3424" y="2552"/>
              <a:ext cx="1064" cy="4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Line 19"/>
            <p:cNvSpPr>
              <a:spLocks noChangeShapeType="1"/>
            </p:cNvSpPr>
            <p:nvPr/>
          </p:nvSpPr>
          <p:spPr bwMode="auto">
            <a:xfrm flipV="1">
              <a:off x="3408" y="2576"/>
              <a:ext cx="1064" cy="4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940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119" y="1"/>
            <a:ext cx="2971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959769" y="323851"/>
            <a:ext cx="375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Classical light-matter interaction</a:t>
            </a: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1759745" y="582613"/>
            <a:ext cx="11726863" cy="2176462"/>
            <a:chOff x="158" y="1033"/>
            <a:chExt cx="5425" cy="1371"/>
          </a:xfrm>
        </p:grpSpPr>
        <p:grpSp>
          <p:nvGrpSpPr>
            <p:cNvPr id="9273" name="Group 5"/>
            <p:cNvGrpSpPr>
              <a:grpSpLocks/>
            </p:cNvGrpSpPr>
            <p:nvPr/>
          </p:nvGrpSpPr>
          <p:grpSpPr bwMode="auto">
            <a:xfrm>
              <a:off x="158" y="1033"/>
              <a:ext cx="3276" cy="1371"/>
              <a:chOff x="622" y="769"/>
              <a:chExt cx="4305" cy="1675"/>
            </a:xfrm>
          </p:grpSpPr>
          <p:sp>
            <p:nvSpPr>
              <p:cNvPr id="9275" name="Freeform 6"/>
              <p:cNvSpPr>
                <a:spLocks/>
              </p:cNvSpPr>
              <p:nvPr/>
            </p:nvSpPr>
            <p:spPr bwMode="auto">
              <a:xfrm>
                <a:off x="4223" y="769"/>
                <a:ext cx="704" cy="1357"/>
              </a:xfrm>
              <a:custGeom>
                <a:avLst/>
                <a:gdLst>
                  <a:gd name="T0" fmla="*/ 0 w 704"/>
                  <a:gd name="T1" fmla="*/ 1315 h 1357"/>
                  <a:gd name="T2" fmla="*/ 64 w 704"/>
                  <a:gd name="T3" fmla="*/ 1114 h 1357"/>
                  <a:gd name="T4" fmla="*/ 119 w 704"/>
                  <a:gd name="T5" fmla="*/ 675 h 1357"/>
                  <a:gd name="T6" fmla="*/ 128 w 704"/>
                  <a:gd name="T7" fmla="*/ 108 h 1357"/>
                  <a:gd name="T8" fmla="*/ 156 w 704"/>
                  <a:gd name="T9" fmla="*/ 26 h 1357"/>
                  <a:gd name="T10" fmla="*/ 183 w 704"/>
                  <a:gd name="T11" fmla="*/ 90 h 1357"/>
                  <a:gd name="T12" fmla="*/ 201 w 704"/>
                  <a:gd name="T13" fmla="*/ 465 h 1357"/>
                  <a:gd name="T14" fmla="*/ 247 w 704"/>
                  <a:gd name="T15" fmla="*/ 913 h 1357"/>
                  <a:gd name="T16" fmla="*/ 375 w 704"/>
                  <a:gd name="T17" fmla="*/ 1215 h 1357"/>
                  <a:gd name="T18" fmla="*/ 604 w 704"/>
                  <a:gd name="T19" fmla="*/ 1334 h 1357"/>
                  <a:gd name="T20" fmla="*/ 704 w 704"/>
                  <a:gd name="T21" fmla="*/ 1352 h 135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04" h="1357">
                    <a:moveTo>
                      <a:pt x="0" y="1315"/>
                    </a:moveTo>
                    <a:cubicBezTo>
                      <a:pt x="22" y="1268"/>
                      <a:pt x="44" y="1221"/>
                      <a:pt x="64" y="1114"/>
                    </a:cubicBezTo>
                    <a:cubicBezTo>
                      <a:pt x="84" y="1007"/>
                      <a:pt x="108" y="843"/>
                      <a:pt x="119" y="675"/>
                    </a:cubicBezTo>
                    <a:cubicBezTo>
                      <a:pt x="130" y="507"/>
                      <a:pt x="122" y="216"/>
                      <a:pt x="128" y="108"/>
                    </a:cubicBezTo>
                    <a:cubicBezTo>
                      <a:pt x="134" y="0"/>
                      <a:pt x="147" y="29"/>
                      <a:pt x="156" y="26"/>
                    </a:cubicBezTo>
                    <a:cubicBezTo>
                      <a:pt x="165" y="23"/>
                      <a:pt x="176" y="17"/>
                      <a:pt x="183" y="90"/>
                    </a:cubicBezTo>
                    <a:cubicBezTo>
                      <a:pt x="190" y="163"/>
                      <a:pt x="190" y="328"/>
                      <a:pt x="201" y="465"/>
                    </a:cubicBezTo>
                    <a:cubicBezTo>
                      <a:pt x="212" y="602"/>
                      <a:pt x="218" y="788"/>
                      <a:pt x="247" y="913"/>
                    </a:cubicBezTo>
                    <a:cubicBezTo>
                      <a:pt x="276" y="1038"/>
                      <a:pt x="316" y="1145"/>
                      <a:pt x="375" y="1215"/>
                    </a:cubicBezTo>
                    <a:cubicBezTo>
                      <a:pt x="434" y="1285"/>
                      <a:pt x="549" y="1311"/>
                      <a:pt x="604" y="1334"/>
                    </a:cubicBezTo>
                    <a:cubicBezTo>
                      <a:pt x="659" y="1357"/>
                      <a:pt x="690" y="1351"/>
                      <a:pt x="704" y="1352"/>
                    </a:cubicBezTo>
                  </a:path>
                </a:pathLst>
              </a:custGeom>
              <a:noFill/>
              <a:ln w="19050" cap="flat" cmpd="sng">
                <a:solidFill>
                  <a:srgbClr val="00008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6" name="Freeform 7"/>
              <p:cNvSpPr>
                <a:spLocks/>
              </p:cNvSpPr>
              <p:nvPr/>
            </p:nvSpPr>
            <p:spPr bwMode="auto">
              <a:xfrm>
                <a:off x="622" y="2112"/>
                <a:ext cx="3765" cy="37"/>
              </a:xfrm>
              <a:custGeom>
                <a:avLst/>
                <a:gdLst>
                  <a:gd name="T0" fmla="*/ 3584 w 3765"/>
                  <a:gd name="T1" fmla="*/ 0 h 37"/>
                  <a:gd name="T2" fmla="*/ 3529 w 3765"/>
                  <a:gd name="T3" fmla="*/ 27 h 37"/>
                  <a:gd name="T4" fmla="*/ 3309 w 3765"/>
                  <a:gd name="T5" fmla="*/ 37 h 37"/>
                  <a:gd name="T6" fmla="*/ 795 w 3765"/>
                  <a:gd name="T7" fmla="*/ 27 h 37"/>
                  <a:gd name="T8" fmla="*/ 0 w 3765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65" h="37">
                    <a:moveTo>
                      <a:pt x="3584" y="0"/>
                    </a:moveTo>
                    <a:cubicBezTo>
                      <a:pt x="3579" y="10"/>
                      <a:pt x="3575" y="21"/>
                      <a:pt x="3529" y="27"/>
                    </a:cubicBezTo>
                    <a:cubicBezTo>
                      <a:pt x="3483" y="33"/>
                      <a:pt x="3765" y="37"/>
                      <a:pt x="3309" y="37"/>
                    </a:cubicBezTo>
                    <a:cubicBezTo>
                      <a:pt x="2853" y="37"/>
                      <a:pt x="1346" y="27"/>
                      <a:pt x="795" y="27"/>
                    </a:cubicBezTo>
                    <a:cubicBezTo>
                      <a:pt x="244" y="27"/>
                      <a:pt x="122" y="32"/>
                      <a:pt x="0" y="37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7" name="Line 8"/>
              <p:cNvSpPr>
                <a:spLocks noChangeShapeType="1"/>
              </p:cNvSpPr>
              <p:nvPr/>
            </p:nvSpPr>
            <p:spPr bwMode="auto">
              <a:xfrm flipV="1">
                <a:off x="631" y="2139"/>
                <a:ext cx="1201" cy="1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8" name="Line 9"/>
              <p:cNvSpPr>
                <a:spLocks noChangeShapeType="1"/>
              </p:cNvSpPr>
              <p:nvPr/>
            </p:nvSpPr>
            <p:spPr bwMode="auto">
              <a:xfrm>
                <a:off x="2328" y="2140"/>
                <a:ext cx="516" cy="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9" name="Line 10"/>
              <p:cNvSpPr>
                <a:spLocks noChangeShapeType="1"/>
              </p:cNvSpPr>
              <p:nvPr/>
            </p:nvSpPr>
            <p:spPr bwMode="auto">
              <a:xfrm>
                <a:off x="2848" y="2140"/>
                <a:ext cx="516" cy="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0" name="Line 11"/>
              <p:cNvSpPr>
                <a:spLocks noChangeShapeType="1"/>
              </p:cNvSpPr>
              <p:nvPr/>
            </p:nvSpPr>
            <p:spPr bwMode="auto">
              <a:xfrm>
                <a:off x="1832" y="2140"/>
                <a:ext cx="516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1" name="Line 12"/>
              <p:cNvSpPr>
                <a:spLocks noChangeShapeType="1"/>
              </p:cNvSpPr>
              <p:nvPr/>
            </p:nvSpPr>
            <p:spPr bwMode="auto">
              <a:xfrm>
                <a:off x="3356" y="2144"/>
                <a:ext cx="516" cy="0"/>
              </a:xfrm>
              <a:prstGeom prst="line">
                <a:avLst/>
              </a:prstGeom>
              <a:noFill/>
              <a:ln w="19050">
                <a:solidFill>
                  <a:srgbClr val="0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2" name="Freeform 13"/>
              <p:cNvSpPr>
                <a:spLocks/>
              </p:cNvSpPr>
              <p:nvPr/>
            </p:nvSpPr>
            <p:spPr bwMode="auto">
              <a:xfrm>
                <a:off x="3872" y="2096"/>
                <a:ext cx="340" cy="51"/>
              </a:xfrm>
              <a:custGeom>
                <a:avLst/>
                <a:gdLst>
                  <a:gd name="T0" fmla="*/ 0 w 340"/>
                  <a:gd name="T1" fmla="*/ 48 h 51"/>
                  <a:gd name="T2" fmla="*/ 96 w 340"/>
                  <a:gd name="T3" fmla="*/ 48 h 51"/>
                  <a:gd name="T4" fmla="*/ 284 w 340"/>
                  <a:gd name="T5" fmla="*/ 48 h 51"/>
                  <a:gd name="T6" fmla="*/ 316 w 340"/>
                  <a:gd name="T7" fmla="*/ 32 h 51"/>
                  <a:gd name="T8" fmla="*/ 340 w 340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0" h="51">
                    <a:moveTo>
                      <a:pt x="0" y="48"/>
                    </a:moveTo>
                    <a:cubicBezTo>
                      <a:pt x="24" y="48"/>
                      <a:pt x="49" y="48"/>
                      <a:pt x="96" y="48"/>
                    </a:cubicBezTo>
                    <a:cubicBezTo>
                      <a:pt x="143" y="48"/>
                      <a:pt x="247" y="51"/>
                      <a:pt x="284" y="48"/>
                    </a:cubicBezTo>
                    <a:cubicBezTo>
                      <a:pt x="321" y="45"/>
                      <a:pt x="307" y="40"/>
                      <a:pt x="316" y="32"/>
                    </a:cubicBezTo>
                    <a:cubicBezTo>
                      <a:pt x="325" y="24"/>
                      <a:pt x="335" y="7"/>
                      <a:pt x="340" y="0"/>
                    </a:cubicBezTo>
                  </a:path>
                </a:pathLst>
              </a:custGeom>
              <a:noFill/>
              <a:ln w="19050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3" name="Line 14"/>
              <p:cNvSpPr>
                <a:spLocks noChangeShapeType="1"/>
              </p:cNvSpPr>
              <p:nvPr/>
            </p:nvSpPr>
            <p:spPr bwMode="auto">
              <a:xfrm>
                <a:off x="4379" y="814"/>
                <a:ext cx="0" cy="14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4" name="Line 15"/>
              <p:cNvSpPr>
                <a:spLocks noChangeShapeType="1"/>
              </p:cNvSpPr>
              <p:nvPr/>
            </p:nvSpPr>
            <p:spPr bwMode="auto">
              <a:xfrm>
                <a:off x="869" y="1691"/>
                <a:ext cx="0" cy="4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9285" name="Picture 16" descr="txp_fig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4" y="2221"/>
                <a:ext cx="313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86" name="Picture 17" descr="txp_fig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3" y="2308"/>
                <a:ext cx="191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9274" name="Freeform 18"/>
            <p:cNvSpPr>
              <a:spLocks/>
            </p:cNvSpPr>
            <p:nvPr/>
          </p:nvSpPr>
          <p:spPr bwMode="auto">
            <a:xfrm>
              <a:off x="3418" y="2142"/>
              <a:ext cx="2165" cy="17"/>
            </a:xfrm>
            <a:custGeom>
              <a:avLst/>
              <a:gdLst>
                <a:gd name="T0" fmla="*/ 8 w 2165"/>
                <a:gd name="T1" fmla="*/ 0 h 17"/>
                <a:gd name="T2" fmla="*/ 128 w 2165"/>
                <a:gd name="T3" fmla="*/ 15 h 17"/>
                <a:gd name="T4" fmla="*/ 779 w 2165"/>
                <a:gd name="T5" fmla="*/ 15 h 17"/>
                <a:gd name="T6" fmla="*/ 2165 w 2165"/>
                <a:gd name="T7" fmla="*/ 15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5" h="17">
                  <a:moveTo>
                    <a:pt x="8" y="0"/>
                  </a:moveTo>
                  <a:cubicBezTo>
                    <a:pt x="4" y="6"/>
                    <a:pt x="0" y="13"/>
                    <a:pt x="128" y="15"/>
                  </a:cubicBezTo>
                  <a:cubicBezTo>
                    <a:pt x="256" y="17"/>
                    <a:pt x="440" y="15"/>
                    <a:pt x="779" y="15"/>
                  </a:cubicBezTo>
                  <a:cubicBezTo>
                    <a:pt x="1118" y="15"/>
                    <a:pt x="1641" y="15"/>
                    <a:pt x="2165" y="15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21" name="Group 19"/>
          <p:cNvGrpSpPr>
            <a:grpSpLocks/>
          </p:cNvGrpSpPr>
          <p:nvPr/>
        </p:nvGrpSpPr>
        <p:grpSpPr bwMode="auto">
          <a:xfrm>
            <a:off x="3193258" y="4557714"/>
            <a:ext cx="1787525" cy="727075"/>
            <a:chOff x="2303" y="2019"/>
            <a:chExt cx="1126" cy="458"/>
          </a:xfrm>
        </p:grpSpPr>
        <p:sp>
          <p:nvSpPr>
            <p:cNvPr id="9269" name="Freeform 20"/>
            <p:cNvSpPr>
              <a:spLocks/>
            </p:cNvSpPr>
            <p:nvPr/>
          </p:nvSpPr>
          <p:spPr bwMode="auto">
            <a:xfrm>
              <a:off x="2303" y="2022"/>
              <a:ext cx="280" cy="455"/>
            </a:xfrm>
            <a:custGeom>
              <a:avLst/>
              <a:gdLst>
                <a:gd name="T0" fmla="*/ 0 w 280"/>
                <a:gd name="T1" fmla="*/ 55940 h 73"/>
                <a:gd name="T2" fmla="*/ 24 w 280"/>
                <a:gd name="T3" fmla="*/ 55940 h 73"/>
                <a:gd name="T4" fmla="*/ 79 w 280"/>
                <a:gd name="T5" fmla="*/ 582575 h 73"/>
                <a:gd name="T6" fmla="*/ 145 w 280"/>
                <a:gd name="T7" fmla="*/ 2700107 h 73"/>
                <a:gd name="T8" fmla="*/ 213 w 280"/>
                <a:gd name="T9" fmla="*/ 3988754 h 73"/>
                <a:gd name="T10" fmla="*/ 280 w 280"/>
                <a:gd name="T11" fmla="*/ 4280042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0" h="73">
                  <a:moveTo>
                    <a:pt x="0" y="1"/>
                  </a:moveTo>
                  <a:cubicBezTo>
                    <a:pt x="5" y="0"/>
                    <a:pt x="11" y="0"/>
                    <a:pt x="24" y="1"/>
                  </a:cubicBezTo>
                  <a:cubicBezTo>
                    <a:pt x="37" y="2"/>
                    <a:pt x="59" y="3"/>
                    <a:pt x="79" y="10"/>
                  </a:cubicBezTo>
                  <a:cubicBezTo>
                    <a:pt x="99" y="17"/>
                    <a:pt x="123" y="36"/>
                    <a:pt x="145" y="46"/>
                  </a:cubicBezTo>
                  <a:cubicBezTo>
                    <a:pt x="167" y="56"/>
                    <a:pt x="191" y="64"/>
                    <a:pt x="213" y="68"/>
                  </a:cubicBezTo>
                  <a:cubicBezTo>
                    <a:pt x="235" y="72"/>
                    <a:pt x="257" y="72"/>
                    <a:pt x="280" y="73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0" name="Freeform 21"/>
            <p:cNvSpPr>
              <a:spLocks/>
            </p:cNvSpPr>
            <p:nvPr/>
          </p:nvSpPr>
          <p:spPr bwMode="auto">
            <a:xfrm>
              <a:off x="2871" y="2020"/>
              <a:ext cx="280" cy="455"/>
            </a:xfrm>
            <a:custGeom>
              <a:avLst/>
              <a:gdLst>
                <a:gd name="T0" fmla="*/ 0 w 280"/>
                <a:gd name="T1" fmla="*/ 55940 h 73"/>
                <a:gd name="T2" fmla="*/ 24 w 280"/>
                <a:gd name="T3" fmla="*/ 55940 h 73"/>
                <a:gd name="T4" fmla="*/ 79 w 280"/>
                <a:gd name="T5" fmla="*/ 582575 h 73"/>
                <a:gd name="T6" fmla="*/ 145 w 280"/>
                <a:gd name="T7" fmla="*/ 2700107 h 73"/>
                <a:gd name="T8" fmla="*/ 213 w 280"/>
                <a:gd name="T9" fmla="*/ 3988754 h 73"/>
                <a:gd name="T10" fmla="*/ 280 w 280"/>
                <a:gd name="T11" fmla="*/ 4280042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0" h="73">
                  <a:moveTo>
                    <a:pt x="0" y="1"/>
                  </a:moveTo>
                  <a:cubicBezTo>
                    <a:pt x="5" y="0"/>
                    <a:pt x="11" y="0"/>
                    <a:pt x="24" y="1"/>
                  </a:cubicBezTo>
                  <a:cubicBezTo>
                    <a:pt x="37" y="2"/>
                    <a:pt x="59" y="3"/>
                    <a:pt x="79" y="10"/>
                  </a:cubicBezTo>
                  <a:cubicBezTo>
                    <a:pt x="99" y="17"/>
                    <a:pt x="123" y="36"/>
                    <a:pt x="145" y="46"/>
                  </a:cubicBezTo>
                  <a:cubicBezTo>
                    <a:pt x="167" y="56"/>
                    <a:pt x="191" y="64"/>
                    <a:pt x="213" y="68"/>
                  </a:cubicBezTo>
                  <a:cubicBezTo>
                    <a:pt x="235" y="72"/>
                    <a:pt x="257" y="72"/>
                    <a:pt x="280" y="73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1" name="Freeform 22"/>
            <p:cNvSpPr>
              <a:spLocks/>
            </p:cNvSpPr>
            <p:nvPr/>
          </p:nvSpPr>
          <p:spPr bwMode="auto">
            <a:xfrm flipH="1">
              <a:off x="2585" y="2022"/>
              <a:ext cx="280" cy="455"/>
            </a:xfrm>
            <a:custGeom>
              <a:avLst/>
              <a:gdLst>
                <a:gd name="T0" fmla="*/ 0 w 280"/>
                <a:gd name="T1" fmla="*/ 55940 h 73"/>
                <a:gd name="T2" fmla="*/ 24 w 280"/>
                <a:gd name="T3" fmla="*/ 55940 h 73"/>
                <a:gd name="T4" fmla="*/ 79 w 280"/>
                <a:gd name="T5" fmla="*/ 582575 h 73"/>
                <a:gd name="T6" fmla="*/ 145 w 280"/>
                <a:gd name="T7" fmla="*/ 2700107 h 73"/>
                <a:gd name="T8" fmla="*/ 213 w 280"/>
                <a:gd name="T9" fmla="*/ 3988754 h 73"/>
                <a:gd name="T10" fmla="*/ 280 w 280"/>
                <a:gd name="T11" fmla="*/ 4280042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0" h="73">
                  <a:moveTo>
                    <a:pt x="0" y="1"/>
                  </a:moveTo>
                  <a:cubicBezTo>
                    <a:pt x="5" y="0"/>
                    <a:pt x="11" y="0"/>
                    <a:pt x="24" y="1"/>
                  </a:cubicBezTo>
                  <a:cubicBezTo>
                    <a:pt x="37" y="2"/>
                    <a:pt x="59" y="3"/>
                    <a:pt x="79" y="10"/>
                  </a:cubicBezTo>
                  <a:cubicBezTo>
                    <a:pt x="99" y="17"/>
                    <a:pt x="123" y="36"/>
                    <a:pt x="145" y="46"/>
                  </a:cubicBezTo>
                  <a:cubicBezTo>
                    <a:pt x="167" y="56"/>
                    <a:pt x="191" y="64"/>
                    <a:pt x="213" y="68"/>
                  </a:cubicBezTo>
                  <a:cubicBezTo>
                    <a:pt x="235" y="72"/>
                    <a:pt x="257" y="72"/>
                    <a:pt x="280" y="73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2" name="Freeform 23"/>
            <p:cNvSpPr>
              <a:spLocks/>
            </p:cNvSpPr>
            <p:nvPr/>
          </p:nvSpPr>
          <p:spPr bwMode="auto">
            <a:xfrm flipH="1">
              <a:off x="3149" y="2019"/>
              <a:ext cx="280" cy="455"/>
            </a:xfrm>
            <a:custGeom>
              <a:avLst/>
              <a:gdLst>
                <a:gd name="T0" fmla="*/ 0 w 280"/>
                <a:gd name="T1" fmla="*/ 55940 h 73"/>
                <a:gd name="T2" fmla="*/ 24 w 280"/>
                <a:gd name="T3" fmla="*/ 55940 h 73"/>
                <a:gd name="T4" fmla="*/ 79 w 280"/>
                <a:gd name="T5" fmla="*/ 582575 h 73"/>
                <a:gd name="T6" fmla="*/ 145 w 280"/>
                <a:gd name="T7" fmla="*/ 2700107 h 73"/>
                <a:gd name="T8" fmla="*/ 213 w 280"/>
                <a:gd name="T9" fmla="*/ 3988754 h 73"/>
                <a:gd name="T10" fmla="*/ 280 w 280"/>
                <a:gd name="T11" fmla="*/ 4280042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0" h="73">
                  <a:moveTo>
                    <a:pt x="0" y="1"/>
                  </a:moveTo>
                  <a:cubicBezTo>
                    <a:pt x="5" y="0"/>
                    <a:pt x="11" y="0"/>
                    <a:pt x="24" y="1"/>
                  </a:cubicBezTo>
                  <a:cubicBezTo>
                    <a:pt x="37" y="2"/>
                    <a:pt x="59" y="3"/>
                    <a:pt x="79" y="10"/>
                  </a:cubicBezTo>
                  <a:cubicBezTo>
                    <a:pt x="99" y="17"/>
                    <a:pt x="123" y="36"/>
                    <a:pt x="145" y="46"/>
                  </a:cubicBezTo>
                  <a:cubicBezTo>
                    <a:pt x="167" y="56"/>
                    <a:pt x="191" y="64"/>
                    <a:pt x="213" y="68"/>
                  </a:cubicBezTo>
                  <a:cubicBezTo>
                    <a:pt x="235" y="72"/>
                    <a:pt x="257" y="72"/>
                    <a:pt x="280" y="73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22" name="Group 24"/>
          <p:cNvGrpSpPr>
            <a:grpSpLocks/>
          </p:cNvGrpSpPr>
          <p:nvPr/>
        </p:nvGrpSpPr>
        <p:grpSpPr bwMode="auto">
          <a:xfrm>
            <a:off x="3409158" y="5873750"/>
            <a:ext cx="1779587" cy="115888"/>
            <a:chOff x="581" y="3721"/>
            <a:chExt cx="1121" cy="73"/>
          </a:xfrm>
        </p:grpSpPr>
        <p:sp>
          <p:nvSpPr>
            <p:cNvPr id="9265" name="Freeform 25"/>
            <p:cNvSpPr>
              <a:spLocks/>
            </p:cNvSpPr>
            <p:nvPr/>
          </p:nvSpPr>
          <p:spPr bwMode="auto">
            <a:xfrm>
              <a:off x="581" y="3721"/>
              <a:ext cx="280" cy="73"/>
            </a:xfrm>
            <a:custGeom>
              <a:avLst/>
              <a:gdLst>
                <a:gd name="T0" fmla="*/ 0 w 280"/>
                <a:gd name="T1" fmla="*/ 1 h 73"/>
                <a:gd name="T2" fmla="*/ 24 w 280"/>
                <a:gd name="T3" fmla="*/ 1 h 73"/>
                <a:gd name="T4" fmla="*/ 79 w 280"/>
                <a:gd name="T5" fmla="*/ 10 h 73"/>
                <a:gd name="T6" fmla="*/ 145 w 280"/>
                <a:gd name="T7" fmla="*/ 46 h 73"/>
                <a:gd name="T8" fmla="*/ 213 w 280"/>
                <a:gd name="T9" fmla="*/ 68 h 73"/>
                <a:gd name="T10" fmla="*/ 280 w 280"/>
                <a:gd name="T11" fmla="*/ 73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0" h="73">
                  <a:moveTo>
                    <a:pt x="0" y="1"/>
                  </a:moveTo>
                  <a:cubicBezTo>
                    <a:pt x="5" y="0"/>
                    <a:pt x="11" y="0"/>
                    <a:pt x="24" y="1"/>
                  </a:cubicBezTo>
                  <a:cubicBezTo>
                    <a:pt x="37" y="2"/>
                    <a:pt x="59" y="3"/>
                    <a:pt x="79" y="10"/>
                  </a:cubicBezTo>
                  <a:cubicBezTo>
                    <a:pt x="99" y="17"/>
                    <a:pt x="123" y="36"/>
                    <a:pt x="145" y="46"/>
                  </a:cubicBezTo>
                  <a:cubicBezTo>
                    <a:pt x="167" y="56"/>
                    <a:pt x="191" y="64"/>
                    <a:pt x="213" y="68"/>
                  </a:cubicBezTo>
                  <a:cubicBezTo>
                    <a:pt x="235" y="72"/>
                    <a:pt x="257" y="72"/>
                    <a:pt x="280" y="73"/>
                  </a:cubicBezTo>
                </a:path>
              </a:pathLst>
            </a:custGeom>
            <a:noFill/>
            <a:ln w="3175" cap="rnd" cmpd="sng">
              <a:solidFill>
                <a:srgbClr val="000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6" name="Freeform 26"/>
            <p:cNvSpPr>
              <a:spLocks/>
            </p:cNvSpPr>
            <p:nvPr/>
          </p:nvSpPr>
          <p:spPr bwMode="auto">
            <a:xfrm flipH="1">
              <a:off x="861" y="3721"/>
              <a:ext cx="280" cy="73"/>
            </a:xfrm>
            <a:custGeom>
              <a:avLst/>
              <a:gdLst>
                <a:gd name="T0" fmla="*/ 0 w 280"/>
                <a:gd name="T1" fmla="*/ 1 h 73"/>
                <a:gd name="T2" fmla="*/ 24 w 280"/>
                <a:gd name="T3" fmla="*/ 1 h 73"/>
                <a:gd name="T4" fmla="*/ 79 w 280"/>
                <a:gd name="T5" fmla="*/ 10 h 73"/>
                <a:gd name="T6" fmla="*/ 145 w 280"/>
                <a:gd name="T7" fmla="*/ 46 h 73"/>
                <a:gd name="T8" fmla="*/ 213 w 280"/>
                <a:gd name="T9" fmla="*/ 68 h 73"/>
                <a:gd name="T10" fmla="*/ 280 w 280"/>
                <a:gd name="T11" fmla="*/ 73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0" h="73">
                  <a:moveTo>
                    <a:pt x="0" y="1"/>
                  </a:moveTo>
                  <a:cubicBezTo>
                    <a:pt x="5" y="0"/>
                    <a:pt x="11" y="0"/>
                    <a:pt x="24" y="1"/>
                  </a:cubicBezTo>
                  <a:cubicBezTo>
                    <a:pt x="37" y="2"/>
                    <a:pt x="59" y="3"/>
                    <a:pt x="79" y="10"/>
                  </a:cubicBezTo>
                  <a:cubicBezTo>
                    <a:pt x="99" y="17"/>
                    <a:pt x="123" y="36"/>
                    <a:pt x="145" y="46"/>
                  </a:cubicBezTo>
                  <a:cubicBezTo>
                    <a:pt x="167" y="56"/>
                    <a:pt x="191" y="64"/>
                    <a:pt x="213" y="68"/>
                  </a:cubicBezTo>
                  <a:cubicBezTo>
                    <a:pt x="235" y="72"/>
                    <a:pt x="257" y="72"/>
                    <a:pt x="280" y="73"/>
                  </a:cubicBezTo>
                </a:path>
              </a:pathLst>
            </a:custGeom>
            <a:noFill/>
            <a:ln w="3175" cap="rnd" cmpd="sng">
              <a:solidFill>
                <a:srgbClr val="000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7" name="Freeform 27"/>
            <p:cNvSpPr>
              <a:spLocks/>
            </p:cNvSpPr>
            <p:nvPr/>
          </p:nvSpPr>
          <p:spPr bwMode="auto">
            <a:xfrm>
              <a:off x="1142" y="3721"/>
              <a:ext cx="280" cy="73"/>
            </a:xfrm>
            <a:custGeom>
              <a:avLst/>
              <a:gdLst>
                <a:gd name="T0" fmla="*/ 0 w 280"/>
                <a:gd name="T1" fmla="*/ 1 h 73"/>
                <a:gd name="T2" fmla="*/ 24 w 280"/>
                <a:gd name="T3" fmla="*/ 1 h 73"/>
                <a:gd name="T4" fmla="*/ 79 w 280"/>
                <a:gd name="T5" fmla="*/ 10 h 73"/>
                <a:gd name="T6" fmla="*/ 145 w 280"/>
                <a:gd name="T7" fmla="*/ 46 h 73"/>
                <a:gd name="T8" fmla="*/ 213 w 280"/>
                <a:gd name="T9" fmla="*/ 68 h 73"/>
                <a:gd name="T10" fmla="*/ 280 w 280"/>
                <a:gd name="T11" fmla="*/ 73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0" h="73">
                  <a:moveTo>
                    <a:pt x="0" y="1"/>
                  </a:moveTo>
                  <a:cubicBezTo>
                    <a:pt x="5" y="0"/>
                    <a:pt x="11" y="0"/>
                    <a:pt x="24" y="1"/>
                  </a:cubicBezTo>
                  <a:cubicBezTo>
                    <a:pt x="37" y="2"/>
                    <a:pt x="59" y="3"/>
                    <a:pt x="79" y="10"/>
                  </a:cubicBezTo>
                  <a:cubicBezTo>
                    <a:pt x="99" y="17"/>
                    <a:pt x="123" y="36"/>
                    <a:pt x="145" y="46"/>
                  </a:cubicBezTo>
                  <a:cubicBezTo>
                    <a:pt x="167" y="56"/>
                    <a:pt x="191" y="64"/>
                    <a:pt x="213" y="68"/>
                  </a:cubicBezTo>
                  <a:cubicBezTo>
                    <a:pt x="235" y="72"/>
                    <a:pt x="257" y="72"/>
                    <a:pt x="280" y="73"/>
                  </a:cubicBezTo>
                </a:path>
              </a:pathLst>
            </a:custGeom>
            <a:noFill/>
            <a:ln w="3175" cap="rnd" cmpd="sng">
              <a:solidFill>
                <a:srgbClr val="000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8" name="Freeform 28"/>
            <p:cNvSpPr>
              <a:spLocks/>
            </p:cNvSpPr>
            <p:nvPr/>
          </p:nvSpPr>
          <p:spPr bwMode="auto">
            <a:xfrm flipH="1">
              <a:off x="1422" y="3721"/>
              <a:ext cx="280" cy="73"/>
            </a:xfrm>
            <a:custGeom>
              <a:avLst/>
              <a:gdLst>
                <a:gd name="T0" fmla="*/ 0 w 280"/>
                <a:gd name="T1" fmla="*/ 1 h 73"/>
                <a:gd name="T2" fmla="*/ 24 w 280"/>
                <a:gd name="T3" fmla="*/ 1 h 73"/>
                <a:gd name="T4" fmla="*/ 79 w 280"/>
                <a:gd name="T5" fmla="*/ 10 h 73"/>
                <a:gd name="T6" fmla="*/ 145 w 280"/>
                <a:gd name="T7" fmla="*/ 46 h 73"/>
                <a:gd name="T8" fmla="*/ 213 w 280"/>
                <a:gd name="T9" fmla="*/ 68 h 73"/>
                <a:gd name="T10" fmla="*/ 280 w 280"/>
                <a:gd name="T11" fmla="*/ 73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0" h="73">
                  <a:moveTo>
                    <a:pt x="0" y="1"/>
                  </a:moveTo>
                  <a:cubicBezTo>
                    <a:pt x="5" y="0"/>
                    <a:pt x="11" y="0"/>
                    <a:pt x="24" y="1"/>
                  </a:cubicBezTo>
                  <a:cubicBezTo>
                    <a:pt x="37" y="2"/>
                    <a:pt x="59" y="3"/>
                    <a:pt x="79" y="10"/>
                  </a:cubicBezTo>
                  <a:cubicBezTo>
                    <a:pt x="99" y="17"/>
                    <a:pt x="123" y="36"/>
                    <a:pt x="145" y="46"/>
                  </a:cubicBezTo>
                  <a:cubicBezTo>
                    <a:pt x="167" y="56"/>
                    <a:pt x="191" y="64"/>
                    <a:pt x="213" y="68"/>
                  </a:cubicBezTo>
                  <a:cubicBezTo>
                    <a:pt x="235" y="72"/>
                    <a:pt x="257" y="72"/>
                    <a:pt x="280" y="73"/>
                  </a:cubicBezTo>
                </a:path>
              </a:pathLst>
            </a:custGeom>
            <a:noFill/>
            <a:ln w="3175" cap="rnd" cmpd="sng">
              <a:solidFill>
                <a:srgbClr val="000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3" name="Line 29"/>
          <p:cNvSpPr>
            <a:spLocks noChangeShapeType="1"/>
          </p:cNvSpPr>
          <p:nvPr/>
        </p:nvSpPr>
        <p:spPr bwMode="auto">
          <a:xfrm>
            <a:off x="3631407" y="4691063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30"/>
          <p:cNvSpPr>
            <a:spLocks noChangeShapeType="1"/>
          </p:cNvSpPr>
          <p:nvPr/>
        </p:nvSpPr>
        <p:spPr bwMode="auto">
          <a:xfrm>
            <a:off x="3879057" y="4848225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31"/>
          <p:cNvSpPr>
            <a:spLocks noChangeShapeType="1"/>
          </p:cNvSpPr>
          <p:nvPr/>
        </p:nvSpPr>
        <p:spPr bwMode="auto">
          <a:xfrm>
            <a:off x="3113883" y="4910138"/>
            <a:ext cx="2452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32"/>
          <p:cNvSpPr>
            <a:spLocks noChangeShapeType="1"/>
          </p:cNvSpPr>
          <p:nvPr/>
        </p:nvSpPr>
        <p:spPr bwMode="auto">
          <a:xfrm>
            <a:off x="4298157" y="4810125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33"/>
          <p:cNvSpPr>
            <a:spLocks noChangeShapeType="1"/>
          </p:cNvSpPr>
          <p:nvPr/>
        </p:nvSpPr>
        <p:spPr bwMode="auto">
          <a:xfrm>
            <a:off x="4545807" y="4962525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Text Box 34"/>
          <p:cNvSpPr txBox="1">
            <a:spLocks noChangeArrowheads="1"/>
          </p:cNvSpPr>
          <p:nvPr/>
        </p:nvSpPr>
        <p:spPr bwMode="auto">
          <a:xfrm>
            <a:off x="5176044" y="5889626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</p:txBody>
      </p:sp>
      <p:sp>
        <p:nvSpPr>
          <p:cNvPr id="9229" name="Line 35"/>
          <p:cNvSpPr>
            <a:spLocks noChangeShapeType="1"/>
          </p:cNvSpPr>
          <p:nvPr/>
        </p:nvSpPr>
        <p:spPr bwMode="auto">
          <a:xfrm>
            <a:off x="3185319" y="4162426"/>
            <a:ext cx="0" cy="128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30" name="Picture 3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307" y="4110039"/>
            <a:ext cx="8890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9973" name="Group 37"/>
          <p:cNvGrpSpPr>
            <a:grpSpLocks/>
          </p:cNvGrpSpPr>
          <p:nvPr/>
        </p:nvGrpSpPr>
        <p:grpSpPr bwMode="auto">
          <a:xfrm>
            <a:off x="3180558" y="5883275"/>
            <a:ext cx="1779587" cy="115888"/>
            <a:chOff x="581" y="3721"/>
            <a:chExt cx="1121" cy="73"/>
          </a:xfrm>
        </p:grpSpPr>
        <p:sp>
          <p:nvSpPr>
            <p:cNvPr id="9261" name="Freeform 38"/>
            <p:cNvSpPr>
              <a:spLocks/>
            </p:cNvSpPr>
            <p:nvPr/>
          </p:nvSpPr>
          <p:spPr bwMode="auto">
            <a:xfrm>
              <a:off x="581" y="3721"/>
              <a:ext cx="280" cy="73"/>
            </a:xfrm>
            <a:custGeom>
              <a:avLst/>
              <a:gdLst>
                <a:gd name="T0" fmla="*/ 0 w 280"/>
                <a:gd name="T1" fmla="*/ 1 h 73"/>
                <a:gd name="T2" fmla="*/ 24 w 280"/>
                <a:gd name="T3" fmla="*/ 1 h 73"/>
                <a:gd name="T4" fmla="*/ 79 w 280"/>
                <a:gd name="T5" fmla="*/ 10 h 73"/>
                <a:gd name="T6" fmla="*/ 145 w 280"/>
                <a:gd name="T7" fmla="*/ 46 h 73"/>
                <a:gd name="T8" fmla="*/ 213 w 280"/>
                <a:gd name="T9" fmla="*/ 68 h 73"/>
                <a:gd name="T10" fmla="*/ 280 w 280"/>
                <a:gd name="T11" fmla="*/ 73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0" h="73">
                  <a:moveTo>
                    <a:pt x="0" y="1"/>
                  </a:moveTo>
                  <a:cubicBezTo>
                    <a:pt x="5" y="0"/>
                    <a:pt x="11" y="0"/>
                    <a:pt x="24" y="1"/>
                  </a:cubicBezTo>
                  <a:cubicBezTo>
                    <a:pt x="37" y="2"/>
                    <a:pt x="59" y="3"/>
                    <a:pt x="79" y="10"/>
                  </a:cubicBezTo>
                  <a:cubicBezTo>
                    <a:pt x="99" y="17"/>
                    <a:pt x="123" y="36"/>
                    <a:pt x="145" y="46"/>
                  </a:cubicBezTo>
                  <a:cubicBezTo>
                    <a:pt x="167" y="56"/>
                    <a:pt x="191" y="64"/>
                    <a:pt x="213" y="68"/>
                  </a:cubicBezTo>
                  <a:cubicBezTo>
                    <a:pt x="235" y="72"/>
                    <a:pt x="257" y="72"/>
                    <a:pt x="280" y="73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Freeform 39"/>
            <p:cNvSpPr>
              <a:spLocks/>
            </p:cNvSpPr>
            <p:nvPr/>
          </p:nvSpPr>
          <p:spPr bwMode="auto">
            <a:xfrm flipH="1">
              <a:off x="861" y="3721"/>
              <a:ext cx="280" cy="73"/>
            </a:xfrm>
            <a:custGeom>
              <a:avLst/>
              <a:gdLst>
                <a:gd name="T0" fmla="*/ 0 w 280"/>
                <a:gd name="T1" fmla="*/ 1 h 73"/>
                <a:gd name="T2" fmla="*/ 24 w 280"/>
                <a:gd name="T3" fmla="*/ 1 h 73"/>
                <a:gd name="T4" fmla="*/ 79 w 280"/>
                <a:gd name="T5" fmla="*/ 10 h 73"/>
                <a:gd name="T6" fmla="*/ 145 w 280"/>
                <a:gd name="T7" fmla="*/ 46 h 73"/>
                <a:gd name="T8" fmla="*/ 213 w 280"/>
                <a:gd name="T9" fmla="*/ 68 h 73"/>
                <a:gd name="T10" fmla="*/ 280 w 280"/>
                <a:gd name="T11" fmla="*/ 73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0" h="73">
                  <a:moveTo>
                    <a:pt x="0" y="1"/>
                  </a:moveTo>
                  <a:cubicBezTo>
                    <a:pt x="5" y="0"/>
                    <a:pt x="11" y="0"/>
                    <a:pt x="24" y="1"/>
                  </a:cubicBezTo>
                  <a:cubicBezTo>
                    <a:pt x="37" y="2"/>
                    <a:pt x="59" y="3"/>
                    <a:pt x="79" y="10"/>
                  </a:cubicBezTo>
                  <a:cubicBezTo>
                    <a:pt x="99" y="17"/>
                    <a:pt x="123" y="36"/>
                    <a:pt x="145" y="46"/>
                  </a:cubicBezTo>
                  <a:cubicBezTo>
                    <a:pt x="167" y="56"/>
                    <a:pt x="191" y="64"/>
                    <a:pt x="213" y="68"/>
                  </a:cubicBezTo>
                  <a:cubicBezTo>
                    <a:pt x="235" y="72"/>
                    <a:pt x="257" y="72"/>
                    <a:pt x="280" y="73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Freeform 40"/>
            <p:cNvSpPr>
              <a:spLocks/>
            </p:cNvSpPr>
            <p:nvPr/>
          </p:nvSpPr>
          <p:spPr bwMode="auto">
            <a:xfrm>
              <a:off x="1142" y="3721"/>
              <a:ext cx="280" cy="73"/>
            </a:xfrm>
            <a:custGeom>
              <a:avLst/>
              <a:gdLst>
                <a:gd name="T0" fmla="*/ 0 w 280"/>
                <a:gd name="T1" fmla="*/ 1 h 73"/>
                <a:gd name="T2" fmla="*/ 24 w 280"/>
                <a:gd name="T3" fmla="*/ 1 h 73"/>
                <a:gd name="T4" fmla="*/ 79 w 280"/>
                <a:gd name="T5" fmla="*/ 10 h 73"/>
                <a:gd name="T6" fmla="*/ 145 w 280"/>
                <a:gd name="T7" fmla="*/ 46 h 73"/>
                <a:gd name="T8" fmla="*/ 213 w 280"/>
                <a:gd name="T9" fmla="*/ 68 h 73"/>
                <a:gd name="T10" fmla="*/ 280 w 280"/>
                <a:gd name="T11" fmla="*/ 73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0" h="73">
                  <a:moveTo>
                    <a:pt x="0" y="1"/>
                  </a:moveTo>
                  <a:cubicBezTo>
                    <a:pt x="5" y="0"/>
                    <a:pt x="11" y="0"/>
                    <a:pt x="24" y="1"/>
                  </a:cubicBezTo>
                  <a:cubicBezTo>
                    <a:pt x="37" y="2"/>
                    <a:pt x="59" y="3"/>
                    <a:pt x="79" y="10"/>
                  </a:cubicBezTo>
                  <a:cubicBezTo>
                    <a:pt x="99" y="17"/>
                    <a:pt x="123" y="36"/>
                    <a:pt x="145" y="46"/>
                  </a:cubicBezTo>
                  <a:cubicBezTo>
                    <a:pt x="167" y="56"/>
                    <a:pt x="191" y="64"/>
                    <a:pt x="213" y="68"/>
                  </a:cubicBezTo>
                  <a:cubicBezTo>
                    <a:pt x="235" y="72"/>
                    <a:pt x="257" y="72"/>
                    <a:pt x="280" y="73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4" name="Freeform 41"/>
            <p:cNvSpPr>
              <a:spLocks/>
            </p:cNvSpPr>
            <p:nvPr/>
          </p:nvSpPr>
          <p:spPr bwMode="auto">
            <a:xfrm flipH="1">
              <a:off x="1422" y="3721"/>
              <a:ext cx="280" cy="73"/>
            </a:xfrm>
            <a:custGeom>
              <a:avLst/>
              <a:gdLst>
                <a:gd name="T0" fmla="*/ 0 w 280"/>
                <a:gd name="T1" fmla="*/ 1 h 73"/>
                <a:gd name="T2" fmla="*/ 24 w 280"/>
                <a:gd name="T3" fmla="*/ 1 h 73"/>
                <a:gd name="T4" fmla="*/ 79 w 280"/>
                <a:gd name="T5" fmla="*/ 10 h 73"/>
                <a:gd name="T6" fmla="*/ 145 w 280"/>
                <a:gd name="T7" fmla="*/ 46 h 73"/>
                <a:gd name="T8" fmla="*/ 213 w 280"/>
                <a:gd name="T9" fmla="*/ 68 h 73"/>
                <a:gd name="T10" fmla="*/ 280 w 280"/>
                <a:gd name="T11" fmla="*/ 73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0" h="73">
                  <a:moveTo>
                    <a:pt x="0" y="1"/>
                  </a:moveTo>
                  <a:cubicBezTo>
                    <a:pt x="5" y="0"/>
                    <a:pt x="11" y="0"/>
                    <a:pt x="24" y="1"/>
                  </a:cubicBezTo>
                  <a:cubicBezTo>
                    <a:pt x="37" y="2"/>
                    <a:pt x="59" y="3"/>
                    <a:pt x="79" y="10"/>
                  </a:cubicBezTo>
                  <a:cubicBezTo>
                    <a:pt x="99" y="17"/>
                    <a:pt x="123" y="36"/>
                    <a:pt x="145" y="46"/>
                  </a:cubicBezTo>
                  <a:cubicBezTo>
                    <a:pt x="167" y="56"/>
                    <a:pt x="191" y="64"/>
                    <a:pt x="213" y="68"/>
                  </a:cubicBezTo>
                  <a:cubicBezTo>
                    <a:pt x="235" y="72"/>
                    <a:pt x="257" y="72"/>
                    <a:pt x="280" y="73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32" name="Line 42"/>
          <p:cNvSpPr>
            <a:spLocks noChangeShapeType="1"/>
          </p:cNvSpPr>
          <p:nvPr/>
        </p:nvSpPr>
        <p:spPr bwMode="auto">
          <a:xfrm>
            <a:off x="3185319" y="5462588"/>
            <a:ext cx="0" cy="1147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Text Box 43"/>
          <p:cNvSpPr txBox="1">
            <a:spLocks noChangeArrowheads="1"/>
          </p:cNvSpPr>
          <p:nvPr/>
        </p:nvSpPr>
        <p:spPr bwMode="auto">
          <a:xfrm>
            <a:off x="2788444" y="53721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grpSp>
        <p:nvGrpSpPr>
          <p:cNvPr id="39980" name="Group 44"/>
          <p:cNvGrpSpPr>
            <a:grpSpLocks/>
          </p:cNvGrpSpPr>
          <p:nvPr/>
        </p:nvGrpSpPr>
        <p:grpSpPr bwMode="auto">
          <a:xfrm>
            <a:off x="3236120" y="4562476"/>
            <a:ext cx="1787525" cy="727075"/>
            <a:chOff x="2303" y="2019"/>
            <a:chExt cx="1126" cy="458"/>
          </a:xfrm>
        </p:grpSpPr>
        <p:sp>
          <p:nvSpPr>
            <p:cNvPr id="9257" name="Freeform 45"/>
            <p:cNvSpPr>
              <a:spLocks/>
            </p:cNvSpPr>
            <p:nvPr/>
          </p:nvSpPr>
          <p:spPr bwMode="auto">
            <a:xfrm>
              <a:off x="2303" y="2022"/>
              <a:ext cx="280" cy="455"/>
            </a:xfrm>
            <a:custGeom>
              <a:avLst/>
              <a:gdLst>
                <a:gd name="T0" fmla="*/ 0 w 280"/>
                <a:gd name="T1" fmla="*/ 55940 h 73"/>
                <a:gd name="T2" fmla="*/ 24 w 280"/>
                <a:gd name="T3" fmla="*/ 55940 h 73"/>
                <a:gd name="T4" fmla="*/ 79 w 280"/>
                <a:gd name="T5" fmla="*/ 582575 h 73"/>
                <a:gd name="T6" fmla="*/ 145 w 280"/>
                <a:gd name="T7" fmla="*/ 2700107 h 73"/>
                <a:gd name="T8" fmla="*/ 213 w 280"/>
                <a:gd name="T9" fmla="*/ 3988754 h 73"/>
                <a:gd name="T10" fmla="*/ 280 w 280"/>
                <a:gd name="T11" fmla="*/ 4280042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0" h="73">
                  <a:moveTo>
                    <a:pt x="0" y="1"/>
                  </a:moveTo>
                  <a:cubicBezTo>
                    <a:pt x="5" y="0"/>
                    <a:pt x="11" y="0"/>
                    <a:pt x="24" y="1"/>
                  </a:cubicBezTo>
                  <a:cubicBezTo>
                    <a:pt x="37" y="2"/>
                    <a:pt x="59" y="3"/>
                    <a:pt x="79" y="10"/>
                  </a:cubicBezTo>
                  <a:cubicBezTo>
                    <a:pt x="99" y="17"/>
                    <a:pt x="123" y="36"/>
                    <a:pt x="145" y="46"/>
                  </a:cubicBezTo>
                  <a:cubicBezTo>
                    <a:pt x="167" y="56"/>
                    <a:pt x="191" y="64"/>
                    <a:pt x="213" y="68"/>
                  </a:cubicBezTo>
                  <a:cubicBezTo>
                    <a:pt x="235" y="72"/>
                    <a:pt x="257" y="72"/>
                    <a:pt x="280" y="73"/>
                  </a:cubicBezTo>
                </a:path>
              </a:pathLst>
            </a:custGeom>
            <a:noFill/>
            <a:ln w="22225" cap="flat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8" name="Freeform 46"/>
            <p:cNvSpPr>
              <a:spLocks/>
            </p:cNvSpPr>
            <p:nvPr/>
          </p:nvSpPr>
          <p:spPr bwMode="auto">
            <a:xfrm>
              <a:off x="2871" y="2020"/>
              <a:ext cx="280" cy="455"/>
            </a:xfrm>
            <a:custGeom>
              <a:avLst/>
              <a:gdLst>
                <a:gd name="T0" fmla="*/ 0 w 280"/>
                <a:gd name="T1" fmla="*/ 55940 h 73"/>
                <a:gd name="T2" fmla="*/ 24 w 280"/>
                <a:gd name="T3" fmla="*/ 55940 h 73"/>
                <a:gd name="T4" fmla="*/ 79 w 280"/>
                <a:gd name="T5" fmla="*/ 582575 h 73"/>
                <a:gd name="T6" fmla="*/ 145 w 280"/>
                <a:gd name="T7" fmla="*/ 2700107 h 73"/>
                <a:gd name="T8" fmla="*/ 213 w 280"/>
                <a:gd name="T9" fmla="*/ 3988754 h 73"/>
                <a:gd name="T10" fmla="*/ 280 w 280"/>
                <a:gd name="T11" fmla="*/ 4280042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0" h="73">
                  <a:moveTo>
                    <a:pt x="0" y="1"/>
                  </a:moveTo>
                  <a:cubicBezTo>
                    <a:pt x="5" y="0"/>
                    <a:pt x="11" y="0"/>
                    <a:pt x="24" y="1"/>
                  </a:cubicBezTo>
                  <a:cubicBezTo>
                    <a:pt x="37" y="2"/>
                    <a:pt x="59" y="3"/>
                    <a:pt x="79" y="10"/>
                  </a:cubicBezTo>
                  <a:cubicBezTo>
                    <a:pt x="99" y="17"/>
                    <a:pt x="123" y="36"/>
                    <a:pt x="145" y="46"/>
                  </a:cubicBezTo>
                  <a:cubicBezTo>
                    <a:pt x="167" y="56"/>
                    <a:pt x="191" y="64"/>
                    <a:pt x="213" y="68"/>
                  </a:cubicBezTo>
                  <a:cubicBezTo>
                    <a:pt x="235" y="72"/>
                    <a:pt x="257" y="72"/>
                    <a:pt x="280" y="73"/>
                  </a:cubicBezTo>
                </a:path>
              </a:pathLst>
            </a:custGeom>
            <a:noFill/>
            <a:ln w="22225" cap="flat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9" name="Freeform 47"/>
            <p:cNvSpPr>
              <a:spLocks/>
            </p:cNvSpPr>
            <p:nvPr/>
          </p:nvSpPr>
          <p:spPr bwMode="auto">
            <a:xfrm flipH="1">
              <a:off x="2585" y="2022"/>
              <a:ext cx="280" cy="455"/>
            </a:xfrm>
            <a:custGeom>
              <a:avLst/>
              <a:gdLst>
                <a:gd name="T0" fmla="*/ 0 w 280"/>
                <a:gd name="T1" fmla="*/ 55940 h 73"/>
                <a:gd name="T2" fmla="*/ 24 w 280"/>
                <a:gd name="T3" fmla="*/ 55940 h 73"/>
                <a:gd name="T4" fmla="*/ 79 w 280"/>
                <a:gd name="T5" fmla="*/ 582575 h 73"/>
                <a:gd name="T6" fmla="*/ 145 w 280"/>
                <a:gd name="T7" fmla="*/ 2700107 h 73"/>
                <a:gd name="T8" fmla="*/ 213 w 280"/>
                <a:gd name="T9" fmla="*/ 3988754 h 73"/>
                <a:gd name="T10" fmla="*/ 280 w 280"/>
                <a:gd name="T11" fmla="*/ 4280042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0" h="73">
                  <a:moveTo>
                    <a:pt x="0" y="1"/>
                  </a:moveTo>
                  <a:cubicBezTo>
                    <a:pt x="5" y="0"/>
                    <a:pt x="11" y="0"/>
                    <a:pt x="24" y="1"/>
                  </a:cubicBezTo>
                  <a:cubicBezTo>
                    <a:pt x="37" y="2"/>
                    <a:pt x="59" y="3"/>
                    <a:pt x="79" y="10"/>
                  </a:cubicBezTo>
                  <a:cubicBezTo>
                    <a:pt x="99" y="17"/>
                    <a:pt x="123" y="36"/>
                    <a:pt x="145" y="46"/>
                  </a:cubicBezTo>
                  <a:cubicBezTo>
                    <a:pt x="167" y="56"/>
                    <a:pt x="191" y="64"/>
                    <a:pt x="213" y="68"/>
                  </a:cubicBezTo>
                  <a:cubicBezTo>
                    <a:pt x="235" y="72"/>
                    <a:pt x="257" y="72"/>
                    <a:pt x="280" y="73"/>
                  </a:cubicBezTo>
                </a:path>
              </a:pathLst>
            </a:custGeom>
            <a:noFill/>
            <a:ln w="22225" cap="flat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0" name="Freeform 48"/>
            <p:cNvSpPr>
              <a:spLocks/>
            </p:cNvSpPr>
            <p:nvPr/>
          </p:nvSpPr>
          <p:spPr bwMode="auto">
            <a:xfrm flipH="1">
              <a:off x="3149" y="2019"/>
              <a:ext cx="280" cy="455"/>
            </a:xfrm>
            <a:custGeom>
              <a:avLst/>
              <a:gdLst>
                <a:gd name="T0" fmla="*/ 0 w 280"/>
                <a:gd name="T1" fmla="*/ 55940 h 73"/>
                <a:gd name="T2" fmla="*/ 24 w 280"/>
                <a:gd name="T3" fmla="*/ 55940 h 73"/>
                <a:gd name="T4" fmla="*/ 79 w 280"/>
                <a:gd name="T5" fmla="*/ 582575 h 73"/>
                <a:gd name="T6" fmla="*/ 145 w 280"/>
                <a:gd name="T7" fmla="*/ 2700107 h 73"/>
                <a:gd name="T8" fmla="*/ 213 w 280"/>
                <a:gd name="T9" fmla="*/ 3988754 h 73"/>
                <a:gd name="T10" fmla="*/ 280 w 280"/>
                <a:gd name="T11" fmla="*/ 4280042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0" h="73">
                  <a:moveTo>
                    <a:pt x="0" y="1"/>
                  </a:moveTo>
                  <a:cubicBezTo>
                    <a:pt x="5" y="0"/>
                    <a:pt x="11" y="0"/>
                    <a:pt x="24" y="1"/>
                  </a:cubicBezTo>
                  <a:cubicBezTo>
                    <a:pt x="37" y="2"/>
                    <a:pt x="59" y="3"/>
                    <a:pt x="79" y="10"/>
                  </a:cubicBezTo>
                  <a:cubicBezTo>
                    <a:pt x="99" y="17"/>
                    <a:pt x="123" y="36"/>
                    <a:pt x="145" y="46"/>
                  </a:cubicBezTo>
                  <a:cubicBezTo>
                    <a:pt x="167" y="56"/>
                    <a:pt x="191" y="64"/>
                    <a:pt x="213" y="68"/>
                  </a:cubicBezTo>
                  <a:cubicBezTo>
                    <a:pt x="235" y="72"/>
                    <a:pt x="257" y="72"/>
                    <a:pt x="280" y="73"/>
                  </a:cubicBezTo>
                </a:path>
              </a:pathLst>
            </a:custGeom>
            <a:noFill/>
            <a:ln w="22225" cap="flat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85" name="Text Box 49"/>
          <p:cNvSpPr txBox="1">
            <a:spLocks noChangeArrowheads="1"/>
          </p:cNvSpPr>
          <p:nvPr/>
        </p:nvSpPr>
        <p:spPr bwMode="auto">
          <a:xfrm>
            <a:off x="1654969" y="4546600"/>
            <a:ext cx="35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9986" name="Arc 50"/>
          <p:cNvSpPr>
            <a:spLocks/>
          </p:cNvSpPr>
          <p:nvPr/>
        </p:nvSpPr>
        <p:spPr bwMode="auto">
          <a:xfrm flipH="1">
            <a:off x="1872458" y="4464050"/>
            <a:ext cx="293687" cy="890588"/>
          </a:xfrm>
          <a:custGeom>
            <a:avLst/>
            <a:gdLst>
              <a:gd name="T0" fmla="*/ 0 w 13449"/>
              <a:gd name="T1" fmla="*/ 0 h 21600"/>
              <a:gd name="T2" fmla="*/ 2147483646 w 13449"/>
              <a:gd name="T3" fmla="*/ 2147483646 h 21600"/>
              <a:gd name="T4" fmla="*/ 0 w 13449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449" h="21600" fill="none" extrusionOk="0">
                <a:moveTo>
                  <a:pt x="0" y="0"/>
                </a:moveTo>
                <a:cubicBezTo>
                  <a:pt x="4885" y="0"/>
                  <a:pt x="9626" y="1656"/>
                  <a:pt x="13449" y="4697"/>
                </a:cubicBezTo>
              </a:path>
              <a:path w="13449" h="21600" stroke="0" extrusionOk="0">
                <a:moveTo>
                  <a:pt x="0" y="0"/>
                </a:moveTo>
                <a:cubicBezTo>
                  <a:pt x="4885" y="0"/>
                  <a:pt x="9626" y="1656"/>
                  <a:pt x="13449" y="4697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87" name="Arc 51"/>
          <p:cNvSpPr>
            <a:spLocks/>
          </p:cNvSpPr>
          <p:nvPr/>
        </p:nvSpPr>
        <p:spPr bwMode="auto">
          <a:xfrm flipH="1">
            <a:off x="1737519" y="4897438"/>
            <a:ext cx="433388" cy="584200"/>
          </a:xfrm>
          <a:custGeom>
            <a:avLst/>
            <a:gdLst>
              <a:gd name="T0" fmla="*/ 2147483646 w 21600"/>
              <a:gd name="T1" fmla="*/ 0 h 17661"/>
              <a:gd name="T2" fmla="*/ 2147483646 w 21600"/>
              <a:gd name="T3" fmla="*/ 2147483646 h 17661"/>
              <a:gd name="T4" fmla="*/ 0 w 21600"/>
              <a:gd name="T5" fmla="*/ 2147483646 h 1766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7661" fill="none" extrusionOk="0">
                <a:moveTo>
                  <a:pt x="19808" y="0"/>
                </a:moveTo>
                <a:cubicBezTo>
                  <a:pt x="20990" y="2717"/>
                  <a:pt x="21600" y="5648"/>
                  <a:pt x="21600" y="8612"/>
                </a:cubicBezTo>
                <a:cubicBezTo>
                  <a:pt x="21600" y="11736"/>
                  <a:pt x="20922" y="14823"/>
                  <a:pt x="19613" y="17661"/>
                </a:cubicBezTo>
              </a:path>
              <a:path w="21600" h="17661" stroke="0" extrusionOk="0">
                <a:moveTo>
                  <a:pt x="19808" y="0"/>
                </a:moveTo>
                <a:cubicBezTo>
                  <a:pt x="20990" y="2717"/>
                  <a:pt x="21600" y="5648"/>
                  <a:pt x="21600" y="8612"/>
                </a:cubicBezTo>
                <a:cubicBezTo>
                  <a:pt x="21600" y="11736"/>
                  <a:pt x="20922" y="14823"/>
                  <a:pt x="19613" y="17661"/>
                </a:cubicBezTo>
                <a:lnTo>
                  <a:pt x="0" y="8612"/>
                </a:lnTo>
                <a:lnTo>
                  <a:pt x="19808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88" name="Text Box 52"/>
          <p:cNvSpPr txBox="1">
            <a:spLocks noChangeArrowheads="1"/>
          </p:cNvSpPr>
          <p:nvPr/>
        </p:nvSpPr>
        <p:spPr bwMode="auto">
          <a:xfrm>
            <a:off x="2445544" y="4670425"/>
            <a:ext cx="43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</p:txBody>
      </p:sp>
      <p:sp>
        <p:nvSpPr>
          <p:cNvPr id="39989" name="Line 53"/>
          <p:cNvSpPr>
            <a:spLocks noChangeShapeType="1"/>
          </p:cNvSpPr>
          <p:nvPr/>
        </p:nvSpPr>
        <p:spPr bwMode="auto">
          <a:xfrm flipV="1">
            <a:off x="2194720" y="5033963"/>
            <a:ext cx="333375" cy="3429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90" name="Line 54"/>
          <p:cNvSpPr>
            <a:spLocks noChangeShapeType="1"/>
          </p:cNvSpPr>
          <p:nvPr/>
        </p:nvSpPr>
        <p:spPr bwMode="auto">
          <a:xfrm flipV="1">
            <a:off x="2766220" y="4714875"/>
            <a:ext cx="593725" cy="13335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Line 55"/>
          <p:cNvSpPr>
            <a:spLocks noChangeShapeType="1"/>
          </p:cNvSpPr>
          <p:nvPr/>
        </p:nvSpPr>
        <p:spPr bwMode="auto">
          <a:xfrm>
            <a:off x="3177383" y="5938838"/>
            <a:ext cx="2452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2" name="Text Box 56"/>
          <p:cNvSpPr txBox="1">
            <a:spLocks noChangeArrowheads="1"/>
          </p:cNvSpPr>
          <p:nvPr/>
        </p:nvSpPr>
        <p:spPr bwMode="auto">
          <a:xfrm>
            <a:off x="5188744" y="4835526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</p:txBody>
      </p:sp>
      <p:pic>
        <p:nvPicPr>
          <p:cNvPr id="39993" name="Picture 5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520" y="5407026"/>
            <a:ext cx="12477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44" name="Text Box 58"/>
          <p:cNvSpPr txBox="1">
            <a:spLocks noChangeArrowheads="1"/>
          </p:cNvSpPr>
          <p:nvPr/>
        </p:nvSpPr>
        <p:spPr bwMode="auto">
          <a:xfrm>
            <a:off x="1759744" y="3062288"/>
            <a:ext cx="3778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Below resonance: “index of refraction”</a:t>
            </a:r>
          </a:p>
        </p:txBody>
      </p:sp>
      <p:sp>
        <p:nvSpPr>
          <p:cNvPr id="9245" name="Text Box 59"/>
          <p:cNvSpPr txBox="1">
            <a:spLocks noChangeArrowheads="1"/>
          </p:cNvSpPr>
          <p:nvPr/>
        </p:nvSpPr>
        <p:spPr bwMode="auto">
          <a:xfrm>
            <a:off x="2458244" y="901701"/>
            <a:ext cx="3543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Bound-electron: the oscillator model</a:t>
            </a:r>
          </a:p>
        </p:txBody>
      </p:sp>
      <p:grpSp>
        <p:nvGrpSpPr>
          <p:cNvPr id="9246" name="Group 60"/>
          <p:cNvGrpSpPr>
            <a:grpSpLocks/>
          </p:cNvGrpSpPr>
          <p:nvPr/>
        </p:nvGrpSpPr>
        <p:grpSpPr bwMode="auto">
          <a:xfrm>
            <a:off x="6563520" y="517526"/>
            <a:ext cx="365125" cy="1216025"/>
            <a:chOff x="3099" y="730"/>
            <a:chExt cx="1007" cy="3350"/>
          </a:xfrm>
        </p:grpSpPr>
        <p:grpSp>
          <p:nvGrpSpPr>
            <p:cNvPr id="9249" name="Group 61"/>
            <p:cNvGrpSpPr>
              <a:grpSpLocks/>
            </p:cNvGrpSpPr>
            <p:nvPr/>
          </p:nvGrpSpPr>
          <p:grpSpPr bwMode="auto">
            <a:xfrm flipH="1">
              <a:off x="3099" y="1218"/>
              <a:ext cx="1007" cy="2098"/>
              <a:chOff x="855" y="1625"/>
              <a:chExt cx="1007" cy="1650"/>
            </a:xfrm>
          </p:grpSpPr>
          <p:sp>
            <p:nvSpPr>
              <p:cNvPr id="9254" name="Freeform 62"/>
              <p:cNvSpPr>
                <a:spLocks/>
              </p:cNvSpPr>
              <p:nvPr/>
            </p:nvSpPr>
            <p:spPr bwMode="auto">
              <a:xfrm>
                <a:off x="855" y="1625"/>
                <a:ext cx="983" cy="871"/>
              </a:xfrm>
              <a:custGeom>
                <a:avLst/>
                <a:gdLst>
                  <a:gd name="T0" fmla="*/ 625 w 983"/>
                  <a:gd name="T1" fmla="*/ 7 h 871"/>
                  <a:gd name="T2" fmla="*/ 728 w 983"/>
                  <a:gd name="T3" fmla="*/ 31 h 871"/>
                  <a:gd name="T4" fmla="*/ 812 w 983"/>
                  <a:gd name="T5" fmla="*/ 58 h 871"/>
                  <a:gd name="T6" fmla="*/ 896 w 983"/>
                  <a:gd name="T7" fmla="*/ 105 h 871"/>
                  <a:gd name="T8" fmla="*/ 920 w 983"/>
                  <a:gd name="T9" fmla="*/ 155 h 871"/>
                  <a:gd name="T10" fmla="*/ 884 w 983"/>
                  <a:gd name="T11" fmla="*/ 216 h 871"/>
                  <a:gd name="T12" fmla="*/ 793 w 983"/>
                  <a:gd name="T13" fmla="*/ 254 h 871"/>
                  <a:gd name="T14" fmla="*/ 699 w 983"/>
                  <a:gd name="T15" fmla="*/ 279 h 871"/>
                  <a:gd name="T16" fmla="*/ 588 w 983"/>
                  <a:gd name="T17" fmla="*/ 299 h 871"/>
                  <a:gd name="T18" fmla="*/ 473 w 983"/>
                  <a:gd name="T19" fmla="*/ 313 h 871"/>
                  <a:gd name="T20" fmla="*/ 329 w 983"/>
                  <a:gd name="T21" fmla="*/ 325 h 871"/>
                  <a:gd name="T22" fmla="*/ 224 w 983"/>
                  <a:gd name="T23" fmla="*/ 329 h 871"/>
                  <a:gd name="T24" fmla="*/ 118 w 983"/>
                  <a:gd name="T25" fmla="*/ 325 h 871"/>
                  <a:gd name="T26" fmla="*/ 34 w 983"/>
                  <a:gd name="T27" fmla="*/ 308 h 871"/>
                  <a:gd name="T28" fmla="*/ 0 w 983"/>
                  <a:gd name="T29" fmla="*/ 268 h 871"/>
                  <a:gd name="T30" fmla="*/ 53 w 983"/>
                  <a:gd name="T31" fmla="*/ 233 h 871"/>
                  <a:gd name="T32" fmla="*/ 130 w 983"/>
                  <a:gd name="T33" fmla="*/ 221 h 871"/>
                  <a:gd name="T34" fmla="*/ 224 w 983"/>
                  <a:gd name="T35" fmla="*/ 214 h 871"/>
                  <a:gd name="T36" fmla="*/ 325 w 983"/>
                  <a:gd name="T37" fmla="*/ 214 h 871"/>
                  <a:gd name="T38" fmla="*/ 437 w 983"/>
                  <a:gd name="T39" fmla="*/ 221 h 871"/>
                  <a:gd name="T40" fmla="*/ 577 w 983"/>
                  <a:gd name="T41" fmla="*/ 244 h 871"/>
                  <a:gd name="T42" fmla="*/ 692 w 983"/>
                  <a:gd name="T43" fmla="*/ 268 h 871"/>
                  <a:gd name="T44" fmla="*/ 786 w 983"/>
                  <a:gd name="T45" fmla="*/ 296 h 871"/>
                  <a:gd name="T46" fmla="*/ 877 w 983"/>
                  <a:gd name="T47" fmla="*/ 342 h 871"/>
                  <a:gd name="T48" fmla="*/ 941 w 983"/>
                  <a:gd name="T49" fmla="*/ 398 h 871"/>
                  <a:gd name="T50" fmla="*/ 961 w 983"/>
                  <a:gd name="T51" fmla="*/ 466 h 871"/>
                  <a:gd name="T52" fmla="*/ 917 w 983"/>
                  <a:gd name="T53" fmla="*/ 530 h 871"/>
                  <a:gd name="T54" fmla="*/ 812 w 983"/>
                  <a:gd name="T55" fmla="*/ 580 h 871"/>
                  <a:gd name="T56" fmla="*/ 702 w 983"/>
                  <a:gd name="T57" fmla="*/ 615 h 871"/>
                  <a:gd name="T58" fmla="*/ 611 w 983"/>
                  <a:gd name="T59" fmla="*/ 636 h 871"/>
                  <a:gd name="T60" fmla="*/ 500 w 983"/>
                  <a:gd name="T61" fmla="*/ 651 h 871"/>
                  <a:gd name="T62" fmla="*/ 382 w 983"/>
                  <a:gd name="T63" fmla="*/ 655 h 871"/>
                  <a:gd name="T64" fmla="*/ 252 w 983"/>
                  <a:gd name="T65" fmla="*/ 648 h 871"/>
                  <a:gd name="T66" fmla="*/ 135 w 983"/>
                  <a:gd name="T67" fmla="*/ 629 h 871"/>
                  <a:gd name="T68" fmla="*/ 39 w 983"/>
                  <a:gd name="T69" fmla="*/ 594 h 871"/>
                  <a:gd name="T70" fmla="*/ 17 w 983"/>
                  <a:gd name="T71" fmla="*/ 540 h 871"/>
                  <a:gd name="T72" fmla="*/ 90 w 983"/>
                  <a:gd name="T73" fmla="*/ 502 h 871"/>
                  <a:gd name="T74" fmla="*/ 191 w 983"/>
                  <a:gd name="T75" fmla="*/ 485 h 871"/>
                  <a:gd name="T76" fmla="*/ 291 w 983"/>
                  <a:gd name="T77" fmla="*/ 478 h 871"/>
                  <a:gd name="T78" fmla="*/ 392 w 983"/>
                  <a:gd name="T79" fmla="*/ 478 h 871"/>
                  <a:gd name="T80" fmla="*/ 514 w 983"/>
                  <a:gd name="T81" fmla="*/ 488 h 871"/>
                  <a:gd name="T82" fmla="*/ 634 w 983"/>
                  <a:gd name="T83" fmla="*/ 509 h 871"/>
                  <a:gd name="T84" fmla="*/ 762 w 983"/>
                  <a:gd name="T85" fmla="*/ 537 h 871"/>
                  <a:gd name="T86" fmla="*/ 850 w 983"/>
                  <a:gd name="T87" fmla="*/ 563 h 871"/>
                  <a:gd name="T88" fmla="*/ 930 w 983"/>
                  <a:gd name="T89" fmla="*/ 601 h 871"/>
                  <a:gd name="T90" fmla="*/ 977 w 983"/>
                  <a:gd name="T91" fmla="*/ 662 h 871"/>
                  <a:gd name="T92" fmla="*/ 947 w 983"/>
                  <a:gd name="T93" fmla="*/ 726 h 871"/>
                  <a:gd name="T94" fmla="*/ 826 w 983"/>
                  <a:gd name="T95" fmla="*/ 770 h 871"/>
                  <a:gd name="T96" fmla="*/ 675 w 983"/>
                  <a:gd name="T97" fmla="*/ 809 h 871"/>
                  <a:gd name="T98" fmla="*/ 504 w 983"/>
                  <a:gd name="T99" fmla="*/ 828 h 871"/>
                  <a:gd name="T100" fmla="*/ 389 w 983"/>
                  <a:gd name="T101" fmla="*/ 842 h 871"/>
                  <a:gd name="T102" fmla="*/ 272 w 983"/>
                  <a:gd name="T103" fmla="*/ 838 h 871"/>
                  <a:gd name="T104" fmla="*/ 161 w 983"/>
                  <a:gd name="T105" fmla="*/ 825 h 871"/>
                  <a:gd name="T106" fmla="*/ 104 w 983"/>
                  <a:gd name="T107" fmla="*/ 809 h 87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3" h="871">
                    <a:moveTo>
                      <a:pt x="564" y="0"/>
                    </a:moveTo>
                    <a:lnTo>
                      <a:pt x="584" y="0"/>
                    </a:lnTo>
                    <a:lnTo>
                      <a:pt x="594" y="3"/>
                    </a:lnTo>
                    <a:lnTo>
                      <a:pt x="611" y="7"/>
                    </a:lnTo>
                    <a:lnTo>
                      <a:pt x="625" y="7"/>
                    </a:lnTo>
                    <a:lnTo>
                      <a:pt x="648" y="10"/>
                    </a:lnTo>
                    <a:lnTo>
                      <a:pt x="665" y="14"/>
                    </a:lnTo>
                    <a:lnTo>
                      <a:pt x="692" y="20"/>
                    </a:lnTo>
                    <a:lnTo>
                      <a:pt x="711" y="24"/>
                    </a:lnTo>
                    <a:lnTo>
                      <a:pt x="728" y="31"/>
                    </a:lnTo>
                    <a:lnTo>
                      <a:pt x="739" y="34"/>
                    </a:lnTo>
                    <a:lnTo>
                      <a:pt x="762" y="41"/>
                    </a:lnTo>
                    <a:lnTo>
                      <a:pt x="783" y="48"/>
                    </a:lnTo>
                    <a:lnTo>
                      <a:pt x="793" y="51"/>
                    </a:lnTo>
                    <a:lnTo>
                      <a:pt x="812" y="58"/>
                    </a:lnTo>
                    <a:lnTo>
                      <a:pt x="829" y="67"/>
                    </a:lnTo>
                    <a:lnTo>
                      <a:pt x="843" y="74"/>
                    </a:lnTo>
                    <a:lnTo>
                      <a:pt x="857" y="81"/>
                    </a:lnTo>
                    <a:lnTo>
                      <a:pt x="877" y="92"/>
                    </a:lnTo>
                    <a:lnTo>
                      <a:pt x="896" y="105"/>
                    </a:lnTo>
                    <a:lnTo>
                      <a:pt x="907" y="112"/>
                    </a:lnTo>
                    <a:lnTo>
                      <a:pt x="913" y="122"/>
                    </a:lnTo>
                    <a:lnTo>
                      <a:pt x="917" y="133"/>
                    </a:lnTo>
                    <a:lnTo>
                      <a:pt x="920" y="143"/>
                    </a:lnTo>
                    <a:lnTo>
                      <a:pt x="920" y="155"/>
                    </a:lnTo>
                    <a:lnTo>
                      <a:pt x="917" y="169"/>
                    </a:lnTo>
                    <a:lnTo>
                      <a:pt x="913" y="180"/>
                    </a:lnTo>
                    <a:lnTo>
                      <a:pt x="907" y="194"/>
                    </a:lnTo>
                    <a:lnTo>
                      <a:pt x="900" y="204"/>
                    </a:lnTo>
                    <a:lnTo>
                      <a:pt x="884" y="216"/>
                    </a:lnTo>
                    <a:lnTo>
                      <a:pt x="867" y="223"/>
                    </a:lnTo>
                    <a:lnTo>
                      <a:pt x="853" y="230"/>
                    </a:lnTo>
                    <a:lnTo>
                      <a:pt x="833" y="240"/>
                    </a:lnTo>
                    <a:lnTo>
                      <a:pt x="816" y="244"/>
                    </a:lnTo>
                    <a:lnTo>
                      <a:pt x="793" y="254"/>
                    </a:lnTo>
                    <a:lnTo>
                      <a:pt x="773" y="262"/>
                    </a:lnTo>
                    <a:lnTo>
                      <a:pt x="752" y="265"/>
                    </a:lnTo>
                    <a:lnTo>
                      <a:pt x="732" y="272"/>
                    </a:lnTo>
                    <a:lnTo>
                      <a:pt x="723" y="275"/>
                    </a:lnTo>
                    <a:lnTo>
                      <a:pt x="699" y="279"/>
                    </a:lnTo>
                    <a:lnTo>
                      <a:pt x="675" y="285"/>
                    </a:lnTo>
                    <a:lnTo>
                      <a:pt x="651" y="289"/>
                    </a:lnTo>
                    <a:lnTo>
                      <a:pt x="639" y="292"/>
                    </a:lnTo>
                    <a:lnTo>
                      <a:pt x="615" y="296"/>
                    </a:lnTo>
                    <a:lnTo>
                      <a:pt x="588" y="299"/>
                    </a:lnTo>
                    <a:lnTo>
                      <a:pt x="574" y="299"/>
                    </a:lnTo>
                    <a:lnTo>
                      <a:pt x="543" y="306"/>
                    </a:lnTo>
                    <a:lnTo>
                      <a:pt x="517" y="308"/>
                    </a:lnTo>
                    <a:lnTo>
                      <a:pt x="504" y="308"/>
                    </a:lnTo>
                    <a:lnTo>
                      <a:pt x="473" y="313"/>
                    </a:lnTo>
                    <a:lnTo>
                      <a:pt x="443" y="315"/>
                    </a:lnTo>
                    <a:lnTo>
                      <a:pt x="416" y="318"/>
                    </a:lnTo>
                    <a:lnTo>
                      <a:pt x="387" y="322"/>
                    </a:lnTo>
                    <a:lnTo>
                      <a:pt x="356" y="322"/>
                    </a:lnTo>
                    <a:lnTo>
                      <a:pt x="329" y="325"/>
                    </a:lnTo>
                    <a:lnTo>
                      <a:pt x="303" y="325"/>
                    </a:lnTo>
                    <a:lnTo>
                      <a:pt x="289" y="325"/>
                    </a:lnTo>
                    <a:lnTo>
                      <a:pt x="265" y="329"/>
                    </a:lnTo>
                    <a:lnTo>
                      <a:pt x="238" y="329"/>
                    </a:lnTo>
                    <a:lnTo>
                      <a:pt x="224" y="329"/>
                    </a:lnTo>
                    <a:lnTo>
                      <a:pt x="202" y="329"/>
                    </a:lnTo>
                    <a:lnTo>
                      <a:pt x="178" y="329"/>
                    </a:lnTo>
                    <a:lnTo>
                      <a:pt x="157" y="329"/>
                    </a:lnTo>
                    <a:lnTo>
                      <a:pt x="137" y="325"/>
                    </a:lnTo>
                    <a:lnTo>
                      <a:pt x="118" y="325"/>
                    </a:lnTo>
                    <a:lnTo>
                      <a:pt x="94" y="322"/>
                    </a:lnTo>
                    <a:lnTo>
                      <a:pt x="77" y="318"/>
                    </a:lnTo>
                    <a:lnTo>
                      <a:pt x="63" y="315"/>
                    </a:lnTo>
                    <a:lnTo>
                      <a:pt x="44" y="313"/>
                    </a:lnTo>
                    <a:lnTo>
                      <a:pt x="34" y="308"/>
                    </a:lnTo>
                    <a:lnTo>
                      <a:pt x="20" y="301"/>
                    </a:lnTo>
                    <a:lnTo>
                      <a:pt x="10" y="299"/>
                    </a:lnTo>
                    <a:lnTo>
                      <a:pt x="3" y="289"/>
                    </a:lnTo>
                    <a:lnTo>
                      <a:pt x="0" y="279"/>
                    </a:lnTo>
                    <a:lnTo>
                      <a:pt x="0" y="268"/>
                    </a:lnTo>
                    <a:lnTo>
                      <a:pt x="3" y="257"/>
                    </a:lnTo>
                    <a:lnTo>
                      <a:pt x="13" y="250"/>
                    </a:lnTo>
                    <a:lnTo>
                      <a:pt x="27" y="244"/>
                    </a:lnTo>
                    <a:lnTo>
                      <a:pt x="39" y="240"/>
                    </a:lnTo>
                    <a:lnTo>
                      <a:pt x="53" y="233"/>
                    </a:lnTo>
                    <a:lnTo>
                      <a:pt x="67" y="230"/>
                    </a:lnTo>
                    <a:lnTo>
                      <a:pt x="87" y="228"/>
                    </a:lnTo>
                    <a:lnTo>
                      <a:pt x="104" y="223"/>
                    </a:lnTo>
                    <a:lnTo>
                      <a:pt x="121" y="221"/>
                    </a:lnTo>
                    <a:lnTo>
                      <a:pt x="130" y="221"/>
                    </a:lnTo>
                    <a:lnTo>
                      <a:pt x="147" y="216"/>
                    </a:lnTo>
                    <a:lnTo>
                      <a:pt x="168" y="216"/>
                    </a:lnTo>
                    <a:lnTo>
                      <a:pt x="178" y="216"/>
                    </a:lnTo>
                    <a:lnTo>
                      <a:pt x="202" y="214"/>
                    </a:lnTo>
                    <a:lnTo>
                      <a:pt x="224" y="214"/>
                    </a:lnTo>
                    <a:lnTo>
                      <a:pt x="245" y="214"/>
                    </a:lnTo>
                    <a:lnTo>
                      <a:pt x="258" y="214"/>
                    </a:lnTo>
                    <a:lnTo>
                      <a:pt x="279" y="214"/>
                    </a:lnTo>
                    <a:lnTo>
                      <a:pt x="303" y="214"/>
                    </a:lnTo>
                    <a:lnTo>
                      <a:pt x="325" y="214"/>
                    </a:lnTo>
                    <a:lnTo>
                      <a:pt x="349" y="214"/>
                    </a:lnTo>
                    <a:lnTo>
                      <a:pt x="363" y="216"/>
                    </a:lnTo>
                    <a:lnTo>
                      <a:pt x="387" y="216"/>
                    </a:lnTo>
                    <a:lnTo>
                      <a:pt x="413" y="221"/>
                    </a:lnTo>
                    <a:lnTo>
                      <a:pt x="437" y="221"/>
                    </a:lnTo>
                    <a:lnTo>
                      <a:pt x="450" y="223"/>
                    </a:lnTo>
                    <a:lnTo>
                      <a:pt x="473" y="228"/>
                    </a:lnTo>
                    <a:lnTo>
                      <a:pt x="524" y="233"/>
                    </a:lnTo>
                    <a:lnTo>
                      <a:pt x="550" y="237"/>
                    </a:lnTo>
                    <a:lnTo>
                      <a:pt x="577" y="244"/>
                    </a:lnTo>
                    <a:lnTo>
                      <a:pt x="591" y="247"/>
                    </a:lnTo>
                    <a:lnTo>
                      <a:pt x="618" y="250"/>
                    </a:lnTo>
                    <a:lnTo>
                      <a:pt x="644" y="254"/>
                    </a:lnTo>
                    <a:lnTo>
                      <a:pt x="668" y="262"/>
                    </a:lnTo>
                    <a:lnTo>
                      <a:pt x="692" y="268"/>
                    </a:lnTo>
                    <a:lnTo>
                      <a:pt x="716" y="275"/>
                    </a:lnTo>
                    <a:lnTo>
                      <a:pt x="735" y="279"/>
                    </a:lnTo>
                    <a:lnTo>
                      <a:pt x="745" y="282"/>
                    </a:lnTo>
                    <a:lnTo>
                      <a:pt x="769" y="289"/>
                    </a:lnTo>
                    <a:lnTo>
                      <a:pt x="786" y="296"/>
                    </a:lnTo>
                    <a:lnTo>
                      <a:pt x="812" y="306"/>
                    </a:lnTo>
                    <a:lnTo>
                      <a:pt x="829" y="315"/>
                    </a:lnTo>
                    <a:lnTo>
                      <a:pt x="843" y="322"/>
                    </a:lnTo>
                    <a:lnTo>
                      <a:pt x="857" y="329"/>
                    </a:lnTo>
                    <a:lnTo>
                      <a:pt x="877" y="342"/>
                    </a:lnTo>
                    <a:lnTo>
                      <a:pt x="891" y="350"/>
                    </a:lnTo>
                    <a:lnTo>
                      <a:pt x="900" y="360"/>
                    </a:lnTo>
                    <a:lnTo>
                      <a:pt x="917" y="370"/>
                    </a:lnTo>
                    <a:lnTo>
                      <a:pt x="927" y="384"/>
                    </a:lnTo>
                    <a:lnTo>
                      <a:pt x="941" y="398"/>
                    </a:lnTo>
                    <a:lnTo>
                      <a:pt x="947" y="414"/>
                    </a:lnTo>
                    <a:lnTo>
                      <a:pt x="954" y="424"/>
                    </a:lnTo>
                    <a:lnTo>
                      <a:pt x="958" y="435"/>
                    </a:lnTo>
                    <a:lnTo>
                      <a:pt x="958" y="449"/>
                    </a:lnTo>
                    <a:lnTo>
                      <a:pt x="961" y="466"/>
                    </a:lnTo>
                    <a:lnTo>
                      <a:pt x="958" y="476"/>
                    </a:lnTo>
                    <a:lnTo>
                      <a:pt x="951" y="488"/>
                    </a:lnTo>
                    <a:lnTo>
                      <a:pt x="944" y="502"/>
                    </a:lnTo>
                    <a:lnTo>
                      <a:pt x="934" y="512"/>
                    </a:lnTo>
                    <a:lnTo>
                      <a:pt x="917" y="530"/>
                    </a:lnTo>
                    <a:lnTo>
                      <a:pt x="903" y="544"/>
                    </a:lnTo>
                    <a:lnTo>
                      <a:pt x="891" y="551"/>
                    </a:lnTo>
                    <a:lnTo>
                      <a:pt x="874" y="556"/>
                    </a:lnTo>
                    <a:lnTo>
                      <a:pt x="833" y="573"/>
                    </a:lnTo>
                    <a:lnTo>
                      <a:pt x="812" y="580"/>
                    </a:lnTo>
                    <a:lnTo>
                      <a:pt x="783" y="590"/>
                    </a:lnTo>
                    <a:lnTo>
                      <a:pt x="759" y="597"/>
                    </a:lnTo>
                    <a:lnTo>
                      <a:pt x="749" y="601"/>
                    </a:lnTo>
                    <a:lnTo>
                      <a:pt x="725" y="607"/>
                    </a:lnTo>
                    <a:lnTo>
                      <a:pt x="702" y="615"/>
                    </a:lnTo>
                    <a:lnTo>
                      <a:pt x="692" y="619"/>
                    </a:lnTo>
                    <a:lnTo>
                      <a:pt x="668" y="625"/>
                    </a:lnTo>
                    <a:lnTo>
                      <a:pt x="644" y="629"/>
                    </a:lnTo>
                    <a:lnTo>
                      <a:pt x="625" y="636"/>
                    </a:lnTo>
                    <a:lnTo>
                      <a:pt x="611" y="636"/>
                    </a:lnTo>
                    <a:lnTo>
                      <a:pt x="588" y="641"/>
                    </a:lnTo>
                    <a:lnTo>
                      <a:pt x="564" y="646"/>
                    </a:lnTo>
                    <a:lnTo>
                      <a:pt x="541" y="648"/>
                    </a:lnTo>
                    <a:lnTo>
                      <a:pt x="527" y="648"/>
                    </a:lnTo>
                    <a:lnTo>
                      <a:pt x="500" y="651"/>
                    </a:lnTo>
                    <a:lnTo>
                      <a:pt x="476" y="651"/>
                    </a:lnTo>
                    <a:lnTo>
                      <a:pt x="464" y="655"/>
                    </a:lnTo>
                    <a:lnTo>
                      <a:pt x="437" y="655"/>
                    </a:lnTo>
                    <a:lnTo>
                      <a:pt x="409" y="655"/>
                    </a:lnTo>
                    <a:lnTo>
                      <a:pt x="382" y="655"/>
                    </a:lnTo>
                    <a:lnTo>
                      <a:pt x="353" y="655"/>
                    </a:lnTo>
                    <a:lnTo>
                      <a:pt x="339" y="655"/>
                    </a:lnTo>
                    <a:lnTo>
                      <a:pt x="308" y="651"/>
                    </a:lnTo>
                    <a:lnTo>
                      <a:pt x="279" y="651"/>
                    </a:lnTo>
                    <a:lnTo>
                      <a:pt x="252" y="648"/>
                    </a:lnTo>
                    <a:lnTo>
                      <a:pt x="221" y="646"/>
                    </a:lnTo>
                    <a:lnTo>
                      <a:pt x="207" y="646"/>
                    </a:lnTo>
                    <a:lnTo>
                      <a:pt x="181" y="639"/>
                    </a:lnTo>
                    <a:lnTo>
                      <a:pt x="157" y="636"/>
                    </a:lnTo>
                    <a:lnTo>
                      <a:pt x="135" y="629"/>
                    </a:lnTo>
                    <a:lnTo>
                      <a:pt x="123" y="629"/>
                    </a:lnTo>
                    <a:lnTo>
                      <a:pt x="101" y="622"/>
                    </a:lnTo>
                    <a:lnTo>
                      <a:pt x="84" y="615"/>
                    </a:lnTo>
                    <a:lnTo>
                      <a:pt x="60" y="604"/>
                    </a:lnTo>
                    <a:lnTo>
                      <a:pt x="39" y="594"/>
                    </a:lnTo>
                    <a:lnTo>
                      <a:pt x="30" y="587"/>
                    </a:lnTo>
                    <a:lnTo>
                      <a:pt x="20" y="577"/>
                    </a:lnTo>
                    <a:lnTo>
                      <a:pt x="17" y="568"/>
                    </a:lnTo>
                    <a:lnTo>
                      <a:pt x="13" y="556"/>
                    </a:lnTo>
                    <a:lnTo>
                      <a:pt x="17" y="540"/>
                    </a:lnTo>
                    <a:lnTo>
                      <a:pt x="34" y="527"/>
                    </a:lnTo>
                    <a:lnTo>
                      <a:pt x="51" y="516"/>
                    </a:lnTo>
                    <a:lnTo>
                      <a:pt x="70" y="509"/>
                    </a:lnTo>
                    <a:lnTo>
                      <a:pt x="80" y="505"/>
                    </a:lnTo>
                    <a:lnTo>
                      <a:pt x="90" y="502"/>
                    </a:lnTo>
                    <a:lnTo>
                      <a:pt x="104" y="499"/>
                    </a:lnTo>
                    <a:lnTo>
                      <a:pt x="123" y="495"/>
                    </a:lnTo>
                    <a:lnTo>
                      <a:pt x="151" y="488"/>
                    </a:lnTo>
                    <a:lnTo>
                      <a:pt x="171" y="485"/>
                    </a:lnTo>
                    <a:lnTo>
                      <a:pt x="191" y="485"/>
                    </a:lnTo>
                    <a:lnTo>
                      <a:pt x="202" y="483"/>
                    </a:lnTo>
                    <a:lnTo>
                      <a:pt x="224" y="483"/>
                    </a:lnTo>
                    <a:lnTo>
                      <a:pt x="245" y="478"/>
                    </a:lnTo>
                    <a:lnTo>
                      <a:pt x="269" y="478"/>
                    </a:lnTo>
                    <a:lnTo>
                      <a:pt x="291" y="478"/>
                    </a:lnTo>
                    <a:lnTo>
                      <a:pt x="305" y="478"/>
                    </a:lnTo>
                    <a:lnTo>
                      <a:pt x="332" y="478"/>
                    </a:lnTo>
                    <a:lnTo>
                      <a:pt x="356" y="478"/>
                    </a:lnTo>
                    <a:lnTo>
                      <a:pt x="382" y="478"/>
                    </a:lnTo>
                    <a:lnTo>
                      <a:pt x="392" y="478"/>
                    </a:lnTo>
                    <a:lnTo>
                      <a:pt x="420" y="483"/>
                    </a:lnTo>
                    <a:lnTo>
                      <a:pt x="447" y="483"/>
                    </a:lnTo>
                    <a:lnTo>
                      <a:pt x="473" y="485"/>
                    </a:lnTo>
                    <a:lnTo>
                      <a:pt x="487" y="485"/>
                    </a:lnTo>
                    <a:lnTo>
                      <a:pt x="514" y="488"/>
                    </a:lnTo>
                    <a:lnTo>
                      <a:pt x="541" y="492"/>
                    </a:lnTo>
                    <a:lnTo>
                      <a:pt x="555" y="495"/>
                    </a:lnTo>
                    <a:lnTo>
                      <a:pt x="581" y="499"/>
                    </a:lnTo>
                    <a:lnTo>
                      <a:pt x="608" y="502"/>
                    </a:lnTo>
                    <a:lnTo>
                      <a:pt x="634" y="509"/>
                    </a:lnTo>
                    <a:lnTo>
                      <a:pt x="658" y="512"/>
                    </a:lnTo>
                    <a:lnTo>
                      <a:pt x="685" y="519"/>
                    </a:lnTo>
                    <a:lnTo>
                      <a:pt x="711" y="527"/>
                    </a:lnTo>
                    <a:lnTo>
                      <a:pt x="735" y="534"/>
                    </a:lnTo>
                    <a:lnTo>
                      <a:pt x="762" y="537"/>
                    </a:lnTo>
                    <a:lnTo>
                      <a:pt x="773" y="540"/>
                    </a:lnTo>
                    <a:lnTo>
                      <a:pt x="795" y="547"/>
                    </a:lnTo>
                    <a:lnTo>
                      <a:pt x="819" y="554"/>
                    </a:lnTo>
                    <a:lnTo>
                      <a:pt x="829" y="556"/>
                    </a:lnTo>
                    <a:lnTo>
                      <a:pt x="850" y="563"/>
                    </a:lnTo>
                    <a:lnTo>
                      <a:pt x="870" y="570"/>
                    </a:lnTo>
                    <a:lnTo>
                      <a:pt x="886" y="577"/>
                    </a:lnTo>
                    <a:lnTo>
                      <a:pt x="900" y="584"/>
                    </a:lnTo>
                    <a:lnTo>
                      <a:pt x="913" y="590"/>
                    </a:lnTo>
                    <a:lnTo>
                      <a:pt x="930" y="601"/>
                    </a:lnTo>
                    <a:lnTo>
                      <a:pt x="941" y="612"/>
                    </a:lnTo>
                    <a:lnTo>
                      <a:pt x="947" y="622"/>
                    </a:lnTo>
                    <a:lnTo>
                      <a:pt x="958" y="632"/>
                    </a:lnTo>
                    <a:lnTo>
                      <a:pt x="970" y="648"/>
                    </a:lnTo>
                    <a:lnTo>
                      <a:pt x="977" y="662"/>
                    </a:lnTo>
                    <a:lnTo>
                      <a:pt x="982" y="682"/>
                    </a:lnTo>
                    <a:lnTo>
                      <a:pt x="977" y="692"/>
                    </a:lnTo>
                    <a:lnTo>
                      <a:pt x="970" y="707"/>
                    </a:lnTo>
                    <a:lnTo>
                      <a:pt x="958" y="719"/>
                    </a:lnTo>
                    <a:lnTo>
                      <a:pt x="947" y="726"/>
                    </a:lnTo>
                    <a:lnTo>
                      <a:pt x="927" y="740"/>
                    </a:lnTo>
                    <a:lnTo>
                      <a:pt x="910" y="747"/>
                    </a:lnTo>
                    <a:lnTo>
                      <a:pt x="884" y="757"/>
                    </a:lnTo>
                    <a:lnTo>
                      <a:pt x="863" y="764"/>
                    </a:lnTo>
                    <a:lnTo>
                      <a:pt x="826" y="770"/>
                    </a:lnTo>
                    <a:lnTo>
                      <a:pt x="802" y="777"/>
                    </a:lnTo>
                    <a:lnTo>
                      <a:pt x="776" y="785"/>
                    </a:lnTo>
                    <a:lnTo>
                      <a:pt x="732" y="795"/>
                    </a:lnTo>
                    <a:lnTo>
                      <a:pt x="706" y="802"/>
                    </a:lnTo>
                    <a:lnTo>
                      <a:pt x="675" y="809"/>
                    </a:lnTo>
                    <a:lnTo>
                      <a:pt x="615" y="818"/>
                    </a:lnTo>
                    <a:lnTo>
                      <a:pt x="601" y="821"/>
                    </a:lnTo>
                    <a:lnTo>
                      <a:pt x="567" y="825"/>
                    </a:lnTo>
                    <a:lnTo>
                      <a:pt x="538" y="828"/>
                    </a:lnTo>
                    <a:lnTo>
                      <a:pt x="504" y="828"/>
                    </a:lnTo>
                    <a:lnTo>
                      <a:pt x="490" y="835"/>
                    </a:lnTo>
                    <a:lnTo>
                      <a:pt x="454" y="870"/>
                    </a:lnTo>
                    <a:lnTo>
                      <a:pt x="447" y="838"/>
                    </a:lnTo>
                    <a:lnTo>
                      <a:pt x="416" y="842"/>
                    </a:lnTo>
                    <a:lnTo>
                      <a:pt x="389" y="842"/>
                    </a:lnTo>
                    <a:lnTo>
                      <a:pt x="375" y="842"/>
                    </a:lnTo>
                    <a:lnTo>
                      <a:pt x="349" y="845"/>
                    </a:lnTo>
                    <a:lnTo>
                      <a:pt x="322" y="842"/>
                    </a:lnTo>
                    <a:lnTo>
                      <a:pt x="296" y="842"/>
                    </a:lnTo>
                    <a:lnTo>
                      <a:pt x="272" y="838"/>
                    </a:lnTo>
                    <a:lnTo>
                      <a:pt x="228" y="835"/>
                    </a:lnTo>
                    <a:lnTo>
                      <a:pt x="219" y="835"/>
                    </a:lnTo>
                    <a:lnTo>
                      <a:pt x="198" y="832"/>
                    </a:lnTo>
                    <a:lnTo>
                      <a:pt x="181" y="828"/>
                    </a:lnTo>
                    <a:lnTo>
                      <a:pt x="161" y="825"/>
                    </a:lnTo>
                    <a:lnTo>
                      <a:pt x="151" y="821"/>
                    </a:lnTo>
                    <a:lnTo>
                      <a:pt x="135" y="816"/>
                    </a:lnTo>
                    <a:lnTo>
                      <a:pt x="123" y="816"/>
                    </a:lnTo>
                    <a:lnTo>
                      <a:pt x="114" y="811"/>
                    </a:lnTo>
                    <a:lnTo>
                      <a:pt x="104" y="809"/>
                    </a:lnTo>
                    <a:lnTo>
                      <a:pt x="97" y="799"/>
                    </a:lnTo>
                    <a:lnTo>
                      <a:pt x="94" y="795"/>
                    </a:ln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5" name="Freeform 63"/>
              <p:cNvSpPr>
                <a:spLocks/>
              </p:cNvSpPr>
              <p:nvPr/>
            </p:nvSpPr>
            <p:spPr bwMode="auto">
              <a:xfrm>
                <a:off x="879" y="2404"/>
                <a:ext cx="983" cy="871"/>
              </a:xfrm>
              <a:custGeom>
                <a:avLst/>
                <a:gdLst>
                  <a:gd name="T0" fmla="*/ 625 w 983"/>
                  <a:gd name="T1" fmla="*/ 7 h 871"/>
                  <a:gd name="T2" fmla="*/ 728 w 983"/>
                  <a:gd name="T3" fmla="*/ 31 h 871"/>
                  <a:gd name="T4" fmla="*/ 812 w 983"/>
                  <a:gd name="T5" fmla="*/ 58 h 871"/>
                  <a:gd name="T6" fmla="*/ 896 w 983"/>
                  <a:gd name="T7" fmla="*/ 105 h 871"/>
                  <a:gd name="T8" fmla="*/ 920 w 983"/>
                  <a:gd name="T9" fmla="*/ 155 h 871"/>
                  <a:gd name="T10" fmla="*/ 884 w 983"/>
                  <a:gd name="T11" fmla="*/ 216 h 871"/>
                  <a:gd name="T12" fmla="*/ 793 w 983"/>
                  <a:gd name="T13" fmla="*/ 254 h 871"/>
                  <a:gd name="T14" fmla="*/ 699 w 983"/>
                  <a:gd name="T15" fmla="*/ 279 h 871"/>
                  <a:gd name="T16" fmla="*/ 588 w 983"/>
                  <a:gd name="T17" fmla="*/ 299 h 871"/>
                  <a:gd name="T18" fmla="*/ 473 w 983"/>
                  <a:gd name="T19" fmla="*/ 313 h 871"/>
                  <a:gd name="T20" fmla="*/ 329 w 983"/>
                  <a:gd name="T21" fmla="*/ 325 h 871"/>
                  <a:gd name="T22" fmla="*/ 224 w 983"/>
                  <a:gd name="T23" fmla="*/ 329 h 871"/>
                  <a:gd name="T24" fmla="*/ 118 w 983"/>
                  <a:gd name="T25" fmla="*/ 325 h 871"/>
                  <a:gd name="T26" fmla="*/ 34 w 983"/>
                  <a:gd name="T27" fmla="*/ 308 h 871"/>
                  <a:gd name="T28" fmla="*/ 0 w 983"/>
                  <a:gd name="T29" fmla="*/ 268 h 871"/>
                  <a:gd name="T30" fmla="*/ 53 w 983"/>
                  <a:gd name="T31" fmla="*/ 233 h 871"/>
                  <a:gd name="T32" fmla="*/ 130 w 983"/>
                  <a:gd name="T33" fmla="*/ 221 h 871"/>
                  <a:gd name="T34" fmla="*/ 224 w 983"/>
                  <a:gd name="T35" fmla="*/ 214 h 871"/>
                  <a:gd name="T36" fmla="*/ 325 w 983"/>
                  <a:gd name="T37" fmla="*/ 214 h 871"/>
                  <a:gd name="T38" fmla="*/ 437 w 983"/>
                  <a:gd name="T39" fmla="*/ 221 h 871"/>
                  <a:gd name="T40" fmla="*/ 577 w 983"/>
                  <a:gd name="T41" fmla="*/ 244 h 871"/>
                  <a:gd name="T42" fmla="*/ 692 w 983"/>
                  <a:gd name="T43" fmla="*/ 268 h 871"/>
                  <a:gd name="T44" fmla="*/ 786 w 983"/>
                  <a:gd name="T45" fmla="*/ 296 h 871"/>
                  <a:gd name="T46" fmla="*/ 877 w 983"/>
                  <a:gd name="T47" fmla="*/ 342 h 871"/>
                  <a:gd name="T48" fmla="*/ 941 w 983"/>
                  <a:gd name="T49" fmla="*/ 398 h 871"/>
                  <a:gd name="T50" fmla="*/ 961 w 983"/>
                  <a:gd name="T51" fmla="*/ 466 h 871"/>
                  <a:gd name="T52" fmla="*/ 917 w 983"/>
                  <a:gd name="T53" fmla="*/ 530 h 871"/>
                  <a:gd name="T54" fmla="*/ 812 w 983"/>
                  <a:gd name="T55" fmla="*/ 580 h 871"/>
                  <a:gd name="T56" fmla="*/ 702 w 983"/>
                  <a:gd name="T57" fmla="*/ 615 h 871"/>
                  <a:gd name="T58" fmla="*/ 611 w 983"/>
                  <a:gd name="T59" fmla="*/ 636 h 871"/>
                  <a:gd name="T60" fmla="*/ 500 w 983"/>
                  <a:gd name="T61" fmla="*/ 651 h 871"/>
                  <a:gd name="T62" fmla="*/ 382 w 983"/>
                  <a:gd name="T63" fmla="*/ 655 h 871"/>
                  <a:gd name="T64" fmla="*/ 252 w 983"/>
                  <a:gd name="T65" fmla="*/ 648 h 871"/>
                  <a:gd name="T66" fmla="*/ 135 w 983"/>
                  <a:gd name="T67" fmla="*/ 629 h 871"/>
                  <a:gd name="T68" fmla="*/ 39 w 983"/>
                  <a:gd name="T69" fmla="*/ 594 h 871"/>
                  <a:gd name="T70" fmla="*/ 17 w 983"/>
                  <a:gd name="T71" fmla="*/ 540 h 871"/>
                  <a:gd name="T72" fmla="*/ 90 w 983"/>
                  <a:gd name="T73" fmla="*/ 502 h 871"/>
                  <a:gd name="T74" fmla="*/ 191 w 983"/>
                  <a:gd name="T75" fmla="*/ 485 h 871"/>
                  <a:gd name="T76" fmla="*/ 291 w 983"/>
                  <a:gd name="T77" fmla="*/ 478 h 871"/>
                  <a:gd name="T78" fmla="*/ 392 w 983"/>
                  <a:gd name="T79" fmla="*/ 478 h 871"/>
                  <a:gd name="T80" fmla="*/ 514 w 983"/>
                  <a:gd name="T81" fmla="*/ 488 h 871"/>
                  <a:gd name="T82" fmla="*/ 634 w 983"/>
                  <a:gd name="T83" fmla="*/ 509 h 871"/>
                  <a:gd name="T84" fmla="*/ 762 w 983"/>
                  <a:gd name="T85" fmla="*/ 537 h 871"/>
                  <a:gd name="T86" fmla="*/ 850 w 983"/>
                  <a:gd name="T87" fmla="*/ 563 h 871"/>
                  <a:gd name="T88" fmla="*/ 930 w 983"/>
                  <a:gd name="T89" fmla="*/ 601 h 871"/>
                  <a:gd name="T90" fmla="*/ 977 w 983"/>
                  <a:gd name="T91" fmla="*/ 662 h 871"/>
                  <a:gd name="T92" fmla="*/ 947 w 983"/>
                  <a:gd name="T93" fmla="*/ 726 h 871"/>
                  <a:gd name="T94" fmla="*/ 826 w 983"/>
                  <a:gd name="T95" fmla="*/ 770 h 871"/>
                  <a:gd name="T96" fmla="*/ 675 w 983"/>
                  <a:gd name="T97" fmla="*/ 809 h 871"/>
                  <a:gd name="T98" fmla="*/ 504 w 983"/>
                  <a:gd name="T99" fmla="*/ 828 h 871"/>
                  <a:gd name="T100" fmla="*/ 389 w 983"/>
                  <a:gd name="T101" fmla="*/ 842 h 871"/>
                  <a:gd name="T102" fmla="*/ 272 w 983"/>
                  <a:gd name="T103" fmla="*/ 838 h 871"/>
                  <a:gd name="T104" fmla="*/ 161 w 983"/>
                  <a:gd name="T105" fmla="*/ 825 h 871"/>
                  <a:gd name="T106" fmla="*/ 104 w 983"/>
                  <a:gd name="T107" fmla="*/ 809 h 87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3" h="871">
                    <a:moveTo>
                      <a:pt x="564" y="0"/>
                    </a:moveTo>
                    <a:lnTo>
                      <a:pt x="584" y="0"/>
                    </a:lnTo>
                    <a:lnTo>
                      <a:pt x="594" y="3"/>
                    </a:lnTo>
                    <a:lnTo>
                      <a:pt x="611" y="7"/>
                    </a:lnTo>
                    <a:lnTo>
                      <a:pt x="625" y="7"/>
                    </a:lnTo>
                    <a:lnTo>
                      <a:pt x="648" y="10"/>
                    </a:lnTo>
                    <a:lnTo>
                      <a:pt x="665" y="14"/>
                    </a:lnTo>
                    <a:lnTo>
                      <a:pt x="692" y="20"/>
                    </a:lnTo>
                    <a:lnTo>
                      <a:pt x="711" y="24"/>
                    </a:lnTo>
                    <a:lnTo>
                      <a:pt x="728" y="31"/>
                    </a:lnTo>
                    <a:lnTo>
                      <a:pt x="739" y="34"/>
                    </a:lnTo>
                    <a:lnTo>
                      <a:pt x="762" y="41"/>
                    </a:lnTo>
                    <a:lnTo>
                      <a:pt x="783" y="48"/>
                    </a:lnTo>
                    <a:lnTo>
                      <a:pt x="793" y="51"/>
                    </a:lnTo>
                    <a:lnTo>
                      <a:pt x="812" y="58"/>
                    </a:lnTo>
                    <a:lnTo>
                      <a:pt x="829" y="67"/>
                    </a:lnTo>
                    <a:lnTo>
                      <a:pt x="843" y="74"/>
                    </a:lnTo>
                    <a:lnTo>
                      <a:pt x="857" y="81"/>
                    </a:lnTo>
                    <a:lnTo>
                      <a:pt x="877" y="92"/>
                    </a:lnTo>
                    <a:lnTo>
                      <a:pt x="896" y="105"/>
                    </a:lnTo>
                    <a:lnTo>
                      <a:pt x="907" y="112"/>
                    </a:lnTo>
                    <a:lnTo>
                      <a:pt x="913" y="122"/>
                    </a:lnTo>
                    <a:lnTo>
                      <a:pt x="917" y="133"/>
                    </a:lnTo>
                    <a:lnTo>
                      <a:pt x="920" y="143"/>
                    </a:lnTo>
                    <a:lnTo>
                      <a:pt x="920" y="155"/>
                    </a:lnTo>
                    <a:lnTo>
                      <a:pt x="917" y="169"/>
                    </a:lnTo>
                    <a:lnTo>
                      <a:pt x="913" y="180"/>
                    </a:lnTo>
                    <a:lnTo>
                      <a:pt x="907" y="194"/>
                    </a:lnTo>
                    <a:lnTo>
                      <a:pt x="900" y="204"/>
                    </a:lnTo>
                    <a:lnTo>
                      <a:pt x="884" y="216"/>
                    </a:lnTo>
                    <a:lnTo>
                      <a:pt x="867" y="223"/>
                    </a:lnTo>
                    <a:lnTo>
                      <a:pt x="853" y="230"/>
                    </a:lnTo>
                    <a:lnTo>
                      <a:pt x="833" y="240"/>
                    </a:lnTo>
                    <a:lnTo>
                      <a:pt x="816" y="244"/>
                    </a:lnTo>
                    <a:lnTo>
                      <a:pt x="793" y="254"/>
                    </a:lnTo>
                    <a:lnTo>
                      <a:pt x="773" y="262"/>
                    </a:lnTo>
                    <a:lnTo>
                      <a:pt x="752" y="265"/>
                    </a:lnTo>
                    <a:lnTo>
                      <a:pt x="732" y="272"/>
                    </a:lnTo>
                    <a:lnTo>
                      <a:pt x="723" y="275"/>
                    </a:lnTo>
                    <a:lnTo>
                      <a:pt x="699" y="279"/>
                    </a:lnTo>
                    <a:lnTo>
                      <a:pt x="675" y="285"/>
                    </a:lnTo>
                    <a:lnTo>
                      <a:pt x="651" y="289"/>
                    </a:lnTo>
                    <a:lnTo>
                      <a:pt x="639" y="292"/>
                    </a:lnTo>
                    <a:lnTo>
                      <a:pt x="615" y="296"/>
                    </a:lnTo>
                    <a:lnTo>
                      <a:pt x="588" y="299"/>
                    </a:lnTo>
                    <a:lnTo>
                      <a:pt x="574" y="299"/>
                    </a:lnTo>
                    <a:lnTo>
                      <a:pt x="543" y="306"/>
                    </a:lnTo>
                    <a:lnTo>
                      <a:pt x="517" y="308"/>
                    </a:lnTo>
                    <a:lnTo>
                      <a:pt x="504" y="308"/>
                    </a:lnTo>
                    <a:lnTo>
                      <a:pt x="473" y="313"/>
                    </a:lnTo>
                    <a:lnTo>
                      <a:pt x="443" y="315"/>
                    </a:lnTo>
                    <a:lnTo>
                      <a:pt x="416" y="318"/>
                    </a:lnTo>
                    <a:lnTo>
                      <a:pt x="387" y="322"/>
                    </a:lnTo>
                    <a:lnTo>
                      <a:pt x="356" y="322"/>
                    </a:lnTo>
                    <a:lnTo>
                      <a:pt x="329" y="325"/>
                    </a:lnTo>
                    <a:lnTo>
                      <a:pt x="303" y="325"/>
                    </a:lnTo>
                    <a:lnTo>
                      <a:pt x="289" y="325"/>
                    </a:lnTo>
                    <a:lnTo>
                      <a:pt x="265" y="329"/>
                    </a:lnTo>
                    <a:lnTo>
                      <a:pt x="238" y="329"/>
                    </a:lnTo>
                    <a:lnTo>
                      <a:pt x="224" y="329"/>
                    </a:lnTo>
                    <a:lnTo>
                      <a:pt x="202" y="329"/>
                    </a:lnTo>
                    <a:lnTo>
                      <a:pt x="178" y="329"/>
                    </a:lnTo>
                    <a:lnTo>
                      <a:pt x="157" y="329"/>
                    </a:lnTo>
                    <a:lnTo>
                      <a:pt x="137" y="325"/>
                    </a:lnTo>
                    <a:lnTo>
                      <a:pt x="118" y="325"/>
                    </a:lnTo>
                    <a:lnTo>
                      <a:pt x="94" y="322"/>
                    </a:lnTo>
                    <a:lnTo>
                      <a:pt x="77" y="318"/>
                    </a:lnTo>
                    <a:lnTo>
                      <a:pt x="63" y="315"/>
                    </a:lnTo>
                    <a:lnTo>
                      <a:pt x="44" y="313"/>
                    </a:lnTo>
                    <a:lnTo>
                      <a:pt x="34" y="308"/>
                    </a:lnTo>
                    <a:lnTo>
                      <a:pt x="20" y="301"/>
                    </a:lnTo>
                    <a:lnTo>
                      <a:pt x="10" y="299"/>
                    </a:lnTo>
                    <a:lnTo>
                      <a:pt x="3" y="289"/>
                    </a:lnTo>
                    <a:lnTo>
                      <a:pt x="0" y="279"/>
                    </a:lnTo>
                    <a:lnTo>
                      <a:pt x="0" y="268"/>
                    </a:lnTo>
                    <a:lnTo>
                      <a:pt x="3" y="257"/>
                    </a:lnTo>
                    <a:lnTo>
                      <a:pt x="13" y="250"/>
                    </a:lnTo>
                    <a:lnTo>
                      <a:pt x="27" y="244"/>
                    </a:lnTo>
                    <a:lnTo>
                      <a:pt x="39" y="240"/>
                    </a:lnTo>
                    <a:lnTo>
                      <a:pt x="53" y="233"/>
                    </a:lnTo>
                    <a:lnTo>
                      <a:pt x="67" y="230"/>
                    </a:lnTo>
                    <a:lnTo>
                      <a:pt x="87" y="228"/>
                    </a:lnTo>
                    <a:lnTo>
                      <a:pt x="104" y="223"/>
                    </a:lnTo>
                    <a:lnTo>
                      <a:pt x="121" y="221"/>
                    </a:lnTo>
                    <a:lnTo>
                      <a:pt x="130" y="221"/>
                    </a:lnTo>
                    <a:lnTo>
                      <a:pt x="147" y="216"/>
                    </a:lnTo>
                    <a:lnTo>
                      <a:pt x="168" y="216"/>
                    </a:lnTo>
                    <a:lnTo>
                      <a:pt x="178" y="216"/>
                    </a:lnTo>
                    <a:lnTo>
                      <a:pt x="202" y="214"/>
                    </a:lnTo>
                    <a:lnTo>
                      <a:pt x="224" y="214"/>
                    </a:lnTo>
                    <a:lnTo>
                      <a:pt x="245" y="214"/>
                    </a:lnTo>
                    <a:lnTo>
                      <a:pt x="258" y="214"/>
                    </a:lnTo>
                    <a:lnTo>
                      <a:pt x="279" y="214"/>
                    </a:lnTo>
                    <a:lnTo>
                      <a:pt x="303" y="214"/>
                    </a:lnTo>
                    <a:lnTo>
                      <a:pt x="325" y="214"/>
                    </a:lnTo>
                    <a:lnTo>
                      <a:pt x="349" y="214"/>
                    </a:lnTo>
                    <a:lnTo>
                      <a:pt x="363" y="216"/>
                    </a:lnTo>
                    <a:lnTo>
                      <a:pt x="387" y="216"/>
                    </a:lnTo>
                    <a:lnTo>
                      <a:pt x="413" y="221"/>
                    </a:lnTo>
                    <a:lnTo>
                      <a:pt x="437" y="221"/>
                    </a:lnTo>
                    <a:lnTo>
                      <a:pt x="450" y="223"/>
                    </a:lnTo>
                    <a:lnTo>
                      <a:pt x="473" y="228"/>
                    </a:lnTo>
                    <a:lnTo>
                      <a:pt x="524" y="233"/>
                    </a:lnTo>
                    <a:lnTo>
                      <a:pt x="550" y="237"/>
                    </a:lnTo>
                    <a:lnTo>
                      <a:pt x="577" y="244"/>
                    </a:lnTo>
                    <a:lnTo>
                      <a:pt x="591" y="247"/>
                    </a:lnTo>
                    <a:lnTo>
                      <a:pt x="618" y="250"/>
                    </a:lnTo>
                    <a:lnTo>
                      <a:pt x="644" y="254"/>
                    </a:lnTo>
                    <a:lnTo>
                      <a:pt x="668" y="262"/>
                    </a:lnTo>
                    <a:lnTo>
                      <a:pt x="692" y="268"/>
                    </a:lnTo>
                    <a:lnTo>
                      <a:pt x="716" y="275"/>
                    </a:lnTo>
                    <a:lnTo>
                      <a:pt x="735" y="279"/>
                    </a:lnTo>
                    <a:lnTo>
                      <a:pt x="745" y="282"/>
                    </a:lnTo>
                    <a:lnTo>
                      <a:pt x="769" y="289"/>
                    </a:lnTo>
                    <a:lnTo>
                      <a:pt x="786" y="296"/>
                    </a:lnTo>
                    <a:lnTo>
                      <a:pt x="812" y="306"/>
                    </a:lnTo>
                    <a:lnTo>
                      <a:pt x="829" y="315"/>
                    </a:lnTo>
                    <a:lnTo>
                      <a:pt x="843" y="322"/>
                    </a:lnTo>
                    <a:lnTo>
                      <a:pt x="857" y="329"/>
                    </a:lnTo>
                    <a:lnTo>
                      <a:pt x="877" y="342"/>
                    </a:lnTo>
                    <a:lnTo>
                      <a:pt x="891" y="350"/>
                    </a:lnTo>
                    <a:lnTo>
                      <a:pt x="900" y="360"/>
                    </a:lnTo>
                    <a:lnTo>
                      <a:pt x="917" y="370"/>
                    </a:lnTo>
                    <a:lnTo>
                      <a:pt x="927" y="384"/>
                    </a:lnTo>
                    <a:lnTo>
                      <a:pt x="941" y="398"/>
                    </a:lnTo>
                    <a:lnTo>
                      <a:pt x="947" y="414"/>
                    </a:lnTo>
                    <a:lnTo>
                      <a:pt x="954" y="424"/>
                    </a:lnTo>
                    <a:lnTo>
                      <a:pt x="958" y="435"/>
                    </a:lnTo>
                    <a:lnTo>
                      <a:pt x="958" y="449"/>
                    </a:lnTo>
                    <a:lnTo>
                      <a:pt x="961" y="466"/>
                    </a:lnTo>
                    <a:lnTo>
                      <a:pt x="958" y="476"/>
                    </a:lnTo>
                    <a:lnTo>
                      <a:pt x="951" y="488"/>
                    </a:lnTo>
                    <a:lnTo>
                      <a:pt x="944" y="502"/>
                    </a:lnTo>
                    <a:lnTo>
                      <a:pt x="934" y="512"/>
                    </a:lnTo>
                    <a:lnTo>
                      <a:pt x="917" y="530"/>
                    </a:lnTo>
                    <a:lnTo>
                      <a:pt x="903" y="544"/>
                    </a:lnTo>
                    <a:lnTo>
                      <a:pt x="891" y="551"/>
                    </a:lnTo>
                    <a:lnTo>
                      <a:pt x="874" y="556"/>
                    </a:lnTo>
                    <a:lnTo>
                      <a:pt x="833" y="573"/>
                    </a:lnTo>
                    <a:lnTo>
                      <a:pt x="812" y="580"/>
                    </a:lnTo>
                    <a:lnTo>
                      <a:pt x="783" y="590"/>
                    </a:lnTo>
                    <a:lnTo>
                      <a:pt x="759" y="597"/>
                    </a:lnTo>
                    <a:lnTo>
                      <a:pt x="749" y="601"/>
                    </a:lnTo>
                    <a:lnTo>
                      <a:pt x="725" y="607"/>
                    </a:lnTo>
                    <a:lnTo>
                      <a:pt x="702" y="615"/>
                    </a:lnTo>
                    <a:lnTo>
                      <a:pt x="692" y="619"/>
                    </a:lnTo>
                    <a:lnTo>
                      <a:pt x="668" y="625"/>
                    </a:lnTo>
                    <a:lnTo>
                      <a:pt x="644" y="629"/>
                    </a:lnTo>
                    <a:lnTo>
                      <a:pt x="625" y="636"/>
                    </a:lnTo>
                    <a:lnTo>
                      <a:pt x="611" y="636"/>
                    </a:lnTo>
                    <a:lnTo>
                      <a:pt x="588" y="641"/>
                    </a:lnTo>
                    <a:lnTo>
                      <a:pt x="564" y="646"/>
                    </a:lnTo>
                    <a:lnTo>
                      <a:pt x="541" y="648"/>
                    </a:lnTo>
                    <a:lnTo>
                      <a:pt x="527" y="648"/>
                    </a:lnTo>
                    <a:lnTo>
                      <a:pt x="500" y="651"/>
                    </a:lnTo>
                    <a:lnTo>
                      <a:pt x="476" y="651"/>
                    </a:lnTo>
                    <a:lnTo>
                      <a:pt x="464" y="655"/>
                    </a:lnTo>
                    <a:lnTo>
                      <a:pt x="437" y="655"/>
                    </a:lnTo>
                    <a:lnTo>
                      <a:pt x="409" y="655"/>
                    </a:lnTo>
                    <a:lnTo>
                      <a:pt x="382" y="655"/>
                    </a:lnTo>
                    <a:lnTo>
                      <a:pt x="353" y="655"/>
                    </a:lnTo>
                    <a:lnTo>
                      <a:pt x="339" y="655"/>
                    </a:lnTo>
                    <a:lnTo>
                      <a:pt x="308" y="651"/>
                    </a:lnTo>
                    <a:lnTo>
                      <a:pt x="279" y="651"/>
                    </a:lnTo>
                    <a:lnTo>
                      <a:pt x="252" y="648"/>
                    </a:lnTo>
                    <a:lnTo>
                      <a:pt x="221" y="646"/>
                    </a:lnTo>
                    <a:lnTo>
                      <a:pt x="207" y="646"/>
                    </a:lnTo>
                    <a:lnTo>
                      <a:pt x="181" y="639"/>
                    </a:lnTo>
                    <a:lnTo>
                      <a:pt x="157" y="636"/>
                    </a:lnTo>
                    <a:lnTo>
                      <a:pt x="135" y="629"/>
                    </a:lnTo>
                    <a:lnTo>
                      <a:pt x="123" y="629"/>
                    </a:lnTo>
                    <a:lnTo>
                      <a:pt x="101" y="622"/>
                    </a:lnTo>
                    <a:lnTo>
                      <a:pt x="84" y="615"/>
                    </a:lnTo>
                    <a:lnTo>
                      <a:pt x="60" y="604"/>
                    </a:lnTo>
                    <a:lnTo>
                      <a:pt x="39" y="594"/>
                    </a:lnTo>
                    <a:lnTo>
                      <a:pt x="30" y="587"/>
                    </a:lnTo>
                    <a:lnTo>
                      <a:pt x="20" y="577"/>
                    </a:lnTo>
                    <a:lnTo>
                      <a:pt x="17" y="568"/>
                    </a:lnTo>
                    <a:lnTo>
                      <a:pt x="13" y="556"/>
                    </a:lnTo>
                    <a:lnTo>
                      <a:pt x="17" y="540"/>
                    </a:lnTo>
                    <a:lnTo>
                      <a:pt x="34" y="527"/>
                    </a:lnTo>
                    <a:lnTo>
                      <a:pt x="51" y="516"/>
                    </a:lnTo>
                    <a:lnTo>
                      <a:pt x="70" y="509"/>
                    </a:lnTo>
                    <a:lnTo>
                      <a:pt x="80" y="505"/>
                    </a:lnTo>
                    <a:lnTo>
                      <a:pt x="90" y="502"/>
                    </a:lnTo>
                    <a:lnTo>
                      <a:pt x="104" y="499"/>
                    </a:lnTo>
                    <a:lnTo>
                      <a:pt x="123" y="495"/>
                    </a:lnTo>
                    <a:lnTo>
                      <a:pt x="151" y="488"/>
                    </a:lnTo>
                    <a:lnTo>
                      <a:pt x="171" y="485"/>
                    </a:lnTo>
                    <a:lnTo>
                      <a:pt x="191" y="485"/>
                    </a:lnTo>
                    <a:lnTo>
                      <a:pt x="202" y="483"/>
                    </a:lnTo>
                    <a:lnTo>
                      <a:pt x="224" y="483"/>
                    </a:lnTo>
                    <a:lnTo>
                      <a:pt x="245" y="478"/>
                    </a:lnTo>
                    <a:lnTo>
                      <a:pt x="269" y="478"/>
                    </a:lnTo>
                    <a:lnTo>
                      <a:pt x="291" y="478"/>
                    </a:lnTo>
                    <a:lnTo>
                      <a:pt x="305" y="478"/>
                    </a:lnTo>
                    <a:lnTo>
                      <a:pt x="332" y="478"/>
                    </a:lnTo>
                    <a:lnTo>
                      <a:pt x="356" y="478"/>
                    </a:lnTo>
                    <a:lnTo>
                      <a:pt x="382" y="478"/>
                    </a:lnTo>
                    <a:lnTo>
                      <a:pt x="392" y="478"/>
                    </a:lnTo>
                    <a:lnTo>
                      <a:pt x="420" y="483"/>
                    </a:lnTo>
                    <a:lnTo>
                      <a:pt x="447" y="483"/>
                    </a:lnTo>
                    <a:lnTo>
                      <a:pt x="473" y="485"/>
                    </a:lnTo>
                    <a:lnTo>
                      <a:pt x="487" y="485"/>
                    </a:lnTo>
                    <a:lnTo>
                      <a:pt x="514" y="488"/>
                    </a:lnTo>
                    <a:lnTo>
                      <a:pt x="541" y="492"/>
                    </a:lnTo>
                    <a:lnTo>
                      <a:pt x="555" y="495"/>
                    </a:lnTo>
                    <a:lnTo>
                      <a:pt x="581" y="499"/>
                    </a:lnTo>
                    <a:lnTo>
                      <a:pt x="608" y="502"/>
                    </a:lnTo>
                    <a:lnTo>
                      <a:pt x="634" y="509"/>
                    </a:lnTo>
                    <a:lnTo>
                      <a:pt x="658" y="512"/>
                    </a:lnTo>
                    <a:lnTo>
                      <a:pt x="685" y="519"/>
                    </a:lnTo>
                    <a:lnTo>
                      <a:pt x="711" y="527"/>
                    </a:lnTo>
                    <a:lnTo>
                      <a:pt x="735" y="534"/>
                    </a:lnTo>
                    <a:lnTo>
                      <a:pt x="762" y="537"/>
                    </a:lnTo>
                    <a:lnTo>
                      <a:pt x="773" y="540"/>
                    </a:lnTo>
                    <a:lnTo>
                      <a:pt x="795" y="547"/>
                    </a:lnTo>
                    <a:lnTo>
                      <a:pt x="819" y="554"/>
                    </a:lnTo>
                    <a:lnTo>
                      <a:pt x="829" y="556"/>
                    </a:lnTo>
                    <a:lnTo>
                      <a:pt x="850" y="563"/>
                    </a:lnTo>
                    <a:lnTo>
                      <a:pt x="870" y="570"/>
                    </a:lnTo>
                    <a:lnTo>
                      <a:pt x="886" y="577"/>
                    </a:lnTo>
                    <a:lnTo>
                      <a:pt x="900" y="584"/>
                    </a:lnTo>
                    <a:lnTo>
                      <a:pt x="913" y="590"/>
                    </a:lnTo>
                    <a:lnTo>
                      <a:pt x="930" y="601"/>
                    </a:lnTo>
                    <a:lnTo>
                      <a:pt x="941" y="612"/>
                    </a:lnTo>
                    <a:lnTo>
                      <a:pt x="947" y="622"/>
                    </a:lnTo>
                    <a:lnTo>
                      <a:pt x="958" y="632"/>
                    </a:lnTo>
                    <a:lnTo>
                      <a:pt x="970" y="648"/>
                    </a:lnTo>
                    <a:lnTo>
                      <a:pt x="977" y="662"/>
                    </a:lnTo>
                    <a:lnTo>
                      <a:pt x="982" y="682"/>
                    </a:lnTo>
                    <a:lnTo>
                      <a:pt x="977" y="692"/>
                    </a:lnTo>
                    <a:lnTo>
                      <a:pt x="970" y="707"/>
                    </a:lnTo>
                    <a:lnTo>
                      <a:pt x="958" y="719"/>
                    </a:lnTo>
                    <a:lnTo>
                      <a:pt x="947" y="726"/>
                    </a:lnTo>
                    <a:lnTo>
                      <a:pt x="927" y="740"/>
                    </a:lnTo>
                    <a:lnTo>
                      <a:pt x="910" y="747"/>
                    </a:lnTo>
                    <a:lnTo>
                      <a:pt x="884" y="757"/>
                    </a:lnTo>
                    <a:lnTo>
                      <a:pt x="863" y="764"/>
                    </a:lnTo>
                    <a:lnTo>
                      <a:pt x="826" y="770"/>
                    </a:lnTo>
                    <a:lnTo>
                      <a:pt x="802" y="777"/>
                    </a:lnTo>
                    <a:lnTo>
                      <a:pt x="776" y="785"/>
                    </a:lnTo>
                    <a:lnTo>
                      <a:pt x="732" y="795"/>
                    </a:lnTo>
                    <a:lnTo>
                      <a:pt x="706" y="802"/>
                    </a:lnTo>
                    <a:lnTo>
                      <a:pt x="675" y="809"/>
                    </a:lnTo>
                    <a:lnTo>
                      <a:pt x="615" y="818"/>
                    </a:lnTo>
                    <a:lnTo>
                      <a:pt x="601" y="821"/>
                    </a:lnTo>
                    <a:lnTo>
                      <a:pt x="567" y="825"/>
                    </a:lnTo>
                    <a:lnTo>
                      <a:pt x="538" y="828"/>
                    </a:lnTo>
                    <a:lnTo>
                      <a:pt x="504" y="828"/>
                    </a:lnTo>
                    <a:lnTo>
                      <a:pt x="490" y="835"/>
                    </a:lnTo>
                    <a:lnTo>
                      <a:pt x="454" y="870"/>
                    </a:lnTo>
                    <a:lnTo>
                      <a:pt x="447" y="838"/>
                    </a:lnTo>
                    <a:lnTo>
                      <a:pt x="416" y="842"/>
                    </a:lnTo>
                    <a:lnTo>
                      <a:pt x="389" y="842"/>
                    </a:lnTo>
                    <a:lnTo>
                      <a:pt x="375" y="842"/>
                    </a:lnTo>
                    <a:lnTo>
                      <a:pt x="349" y="845"/>
                    </a:lnTo>
                    <a:lnTo>
                      <a:pt x="322" y="842"/>
                    </a:lnTo>
                    <a:lnTo>
                      <a:pt x="296" y="842"/>
                    </a:lnTo>
                    <a:lnTo>
                      <a:pt x="272" y="838"/>
                    </a:lnTo>
                    <a:lnTo>
                      <a:pt x="228" y="835"/>
                    </a:lnTo>
                    <a:lnTo>
                      <a:pt x="219" y="835"/>
                    </a:lnTo>
                    <a:lnTo>
                      <a:pt x="198" y="832"/>
                    </a:lnTo>
                    <a:lnTo>
                      <a:pt x="181" y="828"/>
                    </a:lnTo>
                    <a:lnTo>
                      <a:pt x="161" y="825"/>
                    </a:lnTo>
                    <a:lnTo>
                      <a:pt x="151" y="821"/>
                    </a:lnTo>
                    <a:lnTo>
                      <a:pt x="135" y="816"/>
                    </a:lnTo>
                    <a:lnTo>
                      <a:pt x="123" y="816"/>
                    </a:lnTo>
                    <a:lnTo>
                      <a:pt x="114" y="811"/>
                    </a:lnTo>
                    <a:lnTo>
                      <a:pt x="104" y="809"/>
                    </a:lnTo>
                    <a:lnTo>
                      <a:pt x="97" y="799"/>
                    </a:lnTo>
                    <a:lnTo>
                      <a:pt x="94" y="795"/>
                    </a:ln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6" name="Freeform 64"/>
              <p:cNvSpPr>
                <a:spLocks/>
              </p:cNvSpPr>
              <p:nvPr/>
            </p:nvSpPr>
            <p:spPr bwMode="auto">
              <a:xfrm>
                <a:off x="964" y="2357"/>
                <a:ext cx="478" cy="53"/>
              </a:xfrm>
              <a:custGeom>
                <a:avLst/>
                <a:gdLst>
                  <a:gd name="T0" fmla="*/ 478 w 478"/>
                  <a:gd name="T1" fmla="*/ 45 h 53"/>
                  <a:gd name="T2" fmla="*/ 442 w 478"/>
                  <a:gd name="T3" fmla="*/ 47 h 53"/>
                  <a:gd name="T4" fmla="*/ 288 w 478"/>
                  <a:gd name="T5" fmla="*/ 15 h 53"/>
                  <a:gd name="T6" fmla="*/ 218 w 478"/>
                  <a:gd name="T7" fmla="*/ 9 h 53"/>
                  <a:gd name="T8" fmla="*/ 158 w 478"/>
                  <a:gd name="T9" fmla="*/ 7 h 53"/>
                  <a:gd name="T10" fmla="*/ 40 w 478"/>
                  <a:gd name="T11" fmla="*/ 31 h 53"/>
                  <a:gd name="T12" fmla="*/ 4 w 478"/>
                  <a:gd name="T13" fmla="*/ 45 h 53"/>
                  <a:gd name="T14" fmla="*/ 0 w 478"/>
                  <a:gd name="T15" fmla="*/ 53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78" h="53">
                    <a:moveTo>
                      <a:pt x="478" y="45"/>
                    </a:moveTo>
                    <a:cubicBezTo>
                      <a:pt x="462" y="47"/>
                      <a:pt x="458" y="49"/>
                      <a:pt x="442" y="47"/>
                    </a:cubicBezTo>
                    <a:cubicBezTo>
                      <a:pt x="392" y="14"/>
                      <a:pt x="349" y="18"/>
                      <a:pt x="288" y="15"/>
                    </a:cubicBezTo>
                    <a:cubicBezTo>
                      <a:pt x="265" y="11"/>
                      <a:pt x="241" y="10"/>
                      <a:pt x="218" y="9"/>
                    </a:cubicBezTo>
                    <a:cubicBezTo>
                      <a:pt x="191" y="0"/>
                      <a:pt x="210" y="5"/>
                      <a:pt x="158" y="7"/>
                    </a:cubicBezTo>
                    <a:cubicBezTo>
                      <a:pt x="119" y="20"/>
                      <a:pt x="82" y="29"/>
                      <a:pt x="40" y="31"/>
                    </a:cubicBezTo>
                    <a:cubicBezTo>
                      <a:pt x="28" y="35"/>
                      <a:pt x="16" y="41"/>
                      <a:pt x="4" y="45"/>
                    </a:cubicBezTo>
                    <a:cubicBezTo>
                      <a:pt x="2" y="52"/>
                      <a:pt x="3" y="50"/>
                      <a:pt x="0" y="53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50" name="Line 65"/>
            <p:cNvSpPr>
              <a:spLocks noChangeShapeType="1"/>
            </p:cNvSpPr>
            <p:nvPr/>
          </p:nvSpPr>
          <p:spPr bwMode="auto">
            <a:xfrm flipH="1" flipV="1">
              <a:off x="3626" y="3166"/>
              <a:ext cx="0" cy="4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Line 66"/>
            <p:cNvSpPr>
              <a:spLocks noChangeShapeType="1"/>
            </p:cNvSpPr>
            <p:nvPr/>
          </p:nvSpPr>
          <p:spPr bwMode="auto">
            <a:xfrm flipH="1" flipV="1">
              <a:off x="3565" y="730"/>
              <a:ext cx="0" cy="4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Oval 67"/>
            <p:cNvSpPr>
              <a:spLocks noChangeArrowheads="1"/>
            </p:cNvSpPr>
            <p:nvPr/>
          </p:nvSpPr>
          <p:spPr bwMode="auto">
            <a:xfrm>
              <a:off x="3384" y="3648"/>
              <a:ext cx="492" cy="432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53" name="Freeform 68"/>
            <p:cNvSpPr>
              <a:spLocks/>
            </p:cNvSpPr>
            <p:nvPr/>
          </p:nvSpPr>
          <p:spPr bwMode="auto">
            <a:xfrm>
              <a:off x="3624" y="3146"/>
              <a:ext cx="360" cy="70"/>
            </a:xfrm>
            <a:custGeom>
              <a:avLst/>
              <a:gdLst>
                <a:gd name="T0" fmla="*/ 360 w 360"/>
                <a:gd name="T1" fmla="*/ 70 h 70"/>
                <a:gd name="T2" fmla="*/ 240 w 360"/>
                <a:gd name="T3" fmla="*/ 10 h 70"/>
                <a:gd name="T4" fmla="*/ 156 w 360"/>
                <a:gd name="T5" fmla="*/ 10 h 70"/>
                <a:gd name="T6" fmla="*/ 0 w 360"/>
                <a:gd name="T7" fmla="*/ 34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0" h="70">
                  <a:moveTo>
                    <a:pt x="360" y="70"/>
                  </a:moveTo>
                  <a:cubicBezTo>
                    <a:pt x="317" y="45"/>
                    <a:pt x="274" y="20"/>
                    <a:pt x="240" y="10"/>
                  </a:cubicBezTo>
                  <a:cubicBezTo>
                    <a:pt x="206" y="0"/>
                    <a:pt x="196" y="6"/>
                    <a:pt x="156" y="10"/>
                  </a:cubicBezTo>
                  <a:cubicBezTo>
                    <a:pt x="116" y="14"/>
                    <a:pt x="58" y="24"/>
                    <a:pt x="0" y="34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47" name="Text Box 69"/>
          <p:cNvSpPr txBox="1">
            <a:spLocks noChangeArrowheads="1"/>
          </p:cNvSpPr>
          <p:nvPr/>
        </p:nvSpPr>
        <p:spPr bwMode="auto">
          <a:xfrm>
            <a:off x="2445544" y="1320800"/>
            <a:ext cx="363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Motion of the “spring” (polarization)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In phase with the force (E-field)</a:t>
            </a:r>
          </a:p>
        </p:txBody>
      </p:sp>
      <p:pic>
        <p:nvPicPr>
          <p:cNvPr id="40006" name="Picture 7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808" y="4427539"/>
            <a:ext cx="2770187" cy="80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9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0243 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0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39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00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85" grpId="0"/>
      <p:bldP spid="3998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119" y="1"/>
            <a:ext cx="2971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1959769" y="323851"/>
            <a:ext cx="375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Classical light-matter interaction</a:t>
            </a:r>
          </a:p>
        </p:txBody>
      </p:sp>
      <p:sp>
        <p:nvSpPr>
          <p:cNvPr id="10244" name="Freeform 6"/>
          <p:cNvSpPr>
            <a:spLocks/>
          </p:cNvSpPr>
          <p:nvPr/>
        </p:nvSpPr>
        <p:spPr bwMode="auto">
          <a:xfrm>
            <a:off x="7682708" y="582613"/>
            <a:ext cx="1158875" cy="1763712"/>
          </a:xfrm>
          <a:custGeom>
            <a:avLst/>
            <a:gdLst>
              <a:gd name="T0" fmla="*/ 0 w 704"/>
              <a:gd name="T1" fmla="*/ 2147483646 h 1357"/>
              <a:gd name="T2" fmla="*/ 2147483646 w 704"/>
              <a:gd name="T3" fmla="*/ 2147483646 h 1357"/>
              <a:gd name="T4" fmla="*/ 2147483646 w 704"/>
              <a:gd name="T5" fmla="*/ 2147483646 h 1357"/>
              <a:gd name="T6" fmla="*/ 2147483646 w 704"/>
              <a:gd name="T7" fmla="*/ 2147483646 h 1357"/>
              <a:gd name="T8" fmla="*/ 2147483646 w 704"/>
              <a:gd name="T9" fmla="*/ 2147483646 h 1357"/>
              <a:gd name="T10" fmla="*/ 2147483646 w 704"/>
              <a:gd name="T11" fmla="*/ 2147483646 h 1357"/>
              <a:gd name="T12" fmla="*/ 2147483646 w 704"/>
              <a:gd name="T13" fmla="*/ 2147483646 h 1357"/>
              <a:gd name="T14" fmla="*/ 2147483646 w 704"/>
              <a:gd name="T15" fmla="*/ 2147483646 h 1357"/>
              <a:gd name="T16" fmla="*/ 2147483646 w 704"/>
              <a:gd name="T17" fmla="*/ 2147483646 h 1357"/>
              <a:gd name="T18" fmla="*/ 2147483646 w 704"/>
              <a:gd name="T19" fmla="*/ 2147483646 h 1357"/>
              <a:gd name="T20" fmla="*/ 2147483646 w 704"/>
              <a:gd name="T21" fmla="*/ 2147483646 h 135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04" h="1357">
                <a:moveTo>
                  <a:pt x="0" y="1315"/>
                </a:moveTo>
                <a:cubicBezTo>
                  <a:pt x="22" y="1268"/>
                  <a:pt x="44" y="1221"/>
                  <a:pt x="64" y="1114"/>
                </a:cubicBezTo>
                <a:cubicBezTo>
                  <a:pt x="84" y="1007"/>
                  <a:pt x="108" y="843"/>
                  <a:pt x="119" y="675"/>
                </a:cubicBezTo>
                <a:cubicBezTo>
                  <a:pt x="130" y="507"/>
                  <a:pt x="122" y="216"/>
                  <a:pt x="128" y="108"/>
                </a:cubicBezTo>
                <a:cubicBezTo>
                  <a:pt x="134" y="0"/>
                  <a:pt x="147" y="29"/>
                  <a:pt x="156" y="26"/>
                </a:cubicBezTo>
                <a:cubicBezTo>
                  <a:pt x="165" y="23"/>
                  <a:pt x="176" y="17"/>
                  <a:pt x="183" y="90"/>
                </a:cubicBezTo>
                <a:cubicBezTo>
                  <a:pt x="190" y="163"/>
                  <a:pt x="190" y="328"/>
                  <a:pt x="201" y="465"/>
                </a:cubicBezTo>
                <a:cubicBezTo>
                  <a:pt x="212" y="602"/>
                  <a:pt x="218" y="788"/>
                  <a:pt x="247" y="913"/>
                </a:cubicBezTo>
                <a:cubicBezTo>
                  <a:pt x="276" y="1038"/>
                  <a:pt x="316" y="1145"/>
                  <a:pt x="375" y="1215"/>
                </a:cubicBezTo>
                <a:cubicBezTo>
                  <a:pt x="434" y="1285"/>
                  <a:pt x="549" y="1311"/>
                  <a:pt x="604" y="1334"/>
                </a:cubicBezTo>
                <a:cubicBezTo>
                  <a:pt x="659" y="1357"/>
                  <a:pt x="690" y="1351"/>
                  <a:pt x="704" y="1352"/>
                </a:cubicBezTo>
              </a:path>
            </a:pathLst>
          </a:custGeom>
          <a:noFill/>
          <a:ln w="19050" cap="flat" cmpd="sng">
            <a:solidFill>
              <a:srgbClr val="00008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Freeform 7"/>
          <p:cNvSpPr>
            <a:spLocks/>
          </p:cNvSpPr>
          <p:nvPr/>
        </p:nvSpPr>
        <p:spPr bwMode="auto">
          <a:xfrm>
            <a:off x="1759744" y="2327276"/>
            <a:ext cx="6192838" cy="49213"/>
          </a:xfrm>
          <a:custGeom>
            <a:avLst/>
            <a:gdLst>
              <a:gd name="T0" fmla="*/ 2147483646 w 3765"/>
              <a:gd name="T1" fmla="*/ 0 h 37"/>
              <a:gd name="T2" fmla="*/ 2147483646 w 3765"/>
              <a:gd name="T3" fmla="*/ 2147483646 h 37"/>
              <a:gd name="T4" fmla="*/ 2147483646 w 3765"/>
              <a:gd name="T5" fmla="*/ 2147483646 h 37"/>
              <a:gd name="T6" fmla="*/ 2147483646 w 3765"/>
              <a:gd name="T7" fmla="*/ 2147483646 h 37"/>
              <a:gd name="T8" fmla="*/ 0 w 3765"/>
              <a:gd name="T9" fmla="*/ 2147483646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765" h="37">
                <a:moveTo>
                  <a:pt x="3584" y="0"/>
                </a:moveTo>
                <a:cubicBezTo>
                  <a:pt x="3579" y="10"/>
                  <a:pt x="3575" y="21"/>
                  <a:pt x="3529" y="27"/>
                </a:cubicBezTo>
                <a:cubicBezTo>
                  <a:pt x="3483" y="33"/>
                  <a:pt x="3765" y="37"/>
                  <a:pt x="3309" y="37"/>
                </a:cubicBezTo>
                <a:cubicBezTo>
                  <a:pt x="2853" y="37"/>
                  <a:pt x="1346" y="27"/>
                  <a:pt x="795" y="27"/>
                </a:cubicBezTo>
                <a:cubicBezTo>
                  <a:pt x="244" y="27"/>
                  <a:pt x="122" y="32"/>
                  <a:pt x="0" y="37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Line 8"/>
          <p:cNvSpPr>
            <a:spLocks noChangeShapeType="1"/>
          </p:cNvSpPr>
          <p:nvPr/>
        </p:nvSpPr>
        <p:spPr bwMode="auto">
          <a:xfrm flipV="1">
            <a:off x="1774033" y="2362200"/>
            <a:ext cx="1976437" cy="142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Line 9"/>
          <p:cNvSpPr>
            <a:spLocks noChangeShapeType="1"/>
          </p:cNvSpPr>
          <p:nvPr/>
        </p:nvSpPr>
        <p:spPr bwMode="auto">
          <a:xfrm>
            <a:off x="4566445" y="2363788"/>
            <a:ext cx="849313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10"/>
          <p:cNvSpPr>
            <a:spLocks noChangeShapeType="1"/>
          </p:cNvSpPr>
          <p:nvPr/>
        </p:nvSpPr>
        <p:spPr bwMode="auto">
          <a:xfrm>
            <a:off x="5422108" y="2363788"/>
            <a:ext cx="847725" cy="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Line 11"/>
          <p:cNvSpPr>
            <a:spLocks noChangeShapeType="1"/>
          </p:cNvSpPr>
          <p:nvPr/>
        </p:nvSpPr>
        <p:spPr bwMode="auto">
          <a:xfrm>
            <a:off x="3750470" y="2363788"/>
            <a:ext cx="849313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Line 12"/>
          <p:cNvSpPr>
            <a:spLocks noChangeShapeType="1"/>
          </p:cNvSpPr>
          <p:nvPr/>
        </p:nvSpPr>
        <p:spPr bwMode="auto">
          <a:xfrm>
            <a:off x="6257132" y="2368550"/>
            <a:ext cx="849312" cy="0"/>
          </a:xfrm>
          <a:prstGeom prst="line">
            <a:avLst/>
          </a:prstGeom>
          <a:noFill/>
          <a:ln w="19050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Freeform 13"/>
          <p:cNvSpPr>
            <a:spLocks/>
          </p:cNvSpPr>
          <p:nvPr/>
        </p:nvSpPr>
        <p:spPr bwMode="auto">
          <a:xfrm>
            <a:off x="7106444" y="2306639"/>
            <a:ext cx="558800" cy="66675"/>
          </a:xfrm>
          <a:custGeom>
            <a:avLst/>
            <a:gdLst>
              <a:gd name="T0" fmla="*/ 0 w 340"/>
              <a:gd name="T1" fmla="*/ 2147483646 h 51"/>
              <a:gd name="T2" fmla="*/ 2147483646 w 340"/>
              <a:gd name="T3" fmla="*/ 2147483646 h 51"/>
              <a:gd name="T4" fmla="*/ 2147483646 w 340"/>
              <a:gd name="T5" fmla="*/ 2147483646 h 51"/>
              <a:gd name="T6" fmla="*/ 2147483646 w 340"/>
              <a:gd name="T7" fmla="*/ 2147483646 h 51"/>
              <a:gd name="T8" fmla="*/ 2147483646 w 340"/>
              <a:gd name="T9" fmla="*/ 0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0" h="51">
                <a:moveTo>
                  <a:pt x="0" y="48"/>
                </a:moveTo>
                <a:cubicBezTo>
                  <a:pt x="24" y="48"/>
                  <a:pt x="49" y="48"/>
                  <a:pt x="96" y="48"/>
                </a:cubicBezTo>
                <a:cubicBezTo>
                  <a:pt x="143" y="48"/>
                  <a:pt x="247" y="51"/>
                  <a:pt x="284" y="48"/>
                </a:cubicBezTo>
                <a:cubicBezTo>
                  <a:pt x="321" y="45"/>
                  <a:pt x="307" y="40"/>
                  <a:pt x="316" y="32"/>
                </a:cubicBezTo>
                <a:cubicBezTo>
                  <a:pt x="325" y="24"/>
                  <a:pt x="335" y="7"/>
                  <a:pt x="340" y="0"/>
                </a:cubicBezTo>
              </a:path>
            </a:pathLst>
          </a:custGeom>
          <a:noFill/>
          <a:ln w="19050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Line 14"/>
          <p:cNvSpPr>
            <a:spLocks noChangeShapeType="1"/>
          </p:cNvSpPr>
          <p:nvPr/>
        </p:nvSpPr>
        <p:spPr bwMode="auto">
          <a:xfrm>
            <a:off x="7939882" y="641350"/>
            <a:ext cx="0" cy="1841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Line 15"/>
          <p:cNvSpPr>
            <a:spLocks noChangeShapeType="1"/>
          </p:cNvSpPr>
          <p:nvPr/>
        </p:nvSpPr>
        <p:spPr bwMode="auto">
          <a:xfrm>
            <a:off x="2166144" y="1781175"/>
            <a:ext cx="0" cy="6413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54" name="Picture 1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419" y="2468564"/>
            <a:ext cx="51593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9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858" y="2595563"/>
            <a:ext cx="314325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6" name="Freeform 18"/>
          <p:cNvSpPr>
            <a:spLocks/>
          </p:cNvSpPr>
          <p:nvPr/>
        </p:nvSpPr>
        <p:spPr bwMode="auto">
          <a:xfrm>
            <a:off x="8806657" y="2343150"/>
            <a:ext cx="4679950" cy="26988"/>
          </a:xfrm>
          <a:custGeom>
            <a:avLst/>
            <a:gdLst>
              <a:gd name="T0" fmla="*/ 2147483646 w 2165"/>
              <a:gd name="T1" fmla="*/ 0 h 17"/>
              <a:gd name="T2" fmla="*/ 2147483646 w 2165"/>
              <a:gd name="T3" fmla="*/ 2147483646 h 17"/>
              <a:gd name="T4" fmla="*/ 2147483646 w 2165"/>
              <a:gd name="T5" fmla="*/ 2147483646 h 17"/>
              <a:gd name="T6" fmla="*/ 2147483646 w 2165"/>
              <a:gd name="T7" fmla="*/ 2147483646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5" h="17">
                <a:moveTo>
                  <a:pt x="8" y="0"/>
                </a:moveTo>
                <a:cubicBezTo>
                  <a:pt x="4" y="6"/>
                  <a:pt x="0" y="13"/>
                  <a:pt x="128" y="15"/>
                </a:cubicBezTo>
                <a:cubicBezTo>
                  <a:pt x="256" y="17"/>
                  <a:pt x="440" y="15"/>
                  <a:pt x="779" y="15"/>
                </a:cubicBezTo>
                <a:cubicBezTo>
                  <a:pt x="1118" y="15"/>
                  <a:pt x="1641" y="15"/>
                  <a:pt x="2165" y="15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57" name="Group 19"/>
          <p:cNvGrpSpPr>
            <a:grpSpLocks/>
          </p:cNvGrpSpPr>
          <p:nvPr/>
        </p:nvGrpSpPr>
        <p:grpSpPr bwMode="auto">
          <a:xfrm>
            <a:off x="7777958" y="4557714"/>
            <a:ext cx="1787525" cy="727075"/>
            <a:chOff x="2303" y="2019"/>
            <a:chExt cx="1126" cy="458"/>
          </a:xfrm>
        </p:grpSpPr>
        <p:sp>
          <p:nvSpPr>
            <p:cNvPr id="10338" name="Freeform 20"/>
            <p:cNvSpPr>
              <a:spLocks/>
            </p:cNvSpPr>
            <p:nvPr/>
          </p:nvSpPr>
          <p:spPr bwMode="auto">
            <a:xfrm>
              <a:off x="2303" y="2022"/>
              <a:ext cx="280" cy="455"/>
            </a:xfrm>
            <a:custGeom>
              <a:avLst/>
              <a:gdLst>
                <a:gd name="T0" fmla="*/ 0 w 280"/>
                <a:gd name="T1" fmla="*/ 55940 h 73"/>
                <a:gd name="T2" fmla="*/ 24 w 280"/>
                <a:gd name="T3" fmla="*/ 55940 h 73"/>
                <a:gd name="T4" fmla="*/ 79 w 280"/>
                <a:gd name="T5" fmla="*/ 582575 h 73"/>
                <a:gd name="T6" fmla="*/ 145 w 280"/>
                <a:gd name="T7" fmla="*/ 2700107 h 73"/>
                <a:gd name="T8" fmla="*/ 213 w 280"/>
                <a:gd name="T9" fmla="*/ 3988754 h 73"/>
                <a:gd name="T10" fmla="*/ 280 w 280"/>
                <a:gd name="T11" fmla="*/ 4280042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0" h="73">
                  <a:moveTo>
                    <a:pt x="0" y="1"/>
                  </a:moveTo>
                  <a:cubicBezTo>
                    <a:pt x="5" y="0"/>
                    <a:pt x="11" y="0"/>
                    <a:pt x="24" y="1"/>
                  </a:cubicBezTo>
                  <a:cubicBezTo>
                    <a:pt x="37" y="2"/>
                    <a:pt x="59" y="3"/>
                    <a:pt x="79" y="10"/>
                  </a:cubicBezTo>
                  <a:cubicBezTo>
                    <a:pt x="99" y="17"/>
                    <a:pt x="123" y="36"/>
                    <a:pt x="145" y="46"/>
                  </a:cubicBezTo>
                  <a:cubicBezTo>
                    <a:pt x="167" y="56"/>
                    <a:pt x="191" y="64"/>
                    <a:pt x="213" y="68"/>
                  </a:cubicBezTo>
                  <a:cubicBezTo>
                    <a:pt x="235" y="72"/>
                    <a:pt x="257" y="72"/>
                    <a:pt x="280" y="73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9" name="Freeform 21"/>
            <p:cNvSpPr>
              <a:spLocks/>
            </p:cNvSpPr>
            <p:nvPr/>
          </p:nvSpPr>
          <p:spPr bwMode="auto">
            <a:xfrm>
              <a:off x="2871" y="2020"/>
              <a:ext cx="280" cy="455"/>
            </a:xfrm>
            <a:custGeom>
              <a:avLst/>
              <a:gdLst>
                <a:gd name="T0" fmla="*/ 0 w 280"/>
                <a:gd name="T1" fmla="*/ 55940 h 73"/>
                <a:gd name="T2" fmla="*/ 24 w 280"/>
                <a:gd name="T3" fmla="*/ 55940 h 73"/>
                <a:gd name="T4" fmla="*/ 79 w 280"/>
                <a:gd name="T5" fmla="*/ 582575 h 73"/>
                <a:gd name="T6" fmla="*/ 145 w 280"/>
                <a:gd name="T7" fmla="*/ 2700107 h 73"/>
                <a:gd name="T8" fmla="*/ 213 w 280"/>
                <a:gd name="T9" fmla="*/ 3988754 h 73"/>
                <a:gd name="T10" fmla="*/ 280 w 280"/>
                <a:gd name="T11" fmla="*/ 4280042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0" h="73">
                  <a:moveTo>
                    <a:pt x="0" y="1"/>
                  </a:moveTo>
                  <a:cubicBezTo>
                    <a:pt x="5" y="0"/>
                    <a:pt x="11" y="0"/>
                    <a:pt x="24" y="1"/>
                  </a:cubicBezTo>
                  <a:cubicBezTo>
                    <a:pt x="37" y="2"/>
                    <a:pt x="59" y="3"/>
                    <a:pt x="79" y="10"/>
                  </a:cubicBezTo>
                  <a:cubicBezTo>
                    <a:pt x="99" y="17"/>
                    <a:pt x="123" y="36"/>
                    <a:pt x="145" y="46"/>
                  </a:cubicBezTo>
                  <a:cubicBezTo>
                    <a:pt x="167" y="56"/>
                    <a:pt x="191" y="64"/>
                    <a:pt x="213" y="68"/>
                  </a:cubicBezTo>
                  <a:cubicBezTo>
                    <a:pt x="235" y="72"/>
                    <a:pt x="257" y="72"/>
                    <a:pt x="280" y="73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0" name="Freeform 22"/>
            <p:cNvSpPr>
              <a:spLocks/>
            </p:cNvSpPr>
            <p:nvPr/>
          </p:nvSpPr>
          <p:spPr bwMode="auto">
            <a:xfrm flipH="1">
              <a:off x="2585" y="2022"/>
              <a:ext cx="280" cy="455"/>
            </a:xfrm>
            <a:custGeom>
              <a:avLst/>
              <a:gdLst>
                <a:gd name="T0" fmla="*/ 0 w 280"/>
                <a:gd name="T1" fmla="*/ 55940 h 73"/>
                <a:gd name="T2" fmla="*/ 24 w 280"/>
                <a:gd name="T3" fmla="*/ 55940 h 73"/>
                <a:gd name="T4" fmla="*/ 79 w 280"/>
                <a:gd name="T5" fmla="*/ 582575 h 73"/>
                <a:gd name="T6" fmla="*/ 145 w 280"/>
                <a:gd name="T7" fmla="*/ 2700107 h 73"/>
                <a:gd name="T8" fmla="*/ 213 w 280"/>
                <a:gd name="T9" fmla="*/ 3988754 h 73"/>
                <a:gd name="T10" fmla="*/ 280 w 280"/>
                <a:gd name="T11" fmla="*/ 4280042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0" h="73">
                  <a:moveTo>
                    <a:pt x="0" y="1"/>
                  </a:moveTo>
                  <a:cubicBezTo>
                    <a:pt x="5" y="0"/>
                    <a:pt x="11" y="0"/>
                    <a:pt x="24" y="1"/>
                  </a:cubicBezTo>
                  <a:cubicBezTo>
                    <a:pt x="37" y="2"/>
                    <a:pt x="59" y="3"/>
                    <a:pt x="79" y="10"/>
                  </a:cubicBezTo>
                  <a:cubicBezTo>
                    <a:pt x="99" y="17"/>
                    <a:pt x="123" y="36"/>
                    <a:pt x="145" y="46"/>
                  </a:cubicBezTo>
                  <a:cubicBezTo>
                    <a:pt x="167" y="56"/>
                    <a:pt x="191" y="64"/>
                    <a:pt x="213" y="68"/>
                  </a:cubicBezTo>
                  <a:cubicBezTo>
                    <a:pt x="235" y="72"/>
                    <a:pt x="257" y="72"/>
                    <a:pt x="280" y="73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1" name="Freeform 23"/>
            <p:cNvSpPr>
              <a:spLocks/>
            </p:cNvSpPr>
            <p:nvPr/>
          </p:nvSpPr>
          <p:spPr bwMode="auto">
            <a:xfrm flipH="1">
              <a:off x="3149" y="2019"/>
              <a:ext cx="280" cy="455"/>
            </a:xfrm>
            <a:custGeom>
              <a:avLst/>
              <a:gdLst>
                <a:gd name="T0" fmla="*/ 0 w 280"/>
                <a:gd name="T1" fmla="*/ 55940 h 73"/>
                <a:gd name="T2" fmla="*/ 24 w 280"/>
                <a:gd name="T3" fmla="*/ 55940 h 73"/>
                <a:gd name="T4" fmla="*/ 79 w 280"/>
                <a:gd name="T5" fmla="*/ 582575 h 73"/>
                <a:gd name="T6" fmla="*/ 145 w 280"/>
                <a:gd name="T7" fmla="*/ 2700107 h 73"/>
                <a:gd name="T8" fmla="*/ 213 w 280"/>
                <a:gd name="T9" fmla="*/ 3988754 h 73"/>
                <a:gd name="T10" fmla="*/ 280 w 280"/>
                <a:gd name="T11" fmla="*/ 4280042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0" h="73">
                  <a:moveTo>
                    <a:pt x="0" y="1"/>
                  </a:moveTo>
                  <a:cubicBezTo>
                    <a:pt x="5" y="0"/>
                    <a:pt x="11" y="0"/>
                    <a:pt x="24" y="1"/>
                  </a:cubicBezTo>
                  <a:cubicBezTo>
                    <a:pt x="37" y="2"/>
                    <a:pt x="59" y="3"/>
                    <a:pt x="79" y="10"/>
                  </a:cubicBezTo>
                  <a:cubicBezTo>
                    <a:pt x="99" y="17"/>
                    <a:pt x="123" y="36"/>
                    <a:pt x="145" y="46"/>
                  </a:cubicBezTo>
                  <a:cubicBezTo>
                    <a:pt x="167" y="56"/>
                    <a:pt x="191" y="64"/>
                    <a:pt x="213" y="68"/>
                  </a:cubicBezTo>
                  <a:cubicBezTo>
                    <a:pt x="235" y="72"/>
                    <a:pt x="257" y="72"/>
                    <a:pt x="280" y="73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58" name="Group 24"/>
          <p:cNvGrpSpPr>
            <a:grpSpLocks/>
          </p:cNvGrpSpPr>
          <p:nvPr/>
        </p:nvGrpSpPr>
        <p:grpSpPr bwMode="auto">
          <a:xfrm>
            <a:off x="7993858" y="5873750"/>
            <a:ext cx="1779587" cy="115888"/>
            <a:chOff x="581" y="3721"/>
            <a:chExt cx="1121" cy="73"/>
          </a:xfrm>
        </p:grpSpPr>
        <p:sp>
          <p:nvSpPr>
            <p:cNvPr id="10334" name="Freeform 25"/>
            <p:cNvSpPr>
              <a:spLocks/>
            </p:cNvSpPr>
            <p:nvPr/>
          </p:nvSpPr>
          <p:spPr bwMode="auto">
            <a:xfrm>
              <a:off x="581" y="3721"/>
              <a:ext cx="280" cy="73"/>
            </a:xfrm>
            <a:custGeom>
              <a:avLst/>
              <a:gdLst>
                <a:gd name="T0" fmla="*/ 0 w 280"/>
                <a:gd name="T1" fmla="*/ 1 h 73"/>
                <a:gd name="T2" fmla="*/ 24 w 280"/>
                <a:gd name="T3" fmla="*/ 1 h 73"/>
                <a:gd name="T4" fmla="*/ 79 w 280"/>
                <a:gd name="T5" fmla="*/ 10 h 73"/>
                <a:gd name="T6" fmla="*/ 145 w 280"/>
                <a:gd name="T7" fmla="*/ 46 h 73"/>
                <a:gd name="T8" fmla="*/ 213 w 280"/>
                <a:gd name="T9" fmla="*/ 68 h 73"/>
                <a:gd name="T10" fmla="*/ 280 w 280"/>
                <a:gd name="T11" fmla="*/ 73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0" h="73">
                  <a:moveTo>
                    <a:pt x="0" y="1"/>
                  </a:moveTo>
                  <a:cubicBezTo>
                    <a:pt x="5" y="0"/>
                    <a:pt x="11" y="0"/>
                    <a:pt x="24" y="1"/>
                  </a:cubicBezTo>
                  <a:cubicBezTo>
                    <a:pt x="37" y="2"/>
                    <a:pt x="59" y="3"/>
                    <a:pt x="79" y="10"/>
                  </a:cubicBezTo>
                  <a:cubicBezTo>
                    <a:pt x="99" y="17"/>
                    <a:pt x="123" y="36"/>
                    <a:pt x="145" y="46"/>
                  </a:cubicBezTo>
                  <a:cubicBezTo>
                    <a:pt x="167" y="56"/>
                    <a:pt x="191" y="64"/>
                    <a:pt x="213" y="68"/>
                  </a:cubicBezTo>
                  <a:cubicBezTo>
                    <a:pt x="235" y="72"/>
                    <a:pt x="257" y="72"/>
                    <a:pt x="280" y="73"/>
                  </a:cubicBezTo>
                </a:path>
              </a:pathLst>
            </a:custGeom>
            <a:noFill/>
            <a:ln w="3175" cap="rnd" cmpd="sng">
              <a:solidFill>
                <a:srgbClr val="000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5" name="Freeform 26"/>
            <p:cNvSpPr>
              <a:spLocks/>
            </p:cNvSpPr>
            <p:nvPr/>
          </p:nvSpPr>
          <p:spPr bwMode="auto">
            <a:xfrm flipH="1">
              <a:off x="861" y="3721"/>
              <a:ext cx="280" cy="73"/>
            </a:xfrm>
            <a:custGeom>
              <a:avLst/>
              <a:gdLst>
                <a:gd name="T0" fmla="*/ 0 w 280"/>
                <a:gd name="T1" fmla="*/ 1 h 73"/>
                <a:gd name="T2" fmla="*/ 24 w 280"/>
                <a:gd name="T3" fmla="*/ 1 h 73"/>
                <a:gd name="T4" fmla="*/ 79 w 280"/>
                <a:gd name="T5" fmla="*/ 10 h 73"/>
                <a:gd name="T6" fmla="*/ 145 w 280"/>
                <a:gd name="T7" fmla="*/ 46 h 73"/>
                <a:gd name="T8" fmla="*/ 213 w 280"/>
                <a:gd name="T9" fmla="*/ 68 h 73"/>
                <a:gd name="T10" fmla="*/ 280 w 280"/>
                <a:gd name="T11" fmla="*/ 73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0" h="73">
                  <a:moveTo>
                    <a:pt x="0" y="1"/>
                  </a:moveTo>
                  <a:cubicBezTo>
                    <a:pt x="5" y="0"/>
                    <a:pt x="11" y="0"/>
                    <a:pt x="24" y="1"/>
                  </a:cubicBezTo>
                  <a:cubicBezTo>
                    <a:pt x="37" y="2"/>
                    <a:pt x="59" y="3"/>
                    <a:pt x="79" y="10"/>
                  </a:cubicBezTo>
                  <a:cubicBezTo>
                    <a:pt x="99" y="17"/>
                    <a:pt x="123" y="36"/>
                    <a:pt x="145" y="46"/>
                  </a:cubicBezTo>
                  <a:cubicBezTo>
                    <a:pt x="167" y="56"/>
                    <a:pt x="191" y="64"/>
                    <a:pt x="213" y="68"/>
                  </a:cubicBezTo>
                  <a:cubicBezTo>
                    <a:pt x="235" y="72"/>
                    <a:pt x="257" y="72"/>
                    <a:pt x="280" y="73"/>
                  </a:cubicBezTo>
                </a:path>
              </a:pathLst>
            </a:custGeom>
            <a:noFill/>
            <a:ln w="3175" cap="rnd" cmpd="sng">
              <a:solidFill>
                <a:srgbClr val="000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6" name="Freeform 27"/>
            <p:cNvSpPr>
              <a:spLocks/>
            </p:cNvSpPr>
            <p:nvPr/>
          </p:nvSpPr>
          <p:spPr bwMode="auto">
            <a:xfrm>
              <a:off x="1142" y="3721"/>
              <a:ext cx="280" cy="73"/>
            </a:xfrm>
            <a:custGeom>
              <a:avLst/>
              <a:gdLst>
                <a:gd name="T0" fmla="*/ 0 w 280"/>
                <a:gd name="T1" fmla="*/ 1 h 73"/>
                <a:gd name="T2" fmla="*/ 24 w 280"/>
                <a:gd name="T3" fmla="*/ 1 h 73"/>
                <a:gd name="T4" fmla="*/ 79 w 280"/>
                <a:gd name="T5" fmla="*/ 10 h 73"/>
                <a:gd name="T6" fmla="*/ 145 w 280"/>
                <a:gd name="T7" fmla="*/ 46 h 73"/>
                <a:gd name="T8" fmla="*/ 213 w 280"/>
                <a:gd name="T9" fmla="*/ 68 h 73"/>
                <a:gd name="T10" fmla="*/ 280 w 280"/>
                <a:gd name="T11" fmla="*/ 73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0" h="73">
                  <a:moveTo>
                    <a:pt x="0" y="1"/>
                  </a:moveTo>
                  <a:cubicBezTo>
                    <a:pt x="5" y="0"/>
                    <a:pt x="11" y="0"/>
                    <a:pt x="24" y="1"/>
                  </a:cubicBezTo>
                  <a:cubicBezTo>
                    <a:pt x="37" y="2"/>
                    <a:pt x="59" y="3"/>
                    <a:pt x="79" y="10"/>
                  </a:cubicBezTo>
                  <a:cubicBezTo>
                    <a:pt x="99" y="17"/>
                    <a:pt x="123" y="36"/>
                    <a:pt x="145" y="46"/>
                  </a:cubicBezTo>
                  <a:cubicBezTo>
                    <a:pt x="167" y="56"/>
                    <a:pt x="191" y="64"/>
                    <a:pt x="213" y="68"/>
                  </a:cubicBezTo>
                  <a:cubicBezTo>
                    <a:pt x="235" y="72"/>
                    <a:pt x="257" y="72"/>
                    <a:pt x="280" y="73"/>
                  </a:cubicBezTo>
                </a:path>
              </a:pathLst>
            </a:custGeom>
            <a:noFill/>
            <a:ln w="3175" cap="rnd" cmpd="sng">
              <a:solidFill>
                <a:srgbClr val="000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7" name="Freeform 28"/>
            <p:cNvSpPr>
              <a:spLocks/>
            </p:cNvSpPr>
            <p:nvPr/>
          </p:nvSpPr>
          <p:spPr bwMode="auto">
            <a:xfrm flipH="1">
              <a:off x="1422" y="3721"/>
              <a:ext cx="280" cy="73"/>
            </a:xfrm>
            <a:custGeom>
              <a:avLst/>
              <a:gdLst>
                <a:gd name="T0" fmla="*/ 0 w 280"/>
                <a:gd name="T1" fmla="*/ 1 h 73"/>
                <a:gd name="T2" fmla="*/ 24 w 280"/>
                <a:gd name="T3" fmla="*/ 1 h 73"/>
                <a:gd name="T4" fmla="*/ 79 w 280"/>
                <a:gd name="T5" fmla="*/ 10 h 73"/>
                <a:gd name="T6" fmla="*/ 145 w 280"/>
                <a:gd name="T7" fmla="*/ 46 h 73"/>
                <a:gd name="T8" fmla="*/ 213 w 280"/>
                <a:gd name="T9" fmla="*/ 68 h 73"/>
                <a:gd name="T10" fmla="*/ 280 w 280"/>
                <a:gd name="T11" fmla="*/ 73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0" h="73">
                  <a:moveTo>
                    <a:pt x="0" y="1"/>
                  </a:moveTo>
                  <a:cubicBezTo>
                    <a:pt x="5" y="0"/>
                    <a:pt x="11" y="0"/>
                    <a:pt x="24" y="1"/>
                  </a:cubicBezTo>
                  <a:cubicBezTo>
                    <a:pt x="37" y="2"/>
                    <a:pt x="59" y="3"/>
                    <a:pt x="79" y="10"/>
                  </a:cubicBezTo>
                  <a:cubicBezTo>
                    <a:pt x="99" y="17"/>
                    <a:pt x="123" y="36"/>
                    <a:pt x="145" y="46"/>
                  </a:cubicBezTo>
                  <a:cubicBezTo>
                    <a:pt x="167" y="56"/>
                    <a:pt x="191" y="64"/>
                    <a:pt x="213" y="68"/>
                  </a:cubicBezTo>
                  <a:cubicBezTo>
                    <a:pt x="235" y="72"/>
                    <a:pt x="257" y="72"/>
                    <a:pt x="280" y="73"/>
                  </a:cubicBezTo>
                </a:path>
              </a:pathLst>
            </a:custGeom>
            <a:noFill/>
            <a:ln w="3175" cap="rnd" cmpd="sng">
              <a:solidFill>
                <a:srgbClr val="000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59" name="Line 29"/>
          <p:cNvSpPr>
            <a:spLocks noChangeShapeType="1"/>
          </p:cNvSpPr>
          <p:nvPr/>
        </p:nvSpPr>
        <p:spPr bwMode="auto">
          <a:xfrm>
            <a:off x="8216107" y="4691063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" name="Line 30"/>
          <p:cNvSpPr>
            <a:spLocks noChangeShapeType="1"/>
          </p:cNvSpPr>
          <p:nvPr/>
        </p:nvSpPr>
        <p:spPr bwMode="auto">
          <a:xfrm>
            <a:off x="8463757" y="4848225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1" name="Line 31"/>
          <p:cNvSpPr>
            <a:spLocks noChangeShapeType="1"/>
          </p:cNvSpPr>
          <p:nvPr/>
        </p:nvSpPr>
        <p:spPr bwMode="auto">
          <a:xfrm>
            <a:off x="7698583" y="4910138"/>
            <a:ext cx="2452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2" name="Line 32"/>
          <p:cNvSpPr>
            <a:spLocks noChangeShapeType="1"/>
          </p:cNvSpPr>
          <p:nvPr/>
        </p:nvSpPr>
        <p:spPr bwMode="auto">
          <a:xfrm>
            <a:off x="8882857" y="4810125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3" name="Line 33"/>
          <p:cNvSpPr>
            <a:spLocks noChangeShapeType="1"/>
          </p:cNvSpPr>
          <p:nvPr/>
        </p:nvSpPr>
        <p:spPr bwMode="auto">
          <a:xfrm>
            <a:off x="9130507" y="4962525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4" name="Text Box 34"/>
          <p:cNvSpPr txBox="1">
            <a:spLocks noChangeArrowheads="1"/>
          </p:cNvSpPr>
          <p:nvPr/>
        </p:nvSpPr>
        <p:spPr bwMode="auto">
          <a:xfrm>
            <a:off x="9760744" y="5889626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</p:txBody>
      </p:sp>
      <p:sp>
        <p:nvSpPr>
          <p:cNvPr id="10265" name="Line 35"/>
          <p:cNvSpPr>
            <a:spLocks noChangeShapeType="1"/>
          </p:cNvSpPr>
          <p:nvPr/>
        </p:nvSpPr>
        <p:spPr bwMode="auto">
          <a:xfrm>
            <a:off x="7770019" y="4162426"/>
            <a:ext cx="0" cy="128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66" name="Picture 3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007" y="4110039"/>
            <a:ext cx="8890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229" name="Group 37"/>
          <p:cNvGrpSpPr>
            <a:grpSpLocks/>
          </p:cNvGrpSpPr>
          <p:nvPr/>
        </p:nvGrpSpPr>
        <p:grpSpPr bwMode="auto">
          <a:xfrm>
            <a:off x="7993858" y="5883275"/>
            <a:ext cx="1779587" cy="115888"/>
            <a:chOff x="581" y="3721"/>
            <a:chExt cx="1121" cy="73"/>
          </a:xfrm>
        </p:grpSpPr>
        <p:sp>
          <p:nvSpPr>
            <p:cNvPr id="10330" name="Freeform 38"/>
            <p:cNvSpPr>
              <a:spLocks/>
            </p:cNvSpPr>
            <p:nvPr/>
          </p:nvSpPr>
          <p:spPr bwMode="auto">
            <a:xfrm>
              <a:off x="581" y="3721"/>
              <a:ext cx="280" cy="73"/>
            </a:xfrm>
            <a:custGeom>
              <a:avLst/>
              <a:gdLst>
                <a:gd name="T0" fmla="*/ 0 w 280"/>
                <a:gd name="T1" fmla="*/ 1 h 73"/>
                <a:gd name="T2" fmla="*/ 24 w 280"/>
                <a:gd name="T3" fmla="*/ 1 h 73"/>
                <a:gd name="T4" fmla="*/ 79 w 280"/>
                <a:gd name="T5" fmla="*/ 10 h 73"/>
                <a:gd name="T6" fmla="*/ 145 w 280"/>
                <a:gd name="T7" fmla="*/ 46 h 73"/>
                <a:gd name="T8" fmla="*/ 213 w 280"/>
                <a:gd name="T9" fmla="*/ 68 h 73"/>
                <a:gd name="T10" fmla="*/ 280 w 280"/>
                <a:gd name="T11" fmla="*/ 73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0" h="73">
                  <a:moveTo>
                    <a:pt x="0" y="1"/>
                  </a:moveTo>
                  <a:cubicBezTo>
                    <a:pt x="5" y="0"/>
                    <a:pt x="11" y="0"/>
                    <a:pt x="24" y="1"/>
                  </a:cubicBezTo>
                  <a:cubicBezTo>
                    <a:pt x="37" y="2"/>
                    <a:pt x="59" y="3"/>
                    <a:pt x="79" y="10"/>
                  </a:cubicBezTo>
                  <a:cubicBezTo>
                    <a:pt x="99" y="17"/>
                    <a:pt x="123" y="36"/>
                    <a:pt x="145" y="46"/>
                  </a:cubicBezTo>
                  <a:cubicBezTo>
                    <a:pt x="167" y="56"/>
                    <a:pt x="191" y="64"/>
                    <a:pt x="213" y="68"/>
                  </a:cubicBezTo>
                  <a:cubicBezTo>
                    <a:pt x="235" y="72"/>
                    <a:pt x="257" y="72"/>
                    <a:pt x="280" y="73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1" name="Freeform 39"/>
            <p:cNvSpPr>
              <a:spLocks/>
            </p:cNvSpPr>
            <p:nvPr/>
          </p:nvSpPr>
          <p:spPr bwMode="auto">
            <a:xfrm flipH="1">
              <a:off x="861" y="3721"/>
              <a:ext cx="280" cy="73"/>
            </a:xfrm>
            <a:custGeom>
              <a:avLst/>
              <a:gdLst>
                <a:gd name="T0" fmla="*/ 0 w 280"/>
                <a:gd name="T1" fmla="*/ 1 h 73"/>
                <a:gd name="T2" fmla="*/ 24 w 280"/>
                <a:gd name="T3" fmla="*/ 1 h 73"/>
                <a:gd name="T4" fmla="*/ 79 w 280"/>
                <a:gd name="T5" fmla="*/ 10 h 73"/>
                <a:gd name="T6" fmla="*/ 145 w 280"/>
                <a:gd name="T7" fmla="*/ 46 h 73"/>
                <a:gd name="T8" fmla="*/ 213 w 280"/>
                <a:gd name="T9" fmla="*/ 68 h 73"/>
                <a:gd name="T10" fmla="*/ 280 w 280"/>
                <a:gd name="T11" fmla="*/ 73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0" h="73">
                  <a:moveTo>
                    <a:pt x="0" y="1"/>
                  </a:moveTo>
                  <a:cubicBezTo>
                    <a:pt x="5" y="0"/>
                    <a:pt x="11" y="0"/>
                    <a:pt x="24" y="1"/>
                  </a:cubicBezTo>
                  <a:cubicBezTo>
                    <a:pt x="37" y="2"/>
                    <a:pt x="59" y="3"/>
                    <a:pt x="79" y="10"/>
                  </a:cubicBezTo>
                  <a:cubicBezTo>
                    <a:pt x="99" y="17"/>
                    <a:pt x="123" y="36"/>
                    <a:pt x="145" y="46"/>
                  </a:cubicBezTo>
                  <a:cubicBezTo>
                    <a:pt x="167" y="56"/>
                    <a:pt x="191" y="64"/>
                    <a:pt x="213" y="68"/>
                  </a:cubicBezTo>
                  <a:cubicBezTo>
                    <a:pt x="235" y="72"/>
                    <a:pt x="257" y="72"/>
                    <a:pt x="280" y="73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2" name="Freeform 40"/>
            <p:cNvSpPr>
              <a:spLocks/>
            </p:cNvSpPr>
            <p:nvPr/>
          </p:nvSpPr>
          <p:spPr bwMode="auto">
            <a:xfrm>
              <a:off x="1142" y="3721"/>
              <a:ext cx="280" cy="73"/>
            </a:xfrm>
            <a:custGeom>
              <a:avLst/>
              <a:gdLst>
                <a:gd name="T0" fmla="*/ 0 w 280"/>
                <a:gd name="T1" fmla="*/ 1 h 73"/>
                <a:gd name="T2" fmla="*/ 24 w 280"/>
                <a:gd name="T3" fmla="*/ 1 h 73"/>
                <a:gd name="T4" fmla="*/ 79 w 280"/>
                <a:gd name="T5" fmla="*/ 10 h 73"/>
                <a:gd name="T6" fmla="*/ 145 w 280"/>
                <a:gd name="T7" fmla="*/ 46 h 73"/>
                <a:gd name="T8" fmla="*/ 213 w 280"/>
                <a:gd name="T9" fmla="*/ 68 h 73"/>
                <a:gd name="T10" fmla="*/ 280 w 280"/>
                <a:gd name="T11" fmla="*/ 73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0" h="73">
                  <a:moveTo>
                    <a:pt x="0" y="1"/>
                  </a:moveTo>
                  <a:cubicBezTo>
                    <a:pt x="5" y="0"/>
                    <a:pt x="11" y="0"/>
                    <a:pt x="24" y="1"/>
                  </a:cubicBezTo>
                  <a:cubicBezTo>
                    <a:pt x="37" y="2"/>
                    <a:pt x="59" y="3"/>
                    <a:pt x="79" y="10"/>
                  </a:cubicBezTo>
                  <a:cubicBezTo>
                    <a:pt x="99" y="17"/>
                    <a:pt x="123" y="36"/>
                    <a:pt x="145" y="46"/>
                  </a:cubicBezTo>
                  <a:cubicBezTo>
                    <a:pt x="167" y="56"/>
                    <a:pt x="191" y="64"/>
                    <a:pt x="213" y="68"/>
                  </a:cubicBezTo>
                  <a:cubicBezTo>
                    <a:pt x="235" y="72"/>
                    <a:pt x="257" y="72"/>
                    <a:pt x="280" y="73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3" name="Freeform 41"/>
            <p:cNvSpPr>
              <a:spLocks/>
            </p:cNvSpPr>
            <p:nvPr/>
          </p:nvSpPr>
          <p:spPr bwMode="auto">
            <a:xfrm flipH="1">
              <a:off x="1422" y="3721"/>
              <a:ext cx="280" cy="73"/>
            </a:xfrm>
            <a:custGeom>
              <a:avLst/>
              <a:gdLst>
                <a:gd name="T0" fmla="*/ 0 w 280"/>
                <a:gd name="T1" fmla="*/ 1 h 73"/>
                <a:gd name="T2" fmla="*/ 24 w 280"/>
                <a:gd name="T3" fmla="*/ 1 h 73"/>
                <a:gd name="T4" fmla="*/ 79 w 280"/>
                <a:gd name="T5" fmla="*/ 10 h 73"/>
                <a:gd name="T6" fmla="*/ 145 w 280"/>
                <a:gd name="T7" fmla="*/ 46 h 73"/>
                <a:gd name="T8" fmla="*/ 213 w 280"/>
                <a:gd name="T9" fmla="*/ 68 h 73"/>
                <a:gd name="T10" fmla="*/ 280 w 280"/>
                <a:gd name="T11" fmla="*/ 73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0" h="73">
                  <a:moveTo>
                    <a:pt x="0" y="1"/>
                  </a:moveTo>
                  <a:cubicBezTo>
                    <a:pt x="5" y="0"/>
                    <a:pt x="11" y="0"/>
                    <a:pt x="24" y="1"/>
                  </a:cubicBezTo>
                  <a:cubicBezTo>
                    <a:pt x="37" y="2"/>
                    <a:pt x="59" y="3"/>
                    <a:pt x="79" y="10"/>
                  </a:cubicBezTo>
                  <a:cubicBezTo>
                    <a:pt x="99" y="17"/>
                    <a:pt x="123" y="36"/>
                    <a:pt x="145" y="46"/>
                  </a:cubicBezTo>
                  <a:cubicBezTo>
                    <a:pt x="167" y="56"/>
                    <a:pt x="191" y="64"/>
                    <a:pt x="213" y="68"/>
                  </a:cubicBezTo>
                  <a:cubicBezTo>
                    <a:pt x="235" y="72"/>
                    <a:pt x="257" y="72"/>
                    <a:pt x="280" y="73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68" name="Line 42"/>
          <p:cNvSpPr>
            <a:spLocks noChangeShapeType="1"/>
          </p:cNvSpPr>
          <p:nvPr/>
        </p:nvSpPr>
        <p:spPr bwMode="auto">
          <a:xfrm>
            <a:off x="7770019" y="5462588"/>
            <a:ext cx="0" cy="1147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9" name="Text Box 43"/>
          <p:cNvSpPr txBox="1">
            <a:spLocks noChangeArrowheads="1"/>
          </p:cNvSpPr>
          <p:nvPr/>
        </p:nvSpPr>
        <p:spPr bwMode="auto">
          <a:xfrm>
            <a:off x="7373144" y="53721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grpSp>
        <p:nvGrpSpPr>
          <p:cNvPr id="8236" name="Group 44"/>
          <p:cNvGrpSpPr>
            <a:grpSpLocks/>
          </p:cNvGrpSpPr>
          <p:nvPr/>
        </p:nvGrpSpPr>
        <p:grpSpPr bwMode="auto">
          <a:xfrm>
            <a:off x="7770020" y="4702176"/>
            <a:ext cx="1787525" cy="409575"/>
            <a:chOff x="2303" y="2019"/>
            <a:chExt cx="1126" cy="458"/>
          </a:xfrm>
        </p:grpSpPr>
        <p:sp>
          <p:nvSpPr>
            <p:cNvPr id="10326" name="Freeform 45"/>
            <p:cNvSpPr>
              <a:spLocks/>
            </p:cNvSpPr>
            <p:nvPr/>
          </p:nvSpPr>
          <p:spPr bwMode="auto">
            <a:xfrm>
              <a:off x="2303" y="2022"/>
              <a:ext cx="280" cy="455"/>
            </a:xfrm>
            <a:custGeom>
              <a:avLst/>
              <a:gdLst>
                <a:gd name="T0" fmla="*/ 0 w 280"/>
                <a:gd name="T1" fmla="*/ 55940 h 73"/>
                <a:gd name="T2" fmla="*/ 24 w 280"/>
                <a:gd name="T3" fmla="*/ 55940 h 73"/>
                <a:gd name="T4" fmla="*/ 79 w 280"/>
                <a:gd name="T5" fmla="*/ 582575 h 73"/>
                <a:gd name="T6" fmla="*/ 145 w 280"/>
                <a:gd name="T7" fmla="*/ 2700107 h 73"/>
                <a:gd name="T8" fmla="*/ 213 w 280"/>
                <a:gd name="T9" fmla="*/ 3988754 h 73"/>
                <a:gd name="T10" fmla="*/ 280 w 280"/>
                <a:gd name="T11" fmla="*/ 4280042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0" h="73">
                  <a:moveTo>
                    <a:pt x="0" y="1"/>
                  </a:moveTo>
                  <a:cubicBezTo>
                    <a:pt x="5" y="0"/>
                    <a:pt x="11" y="0"/>
                    <a:pt x="24" y="1"/>
                  </a:cubicBezTo>
                  <a:cubicBezTo>
                    <a:pt x="37" y="2"/>
                    <a:pt x="59" y="3"/>
                    <a:pt x="79" y="10"/>
                  </a:cubicBezTo>
                  <a:cubicBezTo>
                    <a:pt x="99" y="17"/>
                    <a:pt x="123" y="36"/>
                    <a:pt x="145" y="46"/>
                  </a:cubicBezTo>
                  <a:cubicBezTo>
                    <a:pt x="167" y="56"/>
                    <a:pt x="191" y="64"/>
                    <a:pt x="213" y="68"/>
                  </a:cubicBezTo>
                  <a:cubicBezTo>
                    <a:pt x="235" y="72"/>
                    <a:pt x="257" y="72"/>
                    <a:pt x="280" y="73"/>
                  </a:cubicBezTo>
                </a:path>
              </a:pathLst>
            </a:custGeom>
            <a:noFill/>
            <a:ln w="22225" cap="flat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7" name="Freeform 46"/>
            <p:cNvSpPr>
              <a:spLocks/>
            </p:cNvSpPr>
            <p:nvPr/>
          </p:nvSpPr>
          <p:spPr bwMode="auto">
            <a:xfrm>
              <a:off x="2871" y="2020"/>
              <a:ext cx="280" cy="455"/>
            </a:xfrm>
            <a:custGeom>
              <a:avLst/>
              <a:gdLst>
                <a:gd name="T0" fmla="*/ 0 w 280"/>
                <a:gd name="T1" fmla="*/ 55940 h 73"/>
                <a:gd name="T2" fmla="*/ 24 w 280"/>
                <a:gd name="T3" fmla="*/ 55940 h 73"/>
                <a:gd name="T4" fmla="*/ 79 w 280"/>
                <a:gd name="T5" fmla="*/ 582575 h 73"/>
                <a:gd name="T6" fmla="*/ 145 w 280"/>
                <a:gd name="T7" fmla="*/ 2700107 h 73"/>
                <a:gd name="T8" fmla="*/ 213 w 280"/>
                <a:gd name="T9" fmla="*/ 3988754 h 73"/>
                <a:gd name="T10" fmla="*/ 280 w 280"/>
                <a:gd name="T11" fmla="*/ 4280042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0" h="73">
                  <a:moveTo>
                    <a:pt x="0" y="1"/>
                  </a:moveTo>
                  <a:cubicBezTo>
                    <a:pt x="5" y="0"/>
                    <a:pt x="11" y="0"/>
                    <a:pt x="24" y="1"/>
                  </a:cubicBezTo>
                  <a:cubicBezTo>
                    <a:pt x="37" y="2"/>
                    <a:pt x="59" y="3"/>
                    <a:pt x="79" y="10"/>
                  </a:cubicBezTo>
                  <a:cubicBezTo>
                    <a:pt x="99" y="17"/>
                    <a:pt x="123" y="36"/>
                    <a:pt x="145" y="46"/>
                  </a:cubicBezTo>
                  <a:cubicBezTo>
                    <a:pt x="167" y="56"/>
                    <a:pt x="191" y="64"/>
                    <a:pt x="213" y="68"/>
                  </a:cubicBezTo>
                  <a:cubicBezTo>
                    <a:pt x="235" y="72"/>
                    <a:pt x="257" y="72"/>
                    <a:pt x="280" y="73"/>
                  </a:cubicBezTo>
                </a:path>
              </a:pathLst>
            </a:custGeom>
            <a:noFill/>
            <a:ln w="22225" cap="flat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8" name="Freeform 47"/>
            <p:cNvSpPr>
              <a:spLocks/>
            </p:cNvSpPr>
            <p:nvPr/>
          </p:nvSpPr>
          <p:spPr bwMode="auto">
            <a:xfrm flipH="1">
              <a:off x="2585" y="2022"/>
              <a:ext cx="280" cy="455"/>
            </a:xfrm>
            <a:custGeom>
              <a:avLst/>
              <a:gdLst>
                <a:gd name="T0" fmla="*/ 0 w 280"/>
                <a:gd name="T1" fmla="*/ 55940 h 73"/>
                <a:gd name="T2" fmla="*/ 24 w 280"/>
                <a:gd name="T3" fmla="*/ 55940 h 73"/>
                <a:gd name="T4" fmla="*/ 79 w 280"/>
                <a:gd name="T5" fmla="*/ 582575 h 73"/>
                <a:gd name="T6" fmla="*/ 145 w 280"/>
                <a:gd name="T7" fmla="*/ 2700107 h 73"/>
                <a:gd name="T8" fmla="*/ 213 w 280"/>
                <a:gd name="T9" fmla="*/ 3988754 h 73"/>
                <a:gd name="T10" fmla="*/ 280 w 280"/>
                <a:gd name="T11" fmla="*/ 4280042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0" h="73">
                  <a:moveTo>
                    <a:pt x="0" y="1"/>
                  </a:moveTo>
                  <a:cubicBezTo>
                    <a:pt x="5" y="0"/>
                    <a:pt x="11" y="0"/>
                    <a:pt x="24" y="1"/>
                  </a:cubicBezTo>
                  <a:cubicBezTo>
                    <a:pt x="37" y="2"/>
                    <a:pt x="59" y="3"/>
                    <a:pt x="79" y="10"/>
                  </a:cubicBezTo>
                  <a:cubicBezTo>
                    <a:pt x="99" y="17"/>
                    <a:pt x="123" y="36"/>
                    <a:pt x="145" y="46"/>
                  </a:cubicBezTo>
                  <a:cubicBezTo>
                    <a:pt x="167" y="56"/>
                    <a:pt x="191" y="64"/>
                    <a:pt x="213" y="68"/>
                  </a:cubicBezTo>
                  <a:cubicBezTo>
                    <a:pt x="235" y="72"/>
                    <a:pt x="257" y="72"/>
                    <a:pt x="280" y="73"/>
                  </a:cubicBezTo>
                </a:path>
              </a:pathLst>
            </a:custGeom>
            <a:noFill/>
            <a:ln w="22225" cap="flat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9" name="Freeform 48"/>
            <p:cNvSpPr>
              <a:spLocks/>
            </p:cNvSpPr>
            <p:nvPr/>
          </p:nvSpPr>
          <p:spPr bwMode="auto">
            <a:xfrm flipH="1">
              <a:off x="3149" y="2019"/>
              <a:ext cx="280" cy="455"/>
            </a:xfrm>
            <a:custGeom>
              <a:avLst/>
              <a:gdLst>
                <a:gd name="T0" fmla="*/ 0 w 280"/>
                <a:gd name="T1" fmla="*/ 55940 h 73"/>
                <a:gd name="T2" fmla="*/ 24 w 280"/>
                <a:gd name="T3" fmla="*/ 55940 h 73"/>
                <a:gd name="T4" fmla="*/ 79 w 280"/>
                <a:gd name="T5" fmla="*/ 582575 h 73"/>
                <a:gd name="T6" fmla="*/ 145 w 280"/>
                <a:gd name="T7" fmla="*/ 2700107 h 73"/>
                <a:gd name="T8" fmla="*/ 213 w 280"/>
                <a:gd name="T9" fmla="*/ 3988754 h 73"/>
                <a:gd name="T10" fmla="*/ 280 w 280"/>
                <a:gd name="T11" fmla="*/ 4280042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0" h="73">
                  <a:moveTo>
                    <a:pt x="0" y="1"/>
                  </a:moveTo>
                  <a:cubicBezTo>
                    <a:pt x="5" y="0"/>
                    <a:pt x="11" y="0"/>
                    <a:pt x="24" y="1"/>
                  </a:cubicBezTo>
                  <a:cubicBezTo>
                    <a:pt x="37" y="2"/>
                    <a:pt x="59" y="3"/>
                    <a:pt x="79" y="10"/>
                  </a:cubicBezTo>
                  <a:cubicBezTo>
                    <a:pt x="99" y="17"/>
                    <a:pt x="123" y="36"/>
                    <a:pt x="145" y="46"/>
                  </a:cubicBezTo>
                  <a:cubicBezTo>
                    <a:pt x="167" y="56"/>
                    <a:pt x="191" y="64"/>
                    <a:pt x="213" y="68"/>
                  </a:cubicBezTo>
                  <a:cubicBezTo>
                    <a:pt x="235" y="72"/>
                    <a:pt x="257" y="72"/>
                    <a:pt x="280" y="73"/>
                  </a:cubicBezTo>
                </a:path>
              </a:pathLst>
            </a:custGeom>
            <a:noFill/>
            <a:ln w="22225" cap="flat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41" name="Text Box 49"/>
          <p:cNvSpPr txBox="1">
            <a:spLocks noChangeArrowheads="1"/>
          </p:cNvSpPr>
          <p:nvPr/>
        </p:nvSpPr>
        <p:spPr bwMode="auto">
          <a:xfrm>
            <a:off x="6239669" y="4546600"/>
            <a:ext cx="35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8242" name="Arc 50"/>
          <p:cNvSpPr>
            <a:spLocks/>
          </p:cNvSpPr>
          <p:nvPr/>
        </p:nvSpPr>
        <p:spPr bwMode="auto">
          <a:xfrm flipH="1">
            <a:off x="6457158" y="4464050"/>
            <a:ext cx="293687" cy="890588"/>
          </a:xfrm>
          <a:custGeom>
            <a:avLst/>
            <a:gdLst>
              <a:gd name="T0" fmla="*/ 0 w 13449"/>
              <a:gd name="T1" fmla="*/ 0 h 21600"/>
              <a:gd name="T2" fmla="*/ 2147483646 w 13449"/>
              <a:gd name="T3" fmla="*/ 2147483646 h 21600"/>
              <a:gd name="T4" fmla="*/ 0 w 13449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449" h="21600" fill="none" extrusionOk="0">
                <a:moveTo>
                  <a:pt x="0" y="0"/>
                </a:moveTo>
                <a:cubicBezTo>
                  <a:pt x="4885" y="0"/>
                  <a:pt x="9626" y="1656"/>
                  <a:pt x="13449" y="4697"/>
                </a:cubicBezTo>
              </a:path>
              <a:path w="13449" h="21600" stroke="0" extrusionOk="0">
                <a:moveTo>
                  <a:pt x="0" y="0"/>
                </a:moveTo>
                <a:cubicBezTo>
                  <a:pt x="4885" y="0"/>
                  <a:pt x="9626" y="1656"/>
                  <a:pt x="13449" y="4697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3" name="Arc 51"/>
          <p:cNvSpPr>
            <a:spLocks/>
          </p:cNvSpPr>
          <p:nvPr/>
        </p:nvSpPr>
        <p:spPr bwMode="auto">
          <a:xfrm flipH="1">
            <a:off x="6322219" y="4897438"/>
            <a:ext cx="433388" cy="584200"/>
          </a:xfrm>
          <a:custGeom>
            <a:avLst/>
            <a:gdLst>
              <a:gd name="T0" fmla="*/ 2147483646 w 21600"/>
              <a:gd name="T1" fmla="*/ 0 h 17661"/>
              <a:gd name="T2" fmla="*/ 2147483646 w 21600"/>
              <a:gd name="T3" fmla="*/ 2147483646 h 17661"/>
              <a:gd name="T4" fmla="*/ 0 w 21600"/>
              <a:gd name="T5" fmla="*/ 2147483646 h 1766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7661" fill="none" extrusionOk="0">
                <a:moveTo>
                  <a:pt x="19808" y="0"/>
                </a:moveTo>
                <a:cubicBezTo>
                  <a:pt x="20990" y="2717"/>
                  <a:pt x="21600" y="5648"/>
                  <a:pt x="21600" y="8612"/>
                </a:cubicBezTo>
                <a:cubicBezTo>
                  <a:pt x="21600" y="11736"/>
                  <a:pt x="20922" y="14823"/>
                  <a:pt x="19613" y="17661"/>
                </a:cubicBezTo>
              </a:path>
              <a:path w="21600" h="17661" stroke="0" extrusionOk="0">
                <a:moveTo>
                  <a:pt x="19808" y="0"/>
                </a:moveTo>
                <a:cubicBezTo>
                  <a:pt x="20990" y="2717"/>
                  <a:pt x="21600" y="5648"/>
                  <a:pt x="21600" y="8612"/>
                </a:cubicBezTo>
                <a:cubicBezTo>
                  <a:pt x="21600" y="11736"/>
                  <a:pt x="20922" y="14823"/>
                  <a:pt x="19613" y="17661"/>
                </a:cubicBezTo>
                <a:lnTo>
                  <a:pt x="0" y="8612"/>
                </a:lnTo>
                <a:lnTo>
                  <a:pt x="19808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4" name="Text Box 52"/>
          <p:cNvSpPr txBox="1">
            <a:spLocks noChangeArrowheads="1"/>
          </p:cNvSpPr>
          <p:nvPr/>
        </p:nvSpPr>
        <p:spPr bwMode="auto">
          <a:xfrm>
            <a:off x="7030244" y="4670425"/>
            <a:ext cx="43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</p:txBody>
      </p:sp>
      <p:sp>
        <p:nvSpPr>
          <p:cNvPr id="8245" name="Line 53"/>
          <p:cNvSpPr>
            <a:spLocks noChangeShapeType="1"/>
          </p:cNvSpPr>
          <p:nvPr/>
        </p:nvSpPr>
        <p:spPr bwMode="auto">
          <a:xfrm flipV="1">
            <a:off x="6779420" y="5033963"/>
            <a:ext cx="333375" cy="3429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6" name="Line 54"/>
          <p:cNvSpPr>
            <a:spLocks noChangeShapeType="1"/>
          </p:cNvSpPr>
          <p:nvPr/>
        </p:nvSpPr>
        <p:spPr bwMode="auto">
          <a:xfrm flipV="1">
            <a:off x="7350920" y="4714875"/>
            <a:ext cx="593725" cy="13335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7" name="Line 55"/>
          <p:cNvSpPr>
            <a:spLocks noChangeShapeType="1"/>
          </p:cNvSpPr>
          <p:nvPr/>
        </p:nvSpPr>
        <p:spPr bwMode="auto">
          <a:xfrm>
            <a:off x="7762083" y="5938838"/>
            <a:ext cx="2452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8" name="Text Box 56"/>
          <p:cNvSpPr txBox="1">
            <a:spLocks noChangeArrowheads="1"/>
          </p:cNvSpPr>
          <p:nvPr/>
        </p:nvSpPr>
        <p:spPr bwMode="auto">
          <a:xfrm>
            <a:off x="9773444" y="4835526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</p:txBody>
      </p:sp>
      <p:pic>
        <p:nvPicPr>
          <p:cNvPr id="8249" name="Picture 5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58" y="5407026"/>
            <a:ext cx="12477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80" name="Text Box 58"/>
          <p:cNvSpPr txBox="1">
            <a:spLocks noChangeArrowheads="1"/>
          </p:cNvSpPr>
          <p:nvPr/>
        </p:nvSpPr>
        <p:spPr bwMode="auto">
          <a:xfrm>
            <a:off x="1759744" y="3062288"/>
            <a:ext cx="3778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Below resonance: “index of refraction”</a:t>
            </a:r>
          </a:p>
        </p:txBody>
      </p:sp>
      <p:grpSp>
        <p:nvGrpSpPr>
          <p:cNvPr id="10281" name="Group 59"/>
          <p:cNvGrpSpPr>
            <a:grpSpLocks/>
          </p:cNvGrpSpPr>
          <p:nvPr/>
        </p:nvGrpSpPr>
        <p:grpSpPr bwMode="auto">
          <a:xfrm>
            <a:off x="1807370" y="4262438"/>
            <a:ext cx="4200525" cy="2500312"/>
            <a:chOff x="188" y="2685"/>
            <a:chExt cx="2646" cy="1575"/>
          </a:xfrm>
        </p:grpSpPr>
        <p:grpSp>
          <p:nvGrpSpPr>
            <p:cNvPr id="10287" name="Group 60"/>
            <p:cNvGrpSpPr>
              <a:grpSpLocks/>
            </p:cNvGrpSpPr>
            <p:nvPr/>
          </p:nvGrpSpPr>
          <p:grpSpPr bwMode="auto">
            <a:xfrm>
              <a:off x="1157" y="2967"/>
              <a:ext cx="1126" cy="458"/>
              <a:chOff x="2303" y="2019"/>
              <a:chExt cx="1126" cy="458"/>
            </a:xfrm>
          </p:grpSpPr>
          <p:sp>
            <p:nvSpPr>
              <p:cNvPr id="10322" name="Freeform 61"/>
              <p:cNvSpPr>
                <a:spLocks/>
              </p:cNvSpPr>
              <p:nvPr/>
            </p:nvSpPr>
            <p:spPr bwMode="auto">
              <a:xfrm>
                <a:off x="2303" y="2022"/>
                <a:ext cx="280" cy="455"/>
              </a:xfrm>
              <a:custGeom>
                <a:avLst/>
                <a:gdLst>
                  <a:gd name="T0" fmla="*/ 0 w 280"/>
                  <a:gd name="T1" fmla="*/ 55940 h 73"/>
                  <a:gd name="T2" fmla="*/ 24 w 280"/>
                  <a:gd name="T3" fmla="*/ 55940 h 73"/>
                  <a:gd name="T4" fmla="*/ 79 w 280"/>
                  <a:gd name="T5" fmla="*/ 582575 h 73"/>
                  <a:gd name="T6" fmla="*/ 145 w 280"/>
                  <a:gd name="T7" fmla="*/ 2700107 h 73"/>
                  <a:gd name="T8" fmla="*/ 213 w 280"/>
                  <a:gd name="T9" fmla="*/ 3988754 h 73"/>
                  <a:gd name="T10" fmla="*/ 280 w 280"/>
                  <a:gd name="T11" fmla="*/ 4280042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0" h="73">
                    <a:moveTo>
                      <a:pt x="0" y="1"/>
                    </a:moveTo>
                    <a:cubicBezTo>
                      <a:pt x="5" y="0"/>
                      <a:pt x="11" y="0"/>
                      <a:pt x="24" y="1"/>
                    </a:cubicBezTo>
                    <a:cubicBezTo>
                      <a:pt x="37" y="2"/>
                      <a:pt x="59" y="3"/>
                      <a:pt x="79" y="10"/>
                    </a:cubicBezTo>
                    <a:cubicBezTo>
                      <a:pt x="99" y="17"/>
                      <a:pt x="123" y="36"/>
                      <a:pt x="145" y="46"/>
                    </a:cubicBezTo>
                    <a:cubicBezTo>
                      <a:pt x="167" y="56"/>
                      <a:pt x="191" y="64"/>
                      <a:pt x="213" y="68"/>
                    </a:cubicBezTo>
                    <a:cubicBezTo>
                      <a:pt x="235" y="72"/>
                      <a:pt x="257" y="72"/>
                      <a:pt x="280" y="73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3" name="Freeform 62"/>
              <p:cNvSpPr>
                <a:spLocks/>
              </p:cNvSpPr>
              <p:nvPr/>
            </p:nvSpPr>
            <p:spPr bwMode="auto">
              <a:xfrm>
                <a:off x="2871" y="2020"/>
                <a:ext cx="280" cy="455"/>
              </a:xfrm>
              <a:custGeom>
                <a:avLst/>
                <a:gdLst>
                  <a:gd name="T0" fmla="*/ 0 w 280"/>
                  <a:gd name="T1" fmla="*/ 55940 h 73"/>
                  <a:gd name="T2" fmla="*/ 24 w 280"/>
                  <a:gd name="T3" fmla="*/ 55940 h 73"/>
                  <a:gd name="T4" fmla="*/ 79 w 280"/>
                  <a:gd name="T5" fmla="*/ 582575 h 73"/>
                  <a:gd name="T6" fmla="*/ 145 w 280"/>
                  <a:gd name="T7" fmla="*/ 2700107 h 73"/>
                  <a:gd name="T8" fmla="*/ 213 w 280"/>
                  <a:gd name="T9" fmla="*/ 3988754 h 73"/>
                  <a:gd name="T10" fmla="*/ 280 w 280"/>
                  <a:gd name="T11" fmla="*/ 4280042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0" h="73">
                    <a:moveTo>
                      <a:pt x="0" y="1"/>
                    </a:moveTo>
                    <a:cubicBezTo>
                      <a:pt x="5" y="0"/>
                      <a:pt x="11" y="0"/>
                      <a:pt x="24" y="1"/>
                    </a:cubicBezTo>
                    <a:cubicBezTo>
                      <a:pt x="37" y="2"/>
                      <a:pt x="59" y="3"/>
                      <a:pt x="79" y="10"/>
                    </a:cubicBezTo>
                    <a:cubicBezTo>
                      <a:pt x="99" y="17"/>
                      <a:pt x="123" y="36"/>
                      <a:pt x="145" y="46"/>
                    </a:cubicBezTo>
                    <a:cubicBezTo>
                      <a:pt x="167" y="56"/>
                      <a:pt x="191" y="64"/>
                      <a:pt x="213" y="68"/>
                    </a:cubicBezTo>
                    <a:cubicBezTo>
                      <a:pt x="235" y="72"/>
                      <a:pt x="257" y="72"/>
                      <a:pt x="280" y="73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4" name="Freeform 63"/>
              <p:cNvSpPr>
                <a:spLocks/>
              </p:cNvSpPr>
              <p:nvPr/>
            </p:nvSpPr>
            <p:spPr bwMode="auto">
              <a:xfrm flipH="1">
                <a:off x="2585" y="2022"/>
                <a:ext cx="280" cy="455"/>
              </a:xfrm>
              <a:custGeom>
                <a:avLst/>
                <a:gdLst>
                  <a:gd name="T0" fmla="*/ 0 w 280"/>
                  <a:gd name="T1" fmla="*/ 55940 h 73"/>
                  <a:gd name="T2" fmla="*/ 24 w 280"/>
                  <a:gd name="T3" fmla="*/ 55940 h 73"/>
                  <a:gd name="T4" fmla="*/ 79 w 280"/>
                  <a:gd name="T5" fmla="*/ 582575 h 73"/>
                  <a:gd name="T6" fmla="*/ 145 w 280"/>
                  <a:gd name="T7" fmla="*/ 2700107 h 73"/>
                  <a:gd name="T8" fmla="*/ 213 w 280"/>
                  <a:gd name="T9" fmla="*/ 3988754 h 73"/>
                  <a:gd name="T10" fmla="*/ 280 w 280"/>
                  <a:gd name="T11" fmla="*/ 4280042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0" h="73">
                    <a:moveTo>
                      <a:pt x="0" y="1"/>
                    </a:moveTo>
                    <a:cubicBezTo>
                      <a:pt x="5" y="0"/>
                      <a:pt x="11" y="0"/>
                      <a:pt x="24" y="1"/>
                    </a:cubicBezTo>
                    <a:cubicBezTo>
                      <a:pt x="37" y="2"/>
                      <a:pt x="59" y="3"/>
                      <a:pt x="79" y="10"/>
                    </a:cubicBezTo>
                    <a:cubicBezTo>
                      <a:pt x="99" y="17"/>
                      <a:pt x="123" y="36"/>
                      <a:pt x="145" y="46"/>
                    </a:cubicBezTo>
                    <a:cubicBezTo>
                      <a:pt x="167" y="56"/>
                      <a:pt x="191" y="64"/>
                      <a:pt x="213" y="68"/>
                    </a:cubicBezTo>
                    <a:cubicBezTo>
                      <a:pt x="235" y="72"/>
                      <a:pt x="257" y="72"/>
                      <a:pt x="280" y="73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5" name="Freeform 64"/>
              <p:cNvSpPr>
                <a:spLocks/>
              </p:cNvSpPr>
              <p:nvPr/>
            </p:nvSpPr>
            <p:spPr bwMode="auto">
              <a:xfrm flipH="1">
                <a:off x="3149" y="2019"/>
                <a:ext cx="280" cy="455"/>
              </a:xfrm>
              <a:custGeom>
                <a:avLst/>
                <a:gdLst>
                  <a:gd name="T0" fmla="*/ 0 w 280"/>
                  <a:gd name="T1" fmla="*/ 55940 h 73"/>
                  <a:gd name="T2" fmla="*/ 24 w 280"/>
                  <a:gd name="T3" fmla="*/ 55940 h 73"/>
                  <a:gd name="T4" fmla="*/ 79 w 280"/>
                  <a:gd name="T5" fmla="*/ 582575 h 73"/>
                  <a:gd name="T6" fmla="*/ 145 w 280"/>
                  <a:gd name="T7" fmla="*/ 2700107 h 73"/>
                  <a:gd name="T8" fmla="*/ 213 w 280"/>
                  <a:gd name="T9" fmla="*/ 3988754 h 73"/>
                  <a:gd name="T10" fmla="*/ 280 w 280"/>
                  <a:gd name="T11" fmla="*/ 4280042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0" h="73">
                    <a:moveTo>
                      <a:pt x="0" y="1"/>
                    </a:moveTo>
                    <a:cubicBezTo>
                      <a:pt x="5" y="0"/>
                      <a:pt x="11" y="0"/>
                      <a:pt x="24" y="1"/>
                    </a:cubicBezTo>
                    <a:cubicBezTo>
                      <a:pt x="37" y="2"/>
                      <a:pt x="59" y="3"/>
                      <a:pt x="79" y="10"/>
                    </a:cubicBezTo>
                    <a:cubicBezTo>
                      <a:pt x="99" y="17"/>
                      <a:pt x="123" y="36"/>
                      <a:pt x="145" y="46"/>
                    </a:cubicBezTo>
                    <a:cubicBezTo>
                      <a:pt x="167" y="56"/>
                      <a:pt x="191" y="64"/>
                      <a:pt x="213" y="68"/>
                    </a:cubicBezTo>
                    <a:cubicBezTo>
                      <a:pt x="235" y="72"/>
                      <a:pt x="257" y="72"/>
                      <a:pt x="280" y="73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88" name="Group 65"/>
            <p:cNvGrpSpPr>
              <a:grpSpLocks/>
            </p:cNvGrpSpPr>
            <p:nvPr/>
          </p:nvGrpSpPr>
          <p:grpSpPr bwMode="auto">
            <a:xfrm>
              <a:off x="1293" y="3796"/>
              <a:ext cx="1121" cy="73"/>
              <a:chOff x="581" y="3721"/>
              <a:chExt cx="1121" cy="73"/>
            </a:xfrm>
          </p:grpSpPr>
          <p:sp>
            <p:nvSpPr>
              <p:cNvPr id="10318" name="Freeform 66"/>
              <p:cNvSpPr>
                <a:spLocks/>
              </p:cNvSpPr>
              <p:nvPr/>
            </p:nvSpPr>
            <p:spPr bwMode="auto">
              <a:xfrm>
                <a:off x="581" y="3721"/>
                <a:ext cx="280" cy="73"/>
              </a:xfrm>
              <a:custGeom>
                <a:avLst/>
                <a:gdLst>
                  <a:gd name="T0" fmla="*/ 0 w 280"/>
                  <a:gd name="T1" fmla="*/ 1 h 73"/>
                  <a:gd name="T2" fmla="*/ 24 w 280"/>
                  <a:gd name="T3" fmla="*/ 1 h 73"/>
                  <a:gd name="T4" fmla="*/ 79 w 280"/>
                  <a:gd name="T5" fmla="*/ 10 h 73"/>
                  <a:gd name="T6" fmla="*/ 145 w 280"/>
                  <a:gd name="T7" fmla="*/ 46 h 73"/>
                  <a:gd name="T8" fmla="*/ 213 w 280"/>
                  <a:gd name="T9" fmla="*/ 68 h 73"/>
                  <a:gd name="T10" fmla="*/ 280 w 280"/>
                  <a:gd name="T11" fmla="*/ 73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0" h="73">
                    <a:moveTo>
                      <a:pt x="0" y="1"/>
                    </a:moveTo>
                    <a:cubicBezTo>
                      <a:pt x="5" y="0"/>
                      <a:pt x="11" y="0"/>
                      <a:pt x="24" y="1"/>
                    </a:cubicBezTo>
                    <a:cubicBezTo>
                      <a:pt x="37" y="2"/>
                      <a:pt x="59" y="3"/>
                      <a:pt x="79" y="10"/>
                    </a:cubicBezTo>
                    <a:cubicBezTo>
                      <a:pt x="99" y="17"/>
                      <a:pt x="123" y="36"/>
                      <a:pt x="145" y="46"/>
                    </a:cubicBezTo>
                    <a:cubicBezTo>
                      <a:pt x="167" y="56"/>
                      <a:pt x="191" y="64"/>
                      <a:pt x="213" y="68"/>
                    </a:cubicBezTo>
                    <a:cubicBezTo>
                      <a:pt x="235" y="72"/>
                      <a:pt x="257" y="72"/>
                      <a:pt x="280" y="73"/>
                    </a:cubicBezTo>
                  </a:path>
                </a:pathLst>
              </a:custGeom>
              <a:noFill/>
              <a:ln w="3175" cap="rnd" cmpd="sng">
                <a:solidFill>
                  <a:srgbClr val="000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9" name="Freeform 67"/>
              <p:cNvSpPr>
                <a:spLocks/>
              </p:cNvSpPr>
              <p:nvPr/>
            </p:nvSpPr>
            <p:spPr bwMode="auto">
              <a:xfrm flipH="1">
                <a:off x="861" y="3721"/>
                <a:ext cx="280" cy="73"/>
              </a:xfrm>
              <a:custGeom>
                <a:avLst/>
                <a:gdLst>
                  <a:gd name="T0" fmla="*/ 0 w 280"/>
                  <a:gd name="T1" fmla="*/ 1 h 73"/>
                  <a:gd name="T2" fmla="*/ 24 w 280"/>
                  <a:gd name="T3" fmla="*/ 1 h 73"/>
                  <a:gd name="T4" fmla="*/ 79 w 280"/>
                  <a:gd name="T5" fmla="*/ 10 h 73"/>
                  <a:gd name="T6" fmla="*/ 145 w 280"/>
                  <a:gd name="T7" fmla="*/ 46 h 73"/>
                  <a:gd name="T8" fmla="*/ 213 w 280"/>
                  <a:gd name="T9" fmla="*/ 68 h 73"/>
                  <a:gd name="T10" fmla="*/ 280 w 280"/>
                  <a:gd name="T11" fmla="*/ 73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0" h="73">
                    <a:moveTo>
                      <a:pt x="0" y="1"/>
                    </a:moveTo>
                    <a:cubicBezTo>
                      <a:pt x="5" y="0"/>
                      <a:pt x="11" y="0"/>
                      <a:pt x="24" y="1"/>
                    </a:cubicBezTo>
                    <a:cubicBezTo>
                      <a:pt x="37" y="2"/>
                      <a:pt x="59" y="3"/>
                      <a:pt x="79" y="10"/>
                    </a:cubicBezTo>
                    <a:cubicBezTo>
                      <a:pt x="99" y="17"/>
                      <a:pt x="123" y="36"/>
                      <a:pt x="145" y="46"/>
                    </a:cubicBezTo>
                    <a:cubicBezTo>
                      <a:pt x="167" y="56"/>
                      <a:pt x="191" y="64"/>
                      <a:pt x="213" y="68"/>
                    </a:cubicBezTo>
                    <a:cubicBezTo>
                      <a:pt x="235" y="72"/>
                      <a:pt x="257" y="72"/>
                      <a:pt x="280" y="73"/>
                    </a:cubicBezTo>
                  </a:path>
                </a:pathLst>
              </a:custGeom>
              <a:noFill/>
              <a:ln w="3175" cap="rnd" cmpd="sng">
                <a:solidFill>
                  <a:srgbClr val="000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0" name="Freeform 68"/>
              <p:cNvSpPr>
                <a:spLocks/>
              </p:cNvSpPr>
              <p:nvPr/>
            </p:nvSpPr>
            <p:spPr bwMode="auto">
              <a:xfrm>
                <a:off x="1142" y="3721"/>
                <a:ext cx="280" cy="73"/>
              </a:xfrm>
              <a:custGeom>
                <a:avLst/>
                <a:gdLst>
                  <a:gd name="T0" fmla="*/ 0 w 280"/>
                  <a:gd name="T1" fmla="*/ 1 h 73"/>
                  <a:gd name="T2" fmla="*/ 24 w 280"/>
                  <a:gd name="T3" fmla="*/ 1 h 73"/>
                  <a:gd name="T4" fmla="*/ 79 w 280"/>
                  <a:gd name="T5" fmla="*/ 10 h 73"/>
                  <a:gd name="T6" fmla="*/ 145 w 280"/>
                  <a:gd name="T7" fmla="*/ 46 h 73"/>
                  <a:gd name="T8" fmla="*/ 213 w 280"/>
                  <a:gd name="T9" fmla="*/ 68 h 73"/>
                  <a:gd name="T10" fmla="*/ 280 w 280"/>
                  <a:gd name="T11" fmla="*/ 73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0" h="73">
                    <a:moveTo>
                      <a:pt x="0" y="1"/>
                    </a:moveTo>
                    <a:cubicBezTo>
                      <a:pt x="5" y="0"/>
                      <a:pt x="11" y="0"/>
                      <a:pt x="24" y="1"/>
                    </a:cubicBezTo>
                    <a:cubicBezTo>
                      <a:pt x="37" y="2"/>
                      <a:pt x="59" y="3"/>
                      <a:pt x="79" y="10"/>
                    </a:cubicBezTo>
                    <a:cubicBezTo>
                      <a:pt x="99" y="17"/>
                      <a:pt x="123" y="36"/>
                      <a:pt x="145" y="46"/>
                    </a:cubicBezTo>
                    <a:cubicBezTo>
                      <a:pt x="167" y="56"/>
                      <a:pt x="191" y="64"/>
                      <a:pt x="213" y="68"/>
                    </a:cubicBezTo>
                    <a:cubicBezTo>
                      <a:pt x="235" y="72"/>
                      <a:pt x="257" y="72"/>
                      <a:pt x="280" y="73"/>
                    </a:cubicBezTo>
                  </a:path>
                </a:pathLst>
              </a:custGeom>
              <a:noFill/>
              <a:ln w="3175" cap="rnd" cmpd="sng">
                <a:solidFill>
                  <a:srgbClr val="000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1" name="Freeform 69"/>
              <p:cNvSpPr>
                <a:spLocks/>
              </p:cNvSpPr>
              <p:nvPr/>
            </p:nvSpPr>
            <p:spPr bwMode="auto">
              <a:xfrm flipH="1">
                <a:off x="1422" y="3721"/>
                <a:ext cx="280" cy="73"/>
              </a:xfrm>
              <a:custGeom>
                <a:avLst/>
                <a:gdLst>
                  <a:gd name="T0" fmla="*/ 0 w 280"/>
                  <a:gd name="T1" fmla="*/ 1 h 73"/>
                  <a:gd name="T2" fmla="*/ 24 w 280"/>
                  <a:gd name="T3" fmla="*/ 1 h 73"/>
                  <a:gd name="T4" fmla="*/ 79 w 280"/>
                  <a:gd name="T5" fmla="*/ 10 h 73"/>
                  <a:gd name="T6" fmla="*/ 145 w 280"/>
                  <a:gd name="T7" fmla="*/ 46 h 73"/>
                  <a:gd name="T8" fmla="*/ 213 w 280"/>
                  <a:gd name="T9" fmla="*/ 68 h 73"/>
                  <a:gd name="T10" fmla="*/ 280 w 280"/>
                  <a:gd name="T11" fmla="*/ 73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0" h="73">
                    <a:moveTo>
                      <a:pt x="0" y="1"/>
                    </a:moveTo>
                    <a:cubicBezTo>
                      <a:pt x="5" y="0"/>
                      <a:pt x="11" y="0"/>
                      <a:pt x="24" y="1"/>
                    </a:cubicBezTo>
                    <a:cubicBezTo>
                      <a:pt x="37" y="2"/>
                      <a:pt x="59" y="3"/>
                      <a:pt x="79" y="10"/>
                    </a:cubicBezTo>
                    <a:cubicBezTo>
                      <a:pt x="99" y="17"/>
                      <a:pt x="123" y="36"/>
                      <a:pt x="145" y="46"/>
                    </a:cubicBezTo>
                    <a:cubicBezTo>
                      <a:pt x="167" y="56"/>
                      <a:pt x="191" y="64"/>
                      <a:pt x="213" y="68"/>
                    </a:cubicBezTo>
                    <a:cubicBezTo>
                      <a:pt x="235" y="72"/>
                      <a:pt x="257" y="72"/>
                      <a:pt x="280" y="73"/>
                    </a:cubicBezTo>
                  </a:path>
                </a:pathLst>
              </a:custGeom>
              <a:noFill/>
              <a:ln w="3175" cap="rnd" cmpd="sng">
                <a:solidFill>
                  <a:srgbClr val="000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89" name="Line 70"/>
            <p:cNvSpPr>
              <a:spLocks noChangeShapeType="1"/>
            </p:cNvSpPr>
            <p:nvPr/>
          </p:nvSpPr>
          <p:spPr bwMode="auto">
            <a:xfrm>
              <a:off x="1433" y="3051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0" name="Line 71"/>
            <p:cNvSpPr>
              <a:spLocks noChangeShapeType="1"/>
            </p:cNvSpPr>
            <p:nvPr/>
          </p:nvSpPr>
          <p:spPr bwMode="auto">
            <a:xfrm>
              <a:off x="1589" y="3150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1" name="Line 72"/>
            <p:cNvSpPr>
              <a:spLocks noChangeShapeType="1"/>
            </p:cNvSpPr>
            <p:nvPr/>
          </p:nvSpPr>
          <p:spPr bwMode="auto">
            <a:xfrm>
              <a:off x="1107" y="3189"/>
              <a:ext cx="1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2" name="Line 73"/>
            <p:cNvSpPr>
              <a:spLocks noChangeShapeType="1"/>
            </p:cNvSpPr>
            <p:nvPr/>
          </p:nvSpPr>
          <p:spPr bwMode="auto">
            <a:xfrm>
              <a:off x="1853" y="312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3" name="Line 74"/>
            <p:cNvSpPr>
              <a:spLocks noChangeShapeType="1"/>
            </p:cNvSpPr>
            <p:nvPr/>
          </p:nvSpPr>
          <p:spPr bwMode="auto">
            <a:xfrm>
              <a:off x="2009" y="322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4" name="Text Box 75"/>
            <p:cNvSpPr txBox="1">
              <a:spLocks noChangeArrowheads="1"/>
            </p:cNvSpPr>
            <p:nvPr/>
          </p:nvSpPr>
          <p:spPr bwMode="auto">
            <a:xfrm>
              <a:off x="2406" y="3806"/>
              <a:ext cx="4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Time</a:t>
              </a:r>
            </a:p>
          </p:txBody>
        </p:sp>
        <p:sp>
          <p:nvSpPr>
            <p:cNvPr id="10295" name="Line 76"/>
            <p:cNvSpPr>
              <a:spLocks noChangeShapeType="1"/>
            </p:cNvSpPr>
            <p:nvPr/>
          </p:nvSpPr>
          <p:spPr bwMode="auto">
            <a:xfrm>
              <a:off x="1152" y="2718"/>
              <a:ext cx="0" cy="8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296" name="Picture 77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" y="2685"/>
              <a:ext cx="56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297" name="Group 78"/>
            <p:cNvGrpSpPr>
              <a:grpSpLocks/>
            </p:cNvGrpSpPr>
            <p:nvPr/>
          </p:nvGrpSpPr>
          <p:grpSpPr bwMode="auto">
            <a:xfrm>
              <a:off x="1149" y="3802"/>
              <a:ext cx="1121" cy="73"/>
              <a:chOff x="581" y="3721"/>
              <a:chExt cx="1121" cy="73"/>
            </a:xfrm>
          </p:grpSpPr>
          <p:sp>
            <p:nvSpPr>
              <p:cNvPr id="10314" name="Freeform 79"/>
              <p:cNvSpPr>
                <a:spLocks/>
              </p:cNvSpPr>
              <p:nvPr/>
            </p:nvSpPr>
            <p:spPr bwMode="auto">
              <a:xfrm>
                <a:off x="581" y="3721"/>
                <a:ext cx="280" cy="73"/>
              </a:xfrm>
              <a:custGeom>
                <a:avLst/>
                <a:gdLst>
                  <a:gd name="T0" fmla="*/ 0 w 280"/>
                  <a:gd name="T1" fmla="*/ 1 h 73"/>
                  <a:gd name="T2" fmla="*/ 24 w 280"/>
                  <a:gd name="T3" fmla="*/ 1 h 73"/>
                  <a:gd name="T4" fmla="*/ 79 w 280"/>
                  <a:gd name="T5" fmla="*/ 10 h 73"/>
                  <a:gd name="T6" fmla="*/ 145 w 280"/>
                  <a:gd name="T7" fmla="*/ 46 h 73"/>
                  <a:gd name="T8" fmla="*/ 213 w 280"/>
                  <a:gd name="T9" fmla="*/ 68 h 73"/>
                  <a:gd name="T10" fmla="*/ 280 w 280"/>
                  <a:gd name="T11" fmla="*/ 73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0" h="73">
                    <a:moveTo>
                      <a:pt x="0" y="1"/>
                    </a:moveTo>
                    <a:cubicBezTo>
                      <a:pt x="5" y="0"/>
                      <a:pt x="11" y="0"/>
                      <a:pt x="24" y="1"/>
                    </a:cubicBezTo>
                    <a:cubicBezTo>
                      <a:pt x="37" y="2"/>
                      <a:pt x="59" y="3"/>
                      <a:pt x="79" y="10"/>
                    </a:cubicBezTo>
                    <a:cubicBezTo>
                      <a:pt x="99" y="17"/>
                      <a:pt x="123" y="36"/>
                      <a:pt x="145" y="46"/>
                    </a:cubicBezTo>
                    <a:cubicBezTo>
                      <a:pt x="167" y="56"/>
                      <a:pt x="191" y="64"/>
                      <a:pt x="213" y="68"/>
                    </a:cubicBezTo>
                    <a:cubicBezTo>
                      <a:pt x="235" y="72"/>
                      <a:pt x="257" y="72"/>
                      <a:pt x="280" y="73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5" name="Freeform 80"/>
              <p:cNvSpPr>
                <a:spLocks/>
              </p:cNvSpPr>
              <p:nvPr/>
            </p:nvSpPr>
            <p:spPr bwMode="auto">
              <a:xfrm flipH="1">
                <a:off x="861" y="3721"/>
                <a:ext cx="280" cy="73"/>
              </a:xfrm>
              <a:custGeom>
                <a:avLst/>
                <a:gdLst>
                  <a:gd name="T0" fmla="*/ 0 w 280"/>
                  <a:gd name="T1" fmla="*/ 1 h 73"/>
                  <a:gd name="T2" fmla="*/ 24 w 280"/>
                  <a:gd name="T3" fmla="*/ 1 h 73"/>
                  <a:gd name="T4" fmla="*/ 79 w 280"/>
                  <a:gd name="T5" fmla="*/ 10 h 73"/>
                  <a:gd name="T6" fmla="*/ 145 w 280"/>
                  <a:gd name="T7" fmla="*/ 46 h 73"/>
                  <a:gd name="T8" fmla="*/ 213 w 280"/>
                  <a:gd name="T9" fmla="*/ 68 h 73"/>
                  <a:gd name="T10" fmla="*/ 280 w 280"/>
                  <a:gd name="T11" fmla="*/ 73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0" h="73">
                    <a:moveTo>
                      <a:pt x="0" y="1"/>
                    </a:moveTo>
                    <a:cubicBezTo>
                      <a:pt x="5" y="0"/>
                      <a:pt x="11" y="0"/>
                      <a:pt x="24" y="1"/>
                    </a:cubicBezTo>
                    <a:cubicBezTo>
                      <a:pt x="37" y="2"/>
                      <a:pt x="59" y="3"/>
                      <a:pt x="79" y="10"/>
                    </a:cubicBezTo>
                    <a:cubicBezTo>
                      <a:pt x="99" y="17"/>
                      <a:pt x="123" y="36"/>
                      <a:pt x="145" y="46"/>
                    </a:cubicBezTo>
                    <a:cubicBezTo>
                      <a:pt x="167" y="56"/>
                      <a:pt x="191" y="64"/>
                      <a:pt x="213" y="68"/>
                    </a:cubicBezTo>
                    <a:cubicBezTo>
                      <a:pt x="235" y="72"/>
                      <a:pt x="257" y="72"/>
                      <a:pt x="280" y="73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6" name="Freeform 81"/>
              <p:cNvSpPr>
                <a:spLocks/>
              </p:cNvSpPr>
              <p:nvPr/>
            </p:nvSpPr>
            <p:spPr bwMode="auto">
              <a:xfrm>
                <a:off x="1142" y="3721"/>
                <a:ext cx="280" cy="73"/>
              </a:xfrm>
              <a:custGeom>
                <a:avLst/>
                <a:gdLst>
                  <a:gd name="T0" fmla="*/ 0 w 280"/>
                  <a:gd name="T1" fmla="*/ 1 h 73"/>
                  <a:gd name="T2" fmla="*/ 24 w 280"/>
                  <a:gd name="T3" fmla="*/ 1 h 73"/>
                  <a:gd name="T4" fmla="*/ 79 w 280"/>
                  <a:gd name="T5" fmla="*/ 10 h 73"/>
                  <a:gd name="T6" fmla="*/ 145 w 280"/>
                  <a:gd name="T7" fmla="*/ 46 h 73"/>
                  <a:gd name="T8" fmla="*/ 213 w 280"/>
                  <a:gd name="T9" fmla="*/ 68 h 73"/>
                  <a:gd name="T10" fmla="*/ 280 w 280"/>
                  <a:gd name="T11" fmla="*/ 73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0" h="73">
                    <a:moveTo>
                      <a:pt x="0" y="1"/>
                    </a:moveTo>
                    <a:cubicBezTo>
                      <a:pt x="5" y="0"/>
                      <a:pt x="11" y="0"/>
                      <a:pt x="24" y="1"/>
                    </a:cubicBezTo>
                    <a:cubicBezTo>
                      <a:pt x="37" y="2"/>
                      <a:pt x="59" y="3"/>
                      <a:pt x="79" y="10"/>
                    </a:cubicBezTo>
                    <a:cubicBezTo>
                      <a:pt x="99" y="17"/>
                      <a:pt x="123" y="36"/>
                      <a:pt x="145" y="46"/>
                    </a:cubicBezTo>
                    <a:cubicBezTo>
                      <a:pt x="167" y="56"/>
                      <a:pt x="191" y="64"/>
                      <a:pt x="213" y="68"/>
                    </a:cubicBezTo>
                    <a:cubicBezTo>
                      <a:pt x="235" y="72"/>
                      <a:pt x="257" y="72"/>
                      <a:pt x="280" y="73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7" name="Freeform 82"/>
              <p:cNvSpPr>
                <a:spLocks/>
              </p:cNvSpPr>
              <p:nvPr/>
            </p:nvSpPr>
            <p:spPr bwMode="auto">
              <a:xfrm flipH="1">
                <a:off x="1422" y="3721"/>
                <a:ext cx="280" cy="73"/>
              </a:xfrm>
              <a:custGeom>
                <a:avLst/>
                <a:gdLst>
                  <a:gd name="T0" fmla="*/ 0 w 280"/>
                  <a:gd name="T1" fmla="*/ 1 h 73"/>
                  <a:gd name="T2" fmla="*/ 24 w 280"/>
                  <a:gd name="T3" fmla="*/ 1 h 73"/>
                  <a:gd name="T4" fmla="*/ 79 w 280"/>
                  <a:gd name="T5" fmla="*/ 10 h 73"/>
                  <a:gd name="T6" fmla="*/ 145 w 280"/>
                  <a:gd name="T7" fmla="*/ 46 h 73"/>
                  <a:gd name="T8" fmla="*/ 213 w 280"/>
                  <a:gd name="T9" fmla="*/ 68 h 73"/>
                  <a:gd name="T10" fmla="*/ 280 w 280"/>
                  <a:gd name="T11" fmla="*/ 73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0" h="73">
                    <a:moveTo>
                      <a:pt x="0" y="1"/>
                    </a:moveTo>
                    <a:cubicBezTo>
                      <a:pt x="5" y="0"/>
                      <a:pt x="11" y="0"/>
                      <a:pt x="24" y="1"/>
                    </a:cubicBezTo>
                    <a:cubicBezTo>
                      <a:pt x="37" y="2"/>
                      <a:pt x="59" y="3"/>
                      <a:pt x="79" y="10"/>
                    </a:cubicBezTo>
                    <a:cubicBezTo>
                      <a:pt x="99" y="17"/>
                      <a:pt x="123" y="36"/>
                      <a:pt x="145" y="46"/>
                    </a:cubicBezTo>
                    <a:cubicBezTo>
                      <a:pt x="167" y="56"/>
                      <a:pt x="191" y="64"/>
                      <a:pt x="213" y="68"/>
                    </a:cubicBezTo>
                    <a:cubicBezTo>
                      <a:pt x="235" y="72"/>
                      <a:pt x="257" y="72"/>
                      <a:pt x="280" y="73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98" name="Line 83"/>
            <p:cNvSpPr>
              <a:spLocks noChangeShapeType="1"/>
            </p:cNvSpPr>
            <p:nvPr/>
          </p:nvSpPr>
          <p:spPr bwMode="auto">
            <a:xfrm>
              <a:off x="1152" y="3537"/>
              <a:ext cx="0" cy="7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Text Box 84"/>
            <p:cNvSpPr txBox="1">
              <a:spLocks noChangeArrowheads="1"/>
            </p:cNvSpPr>
            <p:nvPr/>
          </p:nvSpPr>
          <p:spPr bwMode="auto">
            <a:xfrm>
              <a:off x="902" y="348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grpSp>
          <p:nvGrpSpPr>
            <p:cNvPr id="10300" name="Group 85"/>
            <p:cNvGrpSpPr>
              <a:grpSpLocks/>
            </p:cNvGrpSpPr>
            <p:nvPr/>
          </p:nvGrpSpPr>
          <p:grpSpPr bwMode="auto">
            <a:xfrm>
              <a:off x="1184" y="2970"/>
              <a:ext cx="1126" cy="458"/>
              <a:chOff x="2303" y="2019"/>
              <a:chExt cx="1126" cy="458"/>
            </a:xfrm>
          </p:grpSpPr>
          <p:sp>
            <p:nvSpPr>
              <p:cNvPr id="10310" name="Freeform 86"/>
              <p:cNvSpPr>
                <a:spLocks/>
              </p:cNvSpPr>
              <p:nvPr/>
            </p:nvSpPr>
            <p:spPr bwMode="auto">
              <a:xfrm>
                <a:off x="2303" y="2022"/>
                <a:ext cx="280" cy="455"/>
              </a:xfrm>
              <a:custGeom>
                <a:avLst/>
                <a:gdLst>
                  <a:gd name="T0" fmla="*/ 0 w 280"/>
                  <a:gd name="T1" fmla="*/ 55940 h 73"/>
                  <a:gd name="T2" fmla="*/ 24 w 280"/>
                  <a:gd name="T3" fmla="*/ 55940 h 73"/>
                  <a:gd name="T4" fmla="*/ 79 w 280"/>
                  <a:gd name="T5" fmla="*/ 582575 h 73"/>
                  <a:gd name="T6" fmla="*/ 145 w 280"/>
                  <a:gd name="T7" fmla="*/ 2700107 h 73"/>
                  <a:gd name="T8" fmla="*/ 213 w 280"/>
                  <a:gd name="T9" fmla="*/ 3988754 h 73"/>
                  <a:gd name="T10" fmla="*/ 280 w 280"/>
                  <a:gd name="T11" fmla="*/ 4280042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0" h="73">
                    <a:moveTo>
                      <a:pt x="0" y="1"/>
                    </a:moveTo>
                    <a:cubicBezTo>
                      <a:pt x="5" y="0"/>
                      <a:pt x="11" y="0"/>
                      <a:pt x="24" y="1"/>
                    </a:cubicBezTo>
                    <a:cubicBezTo>
                      <a:pt x="37" y="2"/>
                      <a:pt x="59" y="3"/>
                      <a:pt x="79" y="10"/>
                    </a:cubicBezTo>
                    <a:cubicBezTo>
                      <a:pt x="99" y="17"/>
                      <a:pt x="123" y="36"/>
                      <a:pt x="145" y="46"/>
                    </a:cubicBezTo>
                    <a:cubicBezTo>
                      <a:pt x="167" y="56"/>
                      <a:pt x="191" y="64"/>
                      <a:pt x="213" y="68"/>
                    </a:cubicBezTo>
                    <a:cubicBezTo>
                      <a:pt x="235" y="72"/>
                      <a:pt x="257" y="72"/>
                      <a:pt x="280" y="73"/>
                    </a:cubicBezTo>
                  </a:path>
                </a:pathLst>
              </a:custGeom>
              <a:noFill/>
              <a:ln w="22225" cap="flat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1" name="Freeform 87"/>
              <p:cNvSpPr>
                <a:spLocks/>
              </p:cNvSpPr>
              <p:nvPr/>
            </p:nvSpPr>
            <p:spPr bwMode="auto">
              <a:xfrm>
                <a:off x="2871" y="2020"/>
                <a:ext cx="280" cy="455"/>
              </a:xfrm>
              <a:custGeom>
                <a:avLst/>
                <a:gdLst>
                  <a:gd name="T0" fmla="*/ 0 w 280"/>
                  <a:gd name="T1" fmla="*/ 55940 h 73"/>
                  <a:gd name="T2" fmla="*/ 24 w 280"/>
                  <a:gd name="T3" fmla="*/ 55940 h 73"/>
                  <a:gd name="T4" fmla="*/ 79 w 280"/>
                  <a:gd name="T5" fmla="*/ 582575 h 73"/>
                  <a:gd name="T6" fmla="*/ 145 w 280"/>
                  <a:gd name="T7" fmla="*/ 2700107 h 73"/>
                  <a:gd name="T8" fmla="*/ 213 w 280"/>
                  <a:gd name="T9" fmla="*/ 3988754 h 73"/>
                  <a:gd name="T10" fmla="*/ 280 w 280"/>
                  <a:gd name="T11" fmla="*/ 4280042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0" h="73">
                    <a:moveTo>
                      <a:pt x="0" y="1"/>
                    </a:moveTo>
                    <a:cubicBezTo>
                      <a:pt x="5" y="0"/>
                      <a:pt x="11" y="0"/>
                      <a:pt x="24" y="1"/>
                    </a:cubicBezTo>
                    <a:cubicBezTo>
                      <a:pt x="37" y="2"/>
                      <a:pt x="59" y="3"/>
                      <a:pt x="79" y="10"/>
                    </a:cubicBezTo>
                    <a:cubicBezTo>
                      <a:pt x="99" y="17"/>
                      <a:pt x="123" y="36"/>
                      <a:pt x="145" y="46"/>
                    </a:cubicBezTo>
                    <a:cubicBezTo>
                      <a:pt x="167" y="56"/>
                      <a:pt x="191" y="64"/>
                      <a:pt x="213" y="68"/>
                    </a:cubicBezTo>
                    <a:cubicBezTo>
                      <a:pt x="235" y="72"/>
                      <a:pt x="257" y="72"/>
                      <a:pt x="280" y="73"/>
                    </a:cubicBezTo>
                  </a:path>
                </a:pathLst>
              </a:custGeom>
              <a:noFill/>
              <a:ln w="22225" cap="flat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2" name="Freeform 88"/>
              <p:cNvSpPr>
                <a:spLocks/>
              </p:cNvSpPr>
              <p:nvPr/>
            </p:nvSpPr>
            <p:spPr bwMode="auto">
              <a:xfrm flipH="1">
                <a:off x="2585" y="2022"/>
                <a:ext cx="280" cy="455"/>
              </a:xfrm>
              <a:custGeom>
                <a:avLst/>
                <a:gdLst>
                  <a:gd name="T0" fmla="*/ 0 w 280"/>
                  <a:gd name="T1" fmla="*/ 55940 h 73"/>
                  <a:gd name="T2" fmla="*/ 24 w 280"/>
                  <a:gd name="T3" fmla="*/ 55940 h 73"/>
                  <a:gd name="T4" fmla="*/ 79 w 280"/>
                  <a:gd name="T5" fmla="*/ 582575 h 73"/>
                  <a:gd name="T6" fmla="*/ 145 w 280"/>
                  <a:gd name="T7" fmla="*/ 2700107 h 73"/>
                  <a:gd name="T8" fmla="*/ 213 w 280"/>
                  <a:gd name="T9" fmla="*/ 3988754 h 73"/>
                  <a:gd name="T10" fmla="*/ 280 w 280"/>
                  <a:gd name="T11" fmla="*/ 4280042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0" h="73">
                    <a:moveTo>
                      <a:pt x="0" y="1"/>
                    </a:moveTo>
                    <a:cubicBezTo>
                      <a:pt x="5" y="0"/>
                      <a:pt x="11" y="0"/>
                      <a:pt x="24" y="1"/>
                    </a:cubicBezTo>
                    <a:cubicBezTo>
                      <a:pt x="37" y="2"/>
                      <a:pt x="59" y="3"/>
                      <a:pt x="79" y="10"/>
                    </a:cubicBezTo>
                    <a:cubicBezTo>
                      <a:pt x="99" y="17"/>
                      <a:pt x="123" y="36"/>
                      <a:pt x="145" y="46"/>
                    </a:cubicBezTo>
                    <a:cubicBezTo>
                      <a:pt x="167" y="56"/>
                      <a:pt x="191" y="64"/>
                      <a:pt x="213" y="68"/>
                    </a:cubicBezTo>
                    <a:cubicBezTo>
                      <a:pt x="235" y="72"/>
                      <a:pt x="257" y="72"/>
                      <a:pt x="280" y="73"/>
                    </a:cubicBezTo>
                  </a:path>
                </a:pathLst>
              </a:custGeom>
              <a:noFill/>
              <a:ln w="22225" cap="flat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3" name="Freeform 89"/>
              <p:cNvSpPr>
                <a:spLocks/>
              </p:cNvSpPr>
              <p:nvPr/>
            </p:nvSpPr>
            <p:spPr bwMode="auto">
              <a:xfrm flipH="1">
                <a:off x="3149" y="2019"/>
                <a:ext cx="280" cy="455"/>
              </a:xfrm>
              <a:custGeom>
                <a:avLst/>
                <a:gdLst>
                  <a:gd name="T0" fmla="*/ 0 w 280"/>
                  <a:gd name="T1" fmla="*/ 55940 h 73"/>
                  <a:gd name="T2" fmla="*/ 24 w 280"/>
                  <a:gd name="T3" fmla="*/ 55940 h 73"/>
                  <a:gd name="T4" fmla="*/ 79 w 280"/>
                  <a:gd name="T5" fmla="*/ 582575 h 73"/>
                  <a:gd name="T6" fmla="*/ 145 w 280"/>
                  <a:gd name="T7" fmla="*/ 2700107 h 73"/>
                  <a:gd name="T8" fmla="*/ 213 w 280"/>
                  <a:gd name="T9" fmla="*/ 3988754 h 73"/>
                  <a:gd name="T10" fmla="*/ 280 w 280"/>
                  <a:gd name="T11" fmla="*/ 4280042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0" h="73">
                    <a:moveTo>
                      <a:pt x="0" y="1"/>
                    </a:moveTo>
                    <a:cubicBezTo>
                      <a:pt x="5" y="0"/>
                      <a:pt x="11" y="0"/>
                      <a:pt x="24" y="1"/>
                    </a:cubicBezTo>
                    <a:cubicBezTo>
                      <a:pt x="37" y="2"/>
                      <a:pt x="59" y="3"/>
                      <a:pt x="79" y="10"/>
                    </a:cubicBezTo>
                    <a:cubicBezTo>
                      <a:pt x="99" y="17"/>
                      <a:pt x="123" y="36"/>
                      <a:pt x="145" y="46"/>
                    </a:cubicBezTo>
                    <a:cubicBezTo>
                      <a:pt x="167" y="56"/>
                      <a:pt x="191" y="64"/>
                      <a:pt x="213" y="68"/>
                    </a:cubicBezTo>
                    <a:cubicBezTo>
                      <a:pt x="235" y="72"/>
                      <a:pt x="257" y="72"/>
                      <a:pt x="280" y="73"/>
                    </a:cubicBezTo>
                  </a:path>
                </a:pathLst>
              </a:custGeom>
              <a:noFill/>
              <a:ln w="22225" cap="flat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01" name="Text Box 90"/>
            <p:cNvSpPr txBox="1">
              <a:spLocks noChangeArrowheads="1"/>
            </p:cNvSpPr>
            <p:nvPr/>
          </p:nvSpPr>
          <p:spPr bwMode="auto">
            <a:xfrm>
              <a:off x="188" y="2960"/>
              <a:ext cx="2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10302" name="Arc 91"/>
            <p:cNvSpPr>
              <a:spLocks/>
            </p:cNvSpPr>
            <p:nvPr/>
          </p:nvSpPr>
          <p:spPr bwMode="auto">
            <a:xfrm flipH="1">
              <a:off x="325" y="2908"/>
              <a:ext cx="185" cy="561"/>
            </a:xfrm>
            <a:custGeom>
              <a:avLst/>
              <a:gdLst>
                <a:gd name="T0" fmla="*/ 0 w 13449"/>
                <a:gd name="T1" fmla="*/ 0 h 21600"/>
                <a:gd name="T2" fmla="*/ 0 w 13449"/>
                <a:gd name="T3" fmla="*/ 0 h 21600"/>
                <a:gd name="T4" fmla="*/ 0 w 1344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449" h="21600" fill="none" extrusionOk="0">
                  <a:moveTo>
                    <a:pt x="0" y="0"/>
                  </a:moveTo>
                  <a:cubicBezTo>
                    <a:pt x="4885" y="0"/>
                    <a:pt x="9626" y="1656"/>
                    <a:pt x="13449" y="4697"/>
                  </a:cubicBezTo>
                </a:path>
                <a:path w="13449" h="21600" stroke="0" extrusionOk="0">
                  <a:moveTo>
                    <a:pt x="0" y="0"/>
                  </a:moveTo>
                  <a:cubicBezTo>
                    <a:pt x="4885" y="0"/>
                    <a:pt x="9626" y="1656"/>
                    <a:pt x="13449" y="4697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3" name="Arc 92"/>
            <p:cNvSpPr>
              <a:spLocks/>
            </p:cNvSpPr>
            <p:nvPr/>
          </p:nvSpPr>
          <p:spPr bwMode="auto">
            <a:xfrm flipH="1">
              <a:off x="240" y="3181"/>
              <a:ext cx="273" cy="368"/>
            </a:xfrm>
            <a:custGeom>
              <a:avLst/>
              <a:gdLst>
                <a:gd name="T0" fmla="*/ 0 w 21600"/>
                <a:gd name="T1" fmla="*/ 0 h 17661"/>
                <a:gd name="T2" fmla="*/ 0 w 21600"/>
                <a:gd name="T3" fmla="*/ 0 h 17661"/>
                <a:gd name="T4" fmla="*/ 0 w 21600"/>
                <a:gd name="T5" fmla="*/ 0 h 1766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7661" fill="none" extrusionOk="0">
                  <a:moveTo>
                    <a:pt x="19808" y="0"/>
                  </a:moveTo>
                  <a:cubicBezTo>
                    <a:pt x="20990" y="2717"/>
                    <a:pt x="21600" y="5648"/>
                    <a:pt x="21600" y="8612"/>
                  </a:cubicBezTo>
                  <a:cubicBezTo>
                    <a:pt x="21600" y="11736"/>
                    <a:pt x="20922" y="14823"/>
                    <a:pt x="19613" y="17661"/>
                  </a:cubicBezTo>
                </a:path>
                <a:path w="21600" h="17661" stroke="0" extrusionOk="0">
                  <a:moveTo>
                    <a:pt x="19808" y="0"/>
                  </a:moveTo>
                  <a:cubicBezTo>
                    <a:pt x="20990" y="2717"/>
                    <a:pt x="21600" y="5648"/>
                    <a:pt x="21600" y="8612"/>
                  </a:cubicBezTo>
                  <a:cubicBezTo>
                    <a:pt x="21600" y="11736"/>
                    <a:pt x="20922" y="14823"/>
                    <a:pt x="19613" y="17661"/>
                  </a:cubicBezTo>
                  <a:lnTo>
                    <a:pt x="0" y="8612"/>
                  </a:lnTo>
                  <a:lnTo>
                    <a:pt x="19808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4" name="Text Box 93"/>
            <p:cNvSpPr txBox="1">
              <a:spLocks noChangeArrowheads="1"/>
            </p:cNvSpPr>
            <p:nvPr/>
          </p:nvSpPr>
          <p:spPr bwMode="auto">
            <a:xfrm>
              <a:off x="686" y="3038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</a:p>
          </p:txBody>
        </p:sp>
        <p:sp>
          <p:nvSpPr>
            <p:cNvPr id="10305" name="Line 94"/>
            <p:cNvSpPr>
              <a:spLocks noChangeShapeType="1"/>
            </p:cNvSpPr>
            <p:nvPr/>
          </p:nvSpPr>
          <p:spPr bwMode="auto">
            <a:xfrm flipV="1">
              <a:off x="528" y="3267"/>
              <a:ext cx="210" cy="216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6" name="Line 95"/>
            <p:cNvSpPr>
              <a:spLocks noChangeShapeType="1"/>
            </p:cNvSpPr>
            <p:nvPr/>
          </p:nvSpPr>
          <p:spPr bwMode="auto">
            <a:xfrm flipV="1">
              <a:off x="888" y="3066"/>
              <a:ext cx="374" cy="84"/>
            </a:xfrm>
            <a:prstGeom prst="line">
              <a:avLst/>
            </a:prstGeom>
            <a:noFill/>
            <a:ln w="38100" cmpd="dbl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7" name="Line 96"/>
            <p:cNvSpPr>
              <a:spLocks noChangeShapeType="1"/>
            </p:cNvSpPr>
            <p:nvPr/>
          </p:nvSpPr>
          <p:spPr bwMode="auto">
            <a:xfrm>
              <a:off x="1147" y="3837"/>
              <a:ext cx="1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8" name="Text Box 97"/>
            <p:cNvSpPr txBox="1">
              <a:spLocks noChangeArrowheads="1"/>
            </p:cNvSpPr>
            <p:nvPr/>
          </p:nvSpPr>
          <p:spPr bwMode="auto">
            <a:xfrm>
              <a:off x="2414" y="3142"/>
              <a:ext cx="4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Time</a:t>
              </a:r>
            </a:p>
          </p:txBody>
        </p:sp>
        <p:pic>
          <p:nvPicPr>
            <p:cNvPr id="10309" name="Picture 98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" y="3502"/>
              <a:ext cx="78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282" name="Text Box 99"/>
          <p:cNvSpPr txBox="1">
            <a:spLocks noChangeArrowheads="1"/>
          </p:cNvSpPr>
          <p:nvPr/>
        </p:nvSpPr>
        <p:spPr bwMode="auto">
          <a:xfrm>
            <a:off x="6319044" y="3062288"/>
            <a:ext cx="2673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At resonance: “absorption”</a:t>
            </a:r>
          </a:p>
        </p:txBody>
      </p:sp>
      <p:sp>
        <p:nvSpPr>
          <p:cNvPr id="10283" name="Text Box 100"/>
          <p:cNvSpPr txBox="1">
            <a:spLocks noChangeArrowheads="1"/>
          </p:cNvSpPr>
          <p:nvPr/>
        </p:nvSpPr>
        <p:spPr bwMode="auto">
          <a:xfrm>
            <a:off x="2458244" y="901701"/>
            <a:ext cx="3543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Bound-electron: the oscillator model</a:t>
            </a:r>
          </a:p>
        </p:txBody>
      </p:sp>
      <p:grpSp>
        <p:nvGrpSpPr>
          <p:cNvPr id="8293" name="Group 101"/>
          <p:cNvGrpSpPr>
            <a:grpSpLocks/>
          </p:cNvGrpSpPr>
          <p:nvPr/>
        </p:nvGrpSpPr>
        <p:grpSpPr bwMode="auto">
          <a:xfrm>
            <a:off x="1480344" y="1228725"/>
            <a:ext cx="5513388" cy="755650"/>
            <a:chOff x="-18" y="782"/>
            <a:chExt cx="3473" cy="476"/>
          </a:xfrm>
        </p:grpSpPr>
        <p:sp>
          <p:nvSpPr>
            <p:cNvPr id="10285" name="Text Box 102"/>
            <p:cNvSpPr txBox="1">
              <a:spLocks noChangeArrowheads="1"/>
            </p:cNvSpPr>
            <p:nvPr/>
          </p:nvSpPr>
          <p:spPr bwMode="auto">
            <a:xfrm>
              <a:off x="-18" y="904"/>
              <a:ext cx="16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Field of radiating electron</a:t>
              </a:r>
            </a:p>
          </p:txBody>
        </p:sp>
        <p:pic>
          <p:nvPicPr>
            <p:cNvPr id="10286" name="Picture 103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2" y="782"/>
              <a:ext cx="1803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910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0.62084 0.02593 " pathEditMode="relative" ptsTypes="AA">
                                      <p:cBhvr>
                                        <p:cTn id="6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0243 4.0740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1" grpId="0"/>
      <p:bldP spid="82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583" y="1"/>
            <a:ext cx="28273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469" y="2532064"/>
            <a:ext cx="51593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964" name="Group 4"/>
          <p:cNvGrpSpPr>
            <a:grpSpLocks/>
          </p:cNvGrpSpPr>
          <p:nvPr/>
        </p:nvGrpSpPr>
        <p:grpSpPr bwMode="auto">
          <a:xfrm>
            <a:off x="1737520" y="582613"/>
            <a:ext cx="11726863" cy="2176462"/>
            <a:chOff x="158" y="367"/>
            <a:chExt cx="7387" cy="1371"/>
          </a:xfrm>
        </p:grpSpPr>
        <p:sp>
          <p:nvSpPr>
            <p:cNvPr id="11399" name="Freeform 5"/>
            <p:cNvSpPr>
              <a:spLocks/>
            </p:cNvSpPr>
            <p:nvPr/>
          </p:nvSpPr>
          <p:spPr bwMode="auto">
            <a:xfrm>
              <a:off x="3889" y="367"/>
              <a:ext cx="730" cy="1111"/>
            </a:xfrm>
            <a:custGeom>
              <a:avLst/>
              <a:gdLst>
                <a:gd name="T0" fmla="*/ 0 w 704"/>
                <a:gd name="T1" fmla="*/ 396 h 1357"/>
                <a:gd name="T2" fmla="*/ 80 w 704"/>
                <a:gd name="T3" fmla="*/ 336 h 1357"/>
                <a:gd name="T4" fmla="*/ 148 w 704"/>
                <a:gd name="T5" fmla="*/ 204 h 1357"/>
                <a:gd name="T6" fmla="*/ 159 w 704"/>
                <a:gd name="T7" fmla="*/ 32 h 1357"/>
                <a:gd name="T8" fmla="*/ 194 w 704"/>
                <a:gd name="T9" fmla="*/ 7 h 1357"/>
                <a:gd name="T10" fmla="*/ 228 w 704"/>
                <a:gd name="T11" fmla="*/ 28 h 1357"/>
                <a:gd name="T12" fmla="*/ 250 w 704"/>
                <a:gd name="T13" fmla="*/ 140 h 1357"/>
                <a:gd name="T14" fmla="*/ 307 w 704"/>
                <a:gd name="T15" fmla="*/ 275 h 1357"/>
                <a:gd name="T16" fmla="*/ 466 w 704"/>
                <a:gd name="T17" fmla="*/ 366 h 1357"/>
                <a:gd name="T18" fmla="*/ 751 w 704"/>
                <a:gd name="T19" fmla="*/ 401 h 1357"/>
                <a:gd name="T20" fmla="*/ 875 w 704"/>
                <a:gd name="T21" fmla="*/ 407 h 13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04" h="1357">
                  <a:moveTo>
                    <a:pt x="0" y="1315"/>
                  </a:moveTo>
                  <a:cubicBezTo>
                    <a:pt x="22" y="1268"/>
                    <a:pt x="44" y="1221"/>
                    <a:pt x="64" y="1114"/>
                  </a:cubicBezTo>
                  <a:cubicBezTo>
                    <a:pt x="84" y="1007"/>
                    <a:pt x="108" y="843"/>
                    <a:pt x="119" y="675"/>
                  </a:cubicBezTo>
                  <a:cubicBezTo>
                    <a:pt x="130" y="507"/>
                    <a:pt x="122" y="216"/>
                    <a:pt x="128" y="108"/>
                  </a:cubicBezTo>
                  <a:cubicBezTo>
                    <a:pt x="134" y="0"/>
                    <a:pt x="147" y="29"/>
                    <a:pt x="156" y="26"/>
                  </a:cubicBezTo>
                  <a:cubicBezTo>
                    <a:pt x="165" y="23"/>
                    <a:pt x="176" y="17"/>
                    <a:pt x="183" y="90"/>
                  </a:cubicBezTo>
                  <a:cubicBezTo>
                    <a:pt x="190" y="163"/>
                    <a:pt x="190" y="328"/>
                    <a:pt x="201" y="465"/>
                  </a:cubicBezTo>
                  <a:cubicBezTo>
                    <a:pt x="212" y="602"/>
                    <a:pt x="218" y="788"/>
                    <a:pt x="247" y="913"/>
                  </a:cubicBezTo>
                  <a:cubicBezTo>
                    <a:pt x="276" y="1038"/>
                    <a:pt x="316" y="1145"/>
                    <a:pt x="375" y="1215"/>
                  </a:cubicBezTo>
                  <a:cubicBezTo>
                    <a:pt x="434" y="1285"/>
                    <a:pt x="549" y="1311"/>
                    <a:pt x="604" y="1334"/>
                  </a:cubicBezTo>
                  <a:cubicBezTo>
                    <a:pt x="659" y="1357"/>
                    <a:pt x="690" y="1351"/>
                    <a:pt x="704" y="1352"/>
                  </a:cubicBezTo>
                </a:path>
              </a:pathLst>
            </a:custGeom>
            <a:noFill/>
            <a:ln w="19050" cap="flat" cmpd="sng">
              <a:solidFill>
                <a:srgbClr val="00008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0" name="Freeform 6"/>
            <p:cNvSpPr>
              <a:spLocks/>
            </p:cNvSpPr>
            <p:nvPr/>
          </p:nvSpPr>
          <p:spPr bwMode="auto">
            <a:xfrm>
              <a:off x="158" y="1466"/>
              <a:ext cx="3901" cy="31"/>
            </a:xfrm>
            <a:custGeom>
              <a:avLst/>
              <a:gdLst>
                <a:gd name="T0" fmla="*/ 4434 w 3765"/>
                <a:gd name="T1" fmla="*/ 0 h 37"/>
                <a:gd name="T2" fmla="*/ 4366 w 3765"/>
                <a:gd name="T3" fmla="*/ 9 h 37"/>
                <a:gd name="T4" fmla="*/ 4095 w 3765"/>
                <a:gd name="T5" fmla="*/ 13 h 37"/>
                <a:gd name="T6" fmla="*/ 984 w 3765"/>
                <a:gd name="T7" fmla="*/ 9 h 37"/>
                <a:gd name="T8" fmla="*/ 0 w 3765"/>
                <a:gd name="T9" fmla="*/ 13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65" h="37">
                  <a:moveTo>
                    <a:pt x="3584" y="0"/>
                  </a:moveTo>
                  <a:cubicBezTo>
                    <a:pt x="3579" y="10"/>
                    <a:pt x="3575" y="21"/>
                    <a:pt x="3529" y="27"/>
                  </a:cubicBezTo>
                  <a:cubicBezTo>
                    <a:pt x="3483" y="33"/>
                    <a:pt x="3765" y="37"/>
                    <a:pt x="3309" y="37"/>
                  </a:cubicBezTo>
                  <a:cubicBezTo>
                    <a:pt x="2853" y="37"/>
                    <a:pt x="1346" y="27"/>
                    <a:pt x="795" y="27"/>
                  </a:cubicBezTo>
                  <a:cubicBezTo>
                    <a:pt x="244" y="27"/>
                    <a:pt x="122" y="32"/>
                    <a:pt x="0" y="37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1" name="Line 7"/>
            <p:cNvSpPr>
              <a:spLocks noChangeShapeType="1"/>
            </p:cNvSpPr>
            <p:nvPr/>
          </p:nvSpPr>
          <p:spPr bwMode="auto">
            <a:xfrm flipV="1">
              <a:off x="167" y="1488"/>
              <a:ext cx="1245" cy="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2" name="Line 8"/>
            <p:cNvSpPr>
              <a:spLocks noChangeShapeType="1"/>
            </p:cNvSpPr>
            <p:nvPr/>
          </p:nvSpPr>
          <p:spPr bwMode="auto">
            <a:xfrm>
              <a:off x="1926" y="1489"/>
              <a:ext cx="535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3" name="Line 9"/>
            <p:cNvSpPr>
              <a:spLocks noChangeShapeType="1"/>
            </p:cNvSpPr>
            <p:nvPr/>
          </p:nvSpPr>
          <p:spPr bwMode="auto">
            <a:xfrm>
              <a:off x="2465" y="1489"/>
              <a:ext cx="534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4" name="Line 10"/>
            <p:cNvSpPr>
              <a:spLocks noChangeShapeType="1"/>
            </p:cNvSpPr>
            <p:nvPr/>
          </p:nvSpPr>
          <p:spPr bwMode="auto">
            <a:xfrm>
              <a:off x="1412" y="1489"/>
              <a:ext cx="53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5" name="Line 11"/>
            <p:cNvSpPr>
              <a:spLocks noChangeShapeType="1"/>
            </p:cNvSpPr>
            <p:nvPr/>
          </p:nvSpPr>
          <p:spPr bwMode="auto">
            <a:xfrm>
              <a:off x="2991" y="1492"/>
              <a:ext cx="535" cy="0"/>
            </a:xfrm>
            <a:prstGeom prst="line">
              <a:avLst/>
            </a:prstGeom>
            <a:noFill/>
            <a:ln w="19050">
              <a:solidFill>
                <a:srgbClr val="0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6" name="Freeform 12"/>
            <p:cNvSpPr>
              <a:spLocks/>
            </p:cNvSpPr>
            <p:nvPr/>
          </p:nvSpPr>
          <p:spPr bwMode="auto">
            <a:xfrm>
              <a:off x="3526" y="1453"/>
              <a:ext cx="352" cy="42"/>
            </a:xfrm>
            <a:custGeom>
              <a:avLst/>
              <a:gdLst>
                <a:gd name="T0" fmla="*/ 0 w 340"/>
                <a:gd name="T1" fmla="*/ 15 h 51"/>
                <a:gd name="T2" fmla="*/ 118 w 340"/>
                <a:gd name="T3" fmla="*/ 15 h 51"/>
                <a:gd name="T4" fmla="*/ 350 w 340"/>
                <a:gd name="T5" fmla="*/ 15 h 51"/>
                <a:gd name="T6" fmla="*/ 389 w 340"/>
                <a:gd name="T7" fmla="*/ 10 h 51"/>
                <a:gd name="T8" fmla="*/ 418 w 3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0" h="51">
                  <a:moveTo>
                    <a:pt x="0" y="48"/>
                  </a:moveTo>
                  <a:cubicBezTo>
                    <a:pt x="24" y="48"/>
                    <a:pt x="49" y="48"/>
                    <a:pt x="96" y="48"/>
                  </a:cubicBezTo>
                  <a:cubicBezTo>
                    <a:pt x="143" y="48"/>
                    <a:pt x="247" y="51"/>
                    <a:pt x="284" y="48"/>
                  </a:cubicBezTo>
                  <a:cubicBezTo>
                    <a:pt x="321" y="45"/>
                    <a:pt x="307" y="40"/>
                    <a:pt x="316" y="32"/>
                  </a:cubicBezTo>
                  <a:cubicBezTo>
                    <a:pt x="325" y="24"/>
                    <a:pt x="335" y="7"/>
                    <a:pt x="340" y="0"/>
                  </a:cubicBez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7" name="Line 13"/>
            <p:cNvSpPr>
              <a:spLocks noChangeShapeType="1"/>
            </p:cNvSpPr>
            <p:nvPr/>
          </p:nvSpPr>
          <p:spPr bwMode="auto">
            <a:xfrm>
              <a:off x="4051" y="404"/>
              <a:ext cx="0" cy="1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8" name="Line 14"/>
            <p:cNvSpPr>
              <a:spLocks noChangeShapeType="1"/>
            </p:cNvSpPr>
            <p:nvPr/>
          </p:nvSpPr>
          <p:spPr bwMode="auto">
            <a:xfrm>
              <a:off x="414" y="1122"/>
              <a:ext cx="0" cy="4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409" name="Picture 1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" y="1627"/>
              <a:ext cx="198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410" name="Freeform 16"/>
            <p:cNvSpPr>
              <a:spLocks/>
            </p:cNvSpPr>
            <p:nvPr/>
          </p:nvSpPr>
          <p:spPr bwMode="auto">
            <a:xfrm>
              <a:off x="4597" y="1476"/>
              <a:ext cx="2948" cy="17"/>
            </a:xfrm>
            <a:custGeom>
              <a:avLst/>
              <a:gdLst>
                <a:gd name="T0" fmla="*/ 50 w 2165"/>
                <a:gd name="T1" fmla="*/ 0 h 17"/>
                <a:gd name="T2" fmla="*/ 816 w 2165"/>
                <a:gd name="T3" fmla="*/ 15 h 17"/>
                <a:gd name="T4" fmla="*/ 4969 w 2165"/>
                <a:gd name="T5" fmla="*/ 15 h 17"/>
                <a:gd name="T6" fmla="*/ 13800 w 2165"/>
                <a:gd name="T7" fmla="*/ 15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5" h="17">
                  <a:moveTo>
                    <a:pt x="8" y="0"/>
                  </a:moveTo>
                  <a:cubicBezTo>
                    <a:pt x="4" y="6"/>
                    <a:pt x="0" y="13"/>
                    <a:pt x="128" y="15"/>
                  </a:cubicBezTo>
                  <a:cubicBezTo>
                    <a:pt x="256" y="17"/>
                    <a:pt x="440" y="15"/>
                    <a:pt x="779" y="15"/>
                  </a:cubicBezTo>
                  <a:cubicBezTo>
                    <a:pt x="1118" y="15"/>
                    <a:pt x="1641" y="15"/>
                    <a:pt x="2165" y="15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9" name="Text Box 17"/>
          <p:cNvSpPr txBox="1">
            <a:spLocks noChangeArrowheads="1"/>
          </p:cNvSpPr>
          <p:nvPr/>
        </p:nvSpPr>
        <p:spPr bwMode="auto">
          <a:xfrm>
            <a:off x="1756569" y="120651"/>
            <a:ext cx="375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Classical light-matter interaction</a:t>
            </a:r>
          </a:p>
        </p:txBody>
      </p:sp>
      <p:sp>
        <p:nvSpPr>
          <p:cNvPr id="11270" name="Text Box 18"/>
          <p:cNvSpPr txBox="1">
            <a:spLocks noChangeArrowheads="1"/>
          </p:cNvSpPr>
          <p:nvPr/>
        </p:nvSpPr>
        <p:spPr bwMode="auto">
          <a:xfrm>
            <a:off x="2458244" y="495301"/>
            <a:ext cx="412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“Free”-electron: the Drude model (plasma)</a:t>
            </a:r>
          </a:p>
        </p:txBody>
      </p:sp>
      <p:pic>
        <p:nvPicPr>
          <p:cNvPr id="40979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344" y="2541588"/>
            <a:ext cx="515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0" name="Picture 2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269" y="2559050"/>
            <a:ext cx="3556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273" name="Group 21"/>
          <p:cNvGrpSpPr>
            <a:grpSpLocks/>
          </p:cNvGrpSpPr>
          <p:nvPr/>
        </p:nvGrpSpPr>
        <p:grpSpPr bwMode="auto">
          <a:xfrm>
            <a:off x="7746208" y="4862514"/>
            <a:ext cx="1787525" cy="727075"/>
            <a:chOff x="2303" y="2019"/>
            <a:chExt cx="1126" cy="458"/>
          </a:xfrm>
        </p:grpSpPr>
        <p:sp>
          <p:nvSpPr>
            <p:cNvPr id="11395" name="Freeform 22"/>
            <p:cNvSpPr>
              <a:spLocks/>
            </p:cNvSpPr>
            <p:nvPr/>
          </p:nvSpPr>
          <p:spPr bwMode="auto">
            <a:xfrm>
              <a:off x="2303" y="2022"/>
              <a:ext cx="280" cy="455"/>
            </a:xfrm>
            <a:custGeom>
              <a:avLst/>
              <a:gdLst>
                <a:gd name="T0" fmla="*/ 0 w 280"/>
                <a:gd name="T1" fmla="*/ 55940 h 73"/>
                <a:gd name="T2" fmla="*/ 24 w 280"/>
                <a:gd name="T3" fmla="*/ 55940 h 73"/>
                <a:gd name="T4" fmla="*/ 79 w 280"/>
                <a:gd name="T5" fmla="*/ 582575 h 73"/>
                <a:gd name="T6" fmla="*/ 145 w 280"/>
                <a:gd name="T7" fmla="*/ 2700107 h 73"/>
                <a:gd name="T8" fmla="*/ 213 w 280"/>
                <a:gd name="T9" fmla="*/ 3988754 h 73"/>
                <a:gd name="T10" fmla="*/ 280 w 280"/>
                <a:gd name="T11" fmla="*/ 4280042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0" h="73">
                  <a:moveTo>
                    <a:pt x="0" y="1"/>
                  </a:moveTo>
                  <a:cubicBezTo>
                    <a:pt x="5" y="0"/>
                    <a:pt x="11" y="0"/>
                    <a:pt x="24" y="1"/>
                  </a:cubicBezTo>
                  <a:cubicBezTo>
                    <a:pt x="37" y="2"/>
                    <a:pt x="59" y="3"/>
                    <a:pt x="79" y="10"/>
                  </a:cubicBezTo>
                  <a:cubicBezTo>
                    <a:pt x="99" y="17"/>
                    <a:pt x="123" y="36"/>
                    <a:pt x="145" y="46"/>
                  </a:cubicBezTo>
                  <a:cubicBezTo>
                    <a:pt x="167" y="56"/>
                    <a:pt x="191" y="64"/>
                    <a:pt x="213" y="68"/>
                  </a:cubicBezTo>
                  <a:cubicBezTo>
                    <a:pt x="235" y="72"/>
                    <a:pt x="257" y="72"/>
                    <a:pt x="280" y="73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6" name="Freeform 23"/>
            <p:cNvSpPr>
              <a:spLocks/>
            </p:cNvSpPr>
            <p:nvPr/>
          </p:nvSpPr>
          <p:spPr bwMode="auto">
            <a:xfrm>
              <a:off x="2871" y="2020"/>
              <a:ext cx="280" cy="455"/>
            </a:xfrm>
            <a:custGeom>
              <a:avLst/>
              <a:gdLst>
                <a:gd name="T0" fmla="*/ 0 w 280"/>
                <a:gd name="T1" fmla="*/ 55940 h 73"/>
                <a:gd name="T2" fmla="*/ 24 w 280"/>
                <a:gd name="T3" fmla="*/ 55940 h 73"/>
                <a:gd name="T4" fmla="*/ 79 w 280"/>
                <a:gd name="T5" fmla="*/ 582575 h 73"/>
                <a:gd name="T6" fmla="*/ 145 w 280"/>
                <a:gd name="T7" fmla="*/ 2700107 h 73"/>
                <a:gd name="T8" fmla="*/ 213 w 280"/>
                <a:gd name="T9" fmla="*/ 3988754 h 73"/>
                <a:gd name="T10" fmla="*/ 280 w 280"/>
                <a:gd name="T11" fmla="*/ 4280042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0" h="73">
                  <a:moveTo>
                    <a:pt x="0" y="1"/>
                  </a:moveTo>
                  <a:cubicBezTo>
                    <a:pt x="5" y="0"/>
                    <a:pt x="11" y="0"/>
                    <a:pt x="24" y="1"/>
                  </a:cubicBezTo>
                  <a:cubicBezTo>
                    <a:pt x="37" y="2"/>
                    <a:pt x="59" y="3"/>
                    <a:pt x="79" y="10"/>
                  </a:cubicBezTo>
                  <a:cubicBezTo>
                    <a:pt x="99" y="17"/>
                    <a:pt x="123" y="36"/>
                    <a:pt x="145" y="46"/>
                  </a:cubicBezTo>
                  <a:cubicBezTo>
                    <a:pt x="167" y="56"/>
                    <a:pt x="191" y="64"/>
                    <a:pt x="213" y="68"/>
                  </a:cubicBezTo>
                  <a:cubicBezTo>
                    <a:pt x="235" y="72"/>
                    <a:pt x="257" y="72"/>
                    <a:pt x="280" y="73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" name="Freeform 24"/>
            <p:cNvSpPr>
              <a:spLocks/>
            </p:cNvSpPr>
            <p:nvPr/>
          </p:nvSpPr>
          <p:spPr bwMode="auto">
            <a:xfrm flipH="1">
              <a:off x="2585" y="2022"/>
              <a:ext cx="280" cy="455"/>
            </a:xfrm>
            <a:custGeom>
              <a:avLst/>
              <a:gdLst>
                <a:gd name="T0" fmla="*/ 0 w 280"/>
                <a:gd name="T1" fmla="*/ 55940 h 73"/>
                <a:gd name="T2" fmla="*/ 24 w 280"/>
                <a:gd name="T3" fmla="*/ 55940 h 73"/>
                <a:gd name="T4" fmla="*/ 79 w 280"/>
                <a:gd name="T5" fmla="*/ 582575 h 73"/>
                <a:gd name="T6" fmla="*/ 145 w 280"/>
                <a:gd name="T7" fmla="*/ 2700107 h 73"/>
                <a:gd name="T8" fmla="*/ 213 w 280"/>
                <a:gd name="T9" fmla="*/ 3988754 h 73"/>
                <a:gd name="T10" fmla="*/ 280 w 280"/>
                <a:gd name="T11" fmla="*/ 4280042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0" h="73">
                  <a:moveTo>
                    <a:pt x="0" y="1"/>
                  </a:moveTo>
                  <a:cubicBezTo>
                    <a:pt x="5" y="0"/>
                    <a:pt x="11" y="0"/>
                    <a:pt x="24" y="1"/>
                  </a:cubicBezTo>
                  <a:cubicBezTo>
                    <a:pt x="37" y="2"/>
                    <a:pt x="59" y="3"/>
                    <a:pt x="79" y="10"/>
                  </a:cubicBezTo>
                  <a:cubicBezTo>
                    <a:pt x="99" y="17"/>
                    <a:pt x="123" y="36"/>
                    <a:pt x="145" y="46"/>
                  </a:cubicBezTo>
                  <a:cubicBezTo>
                    <a:pt x="167" y="56"/>
                    <a:pt x="191" y="64"/>
                    <a:pt x="213" y="68"/>
                  </a:cubicBezTo>
                  <a:cubicBezTo>
                    <a:pt x="235" y="72"/>
                    <a:pt x="257" y="72"/>
                    <a:pt x="280" y="73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" name="Freeform 25"/>
            <p:cNvSpPr>
              <a:spLocks/>
            </p:cNvSpPr>
            <p:nvPr/>
          </p:nvSpPr>
          <p:spPr bwMode="auto">
            <a:xfrm flipH="1">
              <a:off x="3149" y="2019"/>
              <a:ext cx="280" cy="455"/>
            </a:xfrm>
            <a:custGeom>
              <a:avLst/>
              <a:gdLst>
                <a:gd name="T0" fmla="*/ 0 w 280"/>
                <a:gd name="T1" fmla="*/ 55940 h 73"/>
                <a:gd name="T2" fmla="*/ 24 w 280"/>
                <a:gd name="T3" fmla="*/ 55940 h 73"/>
                <a:gd name="T4" fmla="*/ 79 w 280"/>
                <a:gd name="T5" fmla="*/ 582575 h 73"/>
                <a:gd name="T6" fmla="*/ 145 w 280"/>
                <a:gd name="T7" fmla="*/ 2700107 h 73"/>
                <a:gd name="T8" fmla="*/ 213 w 280"/>
                <a:gd name="T9" fmla="*/ 3988754 h 73"/>
                <a:gd name="T10" fmla="*/ 280 w 280"/>
                <a:gd name="T11" fmla="*/ 4280042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0" h="73">
                  <a:moveTo>
                    <a:pt x="0" y="1"/>
                  </a:moveTo>
                  <a:cubicBezTo>
                    <a:pt x="5" y="0"/>
                    <a:pt x="11" y="0"/>
                    <a:pt x="24" y="1"/>
                  </a:cubicBezTo>
                  <a:cubicBezTo>
                    <a:pt x="37" y="2"/>
                    <a:pt x="59" y="3"/>
                    <a:pt x="79" y="10"/>
                  </a:cubicBezTo>
                  <a:cubicBezTo>
                    <a:pt x="99" y="17"/>
                    <a:pt x="123" y="36"/>
                    <a:pt x="145" y="46"/>
                  </a:cubicBezTo>
                  <a:cubicBezTo>
                    <a:pt x="167" y="56"/>
                    <a:pt x="191" y="64"/>
                    <a:pt x="213" y="68"/>
                  </a:cubicBezTo>
                  <a:cubicBezTo>
                    <a:pt x="235" y="72"/>
                    <a:pt x="257" y="72"/>
                    <a:pt x="280" y="73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74" name="Group 26"/>
          <p:cNvGrpSpPr>
            <a:grpSpLocks/>
          </p:cNvGrpSpPr>
          <p:nvPr/>
        </p:nvGrpSpPr>
        <p:grpSpPr bwMode="auto">
          <a:xfrm>
            <a:off x="7962108" y="6178550"/>
            <a:ext cx="1779587" cy="115888"/>
            <a:chOff x="581" y="3721"/>
            <a:chExt cx="1121" cy="73"/>
          </a:xfrm>
        </p:grpSpPr>
        <p:sp>
          <p:nvSpPr>
            <p:cNvPr id="11391" name="Freeform 27"/>
            <p:cNvSpPr>
              <a:spLocks/>
            </p:cNvSpPr>
            <p:nvPr/>
          </p:nvSpPr>
          <p:spPr bwMode="auto">
            <a:xfrm>
              <a:off x="581" y="3721"/>
              <a:ext cx="280" cy="73"/>
            </a:xfrm>
            <a:custGeom>
              <a:avLst/>
              <a:gdLst>
                <a:gd name="T0" fmla="*/ 0 w 280"/>
                <a:gd name="T1" fmla="*/ 1 h 73"/>
                <a:gd name="T2" fmla="*/ 24 w 280"/>
                <a:gd name="T3" fmla="*/ 1 h 73"/>
                <a:gd name="T4" fmla="*/ 79 w 280"/>
                <a:gd name="T5" fmla="*/ 10 h 73"/>
                <a:gd name="T6" fmla="*/ 145 w 280"/>
                <a:gd name="T7" fmla="*/ 46 h 73"/>
                <a:gd name="T8" fmla="*/ 213 w 280"/>
                <a:gd name="T9" fmla="*/ 68 h 73"/>
                <a:gd name="T10" fmla="*/ 280 w 280"/>
                <a:gd name="T11" fmla="*/ 73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0" h="73">
                  <a:moveTo>
                    <a:pt x="0" y="1"/>
                  </a:moveTo>
                  <a:cubicBezTo>
                    <a:pt x="5" y="0"/>
                    <a:pt x="11" y="0"/>
                    <a:pt x="24" y="1"/>
                  </a:cubicBezTo>
                  <a:cubicBezTo>
                    <a:pt x="37" y="2"/>
                    <a:pt x="59" y="3"/>
                    <a:pt x="79" y="10"/>
                  </a:cubicBezTo>
                  <a:cubicBezTo>
                    <a:pt x="99" y="17"/>
                    <a:pt x="123" y="36"/>
                    <a:pt x="145" y="46"/>
                  </a:cubicBezTo>
                  <a:cubicBezTo>
                    <a:pt x="167" y="56"/>
                    <a:pt x="191" y="64"/>
                    <a:pt x="213" y="68"/>
                  </a:cubicBezTo>
                  <a:cubicBezTo>
                    <a:pt x="235" y="72"/>
                    <a:pt x="257" y="72"/>
                    <a:pt x="280" y="73"/>
                  </a:cubicBezTo>
                </a:path>
              </a:pathLst>
            </a:custGeom>
            <a:noFill/>
            <a:ln w="3175" cap="rnd" cmpd="sng">
              <a:solidFill>
                <a:srgbClr val="000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2" name="Freeform 28"/>
            <p:cNvSpPr>
              <a:spLocks/>
            </p:cNvSpPr>
            <p:nvPr/>
          </p:nvSpPr>
          <p:spPr bwMode="auto">
            <a:xfrm flipH="1">
              <a:off x="861" y="3721"/>
              <a:ext cx="280" cy="73"/>
            </a:xfrm>
            <a:custGeom>
              <a:avLst/>
              <a:gdLst>
                <a:gd name="T0" fmla="*/ 0 w 280"/>
                <a:gd name="T1" fmla="*/ 1 h 73"/>
                <a:gd name="T2" fmla="*/ 24 w 280"/>
                <a:gd name="T3" fmla="*/ 1 h 73"/>
                <a:gd name="T4" fmla="*/ 79 w 280"/>
                <a:gd name="T5" fmla="*/ 10 h 73"/>
                <a:gd name="T6" fmla="*/ 145 w 280"/>
                <a:gd name="T7" fmla="*/ 46 h 73"/>
                <a:gd name="T8" fmla="*/ 213 w 280"/>
                <a:gd name="T9" fmla="*/ 68 h 73"/>
                <a:gd name="T10" fmla="*/ 280 w 280"/>
                <a:gd name="T11" fmla="*/ 73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0" h="73">
                  <a:moveTo>
                    <a:pt x="0" y="1"/>
                  </a:moveTo>
                  <a:cubicBezTo>
                    <a:pt x="5" y="0"/>
                    <a:pt x="11" y="0"/>
                    <a:pt x="24" y="1"/>
                  </a:cubicBezTo>
                  <a:cubicBezTo>
                    <a:pt x="37" y="2"/>
                    <a:pt x="59" y="3"/>
                    <a:pt x="79" y="10"/>
                  </a:cubicBezTo>
                  <a:cubicBezTo>
                    <a:pt x="99" y="17"/>
                    <a:pt x="123" y="36"/>
                    <a:pt x="145" y="46"/>
                  </a:cubicBezTo>
                  <a:cubicBezTo>
                    <a:pt x="167" y="56"/>
                    <a:pt x="191" y="64"/>
                    <a:pt x="213" y="68"/>
                  </a:cubicBezTo>
                  <a:cubicBezTo>
                    <a:pt x="235" y="72"/>
                    <a:pt x="257" y="72"/>
                    <a:pt x="280" y="73"/>
                  </a:cubicBezTo>
                </a:path>
              </a:pathLst>
            </a:custGeom>
            <a:noFill/>
            <a:ln w="3175" cap="rnd" cmpd="sng">
              <a:solidFill>
                <a:srgbClr val="000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3" name="Freeform 29"/>
            <p:cNvSpPr>
              <a:spLocks/>
            </p:cNvSpPr>
            <p:nvPr/>
          </p:nvSpPr>
          <p:spPr bwMode="auto">
            <a:xfrm>
              <a:off x="1142" y="3721"/>
              <a:ext cx="280" cy="73"/>
            </a:xfrm>
            <a:custGeom>
              <a:avLst/>
              <a:gdLst>
                <a:gd name="T0" fmla="*/ 0 w 280"/>
                <a:gd name="T1" fmla="*/ 1 h 73"/>
                <a:gd name="T2" fmla="*/ 24 w 280"/>
                <a:gd name="T3" fmla="*/ 1 h 73"/>
                <a:gd name="T4" fmla="*/ 79 w 280"/>
                <a:gd name="T5" fmla="*/ 10 h 73"/>
                <a:gd name="T6" fmla="*/ 145 w 280"/>
                <a:gd name="T7" fmla="*/ 46 h 73"/>
                <a:gd name="T8" fmla="*/ 213 w 280"/>
                <a:gd name="T9" fmla="*/ 68 h 73"/>
                <a:gd name="T10" fmla="*/ 280 w 280"/>
                <a:gd name="T11" fmla="*/ 73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0" h="73">
                  <a:moveTo>
                    <a:pt x="0" y="1"/>
                  </a:moveTo>
                  <a:cubicBezTo>
                    <a:pt x="5" y="0"/>
                    <a:pt x="11" y="0"/>
                    <a:pt x="24" y="1"/>
                  </a:cubicBezTo>
                  <a:cubicBezTo>
                    <a:pt x="37" y="2"/>
                    <a:pt x="59" y="3"/>
                    <a:pt x="79" y="10"/>
                  </a:cubicBezTo>
                  <a:cubicBezTo>
                    <a:pt x="99" y="17"/>
                    <a:pt x="123" y="36"/>
                    <a:pt x="145" y="46"/>
                  </a:cubicBezTo>
                  <a:cubicBezTo>
                    <a:pt x="167" y="56"/>
                    <a:pt x="191" y="64"/>
                    <a:pt x="213" y="68"/>
                  </a:cubicBezTo>
                  <a:cubicBezTo>
                    <a:pt x="235" y="72"/>
                    <a:pt x="257" y="72"/>
                    <a:pt x="280" y="73"/>
                  </a:cubicBezTo>
                </a:path>
              </a:pathLst>
            </a:custGeom>
            <a:noFill/>
            <a:ln w="3175" cap="rnd" cmpd="sng">
              <a:solidFill>
                <a:srgbClr val="000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4" name="Freeform 30"/>
            <p:cNvSpPr>
              <a:spLocks/>
            </p:cNvSpPr>
            <p:nvPr/>
          </p:nvSpPr>
          <p:spPr bwMode="auto">
            <a:xfrm flipH="1">
              <a:off x="1422" y="3721"/>
              <a:ext cx="280" cy="73"/>
            </a:xfrm>
            <a:custGeom>
              <a:avLst/>
              <a:gdLst>
                <a:gd name="T0" fmla="*/ 0 w 280"/>
                <a:gd name="T1" fmla="*/ 1 h 73"/>
                <a:gd name="T2" fmla="*/ 24 w 280"/>
                <a:gd name="T3" fmla="*/ 1 h 73"/>
                <a:gd name="T4" fmla="*/ 79 w 280"/>
                <a:gd name="T5" fmla="*/ 10 h 73"/>
                <a:gd name="T6" fmla="*/ 145 w 280"/>
                <a:gd name="T7" fmla="*/ 46 h 73"/>
                <a:gd name="T8" fmla="*/ 213 w 280"/>
                <a:gd name="T9" fmla="*/ 68 h 73"/>
                <a:gd name="T10" fmla="*/ 280 w 280"/>
                <a:gd name="T11" fmla="*/ 73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0" h="73">
                  <a:moveTo>
                    <a:pt x="0" y="1"/>
                  </a:moveTo>
                  <a:cubicBezTo>
                    <a:pt x="5" y="0"/>
                    <a:pt x="11" y="0"/>
                    <a:pt x="24" y="1"/>
                  </a:cubicBezTo>
                  <a:cubicBezTo>
                    <a:pt x="37" y="2"/>
                    <a:pt x="59" y="3"/>
                    <a:pt x="79" y="10"/>
                  </a:cubicBezTo>
                  <a:cubicBezTo>
                    <a:pt x="99" y="17"/>
                    <a:pt x="123" y="36"/>
                    <a:pt x="145" y="46"/>
                  </a:cubicBezTo>
                  <a:cubicBezTo>
                    <a:pt x="167" y="56"/>
                    <a:pt x="191" y="64"/>
                    <a:pt x="213" y="68"/>
                  </a:cubicBezTo>
                  <a:cubicBezTo>
                    <a:pt x="235" y="72"/>
                    <a:pt x="257" y="72"/>
                    <a:pt x="280" y="73"/>
                  </a:cubicBezTo>
                </a:path>
              </a:pathLst>
            </a:custGeom>
            <a:noFill/>
            <a:ln w="3175" cap="rnd" cmpd="sng">
              <a:solidFill>
                <a:srgbClr val="000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5" name="Line 31"/>
          <p:cNvSpPr>
            <a:spLocks noChangeShapeType="1"/>
          </p:cNvSpPr>
          <p:nvPr/>
        </p:nvSpPr>
        <p:spPr bwMode="auto">
          <a:xfrm>
            <a:off x="8184357" y="4995863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Line 32"/>
          <p:cNvSpPr>
            <a:spLocks noChangeShapeType="1"/>
          </p:cNvSpPr>
          <p:nvPr/>
        </p:nvSpPr>
        <p:spPr bwMode="auto">
          <a:xfrm>
            <a:off x="8432007" y="5153025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Line 33"/>
          <p:cNvSpPr>
            <a:spLocks noChangeShapeType="1"/>
          </p:cNvSpPr>
          <p:nvPr/>
        </p:nvSpPr>
        <p:spPr bwMode="auto">
          <a:xfrm>
            <a:off x="7666833" y="5214938"/>
            <a:ext cx="2452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Line 34"/>
          <p:cNvSpPr>
            <a:spLocks noChangeShapeType="1"/>
          </p:cNvSpPr>
          <p:nvPr/>
        </p:nvSpPr>
        <p:spPr bwMode="auto">
          <a:xfrm>
            <a:off x="8851107" y="5114925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Line 35"/>
          <p:cNvSpPr>
            <a:spLocks noChangeShapeType="1"/>
          </p:cNvSpPr>
          <p:nvPr/>
        </p:nvSpPr>
        <p:spPr bwMode="auto">
          <a:xfrm>
            <a:off x="9098757" y="5267325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Text Box 36"/>
          <p:cNvSpPr txBox="1">
            <a:spLocks noChangeArrowheads="1"/>
          </p:cNvSpPr>
          <p:nvPr/>
        </p:nvSpPr>
        <p:spPr bwMode="auto">
          <a:xfrm>
            <a:off x="9728994" y="6194426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</p:txBody>
      </p:sp>
      <p:sp>
        <p:nvSpPr>
          <p:cNvPr id="11281" name="Line 37"/>
          <p:cNvSpPr>
            <a:spLocks noChangeShapeType="1"/>
          </p:cNvSpPr>
          <p:nvPr/>
        </p:nvSpPr>
        <p:spPr bwMode="auto">
          <a:xfrm>
            <a:off x="7738269" y="4467226"/>
            <a:ext cx="0" cy="128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82" name="Picture 3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257" y="4414839"/>
            <a:ext cx="8890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999" name="Group 39"/>
          <p:cNvGrpSpPr>
            <a:grpSpLocks/>
          </p:cNvGrpSpPr>
          <p:nvPr/>
        </p:nvGrpSpPr>
        <p:grpSpPr bwMode="auto">
          <a:xfrm flipV="1">
            <a:off x="7733508" y="6188075"/>
            <a:ext cx="1779587" cy="115888"/>
            <a:chOff x="581" y="3721"/>
            <a:chExt cx="1121" cy="73"/>
          </a:xfrm>
        </p:grpSpPr>
        <p:sp>
          <p:nvSpPr>
            <p:cNvPr id="11387" name="Freeform 40"/>
            <p:cNvSpPr>
              <a:spLocks/>
            </p:cNvSpPr>
            <p:nvPr/>
          </p:nvSpPr>
          <p:spPr bwMode="auto">
            <a:xfrm>
              <a:off x="581" y="3721"/>
              <a:ext cx="280" cy="73"/>
            </a:xfrm>
            <a:custGeom>
              <a:avLst/>
              <a:gdLst>
                <a:gd name="T0" fmla="*/ 0 w 280"/>
                <a:gd name="T1" fmla="*/ 1 h 73"/>
                <a:gd name="T2" fmla="*/ 24 w 280"/>
                <a:gd name="T3" fmla="*/ 1 h 73"/>
                <a:gd name="T4" fmla="*/ 79 w 280"/>
                <a:gd name="T5" fmla="*/ 10 h 73"/>
                <a:gd name="T6" fmla="*/ 145 w 280"/>
                <a:gd name="T7" fmla="*/ 46 h 73"/>
                <a:gd name="T8" fmla="*/ 213 w 280"/>
                <a:gd name="T9" fmla="*/ 68 h 73"/>
                <a:gd name="T10" fmla="*/ 280 w 280"/>
                <a:gd name="T11" fmla="*/ 73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0" h="73">
                  <a:moveTo>
                    <a:pt x="0" y="1"/>
                  </a:moveTo>
                  <a:cubicBezTo>
                    <a:pt x="5" y="0"/>
                    <a:pt x="11" y="0"/>
                    <a:pt x="24" y="1"/>
                  </a:cubicBezTo>
                  <a:cubicBezTo>
                    <a:pt x="37" y="2"/>
                    <a:pt x="59" y="3"/>
                    <a:pt x="79" y="10"/>
                  </a:cubicBezTo>
                  <a:cubicBezTo>
                    <a:pt x="99" y="17"/>
                    <a:pt x="123" y="36"/>
                    <a:pt x="145" y="46"/>
                  </a:cubicBezTo>
                  <a:cubicBezTo>
                    <a:pt x="167" y="56"/>
                    <a:pt x="191" y="64"/>
                    <a:pt x="213" y="68"/>
                  </a:cubicBezTo>
                  <a:cubicBezTo>
                    <a:pt x="235" y="72"/>
                    <a:pt x="257" y="72"/>
                    <a:pt x="280" y="73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8" name="Freeform 41"/>
            <p:cNvSpPr>
              <a:spLocks/>
            </p:cNvSpPr>
            <p:nvPr/>
          </p:nvSpPr>
          <p:spPr bwMode="auto">
            <a:xfrm flipH="1">
              <a:off x="861" y="3721"/>
              <a:ext cx="280" cy="73"/>
            </a:xfrm>
            <a:custGeom>
              <a:avLst/>
              <a:gdLst>
                <a:gd name="T0" fmla="*/ 0 w 280"/>
                <a:gd name="T1" fmla="*/ 1 h 73"/>
                <a:gd name="T2" fmla="*/ 24 w 280"/>
                <a:gd name="T3" fmla="*/ 1 h 73"/>
                <a:gd name="T4" fmla="*/ 79 w 280"/>
                <a:gd name="T5" fmla="*/ 10 h 73"/>
                <a:gd name="T6" fmla="*/ 145 w 280"/>
                <a:gd name="T7" fmla="*/ 46 h 73"/>
                <a:gd name="T8" fmla="*/ 213 w 280"/>
                <a:gd name="T9" fmla="*/ 68 h 73"/>
                <a:gd name="T10" fmla="*/ 280 w 280"/>
                <a:gd name="T11" fmla="*/ 73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0" h="73">
                  <a:moveTo>
                    <a:pt x="0" y="1"/>
                  </a:moveTo>
                  <a:cubicBezTo>
                    <a:pt x="5" y="0"/>
                    <a:pt x="11" y="0"/>
                    <a:pt x="24" y="1"/>
                  </a:cubicBezTo>
                  <a:cubicBezTo>
                    <a:pt x="37" y="2"/>
                    <a:pt x="59" y="3"/>
                    <a:pt x="79" y="10"/>
                  </a:cubicBezTo>
                  <a:cubicBezTo>
                    <a:pt x="99" y="17"/>
                    <a:pt x="123" y="36"/>
                    <a:pt x="145" y="46"/>
                  </a:cubicBezTo>
                  <a:cubicBezTo>
                    <a:pt x="167" y="56"/>
                    <a:pt x="191" y="64"/>
                    <a:pt x="213" y="68"/>
                  </a:cubicBezTo>
                  <a:cubicBezTo>
                    <a:pt x="235" y="72"/>
                    <a:pt x="257" y="72"/>
                    <a:pt x="280" y="73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9" name="Freeform 42"/>
            <p:cNvSpPr>
              <a:spLocks/>
            </p:cNvSpPr>
            <p:nvPr/>
          </p:nvSpPr>
          <p:spPr bwMode="auto">
            <a:xfrm>
              <a:off x="1142" y="3721"/>
              <a:ext cx="280" cy="73"/>
            </a:xfrm>
            <a:custGeom>
              <a:avLst/>
              <a:gdLst>
                <a:gd name="T0" fmla="*/ 0 w 280"/>
                <a:gd name="T1" fmla="*/ 1 h 73"/>
                <a:gd name="T2" fmla="*/ 24 w 280"/>
                <a:gd name="T3" fmla="*/ 1 h 73"/>
                <a:gd name="T4" fmla="*/ 79 w 280"/>
                <a:gd name="T5" fmla="*/ 10 h 73"/>
                <a:gd name="T6" fmla="*/ 145 w 280"/>
                <a:gd name="T7" fmla="*/ 46 h 73"/>
                <a:gd name="T8" fmla="*/ 213 w 280"/>
                <a:gd name="T9" fmla="*/ 68 h 73"/>
                <a:gd name="T10" fmla="*/ 280 w 280"/>
                <a:gd name="T11" fmla="*/ 73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0" h="73">
                  <a:moveTo>
                    <a:pt x="0" y="1"/>
                  </a:moveTo>
                  <a:cubicBezTo>
                    <a:pt x="5" y="0"/>
                    <a:pt x="11" y="0"/>
                    <a:pt x="24" y="1"/>
                  </a:cubicBezTo>
                  <a:cubicBezTo>
                    <a:pt x="37" y="2"/>
                    <a:pt x="59" y="3"/>
                    <a:pt x="79" y="10"/>
                  </a:cubicBezTo>
                  <a:cubicBezTo>
                    <a:pt x="99" y="17"/>
                    <a:pt x="123" y="36"/>
                    <a:pt x="145" y="46"/>
                  </a:cubicBezTo>
                  <a:cubicBezTo>
                    <a:pt x="167" y="56"/>
                    <a:pt x="191" y="64"/>
                    <a:pt x="213" y="68"/>
                  </a:cubicBezTo>
                  <a:cubicBezTo>
                    <a:pt x="235" y="72"/>
                    <a:pt x="257" y="72"/>
                    <a:pt x="280" y="73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0" name="Freeform 43"/>
            <p:cNvSpPr>
              <a:spLocks/>
            </p:cNvSpPr>
            <p:nvPr/>
          </p:nvSpPr>
          <p:spPr bwMode="auto">
            <a:xfrm flipH="1">
              <a:off x="1422" y="3721"/>
              <a:ext cx="280" cy="73"/>
            </a:xfrm>
            <a:custGeom>
              <a:avLst/>
              <a:gdLst>
                <a:gd name="T0" fmla="*/ 0 w 280"/>
                <a:gd name="T1" fmla="*/ 1 h 73"/>
                <a:gd name="T2" fmla="*/ 24 w 280"/>
                <a:gd name="T3" fmla="*/ 1 h 73"/>
                <a:gd name="T4" fmla="*/ 79 w 280"/>
                <a:gd name="T5" fmla="*/ 10 h 73"/>
                <a:gd name="T6" fmla="*/ 145 w 280"/>
                <a:gd name="T7" fmla="*/ 46 h 73"/>
                <a:gd name="T8" fmla="*/ 213 w 280"/>
                <a:gd name="T9" fmla="*/ 68 h 73"/>
                <a:gd name="T10" fmla="*/ 280 w 280"/>
                <a:gd name="T11" fmla="*/ 73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0" h="73">
                  <a:moveTo>
                    <a:pt x="0" y="1"/>
                  </a:moveTo>
                  <a:cubicBezTo>
                    <a:pt x="5" y="0"/>
                    <a:pt x="11" y="0"/>
                    <a:pt x="24" y="1"/>
                  </a:cubicBezTo>
                  <a:cubicBezTo>
                    <a:pt x="37" y="2"/>
                    <a:pt x="59" y="3"/>
                    <a:pt x="79" y="10"/>
                  </a:cubicBezTo>
                  <a:cubicBezTo>
                    <a:pt x="99" y="17"/>
                    <a:pt x="123" y="36"/>
                    <a:pt x="145" y="46"/>
                  </a:cubicBezTo>
                  <a:cubicBezTo>
                    <a:pt x="167" y="56"/>
                    <a:pt x="191" y="64"/>
                    <a:pt x="213" y="68"/>
                  </a:cubicBezTo>
                  <a:cubicBezTo>
                    <a:pt x="235" y="72"/>
                    <a:pt x="257" y="72"/>
                    <a:pt x="280" y="73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84" name="Line 44"/>
          <p:cNvSpPr>
            <a:spLocks noChangeShapeType="1"/>
          </p:cNvSpPr>
          <p:nvPr/>
        </p:nvSpPr>
        <p:spPr bwMode="auto">
          <a:xfrm>
            <a:off x="7738269" y="5767388"/>
            <a:ext cx="0" cy="1147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" name="Text Box 45"/>
          <p:cNvSpPr txBox="1">
            <a:spLocks noChangeArrowheads="1"/>
          </p:cNvSpPr>
          <p:nvPr/>
        </p:nvSpPr>
        <p:spPr bwMode="auto">
          <a:xfrm>
            <a:off x="7341394" y="56769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grpSp>
        <p:nvGrpSpPr>
          <p:cNvPr id="41006" name="Group 46"/>
          <p:cNvGrpSpPr>
            <a:grpSpLocks/>
          </p:cNvGrpSpPr>
          <p:nvPr/>
        </p:nvGrpSpPr>
        <p:grpSpPr bwMode="auto">
          <a:xfrm>
            <a:off x="7693820" y="4867276"/>
            <a:ext cx="1787525" cy="727075"/>
            <a:chOff x="2303" y="2019"/>
            <a:chExt cx="1126" cy="458"/>
          </a:xfrm>
        </p:grpSpPr>
        <p:sp>
          <p:nvSpPr>
            <p:cNvPr id="11383" name="Freeform 47"/>
            <p:cNvSpPr>
              <a:spLocks/>
            </p:cNvSpPr>
            <p:nvPr/>
          </p:nvSpPr>
          <p:spPr bwMode="auto">
            <a:xfrm>
              <a:off x="2303" y="2022"/>
              <a:ext cx="280" cy="455"/>
            </a:xfrm>
            <a:custGeom>
              <a:avLst/>
              <a:gdLst>
                <a:gd name="T0" fmla="*/ 0 w 280"/>
                <a:gd name="T1" fmla="*/ 55940 h 73"/>
                <a:gd name="T2" fmla="*/ 24 w 280"/>
                <a:gd name="T3" fmla="*/ 55940 h 73"/>
                <a:gd name="T4" fmla="*/ 79 w 280"/>
                <a:gd name="T5" fmla="*/ 582575 h 73"/>
                <a:gd name="T6" fmla="*/ 145 w 280"/>
                <a:gd name="T7" fmla="*/ 2700107 h 73"/>
                <a:gd name="T8" fmla="*/ 213 w 280"/>
                <a:gd name="T9" fmla="*/ 3988754 h 73"/>
                <a:gd name="T10" fmla="*/ 280 w 280"/>
                <a:gd name="T11" fmla="*/ 4280042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0" h="73">
                  <a:moveTo>
                    <a:pt x="0" y="1"/>
                  </a:moveTo>
                  <a:cubicBezTo>
                    <a:pt x="5" y="0"/>
                    <a:pt x="11" y="0"/>
                    <a:pt x="24" y="1"/>
                  </a:cubicBezTo>
                  <a:cubicBezTo>
                    <a:pt x="37" y="2"/>
                    <a:pt x="59" y="3"/>
                    <a:pt x="79" y="10"/>
                  </a:cubicBezTo>
                  <a:cubicBezTo>
                    <a:pt x="99" y="17"/>
                    <a:pt x="123" y="36"/>
                    <a:pt x="145" y="46"/>
                  </a:cubicBezTo>
                  <a:cubicBezTo>
                    <a:pt x="167" y="56"/>
                    <a:pt x="191" y="64"/>
                    <a:pt x="213" y="68"/>
                  </a:cubicBezTo>
                  <a:cubicBezTo>
                    <a:pt x="235" y="72"/>
                    <a:pt x="257" y="72"/>
                    <a:pt x="280" y="73"/>
                  </a:cubicBezTo>
                </a:path>
              </a:pathLst>
            </a:custGeom>
            <a:noFill/>
            <a:ln w="22225" cap="flat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4" name="Freeform 48"/>
            <p:cNvSpPr>
              <a:spLocks/>
            </p:cNvSpPr>
            <p:nvPr/>
          </p:nvSpPr>
          <p:spPr bwMode="auto">
            <a:xfrm>
              <a:off x="2871" y="2020"/>
              <a:ext cx="280" cy="455"/>
            </a:xfrm>
            <a:custGeom>
              <a:avLst/>
              <a:gdLst>
                <a:gd name="T0" fmla="*/ 0 w 280"/>
                <a:gd name="T1" fmla="*/ 55940 h 73"/>
                <a:gd name="T2" fmla="*/ 24 w 280"/>
                <a:gd name="T3" fmla="*/ 55940 h 73"/>
                <a:gd name="T4" fmla="*/ 79 w 280"/>
                <a:gd name="T5" fmla="*/ 582575 h 73"/>
                <a:gd name="T6" fmla="*/ 145 w 280"/>
                <a:gd name="T7" fmla="*/ 2700107 h 73"/>
                <a:gd name="T8" fmla="*/ 213 w 280"/>
                <a:gd name="T9" fmla="*/ 3988754 h 73"/>
                <a:gd name="T10" fmla="*/ 280 w 280"/>
                <a:gd name="T11" fmla="*/ 4280042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0" h="73">
                  <a:moveTo>
                    <a:pt x="0" y="1"/>
                  </a:moveTo>
                  <a:cubicBezTo>
                    <a:pt x="5" y="0"/>
                    <a:pt x="11" y="0"/>
                    <a:pt x="24" y="1"/>
                  </a:cubicBezTo>
                  <a:cubicBezTo>
                    <a:pt x="37" y="2"/>
                    <a:pt x="59" y="3"/>
                    <a:pt x="79" y="10"/>
                  </a:cubicBezTo>
                  <a:cubicBezTo>
                    <a:pt x="99" y="17"/>
                    <a:pt x="123" y="36"/>
                    <a:pt x="145" y="46"/>
                  </a:cubicBezTo>
                  <a:cubicBezTo>
                    <a:pt x="167" y="56"/>
                    <a:pt x="191" y="64"/>
                    <a:pt x="213" y="68"/>
                  </a:cubicBezTo>
                  <a:cubicBezTo>
                    <a:pt x="235" y="72"/>
                    <a:pt x="257" y="72"/>
                    <a:pt x="280" y="73"/>
                  </a:cubicBezTo>
                </a:path>
              </a:pathLst>
            </a:custGeom>
            <a:noFill/>
            <a:ln w="22225" cap="flat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5" name="Freeform 49"/>
            <p:cNvSpPr>
              <a:spLocks/>
            </p:cNvSpPr>
            <p:nvPr/>
          </p:nvSpPr>
          <p:spPr bwMode="auto">
            <a:xfrm flipH="1">
              <a:off x="2585" y="2022"/>
              <a:ext cx="280" cy="455"/>
            </a:xfrm>
            <a:custGeom>
              <a:avLst/>
              <a:gdLst>
                <a:gd name="T0" fmla="*/ 0 w 280"/>
                <a:gd name="T1" fmla="*/ 55940 h 73"/>
                <a:gd name="T2" fmla="*/ 24 w 280"/>
                <a:gd name="T3" fmla="*/ 55940 h 73"/>
                <a:gd name="T4" fmla="*/ 79 w 280"/>
                <a:gd name="T5" fmla="*/ 582575 h 73"/>
                <a:gd name="T6" fmla="*/ 145 w 280"/>
                <a:gd name="T7" fmla="*/ 2700107 h 73"/>
                <a:gd name="T8" fmla="*/ 213 w 280"/>
                <a:gd name="T9" fmla="*/ 3988754 h 73"/>
                <a:gd name="T10" fmla="*/ 280 w 280"/>
                <a:gd name="T11" fmla="*/ 4280042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0" h="73">
                  <a:moveTo>
                    <a:pt x="0" y="1"/>
                  </a:moveTo>
                  <a:cubicBezTo>
                    <a:pt x="5" y="0"/>
                    <a:pt x="11" y="0"/>
                    <a:pt x="24" y="1"/>
                  </a:cubicBezTo>
                  <a:cubicBezTo>
                    <a:pt x="37" y="2"/>
                    <a:pt x="59" y="3"/>
                    <a:pt x="79" y="10"/>
                  </a:cubicBezTo>
                  <a:cubicBezTo>
                    <a:pt x="99" y="17"/>
                    <a:pt x="123" y="36"/>
                    <a:pt x="145" y="46"/>
                  </a:cubicBezTo>
                  <a:cubicBezTo>
                    <a:pt x="167" y="56"/>
                    <a:pt x="191" y="64"/>
                    <a:pt x="213" y="68"/>
                  </a:cubicBezTo>
                  <a:cubicBezTo>
                    <a:pt x="235" y="72"/>
                    <a:pt x="257" y="72"/>
                    <a:pt x="280" y="73"/>
                  </a:cubicBezTo>
                </a:path>
              </a:pathLst>
            </a:custGeom>
            <a:noFill/>
            <a:ln w="22225" cap="flat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6" name="Freeform 50"/>
            <p:cNvSpPr>
              <a:spLocks/>
            </p:cNvSpPr>
            <p:nvPr/>
          </p:nvSpPr>
          <p:spPr bwMode="auto">
            <a:xfrm flipH="1">
              <a:off x="3149" y="2019"/>
              <a:ext cx="280" cy="455"/>
            </a:xfrm>
            <a:custGeom>
              <a:avLst/>
              <a:gdLst>
                <a:gd name="T0" fmla="*/ 0 w 280"/>
                <a:gd name="T1" fmla="*/ 55940 h 73"/>
                <a:gd name="T2" fmla="*/ 24 w 280"/>
                <a:gd name="T3" fmla="*/ 55940 h 73"/>
                <a:gd name="T4" fmla="*/ 79 w 280"/>
                <a:gd name="T5" fmla="*/ 582575 h 73"/>
                <a:gd name="T6" fmla="*/ 145 w 280"/>
                <a:gd name="T7" fmla="*/ 2700107 h 73"/>
                <a:gd name="T8" fmla="*/ 213 w 280"/>
                <a:gd name="T9" fmla="*/ 3988754 h 73"/>
                <a:gd name="T10" fmla="*/ 280 w 280"/>
                <a:gd name="T11" fmla="*/ 4280042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0" h="73">
                  <a:moveTo>
                    <a:pt x="0" y="1"/>
                  </a:moveTo>
                  <a:cubicBezTo>
                    <a:pt x="5" y="0"/>
                    <a:pt x="11" y="0"/>
                    <a:pt x="24" y="1"/>
                  </a:cubicBezTo>
                  <a:cubicBezTo>
                    <a:pt x="37" y="2"/>
                    <a:pt x="59" y="3"/>
                    <a:pt x="79" y="10"/>
                  </a:cubicBezTo>
                  <a:cubicBezTo>
                    <a:pt x="99" y="17"/>
                    <a:pt x="123" y="36"/>
                    <a:pt x="145" y="46"/>
                  </a:cubicBezTo>
                  <a:cubicBezTo>
                    <a:pt x="167" y="56"/>
                    <a:pt x="191" y="64"/>
                    <a:pt x="213" y="68"/>
                  </a:cubicBezTo>
                  <a:cubicBezTo>
                    <a:pt x="235" y="72"/>
                    <a:pt x="257" y="72"/>
                    <a:pt x="280" y="73"/>
                  </a:cubicBezTo>
                </a:path>
              </a:pathLst>
            </a:custGeom>
            <a:noFill/>
            <a:ln w="22225" cap="flat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11" name="Text Box 51"/>
          <p:cNvSpPr txBox="1">
            <a:spLocks noChangeArrowheads="1"/>
          </p:cNvSpPr>
          <p:nvPr/>
        </p:nvSpPr>
        <p:spPr bwMode="auto">
          <a:xfrm>
            <a:off x="6207919" y="4851400"/>
            <a:ext cx="35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1012" name="Arc 52"/>
          <p:cNvSpPr>
            <a:spLocks/>
          </p:cNvSpPr>
          <p:nvPr/>
        </p:nvSpPr>
        <p:spPr bwMode="auto">
          <a:xfrm flipH="1">
            <a:off x="6425408" y="4768850"/>
            <a:ext cx="293687" cy="890588"/>
          </a:xfrm>
          <a:custGeom>
            <a:avLst/>
            <a:gdLst>
              <a:gd name="T0" fmla="*/ 0 w 13449"/>
              <a:gd name="T1" fmla="*/ 0 h 21600"/>
              <a:gd name="T2" fmla="*/ 2147483646 w 13449"/>
              <a:gd name="T3" fmla="*/ 2147483646 h 21600"/>
              <a:gd name="T4" fmla="*/ 0 w 13449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449" h="21600" fill="none" extrusionOk="0">
                <a:moveTo>
                  <a:pt x="0" y="0"/>
                </a:moveTo>
                <a:cubicBezTo>
                  <a:pt x="4885" y="0"/>
                  <a:pt x="9626" y="1656"/>
                  <a:pt x="13449" y="4697"/>
                </a:cubicBezTo>
              </a:path>
              <a:path w="13449" h="21600" stroke="0" extrusionOk="0">
                <a:moveTo>
                  <a:pt x="0" y="0"/>
                </a:moveTo>
                <a:cubicBezTo>
                  <a:pt x="4885" y="0"/>
                  <a:pt x="9626" y="1656"/>
                  <a:pt x="13449" y="4697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3" name="Arc 53"/>
          <p:cNvSpPr>
            <a:spLocks/>
          </p:cNvSpPr>
          <p:nvPr/>
        </p:nvSpPr>
        <p:spPr bwMode="auto">
          <a:xfrm flipH="1">
            <a:off x="6290469" y="5202238"/>
            <a:ext cx="433388" cy="584200"/>
          </a:xfrm>
          <a:custGeom>
            <a:avLst/>
            <a:gdLst>
              <a:gd name="T0" fmla="*/ 2147483646 w 21600"/>
              <a:gd name="T1" fmla="*/ 0 h 17661"/>
              <a:gd name="T2" fmla="*/ 2147483646 w 21600"/>
              <a:gd name="T3" fmla="*/ 2147483646 h 17661"/>
              <a:gd name="T4" fmla="*/ 0 w 21600"/>
              <a:gd name="T5" fmla="*/ 2147483646 h 1766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7661" fill="none" extrusionOk="0">
                <a:moveTo>
                  <a:pt x="19808" y="0"/>
                </a:moveTo>
                <a:cubicBezTo>
                  <a:pt x="20990" y="2717"/>
                  <a:pt x="21600" y="5648"/>
                  <a:pt x="21600" y="8612"/>
                </a:cubicBezTo>
                <a:cubicBezTo>
                  <a:pt x="21600" y="11736"/>
                  <a:pt x="20922" y="14823"/>
                  <a:pt x="19613" y="17661"/>
                </a:cubicBezTo>
              </a:path>
              <a:path w="21600" h="17661" stroke="0" extrusionOk="0">
                <a:moveTo>
                  <a:pt x="19808" y="0"/>
                </a:moveTo>
                <a:cubicBezTo>
                  <a:pt x="20990" y="2717"/>
                  <a:pt x="21600" y="5648"/>
                  <a:pt x="21600" y="8612"/>
                </a:cubicBezTo>
                <a:cubicBezTo>
                  <a:pt x="21600" y="11736"/>
                  <a:pt x="20922" y="14823"/>
                  <a:pt x="19613" y="17661"/>
                </a:cubicBezTo>
                <a:lnTo>
                  <a:pt x="0" y="8612"/>
                </a:lnTo>
                <a:lnTo>
                  <a:pt x="19808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4" name="Text Box 54"/>
          <p:cNvSpPr txBox="1">
            <a:spLocks noChangeArrowheads="1"/>
          </p:cNvSpPr>
          <p:nvPr/>
        </p:nvSpPr>
        <p:spPr bwMode="auto">
          <a:xfrm>
            <a:off x="6998494" y="4975225"/>
            <a:ext cx="43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</p:txBody>
      </p:sp>
      <p:sp>
        <p:nvSpPr>
          <p:cNvPr id="41015" name="Line 55"/>
          <p:cNvSpPr>
            <a:spLocks noChangeShapeType="1"/>
          </p:cNvSpPr>
          <p:nvPr/>
        </p:nvSpPr>
        <p:spPr bwMode="auto">
          <a:xfrm flipV="1">
            <a:off x="6747670" y="5338763"/>
            <a:ext cx="333375" cy="3429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6" name="Line 56"/>
          <p:cNvSpPr>
            <a:spLocks noChangeShapeType="1"/>
          </p:cNvSpPr>
          <p:nvPr/>
        </p:nvSpPr>
        <p:spPr bwMode="auto">
          <a:xfrm flipV="1">
            <a:off x="7319169" y="5040313"/>
            <a:ext cx="503238" cy="112712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3" name="Line 57"/>
          <p:cNvSpPr>
            <a:spLocks noChangeShapeType="1"/>
          </p:cNvSpPr>
          <p:nvPr/>
        </p:nvSpPr>
        <p:spPr bwMode="auto">
          <a:xfrm>
            <a:off x="7730333" y="6243638"/>
            <a:ext cx="2452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4" name="Text Box 58"/>
          <p:cNvSpPr txBox="1">
            <a:spLocks noChangeArrowheads="1"/>
          </p:cNvSpPr>
          <p:nvPr/>
        </p:nvSpPr>
        <p:spPr bwMode="auto">
          <a:xfrm>
            <a:off x="9741694" y="5140326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</p:txBody>
      </p:sp>
      <p:pic>
        <p:nvPicPr>
          <p:cNvPr id="41019" name="Picture 5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608" y="5711826"/>
            <a:ext cx="12477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20" name="Text Box 60"/>
          <p:cNvSpPr txBox="1">
            <a:spLocks noChangeArrowheads="1"/>
          </p:cNvSpPr>
          <p:nvPr/>
        </p:nvSpPr>
        <p:spPr bwMode="auto">
          <a:xfrm>
            <a:off x="7352507" y="3608388"/>
            <a:ext cx="297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“Negative index of refraction”</a:t>
            </a:r>
          </a:p>
        </p:txBody>
      </p:sp>
      <p:sp>
        <p:nvSpPr>
          <p:cNvPr id="41021" name="Rectangle 61"/>
          <p:cNvSpPr>
            <a:spLocks noChangeArrowheads="1"/>
          </p:cNvSpPr>
          <p:nvPr/>
        </p:nvSpPr>
        <p:spPr bwMode="auto">
          <a:xfrm>
            <a:off x="5738019" y="4191000"/>
            <a:ext cx="5092700" cy="2667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022" name="Group 62"/>
          <p:cNvGrpSpPr>
            <a:grpSpLocks/>
          </p:cNvGrpSpPr>
          <p:nvPr/>
        </p:nvGrpSpPr>
        <p:grpSpPr bwMode="auto">
          <a:xfrm>
            <a:off x="1458119" y="3157538"/>
            <a:ext cx="8680450" cy="3700462"/>
            <a:chOff x="158" y="1929"/>
            <a:chExt cx="5468" cy="2331"/>
          </a:xfrm>
        </p:grpSpPr>
        <p:sp>
          <p:nvSpPr>
            <p:cNvPr id="11300" name="Text Box 63"/>
            <p:cNvSpPr txBox="1">
              <a:spLocks noChangeArrowheads="1"/>
            </p:cNvSpPr>
            <p:nvPr/>
          </p:nvSpPr>
          <p:spPr bwMode="auto">
            <a:xfrm>
              <a:off x="158" y="1929"/>
              <a:ext cx="23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Below resonance: “index of refraction”</a:t>
              </a:r>
            </a:p>
          </p:txBody>
        </p:sp>
        <p:grpSp>
          <p:nvGrpSpPr>
            <p:cNvPr id="11301" name="Group 64"/>
            <p:cNvGrpSpPr>
              <a:grpSpLocks/>
            </p:cNvGrpSpPr>
            <p:nvPr/>
          </p:nvGrpSpPr>
          <p:grpSpPr bwMode="auto">
            <a:xfrm>
              <a:off x="188" y="2589"/>
              <a:ext cx="5438" cy="1671"/>
              <a:chOff x="188" y="2589"/>
              <a:chExt cx="5438" cy="1671"/>
            </a:xfrm>
          </p:grpSpPr>
          <p:grpSp>
            <p:nvGrpSpPr>
              <p:cNvPr id="11303" name="Group 65"/>
              <p:cNvGrpSpPr>
                <a:grpSpLocks/>
              </p:cNvGrpSpPr>
              <p:nvPr/>
            </p:nvGrpSpPr>
            <p:grpSpPr bwMode="auto">
              <a:xfrm>
                <a:off x="2980" y="2589"/>
                <a:ext cx="2646" cy="1575"/>
                <a:chOff x="2980" y="2589"/>
                <a:chExt cx="2646" cy="1575"/>
              </a:xfrm>
            </p:grpSpPr>
            <p:grpSp>
              <p:nvGrpSpPr>
                <p:cNvPr id="11344" name="Group 66"/>
                <p:cNvGrpSpPr>
                  <a:grpSpLocks/>
                </p:cNvGrpSpPr>
                <p:nvPr/>
              </p:nvGrpSpPr>
              <p:grpSpPr bwMode="auto">
                <a:xfrm>
                  <a:off x="3949" y="2871"/>
                  <a:ext cx="1126" cy="458"/>
                  <a:chOff x="2303" y="2019"/>
                  <a:chExt cx="1126" cy="458"/>
                </a:xfrm>
              </p:grpSpPr>
              <p:sp>
                <p:nvSpPr>
                  <p:cNvPr id="11379" name="Freeform 67"/>
                  <p:cNvSpPr>
                    <a:spLocks/>
                  </p:cNvSpPr>
                  <p:nvPr/>
                </p:nvSpPr>
                <p:spPr bwMode="auto">
                  <a:xfrm>
                    <a:off x="2303" y="2022"/>
                    <a:ext cx="280" cy="455"/>
                  </a:xfrm>
                  <a:custGeom>
                    <a:avLst/>
                    <a:gdLst>
                      <a:gd name="T0" fmla="*/ 0 w 280"/>
                      <a:gd name="T1" fmla="*/ 55940 h 73"/>
                      <a:gd name="T2" fmla="*/ 24 w 280"/>
                      <a:gd name="T3" fmla="*/ 55940 h 73"/>
                      <a:gd name="T4" fmla="*/ 79 w 280"/>
                      <a:gd name="T5" fmla="*/ 582575 h 73"/>
                      <a:gd name="T6" fmla="*/ 145 w 280"/>
                      <a:gd name="T7" fmla="*/ 2700107 h 73"/>
                      <a:gd name="T8" fmla="*/ 213 w 280"/>
                      <a:gd name="T9" fmla="*/ 3988754 h 73"/>
                      <a:gd name="T10" fmla="*/ 280 w 280"/>
                      <a:gd name="T11" fmla="*/ 4280042 h 7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80" h="73">
                        <a:moveTo>
                          <a:pt x="0" y="1"/>
                        </a:moveTo>
                        <a:cubicBezTo>
                          <a:pt x="5" y="0"/>
                          <a:pt x="11" y="0"/>
                          <a:pt x="24" y="1"/>
                        </a:cubicBezTo>
                        <a:cubicBezTo>
                          <a:pt x="37" y="2"/>
                          <a:pt x="59" y="3"/>
                          <a:pt x="79" y="10"/>
                        </a:cubicBezTo>
                        <a:cubicBezTo>
                          <a:pt x="99" y="17"/>
                          <a:pt x="123" y="36"/>
                          <a:pt x="145" y="46"/>
                        </a:cubicBezTo>
                        <a:cubicBezTo>
                          <a:pt x="167" y="56"/>
                          <a:pt x="191" y="64"/>
                          <a:pt x="213" y="68"/>
                        </a:cubicBezTo>
                        <a:cubicBezTo>
                          <a:pt x="235" y="72"/>
                          <a:pt x="257" y="72"/>
                          <a:pt x="280" y="73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80" name="Freeform 68"/>
                  <p:cNvSpPr>
                    <a:spLocks/>
                  </p:cNvSpPr>
                  <p:nvPr/>
                </p:nvSpPr>
                <p:spPr bwMode="auto">
                  <a:xfrm>
                    <a:off x="2871" y="2020"/>
                    <a:ext cx="280" cy="455"/>
                  </a:xfrm>
                  <a:custGeom>
                    <a:avLst/>
                    <a:gdLst>
                      <a:gd name="T0" fmla="*/ 0 w 280"/>
                      <a:gd name="T1" fmla="*/ 55940 h 73"/>
                      <a:gd name="T2" fmla="*/ 24 w 280"/>
                      <a:gd name="T3" fmla="*/ 55940 h 73"/>
                      <a:gd name="T4" fmla="*/ 79 w 280"/>
                      <a:gd name="T5" fmla="*/ 582575 h 73"/>
                      <a:gd name="T6" fmla="*/ 145 w 280"/>
                      <a:gd name="T7" fmla="*/ 2700107 h 73"/>
                      <a:gd name="T8" fmla="*/ 213 w 280"/>
                      <a:gd name="T9" fmla="*/ 3988754 h 73"/>
                      <a:gd name="T10" fmla="*/ 280 w 280"/>
                      <a:gd name="T11" fmla="*/ 4280042 h 7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80" h="73">
                        <a:moveTo>
                          <a:pt x="0" y="1"/>
                        </a:moveTo>
                        <a:cubicBezTo>
                          <a:pt x="5" y="0"/>
                          <a:pt x="11" y="0"/>
                          <a:pt x="24" y="1"/>
                        </a:cubicBezTo>
                        <a:cubicBezTo>
                          <a:pt x="37" y="2"/>
                          <a:pt x="59" y="3"/>
                          <a:pt x="79" y="10"/>
                        </a:cubicBezTo>
                        <a:cubicBezTo>
                          <a:pt x="99" y="17"/>
                          <a:pt x="123" y="36"/>
                          <a:pt x="145" y="46"/>
                        </a:cubicBezTo>
                        <a:cubicBezTo>
                          <a:pt x="167" y="56"/>
                          <a:pt x="191" y="64"/>
                          <a:pt x="213" y="68"/>
                        </a:cubicBezTo>
                        <a:cubicBezTo>
                          <a:pt x="235" y="72"/>
                          <a:pt x="257" y="72"/>
                          <a:pt x="280" y="73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81" name="Freeform 69"/>
                  <p:cNvSpPr>
                    <a:spLocks/>
                  </p:cNvSpPr>
                  <p:nvPr/>
                </p:nvSpPr>
                <p:spPr bwMode="auto">
                  <a:xfrm flipH="1">
                    <a:off x="2585" y="2022"/>
                    <a:ext cx="280" cy="455"/>
                  </a:xfrm>
                  <a:custGeom>
                    <a:avLst/>
                    <a:gdLst>
                      <a:gd name="T0" fmla="*/ 0 w 280"/>
                      <a:gd name="T1" fmla="*/ 55940 h 73"/>
                      <a:gd name="T2" fmla="*/ 24 w 280"/>
                      <a:gd name="T3" fmla="*/ 55940 h 73"/>
                      <a:gd name="T4" fmla="*/ 79 w 280"/>
                      <a:gd name="T5" fmla="*/ 582575 h 73"/>
                      <a:gd name="T6" fmla="*/ 145 w 280"/>
                      <a:gd name="T7" fmla="*/ 2700107 h 73"/>
                      <a:gd name="T8" fmla="*/ 213 w 280"/>
                      <a:gd name="T9" fmla="*/ 3988754 h 73"/>
                      <a:gd name="T10" fmla="*/ 280 w 280"/>
                      <a:gd name="T11" fmla="*/ 4280042 h 7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80" h="73">
                        <a:moveTo>
                          <a:pt x="0" y="1"/>
                        </a:moveTo>
                        <a:cubicBezTo>
                          <a:pt x="5" y="0"/>
                          <a:pt x="11" y="0"/>
                          <a:pt x="24" y="1"/>
                        </a:cubicBezTo>
                        <a:cubicBezTo>
                          <a:pt x="37" y="2"/>
                          <a:pt x="59" y="3"/>
                          <a:pt x="79" y="10"/>
                        </a:cubicBezTo>
                        <a:cubicBezTo>
                          <a:pt x="99" y="17"/>
                          <a:pt x="123" y="36"/>
                          <a:pt x="145" y="46"/>
                        </a:cubicBezTo>
                        <a:cubicBezTo>
                          <a:pt x="167" y="56"/>
                          <a:pt x="191" y="64"/>
                          <a:pt x="213" y="68"/>
                        </a:cubicBezTo>
                        <a:cubicBezTo>
                          <a:pt x="235" y="72"/>
                          <a:pt x="257" y="72"/>
                          <a:pt x="280" y="73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82" name="Freeform 70"/>
                  <p:cNvSpPr>
                    <a:spLocks/>
                  </p:cNvSpPr>
                  <p:nvPr/>
                </p:nvSpPr>
                <p:spPr bwMode="auto">
                  <a:xfrm flipH="1">
                    <a:off x="3149" y="2019"/>
                    <a:ext cx="280" cy="455"/>
                  </a:xfrm>
                  <a:custGeom>
                    <a:avLst/>
                    <a:gdLst>
                      <a:gd name="T0" fmla="*/ 0 w 280"/>
                      <a:gd name="T1" fmla="*/ 55940 h 73"/>
                      <a:gd name="T2" fmla="*/ 24 w 280"/>
                      <a:gd name="T3" fmla="*/ 55940 h 73"/>
                      <a:gd name="T4" fmla="*/ 79 w 280"/>
                      <a:gd name="T5" fmla="*/ 582575 h 73"/>
                      <a:gd name="T6" fmla="*/ 145 w 280"/>
                      <a:gd name="T7" fmla="*/ 2700107 h 73"/>
                      <a:gd name="T8" fmla="*/ 213 w 280"/>
                      <a:gd name="T9" fmla="*/ 3988754 h 73"/>
                      <a:gd name="T10" fmla="*/ 280 w 280"/>
                      <a:gd name="T11" fmla="*/ 4280042 h 7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80" h="73">
                        <a:moveTo>
                          <a:pt x="0" y="1"/>
                        </a:moveTo>
                        <a:cubicBezTo>
                          <a:pt x="5" y="0"/>
                          <a:pt x="11" y="0"/>
                          <a:pt x="24" y="1"/>
                        </a:cubicBezTo>
                        <a:cubicBezTo>
                          <a:pt x="37" y="2"/>
                          <a:pt x="59" y="3"/>
                          <a:pt x="79" y="10"/>
                        </a:cubicBezTo>
                        <a:cubicBezTo>
                          <a:pt x="99" y="17"/>
                          <a:pt x="123" y="36"/>
                          <a:pt x="145" y="46"/>
                        </a:cubicBezTo>
                        <a:cubicBezTo>
                          <a:pt x="167" y="56"/>
                          <a:pt x="191" y="64"/>
                          <a:pt x="213" y="68"/>
                        </a:cubicBezTo>
                        <a:cubicBezTo>
                          <a:pt x="235" y="72"/>
                          <a:pt x="257" y="72"/>
                          <a:pt x="280" y="73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345" name="Group 71"/>
                <p:cNvGrpSpPr>
                  <a:grpSpLocks/>
                </p:cNvGrpSpPr>
                <p:nvPr/>
              </p:nvGrpSpPr>
              <p:grpSpPr bwMode="auto">
                <a:xfrm>
                  <a:off x="4085" y="3700"/>
                  <a:ext cx="1121" cy="73"/>
                  <a:chOff x="581" y="3721"/>
                  <a:chExt cx="1121" cy="73"/>
                </a:xfrm>
              </p:grpSpPr>
              <p:sp>
                <p:nvSpPr>
                  <p:cNvPr id="11375" name="Freeform 72"/>
                  <p:cNvSpPr>
                    <a:spLocks/>
                  </p:cNvSpPr>
                  <p:nvPr/>
                </p:nvSpPr>
                <p:spPr bwMode="auto">
                  <a:xfrm>
                    <a:off x="581" y="3721"/>
                    <a:ext cx="280" cy="73"/>
                  </a:xfrm>
                  <a:custGeom>
                    <a:avLst/>
                    <a:gdLst>
                      <a:gd name="T0" fmla="*/ 0 w 280"/>
                      <a:gd name="T1" fmla="*/ 1 h 73"/>
                      <a:gd name="T2" fmla="*/ 24 w 280"/>
                      <a:gd name="T3" fmla="*/ 1 h 73"/>
                      <a:gd name="T4" fmla="*/ 79 w 280"/>
                      <a:gd name="T5" fmla="*/ 10 h 73"/>
                      <a:gd name="T6" fmla="*/ 145 w 280"/>
                      <a:gd name="T7" fmla="*/ 46 h 73"/>
                      <a:gd name="T8" fmla="*/ 213 w 280"/>
                      <a:gd name="T9" fmla="*/ 68 h 73"/>
                      <a:gd name="T10" fmla="*/ 280 w 280"/>
                      <a:gd name="T11" fmla="*/ 73 h 7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80" h="73">
                        <a:moveTo>
                          <a:pt x="0" y="1"/>
                        </a:moveTo>
                        <a:cubicBezTo>
                          <a:pt x="5" y="0"/>
                          <a:pt x="11" y="0"/>
                          <a:pt x="24" y="1"/>
                        </a:cubicBezTo>
                        <a:cubicBezTo>
                          <a:pt x="37" y="2"/>
                          <a:pt x="59" y="3"/>
                          <a:pt x="79" y="10"/>
                        </a:cubicBezTo>
                        <a:cubicBezTo>
                          <a:pt x="99" y="17"/>
                          <a:pt x="123" y="36"/>
                          <a:pt x="145" y="46"/>
                        </a:cubicBezTo>
                        <a:cubicBezTo>
                          <a:pt x="167" y="56"/>
                          <a:pt x="191" y="64"/>
                          <a:pt x="213" y="68"/>
                        </a:cubicBezTo>
                        <a:cubicBezTo>
                          <a:pt x="235" y="72"/>
                          <a:pt x="257" y="72"/>
                          <a:pt x="280" y="73"/>
                        </a:cubicBezTo>
                      </a:path>
                    </a:pathLst>
                  </a:custGeom>
                  <a:noFill/>
                  <a:ln w="3175" cap="rnd" cmpd="sng">
                    <a:solidFill>
                      <a:srgbClr val="000080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76" name="Freeform 73"/>
                  <p:cNvSpPr>
                    <a:spLocks/>
                  </p:cNvSpPr>
                  <p:nvPr/>
                </p:nvSpPr>
                <p:spPr bwMode="auto">
                  <a:xfrm flipH="1">
                    <a:off x="861" y="3721"/>
                    <a:ext cx="280" cy="73"/>
                  </a:xfrm>
                  <a:custGeom>
                    <a:avLst/>
                    <a:gdLst>
                      <a:gd name="T0" fmla="*/ 0 w 280"/>
                      <a:gd name="T1" fmla="*/ 1 h 73"/>
                      <a:gd name="T2" fmla="*/ 24 w 280"/>
                      <a:gd name="T3" fmla="*/ 1 h 73"/>
                      <a:gd name="T4" fmla="*/ 79 w 280"/>
                      <a:gd name="T5" fmla="*/ 10 h 73"/>
                      <a:gd name="T6" fmla="*/ 145 w 280"/>
                      <a:gd name="T7" fmla="*/ 46 h 73"/>
                      <a:gd name="T8" fmla="*/ 213 w 280"/>
                      <a:gd name="T9" fmla="*/ 68 h 73"/>
                      <a:gd name="T10" fmla="*/ 280 w 280"/>
                      <a:gd name="T11" fmla="*/ 73 h 7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80" h="73">
                        <a:moveTo>
                          <a:pt x="0" y="1"/>
                        </a:moveTo>
                        <a:cubicBezTo>
                          <a:pt x="5" y="0"/>
                          <a:pt x="11" y="0"/>
                          <a:pt x="24" y="1"/>
                        </a:cubicBezTo>
                        <a:cubicBezTo>
                          <a:pt x="37" y="2"/>
                          <a:pt x="59" y="3"/>
                          <a:pt x="79" y="10"/>
                        </a:cubicBezTo>
                        <a:cubicBezTo>
                          <a:pt x="99" y="17"/>
                          <a:pt x="123" y="36"/>
                          <a:pt x="145" y="46"/>
                        </a:cubicBezTo>
                        <a:cubicBezTo>
                          <a:pt x="167" y="56"/>
                          <a:pt x="191" y="64"/>
                          <a:pt x="213" y="68"/>
                        </a:cubicBezTo>
                        <a:cubicBezTo>
                          <a:pt x="235" y="72"/>
                          <a:pt x="257" y="72"/>
                          <a:pt x="280" y="73"/>
                        </a:cubicBezTo>
                      </a:path>
                    </a:pathLst>
                  </a:custGeom>
                  <a:noFill/>
                  <a:ln w="3175" cap="rnd" cmpd="sng">
                    <a:solidFill>
                      <a:srgbClr val="000080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77" name="Freeform 74"/>
                  <p:cNvSpPr>
                    <a:spLocks/>
                  </p:cNvSpPr>
                  <p:nvPr/>
                </p:nvSpPr>
                <p:spPr bwMode="auto">
                  <a:xfrm>
                    <a:off x="1142" y="3721"/>
                    <a:ext cx="280" cy="73"/>
                  </a:xfrm>
                  <a:custGeom>
                    <a:avLst/>
                    <a:gdLst>
                      <a:gd name="T0" fmla="*/ 0 w 280"/>
                      <a:gd name="T1" fmla="*/ 1 h 73"/>
                      <a:gd name="T2" fmla="*/ 24 w 280"/>
                      <a:gd name="T3" fmla="*/ 1 h 73"/>
                      <a:gd name="T4" fmla="*/ 79 w 280"/>
                      <a:gd name="T5" fmla="*/ 10 h 73"/>
                      <a:gd name="T6" fmla="*/ 145 w 280"/>
                      <a:gd name="T7" fmla="*/ 46 h 73"/>
                      <a:gd name="T8" fmla="*/ 213 w 280"/>
                      <a:gd name="T9" fmla="*/ 68 h 73"/>
                      <a:gd name="T10" fmla="*/ 280 w 280"/>
                      <a:gd name="T11" fmla="*/ 73 h 7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80" h="73">
                        <a:moveTo>
                          <a:pt x="0" y="1"/>
                        </a:moveTo>
                        <a:cubicBezTo>
                          <a:pt x="5" y="0"/>
                          <a:pt x="11" y="0"/>
                          <a:pt x="24" y="1"/>
                        </a:cubicBezTo>
                        <a:cubicBezTo>
                          <a:pt x="37" y="2"/>
                          <a:pt x="59" y="3"/>
                          <a:pt x="79" y="10"/>
                        </a:cubicBezTo>
                        <a:cubicBezTo>
                          <a:pt x="99" y="17"/>
                          <a:pt x="123" y="36"/>
                          <a:pt x="145" y="46"/>
                        </a:cubicBezTo>
                        <a:cubicBezTo>
                          <a:pt x="167" y="56"/>
                          <a:pt x="191" y="64"/>
                          <a:pt x="213" y="68"/>
                        </a:cubicBezTo>
                        <a:cubicBezTo>
                          <a:pt x="235" y="72"/>
                          <a:pt x="257" y="72"/>
                          <a:pt x="280" y="73"/>
                        </a:cubicBezTo>
                      </a:path>
                    </a:pathLst>
                  </a:custGeom>
                  <a:noFill/>
                  <a:ln w="3175" cap="rnd" cmpd="sng">
                    <a:solidFill>
                      <a:srgbClr val="000080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78" name="Freeform 75"/>
                  <p:cNvSpPr>
                    <a:spLocks/>
                  </p:cNvSpPr>
                  <p:nvPr/>
                </p:nvSpPr>
                <p:spPr bwMode="auto">
                  <a:xfrm flipH="1">
                    <a:off x="1422" y="3721"/>
                    <a:ext cx="280" cy="73"/>
                  </a:xfrm>
                  <a:custGeom>
                    <a:avLst/>
                    <a:gdLst>
                      <a:gd name="T0" fmla="*/ 0 w 280"/>
                      <a:gd name="T1" fmla="*/ 1 h 73"/>
                      <a:gd name="T2" fmla="*/ 24 w 280"/>
                      <a:gd name="T3" fmla="*/ 1 h 73"/>
                      <a:gd name="T4" fmla="*/ 79 w 280"/>
                      <a:gd name="T5" fmla="*/ 10 h 73"/>
                      <a:gd name="T6" fmla="*/ 145 w 280"/>
                      <a:gd name="T7" fmla="*/ 46 h 73"/>
                      <a:gd name="T8" fmla="*/ 213 w 280"/>
                      <a:gd name="T9" fmla="*/ 68 h 73"/>
                      <a:gd name="T10" fmla="*/ 280 w 280"/>
                      <a:gd name="T11" fmla="*/ 73 h 7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80" h="73">
                        <a:moveTo>
                          <a:pt x="0" y="1"/>
                        </a:moveTo>
                        <a:cubicBezTo>
                          <a:pt x="5" y="0"/>
                          <a:pt x="11" y="0"/>
                          <a:pt x="24" y="1"/>
                        </a:cubicBezTo>
                        <a:cubicBezTo>
                          <a:pt x="37" y="2"/>
                          <a:pt x="59" y="3"/>
                          <a:pt x="79" y="10"/>
                        </a:cubicBezTo>
                        <a:cubicBezTo>
                          <a:pt x="99" y="17"/>
                          <a:pt x="123" y="36"/>
                          <a:pt x="145" y="46"/>
                        </a:cubicBezTo>
                        <a:cubicBezTo>
                          <a:pt x="167" y="56"/>
                          <a:pt x="191" y="64"/>
                          <a:pt x="213" y="68"/>
                        </a:cubicBezTo>
                        <a:cubicBezTo>
                          <a:pt x="235" y="72"/>
                          <a:pt x="257" y="72"/>
                          <a:pt x="280" y="73"/>
                        </a:cubicBezTo>
                      </a:path>
                    </a:pathLst>
                  </a:custGeom>
                  <a:noFill/>
                  <a:ln w="3175" cap="rnd" cmpd="sng">
                    <a:solidFill>
                      <a:srgbClr val="000080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346" name="Line 76"/>
                <p:cNvSpPr>
                  <a:spLocks noChangeShapeType="1"/>
                </p:cNvSpPr>
                <p:nvPr/>
              </p:nvSpPr>
              <p:spPr bwMode="auto">
                <a:xfrm>
                  <a:off x="4225" y="2955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7" name="Line 77"/>
                <p:cNvSpPr>
                  <a:spLocks noChangeShapeType="1"/>
                </p:cNvSpPr>
                <p:nvPr/>
              </p:nvSpPr>
              <p:spPr bwMode="auto">
                <a:xfrm>
                  <a:off x="4381" y="3054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8" name="Line 78"/>
                <p:cNvSpPr>
                  <a:spLocks noChangeShapeType="1"/>
                </p:cNvSpPr>
                <p:nvPr/>
              </p:nvSpPr>
              <p:spPr bwMode="auto">
                <a:xfrm>
                  <a:off x="3899" y="3093"/>
                  <a:ext cx="154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9" name="Line 79"/>
                <p:cNvSpPr>
                  <a:spLocks noChangeShapeType="1"/>
                </p:cNvSpPr>
                <p:nvPr/>
              </p:nvSpPr>
              <p:spPr bwMode="auto">
                <a:xfrm>
                  <a:off x="4645" y="3030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0" name="Line 80"/>
                <p:cNvSpPr>
                  <a:spLocks noChangeShapeType="1"/>
                </p:cNvSpPr>
                <p:nvPr/>
              </p:nvSpPr>
              <p:spPr bwMode="auto">
                <a:xfrm>
                  <a:off x="4801" y="3126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1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5198" y="3710"/>
                  <a:ext cx="42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Time</a:t>
                  </a:r>
                </a:p>
              </p:txBody>
            </p:sp>
            <p:sp>
              <p:nvSpPr>
                <p:cNvPr id="11352" name="Line 82"/>
                <p:cNvSpPr>
                  <a:spLocks noChangeShapeType="1"/>
                </p:cNvSpPr>
                <p:nvPr/>
              </p:nvSpPr>
              <p:spPr bwMode="auto">
                <a:xfrm>
                  <a:off x="3944" y="2622"/>
                  <a:ext cx="0" cy="80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stealth" w="lg" len="lg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11353" name="Picture 83" descr="txp_fig"/>
                <p:cNvPicPr>
                  <a:picLocks noChangeAspect="1" noChangeArrowheads="1"/>
                </p:cNvPicPr>
                <p:nvPr>
                  <p:custDataLst>
                    <p:tags r:id="rId9"/>
                  </p:custDataLst>
                </p:nvPr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21" y="2589"/>
                  <a:ext cx="560" cy="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11354" name="Group 84"/>
                <p:cNvGrpSpPr>
                  <a:grpSpLocks/>
                </p:cNvGrpSpPr>
                <p:nvPr/>
              </p:nvGrpSpPr>
              <p:grpSpPr bwMode="auto">
                <a:xfrm>
                  <a:off x="4085" y="3706"/>
                  <a:ext cx="1121" cy="73"/>
                  <a:chOff x="581" y="3721"/>
                  <a:chExt cx="1121" cy="73"/>
                </a:xfrm>
              </p:grpSpPr>
              <p:sp>
                <p:nvSpPr>
                  <p:cNvPr id="11371" name="Freeform 85"/>
                  <p:cNvSpPr>
                    <a:spLocks/>
                  </p:cNvSpPr>
                  <p:nvPr/>
                </p:nvSpPr>
                <p:spPr bwMode="auto">
                  <a:xfrm>
                    <a:off x="581" y="3721"/>
                    <a:ext cx="280" cy="73"/>
                  </a:xfrm>
                  <a:custGeom>
                    <a:avLst/>
                    <a:gdLst>
                      <a:gd name="T0" fmla="*/ 0 w 280"/>
                      <a:gd name="T1" fmla="*/ 1 h 73"/>
                      <a:gd name="T2" fmla="*/ 24 w 280"/>
                      <a:gd name="T3" fmla="*/ 1 h 73"/>
                      <a:gd name="T4" fmla="*/ 79 w 280"/>
                      <a:gd name="T5" fmla="*/ 10 h 73"/>
                      <a:gd name="T6" fmla="*/ 145 w 280"/>
                      <a:gd name="T7" fmla="*/ 46 h 73"/>
                      <a:gd name="T8" fmla="*/ 213 w 280"/>
                      <a:gd name="T9" fmla="*/ 68 h 73"/>
                      <a:gd name="T10" fmla="*/ 280 w 280"/>
                      <a:gd name="T11" fmla="*/ 73 h 7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80" h="73">
                        <a:moveTo>
                          <a:pt x="0" y="1"/>
                        </a:moveTo>
                        <a:cubicBezTo>
                          <a:pt x="5" y="0"/>
                          <a:pt x="11" y="0"/>
                          <a:pt x="24" y="1"/>
                        </a:cubicBezTo>
                        <a:cubicBezTo>
                          <a:pt x="37" y="2"/>
                          <a:pt x="59" y="3"/>
                          <a:pt x="79" y="10"/>
                        </a:cubicBezTo>
                        <a:cubicBezTo>
                          <a:pt x="99" y="17"/>
                          <a:pt x="123" y="36"/>
                          <a:pt x="145" y="46"/>
                        </a:cubicBezTo>
                        <a:cubicBezTo>
                          <a:pt x="167" y="56"/>
                          <a:pt x="191" y="64"/>
                          <a:pt x="213" y="68"/>
                        </a:cubicBezTo>
                        <a:cubicBezTo>
                          <a:pt x="235" y="72"/>
                          <a:pt x="257" y="72"/>
                          <a:pt x="280" y="73"/>
                        </a:cubicBezTo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72" name="Freeform 86"/>
                  <p:cNvSpPr>
                    <a:spLocks/>
                  </p:cNvSpPr>
                  <p:nvPr/>
                </p:nvSpPr>
                <p:spPr bwMode="auto">
                  <a:xfrm flipH="1">
                    <a:off x="861" y="3721"/>
                    <a:ext cx="280" cy="73"/>
                  </a:xfrm>
                  <a:custGeom>
                    <a:avLst/>
                    <a:gdLst>
                      <a:gd name="T0" fmla="*/ 0 w 280"/>
                      <a:gd name="T1" fmla="*/ 1 h 73"/>
                      <a:gd name="T2" fmla="*/ 24 w 280"/>
                      <a:gd name="T3" fmla="*/ 1 h 73"/>
                      <a:gd name="T4" fmla="*/ 79 w 280"/>
                      <a:gd name="T5" fmla="*/ 10 h 73"/>
                      <a:gd name="T6" fmla="*/ 145 w 280"/>
                      <a:gd name="T7" fmla="*/ 46 h 73"/>
                      <a:gd name="T8" fmla="*/ 213 w 280"/>
                      <a:gd name="T9" fmla="*/ 68 h 73"/>
                      <a:gd name="T10" fmla="*/ 280 w 280"/>
                      <a:gd name="T11" fmla="*/ 73 h 7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80" h="73">
                        <a:moveTo>
                          <a:pt x="0" y="1"/>
                        </a:moveTo>
                        <a:cubicBezTo>
                          <a:pt x="5" y="0"/>
                          <a:pt x="11" y="0"/>
                          <a:pt x="24" y="1"/>
                        </a:cubicBezTo>
                        <a:cubicBezTo>
                          <a:pt x="37" y="2"/>
                          <a:pt x="59" y="3"/>
                          <a:pt x="79" y="10"/>
                        </a:cubicBezTo>
                        <a:cubicBezTo>
                          <a:pt x="99" y="17"/>
                          <a:pt x="123" y="36"/>
                          <a:pt x="145" y="46"/>
                        </a:cubicBezTo>
                        <a:cubicBezTo>
                          <a:pt x="167" y="56"/>
                          <a:pt x="191" y="64"/>
                          <a:pt x="213" y="68"/>
                        </a:cubicBezTo>
                        <a:cubicBezTo>
                          <a:pt x="235" y="72"/>
                          <a:pt x="257" y="72"/>
                          <a:pt x="280" y="73"/>
                        </a:cubicBezTo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73" name="Freeform 87"/>
                  <p:cNvSpPr>
                    <a:spLocks/>
                  </p:cNvSpPr>
                  <p:nvPr/>
                </p:nvSpPr>
                <p:spPr bwMode="auto">
                  <a:xfrm>
                    <a:off x="1142" y="3721"/>
                    <a:ext cx="280" cy="73"/>
                  </a:xfrm>
                  <a:custGeom>
                    <a:avLst/>
                    <a:gdLst>
                      <a:gd name="T0" fmla="*/ 0 w 280"/>
                      <a:gd name="T1" fmla="*/ 1 h 73"/>
                      <a:gd name="T2" fmla="*/ 24 w 280"/>
                      <a:gd name="T3" fmla="*/ 1 h 73"/>
                      <a:gd name="T4" fmla="*/ 79 w 280"/>
                      <a:gd name="T5" fmla="*/ 10 h 73"/>
                      <a:gd name="T6" fmla="*/ 145 w 280"/>
                      <a:gd name="T7" fmla="*/ 46 h 73"/>
                      <a:gd name="T8" fmla="*/ 213 w 280"/>
                      <a:gd name="T9" fmla="*/ 68 h 73"/>
                      <a:gd name="T10" fmla="*/ 280 w 280"/>
                      <a:gd name="T11" fmla="*/ 73 h 7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80" h="73">
                        <a:moveTo>
                          <a:pt x="0" y="1"/>
                        </a:moveTo>
                        <a:cubicBezTo>
                          <a:pt x="5" y="0"/>
                          <a:pt x="11" y="0"/>
                          <a:pt x="24" y="1"/>
                        </a:cubicBezTo>
                        <a:cubicBezTo>
                          <a:pt x="37" y="2"/>
                          <a:pt x="59" y="3"/>
                          <a:pt x="79" y="10"/>
                        </a:cubicBezTo>
                        <a:cubicBezTo>
                          <a:pt x="99" y="17"/>
                          <a:pt x="123" y="36"/>
                          <a:pt x="145" y="46"/>
                        </a:cubicBezTo>
                        <a:cubicBezTo>
                          <a:pt x="167" y="56"/>
                          <a:pt x="191" y="64"/>
                          <a:pt x="213" y="68"/>
                        </a:cubicBezTo>
                        <a:cubicBezTo>
                          <a:pt x="235" y="72"/>
                          <a:pt x="257" y="72"/>
                          <a:pt x="280" y="73"/>
                        </a:cubicBezTo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74" name="Freeform 88"/>
                  <p:cNvSpPr>
                    <a:spLocks/>
                  </p:cNvSpPr>
                  <p:nvPr/>
                </p:nvSpPr>
                <p:spPr bwMode="auto">
                  <a:xfrm flipH="1">
                    <a:off x="1422" y="3721"/>
                    <a:ext cx="280" cy="73"/>
                  </a:xfrm>
                  <a:custGeom>
                    <a:avLst/>
                    <a:gdLst>
                      <a:gd name="T0" fmla="*/ 0 w 280"/>
                      <a:gd name="T1" fmla="*/ 1 h 73"/>
                      <a:gd name="T2" fmla="*/ 24 w 280"/>
                      <a:gd name="T3" fmla="*/ 1 h 73"/>
                      <a:gd name="T4" fmla="*/ 79 w 280"/>
                      <a:gd name="T5" fmla="*/ 10 h 73"/>
                      <a:gd name="T6" fmla="*/ 145 w 280"/>
                      <a:gd name="T7" fmla="*/ 46 h 73"/>
                      <a:gd name="T8" fmla="*/ 213 w 280"/>
                      <a:gd name="T9" fmla="*/ 68 h 73"/>
                      <a:gd name="T10" fmla="*/ 280 w 280"/>
                      <a:gd name="T11" fmla="*/ 73 h 7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80" h="73">
                        <a:moveTo>
                          <a:pt x="0" y="1"/>
                        </a:moveTo>
                        <a:cubicBezTo>
                          <a:pt x="5" y="0"/>
                          <a:pt x="11" y="0"/>
                          <a:pt x="24" y="1"/>
                        </a:cubicBezTo>
                        <a:cubicBezTo>
                          <a:pt x="37" y="2"/>
                          <a:pt x="59" y="3"/>
                          <a:pt x="79" y="10"/>
                        </a:cubicBezTo>
                        <a:cubicBezTo>
                          <a:pt x="99" y="17"/>
                          <a:pt x="123" y="36"/>
                          <a:pt x="145" y="46"/>
                        </a:cubicBezTo>
                        <a:cubicBezTo>
                          <a:pt x="167" y="56"/>
                          <a:pt x="191" y="64"/>
                          <a:pt x="213" y="68"/>
                        </a:cubicBezTo>
                        <a:cubicBezTo>
                          <a:pt x="235" y="72"/>
                          <a:pt x="257" y="72"/>
                          <a:pt x="280" y="73"/>
                        </a:cubicBezTo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355" name="Line 89"/>
                <p:cNvSpPr>
                  <a:spLocks noChangeShapeType="1"/>
                </p:cNvSpPr>
                <p:nvPr/>
              </p:nvSpPr>
              <p:spPr bwMode="auto">
                <a:xfrm>
                  <a:off x="3944" y="3441"/>
                  <a:ext cx="0" cy="7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stealth" w="lg" len="lg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6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3694" y="3384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</a:p>
              </p:txBody>
            </p:sp>
            <p:grpSp>
              <p:nvGrpSpPr>
                <p:cNvPr id="11357" name="Group 91"/>
                <p:cNvGrpSpPr>
                  <a:grpSpLocks/>
                </p:cNvGrpSpPr>
                <p:nvPr/>
              </p:nvGrpSpPr>
              <p:grpSpPr bwMode="auto">
                <a:xfrm>
                  <a:off x="3944" y="2962"/>
                  <a:ext cx="1126" cy="258"/>
                  <a:chOff x="2303" y="2019"/>
                  <a:chExt cx="1126" cy="458"/>
                </a:xfrm>
              </p:grpSpPr>
              <p:sp>
                <p:nvSpPr>
                  <p:cNvPr id="11367" name="Freeform 92"/>
                  <p:cNvSpPr>
                    <a:spLocks/>
                  </p:cNvSpPr>
                  <p:nvPr/>
                </p:nvSpPr>
                <p:spPr bwMode="auto">
                  <a:xfrm>
                    <a:off x="2303" y="2022"/>
                    <a:ext cx="280" cy="455"/>
                  </a:xfrm>
                  <a:custGeom>
                    <a:avLst/>
                    <a:gdLst>
                      <a:gd name="T0" fmla="*/ 0 w 280"/>
                      <a:gd name="T1" fmla="*/ 55940 h 73"/>
                      <a:gd name="T2" fmla="*/ 24 w 280"/>
                      <a:gd name="T3" fmla="*/ 55940 h 73"/>
                      <a:gd name="T4" fmla="*/ 79 w 280"/>
                      <a:gd name="T5" fmla="*/ 582575 h 73"/>
                      <a:gd name="T6" fmla="*/ 145 w 280"/>
                      <a:gd name="T7" fmla="*/ 2700107 h 73"/>
                      <a:gd name="T8" fmla="*/ 213 w 280"/>
                      <a:gd name="T9" fmla="*/ 3988754 h 73"/>
                      <a:gd name="T10" fmla="*/ 280 w 280"/>
                      <a:gd name="T11" fmla="*/ 4280042 h 7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80" h="73">
                        <a:moveTo>
                          <a:pt x="0" y="1"/>
                        </a:moveTo>
                        <a:cubicBezTo>
                          <a:pt x="5" y="0"/>
                          <a:pt x="11" y="0"/>
                          <a:pt x="24" y="1"/>
                        </a:cubicBezTo>
                        <a:cubicBezTo>
                          <a:pt x="37" y="2"/>
                          <a:pt x="59" y="3"/>
                          <a:pt x="79" y="10"/>
                        </a:cubicBezTo>
                        <a:cubicBezTo>
                          <a:pt x="99" y="17"/>
                          <a:pt x="123" y="36"/>
                          <a:pt x="145" y="46"/>
                        </a:cubicBezTo>
                        <a:cubicBezTo>
                          <a:pt x="167" y="56"/>
                          <a:pt x="191" y="64"/>
                          <a:pt x="213" y="68"/>
                        </a:cubicBezTo>
                        <a:cubicBezTo>
                          <a:pt x="235" y="72"/>
                          <a:pt x="257" y="72"/>
                          <a:pt x="280" y="73"/>
                        </a:cubicBezTo>
                      </a:path>
                    </a:pathLst>
                  </a:custGeom>
                  <a:noFill/>
                  <a:ln w="22225" cap="flat">
                    <a:solidFill>
                      <a:srgbClr val="FF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68" name="Freeform 93"/>
                  <p:cNvSpPr>
                    <a:spLocks/>
                  </p:cNvSpPr>
                  <p:nvPr/>
                </p:nvSpPr>
                <p:spPr bwMode="auto">
                  <a:xfrm>
                    <a:off x="2871" y="2020"/>
                    <a:ext cx="280" cy="455"/>
                  </a:xfrm>
                  <a:custGeom>
                    <a:avLst/>
                    <a:gdLst>
                      <a:gd name="T0" fmla="*/ 0 w 280"/>
                      <a:gd name="T1" fmla="*/ 55940 h 73"/>
                      <a:gd name="T2" fmla="*/ 24 w 280"/>
                      <a:gd name="T3" fmla="*/ 55940 h 73"/>
                      <a:gd name="T4" fmla="*/ 79 w 280"/>
                      <a:gd name="T5" fmla="*/ 582575 h 73"/>
                      <a:gd name="T6" fmla="*/ 145 w 280"/>
                      <a:gd name="T7" fmla="*/ 2700107 h 73"/>
                      <a:gd name="T8" fmla="*/ 213 w 280"/>
                      <a:gd name="T9" fmla="*/ 3988754 h 73"/>
                      <a:gd name="T10" fmla="*/ 280 w 280"/>
                      <a:gd name="T11" fmla="*/ 4280042 h 7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80" h="73">
                        <a:moveTo>
                          <a:pt x="0" y="1"/>
                        </a:moveTo>
                        <a:cubicBezTo>
                          <a:pt x="5" y="0"/>
                          <a:pt x="11" y="0"/>
                          <a:pt x="24" y="1"/>
                        </a:cubicBezTo>
                        <a:cubicBezTo>
                          <a:pt x="37" y="2"/>
                          <a:pt x="59" y="3"/>
                          <a:pt x="79" y="10"/>
                        </a:cubicBezTo>
                        <a:cubicBezTo>
                          <a:pt x="99" y="17"/>
                          <a:pt x="123" y="36"/>
                          <a:pt x="145" y="46"/>
                        </a:cubicBezTo>
                        <a:cubicBezTo>
                          <a:pt x="167" y="56"/>
                          <a:pt x="191" y="64"/>
                          <a:pt x="213" y="68"/>
                        </a:cubicBezTo>
                        <a:cubicBezTo>
                          <a:pt x="235" y="72"/>
                          <a:pt x="257" y="72"/>
                          <a:pt x="280" y="73"/>
                        </a:cubicBezTo>
                      </a:path>
                    </a:pathLst>
                  </a:custGeom>
                  <a:noFill/>
                  <a:ln w="22225" cap="flat">
                    <a:solidFill>
                      <a:srgbClr val="FF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69" name="Freeform 94"/>
                  <p:cNvSpPr>
                    <a:spLocks/>
                  </p:cNvSpPr>
                  <p:nvPr/>
                </p:nvSpPr>
                <p:spPr bwMode="auto">
                  <a:xfrm flipH="1">
                    <a:off x="2585" y="2022"/>
                    <a:ext cx="280" cy="455"/>
                  </a:xfrm>
                  <a:custGeom>
                    <a:avLst/>
                    <a:gdLst>
                      <a:gd name="T0" fmla="*/ 0 w 280"/>
                      <a:gd name="T1" fmla="*/ 55940 h 73"/>
                      <a:gd name="T2" fmla="*/ 24 w 280"/>
                      <a:gd name="T3" fmla="*/ 55940 h 73"/>
                      <a:gd name="T4" fmla="*/ 79 w 280"/>
                      <a:gd name="T5" fmla="*/ 582575 h 73"/>
                      <a:gd name="T6" fmla="*/ 145 w 280"/>
                      <a:gd name="T7" fmla="*/ 2700107 h 73"/>
                      <a:gd name="T8" fmla="*/ 213 w 280"/>
                      <a:gd name="T9" fmla="*/ 3988754 h 73"/>
                      <a:gd name="T10" fmla="*/ 280 w 280"/>
                      <a:gd name="T11" fmla="*/ 4280042 h 7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80" h="73">
                        <a:moveTo>
                          <a:pt x="0" y="1"/>
                        </a:moveTo>
                        <a:cubicBezTo>
                          <a:pt x="5" y="0"/>
                          <a:pt x="11" y="0"/>
                          <a:pt x="24" y="1"/>
                        </a:cubicBezTo>
                        <a:cubicBezTo>
                          <a:pt x="37" y="2"/>
                          <a:pt x="59" y="3"/>
                          <a:pt x="79" y="10"/>
                        </a:cubicBezTo>
                        <a:cubicBezTo>
                          <a:pt x="99" y="17"/>
                          <a:pt x="123" y="36"/>
                          <a:pt x="145" y="46"/>
                        </a:cubicBezTo>
                        <a:cubicBezTo>
                          <a:pt x="167" y="56"/>
                          <a:pt x="191" y="64"/>
                          <a:pt x="213" y="68"/>
                        </a:cubicBezTo>
                        <a:cubicBezTo>
                          <a:pt x="235" y="72"/>
                          <a:pt x="257" y="72"/>
                          <a:pt x="280" y="73"/>
                        </a:cubicBezTo>
                      </a:path>
                    </a:pathLst>
                  </a:custGeom>
                  <a:noFill/>
                  <a:ln w="22225" cap="flat">
                    <a:solidFill>
                      <a:srgbClr val="FF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70" name="Freeform 95"/>
                  <p:cNvSpPr>
                    <a:spLocks/>
                  </p:cNvSpPr>
                  <p:nvPr/>
                </p:nvSpPr>
                <p:spPr bwMode="auto">
                  <a:xfrm flipH="1">
                    <a:off x="3149" y="2019"/>
                    <a:ext cx="280" cy="455"/>
                  </a:xfrm>
                  <a:custGeom>
                    <a:avLst/>
                    <a:gdLst>
                      <a:gd name="T0" fmla="*/ 0 w 280"/>
                      <a:gd name="T1" fmla="*/ 55940 h 73"/>
                      <a:gd name="T2" fmla="*/ 24 w 280"/>
                      <a:gd name="T3" fmla="*/ 55940 h 73"/>
                      <a:gd name="T4" fmla="*/ 79 w 280"/>
                      <a:gd name="T5" fmla="*/ 582575 h 73"/>
                      <a:gd name="T6" fmla="*/ 145 w 280"/>
                      <a:gd name="T7" fmla="*/ 2700107 h 73"/>
                      <a:gd name="T8" fmla="*/ 213 w 280"/>
                      <a:gd name="T9" fmla="*/ 3988754 h 73"/>
                      <a:gd name="T10" fmla="*/ 280 w 280"/>
                      <a:gd name="T11" fmla="*/ 4280042 h 7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80" h="73">
                        <a:moveTo>
                          <a:pt x="0" y="1"/>
                        </a:moveTo>
                        <a:cubicBezTo>
                          <a:pt x="5" y="0"/>
                          <a:pt x="11" y="0"/>
                          <a:pt x="24" y="1"/>
                        </a:cubicBezTo>
                        <a:cubicBezTo>
                          <a:pt x="37" y="2"/>
                          <a:pt x="59" y="3"/>
                          <a:pt x="79" y="10"/>
                        </a:cubicBezTo>
                        <a:cubicBezTo>
                          <a:pt x="99" y="17"/>
                          <a:pt x="123" y="36"/>
                          <a:pt x="145" y="46"/>
                        </a:cubicBezTo>
                        <a:cubicBezTo>
                          <a:pt x="167" y="56"/>
                          <a:pt x="191" y="64"/>
                          <a:pt x="213" y="68"/>
                        </a:cubicBezTo>
                        <a:cubicBezTo>
                          <a:pt x="235" y="72"/>
                          <a:pt x="257" y="72"/>
                          <a:pt x="280" y="73"/>
                        </a:cubicBezTo>
                      </a:path>
                    </a:pathLst>
                  </a:custGeom>
                  <a:noFill/>
                  <a:ln w="22225" cap="flat">
                    <a:solidFill>
                      <a:srgbClr val="FF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358" name="Text Box 96"/>
                <p:cNvSpPr txBox="1">
                  <a:spLocks noChangeArrowheads="1"/>
                </p:cNvSpPr>
                <p:nvPr/>
              </p:nvSpPr>
              <p:spPr bwMode="auto">
                <a:xfrm>
                  <a:off x="2980" y="2864"/>
                  <a:ext cx="22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</a:t>
                  </a:r>
                </a:p>
              </p:txBody>
            </p:sp>
            <p:sp>
              <p:nvSpPr>
                <p:cNvPr id="11359" name="Arc 97"/>
                <p:cNvSpPr>
                  <a:spLocks/>
                </p:cNvSpPr>
                <p:nvPr/>
              </p:nvSpPr>
              <p:spPr bwMode="auto">
                <a:xfrm flipH="1">
                  <a:off x="3117" y="2812"/>
                  <a:ext cx="185" cy="561"/>
                </a:xfrm>
                <a:custGeom>
                  <a:avLst/>
                  <a:gdLst>
                    <a:gd name="T0" fmla="*/ 0 w 13449"/>
                    <a:gd name="T1" fmla="*/ 0 h 21600"/>
                    <a:gd name="T2" fmla="*/ 0 w 13449"/>
                    <a:gd name="T3" fmla="*/ 0 h 21600"/>
                    <a:gd name="T4" fmla="*/ 0 w 13449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449" h="21600" fill="none" extrusionOk="0">
                      <a:moveTo>
                        <a:pt x="0" y="0"/>
                      </a:moveTo>
                      <a:cubicBezTo>
                        <a:pt x="4885" y="0"/>
                        <a:pt x="9626" y="1656"/>
                        <a:pt x="13449" y="4697"/>
                      </a:cubicBezTo>
                    </a:path>
                    <a:path w="13449" h="21600" stroke="0" extrusionOk="0">
                      <a:moveTo>
                        <a:pt x="0" y="0"/>
                      </a:moveTo>
                      <a:cubicBezTo>
                        <a:pt x="4885" y="0"/>
                        <a:pt x="9626" y="1656"/>
                        <a:pt x="13449" y="4697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60" name="Arc 98"/>
                <p:cNvSpPr>
                  <a:spLocks/>
                </p:cNvSpPr>
                <p:nvPr/>
              </p:nvSpPr>
              <p:spPr bwMode="auto">
                <a:xfrm flipH="1">
                  <a:off x="3032" y="3085"/>
                  <a:ext cx="273" cy="368"/>
                </a:xfrm>
                <a:custGeom>
                  <a:avLst/>
                  <a:gdLst>
                    <a:gd name="T0" fmla="*/ 0 w 21600"/>
                    <a:gd name="T1" fmla="*/ 0 h 17661"/>
                    <a:gd name="T2" fmla="*/ 0 w 21600"/>
                    <a:gd name="T3" fmla="*/ 0 h 17661"/>
                    <a:gd name="T4" fmla="*/ 0 w 21600"/>
                    <a:gd name="T5" fmla="*/ 0 h 1766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17661" fill="none" extrusionOk="0">
                      <a:moveTo>
                        <a:pt x="19808" y="0"/>
                      </a:moveTo>
                      <a:cubicBezTo>
                        <a:pt x="20990" y="2717"/>
                        <a:pt x="21600" y="5648"/>
                        <a:pt x="21600" y="8612"/>
                      </a:cubicBezTo>
                      <a:cubicBezTo>
                        <a:pt x="21600" y="11736"/>
                        <a:pt x="20922" y="14823"/>
                        <a:pt x="19613" y="17661"/>
                      </a:cubicBezTo>
                    </a:path>
                    <a:path w="21600" h="17661" stroke="0" extrusionOk="0">
                      <a:moveTo>
                        <a:pt x="19808" y="0"/>
                      </a:moveTo>
                      <a:cubicBezTo>
                        <a:pt x="20990" y="2717"/>
                        <a:pt x="21600" y="5648"/>
                        <a:pt x="21600" y="8612"/>
                      </a:cubicBezTo>
                      <a:cubicBezTo>
                        <a:pt x="21600" y="11736"/>
                        <a:pt x="20922" y="14823"/>
                        <a:pt x="19613" y="17661"/>
                      </a:cubicBezTo>
                      <a:lnTo>
                        <a:pt x="0" y="8612"/>
                      </a:lnTo>
                      <a:lnTo>
                        <a:pt x="19808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61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3478" y="2942"/>
                  <a:ext cx="27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b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</a:t>
                  </a:r>
                </a:p>
              </p:txBody>
            </p:sp>
            <p:sp>
              <p:nvSpPr>
                <p:cNvPr id="11362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3320" y="3171"/>
                  <a:ext cx="210" cy="216"/>
                </a:xfrm>
                <a:prstGeom prst="line">
                  <a:avLst/>
                </a:prstGeom>
                <a:noFill/>
                <a:ln w="38100" cmpd="dbl">
                  <a:solidFill>
                    <a:schemeClr val="tx1"/>
                  </a:solidFill>
                  <a:round/>
                  <a:headEnd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3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3680" y="2970"/>
                  <a:ext cx="374" cy="84"/>
                </a:xfrm>
                <a:prstGeom prst="line">
                  <a:avLst/>
                </a:prstGeom>
                <a:noFill/>
                <a:ln w="38100" cmpd="dbl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4" name="Line 102"/>
                <p:cNvSpPr>
                  <a:spLocks noChangeShapeType="1"/>
                </p:cNvSpPr>
                <p:nvPr/>
              </p:nvSpPr>
              <p:spPr bwMode="auto">
                <a:xfrm>
                  <a:off x="3939" y="3741"/>
                  <a:ext cx="154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5" name="Text Box 103"/>
                <p:cNvSpPr txBox="1">
                  <a:spLocks noChangeArrowheads="1"/>
                </p:cNvSpPr>
                <p:nvPr/>
              </p:nvSpPr>
              <p:spPr bwMode="auto">
                <a:xfrm>
                  <a:off x="5206" y="3046"/>
                  <a:ext cx="42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Time</a:t>
                  </a:r>
                </a:p>
              </p:txBody>
            </p:sp>
            <p:pic>
              <p:nvPicPr>
                <p:cNvPr id="11366" name="Picture 104" descr="txp_fig"/>
                <p:cNvPicPr>
                  <a:picLocks noChangeAspect="1" noChangeArrowheads="1"/>
                </p:cNvPicPr>
                <p:nvPr>
                  <p:custDataLst>
                    <p:tags r:id="rId10"/>
                  </p:custDataLst>
                </p:nvPr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85" y="3406"/>
                  <a:ext cx="786" cy="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1304" name="Group 105"/>
              <p:cNvGrpSpPr>
                <a:grpSpLocks/>
              </p:cNvGrpSpPr>
              <p:nvPr/>
            </p:nvGrpSpPr>
            <p:grpSpPr bwMode="auto">
              <a:xfrm>
                <a:off x="188" y="2685"/>
                <a:ext cx="2646" cy="1575"/>
                <a:chOff x="188" y="2685"/>
                <a:chExt cx="2646" cy="1575"/>
              </a:xfrm>
            </p:grpSpPr>
            <p:grpSp>
              <p:nvGrpSpPr>
                <p:cNvPr id="11305" name="Group 106"/>
                <p:cNvGrpSpPr>
                  <a:grpSpLocks/>
                </p:cNvGrpSpPr>
                <p:nvPr/>
              </p:nvGrpSpPr>
              <p:grpSpPr bwMode="auto">
                <a:xfrm>
                  <a:off x="1157" y="2967"/>
                  <a:ext cx="1126" cy="458"/>
                  <a:chOff x="2303" y="2019"/>
                  <a:chExt cx="1126" cy="458"/>
                </a:xfrm>
              </p:grpSpPr>
              <p:sp>
                <p:nvSpPr>
                  <p:cNvPr id="11340" name="Freeform 107"/>
                  <p:cNvSpPr>
                    <a:spLocks/>
                  </p:cNvSpPr>
                  <p:nvPr/>
                </p:nvSpPr>
                <p:spPr bwMode="auto">
                  <a:xfrm>
                    <a:off x="2303" y="2022"/>
                    <a:ext cx="280" cy="455"/>
                  </a:xfrm>
                  <a:custGeom>
                    <a:avLst/>
                    <a:gdLst>
                      <a:gd name="T0" fmla="*/ 0 w 280"/>
                      <a:gd name="T1" fmla="*/ 55940 h 73"/>
                      <a:gd name="T2" fmla="*/ 24 w 280"/>
                      <a:gd name="T3" fmla="*/ 55940 h 73"/>
                      <a:gd name="T4" fmla="*/ 79 w 280"/>
                      <a:gd name="T5" fmla="*/ 582575 h 73"/>
                      <a:gd name="T6" fmla="*/ 145 w 280"/>
                      <a:gd name="T7" fmla="*/ 2700107 h 73"/>
                      <a:gd name="T8" fmla="*/ 213 w 280"/>
                      <a:gd name="T9" fmla="*/ 3988754 h 73"/>
                      <a:gd name="T10" fmla="*/ 280 w 280"/>
                      <a:gd name="T11" fmla="*/ 4280042 h 7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80" h="73">
                        <a:moveTo>
                          <a:pt x="0" y="1"/>
                        </a:moveTo>
                        <a:cubicBezTo>
                          <a:pt x="5" y="0"/>
                          <a:pt x="11" y="0"/>
                          <a:pt x="24" y="1"/>
                        </a:cubicBezTo>
                        <a:cubicBezTo>
                          <a:pt x="37" y="2"/>
                          <a:pt x="59" y="3"/>
                          <a:pt x="79" y="10"/>
                        </a:cubicBezTo>
                        <a:cubicBezTo>
                          <a:pt x="99" y="17"/>
                          <a:pt x="123" y="36"/>
                          <a:pt x="145" y="46"/>
                        </a:cubicBezTo>
                        <a:cubicBezTo>
                          <a:pt x="167" y="56"/>
                          <a:pt x="191" y="64"/>
                          <a:pt x="213" y="68"/>
                        </a:cubicBezTo>
                        <a:cubicBezTo>
                          <a:pt x="235" y="72"/>
                          <a:pt x="257" y="72"/>
                          <a:pt x="280" y="73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41" name="Freeform 108"/>
                  <p:cNvSpPr>
                    <a:spLocks/>
                  </p:cNvSpPr>
                  <p:nvPr/>
                </p:nvSpPr>
                <p:spPr bwMode="auto">
                  <a:xfrm>
                    <a:off x="2871" y="2020"/>
                    <a:ext cx="280" cy="455"/>
                  </a:xfrm>
                  <a:custGeom>
                    <a:avLst/>
                    <a:gdLst>
                      <a:gd name="T0" fmla="*/ 0 w 280"/>
                      <a:gd name="T1" fmla="*/ 55940 h 73"/>
                      <a:gd name="T2" fmla="*/ 24 w 280"/>
                      <a:gd name="T3" fmla="*/ 55940 h 73"/>
                      <a:gd name="T4" fmla="*/ 79 w 280"/>
                      <a:gd name="T5" fmla="*/ 582575 h 73"/>
                      <a:gd name="T6" fmla="*/ 145 w 280"/>
                      <a:gd name="T7" fmla="*/ 2700107 h 73"/>
                      <a:gd name="T8" fmla="*/ 213 w 280"/>
                      <a:gd name="T9" fmla="*/ 3988754 h 73"/>
                      <a:gd name="T10" fmla="*/ 280 w 280"/>
                      <a:gd name="T11" fmla="*/ 4280042 h 7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80" h="73">
                        <a:moveTo>
                          <a:pt x="0" y="1"/>
                        </a:moveTo>
                        <a:cubicBezTo>
                          <a:pt x="5" y="0"/>
                          <a:pt x="11" y="0"/>
                          <a:pt x="24" y="1"/>
                        </a:cubicBezTo>
                        <a:cubicBezTo>
                          <a:pt x="37" y="2"/>
                          <a:pt x="59" y="3"/>
                          <a:pt x="79" y="10"/>
                        </a:cubicBezTo>
                        <a:cubicBezTo>
                          <a:pt x="99" y="17"/>
                          <a:pt x="123" y="36"/>
                          <a:pt x="145" y="46"/>
                        </a:cubicBezTo>
                        <a:cubicBezTo>
                          <a:pt x="167" y="56"/>
                          <a:pt x="191" y="64"/>
                          <a:pt x="213" y="68"/>
                        </a:cubicBezTo>
                        <a:cubicBezTo>
                          <a:pt x="235" y="72"/>
                          <a:pt x="257" y="72"/>
                          <a:pt x="280" y="73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42" name="Freeform 109"/>
                  <p:cNvSpPr>
                    <a:spLocks/>
                  </p:cNvSpPr>
                  <p:nvPr/>
                </p:nvSpPr>
                <p:spPr bwMode="auto">
                  <a:xfrm flipH="1">
                    <a:off x="2585" y="2022"/>
                    <a:ext cx="280" cy="455"/>
                  </a:xfrm>
                  <a:custGeom>
                    <a:avLst/>
                    <a:gdLst>
                      <a:gd name="T0" fmla="*/ 0 w 280"/>
                      <a:gd name="T1" fmla="*/ 55940 h 73"/>
                      <a:gd name="T2" fmla="*/ 24 w 280"/>
                      <a:gd name="T3" fmla="*/ 55940 h 73"/>
                      <a:gd name="T4" fmla="*/ 79 w 280"/>
                      <a:gd name="T5" fmla="*/ 582575 h 73"/>
                      <a:gd name="T6" fmla="*/ 145 w 280"/>
                      <a:gd name="T7" fmla="*/ 2700107 h 73"/>
                      <a:gd name="T8" fmla="*/ 213 w 280"/>
                      <a:gd name="T9" fmla="*/ 3988754 h 73"/>
                      <a:gd name="T10" fmla="*/ 280 w 280"/>
                      <a:gd name="T11" fmla="*/ 4280042 h 7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80" h="73">
                        <a:moveTo>
                          <a:pt x="0" y="1"/>
                        </a:moveTo>
                        <a:cubicBezTo>
                          <a:pt x="5" y="0"/>
                          <a:pt x="11" y="0"/>
                          <a:pt x="24" y="1"/>
                        </a:cubicBezTo>
                        <a:cubicBezTo>
                          <a:pt x="37" y="2"/>
                          <a:pt x="59" y="3"/>
                          <a:pt x="79" y="10"/>
                        </a:cubicBezTo>
                        <a:cubicBezTo>
                          <a:pt x="99" y="17"/>
                          <a:pt x="123" y="36"/>
                          <a:pt x="145" y="46"/>
                        </a:cubicBezTo>
                        <a:cubicBezTo>
                          <a:pt x="167" y="56"/>
                          <a:pt x="191" y="64"/>
                          <a:pt x="213" y="68"/>
                        </a:cubicBezTo>
                        <a:cubicBezTo>
                          <a:pt x="235" y="72"/>
                          <a:pt x="257" y="72"/>
                          <a:pt x="280" y="73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43" name="Freeform 110"/>
                  <p:cNvSpPr>
                    <a:spLocks/>
                  </p:cNvSpPr>
                  <p:nvPr/>
                </p:nvSpPr>
                <p:spPr bwMode="auto">
                  <a:xfrm flipH="1">
                    <a:off x="3149" y="2019"/>
                    <a:ext cx="280" cy="455"/>
                  </a:xfrm>
                  <a:custGeom>
                    <a:avLst/>
                    <a:gdLst>
                      <a:gd name="T0" fmla="*/ 0 w 280"/>
                      <a:gd name="T1" fmla="*/ 55940 h 73"/>
                      <a:gd name="T2" fmla="*/ 24 w 280"/>
                      <a:gd name="T3" fmla="*/ 55940 h 73"/>
                      <a:gd name="T4" fmla="*/ 79 w 280"/>
                      <a:gd name="T5" fmla="*/ 582575 h 73"/>
                      <a:gd name="T6" fmla="*/ 145 w 280"/>
                      <a:gd name="T7" fmla="*/ 2700107 h 73"/>
                      <a:gd name="T8" fmla="*/ 213 w 280"/>
                      <a:gd name="T9" fmla="*/ 3988754 h 73"/>
                      <a:gd name="T10" fmla="*/ 280 w 280"/>
                      <a:gd name="T11" fmla="*/ 4280042 h 7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80" h="73">
                        <a:moveTo>
                          <a:pt x="0" y="1"/>
                        </a:moveTo>
                        <a:cubicBezTo>
                          <a:pt x="5" y="0"/>
                          <a:pt x="11" y="0"/>
                          <a:pt x="24" y="1"/>
                        </a:cubicBezTo>
                        <a:cubicBezTo>
                          <a:pt x="37" y="2"/>
                          <a:pt x="59" y="3"/>
                          <a:pt x="79" y="10"/>
                        </a:cubicBezTo>
                        <a:cubicBezTo>
                          <a:pt x="99" y="17"/>
                          <a:pt x="123" y="36"/>
                          <a:pt x="145" y="46"/>
                        </a:cubicBezTo>
                        <a:cubicBezTo>
                          <a:pt x="167" y="56"/>
                          <a:pt x="191" y="64"/>
                          <a:pt x="213" y="68"/>
                        </a:cubicBezTo>
                        <a:cubicBezTo>
                          <a:pt x="235" y="72"/>
                          <a:pt x="257" y="72"/>
                          <a:pt x="280" y="73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306" name="Group 111"/>
                <p:cNvGrpSpPr>
                  <a:grpSpLocks/>
                </p:cNvGrpSpPr>
                <p:nvPr/>
              </p:nvGrpSpPr>
              <p:grpSpPr bwMode="auto">
                <a:xfrm>
                  <a:off x="1293" y="3796"/>
                  <a:ext cx="1121" cy="73"/>
                  <a:chOff x="581" y="3721"/>
                  <a:chExt cx="1121" cy="73"/>
                </a:xfrm>
              </p:grpSpPr>
              <p:sp>
                <p:nvSpPr>
                  <p:cNvPr id="11336" name="Freeform 112"/>
                  <p:cNvSpPr>
                    <a:spLocks/>
                  </p:cNvSpPr>
                  <p:nvPr/>
                </p:nvSpPr>
                <p:spPr bwMode="auto">
                  <a:xfrm>
                    <a:off x="581" y="3721"/>
                    <a:ext cx="280" cy="73"/>
                  </a:xfrm>
                  <a:custGeom>
                    <a:avLst/>
                    <a:gdLst>
                      <a:gd name="T0" fmla="*/ 0 w 280"/>
                      <a:gd name="T1" fmla="*/ 1 h 73"/>
                      <a:gd name="T2" fmla="*/ 24 w 280"/>
                      <a:gd name="T3" fmla="*/ 1 h 73"/>
                      <a:gd name="T4" fmla="*/ 79 w 280"/>
                      <a:gd name="T5" fmla="*/ 10 h 73"/>
                      <a:gd name="T6" fmla="*/ 145 w 280"/>
                      <a:gd name="T7" fmla="*/ 46 h 73"/>
                      <a:gd name="T8" fmla="*/ 213 w 280"/>
                      <a:gd name="T9" fmla="*/ 68 h 73"/>
                      <a:gd name="T10" fmla="*/ 280 w 280"/>
                      <a:gd name="T11" fmla="*/ 73 h 7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80" h="73">
                        <a:moveTo>
                          <a:pt x="0" y="1"/>
                        </a:moveTo>
                        <a:cubicBezTo>
                          <a:pt x="5" y="0"/>
                          <a:pt x="11" y="0"/>
                          <a:pt x="24" y="1"/>
                        </a:cubicBezTo>
                        <a:cubicBezTo>
                          <a:pt x="37" y="2"/>
                          <a:pt x="59" y="3"/>
                          <a:pt x="79" y="10"/>
                        </a:cubicBezTo>
                        <a:cubicBezTo>
                          <a:pt x="99" y="17"/>
                          <a:pt x="123" y="36"/>
                          <a:pt x="145" y="46"/>
                        </a:cubicBezTo>
                        <a:cubicBezTo>
                          <a:pt x="167" y="56"/>
                          <a:pt x="191" y="64"/>
                          <a:pt x="213" y="68"/>
                        </a:cubicBezTo>
                        <a:cubicBezTo>
                          <a:pt x="235" y="72"/>
                          <a:pt x="257" y="72"/>
                          <a:pt x="280" y="73"/>
                        </a:cubicBezTo>
                      </a:path>
                    </a:pathLst>
                  </a:custGeom>
                  <a:noFill/>
                  <a:ln w="3175" cap="rnd" cmpd="sng">
                    <a:solidFill>
                      <a:srgbClr val="000080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37" name="Freeform 113"/>
                  <p:cNvSpPr>
                    <a:spLocks/>
                  </p:cNvSpPr>
                  <p:nvPr/>
                </p:nvSpPr>
                <p:spPr bwMode="auto">
                  <a:xfrm flipH="1">
                    <a:off x="861" y="3721"/>
                    <a:ext cx="280" cy="73"/>
                  </a:xfrm>
                  <a:custGeom>
                    <a:avLst/>
                    <a:gdLst>
                      <a:gd name="T0" fmla="*/ 0 w 280"/>
                      <a:gd name="T1" fmla="*/ 1 h 73"/>
                      <a:gd name="T2" fmla="*/ 24 w 280"/>
                      <a:gd name="T3" fmla="*/ 1 h 73"/>
                      <a:gd name="T4" fmla="*/ 79 w 280"/>
                      <a:gd name="T5" fmla="*/ 10 h 73"/>
                      <a:gd name="T6" fmla="*/ 145 w 280"/>
                      <a:gd name="T7" fmla="*/ 46 h 73"/>
                      <a:gd name="T8" fmla="*/ 213 w 280"/>
                      <a:gd name="T9" fmla="*/ 68 h 73"/>
                      <a:gd name="T10" fmla="*/ 280 w 280"/>
                      <a:gd name="T11" fmla="*/ 73 h 7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80" h="73">
                        <a:moveTo>
                          <a:pt x="0" y="1"/>
                        </a:moveTo>
                        <a:cubicBezTo>
                          <a:pt x="5" y="0"/>
                          <a:pt x="11" y="0"/>
                          <a:pt x="24" y="1"/>
                        </a:cubicBezTo>
                        <a:cubicBezTo>
                          <a:pt x="37" y="2"/>
                          <a:pt x="59" y="3"/>
                          <a:pt x="79" y="10"/>
                        </a:cubicBezTo>
                        <a:cubicBezTo>
                          <a:pt x="99" y="17"/>
                          <a:pt x="123" y="36"/>
                          <a:pt x="145" y="46"/>
                        </a:cubicBezTo>
                        <a:cubicBezTo>
                          <a:pt x="167" y="56"/>
                          <a:pt x="191" y="64"/>
                          <a:pt x="213" y="68"/>
                        </a:cubicBezTo>
                        <a:cubicBezTo>
                          <a:pt x="235" y="72"/>
                          <a:pt x="257" y="72"/>
                          <a:pt x="280" y="73"/>
                        </a:cubicBezTo>
                      </a:path>
                    </a:pathLst>
                  </a:custGeom>
                  <a:noFill/>
                  <a:ln w="3175" cap="rnd" cmpd="sng">
                    <a:solidFill>
                      <a:srgbClr val="000080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38" name="Freeform 114"/>
                  <p:cNvSpPr>
                    <a:spLocks/>
                  </p:cNvSpPr>
                  <p:nvPr/>
                </p:nvSpPr>
                <p:spPr bwMode="auto">
                  <a:xfrm>
                    <a:off x="1142" y="3721"/>
                    <a:ext cx="280" cy="73"/>
                  </a:xfrm>
                  <a:custGeom>
                    <a:avLst/>
                    <a:gdLst>
                      <a:gd name="T0" fmla="*/ 0 w 280"/>
                      <a:gd name="T1" fmla="*/ 1 h 73"/>
                      <a:gd name="T2" fmla="*/ 24 w 280"/>
                      <a:gd name="T3" fmla="*/ 1 h 73"/>
                      <a:gd name="T4" fmla="*/ 79 w 280"/>
                      <a:gd name="T5" fmla="*/ 10 h 73"/>
                      <a:gd name="T6" fmla="*/ 145 w 280"/>
                      <a:gd name="T7" fmla="*/ 46 h 73"/>
                      <a:gd name="T8" fmla="*/ 213 w 280"/>
                      <a:gd name="T9" fmla="*/ 68 h 73"/>
                      <a:gd name="T10" fmla="*/ 280 w 280"/>
                      <a:gd name="T11" fmla="*/ 73 h 7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80" h="73">
                        <a:moveTo>
                          <a:pt x="0" y="1"/>
                        </a:moveTo>
                        <a:cubicBezTo>
                          <a:pt x="5" y="0"/>
                          <a:pt x="11" y="0"/>
                          <a:pt x="24" y="1"/>
                        </a:cubicBezTo>
                        <a:cubicBezTo>
                          <a:pt x="37" y="2"/>
                          <a:pt x="59" y="3"/>
                          <a:pt x="79" y="10"/>
                        </a:cubicBezTo>
                        <a:cubicBezTo>
                          <a:pt x="99" y="17"/>
                          <a:pt x="123" y="36"/>
                          <a:pt x="145" y="46"/>
                        </a:cubicBezTo>
                        <a:cubicBezTo>
                          <a:pt x="167" y="56"/>
                          <a:pt x="191" y="64"/>
                          <a:pt x="213" y="68"/>
                        </a:cubicBezTo>
                        <a:cubicBezTo>
                          <a:pt x="235" y="72"/>
                          <a:pt x="257" y="72"/>
                          <a:pt x="280" y="73"/>
                        </a:cubicBezTo>
                      </a:path>
                    </a:pathLst>
                  </a:custGeom>
                  <a:noFill/>
                  <a:ln w="3175" cap="rnd" cmpd="sng">
                    <a:solidFill>
                      <a:srgbClr val="000080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39" name="Freeform 115"/>
                  <p:cNvSpPr>
                    <a:spLocks/>
                  </p:cNvSpPr>
                  <p:nvPr/>
                </p:nvSpPr>
                <p:spPr bwMode="auto">
                  <a:xfrm flipH="1">
                    <a:off x="1422" y="3721"/>
                    <a:ext cx="280" cy="73"/>
                  </a:xfrm>
                  <a:custGeom>
                    <a:avLst/>
                    <a:gdLst>
                      <a:gd name="T0" fmla="*/ 0 w 280"/>
                      <a:gd name="T1" fmla="*/ 1 h 73"/>
                      <a:gd name="T2" fmla="*/ 24 w 280"/>
                      <a:gd name="T3" fmla="*/ 1 h 73"/>
                      <a:gd name="T4" fmla="*/ 79 w 280"/>
                      <a:gd name="T5" fmla="*/ 10 h 73"/>
                      <a:gd name="T6" fmla="*/ 145 w 280"/>
                      <a:gd name="T7" fmla="*/ 46 h 73"/>
                      <a:gd name="T8" fmla="*/ 213 w 280"/>
                      <a:gd name="T9" fmla="*/ 68 h 73"/>
                      <a:gd name="T10" fmla="*/ 280 w 280"/>
                      <a:gd name="T11" fmla="*/ 73 h 7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80" h="73">
                        <a:moveTo>
                          <a:pt x="0" y="1"/>
                        </a:moveTo>
                        <a:cubicBezTo>
                          <a:pt x="5" y="0"/>
                          <a:pt x="11" y="0"/>
                          <a:pt x="24" y="1"/>
                        </a:cubicBezTo>
                        <a:cubicBezTo>
                          <a:pt x="37" y="2"/>
                          <a:pt x="59" y="3"/>
                          <a:pt x="79" y="10"/>
                        </a:cubicBezTo>
                        <a:cubicBezTo>
                          <a:pt x="99" y="17"/>
                          <a:pt x="123" y="36"/>
                          <a:pt x="145" y="46"/>
                        </a:cubicBezTo>
                        <a:cubicBezTo>
                          <a:pt x="167" y="56"/>
                          <a:pt x="191" y="64"/>
                          <a:pt x="213" y="68"/>
                        </a:cubicBezTo>
                        <a:cubicBezTo>
                          <a:pt x="235" y="72"/>
                          <a:pt x="257" y="72"/>
                          <a:pt x="280" y="73"/>
                        </a:cubicBezTo>
                      </a:path>
                    </a:pathLst>
                  </a:custGeom>
                  <a:noFill/>
                  <a:ln w="3175" cap="rnd" cmpd="sng">
                    <a:solidFill>
                      <a:srgbClr val="000080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307" name="Line 116"/>
                <p:cNvSpPr>
                  <a:spLocks noChangeShapeType="1"/>
                </p:cNvSpPr>
                <p:nvPr/>
              </p:nvSpPr>
              <p:spPr bwMode="auto">
                <a:xfrm>
                  <a:off x="1433" y="3051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08" name="Line 117"/>
                <p:cNvSpPr>
                  <a:spLocks noChangeShapeType="1"/>
                </p:cNvSpPr>
                <p:nvPr/>
              </p:nvSpPr>
              <p:spPr bwMode="auto">
                <a:xfrm>
                  <a:off x="1589" y="3150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09" name="Line 118"/>
                <p:cNvSpPr>
                  <a:spLocks noChangeShapeType="1"/>
                </p:cNvSpPr>
                <p:nvPr/>
              </p:nvSpPr>
              <p:spPr bwMode="auto">
                <a:xfrm>
                  <a:off x="1107" y="3189"/>
                  <a:ext cx="154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0" name="Line 119"/>
                <p:cNvSpPr>
                  <a:spLocks noChangeShapeType="1"/>
                </p:cNvSpPr>
                <p:nvPr/>
              </p:nvSpPr>
              <p:spPr bwMode="auto">
                <a:xfrm>
                  <a:off x="1853" y="3126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1" name="Line 120"/>
                <p:cNvSpPr>
                  <a:spLocks noChangeShapeType="1"/>
                </p:cNvSpPr>
                <p:nvPr/>
              </p:nvSpPr>
              <p:spPr bwMode="auto">
                <a:xfrm>
                  <a:off x="2009" y="3222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2" name="Text Box 121"/>
                <p:cNvSpPr txBox="1">
                  <a:spLocks noChangeArrowheads="1"/>
                </p:cNvSpPr>
                <p:nvPr/>
              </p:nvSpPr>
              <p:spPr bwMode="auto">
                <a:xfrm>
                  <a:off x="2406" y="3806"/>
                  <a:ext cx="42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Time</a:t>
                  </a:r>
                </a:p>
              </p:txBody>
            </p:sp>
            <p:sp>
              <p:nvSpPr>
                <p:cNvPr id="11313" name="Line 122"/>
                <p:cNvSpPr>
                  <a:spLocks noChangeShapeType="1"/>
                </p:cNvSpPr>
                <p:nvPr/>
              </p:nvSpPr>
              <p:spPr bwMode="auto">
                <a:xfrm>
                  <a:off x="1152" y="2718"/>
                  <a:ext cx="0" cy="80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stealth" w="lg" len="lg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11314" name="Picture 123" descr="txp_fig"/>
                <p:cNvPicPr>
                  <a:picLocks noChangeAspect="1" noChangeArrowheads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9" y="2685"/>
                  <a:ext cx="560" cy="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11315" name="Group 124"/>
                <p:cNvGrpSpPr>
                  <a:grpSpLocks/>
                </p:cNvGrpSpPr>
                <p:nvPr/>
              </p:nvGrpSpPr>
              <p:grpSpPr bwMode="auto">
                <a:xfrm>
                  <a:off x="1149" y="3802"/>
                  <a:ext cx="1121" cy="73"/>
                  <a:chOff x="581" y="3721"/>
                  <a:chExt cx="1121" cy="73"/>
                </a:xfrm>
              </p:grpSpPr>
              <p:sp>
                <p:nvSpPr>
                  <p:cNvPr id="11332" name="Freeform 125"/>
                  <p:cNvSpPr>
                    <a:spLocks/>
                  </p:cNvSpPr>
                  <p:nvPr/>
                </p:nvSpPr>
                <p:spPr bwMode="auto">
                  <a:xfrm>
                    <a:off x="581" y="3721"/>
                    <a:ext cx="280" cy="73"/>
                  </a:xfrm>
                  <a:custGeom>
                    <a:avLst/>
                    <a:gdLst>
                      <a:gd name="T0" fmla="*/ 0 w 280"/>
                      <a:gd name="T1" fmla="*/ 1 h 73"/>
                      <a:gd name="T2" fmla="*/ 24 w 280"/>
                      <a:gd name="T3" fmla="*/ 1 h 73"/>
                      <a:gd name="T4" fmla="*/ 79 w 280"/>
                      <a:gd name="T5" fmla="*/ 10 h 73"/>
                      <a:gd name="T6" fmla="*/ 145 w 280"/>
                      <a:gd name="T7" fmla="*/ 46 h 73"/>
                      <a:gd name="T8" fmla="*/ 213 w 280"/>
                      <a:gd name="T9" fmla="*/ 68 h 73"/>
                      <a:gd name="T10" fmla="*/ 280 w 280"/>
                      <a:gd name="T11" fmla="*/ 73 h 7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80" h="73">
                        <a:moveTo>
                          <a:pt x="0" y="1"/>
                        </a:moveTo>
                        <a:cubicBezTo>
                          <a:pt x="5" y="0"/>
                          <a:pt x="11" y="0"/>
                          <a:pt x="24" y="1"/>
                        </a:cubicBezTo>
                        <a:cubicBezTo>
                          <a:pt x="37" y="2"/>
                          <a:pt x="59" y="3"/>
                          <a:pt x="79" y="10"/>
                        </a:cubicBezTo>
                        <a:cubicBezTo>
                          <a:pt x="99" y="17"/>
                          <a:pt x="123" y="36"/>
                          <a:pt x="145" y="46"/>
                        </a:cubicBezTo>
                        <a:cubicBezTo>
                          <a:pt x="167" y="56"/>
                          <a:pt x="191" y="64"/>
                          <a:pt x="213" y="68"/>
                        </a:cubicBezTo>
                        <a:cubicBezTo>
                          <a:pt x="235" y="72"/>
                          <a:pt x="257" y="72"/>
                          <a:pt x="280" y="73"/>
                        </a:cubicBezTo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33" name="Freeform 126"/>
                  <p:cNvSpPr>
                    <a:spLocks/>
                  </p:cNvSpPr>
                  <p:nvPr/>
                </p:nvSpPr>
                <p:spPr bwMode="auto">
                  <a:xfrm flipH="1">
                    <a:off x="861" y="3721"/>
                    <a:ext cx="280" cy="73"/>
                  </a:xfrm>
                  <a:custGeom>
                    <a:avLst/>
                    <a:gdLst>
                      <a:gd name="T0" fmla="*/ 0 w 280"/>
                      <a:gd name="T1" fmla="*/ 1 h 73"/>
                      <a:gd name="T2" fmla="*/ 24 w 280"/>
                      <a:gd name="T3" fmla="*/ 1 h 73"/>
                      <a:gd name="T4" fmla="*/ 79 w 280"/>
                      <a:gd name="T5" fmla="*/ 10 h 73"/>
                      <a:gd name="T6" fmla="*/ 145 w 280"/>
                      <a:gd name="T7" fmla="*/ 46 h 73"/>
                      <a:gd name="T8" fmla="*/ 213 w 280"/>
                      <a:gd name="T9" fmla="*/ 68 h 73"/>
                      <a:gd name="T10" fmla="*/ 280 w 280"/>
                      <a:gd name="T11" fmla="*/ 73 h 7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80" h="73">
                        <a:moveTo>
                          <a:pt x="0" y="1"/>
                        </a:moveTo>
                        <a:cubicBezTo>
                          <a:pt x="5" y="0"/>
                          <a:pt x="11" y="0"/>
                          <a:pt x="24" y="1"/>
                        </a:cubicBezTo>
                        <a:cubicBezTo>
                          <a:pt x="37" y="2"/>
                          <a:pt x="59" y="3"/>
                          <a:pt x="79" y="10"/>
                        </a:cubicBezTo>
                        <a:cubicBezTo>
                          <a:pt x="99" y="17"/>
                          <a:pt x="123" y="36"/>
                          <a:pt x="145" y="46"/>
                        </a:cubicBezTo>
                        <a:cubicBezTo>
                          <a:pt x="167" y="56"/>
                          <a:pt x="191" y="64"/>
                          <a:pt x="213" y="68"/>
                        </a:cubicBezTo>
                        <a:cubicBezTo>
                          <a:pt x="235" y="72"/>
                          <a:pt x="257" y="72"/>
                          <a:pt x="280" y="73"/>
                        </a:cubicBezTo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34" name="Freeform 127"/>
                  <p:cNvSpPr>
                    <a:spLocks/>
                  </p:cNvSpPr>
                  <p:nvPr/>
                </p:nvSpPr>
                <p:spPr bwMode="auto">
                  <a:xfrm>
                    <a:off x="1142" y="3721"/>
                    <a:ext cx="280" cy="73"/>
                  </a:xfrm>
                  <a:custGeom>
                    <a:avLst/>
                    <a:gdLst>
                      <a:gd name="T0" fmla="*/ 0 w 280"/>
                      <a:gd name="T1" fmla="*/ 1 h 73"/>
                      <a:gd name="T2" fmla="*/ 24 w 280"/>
                      <a:gd name="T3" fmla="*/ 1 h 73"/>
                      <a:gd name="T4" fmla="*/ 79 w 280"/>
                      <a:gd name="T5" fmla="*/ 10 h 73"/>
                      <a:gd name="T6" fmla="*/ 145 w 280"/>
                      <a:gd name="T7" fmla="*/ 46 h 73"/>
                      <a:gd name="T8" fmla="*/ 213 w 280"/>
                      <a:gd name="T9" fmla="*/ 68 h 73"/>
                      <a:gd name="T10" fmla="*/ 280 w 280"/>
                      <a:gd name="T11" fmla="*/ 73 h 7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80" h="73">
                        <a:moveTo>
                          <a:pt x="0" y="1"/>
                        </a:moveTo>
                        <a:cubicBezTo>
                          <a:pt x="5" y="0"/>
                          <a:pt x="11" y="0"/>
                          <a:pt x="24" y="1"/>
                        </a:cubicBezTo>
                        <a:cubicBezTo>
                          <a:pt x="37" y="2"/>
                          <a:pt x="59" y="3"/>
                          <a:pt x="79" y="10"/>
                        </a:cubicBezTo>
                        <a:cubicBezTo>
                          <a:pt x="99" y="17"/>
                          <a:pt x="123" y="36"/>
                          <a:pt x="145" y="46"/>
                        </a:cubicBezTo>
                        <a:cubicBezTo>
                          <a:pt x="167" y="56"/>
                          <a:pt x="191" y="64"/>
                          <a:pt x="213" y="68"/>
                        </a:cubicBezTo>
                        <a:cubicBezTo>
                          <a:pt x="235" y="72"/>
                          <a:pt x="257" y="72"/>
                          <a:pt x="280" y="73"/>
                        </a:cubicBezTo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35" name="Freeform 128"/>
                  <p:cNvSpPr>
                    <a:spLocks/>
                  </p:cNvSpPr>
                  <p:nvPr/>
                </p:nvSpPr>
                <p:spPr bwMode="auto">
                  <a:xfrm flipH="1">
                    <a:off x="1422" y="3721"/>
                    <a:ext cx="280" cy="73"/>
                  </a:xfrm>
                  <a:custGeom>
                    <a:avLst/>
                    <a:gdLst>
                      <a:gd name="T0" fmla="*/ 0 w 280"/>
                      <a:gd name="T1" fmla="*/ 1 h 73"/>
                      <a:gd name="T2" fmla="*/ 24 w 280"/>
                      <a:gd name="T3" fmla="*/ 1 h 73"/>
                      <a:gd name="T4" fmla="*/ 79 w 280"/>
                      <a:gd name="T5" fmla="*/ 10 h 73"/>
                      <a:gd name="T6" fmla="*/ 145 w 280"/>
                      <a:gd name="T7" fmla="*/ 46 h 73"/>
                      <a:gd name="T8" fmla="*/ 213 w 280"/>
                      <a:gd name="T9" fmla="*/ 68 h 73"/>
                      <a:gd name="T10" fmla="*/ 280 w 280"/>
                      <a:gd name="T11" fmla="*/ 73 h 7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80" h="73">
                        <a:moveTo>
                          <a:pt x="0" y="1"/>
                        </a:moveTo>
                        <a:cubicBezTo>
                          <a:pt x="5" y="0"/>
                          <a:pt x="11" y="0"/>
                          <a:pt x="24" y="1"/>
                        </a:cubicBezTo>
                        <a:cubicBezTo>
                          <a:pt x="37" y="2"/>
                          <a:pt x="59" y="3"/>
                          <a:pt x="79" y="10"/>
                        </a:cubicBezTo>
                        <a:cubicBezTo>
                          <a:pt x="99" y="17"/>
                          <a:pt x="123" y="36"/>
                          <a:pt x="145" y="46"/>
                        </a:cubicBezTo>
                        <a:cubicBezTo>
                          <a:pt x="167" y="56"/>
                          <a:pt x="191" y="64"/>
                          <a:pt x="213" y="68"/>
                        </a:cubicBezTo>
                        <a:cubicBezTo>
                          <a:pt x="235" y="72"/>
                          <a:pt x="257" y="72"/>
                          <a:pt x="280" y="73"/>
                        </a:cubicBezTo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316" name="Line 129"/>
                <p:cNvSpPr>
                  <a:spLocks noChangeShapeType="1"/>
                </p:cNvSpPr>
                <p:nvPr/>
              </p:nvSpPr>
              <p:spPr bwMode="auto">
                <a:xfrm>
                  <a:off x="1152" y="3537"/>
                  <a:ext cx="0" cy="7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stealth" w="lg" len="lg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7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902" y="3480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</a:p>
              </p:txBody>
            </p:sp>
            <p:grpSp>
              <p:nvGrpSpPr>
                <p:cNvPr id="11318" name="Group 131"/>
                <p:cNvGrpSpPr>
                  <a:grpSpLocks/>
                </p:cNvGrpSpPr>
                <p:nvPr/>
              </p:nvGrpSpPr>
              <p:grpSpPr bwMode="auto">
                <a:xfrm>
                  <a:off x="1184" y="2970"/>
                  <a:ext cx="1126" cy="458"/>
                  <a:chOff x="2303" y="2019"/>
                  <a:chExt cx="1126" cy="458"/>
                </a:xfrm>
              </p:grpSpPr>
              <p:sp>
                <p:nvSpPr>
                  <p:cNvPr id="11328" name="Freeform 132"/>
                  <p:cNvSpPr>
                    <a:spLocks/>
                  </p:cNvSpPr>
                  <p:nvPr/>
                </p:nvSpPr>
                <p:spPr bwMode="auto">
                  <a:xfrm>
                    <a:off x="2303" y="2022"/>
                    <a:ext cx="280" cy="455"/>
                  </a:xfrm>
                  <a:custGeom>
                    <a:avLst/>
                    <a:gdLst>
                      <a:gd name="T0" fmla="*/ 0 w 280"/>
                      <a:gd name="T1" fmla="*/ 55940 h 73"/>
                      <a:gd name="T2" fmla="*/ 24 w 280"/>
                      <a:gd name="T3" fmla="*/ 55940 h 73"/>
                      <a:gd name="T4" fmla="*/ 79 w 280"/>
                      <a:gd name="T5" fmla="*/ 582575 h 73"/>
                      <a:gd name="T6" fmla="*/ 145 w 280"/>
                      <a:gd name="T7" fmla="*/ 2700107 h 73"/>
                      <a:gd name="T8" fmla="*/ 213 w 280"/>
                      <a:gd name="T9" fmla="*/ 3988754 h 73"/>
                      <a:gd name="T10" fmla="*/ 280 w 280"/>
                      <a:gd name="T11" fmla="*/ 4280042 h 7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80" h="73">
                        <a:moveTo>
                          <a:pt x="0" y="1"/>
                        </a:moveTo>
                        <a:cubicBezTo>
                          <a:pt x="5" y="0"/>
                          <a:pt x="11" y="0"/>
                          <a:pt x="24" y="1"/>
                        </a:cubicBezTo>
                        <a:cubicBezTo>
                          <a:pt x="37" y="2"/>
                          <a:pt x="59" y="3"/>
                          <a:pt x="79" y="10"/>
                        </a:cubicBezTo>
                        <a:cubicBezTo>
                          <a:pt x="99" y="17"/>
                          <a:pt x="123" y="36"/>
                          <a:pt x="145" y="46"/>
                        </a:cubicBezTo>
                        <a:cubicBezTo>
                          <a:pt x="167" y="56"/>
                          <a:pt x="191" y="64"/>
                          <a:pt x="213" y="68"/>
                        </a:cubicBezTo>
                        <a:cubicBezTo>
                          <a:pt x="235" y="72"/>
                          <a:pt x="257" y="72"/>
                          <a:pt x="280" y="73"/>
                        </a:cubicBezTo>
                      </a:path>
                    </a:pathLst>
                  </a:custGeom>
                  <a:noFill/>
                  <a:ln w="22225" cap="flat">
                    <a:solidFill>
                      <a:srgbClr val="FF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29" name="Freeform 133"/>
                  <p:cNvSpPr>
                    <a:spLocks/>
                  </p:cNvSpPr>
                  <p:nvPr/>
                </p:nvSpPr>
                <p:spPr bwMode="auto">
                  <a:xfrm>
                    <a:off x="2871" y="2020"/>
                    <a:ext cx="280" cy="455"/>
                  </a:xfrm>
                  <a:custGeom>
                    <a:avLst/>
                    <a:gdLst>
                      <a:gd name="T0" fmla="*/ 0 w 280"/>
                      <a:gd name="T1" fmla="*/ 55940 h 73"/>
                      <a:gd name="T2" fmla="*/ 24 w 280"/>
                      <a:gd name="T3" fmla="*/ 55940 h 73"/>
                      <a:gd name="T4" fmla="*/ 79 w 280"/>
                      <a:gd name="T5" fmla="*/ 582575 h 73"/>
                      <a:gd name="T6" fmla="*/ 145 w 280"/>
                      <a:gd name="T7" fmla="*/ 2700107 h 73"/>
                      <a:gd name="T8" fmla="*/ 213 w 280"/>
                      <a:gd name="T9" fmla="*/ 3988754 h 73"/>
                      <a:gd name="T10" fmla="*/ 280 w 280"/>
                      <a:gd name="T11" fmla="*/ 4280042 h 7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80" h="73">
                        <a:moveTo>
                          <a:pt x="0" y="1"/>
                        </a:moveTo>
                        <a:cubicBezTo>
                          <a:pt x="5" y="0"/>
                          <a:pt x="11" y="0"/>
                          <a:pt x="24" y="1"/>
                        </a:cubicBezTo>
                        <a:cubicBezTo>
                          <a:pt x="37" y="2"/>
                          <a:pt x="59" y="3"/>
                          <a:pt x="79" y="10"/>
                        </a:cubicBezTo>
                        <a:cubicBezTo>
                          <a:pt x="99" y="17"/>
                          <a:pt x="123" y="36"/>
                          <a:pt x="145" y="46"/>
                        </a:cubicBezTo>
                        <a:cubicBezTo>
                          <a:pt x="167" y="56"/>
                          <a:pt x="191" y="64"/>
                          <a:pt x="213" y="68"/>
                        </a:cubicBezTo>
                        <a:cubicBezTo>
                          <a:pt x="235" y="72"/>
                          <a:pt x="257" y="72"/>
                          <a:pt x="280" y="73"/>
                        </a:cubicBezTo>
                      </a:path>
                    </a:pathLst>
                  </a:custGeom>
                  <a:noFill/>
                  <a:ln w="22225" cap="flat">
                    <a:solidFill>
                      <a:srgbClr val="FF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30" name="Freeform 134"/>
                  <p:cNvSpPr>
                    <a:spLocks/>
                  </p:cNvSpPr>
                  <p:nvPr/>
                </p:nvSpPr>
                <p:spPr bwMode="auto">
                  <a:xfrm flipH="1">
                    <a:off x="2585" y="2022"/>
                    <a:ext cx="280" cy="455"/>
                  </a:xfrm>
                  <a:custGeom>
                    <a:avLst/>
                    <a:gdLst>
                      <a:gd name="T0" fmla="*/ 0 w 280"/>
                      <a:gd name="T1" fmla="*/ 55940 h 73"/>
                      <a:gd name="T2" fmla="*/ 24 w 280"/>
                      <a:gd name="T3" fmla="*/ 55940 h 73"/>
                      <a:gd name="T4" fmla="*/ 79 w 280"/>
                      <a:gd name="T5" fmla="*/ 582575 h 73"/>
                      <a:gd name="T6" fmla="*/ 145 w 280"/>
                      <a:gd name="T7" fmla="*/ 2700107 h 73"/>
                      <a:gd name="T8" fmla="*/ 213 w 280"/>
                      <a:gd name="T9" fmla="*/ 3988754 h 73"/>
                      <a:gd name="T10" fmla="*/ 280 w 280"/>
                      <a:gd name="T11" fmla="*/ 4280042 h 7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80" h="73">
                        <a:moveTo>
                          <a:pt x="0" y="1"/>
                        </a:moveTo>
                        <a:cubicBezTo>
                          <a:pt x="5" y="0"/>
                          <a:pt x="11" y="0"/>
                          <a:pt x="24" y="1"/>
                        </a:cubicBezTo>
                        <a:cubicBezTo>
                          <a:pt x="37" y="2"/>
                          <a:pt x="59" y="3"/>
                          <a:pt x="79" y="10"/>
                        </a:cubicBezTo>
                        <a:cubicBezTo>
                          <a:pt x="99" y="17"/>
                          <a:pt x="123" y="36"/>
                          <a:pt x="145" y="46"/>
                        </a:cubicBezTo>
                        <a:cubicBezTo>
                          <a:pt x="167" y="56"/>
                          <a:pt x="191" y="64"/>
                          <a:pt x="213" y="68"/>
                        </a:cubicBezTo>
                        <a:cubicBezTo>
                          <a:pt x="235" y="72"/>
                          <a:pt x="257" y="72"/>
                          <a:pt x="280" y="73"/>
                        </a:cubicBezTo>
                      </a:path>
                    </a:pathLst>
                  </a:custGeom>
                  <a:noFill/>
                  <a:ln w="22225" cap="flat">
                    <a:solidFill>
                      <a:srgbClr val="FF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31" name="Freeform 135"/>
                  <p:cNvSpPr>
                    <a:spLocks/>
                  </p:cNvSpPr>
                  <p:nvPr/>
                </p:nvSpPr>
                <p:spPr bwMode="auto">
                  <a:xfrm flipH="1">
                    <a:off x="3149" y="2019"/>
                    <a:ext cx="280" cy="455"/>
                  </a:xfrm>
                  <a:custGeom>
                    <a:avLst/>
                    <a:gdLst>
                      <a:gd name="T0" fmla="*/ 0 w 280"/>
                      <a:gd name="T1" fmla="*/ 55940 h 73"/>
                      <a:gd name="T2" fmla="*/ 24 w 280"/>
                      <a:gd name="T3" fmla="*/ 55940 h 73"/>
                      <a:gd name="T4" fmla="*/ 79 w 280"/>
                      <a:gd name="T5" fmla="*/ 582575 h 73"/>
                      <a:gd name="T6" fmla="*/ 145 w 280"/>
                      <a:gd name="T7" fmla="*/ 2700107 h 73"/>
                      <a:gd name="T8" fmla="*/ 213 w 280"/>
                      <a:gd name="T9" fmla="*/ 3988754 h 73"/>
                      <a:gd name="T10" fmla="*/ 280 w 280"/>
                      <a:gd name="T11" fmla="*/ 4280042 h 7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80" h="73">
                        <a:moveTo>
                          <a:pt x="0" y="1"/>
                        </a:moveTo>
                        <a:cubicBezTo>
                          <a:pt x="5" y="0"/>
                          <a:pt x="11" y="0"/>
                          <a:pt x="24" y="1"/>
                        </a:cubicBezTo>
                        <a:cubicBezTo>
                          <a:pt x="37" y="2"/>
                          <a:pt x="59" y="3"/>
                          <a:pt x="79" y="10"/>
                        </a:cubicBezTo>
                        <a:cubicBezTo>
                          <a:pt x="99" y="17"/>
                          <a:pt x="123" y="36"/>
                          <a:pt x="145" y="46"/>
                        </a:cubicBezTo>
                        <a:cubicBezTo>
                          <a:pt x="167" y="56"/>
                          <a:pt x="191" y="64"/>
                          <a:pt x="213" y="68"/>
                        </a:cubicBezTo>
                        <a:cubicBezTo>
                          <a:pt x="235" y="72"/>
                          <a:pt x="257" y="72"/>
                          <a:pt x="280" y="73"/>
                        </a:cubicBezTo>
                      </a:path>
                    </a:pathLst>
                  </a:custGeom>
                  <a:noFill/>
                  <a:ln w="22225" cap="flat">
                    <a:solidFill>
                      <a:srgbClr val="FF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319" name="Text Box 136"/>
                <p:cNvSpPr txBox="1">
                  <a:spLocks noChangeArrowheads="1"/>
                </p:cNvSpPr>
                <p:nvPr/>
              </p:nvSpPr>
              <p:spPr bwMode="auto">
                <a:xfrm>
                  <a:off x="188" y="2960"/>
                  <a:ext cx="22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</a:t>
                  </a:r>
                </a:p>
              </p:txBody>
            </p:sp>
            <p:sp>
              <p:nvSpPr>
                <p:cNvPr id="11320" name="Arc 137"/>
                <p:cNvSpPr>
                  <a:spLocks/>
                </p:cNvSpPr>
                <p:nvPr/>
              </p:nvSpPr>
              <p:spPr bwMode="auto">
                <a:xfrm flipH="1">
                  <a:off x="325" y="2908"/>
                  <a:ext cx="185" cy="561"/>
                </a:xfrm>
                <a:custGeom>
                  <a:avLst/>
                  <a:gdLst>
                    <a:gd name="T0" fmla="*/ 0 w 13449"/>
                    <a:gd name="T1" fmla="*/ 0 h 21600"/>
                    <a:gd name="T2" fmla="*/ 0 w 13449"/>
                    <a:gd name="T3" fmla="*/ 0 h 21600"/>
                    <a:gd name="T4" fmla="*/ 0 w 13449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449" h="21600" fill="none" extrusionOk="0">
                      <a:moveTo>
                        <a:pt x="0" y="0"/>
                      </a:moveTo>
                      <a:cubicBezTo>
                        <a:pt x="4885" y="0"/>
                        <a:pt x="9626" y="1656"/>
                        <a:pt x="13449" y="4697"/>
                      </a:cubicBezTo>
                    </a:path>
                    <a:path w="13449" h="21600" stroke="0" extrusionOk="0">
                      <a:moveTo>
                        <a:pt x="0" y="0"/>
                      </a:moveTo>
                      <a:cubicBezTo>
                        <a:pt x="4885" y="0"/>
                        <a:pt x="9626" y="1656"/>
                        <a:pt x="13449" y="4697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21" name="Arc 138"/>
                <p:cNvSpPr>
                  <a:spLocks/>
                </p:cNvSpPr>
                <p:nvPr/>
              </p:nvSpPr>
              <p:spPr bwMode="auto">
                <a:xfrm flipH="1">
                  <a:off x="240" y="3181"/>
                  <a:ext cx="273" cy="368"/>
                </a:xfrm>
                <a:custGeom>
                  <a:avLst/>
                  <a:gdLst>
                    <a:gd name="T0" fmla="*/ 0 w 21600"/>
                    <a:gd name="T1" fmla="*/ 0 h 17661"/>
                    <a:gd name="T2" fmla="*/ 0 w 21600"/>
                    <a:gd name="T3" fmla="*/ 0 h 17661"/>
                    <a:gd name="T4" fmla="*/ 0 w 21600"/>
                    <a:gd name="T5" fmla="*/ 0 h 1766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17661" fill="none" extrusionOk="0">
                      <a:moveTo>
                        <a:pt x="19808" y="0"/>
                      </a:moveTo>
                      <a:cubicBezTo>
                        <a:pt x="20990" y="2717"/>
                        <a:pt x="21600" y="5648"/>
                        <a:pt x="21600" y="8612"/>
                      </a:cubicBezTo>
                      <a:cubicBezTo>
                        <a:pt x="21600" y="11736"/>
                        <a:pt x="20922" y="14823"/>
                        <a:pt x="19613" y="17661"/>
                      </a:cubicBezTo>
                    </a:path>
                    <a:path w="21600" h="17661" stroke="0" extrusionOk="0">
                      <a:moveTo>
                        <a:pt x="19808" y="0"/>
                      </a:moveTo>
                      <a:cubicBezTo>
                        <a:pt x="20990" y="2717"/>
                        <a:pt x="21600" y="5648"/>
                        <a:pt x="21600" y="8612"/>
                      </a:cubicBezTo>
                      <a:cubicBezTo>
                        <a:pt x="21600" y="11736"/>
                        <a:pt x="20922" y="14823"/>
                        <a:pt x="19613" y="17661"/>
                      </a:cubicBezTo>
                      <a:lnTo>
                        <a:pt x="0" y="8612"/>
                      </a:lnTo>
                      <a:lnTo>
                        <a:pt x="19808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22" name="Text Box 139"/>
                <p:cNvSpPr txBox="1">
                  <a:spLocks noChangeArrowheads="1"/>
                </p:cNvSpPr>
                <p:nvPr/>
              </p:nvSpPr>
              <p:spPr bwMode="auto">
                <a:xfrm>
                  <a:off x="686" y="3038"/>
                  <a:ext cx="27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b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</a:t>
                  </a:r>
                </a:p>
              </p:txBody>
            </p:sp>
            <p:sp>
              <p:nvSpPr>
                <p:cNvPr id="11323" name="Line 140"/>
                <p:cNvSpPr>
                  <a:spLocks noChangeShapeType="1"/>
                </p:cNvSpPr>
                <p:nvPr/>
              </p:nvSpPr>
              <p:spPr bwMode="auto">
                <a:xfrm flipV="1">
                  <a:off x="528" y="3267"/>
                  <a:ext cx="210" cy="216"/>
                </a:xfrm>
                <a:prstGeom prst="line">
                  <a:avLst/>
                </a:prstGeom>
                <a:noFill/>
                <a:ln w="38100" cmpd="dbl">
                  <a:solidFill>
                    <a:schemeClr val="tx1"/>
                  </a:solidFill>
                  <a:round/>
                  <a:headEnd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4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888" y="3066"/>
                  <a:ext cx="374" cy="84"/>
                </a:xfrm>
                <a:prstGeom prst="line">
                  <a:avLst/>
                </a:prstGeom>
                <a:noFill/>
                <a:ln w="38100" cmpd="dbl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5" name="Line 142"/>
                <p:cNvSpPr>
                  <a:spLocks noChangeShapeType="1"/>
                </p:cNvSpPr>
                <p:nvPr/>
              </p:nvSpPr>
              <p:spPr bwMode="auto">
                <a:xfrm>
                  <a:off x="1147" y="3837"/>
                  <a:ext cx="154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6" name="Text Box 143"/>
                <p:cNvSpPr txBox="1">
                  <a:spLocks noChangeArrowheads="1"/>
                </p:cNvSpPr>
                <p:nvPr/>
              </p:nvSpPr>
              <p:spPr bwMode="auto">
                <a:xfrm>
                  <a:off x="2414" y="3142"/>
                  <a:ext cx="42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Time</a:t>
                  </a:r>
                </a:p>
              </p:txBody>
            </p:sp>
            <p:pic>
              <p:nvPicPr>
                <p:cNvPr id="11327" name="Picture 144" descr="txp_fig"/>
                <p:cNvPicPr>
                  <a:picLocks noChangeAspect="1" noChangeArrowheads="1"/>
                </p:cNvPicPr>
                <p:nvPr>
                  <p:custDataLst>
                    <p:tags r:id="rId8"/>
                  </p:custDataLst>
                </p:nvPr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3" y="3502"/>
                  <a:ext cx="786" cy="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11302" name="Text Box 145"/>
            <p:cNvSpPr txBox="1">
              <a:spLocks noChangeArrowheads="1"/>
            </p:cNvSpPr>
            <p:nvPr/>
          </p:nvSpPr>
          <p:spPr bwMode="auto">
            <a:xfrm>
              <a:off x="3030" y="1929"/>
              <a:ext cx="16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At resonance: “absorption”</a:t>
              </a:r>
            </a:p>
          </p:txBody>
        </p:sp>
      </p:grpSp>
      <p:pic>
        <p:nvPicPr>
          <p:cNvPr id="11299" name="Picture 14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082" y="1046164"/>
            <a:ext cx="1617662" cy="80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07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7 L -0.59375 7.40741E-7 " pathEditMode="relative" ptsTypes="AA">
                                      <p:cBhvr>
                                        <p:cTn id="6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-0.5875 1.48148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7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22 0.00556 L -0.62639 0.005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0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10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0243 4.07407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0"/>
                                        <p:tgtEl>
                                          <p:spTgt spid="4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1" grpId="0"/>
      <p:bldP spid="41014" grpId="0"/>
      <p:bldP spid="410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433" y="2171701"/>
            <a:ext cx="136048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732" y="2771775"/>
            <a:ext cx="398145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0" name="Picture 10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319" y="3794125"/>
            <a:ext cx="37592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1853408" y="627063"/>
            <a:ext cx="8455025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/>
              <a:t>                                             </a:t>
            </a:r>
            <a:r>
              <a:rPr lang="en-US" altLang="en-US" b="1"/>
              <a:t>The classical oscillator and Maxwells equations</a:t>
            </a:r>
          </a:p>
          <a:p>
            <a:endParaRPr lang="en-US" altLang="en-US" b="1"/>
          </a:p>
          <a:p>
            <a:r>
              <a:rPr lang="en-US" altLang="en-US" sz="1400"/>
              <a:t>The classical approach is to calculate the motion of the bound electron, modeled as a dipole.  The electron is at a (small) distance </a:t>
            </a:r>
            <a:r>
              <a:rPr lang="en-US" altLang="en-US" sz="1400" i="1"/>
              <a:t>d</a:t>
            </a:r>
            <a:r>
              <a:rPr lang="en-US" altLang="en-US" sz="1400"/>
              <a:t> from the positive ion. It oscillates with the applied electric field.  </a:t>
            </a:r>
          </a:p>
          <a:p>
            <a:r>
              <a:rPr lang="en-US" altLang="en-US" sz="1400"/>
              <a:t>                                                              This is the classical oscillator model.</a:t>
            </a:r>
          </a:p>
          <a:p>
            <a:r>
              <a:rPr lang="en-US" altLang="en-US" sz="1400"/>
              <a:t>Under the influence of an optical oscillating field at </a:t>
            </a:r>
            <a:r>
              <a:rPr lang="en-US" altLang="en-US" sz="1400">
                <a:latin typeface="Symbol" panose="05050102010706020507" pitchFamily="18" charset="2"/>
              </a:rPr>
              <a:t>w</a:t>
            </a:r>
            <a:r>
              <a:rPr lang="en-US" altLang="en-US" sz="1400"/>
              <a:t> the motion of the electron follows the frequency of the applied field, in phase, and is thus </a:t>
            </a:r>
          </a:p>
          <a:p>
            <a:endParaRPr lang="en-US" altLang="en-US" sz="1400"/>
          </a:p>
          <a:p>
            <a:r>
              <a:rPr lang="en-US" altLang="en-US" sz="1400"/>
              <a:t>At a point of observation at a distance </a:t>
            </a:r>
            <a:r>
              <a:rPr lang="en-US" altLang="en-US" sz="1400" i="1"/>
              <a:t>R</a:t>
            </a:r>
            <a:r>
              <a:rPr lang="en-US" altLang="en-US" sz="1400"/>
              <a:t> from the dipole, the field due to the dipole is</a:t>
            </a:r>
          </a:p>
          <a:p>
            <a:endParaRPr lang="en-US" altLang="en-US" sz="1400"/>
          </a:p>
          <a:p>
            <a:endParaRPr lang="en-US" altLang="en-US" sz="1400"/>
          </a:p>
          <a:p>
            <a:endParaRPr lang="en-US" altLang="en-US" sz="1400"/>
          </a:p>
          <a:p>
            <a:r>
              <a:rPr lang="en-US" altLang="en-US" sz="1400"/>
              <a:t>Putting that in Maxwell's propagation equation</a:t>
            </a: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2904333" y="5186363"/>
            <a:ext cx="15875" cy="4556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2840833" y="5602288"/>
            <a:ext cx="369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/>
              <a:t>+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2832894" y="4916488"/>
            <a:ext cx="369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/>
              <a:t>-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2942432" y="5268913"/>
            <a:ext cx="2778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/>
              <a:t>d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2494758" y="4062413"/>
            <a:ext cx="3444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/>
              <a:t>R</a:t>
            </a:r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 flipH="1" flipV="1">
            <a:off x="2677319" y="4376738"/>
            <a:ext cx="58738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2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4058445" y="785813"/>
            <a:ext cx="4132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POLARIZATION   FREE AND BOUND ELECTRON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2216944" y="1358901"/>
            <a:ext cx="520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What happens when you focus and intense light pulse?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3080544" y="2095500"/>
            <a:ext cx="43243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You modify Maxwell’s propagation equation</a:t>
            </a:r>
          </a:p>
          <a:p>
            <a:endParaRPr lang="en-US" altLang="en-US"/>
          </a:p>
          <a:p>
            <a:r>
              <a:rPr lang="en-US" altLang="en-US"/>
              <a:t>You create a plasma: ions – electrons</a:t>
            </a:r>
          </a:p>
          <a:p>
            <a:endParaRPr lang="en-US" altLang="en-US"/>
          </a:p>
          <a:p>
            <a:r>
              <a:rPr lang="en-US" altLang="en-US"/>
              <a:t>Plasma resonance.  </a:t>
            </a:r>
          </a:p>
          <a:p>
            <a:endParaRPr lang="en-US" altLang="en-US"/>
          </a:p>
          <a:p>
            <a:r>
              <a:rPr lang="en-US" altLang="en-US"/>
              <a:t>What does the light do to the plasma, </a:t>
            </a:r>
          </a:p>
          <a:p>
            <a:r>
              <a:rPr lang="en-US" altLang="en-US"/>
              <a:t>and the plasma to the light?</a:t>
            </a:r>
          </a:p>
          <a:p>
            <a:endParaRPr lang="en-US" altLang="en-US"/>
          </a:p>
          <a:p>
            <a:r>
              <a:rPr lang="en-US" altLang="en-US"/>
              <a:t>	it depends on the initial conditions</a:t>
            </a:r>
          </a:p>
        </p:txBody>
      </p:sp>
    </p:spTree>
    <p:extLst>
      <p:ext uri="{BB962C8B-B14F-4D97-AF65-F5344CB8AC3E}">
        <p14:creationId xmlns:p14="http://schemas.microsoft.com/office/powerpoint/2010/main" val="286474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\documentclass{article}&#10;\usepackage{amsmath}&#10;\pagestyle{empty}&#10;\begin{document}&#10;The electron trajectories in the first ps after ionization and their emission into the applied field is a deterministic problem that can only be solved by numerical calculations. Some calculations of the transient response of the electron cloud in linear polarization were reported by Romanov and Levis\\&#10;\small  D. A. Romanov and R. J. Levis. Post-ionization medium evolution in a laser filament: A uniquely nonplasma response. Physical Review E, E86:046408, 2012.&#10;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115" y="425729"/>
            <a:ext cx="8716189" cy="16167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200" y="2384562"/>
            <a:ext cx="5049828" cy="3855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3105" y="2989911"/>
            <a:ext cx="42859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cumulative polarization response </a:t>
            </a:r>
            <a:r>
              <a:rPr lang="en-US" dirty="0" smtClean="0"/>
              <a:t>of a </a:t>
            </a:r>
            <a:r>
              <a:rPr lang="en-US" dirty="0"/>
              <a:t>medium that is being </a:t>
            </a:r>
            <a:r>
              <a:rPr lang="en-US" dirty="0" smtClean="0"/>
              <a:t>tunnel </a:t>
            </a:r>
            <a:r>
              <a:rPr lang="en-US" dirty="0"/>
              <a:t>ionized by a laser pulse </a:t>
            </a:r>
            <a:r>
              <a:rPr lang="en-US" dirty="0" smtClean="0"/>
              <a:t>with rectangular </a:t>
            </a:r>
            <a:r>
              <a:rPr lang="en-US" dirty="0"/>
              <a:t>envelope. The laser electric field oscillations are </a:t>
            </a:r>
            <a:r>
              <a:rPr lang="en-US" dirty="0" smtClean="0"/>
              <a:t>shown for </a:t>
            </a:r>
            <a:r>
              <a:rPr lang="en-US" dirty="0"/>
              <a:t>comparison, not to scale</a:t>
            </a:r>
          </a:p>
        </p:txBody>
      </p:sp>
    </p:spTree>
    <p:extLst>
      <p:ext uri="{BB962C8B-B14F-4D97-AF65-F5344CB8AC3E}">
        <p14:creationId xmlns:p14="http://schemas.microsoft.com/office/powerpoint/2010/main" val="256583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5" name="Group 5"/>
          <p:cNvGrpSpPr>
            <a:grpSpLocks/>
          </p:cNvGrpSpPr>
          <p:nvPr/>
        </p:nvGrpSpPr>
        <p:grpSpPr bwMode="auto">
          <a:xfrm>
            <a:off x="824341" y="152593"/>
            <a:ext cx="10514744" cy="2624059"/>
            <a:chOff x="563" y="1758"/>
            <a:chExt cx="5113" cy="1276"/>
          </a:xfrm>
        </p:grpSpPr>
        <p:pic>
          <p:nvPicPr>
            <p:cNvPr id="51206" name="Picture 6" descr="setting_oscillator_pro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" y="1758"/>
              <a:ext cx="5113" cy="1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07" name="Rectangle 7"/>
            <p:cNvSpPr>
              <a:spLocks noChangeArrowheads="1"/>
            </p:cNvSpPr>
            <p:nvPr/>
          </p:nvSpPr>
          <p:spPr bwMode="auto">
            <a:xfrm>
              <a:off x="1395" y="2848"/>
              <a:ext cx="4071" cy="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" name="Picture 3" descr="\documentclass{article}&#10;\usepackage{amsmath}&#10;\pagestyle{empty}&#10;\begin{document}&#10;&#10;In general in a fluid, the velocity is not only a function of time, but also of position.&#10;Therefore, the derivative of velocity $\vec{v}$ is:&#10;\begin{equation}&#10;\frac{d \vec{v}}{dt} = \frac{\partial \vec{v}}{dt} + (\vec{\nabla} \cdot \vec{v}) \frac{d\vec{r}}{dt}.&#10;= \frac{\partial \vec{v}}{dt} + \vec{v} \vec{\nabla} \cdot \vec{v}.&#10;\label{Navier-Stokes}&#10;\end{equation}&#10;for those familiar with hydrodynamics, this is the Navier Stokes equation.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41" y="3055430"/>
            <a:ext cx="10201874" cy="214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7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documentclass{article}&#10;\usepackage{amsmath}&#10;\pagestyle{empty}&#10;\begin{document}&#10;\noindent&#10;$\vec{v} \nabla \vec{v}$ is the term related to compressibility.&#10;Water in an incompressible liquid.\\Air is compressible \\&#10;Other examples?&#10;&#10;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99" y="230808"/>
            <a:ext cx="9225828" cy="89974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064669" y="935387"/>
            <a:ext cx="5495925" cy="4601852"/>
            <a:chOff x="3064669" y="935387"/>
            <a:chExt cx="5495925" cy="4601852"/>
          </a:xfrm>
        </p:grpSpPr>
        <p:sp>
          <p:nvSpPr>
            <p:cNvPr id="4099" name="TextBox 3"/>
            <p:cNvSpPr txBox="1">
              <a:spLocks noChangeArrowheads="1"/>
            </p:cNvSpPr>
            <p:nvPr/>
          </p:nvSpPr>
          <p:spPr bwMode="auto">
            <a:xfrm>
              <a:off x="4619413" y="935387"/>
              <a:ext cx="26298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dirty="0"/>
                <a:t>Compressible fluid: traffic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4669" y="1414501"/>
              <a:ext cx="5495925" cy="412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5" descr="\documentclass{article}&#10;\usepackage{amsmath}&#10;\pagestyle{empty}&#10;\begin{document}&#10;\noindent&#10;$\vec{v} \nabla \vec{v}$ can be small at low velocities&#10;&#10;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559" y="5821187"/>
            <a:ext cx="4072146" cy="20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documentclass{article}&#10;\usepackage{amsmath}&#10;\pagestyle{empty}&#10;\begin{document}&#10;Electron cloud can be considered incompressible&#10;and $\vec{v} \vec{\nabla} \cdot \vec{v}$ can be neglected&#10;in:&#10;$$&#10;\frac{d \vec{v}}{dt} &#10;= \frac{\partial \vec{v}}{dt} + \vec{v} \vec{\nabla} \cdot \vec{v}).&#10;$$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978829"/>
            <a:ext cx="10428057" cy="1318322"/>
          </a:xfrm>
          <a:prstGeom prst="rect">
            <a:avLst/>
          </a:prstGeom>
        </p:spPr>
      </p:pic>
      <p:pic>
        <p:nvPicPr>
          <p:cNvPr id="4" name="Picture 3" descr="\documentclass{article}&#10;\usepackage{amsmath}&#10;\usepackage{color}&#10;\pagestyle{empty}&#10;\begin{document}&#10;\subsection*{Plasma without applied field}&#10;&#10;The conservation equation for the cloud of electrons is:&#10;\textcolor{red}{$$&#10;\frac{\partial n}{\partial t} + \nabla n v = {\rm Source \ terms}&#10;$$}&#10;One can easily derive this equation by manipulation of Maxwell's equation,&#10;but in doing so, one looses completely the physical picture.&#10;{\em Instead, you can show that this equation results from simple logical consideration of&#10;the flux of electrons entering an infinitesimal volume.}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298" y="2763683"/>
            <a:ext cx="9898283" cy="332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2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\documentclass{article}&#10;\usepackage{amsmath}&#10;\pagestyle{empty}&#10;\begin{document}&#10;To simplify, let us make the following approximations.&#10;\begin{enumerate}&#10;\item $N = N_e + \delta N_e$, where $\delta N_e$ is small compared to $n_0$.&#10;\item Magnetic field neglected&#10;\item $\vec{v} \nabla \vec{v}$ neglected (correct for an incompressible fluid, or for $v$ small)&#10;\item There is no applied external field, no external source.&#10;\item neglect collisions&#10;\end{enumerate}&#10;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103" y="3725590"/>
            <a:ext cx="7565714" cy="2759619"/>
          </a:xfrm>
          <a:prstGeom prst="rect">
            <a:avLst/>
          </a:prstGeom>
        </p:spPr>
      </p:pic>
      <p:pic>
        <p:nvPicPr>
          <p:cNvPr id="9" name="Picture 8" descr="\documentclass{article}&#10;\usepackage{amsmath}&#10;\usepackage{color}&#10;\pagestyle{empty}&#10;\begin{document}&#10;\subsection*{Plasma without applied field}&#10;\noindent&#10;Conservation equation&#10;\textcolor{red}{$$&#10;\frac{\partial n}{\partial t} + \nabla n v = {\rm Source \ terms}&#10;$$}&#10;Equation of motion:&#10;$$&#10;\frac{\partial v}{\partial t} + v \nabla v = -\frac{e}{m}E_{internal} + \frac{e}{m}E_{applied}&#10;$$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751" y="254657"/>
            <a:ext cx="7364723" cy="320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6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\documentclass{article}&#10;\usepackage{amsmath}&#10;\usepackage{color}&#10;\pagestyle{empty}&#10;\begin{document}&#10;Conventional wisdom is to add a collision term proportional to the velocity [Eq.~(2) below].&#10;(the sign should be correct: the ``friction'' leads to a de-celeration).&#10;Within these approximations, the system of equations for the plasma fluctuations is:\textcolor{red}{&#10;\begin{eqnarray}&#10;&amp;&amp;\frac{\partial n}{\partial t} + n_0 \nabla  v = 0  \label{conserv1} \\&#10;&amp;&amp;\frac{\partial v}{\partial t} + \nu_c v = -\frac{e}{m}E    \label{motion1} \\&#10;&amp;&amp;\nabla E = - \frac{e}{\epsilon_0} n&#10;\label{gauss}&#10;\end{eqnarray}}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570957" y="663576"/>
            <a:ext cx="7493000" cy="2709863"/>
          </a:xfrm>
          <a:prstGeom prst="rect">
            <a:avLst/>
          </a:prstGeom>
        </p:spPr>
      </p:pic>
      <p:pic>
        <p:nvPicPr>
          <p:cNvPr id="10" name="Picture 9" descr="\documentclass{article}&#10;\usepackage{amsmath}&#10;\pagestyle{empty}&#10;\begin{document}&#10;$$&#10;\nabla \frac{\partial v}{\partial t} = \frac{\partial}{\partial t} \nabla v = - \frac{1}{n_0}\frac{\partial^2 n}{\partial t^2}&#10;= - \frac{e}{m} \nabla E + \frac{\nu_c}{n_0}\frac{\partial n}{\partial t}&#10;$$&#10;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128169" y="3741738"/>
            <a:ext cx="5049838" cy="596900"/>
          </a:xfrm>
          <a:prstGeom prst="rect">
            <a:avLst/>
          </a:prstGeom>
        </p:spPr>
      </p:pic>
      <p:sp>
        <p:nvSpPr>
          <p:cNvPr id="7" name="Arc 6"/>
          <p:cNvSpPr/>
          <p:nvPr/>
        </p:nvSpPr>
        <p:spPr bwMode="auto">
          <a:xfrm flipH="1">
            <a:off x="4882358" y="2017713"/>
            <a:ext cx="1189037" cy="1924050"/>
          </a:xfrm>
          <a:prstGeom prst="arc">
            <a:avLst>
              <a:gd name="adj1" fmla="val 16200000"/>
              <a:gd name="adj2" fmla="val 3820757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" name="Arc 7"/>
          <p:cNvSpPr/>
          <p:nvPr/>
        </p:nvSpPr>
        <p:spPr bwMode="auto">
          <a:xfrm>
            <a:off x="6636544" y="2468564"/>
            <a:ext cx="1189038" cy="1189037"/>
          </a:xfrm>
          <a:prstGeom prst="arc">
            <a:avLst>
              <a:gd name="adj1" fmla="val 19401361"/>
              <a:gd name="adj2" fmla="val 3820757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1" name="Picture 10" descr="\documentclass{article}&#10;\usepackage{amsmath}&#10;\pagestyle{empty}&#10;\begin{document}&#10;$$&#10; - \frac{1}{n_0}\frac{\partial^2 n}{\partial t^2}&#10;= \frac{e^2 n}{m \epsilon_0} + \frac{\nu_c}{n_0}\frac{\partial n}{\partial t}&#10;$$&#10;&#10;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247482" y="4706938"/>
            <a:ext cx="2779712" cy="595312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6636544" y="3457576"/>
            <a:ext cx="247650" cy="384175"/>
          </a:xfrm>
          <a:prstGeom prst="line">
            <a:avLst/>
          </a:prstGeom>
          <a:noFill/>
          <a:ln w="19050" algn="ctr">
            <a:solidFill>
              <a:srgbClr val="000099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flipH="1">
            <a:off x="6760370" y="4330700"/>
            <a:ext cx="123825" cy="376238"/>
          </a:xfrm>
          <a:prstGeom prst="line">
            <a:avLst/>
          </a:prstGeom>
          <a:noFill/>
          <a:ln w="19050" algn="ctr">
            <a:solidFill>
              <a:srgbClr val="000099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Picture 16" descr="\documentclass{article}&#10;\usepackage{amsmath}&#10;\usepackage{color}&#10;\pagestyle{empty}&#10;\begin{document}&#10;&#10;\textcolor{red}{$$&#10;\frac{\partial^2 n}{\partial t^2} + \frac{\nu_c}{n_0}\frac{\partial n}{\partial t} + (\frac{e^2 n_0}{m \epsilon_0}) n = 0.&#10;$$}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882357" y="5516564"/>
            <a:ext cx="2722562" cy="511175"/>
          </a:xfrm>
          <a:prstGeom prst="rect">
            <a:avLst/>
          </a:prstGeom>
        </p:spPr>
      </p:pic>
      <p:pic>
        <p:nvPicPr>
          <p:cNvPr id="19" name="Picture 18" descr="\documentclass{article}&#10;\usepackage{amsmath}&#10;\usepackage{color}&#10;\pagestyle{empty}&#10;\begin{document}&#10;&#10;It is remarkable that both $v$ and $E$ can be eliminated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528219" y="6327775"/>
            <a:ext cx="5086350" cy="15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2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5.332"/>
  <p:tag name="ORIGINALWIDTH" val="4299.962"/>
  <p:tag name="OUTPUTTYPE" val="PNG"/>
  <p:tag name="IGUANATEXVERSION" val="160"/>
  <p:tag name="LATEXADDIN" val="\documentclass{article}&#10;\usepackage{amsmath}&#10;\pagestyle{empty}&#10;\begin{document}&#10;The radiation of a non-relativistic moving charge (your favorite ENM textbook) is expressed as&#10;\begin{equation}&#10;\Delta E=  \frac{q}{ \epsilon_0 c} \frac{\vec{n} \times(\vec{n} \times \vec{\dot{\beta}})}{R} +\frac{q d}{  \epsilon_0 R^2}.&#10;\label{eq:electronrad}&#10;\end{equation}&#10;where $\beta=v/c$ , $\epsilon_0$ is the vacuum permittivity, $\vec{n} = \vec{R}/R$ is the unit vector of the observation point $\vec{R}$ and ``$d$''&#10;is the displacement of the charge that can be&#10;calculated at time $t$ from the position equations&#10;&#10;&#10;&#10;\end{document}"/>
  <p:tag name="IGUANATEXSIZE" val="20"/>
  <p:tag name="IGUANATEXCURSOR" val="15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2.1822"/>
  <p:tag name="ORIGINALWIDTH" val="4288.714"/>
  <p:tag name="OUTPUTTYPE" val="PNG"/>
  <p:tag name="IGUANATEXVERSION" val="160"/>
  <p:tag name="LATEXADDIN" val="\documentclass{article}&#10;\usepackage{amsmath}&#10;\pagestyle{empty}&#10;\begin{document}&#10;Electron cloud can be considered incompressible&#10;and $\vec{v} \vec{\nabla} \cdot \vec{v}$ can be neglected&#10;in:&#10;$$&#10;\frac{d \vec{v}}{dt} &#10;= \frac{\partial \vec{v}}{dt} + \vec{v} \vec{\nabla} \cdot \vec{v}).&#10;$$&#10;&#10;\end{document}"/>
  <p:tag name="IGUANATEXSIZE" val="20"/>
  <p:tag name="IGUANATEXCURSOR" val="21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8.069"/>
  <p:tag name="ORIGINALWIDTH" val="4309.711"/>
  <p:tag name="OUTPUTTYPE" val="PNG"/>
  <p:tag name="IGUANATEXVERSION" val="160"/>
  <p:tag name="LATEXADDIN" val="\documentclass{article}&#10;\usepackage{amsmath}&#10;\usepackage{color}&#10;\pagestyle{empty}&#10;\begin{document}&#10;\subsection*{Plasma without applied field}&#10;&#10;The conservation equation for the cloud of electrons is:&#10;\textcolor{red}{$$&#10;\frac{\partial n}{\partial t} + \nabla n v = {\rm Source \ terms}&#10;$$}&#10;One can easily derive this equation by manipulation of Maxwell's equation,&#10;but in doing so, one looses completely the physical picture.&#10;{\em Instead, you can show that this equation results from simple logical consideration of&#10;the flux of electrons entering an infinitesimal volume.}&#10;&#10;\end{document}"/>
  <p:tag name="IGUANATEXSIZE" val="20"/>
  <p:tag name="IGUANATEXCURSOR" val="572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8.08"/>
  <p:tag name="ORIGINALWIDTH" val="3723.284"/>
  <p:tag name="OUTPUTTYPE" val="PNG"/>
  <p:tag name="IGUANATEXVERSION" val="160"/>
  <p:tag name="LATEXADDIN" val="\documentclass{article}&#10;\usepackage{amsmath}&#10;\pagestyle{empty}&#10;\begin{document}&#10;To simplify, let us make the following approximations.&#10;\begin{enumerate}&#10;\item $N = N_e + \delta N_e$, where $\delta N_e$ is small compared to $n_0$.&#10;\item Magnetic field neglected&#10;\item $\vec{v} \nabla \vec{v}$ neglected (correct for an incompressible fluid, or for $v$ small)&#10;\item There is no applied external field, no external source.&#10;\item neglect collisions&#10;\end{enumerate}&#10;&#10;&#10;&#10;&#10;\end{document}"/>
  <p:tag name="IGUANATEXSIZE" val="20"/>
  <p:tag name="IGUANATEXCURSOR" val="461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94.826"/>
  <p:tag name="ORIGINALWIDTH" val="3206.599"/>
  <p:tag name="OUTPUTTYPE" val="PNG"/>
  <p:tag name="IGUANATEXVERSION" val="160"/>
  <p:tag name="LATEXADDIN" val="\documentclass{article}&#10;\usepackage{amsmath}&#10;\usepackage{color}&#10;\pagestyle{empty}&#10;\begin{document}&#10;\subsection*{Plasma without applied field}&#10;\noindent&#10;Conservation equation&#10;\textcolor{red}{$$&#10;\frac{\partial n}{\partial t} + \nabla n v = {\rm Source \ terms}&#10;$$}&#10;Equation of motion:&#10;$$&#10;\frac{\partial v}{\partial t} + v \nabla v = -\frac{e}{m}E_{internal} + \frac{e}{m}E_{applied}&#10;$$&#10;\end{document}"/>
  <p:tag name="IGUANATEXSIZE" val="20"/>
  <p:tag name="IGUANATEXCURSOR" val="38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1.556"/>
  <p:tag name="ORIGINALWIDTH" val="4290.964"/>
  <p:tag name="OUTPUTTYPE" val="PNG"/>
  <p:tag name="IGUANATEXVERSION" val="160"/>
  <p:tag name="LATEXADDIN" val="\documentclass{article}&#10;\usepackage{amsmath}&#10;\usepackage{color}&#10;\pagestyle{empty}&#10;\begin{document}&#10;Conventional wisdom is to add a collision term proportional to the velocity [Eq.~(2) below].&#10;(the sign should be correct: the ``friction'' leads to a de-celeration).&#10;Within these approximations, the system of equations for the plasma fluctuations is:\textcolor{red}{&#10;\begin{eqnarray}&#10;&amp;&amp;\frac{\partial n}{\partial t} + n_0 \nabla  v = 0  \label{conserv1} \\&#10;&amp;&amp;\frac{\partial v}{\partial t} + \nu_c v = -\frac{e}{m}E    \label{motion1} \\&#10;&amp;&amp;\nabla E = - \frac{e}{\epsilon_0} n&#10;\label{gauss}&#10;\end{eqnarray}}&#10;\end{document}"/>
  <p:tag name="IGUANATEXSIZE" val="20"/>
  <p:tag name="IGUANATEXCURSOR" val="182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3.2133"/>
  <p:tag name="ORIGINALWIDTH" val="2485.189"/>
  <p:tag name="OUTPUTTYPE" val="PNG"/>
  <p:tag name="IGUANATEXVERSION" val="160"/>
  <p:tag name="LATEXADDIN" val="\documentclass{article}&#10;\usepackage{amsmath}&#10;\pagestyle{empty}&#10;\begin{document}&#10;$$&#10;\nabla \frac{\partial v}{\partial t} = \frac{\partial}{\partial t} \nabla v = - \frac{1}{n_0}\frac{\partial^2 n}{\partial t^2}&#10;= - \frac{e}{m} \nabla E + \frac{\nu_c}{n_0}\frac{\partial n}{\partial t}&#10;$$&#10;&#10;&#10;&#10;&#10;\end{document}"/>
  <p:tag name="IGUANATEXSIZE" val="20"/>
  <p:tag name="IGUANATEXCURSOR" val="28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3.2133"/>
  <p:tag name="ORIGINALWIDTH" val="1367.829"/>
  <p:tag name="OUTPUTTYPE" val="PNG"/>
  <p:tag name="IGUANATEXVERSION" val="160"/>
  <p:tag name="LATEXADDIN" val="\documentclass{article}&#10;\usepackage{amsmath}&#10;\pagestyle{empty}&#10;\begin{document}&#10;$$&#10; - \frac{1}{n_0}\frac{\partial^2 n}{\partial t^2}&#10;= \frac{e^2 n}{m \epsilon_0} + \frac{\nu_c}{n_0}\frac{\partial n}{\partial t}&#10;$$&#10;&#10;&#10;&#10;&#10;\end{document}"/>
  <p:tag name="IGUANATEXSIZE" val="20"/>
  <p:tag name="IGUANATEXCURSOR" val="211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3.2133"/>
  <p:tag name="ORIGINALWIDTH" val="1559.055"/>
  <p:tag name="OUTPUTTYPE" val="PNG"/>
  <p:tag name="IGUANATEXVERSION" val="160"/>
  <p:tag name="LATEXADDIN" val="\documentclass{article}&#10;\usepackage{amsmath}&#10;\usepackage{color}&#10;\pagestyle{empty}&#10;\begin{document}&#10;&#10;\textcolor{red}{$$&#10;\frac{\partial^2 n}{\partial t^2} + \frac{\nu_c}{n_0}\frac{\partial n}{\partial t} + (\frac{e^2 n_0}{m \epsilon_0}) n = 0.&#10;$$}&#10;&#10;\end{document}"/>
  <p:tag name="IGUANATEXSIZE" val="20"/>
  <p:tag name="IGUANATEXCURSOR" val="24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2911.886"/>
  <p:tag name="OUTPUTTYPE" val="PNG"/>
  <p:tag name="IGUANATEXVERSION" val="160"/>
  <p:tag name="LATEXADDIN" val="\documentclass{article}&#10;\usepackage{amsmath}&#10;\usepackage{color}&#10;\pagestyle{empty}&#10;\begin{document}&#10;&#10;It is remarkable that both $v$ and $E$ can be eliminated&#10;&#10;\end{document}"/>
  <p:tag name="IGUANATEXSIZE" val="20"/>
  <p:tag name="IGUANATEXCURSOR" val="13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3.2133"/>
  <p:tag name="ORIGINALWIDTH" val="1559.055"/>
  <p:tag name="OUTPUTTYPE" val="PNG"/>
  <p:tag name="IGUANATEXVERSION" val="160"/>
  <p:tag name="LATEXADDIN" val="\documentclass{article}&#10;\usepackage{amsmath}&#10;\usepackage{color}&#10;\pagestyle{empty}&#10;\begin{document}&#10;&#10;\textcolor{red}{$$&#10;\frac{\partial^2 n}{\partial t^2} + \frac{\nu_c}{n_0}\frac{\partial n}{\partial t} + (\frac{e^2 n_0}{m \epsilon_0}) n = 0.&#10;$$}&#10;&#10;\end{document}"/>
  <p:tag name="IGUANATEXSIZE" val="20"/>
  <p:tag name="IGUANATEXCURSOR" val="24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881.14"/>
  <p:tag name="OUTPUTTYPE" val="PNG"/>
  <p:tag name="IGUANATEXVERSION" val="160"/>
  <p:tag name="LATEXADDIN" val="\documentclass{article}&#10;\usepackage{amsmath}&#10;\pagestyle{empty}&#10;\begin{document}&#10;``radiation term''only relevant at very&#10;high intensities&#10;&#10;&#10;&#10;\end{document}"/>
  <p:tag name="IGUANATEXSIZE" val="20"/>
  <p:tag name="IGUANATEXCURSOR" val="9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63.442"/>
  <p:tag name="ORIGINALWIDTH" val="785.1518"/>
  <p:tag name="OUTPUTTYPE" val="PNG"/>
  <p:tag name="IGUANATEXVERSION" val="160"/>
  <p:tag name="LATEXADDIN" val="\documentclass{article}&#10;\usepackage{amsmath}&#10;\pagestyle{empty}&#10;\begin{document}&#10;\fbox{$\displaystyle&#10;\omega_p = \sqrt{\frac{e^2 n_0}{m \epsilon_0}} $}&#10;&#10;&#10;&#10;\end{document}"/>
  <p:tag name="IGUANATEXSIZE" val="20"/>
  <p:tag name="IGUANATEXCURSOR" val="15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3.2133"/>
  <p:tag name="ORIGINALWIDTH" val="1325.084"/>
  <p:tag name="OUTPUTTYPE" val="PNG"/>
  <p:tag name="IGUANATEXVERSION" val="160"/>
  <p:tag name="LATEXADDIN" val="\documentclass{article}&#10;\usepackage{amsmath}&#10;\usepackage{color}&#10;\pagestyle{empty}&#10;\begin{document}&#10;&#10;\textcolor{red}{$$&#10;\frac{\partial^2 n}{\partial t^2} + \frac{\nu_c}{n_0}\frac{\partial n}{\partial t} + \omega_p^2 n = 0.&#10;$$}&#10;&#10;\end{document}"/>
  <p:tag name="IGUANATEXSIZE" val="20"/>
  <p:tag name="IGUANATEXCURSOR" val="21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55.1556"/>
  <p:tag name="ORIGINALWIDTH" val="2909.636"/>
  <p:tag name="OUTPUTTYPE" val="PNG"/>
  <p:tag name="IGUANATEXVERSION" val="160"/>
  <p:tag name="LATEXADDIN" val="\documentclass{article}&#10;\usepackage{amsmath}&#10;\pagestyle{empty}&#10;\begin{document}&#10;To get to the field equation, uses the Ampere law:&#10;$$&#10;\nabla \times B  = \frac{\partial D}{\partial t} - e n v = 0&#10;$$&#10;since $B$ is neglected.&#10;&#10;&#10;&#10;&#10;\end{document}"/>
  <p:tag name="IGUANATEXSIZE" val="20"/>
  <p:tag name="IGUANATEXCURSOR" val="18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8.9651"/>
  <p:tag name="ORIGINALWIDTH" val="623.1721"/>
  <p:tag name="OUTPUTTYPE" val="PNG"/>
  <p:tag name="IGUANATEXVERSION" val="160"/>
  <p:tag name="LATEXADDIN" val="\documentclass{article}&#10;\usepackage{amsmath}&#10;\pagestyle{empty}&#10;\begin{document}&#10;$$&#10;\frac{\partial E}{\partial t} = \frac{e}{\epsilon_0} n v&#10;$$&#10;&#10;&#10;&#10;\end{document}"/>
  <p:tag name="IGUANATEXSIZE" val="20"/>
  <p:tag name="IGUANATEXCURSOR" val="137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51.1811"/>
  <p:tag name="ORIGINALWIDTH" val="3160.105"/>
  <p:tag name="OUTPUTTYPE" val="PNG"/>
  <p:tag name="IGUANATEXVERSION" val="160"/>
  <p:tag name="LATEXADDIN" val="\documentclass{article}&#10;\usepackage{amsmath}&#10;\pagestyle{empty}&#10;\begin{document}&#10;and taking the derivative:&#10;$$&#10;\frac{\partial^2 E}{\partial t^2} = \frac{e}{\epsilon_0} \frac{\partial (N_e v)}{\partial t} \approx \frac{e N_e}{\epsilon_0} \frac{\partial  v}{\partial t}&#10;= - \left (\frac{e^2 n_0}{m \epsilon_0} \right ) E&#10; $$&#10;&#10;&#10;&#10;\end{document}"/>
  <p:tag name="IGUANATEXSIZE" val="20"/>
  <p:tag name="IGUANATEXCURSOR" val="23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1.7173"/>
  <p:tag name="ORIGINALWIDTH" val="690.6636"/>
  <p:tag name="OUTPUTTYPE" val="PNG"/>
  <p:tag name="IGUANATEXVERSION" val="160"/>
  <p:tag name="LATEXADDIN" val="\documentclass{article}&#10;\usepackage{amsmath}&#10;\pagestyle{empty}&#10;\begin{document}&#10;$$m \frac{\partial  v}{\partial t} = -eE $$&#10;&#10;&#10;&#10;&#10;\end{document}"/>
  <p:tag name="IGUANATEXSIZE" val="20"/>
  <p:tag name="IGUANATEXCURSOR" val="12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nabla \times H = - N(t) e v(t) + \epsilon_0 \frac{\partial E}&#10;{\partial t} = \frac{\partial \epsilon E}{\partial t}&#10;= \epsilon \frac{\partial E}{\partial t}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22"/>
  <p:tag name="PICTUREFILESIZE" val="2569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omega_p^2 = \frac{N_e e^2}{\epsilon_0}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03"/>
  <p:tag name="PICTUREFILESIZE" val="799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{\cal E}e^{i \omega t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7"/>
  <p:tag name="PICTUREFILESIZE" val="317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Delta{\cal E}e^{i \omega t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66"/>
  <p:tag name="PICTUREFILESIZE" val="428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d = d_0 \cos \omega t$.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57"/>
  <p:tag name="PICTUREFILESIZE" val="2010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Delta{\cal E}e^{i \omega t}= \frac{iP}{\epsilon_0}k\Delta z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66"/>
  <p:tag name="PICTUREFILESIZE" val="1138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omega_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3"/>
  <p:tag name="PICTUREFILESIZE" val="143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omega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86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omega_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3"/>
  <p:tag name="PICTUREFILESIZE" val="143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omega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86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{\cal E}e^{i \omega t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7"/>
  <p:tag name="PICTUREFILESIZE" val="317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Delta{\cal E}e^{i \omega t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66"/>
  <p:tag name="PICTUREFILESIZE" val="428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Delta {\cal E} \propto \frac{ed}{\epsilon_0 R^3} &#10;= \frac{N e d}{\epsilon_0}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82"/>
  <p:tag name="PICTUREFILESIZE" val="1314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{\cal E}e^{i \omega t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7"/>
  <p:tag name="PICTUREFILESIZE" val="317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Delta{\cal E}e^{i \omega t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66"/>
  <p:tag name="PICTUREFILESIZE" val="428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 E = \frac{q }{4 \pi \epsilon_0 R^2}&#10; \left [1 - \frac{R^2}{(R+d)^2} \right ] \approx  \frac{2q d}{4 \pi \epsilon_0 R^3}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56"/>
  <p:tag name="PICTUREFILESIZE" val="10403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omega_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3"/>
  <p:tag name="PICTUREFILESIZE" val="143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omega_p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3"/>
  <p:tag name="PICTUREFILESIZE" val="156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omega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86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{\cal E}e^{i \omega t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7"/>
  <p:tag name="PICTUREFILESIZE" val="317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Delta{\cal E}e^{i \omega t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66"/>
  <p:tag name="PICTUREFILESIZE" val="428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omega_p^2 = \frac{N_e e^2}{m_e\epsilon_0}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05"/>
  <p:tag name="PICTUREFILESIZE" val="94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{\cal E}e^{i \omega t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7"/>
  <p:tag name="PICTUREFILESIZE" val="317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Delta{\cal E}e^{i \omega t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66"/>
  <p:tag name="PICTUREFILESIZE" val="428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{\cal E}e^{i \omega t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7"/>
  <p:tag name="PICTUREFILESIZE" val="317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Delta{\cal E}e^{i \omega t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66"/>
  <p:tag name="PICTUREFILESIZE" val="428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frac{\partial^2 E}{\partial z^2} - \frac{1}{c^2}\frac{\partial^2 (E + \Delta E)}{\partial t^2} = 0$\\      or \\ $\frac{\partial^2 E}{\partial z^2} - \frac{1}{c^2}\frac{\partial^2 E}{\partial t^2} = \frac{1}{c^2}\frac{\partial^2 \Delta E}{\partial t^2} =\frac{\omega^2}{c^2}\Delta E.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48"/>
  <p:tag name="PICTUREFILESIZE" val="20816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omega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8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95.6506"/>
  <p:tag name="ORIGINALWIDTH" val="4289.464"/>
  <p:tag name="OUTPUTTYPE" val="PNG"/>
  <p:tag name="IGUANATEXVERSION" val="160"/>
  <p:tag name="LATEXADDIN" val="\documentclass{article}&#10;\usepackage{amsmath}&#10;\pagestyle{empty}&#10;\begin{document}&#10;The electron trajectories in the first ps after ionization and their emission into the applied field is a deterministic problem that can only be solved by numerical calculations. Some calculations of the transient response of the electron cloud in linear polarization were reported by Romanov and Levis\\&#10;\small  D. A. Romanov and R. J. Levis. Post-ionization medium evolution in a laser filament: A uniquely nonplasma response. Physical Review E, E86:046408, 2012.&#10;&#10;&#10;&#10;&#10;\end{document}"/>
  <p:tag name="IGUANATEXSIZE" val="20"/>
  <p:tag name="IGUANATEXCURSOR" val="42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5.1368"/>
  <p:tag name="ORIGINALWIDTH" val="4298.463"/>
  <p:tag name="OUTPUTTYPE" val="PNG"/>
  <p:tag name="IGUANATEXVERSION" val="160"/>
  <p:tag name="LATEXADDIN" val="\documentclass{article}&#10;\usepackage{amsmath}&#10;\pagestyle{empty}&#10;\begin{document}&#10;&#10;In general in a fluid, the velocity is not only a function of time, but also of position.&#10;Therefore, the derivative of velocity $\vec{v}$ is:&#10;\begin{equation}&#10;\frac{d \vec{v}}{dt} = \frac{\partial \vec{v}}{dt} + (\vec{\nabla} \cdot \vec{v}) \frac{d\vec{r}}{dt}.&#10;= \frac{\partial \vec{v}}{dt} + \vec{v} \vec{\nabla} \cdot \vec{v}.&#10;\label{Navier-Stokes}&#10;\end{equation}&#10;for those familiar with hydrodynamics, this is the Navier Stokes equation.&#10;&#10;&#10;\end{document}"/>
  <p:tag name="IGUANATEXSIZE" val="20"/>
  <p:tag name="IGUANATEXCURSOR" val="40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1.6985"/>
  <p:tag name="ORIGINALWIDTH" val="4221.972"/>
  <p:tag name="OUTPUTTYPE" val="PNG"/>
  <p:tag name="IGUANATEXVERSION" val="160"/>
  <p:tag name="LATEXADDIN" val="\documentclass{article}&#10;\usepackage{amsmath}&#10;\pagestyle{empty}&#10;\begin{document}&#10;\noindent&#10;$\vec{v} \nabla \vec{v}$ is the term related to compressibility.&#10;Water in an incompressible liquid.\\Air is compressible \\&#10;Other examples?&#10;&#10;&#10;&#10;&#10;&#10;\end{document}"/>
  <p:tag name="IGUANATEXSIZE" val="20"/>
  <p:tag name="IGUANATEXCURSOR" val="23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3.73827"/>
  <p:tag name="ORIGINALWIDTH" val="1863.517"/>
  <p:tag name="OUTPUTTYPE" val="PNG"/>
  <p:tag name="IGUANATEXVERSION" val="160"/>
  <p:tag name="LATEXADDIN" val="\documentclass{article}&#10;\usepackage{amsmath}&#10;\pagestyle{empty}&#10;\begin{document}&#10;\noindent&#10;$\vec{v} \nabla \vec{v}$ can be small at low velocities&#10;&#10;&#10;&#10;&#10;&#10;\end{document}"/>
  <p:tag name="IGUANATEXSIZE" val="20"/>
  <p:tag name="IGUANATEXCURSOR" val="14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2391</TotalTime>
  <Words>429</Words>
  <Application>Microsoft Office PowerPoint</Application>
  <PresentationFormat>Custom</PresentationFormat>
  <Paragraphs>87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ＭＳ Ｐゴシック</vt:lpstr>
      <vt:lpstr>Arial</vt:lpstr>
      <vt:lpstr>Calibri</vt:lpstr>
      <vt:lpstr>Symbol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CHTM/UNM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jdiels</dc:creator>
  <cp:lastModifiedBy>jcdiel</cp:lastModifiedBy>
  <cp:revision>135</cp:revision>
  <dcterms:created xsi:type="dcterms:W3CDTF">2025-01-31T22:13:03Z</dcterms:created>
  <dcterms:modified xsi:type="dcterms:W3CDTF">2026-02-10T04:14:40Z</dcterms:modified>
</cp:coreProperties>
</file>