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506" r:id="rId2"/>
    <p:sldId id="507" r:id="rId3"/>
    <p:sldId id="508" r:id="rId4"/>
    <p:sldId id="529" r:id="rId5"/>
    <p:sldId id="530" r:id="rId6"/>
    <p:sldId id="531" r:id="rId7"/>
    <p:sldId id="491" r:id="rId8"/>
    <p:sldId id="532" r:id="rId9"/>
    <p:sldId id="533" r:id="rId10"/>
    <p:sldId id="481" r:id="rId11"/>
    <p:sldId id="513" r:id="rId12"/>
    <p:sldId id="514" r:id="rId13"/>
    <p:sldId id="515" r:id="rId14"/>
    <p:sldId id="516" r:id="rId15"/>
    <p:sldId id="517" r:id="rId16"/>
    <p:sldId id="535" r:id="rId17"/>
    <p:sldId id="534" r:id="rId18"/>
    <p:sldId id="536" r:id="rId19"/>
    <p:sldId id="537" r:id="rId20"/>
    <p:sldId id="518" r:id="rId21"/>
    <p:sldId id="519" r:id="rId22"/>
    <p:sldId id="520" r:id="rId23"/>
    <p:sldId id="521" r:id="rId24"/>
    <p:sldId id="522" r:id="rId25"/>
    <p:sldId id="524" r:id="rId26"/>
    <p:sldId id="523" r:id="rId27"/>
    <p:sldId id="525" r:id="rId28"/>
    <p:sldId id="538" r:id="rId29"/>
    <p:sldId id="505" r:id="rId30"/>
    <p:sldId id="497" r:id="rId31"/>
    <p:sldId id="498" r:id="rId32"/>
    <p:sldId id="499" r:id="rId33"/>
    <p:sldId id="526" r:id="rId34"/>
    <p:sldId id="527" r:id="rId35"/>
    <p:sldId id="528" r:id="rId36"/>
    <p:sldId id="539" r:id="rId37"/>
    <p:sldId id="492" r:id="rId38"/>
    <p:sldId id="541" r:id="rId39"/>
    <p:sldId id="540" r:id="rId40"/>
    <p:sldId id="542" r:id="rId41"/>
  </p:sldIdLst>
  <p:sldSz cx="12161838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76">
          <p15:clr>
            <a:srgbClr val="A4A3A4"/>
          </p15:clr>
        </p15:guide>
        <p15:guide id="2" pos="3855">
          <p15:clr>
            <a:srgbClr val="A4A3A4"/>
          </p15:clr>
        </p15:guide>
        <p15:guide id="3" pos="74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93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752" y="52"/>
      </p:cViewPr>
      <p:guideLst>
        <p:guide orient="horz" pos="2276"/>
        <p:guide pos="3855"/>
        <p:guide pos="745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7528ED0-2483-4D32-A88F-C334B194133B}" type="datetimeFigureOut">
              <a:rPr lang="en-US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46EB98B-19D6-4944-939E-635F86244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680C9E33-68C3-4F5F-B7EE-E7B2D070481D}" type="slidenum">
              <a:rPr lang="en-US" altLang="en-US" sz="1200" smtClean="0"/>
              <a:pPr/>
              <a:t>30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5" y="1122363"/>
            <a:ext cx="91201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3602038"/>
            <a:ext cx="91201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9F7D2-1388-4D0A-A1BB-0386E9DE8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1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312A5-C6E6-40B0-A031-99062A54EB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881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1709738"/>
            <a:ext cx="1048861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0263" y="4589463"/>
            <a:ext cx="104886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54147-7DB8-44D1-8764-DB1AAD0A68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8546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13" y="1600200"/>
            <a:ext cx="5395912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325" y="1600200"/>
            <a:ext cx="53975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92F92-355C-44AD-AC9D-B446E624A8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6467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861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81163"/>
            <a:ext cx="51450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505075"/>
            <a:ext cx="51450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325" y="1681163"/>
            <a:ext cx="51704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325" y="2505075"/>
            <a:ext cx="51704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3BF60-15D6-4D8E-A51D-BE3B49E70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321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95128-FBD4-4204-9282-C5EECE4772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76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80B21-E769-45BF-A374-F8AFF039EF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50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2036C-19F3-40A6-BA88-925CB92A64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512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39227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488" y="987425"/>
            <a:ext cx="61563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2057400"/>
            <a:ext cx="39227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C2C07-982D-4EF3-BB19-03A15E529E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051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64BDB-B260-4706-9F7C-C62AB55398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30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8563" y="274638"/>
            <a:ext cx="2735262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3" y="274638"/>
            <a:ext cx="805815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0FFAD-CFD3-4401-AF2F-86FA3779DE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00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8013" y="274638"/>
            <a:ext cx="109458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013" y="1600200"/>
            <a:ext cx="1094581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8013" y="6245225"/>
            <a:ext cx="28384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56075" y="6245225"/>
            <a:ext cx="38496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5375" y="6245225"/>
            <a:ext cx="28384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0065FE14-FE07-400F-B374-69639D008A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1.png"/><Relationship Id="rId18" Type="http://schemas.openxmlformats.org/officeDocument/2006/relationships/image" Target="../media/image12.png"/><Relationship Id="rId3" Type="http://schemas.openxmlformats.org/officeDocument/2006/relationships/tags" Target="../tags/tag14.xml"/><Relationship Id="rId21" Type="http://schemas.openxmlformats.org/officeDocument/2006/relationships/image" Target="../media/image15.png"/><Relationship Id="rId7" Type="http://schemas.openxmlformats.org/officeDocument/2006/relationships/tags" Target="../tags/tag18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6.png"/><Relationship Id="rId2" Type="http://schemas.openxmlformats.org/officeDocument/2006/relationships/tags" Target="../tags/tag13.xml"/><Relationship Id="rId16" Type="http://schemas.openxmlformats.org/officeDocument/2006/relationships/image" Target="../media/image5.png"/><Relationship Id="rId20" Type="http://schemas.openxmlformats.org/officeDocument/2006/relationships/image" Target="../media/image14.png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image" Target="../media/image4.png"/><Relationship Id="rId23" Type="http://schemas.openxmlformats.org/officeDocument/2006/relationships/image" Target="../media/image17.png"/><Relationship Id="rId10" Type="http://schemas.openxmlformats.org/officeDocument/2006/relationships/tags" Target="../tags/tag21.xml"/><Relationship Id="rId19" Type="http://schemas.openxmlformats.org/officeDocument/2006/relationships/image" Target="../media/image13.png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3.png"/><Relationship Id="rId2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29.xml"/><Relationship Id="rId7" Type="http://schemas.openxmlformats.org/officeDocument/2006/relationships/image" Target="../media/image24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0.png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28.png"/><Relationship Id="rId5" Type="http://schemas.openxmlformats.org/officeDocument/2006/relationships/tags" Target="../tags/tag34.xml"/><Relationship Id="rId10" Type="http://schemas.openxmlformats.org/officeDocument/2006/relationships/image" Target="../media/image27.png"/><Relationship Id="rId4" Type="http://schemas.openxmlformats.org/officeDocument/2006/relationships/tags" Target="../tags/tag33.xml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38.xml"/><Relationship Id="rId7" Type="http://schemas.openxmlformats.org/officeDocument/2006/relationships/image" Target="../media/image31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9.xml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image" Target="../media/image35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46.xml"/><Relationship Id="rId7" Type="http://schemas.openxmlformats.org/officeDocument/2006/relationships/image" Target="../media/image24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49.xml"/><Relationship Id="rId7" Type="http://schemas.openxmlformats.org/officeDocument/2006/relationships/image" Target="../media/image37.pn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0.xml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53.xml"/><Relationship Id="rId7" Type="http://schemas.openxmlformats.org/officeDocument/2006/relationships/image" Target="../media/image42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41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52.png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51.png"/><Relationship Id="rId2" Type="http://schemas.openxmlformats.org/officeDocument/2006/relationships/tags" Target="../tags/tag55.xml"/><Relationship Id="rId16" Type="http://schemas.openxmlformats.org/officeDocument/2006/relationships/image" Target="../media/image55.wmf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image" Target="../media/image50.png"/><Relationship Id="rId5" Type="http://schemas.openxmlformats.org/officeDocument/2006/relationships/tags" Target="../tags/tag58.xml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tags" Target="../tags/tag57.xml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0.png"/><Relationship Id="rId26" Type="http://schemas.openxmlformats.org/officeDocument/2006/relationships/image" Target="../media/image52.png"/><Relationship Id="rId3" Type="http://schemas.openxmlformats.org/officeDocument/2006/relationships/tags" Target="../tags/tag63.xml"/><Relationship Id="rId21" Type="http://schemas.openxmlformats.org/officeDocument/2006/relationships/image" Target="../media/image63.png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image" Target="../media/image59.png"/><Relationship Id="rId25" Type="http://schemas.openxmlformats.org/officeDocument/2006/relationships/image" Target="../media/image67.png"/><Relationship Id="rId2" Type="http://schemas.openxmlformats.org/officeDocument/2006/relationships/tags" Target="../tags/tag62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66.wmf"/><Relationship Id="rId5" Type="http://schemas.openxmlformats.org/officeDocument/2006/relationships/tags" Target="../tags/tag65.xml"/><Relationship Id="rId15" Type="http://schemas.openxmlformats.org/officeDocument/2006/relationships/image" Target="../media/image57.png"/><Relationship Id="rId23" Type="http://schemas.openxmlformats.org/officeDocument/2006/relationships/image" Target="../media/image65.wmf"/><Relationship Id="rId10" Type="http://schemas.openxmlformats.org/officeDocument/2006/relationships/tags" Target="../tags/tag70.xml"/><Relationship Id="rId19" Type="http://schemas.openxmlformats.org/officeDocument/2006/relationships/image" Target="../media/image61.png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tags" Target="../tags/tag7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6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image" Target="../media/image75.png"/><Relationship Id="rId5" Type="http://schemas.openxmlformats.org/officeDocument/2006/relationships/tags" Target="../tags/tag81.xml"/><Relationship Id="rId10" Type="http://schemas.openxmlformats.org/officeDocument/2006/relationships/image" Target="../media/image74.png"/><Relationship Id="rId4" Type="http://schemas.openxmlformats.org/officeDocument/2006/relationships/tags" Target="../tags/tag80.xml"/><Relationship Id="rId9" Type="http://schemas.openxmlformats.org/officeDocument/2006/relationships/image" Target="../media/image73.png"/><Relationship Id="rId1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image" Target="../media/image2.png"/><Relationship Id="rId17" Type="http://schemas.openxmlformats.org/officeDocument/2006/relationships/image" Target="../media/image82.png"/><Relationship Id="rId2" Type="http://schemas.openxmlformats.org/officeDocument/2006/relationships/tags" Target="../tags/tag84.xml"/><Relationship Id="rId16" Type="http://schemas.openxmlformats.org/officeDocument/2006/relationships/image" Target="../media/image81.png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1.png"/><Relationship Id="rId5" Type="http://schemas.openxmlformats.org/officeDocument/2006/relationships/tags" Target="../tags/tag87.xml"/><Relationship Id="rId15" Type="http://schemas.openxmlformats.org/officeDocument/2006/relationships/image" Target="../media/image80.png"/><Relationship Id="rId10" Type="http://schemas.openxmlformats.org/officeDocument/2006/relationships/notesSlide" Target="../notesSlides/notesSlide1.xml"/><Relationship Id="rId4" Type="http://schemas.openxmlformats.org/officeDocument/2006/relationships/tags" Target="../tags/tag8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image" Target="../media/image86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tags" Target="../tags/tag97.xml"/><Relationship Id="rId16" Type="http://schemas.openxmlformats.org/officeDocument/2006/relationships/image" Target="../media/image94.png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image" Target="../media/image89.png"/><Relationship Id="rId5" Type="http://schemas.openxmlformats.org/officeDocument/2006/relationships/tags" Target="../tags/tag100.xml"/><Relationship Id="rId15" Type="http://schemas.openxmlformats.org/officeDocument/2006/relationships/image" Target="../media/image93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97.png"/><Relationship Id="rId4" Type="http://schemas.openxmlformats.org/officeDocument/2006/relationships/tags" Target="../tags/tag99.xml"/><Relationship Id="rId9" Type="http://schemas.openxmlformats.org/officeDocument/2006/relationships/tags" Target="../tags/tag104.xml"/><Relationship Id="rId14" Type="http://schemas.openxmlformats.org/officeDocument/2006/relationships/image" Target="../media/image9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tags" Target="../tags/tag107.xml"/><Relationship Id="rId7" Type="http://schemas.openxmlformats.org/officeDocument/2006/relationships/image" Target="../media/image98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02.png"/><Relationship Id="rId5" Type="http://schemas.openxmlformats.org/officeDocument/2006/relationships/tags" Target="../tags/tag109.xml"/><Relationship Id="rId10" Type="http://schemas.openxmlformats.org/officeDocument/2006/relationships/image" Target="../media/image101.png"/><Relationship Id="rId4" Type="http://schemas.openxmlformats.org/officeDocument/2006/relationships/tags" Target="../tags/tag108.xml"/><Relationship Id="rId9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tags" Target="../tags/tag112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07.pn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image" Target="../media/image106.png"/><Relationship Id="rId5" Type="http://schemas.openxmlformats.org/officeDocument/2006/relationships/tags" Target="../tags/tag114.xml"/><Relationship Id="rId10" Type="http://schemas.openxmlformats.org/officeDocument/2006/relationships/image" Target="../media/image105.png"/><Relationship Id="rId4" Type="http://schemas.openxmlformats.org/officeDocument/2006/relationships/tags" Target="../tags/tag113.xml"/><Relationship Id="rId9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"/>
          <p:cNvSpPr txBox="1">
            <a:spLocks noChangeArrowheads="1"/>
          </p:cNvSpPr>
          <p:nvPr/>
        </p:nvSpPr>
        <p:spPr bwMode="auto">
          <a:xfrm>
            <a:off x="2422525" y="2006600"/>
            <a:ext cx="4716463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Creating an inversion with rate equations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Connections between physical parameters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Saturation, self saturation, mutual saturation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3935413" y="490538"/>
            <a:ext cx="4376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Creating an inversion with rate equations</a:t>
            </a:r>
          </a:p>
        </p:txBody>
      </p:sp>
      <p:pic>
        <p:nvPicPr>
          <p:cNvPr id="3" name="Picture 2" descr="\documentclass{article}&#10;\usepackage{amsmath}&#10;\pagestyle{empty}&#10;\begin{document}&#10;$\dot{w} = -\frac{ I w}{I_s T_1} - \frac{w - w_0}{T_1}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303338" y="1323975"/>
            <a:ext cx="3309937" cy="534988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$\dot{w} = -\frac{ \kappa^2 {\cal E}^2 T_1 T_2 w}{(1 + \Delta \omega^2 T_2^2)T_1} - \frac{w - w_0}{T_1}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089650" y="1208088"/>
            <a:ext cx="4697413" cy="65881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77800" y="3613150"/>
            <a:ext cx="369887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5950" y="2168525"/>
            <a:ext cx="131127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28850" y="2471738"/>
            <a:ext cx="1879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997075" y="3562350"/>
            <a:ext cx="1879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5" name="Group 14"/>
          <p:cNvGrpSpPr>
            <a:grpSpLocks/>
          </p:cNvGrpSpPr>
          <p:nvPr/>
        </p:nvGrpSpPr>
        <p:grpSpPr bwMode="auto">
          <a:xfrm>
            <a:off x="1314450" y="2212975"/>
            <a:ext cx="692150" cy="1392238"/>
            <a:chOff x="2201838" y="2168762"/>
            <a:chExt cx="691486" cy="1393114"/>
          </a:xfrm>
        </p:grpSpPr>
        <p:sp>
          <p:nvSpPr>
            <p:cNvPr id="12" name="Arc 11"/>
            <p:cNvSpPr/>
            <p:nvPr/>
          </p:nvSpPr>
          <p:spPr>
            <a:xfrm flipH="1">
              <a:off x="2201838" y="2168762"/>
              <a:ext cx="691486" cy="1393114"/>
            </a:xfrm>
            <a:prstGeom prst="arc">
              <a:avLst/>
            </a:prstGeom>
            <a:ln w="22225">
              <a:solidFill>
                <a:srgbClr val="99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2201838" y="2885175"/>
              <a:ext cx="0" cy="676701"/>
            </a:xfrm>
            <a:prstGeom prst="line">
              <a:avLst/>
            </a:prstGeom>
            <a:ln w="22225">
              <a:solidFill>
                <a:srgbClr val="99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rc 15"/>
          <p:cNvSpPr/>
          <p:nvPr/>
        </p:nvSpPr>
        <p:spPr>
          <a:xfrm>
            <a:off x="658813" y="2195513"/>
            <a:ext cx="1931987" cy="590550"/>
          </a:xfrm>
          <a:prstGeom prst="arc">
            <a:avLst/>
          </a:prstGeom>
          <a:ln w="25400">
            <a:solidFill>
              <a:srgbClr val="99CC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2" name="Picture 21" descr="\documentclass{article}&#10;\usepackage{amsmath}&#10;\pagestyle{empty}&#10;\begin{document}&#10;&#10;$R$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374775" y="2679700"/>
            <a:ext cx="184150" cy="177800"/>
          </a:xfrm>
          <a:prstGeom prst="rect">
            <a:avLst/>
          </a:prstGeom>
        </p:spPr>
      </p:pic>
      <p:pic>
        <p:nvPicPr>
          <p:cNvPr id="21" name="Picture 20" descr="\documentclass{article}&#10;\usepackage{amsmath}&#10;\pagestyle{empty}&#10;\begin{document}&#10;&#10;$N_2$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241800" y="2382838"/>
            <a:ext cx="284163" cy="209550"/>
          </a:xfrm>
          <a:prstGeom prst="rect">
            <a:avLst/>
          </a:prstGeom>
        </p:spPr>
      </p:pic>
      <p:pic>
        <p:nvPicPr>
          <p:cNvPr id="20" name="Picture 19" descr="\documentclass{article}&#10;\usepackage{amsmath}&#10;\pagestyle{empty}&#10;\begin{document}&#10;&#10;$N_1$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019550" y="3382963"/>
            <a:ext cx="276225" cy="211137"/>
          </a:xfrm>
          <a:prstGeom prst="rect">
            <a:avLst/>
          </a:prstGeom>
        </p:spPr>
      </p:pic>
      <p:pic>
        <p:nvPicPr>
          <p:cNvPr id="23" name="Picture 22" descr="\documentclass{article}&#10;\usepackage{amsmath}&#10;\pagestyle{empty}&#10;\begin{document}&#10;$\frac{d \Delta N}{dt} = -\frac{I(t) \Delta N}{I_sT_1} -&#10;\frac{\Delta N - \Delta N_0}{T_1} - \frac{\Delta N + \Delta&#10;N_0}{2} R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6189663" y="2157413"/>
            <a:ext cx="5368925" cy="434975"/>
          </a:xfrm>
          <a:prstGeom prst="rect">
            <a:avLst/>
          </a:prstGeom>
        </p:spPr>
      </p:pic>
      <p:pic>
        <p:nvPicPr>
          <p:cNvPr id="24" name="Picture 23" descr="\documentclass{article}&#10;\usepackage{amsmath}&#10;\pagestyle{empty}&#10;\begin{document}&#10;The pumping term is proportional to the population&#10;of the ground state which is $N_1 = (\Delta N + \Delta N_0)/2$.&#10;$R$ is an effective (assumed to be constant) pump rate that also&#10;contains the properties of a third energy level involved in the&#10;pumping process.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705350" y="2997200"/>
            <a:ext cx="7129463" cy="931863"/>
          </a:xfrm>
          <a:prstGeom prst="rect">
            <a:avLst/>
          </a:prstGeom>
        </p:spPr>
      </p:pic>
      <p:pic>
        <p:nvPicPr>
          <p:cNvPr id="26" name="Picture 25" descr="\documentclass{article}&#10;\usepackage{amsmath}&#10;\pagestyle{empty}&#10;\begin{document}&#10;Rate equation often used&#10;to model a gain medium:&#10;$$&#10;\frac{d \Delta N}{dt} = -\frac{I \Delta N}{I'_sT_p} - \frac{\Delta&#10;N - \Delta N_0}{T_p} + R'&#10;$$&#10;&#10;&#10;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311150" y="4073525"/>
            <a:ext cx="4883150" cy="898525"/>
          </a:xfrm>
          <a:prstGeom prst="rect">
            <a:avLst/>
          </a:prstGeom>
        </p:spPr>
      </p:pic>
      <p:pic>
        <p:nvPicPr>
          <p:cNvPr id="30" name="Picture 29" descr="\documentclass{article}&#10;\usepackage{amsmath}&#10;\pagestyle{empty}&#10;\begin{document}&#10;which has a constant pump rate $R' = -R \Delta N_0$. \\ The&#10;energy relaxation time $T_1$ has been replaced by a \\ shorter&#10;characteristic constant $T_p$ given by:\\&#10;$&#10;\frac{1}{T_p} = \frac{1}{T_1} + \frac{R}{2} $&#10;&#10;\end{document}" title="IguanaTex Bitmap Display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311150" y="5143500"/>
            <a:ext cx="4870450" cy="1011238"/>
          </a:xfrm>
          <a:prstGeom prst="rect">
            <a:avLst/>
          </a:prstGeom>
        </p:spPr>
      </p:pic>
      <p:pic>
        <p:nvPicPr>
          <p:cNvPr id="33" name="Picture 32" descr="\documentclass{article}&#10;\usepackage{amsmath}&#10;\pagestyle{empty}&#10;\begin{document}&#10;A modified saturation density was introduced $I'_s=(T_1/T_p)I_s$. \\ Without laser field&#10;($I=0$) the population difference approaches an equilibrium value&#10;$&#10;\Delta N_e = T_pR' + \Delta N_0$ positive for $R &gt;2/T_1$.&#10;&#10;\end{document}" title="IguanaTex Bitmap Display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4157663" y="5864225"/>
            <a:ext cx="7129462" cy="711200"/>
          </a:xfrm>
          <a:prstGeom prst="rect">
            <a:avLst/>
          </a:prstGeom>
        </p:spPr>
      </p:pic>
      <p:pic>
        <p:nvPicPr>
          <p:cNvPr id="35" name="Picture 34" descr="\documentclass{article}&#10;\usepackage{amsmath}&#10;\pagestyle{empty}&#10;\begin{document}&#10;$\frac{d \Delta N}{dt} = -\frac{I \Delta N}{W_s} - \frac{\Delta N -&#10;\Delta N_e}{T_p}$&#10;&#10;&#10;&#10;\end{document}" title="IguanaTex Bitmap Display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5948363" y="4727575"/>
            <a:ext cx="4979987" cy="654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"/>
          <p:cNvSpPr txBox="1">
            <a:spLocks noChangeArrowheads="1"/>
          </p:cNvSpPr>
          <p:nvPr/>
        </p:nvSpPr>
        <p:spPr bwMode="auto">
          <a:xfrm>
            <a:off x="3935413" y="490538"/>
            <a:ext cx="4376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Creating an inversion with rate equations</a:t>
            </a:r>
          </a:p>
        </p:txBody>
      </p:sp>
      <p:pic>
        <p:nvPicPr>
          <p:cNvPr id="3" name="Picture 2" descr="\documentclass{article}&#10;\usepackage{amsmath}&#10;\pagestyle{empty}&#10;\begin{document}&#10;$\dot{w} = -\frac{ I w}{I_s T_1} - \frac{w - w_0}{T_1}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303338" y="1323975"/>
            <a:ext cx="3309937" cy="53498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77800" y="3613150"/>
            <a:ext cx="369887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5950" y="2168525"/>
            <a:ext cx="131127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228850" y="2471738"/>
            <a:ext cx="1879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997075" y="3562350"/>
            <a:ext cx="1879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8" name="Group 14"/>
          <p:cNvGrpSpPr>
            <a:grpSpLocks/>
          </p:cNvGrpSpPr>
          <p:nvPr/>
        </p:nvGrpSpPr>
        <p:grpSpPr bwMode="auto">
          <a:xfrm>
            <a:off x="1314450" y="2212975"/>
            <a:ext cx="692150" cy="1392238"/>
            <a:chOff x="2201838" y="2168762"/>
            <a:chExt cx="691486" cy="1393114"/>
          </a:xfrm>
        </p:grpSpPr>
        <p:sp>
          <p:nvSpPr>
            <p:cNvPr id="12" name="Arc 11"/>
            <p:cNvSpPr/>
            <p:nvPr/>
          </p:nvSpPr>
          <p:spPr>
            <a:xfrm flipH="1">
              <a:off x="2201838" y="2168762"/>
              <a:ext cx="691486" cy="1393114"/>
            </a:xfrm>
            <a:prstGeom prst="arc">
              <a:avLst/>
            </a:prstGeom>
            <a:ln w="22225">
              <a:solidFill>
                <a:srgbClr val="99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2201838" y="2885175"/>
              <a:ext cx="0" cy="676701"/>
            </a:xfrm>
            <a:prstGeom prst="line">
              <a:avLst/>
            </a:prstGeom>
            <a:ln w="22225">
              <a:solidFill>
                <a:srgbClr val="99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rc 15"/>
          <p:cNvSpPr/>
          <p:nvPr/>
        </p:nvSpPr>
        <p:spPr>
          <a:xfrm>
            <a:off x="658813" y="2195513"/>
            <a:ext cx="1931987" cy="590550"/>
          </a:xfrm>
          <a:prstGeom prst="arc">
            <a:avLst/>
          </a:prstGeom>
          <a:ln w="25400">
            <a:solidFill>
              <a:srgbClr val="99CCFF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2" name="Picture 21" descr="\documentclass{article}&#10;\usepackage{amsmath}&#10;\pagestyle{empty}&#10;\begin{document}&#10;&#10;$R$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374775" y="2679700"/>
            <a:ext cx="184150" cy="177800"/>
          </a:xfrm>
          <a:prstGeom prst="rect">
            <a:avLst/>
          </a:prstGeom>
        </p:spPr>
      </p:pic>
      <p:pic>
        <p:nvPicPr>
          <p:cNvPr id="21" name="Picture 20" descr="\documentclass{article}&#10;\usepackage{amsmath}&#10;\pagestyle{empty}&#10;\begin{document}&#10;&#10;$N_2$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4241800" y="2382838"/>
            <a:ext cx="284163" cy="209550"/>
          </a:xfrm>
          <a:prstGeom prst="rect">
            <a:avLst/>
          </a:prstGeom>
        </p:spPr>
      </p:pic>
      <p:pic>
        <p:nvPicPr>
          <p:cNvPr id="20" name="Picture 19" descr="\documentclass{article}&#10;\usepackage{amsmath}&#10;\pagestyle{empty}&#10;\begin{document}&#10;&#10;$N_1$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019550" y="3382963"/>
            <a:ext cx="276225" cy="211137"/>
          </a:xfrm>
          <a:prstGeom prst="rect">
            <a:avLst/>
          </a:prstGeom>
        </p:spPr>
      </p:pic>
      <p:pic>
        <p:nvPicPr>
          <p:cNvPr id="23" name="Picture 22" descr="\documentclass{article}&#10;\usepackage{amsmath}&#10;\pagestyle{empty}&#10;\begin{document}&#10;$\frac{d \Delta N}{dt} = -\frac{I(t) \Delta N}{I_sT_1} -&#10;\frac{\Delta N - \Delta N_0}{T_1} - \frac{\Delta N + \Delta&#10;N_0}{2} R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754688" y="1441450"/>
            <a:ext cx="5367337" cy="434975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&#10;$&#10;\frac{1}{T_p} = \frac{1}{T_1} + \frac{R}{2} $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4832350" y="3667125"/>
            <a:ext cx="1828800" cy="479425"/>
          </a:xfrm>
          <a:prstGeom prst="rect">
            <a:avLst/>
          </a:prstGeom>
        </p:spPr>
      </p:pic>
      <p:pic>
        <p:nvPicPr>
          <p:cNvPr id="17" name="Picture 16" descr="\documentclass{article}&#10;\usepackage{amsmath}&#10;\pagestyle{empty}&#10;\begin{document}&#10;&#10;$&#10;\Delta N_e = T_pR' + \Delta N_0$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4241800" y="4419600"/>
            <a:ext cx="2965450" cy="357188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$\frac{d \Delta N}{dt} = -\frac{I \Delta N}{W_s'} - \frac{\Delta N -&#10;\Delta N_e}{T_p}$&#10;&#10;&#10;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499100" y="2744788"/>
            <a:ext cx="4978400" cy="657225"/>
          </a:xfrm>
          <a:prstGeom prst="rect">
            <a:avLst/>
          </a:prstGeom>
        </p:spPr>
      </p:pic>
      <p:sp>
        <p:nvSpPr>
          <p:cNvPr id="5137" name="TextBox 4"/>
          <p:cNvSpPr txBox="1">
            <a:spLocks noChangeArrowheads="1"/>
          </p:cNvSpPr>
          <p:nvPr/>
        </p:nvSpPr>
        <p:spPr bwMode="auto">
          <a:xfrm flipH="1">
            <a:off x="4832350" y="2014538"/>
            <a:ext cx="6604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From the 3 level rate equation with pumping we arrived at the 2 level Eq,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 descr="\documentclass{article}&#10;\usepackage{amsmath}&#10;\pagestyle{empty}&#10;\begin{document}&#10; $I'_s=(T_1/T_p)I_s$. &#10;&#10;\end{document}" title="IguanaTex Bitmap Display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8093075" y="3613150"/>
            <a:ext cx="2352675" cy="371475"/>
          </a:xfrm>
          <a:prstGeom prst="rect">
            <a:avLst/>
          </a:prstGeom>
        </p:spPr>
      </p:pic>
      <p:pic>
        <p:nvPicPr>
          <p:cNvPr id="18" name="Picture 17" descr="\documentclass{article}&#10;\usepackage{amsmath}&#10;\pagestyle{empty}&#10;\begin{document}&#10; $W'_s=I_s' T_p$. &#10;&#10;\end{document}" title="IguanaTex Bitmap Display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8312150" y="4265613"/>
            <a:ext cx="1698625" cy="371475"/>
          </a:xfrm>
          <a:prstGeom prst="rect">
            <a:avLst/>
          </a:prstGeom>
        </p:spPr>
      </p:pic>
      <p:pic>
        <p:nvPicPr>
          <p:cNvPr id="19" name="Picture 18" descr="\documentclass{article}&#10;\usepackage{amsmath}&#10;\pagestyle{empty}&#10;\begin{document}&#10; $R'=- R \Delta N_0 $. &#10;&#10;\end{document}" title="IguanaTex Bitmap Display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558925" y="4432300"/>
            <a:ext cx="2017713" cy="300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1728788" y="396875"/>
            <a:ext cx="1339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Saturation</a:t>
            </a:r>
          </a:p>
        </p:txBody>
      </p:sp>
      <p:pic>
        <p:nvPicPr>
          <p:cNvPr id="6147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238" y="1481138"/>
            <a:ext cx="2127250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2601913" y="1685925"/>
            <a:ext cx="1895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Gain saturation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7734300" y="2522538"/>
            <a:ext cx="2587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Absorption saturation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2794000" y="2149475"/>
            <a:ext cx="116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Stabilizes</a:t>
            </a:r>
          </a:p>
        </p:txBody>
      </p:sp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7734300" y="2992438"/>
            <a:ext cx="23606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Starts mode-locking</a:t>
            </a:r>
          </a:p>
        </p:txBody>
      </p:sp>
      <p:grpSp>
        <p:nvGrpSpPr>
          <p:cNvPr id="6152" name="Group 9"/>
          <p:cNvGrpSpPr>
            <a:grpSpLocks/>
          </p:cNvGrpSpPr>
          <p:nvPr/>
        </p:nvGrpSpPr>
        <p:grpSpPr bwMode="auto">
          <a:xfrm>
            <a:off x="5067300" y="3468688"/>
            <a:ext cx="3384550" cy="2792412"/>
            <a:chOff x="2679" y="2450"/>
            <a:chExt cx="2132" cy="1759"/>
          </a:xfrm>
        </p:grpSpPr>
        <p:sp>
          <p:nvSpPr>
            <p:cNvPr id="6164" name="Line 10"/>
            <p:cNvSpPr>
              <a:spLocks noChangeShapeType="1"/>
            </p:cNvSpPr>
            <p:nvPr/>
          </p:nvSpPr>
          <p:spPr bwMode="auto">
            <a:xfrm>
              <a:off x="2679" y="2450"/>
              <a:ext cx="0" cy="14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11"/>
            <p:cNvSpPr>
              <a:spLocks noChangeShapeType="1"/>
            </p:cNvSpPr>
            <p:nvPr/>
          </p:nvSpPr>
          <p:spPr bwMode="auto">
            <a:xfrm>
              <a:off x="2679" y="3913"/>
              <a:ext cx="210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Text Box 12"/>
            <p:cNvSpPr txBox="1">
              <a:spLocks noChangeArrowheads="1"/>
            </p:cNvSpPr>
            <p:nvPr/>
          </p:nvSpPr>
          <p:spPr bwMode="auto">
            <a:xfrm>
              <a:off x="4412" y="3959"/>
              <a:ext cx="39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  <p:sp>
          <p:nvSpPr>
            <p:cNvPr id="6167" name="Freeform 13"/>
            <p:cNvSpPr>
              <a:spLocks/>
            </p:cNvSpPr>
            <p:nvPr/>
          </p:nvSpPr>
          <p:spPr bwMode="auto">
            <a:xfrm>
              <a:off x="2779" y="2719"/>
              <a:ext cx="1866" cy="1125"/>
            </a:xfrm>
            <a:custGeom>
              <a:avLst/>
              <a:gdLst>
                <a:gd name="T0" fmla="*/ 0 w 2652"/>
                <a:gd name="T1" fmla="*/ 902 h 1125"/>
                <a:gd name="T2" fmla="*/ 20 w 2652"/>
                <a:gd name="T3" fmla="*/ 838 h 1125"/>
                <a:gd name="T4" fmla="*/ 34 w 2652"/>
                <a:gd name="T5" fmla="*/ 902 h 1125"/>
                <a:gd name="T6" fmla="*/ 51 w 2652"/>
                <a:gd name="T7" fmla="*/ 774 h 1125"/>
                <a:gd name="T8" fmla="*/ 70 w 2652"/>
                <a:gd name="T9" fmla="*/ 828 h 1125"/>
                <a:gd name="T10" fmla="*/ 90 w 2652"/>
                <a:gd name="T11" fmla="*/ 508 h 1125"/>
                <a:gd name="T12" fmla="*/ 96 w 2652"/>
                <a:gd name="T13" fmla="*/ 362 h 1125"/>
                <a:gd name="T14" fmla="*/ 99 w 2652"/>
                <a:gd name="T15" fmla="*/ 435 h 1125"/>
                <a:gd name="T16" fmla="*/ 108 w 2652"/>
                <a:gd name="T17" fmla="*/ 591 h 1125"/>
                <a:gd name="T18" fmla="*/ 121 w 2652"/>
                <a:gd name="T19" fmla="*/ 600 h 1125"/>
                <a:gd name="T20" fmla="*/ 148 w 2652"/>
                <a:gd name="T21" fmla="*/ 975 h 1125"/>
                <a:gd name="T22" fmla="*/ 177 w 2652"/>
                <a:gd name="T23" fmla="*/ 1048 h 1125"/>
                <a:gd name="T24" fmla="*/ 197 w 2652"/>
                <a:gd name="T25" fmla="*/ 947 h 1125"/>
                <a:gd name="T26" fmla="*/ 211 w 2652"/>
                <a:gd name="T27" fmla="*/ 838 h 1125"/>
                <a:gd name="T28" fmla="*/ 238 w 2652"/>
                <a:gd name="T29" fmla="*/ 1020 h 1125"/>
                <a:gd name="T30" fmla="*/ 245 w 2652"/>
                <a:gd name="T31" fmla="*/ 819 h 1125"/>
                <a:gd name="T32" fmla="*/ 273 w 2652"/>
                <a:gd name="T33" fmla="*/ 993 h 1125"/>
                <a:gd name="T34" fmla="*/ 300 w 2652"/>
                <a:gd name="T35" fmla="*/ 24 h 1125"/>
                <a:gd name="T36" fmla="*/ 320 w 2652"/>
                <a:gd name="T37" fmla="*/ 847 h 1125"/>
                <a:gd name="T38" fmla="*/ 348 w 2652"/>
                <a:gd name="T39" fmla="*/ 828 h 1125"/>
                <a:gd name="T40" fmla="*/ 367 w 2652"/>
                <a:gd name="T41" fmla="*/ 929 h 1125"/>
                <a:gd name="T42" fmla="*/ 386 w 2652"/>
                <a:gd name="T43" fmla="*/ 728 h 1125"/>
                <a:gd name="T44" fmla="*/ 412 w 2652"/>
                <a:gd name="T45" fmla="*/ 1030 h 1125"/>
                <a:gd name="T46" fmla="*/ 439 w 2652"/>
                <a:gd name="T47" fmla="*/ 801 h 1125"/>
                <a:gd name="T48" fmla="*/ 493 w 2652"/>
                <a:gd name="T49" fmla="*/ 838 h 1125"/>
                <a:gd name="T50" fmla="*/ 562 w 2652"/>
                <a:gd name="T51" fmla="*/ 1002 h 1125"/>
                <a:gd name="T52" fmla="*/ 605 w 2652"/>
                <a:gd name="T53" fmla="*/ 902 h 1125"/>
                <a:gd name="T54" fmla="*/ 650 w 2652"/>
                <a:gd name="T55" fmla="*/ 975 h 112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652" h="1125">
                  <a:moveTo>
                    <a:pt x="0" y="902"/>
                  </a:moveTo>
                  <a:cubicBezTo>
                    <a:pt x="30" y="870"/>
                    <a:pt x="60" y="838"/>
                    <a:pt x="83" y="838"/>
                  </a:cubicBezTo>
                  <a:cubicBezTo>
                    <a:pt x="106" y="838"/>
                    <a:pt x="117" y="913"/>
                    <a:pt x="138" y="902"/>
                  </a:cubicBezTo>
                  <a:cubicBezTo>
                    <a:pt x="159" y="891"/>
                    <a:pt x="187" y="786"/>
                    <a:pt x="211" y="774"/>
                  </a:cubicBezTo>
                  <a:cubicBezTo>
                    <a:pt x="235" y="762"/>
                    <a:pt x="258" y="872"/>
                    <a:pt x="284" y="828"/>
                  </a:cubicBezTo>
                  <a:cubicBezTo>
                    <a:pt x="310" y="784"/>
                    <a:pt x="348" y="585"/>
                    <a:pt x="366" y="508"/>
                  </a:cubicBezTo>
                  <a:cubicBezTo>
                    <a:pt x="384" y="431"/>
                    <a:pt x="388" y="374"/>
                    <a:pt x="394" y="362"/>
                  </a:cubicBezTo>
                  <a:cubicBezTo>
                    <a:pt x="400" y="350"/>
                    <a:pt x="396" y="397"/>
                    <a:pt x="403" y="435"/>
                  </a:cubicBezTo>
                  <a:cubicBezTo>
                    <a:pt x="410" y="473"/>
                    <a:pt x="424" y="563"/>
                    <a:pt x="439" y="591"/>
                  </a:cubicBezTo>
                  <a:cubicBezTo>
                    <a:pt x="454" y="619"/>
                    <a:pt x="467" y="536"/>
                    <a:pt x="494" y="600"/>
                  </a:cubicBezTo>
                  <a:cubicBezTo>
                    <a:pt x="521" y="664"/>
                    <a:pt x="566" y="900"/>
                    <a:pt x="604" y="975"/>
                  </a:cubicBezTo>
                  <a:cubicBezTo>
                    <a:pt x="642" y="1050"/>
                    <a:pt x="690" y="1053"/>
                    <a:pt x="723" y="1048"/>
                  </a:cubicBezTo>
                  <a:cubicBezTo>
                    <a:pt x="756" y="1043"/>
                    <a:pt x="782" y="982"/>
                    <a:pt x="805" y="947"/>
                  </a:cubicBezTo>
                  <a:cubicBezTo>
                    <a:pt x="828" y="912"/>
                    <a:pt x="833" y="826"/>
                    <a:pt x="860" y="838"/>
                  </a:cubicBezTo>
                  <a:cubicBezTo>
                    <a:pt x="887" y="850"/>
                    <a:pt x="947" y="1023"/>
                    <a:pt x="970" y="1020"/>
                  </a:cubicBezTo>
                  <a:cubicBezTo>
                    <a:pt x="993" y="1017"/>
                    <a:pt x="973" y="823"/>
                    <a:pt x="997" y="819"/>
                  </a:cubicBezTo>
                  <a:cubicBezTo>
                    <a:pt x="1021" y="815"/>
                    <a:pt x="1078" y="1125"/>
                    <a:pt x="1116" y="993"/>
                  </a:cubicBezTo>
                  <a:cubicBezTo>
                    <a:pt x="1154" y="861"/>
                    <a:pt x="1194" y="48"/>
                    <a:pt x="1226" y="24"/>
                  </a:cubicBezTo>
                  <a:cubicBezTo>
                    <a:pt x="1258" y="0"/>
                    <a:pt x="1276" y="713"/>
                    <a:pt x="1308" y="847"/>
                  </a:cubicBezTo>
                  <a:cubicBezTo>
                    <a:pt x="1340" y="981"/>
                    <a:pt x="1386" y="814"/>
                    <a:pt x="1418" y="828"/>
                  </a:cubicBezTo>
                  <a:cubicBezTo>
                    <a:pt x="1450" y="842"/>
                    <a:pt x="1474" y="946"/>
                    <a:pt x="1500" y="929"/>
                  </a:cubicBezTo>
                  <a:cubicBezTo>
                    <a:pt x="1526" y="912"/>
                    <a:pt x="1543" y="711"/>
                    <a:pt x="1573" y="728"/>
                  </a:cubicBezTo>
                  <a:cubicBezTo>
                    <a:pt x="1603" y="745"/>
                    <a:pt x="1647" y="1018"/>
                    <a:pt x="1683" y="1030"/>
                  </a:cubicBezTo>
                  <a:cubicBezTo>
                    <a:pt x="1719" y="1042"/>
                    <a:pt x="1737" y="833"/>
                    <a:pt x="1792" y="801"/>
                  </a:cubicBezTo>
                  <a:cubicBezTo>
                    <a:pt x="1847" y="769"/>
                    <a:pt x="1928" y="805"/>
                    <a:pt x="2012" y="838"/>
                  </a:cubicBezTo>
                  <a:cubicBezTo>
                    <a:pt x="2096" y="871"/>
                    <a:pt x="2219" y="991"/>
                    <a:pt x="2295" y="1002"/>
                  </a:cubicBezTo>
                  <a:cubicBezTo>
                    <a:pt x="2371" y="1013"/>
                    <a:pt x="2410" y="906"/>
                    <a:pt x="2469" y="902"/>
                  </a:cubicBezTo>
                  <a:cubicBezTo>
                    <a:pt x="2528" y="898"/>
                    <a:pt x="2621" y="961"/>
                    <a:pt x="2652" y="97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3" name="Text Box 14"/>
          <p:cNvSpPr txBox="1">
            <a:spLocks noChangeArrowheads="1"/>
          </p:cNvSpPr>
          <p:nvPr/>
        </p:nvSpPr>
        <p:spPr bwMode="auto">
          <a:xfrm>
            <a:off x="4795838" y="3541713"/>
            <a:ext cx="268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6154" name="Line 15"/>
          <p:cNvSpPr>
            <a:spLocks noChangeShapeType="1"/>
          </p:cNvSpPr>
          <p:nvPr/>
        </p:nvSpPr>
        <p:spPr bwMode="auto">
          <a:xfrm flipH="1">
            <a:off x="2933700" y="5776913"/>
            <a:ext cx="2105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Freeform 16"/>
          <p:cNvSpPr>
            <a:spLocks/>
          </p:cNvSpPr>
          <p:nvPr/>
        </p:nvSpPr>
        <p:spPr bwMode="auto">
          <a:xfrm>
            <a:off x="3136900" y="4035425"/>
            <a:ext cx="1770063" cy="1727200"/>
          </a:xfrm>
          <a:custGeom>
            <a:avLst/>
            <a:gdLst>
              <a:gd name="T0" fmla="*/ 0 w 1115"/>
              <a:gd name="T1" fmla="*/ 2147483646 h 1088"/>
              <a:gd name="T2" fmla="*/ 2147483646 w 1115"/>
              <a:gd name="T3" fmla="*/ 2147483646 h 1088"/>
              <a:gd name="T4" fmla="*/ 2147483646 w 1115"/>
              <a:gd name="T5" fmla="*/ 2147483646 h 1088"/>
              <a:gd name="T6" fmla="*/ 2147483646 w 1115"/>
              <a:gd name="T7" fmla="*/ 2147483646 h 1088"/>
              <a:gd name="T8" fmla="*/ 2147483646 w 1115"/>
              <a:gd name="T9" fmla="*/ 2147483646 h 1088"/>
              <a:gd name="T10" fmla="*/ 2147483646 w 1115"/>
              <a:gd name="T11" fmla="*/ 0 h 10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15" h="1088">
                <a:moveTo>
                  <a:pt x="0" y="1088"/>
                </a:moveTo>
                <a:cubicBezTo>
                  <a:pt x="55" y="1082"/>
                  <a:pt x="111" y="1077"/>
                  <a:pt x="201" y="1060"/>
                </a:cubicBezTo>
                <a:cubicBezTo>
                  <a:pt x="291" y="1043"/>
                  <a:pt x="434" y="1040"/>
                  <a:pt x="539" y="987"/>
                </a:cubicBezTo>
                <a:cubicBezTo>
                  <a:pt x="644" y="934"/>
                  <a:pt x="759" y="825"/>
                  <a:pt x="832" y="740"/>
                </a:cubicBezTo>
                <a:cubicBezTo>
                  <a:pt x="905" y="655"/>
                  <a:pt x="931" y="598"/>
                  <a:pt x="978" y="475"/>
                </a:cubicBezTo>
                <a:cubicBezTo>
                  <a:pt x="1025" y="352"/>
                  <a:pt x="1070" y="176"/>
                  <a:pt x="1115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Line 17"/>
          <p:cNvSpPr>
            <a:spLocks noChangeShapeType="1"/>
          </p:cNvSpPr>
          <p:nvPr/>
        </p:nvSpPr>
        <p:spPr bwMode="auto">
          <a:xfrm>
            <a:off x="4675188" y="4819650"/>
            <a:ext cx="0" cy="1073150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Text Box 18"/>
          <p:cNvSpPr txBox="1">
            <a:spLocks noChangeArrowheads="1"/>
          </p:cNvSpPr>
          <p:nvPr/>
        </p:nvSpPr>
        <p:spPr bwMode="auto">
          <a:xfrm>
            <a:off x="4495800" y="5857875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158" name="Line 19"/>
          <p:cNvSpPr>
            <a:spLocks noChangeShapeType="1"/>
          </p:cNvSpPr>
          <p:nvPr/>
        </p:nvSpPr>
        <p:spPr bwMode="auto">
          <a:xfrm>
            <a:off x="4689475" y="4819650"/>
            <a:ext cx="36433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159" name="Picture 2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788" y="5943600"/>
            <a:ext cx="1125537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60" name="Line 21"/>
          <p:cNvSpPr>
            <a:spLocks noChangeShapeType="1"/>
          </p:cNvSpPr>
          <p:nvPr/>
        </p:nvSpPr>
        <p:spPr bwMode="auto">
          <a:xfrm flipV="1">
            <a:off x="5662613" y="3644900"/>
            <a:ext cx="0" cy="6826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Line 22"/>
          <p:cNvSpPr>
            <a:spLocks noChangeShapeType="1"/>
          </p:cNvSpPr>
          <p:nvPr/>
        </p:nvSpPr>
        <p:spPr bwMode="auto">
          <a:xfrm flipV="1">
            <a:off x="6584950" y="3065463"/>
            <a:ext cx="0" cy="6826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Line 23"/>
          <p:cNvSpPr>
            <a:spLocks noChangeShapeType="1"/>
          </p:cNvSpPr>
          <p:nvPr/>
        </p:nvSpPr>
        <p:spPr bwMode="auto">
          <a:xfrm>
            <a:off x="6040438" y="4959350"/>
            <a:ext cx="0" cy="6826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24"/>
          <p:cNvSpPr>
            <a:spLocks noChangeShapeType="1"/>
          </p:cNvSpPr>
          <p:nvPr/>
        </p:nvSpPr>
        <p:spPr bwMode="auto">
          <a:xfrm>
            <a:off x="7339013" y="4981575"/>
            <a:ext cx="0" cy="682625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3"/>
          <p:cNvSpPr txBox="1">
            <a:spLocks noChangeArrowheads="1"/>
          </p:cNvSpPr>
          <p:nvPr/>
        </p:nvSpPr>
        <p:spPr bwMode="auto">
          <a:xfrm>
            <a:off x="1674813" y="782638"/>
            <a:ext cx="3536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Saturation starts mode-locking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2551113" y="2497138"/>
            <a:ext cx="42529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ideal “saturation absorption” curve:</a:t>
            </a:r>
          </a:p>
        </p:txBody>
      </p:sp>
      <p:sp>
        <p:nvSpPr>
          <p:cNvPr id="7172" name="Line 5"/>
          <p:cNvSpPr>
            <a:spLocks noChangeShapeType="1"/>
          </p:cNvSpPr>
          <p:nvPr/>
        </p:nvSpPr>
        <p:spPr bwMode="auto">
          <a:xfrm flipV="1">
            <a:off x="4083050" y="3321050"/>
            <a:ext cx="0" cy="261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>
            <a:off x="4083050" y="5937250"/>
            <a:ext cx="58118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4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88" y="3390900"/>
            <a:ext cx="46355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7974013" y="6003925"/>
            <a:ext cx="1749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Pulse energy</a:t>
            </a:r>
          </a:p>
        </p:txBody>
      </p:sp>
      <p:sp>
        <p:nvSpPr>
          <p:cNvPr id="7176" name="Freeform 9"/>
          <p:cNvSpPr>
            <a:spLocks/>
          </p:cNvSpPr>
          <p:nvPr/>
        </p:nvSpPr>
        <p:spPr bwMode="auto">
          <a:xfrm>
            <a:off x="4083050" y="3613150"/>
            <a:ext cx="3084513" cy="1941513"/>
          </a:xfrm>
          <a:custGeom>
            <a:avLst/>
            <a:gdLst>
              <a:gd name="T0" fmla="*/ 2147483646 w 1943"/>
              <a:gd name="T1" fmla="*/ 0 h 1223"/>
              <a:gd name="T2" fmla="*/ 2147483646 w 1943"/>
              <a:gd name="T3" fmla="*/ 2147483646 h 1223"/>
              <a:gd name="T4" fmla="*/ 2147483646 w 1943"/>
              <a:gd name="T5" fmla="*/ 2147483646 h 1223"/>
              <a:gd name="T6" fmla="*/ 2147483646 w 1943"/>
              <a:gd name="T7" fmla="*/ 2147483646 h 1223"/>
              <a:gd name="T8" fmla="*/ 2147483646 w 1943"/>
              <a:gd name="T9" fmla="*/ 2147483646 h 1223"/>
              <a:gd name="T10" fmla="*/ 2147483646 w 1943"/>
              <a:gd name="T11" fmla="*/ 2147483646 h 1223"/>
              <a:gd name="T12" fmla="*/ 2147483646 w 1943"/>
              <a:gd name="T13" fmla="*/ 2147483646 h 1223"/>
              <a:gd name="T14" fmla="*/ 2147483646 w 1943"/>
              <a:gd name="T15" fmla="*/ 2147483646 h 1223"/>
              <a:gd name="T16" fmla="*/ 2147483646 w 1943"/>
              <a:gd name="T17" fmla="*/ 2147483646 h 1223"/>
              <a:gd name="T18" fmla="*/ 2147483646 w 1943"/>
              <a:gd name="T19" fmla="*/ 2147483646 h 1223"/>
              <a:gd name="T20" fmla="*/ 2147483646 w 1943"/>
              <a:gd name="T21" fmla="*/ 2147483646 h 1223"/>
              <a:gd name="T22" fmla="*/ 2147483646 w 1943"/>
              <a:gd name="T23" fmla="*/ 2147483646 h 1223"/>
              <a:gd name="T24" fmla="*/ 2147483646 w 1943"/>
              <a:gd name="T25" fmla="*/ 2147483646 h 122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43" h="1223">
                <a:moveTo>
                  <a:pt x="15" y="0"/>
                </a:moveTo>
                <a:cubicBezTo>
                  <a:pt x="7" y="8"/>
                  <a:pt x="0" y="16"/>
                  <a:pt x="47" y="104"/>
                </a:cubicBezTo>
                <a:cubicBezTo>
                  <a:pt x="94" y="192"/>
                  <a:pt x="206" y="400"/>
                  <a:pt x="295" y="528"/>
                </a:cubicBezTo>
                <a:cubicBezTo>
                  <a:pt x="384" y="656"/>
                  <a:pt x="476" y="780"/>
                  <a:pt x="583" y="872"/>
                </a:cubicBezTo>
                <a:cubicBezTo>
                  <a:pt x="690" y="964"/>
                  <a:pt x="798" y="1025"/>
                  <a:pt x="935" y="1080"/>
                </a:cubicBezTo>
                <a:cubicBezTo>
                  <a:pt x="1072" y="1135"/>
                  <a:pt x="1292" y="1177"/>
                  <a:pt x="1407" y="1200"/>
                </a:cubicBezTo>
                <a:cubicBezTo>
                  <a:pt x="1522" y="1223"/>
                  <a:pt x="1566" y="1220"/>
                  <a:pt x="1623" y="1216"/>
                </a:cubicBezTo>
                <a:cubicBezTo>
                  <a:pt x="1680" y="1212"/>
                  <a:pt x="1716" y="1200"/>
                  <a:pt x="1751" y="1176"/>
                </a:cubicBezTo>
                <a:cubicBezTo>
                  <a:pt x="1786" y="1152"/>
                  <a:pt x="1810" y="1105"/>
                  <a:pt x="1831" y="1072"/>
                </a:cubicBezTo>
                <a:cubicBezTo>
                  <a:pt x="1852" y="1039"/>
                  <a:pt x="1864" y="1021"/>
                  <a:pt x="1879" y="976"/>
                </a:cubicBezTo>
                <a:cubicBezTo>
                  <a:pt x="1894" y="931"/>
                  <a:pt x="1910" y="880"/>
                  <a:pt x="1919" y="800"/>
                </a:cubicBezTo>
                <a:cubicBezTo>
                  <a:pt x="1928" y="720"/>
                  <a:pt x="1931" y="587"/>
                  <a:pt x="1935" y="496"/>
                </a:cubicBezTo>
                <a:cubicBezTo>
                  <a:pt x="1939" y="405"/>
                  <a:pt x="1941" y="330"/>
                  <a:pt x="1943" y="256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4083050" y="4111625"/>
            <a:ext cx="3122613" cy="0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7164388" y="4111625"/>
            <a:ext cx="0" cy="2003425"/>
          </a:xfrm>
          <a:prstGeom prst="line">
            <a:avLst/>
          </a:prstGeom>
          <a:noFill/>
          <a:ln w="158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9" name="Picture 1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000500"/>
            <a:ext cx="34925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80" name="Freeform 13"/>
          <p:cNvSpPr>
            <a:spLocks/>
          </p:cNvSpPr>
          <p:nvPr/>
        </p:nvSpPr>
        <p:spPr bwMode="auto">
          <a:xfrm>
            <a:off x="7167563" y="3763963"/>
            <a:ext cx="11112" cy="304800"/>
          </a:xfrm>
          <a:custGeom>
            <a:avLst/>
            <a:gdLst>
              <a:gd name="T0" fmla="*/ 0 w 7"/>
              <a:gd name="T1" fmla="*/ 2147483646 h 192"/>
              <a:gd name="T2" fmla="*/ 2147483646 w 7"/>
              <a:gd name="T3" fmla="*/ 2147483646 h 192"/>
              <a:gd name="T4" fmla="*/ 2147483646 w 7"/>
              <a:gd name="T5" fmla="*/ 0 h 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" h="192">
                <a:moveTo>
                  <a:pt x="0" y="183"/>
                </a:moveTo>
                <a:cubicBezTo>
                  <a:pt x="0" y="187"/>
                  <a:pt x="0" y="192"/>
                  <a:pt x="1" y="162"/>
                </a:cubicBezTo>
                <a:cubicBezTo>
                  <a:pt x="2" y="132"/>
                  <a:pt x="4" y="66"/>
                  <a:pt x="7" y="0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1485900"/>
            <a:ext cx="702945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4" descr="colliding pul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0"/>
            <a:ext cx="2351088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3209925"/>
            <a:ext cx="69342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8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5956300"/>
            <a:ext cx="21653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584200" y="290513"/>
            <a:ext cx="177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Mutual saturation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3465513" y="3189288"/>
            <a:ext cx="5553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model of a mode-locked laser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4081463" y="2700338"/>
            <a:ext cx="432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Model of laser with long relaxation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$\frac{d \Delta N}{dt} = -\frac{I \Delta N}{W_s'} - \frac{\Delta N -&#10;\Delta N_e}{T_p}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202113" y="244475"/>
            <a:ext cx="3835400" cy="5064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98838" y="1609725"/>
            <a:ext cx="6032500" cy="81915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262313" y="1392238"/>
            <a:ext cx="149225" cy="12557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355138" y="1392238"/>
            <a:ext cx="150812" cy="12557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1270" name="Group 9"/>
          <p:cNvGrpSpPr>
            <a:grpSpLocks/>
          </p:cNvGrpSpPr>
          <p:nvPr/>
        </p:nvGrpSpPr>
        <p:grpSpPr bwMode="auto">
          <a:xfrm>
            <a:off x="236538" y="2728913"/>
            <a:ext cx="9001125" cy="444500"/>
            <a:chOff x="236561" y="2729553"/>
            <a:chExt cx="9001146" cy="443566"/>
          </a:xfrm>
        </p:grpSpPr>
        <p:sp>
          <p:nvSpPr>
            <p:cNvPr id="7" name="Arc 6"/>
            <p:cNvSpPr/>
            <p:nvPr/>
          </p:nvSpPr>
          <p:spPr>
            <a:xfrm flipV="1">
              <a:off x="236561" y="2729553"/>
              <a:ext cx="8977333" cy="426140"/>
            </a:xfrm>
            <a:prstGeom prst="arc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Arc 7"/>
            <p:cNvSpPr/>
            <p:nvPr/>
          </p:nvSpPr>
          <p:spPr>
            <a:xfrm>
              <a:off x="260373" y="2746978"/>
              <a:ext cx="8977334" cy="426141"/>
            </a:xfrm>
            <a:prstGeom prst="arc">
              <a:avLst/>
            </a:prstGeom>
            <a:ln w="19050">
              <a:solidFill>
                <a:schemeClr val="tx1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9" name="Picture 8" descr="\documentclass{article}&#10;\usepackage{amsmath}&#10;\pagestyle{empty}&#10;\begin{document}&#10;&#10;$2 \ell$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987925" y="2892425"/>
            <a:ext cx="215900" cy="180975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657600" y="1965325"/>
            <a:ext cx="2606675" cy="32702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273" name="TextBox 11"/>
          <p:cNvSpPr txBox="1">
            <a:spLocks noChangeArrowheads="1"/>
          </p:cNvSpPr>
          <p:nvPr/>
        </p:nvSpPr>
        <p:spPr bwMode="auto">
          <a:xfrm>
            <a:off x="3836988" y="882650"/>
            <a:ext cx="53768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Energy evolution.  Pulse shorter than the energy relaxation rate</a:t>
            </a:r>
          </a:p>
        </p:txBody>
      </p:sp>
      <p:pic>
        <p:nvPicPr>
          <p:cNvPr id="13" name="Picture 12" descr="\documentclass{article}&#10;\usepackage{amsmath}&#10;\pagestyle{empty}&#10;\begin{document}&#10; The effect of a short pulse on gain depletion&#10;is equivalent to that of a constant intensity filling the&#10;cavity for a round-trip time $\tau_{\rm RT}$. \\Gain&#10;factor $G = \sigma \Delta N \ell$&#10; 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95288" y="3317875"/>
            <a:ext cx="8707437" cy="790575"/>
          </a:xfrm>
          <a:prstGeom prst="rect">
            <a:avLst/>
          </a:prstGeom>
        </p:spPr>
      </p:pic>
      <p:pic>
        <p:nvPicPr>
          <p:cNvPr id="14" name="Picture 13" descr="\documentclass{article}&#10;\usepackage{amsmath}&#10;\pagestyle{empty}&#10;\begin{document}&#10;$\frac{dG}{dt} = - \frac{G - G_e}{T_p} - \frac{G {\cal W}}{{\cal&#10;W}_{es}T_p}.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202113" y="3971925"/>
            <a:ext cx="3417887" cy="501650"/>
          </a:xfrm>
          <a:prstGeom prst="rect">
            <a:avLst/>
          </a:prstGeom>
        </p:spPr>
      </p:pic>
      <p:pic>
        <p:nvPicPr>
          <p:cNvPr id="16" name="Picture 15" descr="\documentclass{article}&#10;\usepackage{amsmath}&#10;\pagestyle{empty}&#10;\begin{document}&#10;${\cal W}_{es} = W_s \times A_g \times&#10;\tau_p/T_p$ is an effective saturation energy in the gain medium,&#10;where $A_g$ is the cross section of the beam at that location. The&#10;physical meaning of the energy ${\cal W}_{es}$ is obvious from the&#10;steady state (${dG}/{dt}=0$) solution: 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71475" y="4602163"/>
            <a:ext cx="8720138" cy="862012"/>
          </a:xfrm>
          <a:prstGeom prst="rect">
            <a:avLst/>
          </a:prstGeom>
        </p:spPr>
      </p:pic>
      <p:pic>
        <p:nvPicPr>
          <p:cNvPr id="18" name="Picture 17" descr="\documentclass{article}&#10;\usepackage{amsmath}&#10;\pagestyle{empty}&#10;\begin{document}&#10;$G({\cal W}) = \frac{G_e}{1 + \frac{{\cal W}}{{\cal W}_{es}}}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462463" y="5592763"/>
            <a:ext cx="2068512" cy="514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$\frac{dG}{dt} = - \frac{G - G_e}{T_p} - \frac{G {\cal W}}{{\cal&#10;W}_{es}T_p}.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410075" y="346075"/>
            <a:ext cx="3419475" cy="503238"/>
          </a:xfrm>
          <a:prstGeom prst="rect">
            <a:avLst/>
          </a:prstGeom>
        </p:spPr>
      </p:pic>
      <p:pic>
        <p:nvPicPr>
          <p:cNvPr id="3" name="Picture 2" descr="\documentclass{article}&#10;\usepackage{amsmath}&#10;\pagestyle{empty}&#10;\begin{document}&#10; We assume that at a certain energy, a negative feedback&#10;takes over, i.e. the loss start increasing with energy. The&#10;simplest form of nonlinear loss that will show a transition from&#10;positive to negative feedback is:&#10;$$&#10;L({\cal W}) = L_L + a({\cal W} - {\cal W}_0)^2, $$&#10;where ${\cal W}_0$ defines the energy at which the nonlinear&#10;losses switch over from saturable losses (positive feedback) to&#10;induced losses (negative feedback).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895475" y="1076325"/>
            <a:ext cx="8720138" cy="2265363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 The combined&#10;effect of gain and loss for the pulse energy per round trip is&#10;${d{\cal W}}/(dt/\tau_{\rm rt})  =  G - L$ or:&#10;$$&#10;\frac{d{\cal W}}{dt}  =  \frac{G - L_L - a({\cal W}&#10; - {\cal W}_0)^2}{\tau_{\rm RT}} {\cal W}.&#10;$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62088" y="3459163"/>
            <a:ext cx="8710612" cy="1414462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\begin{eqnarray}&#10;\frac{d{\cal W}}{dt} &amp; = &amp; \frac{G - L_L - a({\cal W} - {\cal&#10;W}_0)^2}{\tau_{\rm RT}}&#10;{\cal W} \nonumber \\&#10;\frac{dG}{dt} &amp; = &amp; - \frac{G - G_e}{T_p} - \frac{G{\cal W}}{{\cal&#10;W}_{es}T_p}.  \nonumber&#10;\end{eqnarray}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17975" y="5322888"/>
            <a:ext cx="4184650" cy="13493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78238" y="5187950"/>
            <a:ext cx="4732337" cy="157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\documentclass{article}&#10;\usepackage{amsmath}&#10;\pagestyle{empty}&#10;\begin{document}&#10;\begin{eqnarray}&#10;\frac{d{\cal W}}{dt} &amp; = &amp; \frac{G - L_L - a({\cal W} - {\cal&#10;W}_0)^2}{\tau_{\rm RT}}&#10;{\cal W} \nonumber \\&#10;\frac{dG}{dt} &amp; = &amp; - \frac{G - G_e}{T_p} - \frac{G{\cal W}}{{\cal&#10;W}_{es}T_p}.  \nonumber&#10;\end{eqnarray}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292600" y="279400"/>
            <a:ext cx="3986213" cy="1285875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 Steady state,&#10;$d{\cal W}/dt = 0$, is reached when $G({\cal W}) = L_L + a({\cal&#10;W}-{\cal W}_0)^2$.  $$&#10;\frac{G_e}{1 + \frac{{\cal W}}{{\cal W}_{es}}} = L_L + a({\cal W}&#10;- {\cal W}_0)^2 $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224088" y="1903413"/>
            <a:ext cx="7791450" cy="1200150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The evolution of energy and gain&#10;can be calculated using ${\cal W}=0$ and $G=G_e$, and ${\cal W}={\cal W}_{sp}$ and&#10;$G=G_e$ :&#10;\begin{eqnarray}&#10;{\cal W}(t)&amp;=&amp;  {\cal W}_{sp} \exp \left( \frac{ G_e-L_L-a{\cal&#10;W}_{0}^2} {\tau_{RT}}\,\,   t     \right) \nonumber \\  G(t)&amp;=&amp;&#10;G_e \exp \left( -\frac{{\cal W}_{sp}}{{\cal W}_{es}T_p} \,\,t&#10;\right).&#10;\nonumber&#10;\end{eqnarray}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09650" y="3613150"/>
            <a:ext cx="8699500" cy="2163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\begin{eqnarray}&#10;\frac{d{\cal W}}{dt} &amp; = &amp; \frac{G - L_L - a({\cal W} - {\cal&#10;W}_0)^2}{\tau_{\rm RT}}&#10;{\cal W} \nonumber \\&#10;\frac{dG}{dt} &amp; = &amp; - \frac{G - G_e}{T_p} - \frac{G{\cal W}}{{\cal&#10;W}_{es}T_p}.  \nonumber&#10;\end{eqnarray}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973513" y="515938"/>
            <a:ext cx="3986212" cy="1285875"/>
          </a:xfrm>
          <a:prstGeom prst="rect">
            <a:avLst/>
          </a:prstGeom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3778250" y="2054225"/>
            <a:ext cx="4181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Laser with a short lifetime gain medium</a:t>
            </a:r>
          </a:p>
        </p:txBody>
      </p:sp>
      <p:pic>
        <p:nvPicPr>
          <p:cNvPr id="1434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3" y="2532063"/>
            <a:ext cx="5572125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3979863" y="3252788"/>
            <a:ext cx="4279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More on saturation: induced gratings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1485900"/>
            <a:ext cx="7029450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4" descr="colliding pul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0"/>
            <a:ext cx="2351088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3209925"/>
            <a:ext cx="69342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8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5956300"/>
            <a:ext cx="21653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584200" y="290513"/>
            <a:ext cx="177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Mutual saturation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$\frac{d \Delta N}{dt} = -\frac{I \Delta N}{W_s'} - \frac{\Delta N -&#10;\Delta N_e}{T_p}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711575" y="1157288"/>
            <a:ext cx="4978400" cy="657225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$I \propto |E_1 e^{-i \vec{k_1}} + E_2 e^{-i \vec{k_2}}|^2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344613" y="1925638"/>
            <a:ext cx="3984625" cy="481012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Grating in population $\Delta N$ with  $\vec{K} = \vec{k_1}- \vec{k_2}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344613" y="2606675"/>
            <a:ext cx="6118225" cy="369888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A third field with k vector  $-\vec{k_1}$ will scatter&#10;along the direction  $- \vec{k_2}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344613" y="3176588"/>
            <a:ext cx="9178925" cy="371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2705100" y="1536700"/>
            <a:ext cx="6351588" cy="5281613"/>
            <a:chOff x="924" y="872"/>
            <a:chExt cx="4001" cy="3327"/>
          </a:xfrm>
        </p:grpSpPr>
        <p:sp>
          <p:nvSpPr>
            <p:cNvPr id="19503" name="Rectangle 3" descr="10%"/>
            <p:cNvSpPr>
              <a:spLocks noChangeArrowheads="1"/>
            </p:cNvSpPr>
            <p:nvPr/>
          </p:nvSpPr>
          <p:spPr bwMode="auto">
            <a:xfrm>
              <a:off x="2872" y="1044"/>
              <a:ext cx="348" cy="2780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04" name="Line 4"/>
            <p:cNvSpPr>
              <a:spLocks noChangeShapeType="1"/>
            </p:cNvSpPr>
            <p:nvPr/>
          </p:nvSpPr>
          <p:spPr bwMode="auto">
            <a:xfrm>
              <a:off x="3921" y="1060"/>
              <a:ext cx="0" cy="7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05" name="Group 5"/>
            <p:cNvGrpSpPr>
              <a:grpSpLocks/>
            </p:cNvGrpSpPr>
            <p:nvPr/>
          </p:nvGrpSpPr>
          <p:grpSpPr bwMode="auto">
            <a:xfrm>
              <a:off x="3287" y="1080"/>
              <a:ext cx="1270" cy="701"/>
              <a:chOff x="264" y="1398"/>
              <a:chExt cx="2260" cy="516"/>
            </a:xfrm>
          </p:grpSpPr>
          <p:sp>
            <p:nvSpPr>
              <p:cNvPr id="19523" name="Freeform 6"/>
              <p:cNvSpPr>
                <a:spLocks/>
              </p:cNvSpPr>
              <p:nvPr/>
            </p:nvSpPr>
            <p:spPr bwMode="auto">
              <a:xfrm>
                <a:off x="264" y="1398"/>
                <a:ext cx="1126" cy="516"/>
              </a:xfrm>
              <a:custGeom>
                <a:avLst/>
                <a:gdLst>
                  <a:gd name="T0" fmla="*/ 1126 w 1126"/>
                  <a:gd name="T1" fmla="*/ 0 h 516"/>
                  <a:gd name="T2" fmla="*/ 1006 w 1126"/>
                  <a:gd name="T3" fmla="*/ 6 h 516"/>
                  <a:gd name="T4" fmla="*/ 960 w 1126"/>
                  <a:gd name="T5" fmla="*/ 12 h 516"/>
                  <a:gd name="T6" fmla="*/ 884 w 1126"/>
                  <a:gd name="T7" fmla="*/ 32 h 516"/>
                  <a:gd name="T8" fmla="*/ 786 w 1126"/>
                  <a:gd name="T9" fmla="*/ 76 h 516"/>
                  <a:gd name="T10" fmla="*/ 690 w 1126"/>
                  <a:gd name="T11" fmla="*/ 156 h 516"/>
                  <a:gd name="T12" fmla="*/ 602 w 1126"/>
                  <a:gd name="T13" fmla="*/ 246 h 516"/>
                  <a:gd name="T14" fmla="*/ 504 w 1126"/>
                  <a:gd name="T15" fmla="*/ 326 h 516"/>
                  <a:gd name="T16" fmla="*/ 352 w 1126"/>
                  <a:gd name="T17" fmla="*/ 418 h 516"/>
                  <a:gd name="T18" fmla="*/ 248 w 1126"/>
                  <a:gd name="T19" fmla="*/ 466 h 516"/>
                  <a:gd name="T20" fmla="*/ 140 w 1126"/>
                  <a:gd name="T21" fmla="*/ 500 h 516"/>
                  <a:gd name="T22" fmla="*/ 0 w 1126"/>
                  <a:gd name="T23" fmla="*/ 51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6" h="516">
                    <a:moveTo>
                      <a:pt x="1126" y="0"/>
                    </a:moveTo>
                    <a:cubicBezTo>
                      <a:pt x="1080" y="2"/>
                      <a:pt x="1034" y="4"/>
                      <a:pt x="1006" y="6"/>
                    </a:cubicBezTo>
                    <a:cubicBezTo>
                      <a:pt x="978" y="8"/>
                      <a:pt x="980" y="8"/>
                      <a:pt x="960" y="12"/>
                    </a:cubicBezTo>
                    <a:cubicBezTo>
                      <a:pt x="940" y="16"/>
                      <a:pt x="913" y="21"/>
                      <a:pt x="884" y="32"/>
                    </a:cubicBezTo>
                    <a:cubicBezTo>
                      <a:pt x="855" y="43"/>
                      <a:pt x="818" y="55"/>
                      <a:pt x="786" y="76"/>
                    </a:cubicBezTo>
                    <a:cubicBezTo>
                      <a:pt x="754" y="97"/>
                      <a:pt x="721" y="128"/>
                      <a:pt x="690" y="156"/>
                    </a:cubicBezTo>
                    <a:cubicBezTo>
                      <a:pt x="659" y="184"/>
                      <a:pt x="633" y="218"/>
                      <a:pt x="602" y="246"/>
                    </a:cubicBezTo>
                    <a:cubicBezTo>
                      <a:pt x="571" y="274"/>
                      <a:pt x="546" y="297"/>
                      <a:pt x="504" y="326"/>
                    </a:cubicBezTo>
                    <a:cubicBezTo>
                      <a:pt x="462" y="355"/>
                      <a:pt x="395" y="395"/>
                      <a:pt x="352" y="418"/>
                    </a:cubicBezTo>
                    <a:cubicBezTo>
                      <a:pt x="309" y="441"/>
                      <a:pt x="283" y="452"/>
                      <a:pt x="248" y="466"/>
                    </a:cubicBezTo>
                    <a:cubicBezTo>
                      <a:pt x="213" y="480"/>
                      <a:pt x="181" y="492"/>
                      <a:pt x="140" y="500"/>
                    </a:cubicBezTo>
                    <a:cubicBezTo>
                      <a:pt x="99" y="508"/>
                      <a:pt x="23" y="514"/>
                      <a:pt x="0" y="516"/>
                    </a:cubicBezTo>
                  </a:path>
                </a:pathLst>
              </a:cu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4" name="Freeform 7"/>
              <p:cNvSpPr>
                <a:spLocks/>
              </p:cNvSpPr>
              <p:nvPr/>
            </p:nvSpPr>
            <p:spPr bwMode="auto">
              <a:xfrm flipH="1">
                <a:off x="1398" y="1398"/>
                <a:ext cx="1126" cy="516"/>
              </a:xfrm>
              <a:custGeom>
                <a:avLst/>
                <a:gdLst>
                  <a:gd name="T0" fmla="*/ 1126 w 1126"/>
                  <a:gd name="T1" fmla="*/ 0 h 516"/>
                  <a:gd name="T2" fmla="*/ 1006 w 1126"/>
                  <a:gd name="T3" fmla="*/ 6 h 516"/>
                  <a:gd name="T4" fmla="*/ 960 w 1126"/>
                  <a:gd name="T5" fmla="*/ 12 h 516"/>
                  <a:gd name="T6" fmla="*/ 884 w 1126"/>
                  <a:gd name="T7" fmla="*/ 32 h 516"/>
                  <a:gd name="T8" fmla="*/ 786 w 1126"/>
                  <a:gd name="T9" fmla="*/ 76 h 516"/>
                  <a:gd name="T10" fmla="*/ 690 w 1126"/>
                  <a:gd name="T11" fmla="*/ 156 h 516"/>
                  <a:gd name="T12" fmla="*/ 602 w 1126"/>
                  <a:gd name="T13" fmla="*/ 246 h 516"/>
                  <a:gd name="T14" fmla="*/ 504 w 1126"/>
                  <a:gd name="T15" fmla="*/ 326 h 516"/>
                  <a:gd name="T16" fmla="*/ 352 w 1126"/>
                  <a:gd name="T17" fmla="*/ 418 h 516"/>
                  <a:gd name="T18" fmla="*/ 248 w 1126"/>
                  <a:gd name="T19" fmla="*/ 466 h 516"/>
                  <a:gd name="T20" fmla="*/ 140 w 1126"/>
                  <a:gd name="T21" fmla="*/ 500 h 516"/>
                  <a:gd name="T22" fmla="*/ 0 w 1126"/>
                  <a:gd name="T23" fmla="*/ 51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6" h="516">
                    <a:moveTo>
                      <a:pt x="1126" y="0"/>
                    </a:moveTo>
                    <a:cubicBezTo>
                      <a:pt x="1080" y="2"/>
                      <a:pt x="1034" y="4"/>
                      <a:pt x="1006" y="6"/>
                    </a:cubicBezTo>
                    <a:cubicBezTo>
                      <a:pt x="978" y="8"/>
                      <a:pt x="980" y="8"/>
                      <a:pt x="960" y="12"/>
                    </a:cubicBezTo>
                    <a:cubicBezTo>
                      <a:pt x="940" y="16"/>
                      <a:pt x="913" y="21"/>
                      <a:pt x="884" y="32"/>
                    </a:cubicBezTo>
                    <a:cubicBezTo>
                      <a:pt x="855" y="43"/>
                      <a:pt x="818" y="55"/>
                      <a:pt x="786" y="76"/>
                    </a:cubicBezTo>
                    <a:cubicBezTo>
                      <a:pt x="754" y="97"/>
                      <a:pt x="721" y="128"/>
                      <a:pt x="690" y="156"/>
                    </a:cubicBezTo>
                    <a:cubicBezTo>
                      <a:pt x="659" y="184"/>
                      <a:pt x="633" y="218"/>
                      <a:pt x="602" y="246"/>
                    </a:cubicBezTo>
                    <a:cubicBezTo>
                      <a:pt x="571" y="274"/>
                      <a:pt x="546" y="297"/>
                      <a:pt x="504" y="326"/>
                    </a:cubicBezTo>
                    <a:cubicBezTo>
                      <a:pt x="462" y="355"/>
                      <a:pt x="395" y="395"/>
                      <a:pt x="352" y="418"/>
                    </a:cubicBezTo>
                    <a:cubicBezTo>
                      <a:pt x="309" y="441"/>
                      <a:pt x="283" y="452"/>
                      <a:pt x="248" y="466"/>
                    </a:cubicBezTo>
                    <a:cubicBezTo>
                      <a:pt x="213" y="480"/>
                      <a:pt x="181" y="492"/>
                      <a:pt x="140" y="500"/>
                    </a:cubicBezTo>
                    <a:cubicBezTo>
                      <a:pt x="99" y="508"/>
                      <a:pt x="23" y="514"/>
                      <a:pt x="0" y="516"/>
                    </a:cubicBezTo>
                  </a:path>
                </a:pathLst>
              </a:custGeom>
              <a:noFill/>
              <a:ln w="317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506" name="Line 8"/>
            <p:cNvSpPr>
              <a:spLocks noChangeShapeType="1"/>
            </p:cNvSpPr>
            <p:nvPr/>
          </p:nvSpPr>
          <p:spPr bwMode="auto">
            <a:xfrm>
              <a:off x="3290" y="1790"/>
              <a:ext cx="12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7" name="Line 9"/>
            <p:cNvSpPr>
              <a:spLocks noChangeShapeType="1"/>
            </p:cNvSpPr>
            <p:nvPr/>
          </p:nvSpPr>
          <p:spPr bwMode="auto">
            <a:xfrm>
              <a:off x="1827" y="1028"/>
              <a:ext cx="0" cy="7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08" name="Group 10"/>
            <p:cNvGrpSpPr>
              <a:grpSpLocks/>
            </p:cNvGrpSpPr>
            <p:nvPr/>
          </p:nvGrpSpPr>
          <p:grpSpPr bwMode="auto">
            <a:xfrm>
              <a:off x="1194" y="1084"/>
              <a:ext cx="1270" cy="701"/>
              <a:chOff x="264" y="1398"/>
              <a:chExt cx="2260" cy="516"/>
            </a:xfrm>
          </p:grpSpPr>
          <p:sp>
            <p:nvSpPr>
              <p:cNvPr id="19521" name="Freeform 11"/>
              <p:cNvSpPr>
                <a:spLocks/>
              </p:cNvSpPr>
              <p:nvPr/>
            </p:nvSpPr>
            <p:spPr bwMode="auto">
              <a:xfrm>
                <a:off x="264" y="1398"/>
                <a:ext cx="1126" cy="516"/>
              </a:xfrm>
              <a:custGeom>
                <a:avLst/>
                <a:gdLst>
                  <a:gd name="T0" fmla="*/ 1126 w 1126"/>
                  <a:gd name="T1" fmla="*/ 0 h 516"/>
                  <a:gd name="T2" fmla="*/ 1006 w 1126"/>
                  <a:gd name="T3" fmla="*/ 6 h 516"/>
                  <a:gd name="T4" fmla="*/ 960 w 1126"/>
                  <a:gd name="T5" fmla="*/ 12 h 516"/>
                  <a:gd name="T6" fmla="*/ 884 w 1126"/>
                  <a:gd name="T7" fmla="*/ 32 h 516"/>
                  <a:gd name="T8" fmla="*/ 786 w 1126"/>
                  <a:gd name="T9" fmla="*/ 76 h 516"/>
                  <a:gd name="T10" fmla="*/ 690 w 1126"/>
                  <a:gd name="T11" fmla="*/ 156 h 516"/>
                  <a:gd name="T12" fmla="*/ 602 w 1126"/>
                  <a:gd name="T13" fmla="*/ 246 h 516"/>
                  <a:gd name="T14" fmla="*/ 504 w 1126"/>
                  <a:gd name="T15" fmla="*/ 326 h 516"/>
                  <a:gd name="T16" fmla="*/ 352 w 1126"/>
                  <a:gd name="T17" fmla="*/ 418 h 516"/>
                  <a:gd name="T18" fmla="*/ 248 w 1126"/>
                  <a:gd name="T19" fmla="*/ 466 h 516"/>
                  <a:gd name="T20" fmla="*/ 140 w 1126"/>
                  <a:gd name="T21" fmla="*/ 500 h 516"/>
                  <a:gd name="T22" fmla="*/ 0 w 1126"/>
                  <a:gd name="T23" fmla="*/ 51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6" h="516">
                    <a:moveTo>
                      <a:pt x="1126" y="0"/>
                    </a:moveTo>
                    <a:cubicBezTo>
                      <a:pt x="1080" y="2"/>
                      <a:pt x="1034" y="4"/>
                      <a:pt x="1006" y="6"/>
                    </a:cubicBezTo>
                    <a:cubicBezTo>
                      <a:pt x="978" y="8"/>
                      <a:pt x="980" y="8"/>
                      <a:pt x="960" y="12"/>
                    </a:cubicBezTo>
                    <a:cubicBezTo>
                      <a:pt x="940" y="16"/>
                      <a:pt x="913" y="21"/>
                      <a:pt x="884" y="32"/>
                    </a:cubicBezTo>
                    <a:cubicBezTo>
                      <a:pt x="855" y="43"/>
                      <a:pt x="818" y="55"/>
                      <a:pt x="786" y="76"/>
                    </a:cubicBezTo>
                    <a:cubicBezTo>
                      <a:pt x="754" y="97"/>
                      <a:pt x="721" y="128"/>
                      <a:pt x="690" y="156"/>
                    </a:cubicBezTo>
                    <a:cubicBezTo>
                      <a:pt x="659" y="184"/>
                      <a:pt x="633" y="218"/>
                      <a:pt x="602" y="246"/>
                    </a:cubicBezTo>
                    <a:cubicBezTo>
                      <a:pt x="571" y="274"/>
                      <a:pt x="546" y="297"/>
                      <a:pt x="504" y="326"/>
                    </a:cubicBezTo>
                    <a:cubicBezTo>
                      <a:pt x="462" y="355"/>
                      <a:pt x="395" y="395"/>
                      <a:pt x="352" y="418"/>
                    </a:cubicBezTo>
                    <a:cubicBezTo>
                      <a:pt x="309" y="441"/>
                      <a:pt x="283" y="452"/>
                      <a:pt x="248" y="466"/>
                    </a:cubicBezTo>
                    <a:cubicBezTo>
                      <a:pt x="213" y="480"/>
                      <a:pt x="181" y="492"/>
                      <a:pt x="140" y="500"/>
                    </a:cubicBezTo>
                    <a:cubicBezTo>
                      <a:pt x="99" y="508"/>
                      <a:pt x="23" y="514"/>
                      <a:pt x="0" y="516"/>
                    </a:cubicBezTo>
                  </a:path>
                </a:pathLst>
              </a:custGeom>
              <a:noFill/>
              <a:ln w="31750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2" name="Freeform 12"/>
              <p:cNvSpPr>
                <a:spLocks/>
              </p:cNvSpPr>
              <p:nvPr/>
            </p:nvSpPr>
            <p:spPr bwMode="auto">
              <a:xfrm flipH="1">
                <a:off x="1398" y="1398"/>
                <a:ext cx="1126" cy="516"/>
              </a:xfrm>
              <a:custGeom>
                <a:avLst/>
                <a:gdLst>
                  <a:gd name="T0" fmla="*/ 1126 w 1126"/>
                  <a:gd name="T1" fmla="*/ 0 h 516"/>
                  <a:gd name="T2" fmla="*/ 1006 w 1126"/>
                  <a:gd name="T3" fmla="*/ 6 h 516"/>
                  <a:gd name="T4" fmla="*/ 960 w 1126"/>
                  <a:gd name="T5" fmla="*/ 12 h 516"/>
                  <a:gd name="T6" fmla="*/ 884 w 1126"/>
                  <a:gd name="T7" fmla="*/ 32 h 516"/>
                  <a:gd name="T8" fmla="*/ 786 w 1126"/>
                  <a:gd name="T9" fmla="*/ 76 h 516"/>
                  <a:gd name="T10" fmla="*/ 690 w 1126"/>
                  <a:gd name="T11" fmla="*/ 156 h 516"/>
                  <a:gd name="T12" fmla="*/ 602 w 1126"/>
                  <a:gd name="T13" fmla="*/ 246 h 516"/>
                  <a:gd name="T14" fmla="*/ 504 w 1126"/>
                  <a:gd name="T15" fmla="*/ 326 h 516"/>
                  <a:gd name="T16" fmla="*/ 352 w 1126"/>
                  <a:gd name="T17" fmla="*/ 418 h 516"/>
                  <a:gd name="T18" fmla="*/ 248 w 1126"/>
                  <a:gd name="T19" fmla="*/ 466 h 516"/>
                  <a:gd name="T20" fmla="*/ 140 w 1126"/>
                  <a:gd name="T21" fmla="*/ 500 h 516"/>
                  <a:gd name="T22" fmla="*/ 0 w 1126"/>
                  <a:gd name="T23" fmla="*/ 51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6" h="516">
                    <a:moveTo>
                      <a:pt x="1126" y="0"/>
                    </a:moveTo>
                    <a:cubicBezTo>
                      <a:pt x="1080" y="2"/>
                      <a:pt x="1034" y="4"/>
                      <a:pt x="1006" y="6"/>
                    </a:cubicBezTo>
                    <a:cubicBezTo>
                      <a:pt x="978" y="8"/>
                      <a:pt x="980" y="8"/>
                      <a:pt x="960" y="12"/>
                    </a:cubicBezTo>
                    <a:cubicBezTo>
                      <a:pt x="940" y="16"/>
                      <a:pt x="913" y="21"/>
                      <a:pt x="884" y="32"/>
                    </a:cubicBezTo>
                    <a:cubicBezTo>
                      <a:pt x="855" y="43"/>
                      <a:pt x="818" y="55"/>
                      <a:pt x="786" y="76"/>
                    </a:cubicBezTo>
                    <a:cubicBezTo>
                      <a:pt x="754" y="97"/>
                      <a:pt x="721" y="128"/>
                      <a:pt x="690" y="156"/>
                    </a:cubicBezTo>
                    <a:cubicBezTo>
                      <a:pt x="659" y="184"/>
                      <a:pt x="633" y="218"/>
                      <a:pt x="602" y="246"/>
                    </a:cubicBezTo>
                    <a:cubicBezTo>
                      <a:pt x="571" y="274"/>
                      <a:pt x="546" y="297"/>
                      <a:pt x="504" y="326"/>
                    </a:cubicBezTo>
                    <a:cubicBezTo>
                      <a:pt x="462" y="355"/>
                      <a:pt x="395" y="395"/>
                      <a:pt x="352" y="418"/>
                    </a:cubicBezTo>
                    <a:cubicBezTo>
                      <a:pt x="309" y="441"/>
                      <a:pt x="283" y="452"/>
                      <a:pt x="248" y="466"/>
                    </a:cubicBezTo>
                    <a:cubicBezTo>
                      <a:pt x="213" y="480"/>
                      <a:pt x="181" y="492"/>
                      <a:pt x="140" y="500"/>
                    </a:cubicBezTo>
                    <a:cubicBezTo>
                      <a:pt x="99" y="508"/>
                      <a:pt x="23" y="514"/>
                      <a:pt x="0" y="516"/>
                    </a:cubicBezTo>
                  </a:path>
                </a:pathLst>
              </a:custGeom>
              <a:noFill/>
              <a:ln w="31750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509" name="Line 13"/>
            <p:cNvSpPr>
              <a:spLocks noChangeShapeType="1"/>
            </p:cNvSpPr>
            <p:nvPr/>
          </p:nvSpPr>
          <p:spPr bwMode="auto">
            <a:xfrm>
              <a:off x="1197" y="1794"/>
              <a:ext cx="12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0" name="Line 14"/>
            <p:cNvSpPr>
              <a:spLocks noChangeShapeType="1"/>
            </p:cNvSpPr>
            <p:nvPr/>
          </p:nvSpPr>
          <p:spPr bwMode="auto">
            <a:xfrm flipV="1">
              <a:off x="1180" y="1788"/>
              <a:ext cx="365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1" name="Text Box 15"/>
            <p:cNvSpPr txBox="1">
              <a:spLocks noChangeArrowheads="1"/>
            </p:cNvSpPr>
            <p:nvPr/>
          </p:nvSpPr>
          <p:spPr bwMode="auto">
            <a:xfrm>
              <a:off x="924" y="1703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4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fr-FR" altLang="en-US" sz="24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2" name="Text Box 16"/>
            <p:cNvSpPr txBox="1">
              <a:spLocks noChangeArrowheads="1"/>
            </p:cNvSpPr>
            <p:nvPr/>
          </p:nvSpPr>
          <p:spPr bwMode="auto">
            <a:xfrm>
              <a:off x="4267" y="1181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fr-FR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3" name="Text Box 17"/>
            <p:cNvSpPr txBox="1">
              <a:spLocks noChangeArrowheads="1"/>
            </p:cNvSpPr>
            <p:nvPr/>
          </p:nvSpPr>
          <p:spPr bwMode="auto">
            <a:xfrm>
              <a:off x="1306" y="1190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fr-FR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4" name="Line 18"/>
            <p:cNvSpPr>
              <a:spLocks noChangeShapeType="1"/>
            </p:cNvSpPr>
            <p:nvPr/>
          </p:nvSpPr>
          <p:spPr bwMode="auto">
            <a:xfrm>
              <a:off x="1768" y="1740"/>
              <a:ext cx="2900" cy="21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Line 19"/>
            <p:cNvSpPr>
              <a:spLocks noChangeShapeType="1"/>
            </p:cNvSpPr>
            <p:nvPr/>
          </p:nvSpPr>
          <p:spPr bwMode="auto">
            <a:xfrm flipV="1">
              <a:off x="1112" y="1760"/>
              <a:ext cx="2854" cy="21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lg" len="lg"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Text Box 20"/>
            <p:cNvSpPr txBox="1">
              <a:spLocks noChangeArrowheads="1"/>
            </p:cNvSpPr>
            <p:nvPr/>
          </p:nvSpPr>
          <p:spPr bwMode="auto">
            <a:xfrm>
              <a:off x="4734" y="1818"/>
              <a:ext cx="19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9517" name="Line 21"/>
            <p:cNvSpPr>
              <a:spLocks noChangeShapeType="1"/>
            </p:cNvSpPr>
            <p:nvPr/>
          </p:nvSpPr>
          <p:spPr bwMode="auto">
            <a:xfrm>
              <a:off x="2880" y="872"/>
              <a:ext cx="0" cy="32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Text Box 22"/>
            <p:cNvSpPr txBox="1">
              <a:spLocks noChangeArrowheads="1"/>
            </p:cNvSpPr>
            <p:nvPr/>
          </p:nvSpPr>
          <p:spPr bwMode="auto">
            <a:xfrm>
              <a:off x="2604" y="3911"/>
              <a:ext cx="1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lang="fr-FR" altLang="en-US" sz="24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19" name="Text Box 23"/>
            <p:cNvSpPr txBox="1">
              <a:spLocks noChangeArrowheads="1"/>
            </p:cNvSpPr>
            <p:nvPr/>
          </p:nvSpPr>
          <p:spPr bwMode="auto">
            <a:xfrm>
              <a:off x="4108" y="3879"/>
              <a:ext cx="6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 = z/c</a:t>
              </a:r>
              <a:endParaRPr lang="fr-FR" altLang="en-US" sz="24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20" name="Text Box 24"/>
            <p:cNvSpPr txBox="1">
              <a:spLocks noChangeArrowheads="1"/>
            </p:cNvSpPr>
            <p:nvPr/>
          </p:nvSpPr>
          <p:spPr bwMode="auto">
            <a:xfrm>
              <a:off x="1212" y="3879"/>
              <a:ext cx="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 =- z/c</a:t>
              </a:r>
              <a:endParaRPr lang="fr-FR" altLang="en-US" sz="24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193" name="Line 25"/>
          <p:cNvSpPr>
            <a:spLocks noChangeShapeType="1"/>
          </p:cNvSpPr>
          <p:nvPr/>
        </p:nvSpPr>
        <p:spPr bwMode="auto">
          <a:xfrm flipV="1">
            <a:off x="6648450" y="2451100"/>
            <a:ext cx="0" cy="1155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94" name="Group 26"/>
          <p:cNvGrpSpPr>
            <a:grpSpLocks/>
          </p:cNvGrpSpPr>
          <p:nvPr/>
        </p:nvGrpSpPr>
        <p:grpSpPr bwMode="auto">
          <a:xfrm>
            <a:off x="3559175" y="2478088"/>
            <a:ext cx="2422525" cy="1419225"/>
            <a:chOff x="1462" y="1465"/>
            <a:chExt cx="1526" cy="894"/>
          </a:xfrm>
        </p:grpSpPr>
        <p:sp>
          <p:nvSpPr>
            <p:cNvPr id="19497" name="Line 27"/>
            <p:cNvSpPr>
              <a:spLocks noChangeShapeType="1"/>
            </p:cNvSpPr>
            <p:nvPr/>
          </p:nvSpPr>
          <p:spPr bwMode="auto">
            <a:xfrm>
              <a:off x="2335" y="1465"/>
              <a:ext cx="0" cy="7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498" name="Group 28"/>
            <p:cNvGrpSpPr>
              <a:grpSpLocks/>
            </p:cNvGrpSpPr>
            <p:nvPr/>
          </p:nvGrpSpPr>
          <p:grpSpPr bwMode="auto">
            <a:xfrm>
              <a:off x="1702" y="1465"/>
              <a:ext cx="1269" cy="700"/>
              <a:chOff x="264" y="1398"/>
              <a:chExt cx="2260" cy="516"/>
            </a:xfrm>
          </p:grpSpPr>
          <p:sp>
            <p:nvSpPr>
              <p:cNvPr id="19501" name="Freeform 29"/>
              <p:cNvSpPr>
                <a:spLocks/>
              </p:cNvSpPr>
              <p:nvPr/>
            </p:nvSpPr>
            <p:spPr bwMode="auto">
              <a:xfrm>
                <a:off x="264" y="1398"/>
                <a:ext cx="1126" cy="516"/>
              </a:xfrm>
              <a:custGeom>
                <a:avLst/>
                <a:gdLst>
                  <a:gd name="T0" fmla="*/ 1126 w 1126"/>
                  <a:gd name="T1" fmla="*/ 0 h 516"/>
                  <a:gd name="T2" fmla="*/ 1006 w 1126"/>
                  <a:gd name="T3" fmla="*/ 6 h 516"/>
                  <a:gd name="T4" fmla="*/ 960 w 1126"/>
                  <a:gd name="T5" fmla="*/ 12 h 516"/>
                  <a:gd name="T6" fmla="*/ 884 w 1126"/>
                  <a:gd name="T7" fmla="*/ 32 h 516"/>
                  <a:gd name="T8" fmla="*/ 786 w 1126"/>
                  <a:gd name="T9" fmla="*/ 76 h 516"/>
                  <a:gd name="T10" fmla="*/ 690 w 1126"/>
                  <a:gd name="T11" fmla="*/ 156 h 516"/>
                  <a:gd name="T12" fmla="*/ 602 w 1126"/>
                  <a:gd name="T13" fmla="*/ 246 h 516"/>
                  <a:gd name="T14" fmla="*/ 504 w 1126"/>
                  <a:gd name="T15" fmla="*/ 326 h 516"/>
                  <a:gd name="T16" fmla="*/ 352 w 1126"/>
                  <a:gd name="T17" fmla="*/ 418 h 516"/>
                  <a:gd name="T18" fmla="*/ 248 w 1126"/>
                  <a:gd name="T19" fmla="*/ 466 h 516"/>
                  <a:gd name="T20" fmla="*/ 140 w 1126"/>
                  <a:gd name="T21" fmla="*/ 500 h 516"/>
                  <a:gd name="T22" fmla="*/ 0 w 1126"/>
                  <a:gd name="T23" fmla="*/ 51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6" h="516">
                    <a:moveTo>
                      <a:pt x="1126" y="0"/>
                    </a:moveTo>
                    <a:cubicBezTo>
                      <a:pt x="1080" y="2"/>
                      <a:pt x="1034" y="4"/>
                      <a:pt x="1006" y="6"/>
                    </a:cubicBezTo>
                    <a:cubicBezTo>
                      <a:pt x="978" y="8"/>
                      <a:pt x="980" y="8"/>
                      <a:pt x="960" y="12"/>
                    </a:cubicBezTo>
                    <a:cubicBezTo>
                      <a:pt x="940" y="16"/>
                      <a:pt x="913" y="21"/>
                      <a:pt x="884" y="32"/>
                    </a:cubicBezTo>
                    <a:cubicBezTo>
                      <a:pt x="855" y="43"/>
                      <a:pt x="818" y="55"/>
                      <a:pt x="786" y="76"/>
                    </a:cubicBezTo>
                    <a:cubicBezTo>
                      <a:pt x="754" y="97"/>
                      <a:pt x="721" y="128"/>
                      <a:pt x="690" y="156"/>
                    </a:cubicBezTo>
                    <a:cubicBezTo>
                      <a:pt x="659" y="184"/>
                      <a:pt x="633" y="218"/>
                      <a:pt x="602" y="246"/>
                    </a:cubicBezTo>
                    <a:cubicBezTo>
                      <a:pt x="571" y="274"/>
                      <a:pt x="546" y="297"/>
                      <a:pt x="504" y="326"/>
                    </a:cubicBezTo>
                    <a:cubicBezTo>
                      <a:pt x="462" y="355"/>
                      <a:pt x="395" y="395"/>
                      <a:pt x="352" y="418"/>
                    </a:cubicBezTo>
                    <a:cubicBezTo>
                      <a:pt x="309" y="441"/>
                      <a:pt x="283" y="452"/>
                      <a:pt x="248" y="466"/>
                    </a:cubicBezTo>
                    <a:cubicBezTo>
                      <a:pt x="213" y="480"/>
                      <a:pt x="181" y="492"/>
                      <a:pt x="140" y="500"/>
                    </a:cubicBezTo>
                    <a:cubicBezTo>
                      <a:pt x="99" y="508"/>
                      <a:pt x="23" y="514"/>
                      <a:pt x="0" y="516"/>
                    </a:cubicBezTo>
                  </a:path>
                </a:pathLst>
              </a:custGeom>
              <a:noFill/>
              <a:ln w="31750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02" name="Freeform 30"/>
              <p:cNvSpPr>
                <a:spLocks/>
              </p:cNvSpPr>
              <p:nvPr/>
            </p:nvSpPr>
            <p:spPr bwMode="auto">
              <a:xfrm flipH="1">
                <a:off x="1398" y="1398"/>
                <a:ext cx="1126" cy="516"/>
              </a:xfrm>
              <a:custGeom>
                <a:avLst/>
                <a:gdLst>
                  <a:gd name="T0" fmla="*/ 1126 w 1126"/>
                  <a:gd name="T1" fmla="*/ 0 h 516"/>
                  <a:gd name="T2" fmla="*/ 1006 w 1126"/>
                  <a:gd name="T3" fmla="*/ 6 h 516"/>
                  <a:gd name="T4" fmla="*/ 960 w 1126"/>
                  <a:gd name="T5" fmla="*/ 12 h 516"/>
                  <a:gd name="T6" fmla="*/ 884 w 1126"/>
                  <a:gd name="T7" fmla="*/ 32 h 516"/>
                  <a:gd name="T8" fmla="*/ 786 w 1126"/>
                  <a:gd name="T9" fmla="*/ 76 h 516"/>
                  <a:gd name="T10" fmla="*/ 690 w 1126"/>
                  <a:gd name="T11" fmla="*/ 156 h 516"/>
                  <a:gd name="T12" fmla="*/ 602 w 1126"/>
                  <a:gd name="T13" fmla="*/ 246 h 516"/>
                  <a:gd name="T14" fmla="*/ 504 w 1126"/>
                  <a:gd name="T15" fmla="*/ 326 h 516"/>
                  <a:gd name="T16" fmla="*/ 352 w 1126"/>
                  <a:gd name="T17" fmla="*/ 418 h 516"/>
                  <a:gd name="T18" fmla="*/ 248 w 1126"/>
                  <a:gd name="T19" fmla="*/ 466 h 516"/>
                  <a:gd name="T20" fmla="*/ 140 w 1126"/>
                  <a:gd name="T21" fmla="*/ 500 h 516"/>
                  <a:gd name="T22" fmla="*/ 0 w 1126"/>
                  <a:gd name="T23" fmla="*/ 51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6" h="516">
                    <a:moveTo>
                      <a:pt x="1126" y="0"/>
                    </a:moveTo>
                    <a:cubicBezTo>
                      <a:pt x="1080" y="2"/>
                      <a:pt x="1034" y="4"/>
                      <a:pt x="1006" y="6"/>
                    </a:cubicBezTo>
                    <a:cubicBezTo>
                      <a:pt x="978" y="8"/>
                      <a:pt x="980" y="8"/>
                      <a:pt x="960" y="12"/>
                    </a:cubicBezTo>
                    <a:cubicBezTo>
                      <a:pt x="940" y="16"/>
                      <a:pt x="913" y="21"/>
                      <a:pt x="884" y="32"/>
                    </a:cubicBezTo>
                    <a:cubicBezTo>
                      <a:pt x="855" y="43"/>
                      <a:pt x="818" y="55"/>
                      <a:pt x="786" y="76"/>
                    </a:cubicBezTo>
                    <a:cubicBezTo>
                      <a:pt x="754" y="97"/>
                      <a:pt x="721" y="128"/>
                      <a:pt x="690" y="156"/>
                    </a:cubicBezTo>
                    <a:cubicBezTo>
                      <a:pt x="659" y="184"/>
                      <a:pt x="633" y="218"/>
                      <a:pt x="602" y="246"/>
                    </a:cubicBezTo>
                    <a:cubicBezTo>
                      <a:pt x="571" y="274"/>
                      <a:pt x="546" y="297"/>
                      <a:pt x="504" y="326"/>
                    </a:cubicBezTo>
                    <a:cubicBezTo>
                      <a:pt x="462" y="355"/>
                      <a:pt x="395" y="395"/>
                      <a:pt x="352" y="418"/>
                    </a:cubicBezTo>
                    <a:cubicBezTo>
                      <a:pt x="309" y="441"/>
                      <a:pt x="283" y="452"/>
                      <a:pt x="248" y="466"/>
                    </a:cubicBezTo>
                    <a:cubicBezTo>
                      <a:pt x="213" y="480"/>
                      <a:pt x="181" y="492"/>
                      <a:pt x="140" y="500"/>
                    </a:cubicBezTo>
                    <a:cubicBezTo>
                      <a:pt x="99" y="508"/>
                      <a:pt x="23" y="514"/>
                      <a:pt x="0" y="516"/>
                    </a:cubicBezTo>
                  </a:path>
                </a:pathLst>
              </a:custGeom>
              <a:noFill/>
              <a:ln w="31750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499" name="Line 31"/>
            <p:cNvSpPr>
              <a:spLocks noChangeShapeType="1"/>
            </p:cNvSpPr>
            <p:nvPr/>
          </p:nvSpPr>
          <p:spPr bwMode="auto">
            <a:xfrm>
              <a:off x="1705" y="2174"/>
              <a:ext cx="128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0" name="Text Box 32"/>
            <p:cNvSpPr txBox="1">
              <a:spLocks noChangeArrowheads="1"/>
            </p:cNvSpPr>
            <p:nvPr/>
          </p:nvSpPr>
          <p:spPr bwMode="auto">
            <a:xfrm>
              <a:off x="1462" y="2071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4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fr-FR" altLang="en-US" sz="24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201" name="Line 33"/>
          <p:cNvSpPr>
            <a:spLocks noChangeShapeType="1"/>
          </p:cNvSpPr>
          <p:nvPr/>
        </p:nvSpPr>
        <p:spPr bwMode="auto">
          <a:xfrm>
            <a:off x="3948113" y="3603625"/>
            <a:ext cx="4899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02" name="Group 34"/>
          <p:cNvGrpSpPr>
            <a:grpSpLocks/>
          </p:cNvGrpSpPr>
          <p:nvPr/>
        </p:nvGrpSpPr>
        <p:grpSpPr bwMode="auto">
          <a:xfrm>
            <a:off x="5641975" y="2473325"/>
            <a:ext cx="2006600" cy="1120775"/>
            <a:chOff x="2774" y="1462"/>
            <a:chExt cx="1264" cy="706"/>
          </a:xfrm>
        </p:grpSpPr>
        <p:sp>
          <p:nvSpPr>
            <p:cNvPr id="19495" name="Freeform 35"/>
            <p:cNvSpPr>
              <a:spLocks/>
            </p:cNvSpPr>
            <p:nvPr/>
          </p:nvSpPr>
          <p:spPr bwMode="auto">
            <a:xfrm>
              <a:off x="2774" y="1462"/>
              <a:ext cx="1264" cy="706"/>
            </a:xfrm>
            <a:custGeom>
              <a:avLst/>
              <a:gdLst>
                <a:gd name="T0" fmla="*/ 0 w 1785"/>
                <a:gd name="T1" fmla="*/ 354 h 997"/>
                <a:gd name="T2" fmla="*/ 44 w 1785"/>
                <a:gd name="T3" fmla="*/ 346 h 997"/>
                <a:gd name="T4" fmla="*/ 72 w 1785"/>
                <a:gd name="T5" fmla="*/ 331 h 997"/>
                <a:gd name="T6" fmla="*/ 108 w 1785"/>
                <a:gd name="T7" fmla="*/ 304 h 997"/>
                <a:gd name="T8" fmla="*/ 156 w 1785"/>
                <a:gd name="T9" fmla="*/ 261 h 997"/>
                <a:gd name="T10" fmla="*/ 202 w 1785"/>
                <a:gd name="T11" fmla="*/ 183 h 997"/>
                <a:gd name="T12" fmla="*/ 221 w 1785"/>
                <a:gd name="T13" fmla="*/ 119 h 997"/>
                <a:gd name="T14" fmla="*/ 230 w 1785"/>
                <a:gd name="T15" fmla="*/ 57 h 997"/>
                <a:gd name="T16" fmla="*/ 246 w 1785"/>
                <a:gd name="T17" fmla="*/ 20 h 997"/>
                <a:gd name="T18" fmla="*/ 272 w 1785"/>
                <a:gd name="T19" fmla="*/ 6 h 997"/>
                <a:gd name="T20" fmla="*/ 314 w 1785"/>
                <a:gd name="T21" fmla="*/ 1 h 997"/>
                <a:gd name="T22" fmla="*/ 348 w 1785"/>
                <a:gd name="T23" fmla="*/ 4 h 997"/>
                <a:gd name="T24" fmla="*/ 373 w 1785"/>
                <a:gd name="T25" fmla="*/ 15 h 997"/>
                <a:gd name="T26" fmla="*/ 407 w 1785"/>
                <a:gd name="T27" fmla="*/ 44 h 997"/>
                <a:gd name="T28" fmla="*/ 435 w 1785"/>
                <a:gd name="T29" fmla="*/ 101 h 997"/>
                <a:gd name="T30" fmla="*/ 469 w 1785"/>
                <a:gd name="T31" fmla="*/ 181 h 997"/>
                <a:gd name="T32" fmla="*/ 504 w 1785"/>
                <a:gd name="T33" fmla="*/ 248 h 997"/>
                <a:gd name="T34" fmla="*/ 537 w 1785"/>
                <a:gd name="T35" fmla="*/ 287 h 997"/>
                <a:gd name="T36" fmla="*/ 571 w 1785"/>
                <a:gd name="T37" fmla="*/ 329 h 997"/>
                <a:gd name="T38" fmla="*/ 634 w 1785"/>
                <a:gd name="T39" fmla="*/ 353 h 99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785" h="997">
                  <a:moveTo>
                    <a:pt x="0" y="997"/>
                  </a:moveTo>
                  <a:cubicBezTo>
                    <a:pt x="44" y="992"/>
                    <a:pt x="89" y="987"/>
                    <a:pt x="123" y="976"/>
                  </a:cubicBezTo>
                  <a:cubicBezTo>
                    <a:pt x="157" y="965"/>
                    <a:pt x="174" y="951"/>
                    <a:pt x="204" y="931"/>
                  </a:cubicBezTo>
                  <a:cubicBezTo>
                    <a:pt x="234" y="911"/>
                    <a:pt x="264" y="889"/>
                    <a:pt x="303" y="856"/>
                  </a:cubicBezTo>
                  <a:cubicBezTo>
                    <a:pt x="342" y="823"/>
                    <a:pt x="397" y="790"/>
                    <a:pt x="441" y="733"/>
                  </a:cubicBezTo>
                  <a:cubicBezTo>
                    <a:pt x="485" y="676"/>
                    <a:pt x="537" y="580"/>
                    <a:pt x="567" y="514"/>
                  </a:cubicBezTo>
                  <a:cubicBezTo>
                    <a:pt x="597" y="448"/>
                    <a:pt x="608" y="392"/>
                    <a:pt x="621" y="334"/>
                  </a:cubicBezTo>
                  <a:cubicBezTo>
                    <a:pt x="634" y="276"/>
                    <a:pt x="636" y="209"/>
                    <a:pt x="648" y="163"/>
                  </a:cubicBezTo>
                  <a:cubicBezTo>
                    <a:pt x="660" y="117"/>
                    <a:pt x="674" y="80"/>
                    <a:pt x="693" y="55"/>
                  </a:cubicBezTo>
                  <a:cubicBezTo>
                    <a:pt x="712" y="30"/>
                    <a:pt x="734" y="25"/>
                    <a:pt x="765" y="16"/>
                  </a:cubicBezTo>
                  <a:cubicBezTo>
                    <a:pt x="796" y="7"/>
                    <a:pt x="846" y="2"/>
                    <a:pt x="882" y="1"/>
                  </a:cubicBezTo>
                  <a:cubicBezTo>
                    <a:pt x="918" y="0"/>
                    <a:pt x="953" y="6"/>
                    <a:pt x="981" y="13"/>
                  </a:cubicBezTo>
                  <a:cubicBezTo>
                    <a:pt x="1009" y="20"/>
                    <a:pt x="1023" y="25"/>
                    <a:pt x="1050" y="43"/>
                  </a:cubicBezTo>
                  <a:cubicBezTo>
                    <a:pt x="1077" y="61"/>
                    <a:pt x="1117" y="84"/>
                    <a:pt x="1146" y="124"/>
                  </a:cubicBezTo>
                  <a:cubicBezTo>
                    <a:pt x="1175" y="164"/>
                    <a:pt x="1195" y="219"/>
                    <a:pt x="1224" y="283"/>
                  </a:cubicBezTo>
                  <a:cubicBezTo>
                    <a:pt x="1253" y="347"/>
                    <a:pt x="1288" y="442"/>
                    <a:pt x="1320" y="511"/>
                  </a:cubicBezTo>
                  <a:cubicBezTo>
                    <a:pt x="1352" y="580"/>
                    <a:pt x="1387" y="647"/>
                    <a:pt x="1419" y="697"/>
                  </a:cubicBezTo>
                  <a:cubicBezTo>
                    <a:pt x="1451" y="747"/>
                    <a:pt x="1480" y="773"/>
                    <a:pt x="1512" y="811"/>
                  </a:cubicBezTo>
                  <a:cubicBezTo>
                    <a:pt x="1544" y="849"/>
                    <a:pt x="1563" y="895"/>
                    <a:pt x="1608" y="925"/>
                  </a:cubicBezTo>
                  <a:cubicBezTo>
                    <a:pt x="1653" y="955"/>
                    <a:pt x="1719" y="974"/>
                    <a:pt x="1785" y="994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6" name="Line 36"/>
            <p:cNvSpPr>
              <a:spLocks noChangeShapeType="1"/>
            </p:cNvSpPr>
            <p:nvPr/>
          </p:nvSpPr>
          <p:spPr bwMode="auto">
            <a:xfrm flipV="1">
              <a:off x="3416" y="1464"/>
              <a:ext cx="0" cy="7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05" name="Group 37"/>
          <p:cNvGrpSpPr>
            <a:grpSpLocks/>
          </p:cNvGrpSpPr>
          <p:nvPr/>
        </p:nvGrpSpPr>
        <p:grpSpPr bwMode="auto">
          <a:xfrm>
            <a:off x="4152900" y="3022600"/>
            <a:ext cx="3627438" cy="1485900"/>
            <a:chOff x="1836" y="1808"/>
            <a:chExt cx="2285" cy="936"/>
          </a:xfrm>
        </p:grpSpPr>
        <p:sp>
          <p:nvSpPr>
            <p:cNvPr id="19488" name="Line 38"/>
            <p:cNvSpPr>
              <a:spLocks noChangeShapeType="1"/>
            </p:cNvSpPr>
            <p:nvPr/>
          </p:nvSpPr>
          <p:spPr bwMode="auto">
            <a:xfrm>
              <a:off x="2869" y="1808"/>
              <a:ext cx="0" cy="7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489" name="Group 39"/>
            <p:cNvGrpSpPr>
              <a:grpSpLocks/>
            </p:cNvGrpSpPr>
            <p:nvPr/>
          </p:nvGrpSpPr>
          <p:grpSpPr bwMode="auto">
            <a:xfrm>
              <a:off x="2235" y="1864"/>
              <a:ext cx="1270" cy="701"/>
              <a:chOff x="264" y="1398"/>
              <a:chExt cx="2260" cy="516"/>
            </a:xfrm>
          </p:grpSpPr>
          <p:sp>
            <p:nvSpPr>
              <p:cNvPr id="19493" name="Freeform 40"/>
              <p:cNvSpPr>
                <a:spLocks/>
              </p:cNvSpPr>
              <p:nvPr/>
            </p:nvSpPr>
            <p:spPr bwMode="auto">
              <a:xfrm>
                <a:off x="264" y="1398"/>
                <a:ext cx="1126" cy="516"/>
              </a:xfrm>
              <a:custGeom>
                <a:avLst/>
                <a:gdLst>
                  <a:gd name="T0" fmla="*/ 1126 w 1126"/>
                  <a:gd name="T1" fmla="*/ 0 h 516"/>
                  <a:gd name="T2" fmla="*/ 1006 w 1126"/>
                  <a:gd name="T3" fmla="*/ 6 h 516"/>
                  <a:gd name="T4" fmla="*/ 960 w 1126"/>
                  <a:gd name="T5" fmla="*/ 12 h 516"/>
                  <a:gd name="T6" fmla="*/ 884 w 1126"/>
                  <a:gd name="T7" fmla="*/ 32 h 516"/>
                  <a:gd name="T8" fmla="*/ 786 w 1126"/>
                  <a:gd name="T9" fmla="*/ 76 h 516"/>
                  <a:gd name="T10" fmla="*/ 690 w 1126"/>
                  <a:gd name="T11" fmla="*/ 156 h 516"/>
                  <a:gd name="T12" fmla="*/ 602 w 1126"/>
                  <a:gd name="T13" fmla="*/ 246 h 516"/>
                  <a:gd name="T14" fmla="*/ 504 w 1126"/>
                  <a:gd name="T15" fmla="*/ 326 h 516"/>
                  <a:gd name="T16" fmla="*/ 352 w 1126"/>
                  <a:gd name="T17" fmla="*/ 418 h 516"/>
                  <a:gd name="T18" fmla="*/ 248 w 1126"/>
                  <a:gd name="T19" fmla="*/ 466 h 516"/>
                  <a:gd name="T20" fmla="*/ 140 w 1126"/>
                  <a:gd name="T21" fmla="*/ 500 h 516"/>
                  <a:gd name="T22" fmla="*/ 0 w 1126"/>
                  <a:gd name="T23" fmla="*/ 51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6" h="516">
                    <a:moveTo>
                      <a:pt x="1126" y="0"/>
                    </a:moveTo>
                    <a:cubicBezTo>
                      <a:pt x="1080" y="2"/>
                      <a:pt x="1034" y="4"/>
                      <a:pt x="1006" y="6"/>
                    </a:cubicBezTo>
                    <a:cubicBezTo>
                      <a:pt x="978" y="8"/>
                      <a:pt x="980" y="8"/>
                      <a:pt x="960" y="12"/>
                    </a:cubicBezTo>
                    <a:cubicBezTo>
                      <a:pt x="940" y="16"/>
                      <a:pt x="913" y="21"/>
                      <a:pt x="884" y="32"/>
                    </a:cubicBezTo>
                    <a:cubicBezTo>
                      <a:pt x="855" y="43"/>
                      <a:pt x="818" y="55"/>
                      <a:pt x="786" y="76"/>
                    </a:cubicBezTo>
                    <a:cubicBezTo>
                      <a:pt x="754" y="97"/>
                      <a:pt x="721" y="128"/>
                      <a:pt x="690" y="156"/>
                    </a:cubicBezTo>
                    <a:cubicBezTo>
                      <a:pt x="659" y="184"/>
                      <a:pt x="633" y="218"/>
                      <a:pt x="602" y="246"/>
                    </a:cubicBezTo>
                    <a:cubicBezTo>
                      <a:pt x="571" y="274"/>
                      <a:pt x="546" y="297"/>
                      <a:pt x="504" y="326"/>
                    </a:cubicBezTo>
                    <a:cubicBezTo>
                      <a:pt x="462" y="355"/>
                      <a:pt x="395" y="395"/>
                      <a:pt x="352" y="418"/>
                    </a:cubicBezTo>
                    <a:cubicBezTo>
                      <a:pt x="309" y="441"/>
                      <a:pt x="283" y="452"/>
                      <a:pt x="248" y="466"/>
                    </a:cubicBezTo>
                    <a:cubicBezTo>
                      <a:pt x="213" y="480"/>
                      <a:pt x="181" y="492"/>
                      <a:pt x="140" y="500"/>
                    </a:cubicBezTo>
                    <a:cubicBezTo>
                      <a:pt x="99" y="508"/>
                      <a:pt x="23" y="514"/>
                      <a:pt x="0" y="516"/>
                    </a:cubicBezTo>
                  </a:path>
                </a:pathLst>
              </a:custGeom>
              <a:noFill/>
              <a:ln w="31750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4" name="Freeform 41"/>
              <p:cNvSpPr>
                <a:spLocks/>
              </p:cNvSpPr>
              <p:nvPr/>
            </p:nvSpPr>
            <p:spPr bwMode="auto">
              <a:xfrm flipH="1">
                <a:off x="1398" y="1398"/>
                <a:ext cx="1126" cy="516"/>
              </a:xfrm>
              <a:custGeom>
                <a:avLst/>
                <a:gdLst>
                  <a:gd name="T0" fmla="*/ 1126 w 1126"/>
                  <a:gd name="T1" fmla="*/ 0 h 516"/>
                  <a:gd name="T2" fmla="*/ 1006 w 1126"/>
                  <a:gd name="T3" fmla="*/ 6 h 516"/>
                  <a:gd name="T4" fmla="*/ 960 w 1126"/>
                  <a:gd name="T5" fmla="*/ 12 h 516"/>
                  <a:gd name="T6" fmla="*/ 884 w 1126"/>
                  <a:gd name="T7" fmla="*/ 32 h 516"/>
                  <a:gd name="T8" fmla="*/ 786 w 1126"/>
                  <a:gd name="T9" fmla="*/ 76 h 516"/>
                  <a:gd name="T10" fmla="*/ 690 w 1126"/>
                  <a:gd name="T11" fmla="*/ 156 h 516"/>
                  <a:gd name="T12" fmla="*/ 602 w 1126"/>
                  <a:gd name="T13" fmla="*/ 246 h 516"/>
                  <a:gd name="T14" fmla="*/ 504 w 1126"/>
                  <a:gd name="T15" fmla="*/ 326 h 516"/>
                  <a:gd name="T16" fmla="*/ 352 w 1126"/>
                  <a:gd name="T17" fmla="*/ 418 h 516"/>
                  <a:gd name="T18" fmla="*/ 248 w 1126"/>
                  <a:gd name="T19" fmla="*/ 466 h 516"/>
                  <a:gd name="T20" fmla="*/ 140 w 1126"/>
                  <a:gd name="T21" fmla="*/ 500 h 516"/>
                  <a:gd name="T22" fmla="*/ 0 w 1126"/>
                  <a:gd name="T23" fmla="*/ 516 h 51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26" h="516">
                    <a:moveTo>
                      <a:pt x="1126" y="0"/>
                    </a:moveTo>
                    <a:cubicBezTo>
                      <a:pt x="1080" y="2"/>
                      <a:pt x="1034" y="4"/>
                      <a:pt x="1006" y="6"/>
                    </a:cubicBezTo>
                    <a:cubicBezTo>
                      <a:pt x="978" y="8"/>
                      <a:pt x="980" y="8"/>
                      <a:pt x="960" y="12"/>
                    </a:cubicBezTo>
                    <a:cubicBezTo>
                      <a:pt x="940" y="16"/>
                      <a:pt x="913" y="21"/>
                      <a:pt x="884" y="32"/>
                    </a:cubicBezTo>
                    <a:cubicBezTo>
                      <a:pt x="855" y="43"/>
                      <a:pt x="818" y="55"/>
                      <a:pt x="786" y="76"/>
                    </a:cubicBezTo>
                    <a:cubicBezTo>
                      <a:pt x="754" y="97"/>
                      <a:pt x="721" y="128"/>
                      <a:pt x="690" y="156"/>
                    </a:cubicBezTo>
                    <a:cubicBezTo>
                      <a:pt x="659" y="184"/>
                      <a:pt x="633" y="218"/>
                      <a:pt x="602" y="246"/>
                    </a:cubicBezTo>
                    <a:cubicBezTo>
                      <a:pt x="571" y="274"/>
                      <a:pt x="546" y="297"/>
                      <a:pt x="504" y="326"/>
                    </a:cubicBezTo>
                    <a:cubicBezTo>
                      <a:pt x="462" y="355"/>
                      <a:pt x="395" y="395"/>
                      <a:pt x="352" y="418"/>
                    </a:cubicBezTo>
                    <a:cubicBezTo>
                      <a:pt x="309" y="441"/>
                      <a:pt x="283" y="452"/>
                      <a:pt x="248" y="466"/>
                    </a:cubicBezTo>
                    <a:cubicBezTo>
                      <a:pt x="213" y="480"/>
                      <a:pt x="181" y="492"/>
                      <a:pt x="140" y="500"/>
                    </a:cubicBezTo>
                    <a:cubicBezTo>
                      <a:pt x="99" y="508"/>
                      <a:pt x="23" y="514"/>
                      <a:pt x="0" y="516"/>
                    </a:cubicBezTo>
                  </a:path>
                </a:pathLst>
              </a:custGeom>
              <a:noFill/>
              <a:ln w="31750">
                <a:solidFill>
                  <a:srgbClr val="00008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490" name="Line 42"/>
            <p:cNvSpPr>
              <a:spLocks noChangeShapeType="1"/>
            </p:cNvSpPr>
            <p:nvPr/>
          </p:nvSpPr>
          <p:spPr bwMode="auto">
            <a:xfrm>
              <a:off x="2238" y="2574"/>
              <a:ext cx="188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1" name="Freeform 43"/>
            <p:cNvSpPr>
              <a:spLocks/>
            </p:cNvSpPr>
            <p:nvPr/>
          </p:nvSpPr>
          <p:spPr bwMode="auto">
            <a:xfrm>
              <a:off x="2247" y="1866"/>
              <a:ext cx="1254" cy="704"/>
            </a:xfrm>
            <a:custGeom>
              <a:avLst/>
              <a:gdLst>
                <a:gd name="T0" fmla="*/ 0 w 1770"/>
                <a:gd name="T1" fmla="*/ 351 h 994"/>
                <a:gd name="T2" fmla="*/ 21 w 1770"/>
                <a:gd name="T3" fmla="*/ 351 h 994"/>
                <a:gd name="T4" fmla="*/ 68 w 1770"/>
                <a:gd name="T5" fmla="*/ 338 h 994"/>
                <a:gd name="T6" fmla="*/ 113 w 1770"/>
                <a:gd name="T7" fmla="*/ 307 h 994"/>
                <a:gd name="T8" fmla="*/ 158 w 1770"/>
                <a:gd name="T9" fmla="*/ 251 h 994"/>
                <a:gd name="T10" fmla="*/ 222 w 1770"/>
                <a:gd name="T11" fmla="*/ 144 h 994"/>
                <a:gd name="T12" fmla="*/ 266 w 1770"/>
                <a:gd name="T13" fmla="*/ 52 h 994"/>
                <a:gd name="T14" fmla="*/ 297 w 1770"/>
                <a:gd name="T15" fmla="*/ 8 h 994"/>
                <a:gd name="T16" fmla="*/ 327 w 1770"/>
                <a:gd name="T17" fmla="*/ 6 h 994"/>
                <a:gd name="T18" fmla="*/ 361 w 1770"/>
                <a:gd name="T19" fmla="*/ 14 h 994"/>
                <a:gd name="T20" fmla="*/ 378 w 1770"/>
                <a:gd name="T21" fmla="*/ 23 h 994"/>
                <a:gd name="T22" fmla="*/ 416 w 1770"/>
                <a:gd name="T23" fmla="*/ 72 h 994"/>
                <a:gd name="T24" fmla="*/ 441 w 1770"/>
                <a:gd name="T25" fmla="*/ 136 h 994"/>
                <a:gd name="T26" fmla="*/ 474 w 1770"/>
                <a:gd name="T27" fmla="*/ 204 h 994"/>
                <a:gd name="T28" fmla="*/ 533 w 1770"/>
                <a:gd name="T29" fmla="*/ 300 h 994"/>
                <a:gd name="T30" fmla="*/ 563 w 1770"/>
                <a:gd name="T31" fmla="*/ 319 h 994"/>
                <a:gd name="T32" fmla="*/ 589 w 1770"/>
                <a:gd name="T33" fmla="*/ 343 h 994"/>
                <a:gd name="T34" fmla="*/ 629 w 1770"/>
                <a:gd name="T35" fmla="*/ 353 h 9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770" h="994">
                  <a:moveTo>
                    <a:pt x="0" y="988"/>
                  </a:moveTo>
                  <a:cubicBezTo>
                    <a:pt x="14" y="991"/>
                    <a:pt x="28" y="994"/>
                    <a:pt x="60" y="988"/>
                  </a:cubicBezTo>
                  <a:cubicBezTo>
                    <a:pt x="92" y="982"/>
                    <a:pt x="149" y="973"/>
                    <a:pt x="192" y="952"/>
                  </a:cubicBezTo>
                  <a:cubicBezTo>
                    <a:pt x="235" y="931"/>
                    <a:pt x="276" y="903"/>
                    <a:pt x="318" y="862"/>
                  </a:cubicBezTo>
                  <a:cubicBezTo>
                    <a:pt x="360" y="821"/>
                    <a:pt x="393" y="782"/>
                    <a:pt x="444" y="706"/>
                  </a:cubicBezTo>
                  <a:cubicBezTo>
                    <a:pt x="495" y="630"/>
                    <a:pt x="573" y="499"/>
                    <a:pt x="624" y="406"/>
                  </a:cubicBezTo>
                  <a:cubicBezTo>
                    <a:pt x="675" y="313"/>
                    <a:pt x="715" y="212"/>
                    <a:pt x="750" y="148"/>
                  </a:cubicBezTo>
                  <a:cubicBezTo>
                    <a:pt x="785" y="84"/>
                    <a:pt x="806" y="44"/>
                    <a:pt x="834" y="22"/>
                  </a:cubicBezTo>
                  <a:cubicBezTo>
                    <a:pt x="862" y="0"/>
                    <a:pt x="888" y="13"/>
                    <a:pt x="918" y="16"/>
                  </a:cubicBezTo>
                  <a:cubicBezTo>
                    <a:pt x="948" y="19"/>
                    <a:pt x="990" y="32"/>
                    <a:pt x="1014" y="40"/>
                  </a:cubicBezTo>
                  <a:cubicBezTo>
                    <a:pt x="1038" y="48"/>
                    <a:pt x="1036" y="37"/>
                    <a:pt x="1062" y="64"/>
                  </a:cubicBezTo>
                  <a:cubicBezTo>
                    <a:pt x="1088" y="91"/>
                    <a:pt x="1140" y="149"/>
                    <a:pt x="1170" y="202"/>
                  </a:cubicBezTo>
                  <a:cubicBezTo>
                    <a:pt x="1200" y="255"/>
                    <a:pt x="1215" y="320"/>
                    <a:pt x="1242" y="382"/>
                  </a:cubicBezTo>
                  <a:cubicBezTo>
                    <a:pt x="1269" y="444"/>
                    <a:pt x="1289" y="497"/>
                    <a:pt x="1332" y="574"/>
                  </a:cubicBezTo>
                  <a:cubicBezTo>
                    <a:pt x="1375" y="651"/>
                    <a:pt x="1458" y="790"/>
                    <a:pt x="1500" y="844"/>
                  </a:cubicBezTo>
                  <a:cubicBezTo>
                    <a:pt x="1542" y="898"/>
                    <a:pt x="1558" y="878"/>
                    <a:pt x="1584" y="898"/>
                  </a:cubicBezTo>
                  <a:cubicBezTo>
                    <a:pt x="1610" y="918"/>
                    <a:pt x="1625" y="948"/>
                    <a:pt x="1656" y="964"/>
                  </a:cubicBezTo>
                  <a:cubicBezTo>
                    <a:pt x="1687" y="980"/>
                    <a:pt x="1751" y="988"/>
                    <a:pt x="1770" y="994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2" name="Text Box 44"/>
            <p:cNvSpPr txBox="1">
              <a:spLocks noChangeArrowheads="1"/>
            </p:cNvSpPr>
            <p:nvPr/>
          </p:nvSpPr>
          <p:spPr bwMode="auto">
            <a:xfrm>
              <a:off x="1836" y="2456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fr-FR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213" name="Line 45"/>
          <p:cNvSpPr>
            <a:spLocks noChangeShapeType="1"/>
          </p:cNvSpPr>
          <p:nvPr/>
        </p:nvSpPr>
        <p:spPr bwMode="auto">
          <a:xfrm flipV="1">
            <a:off x="3798888" y="4252913"/>
            <a:ext cx="2233612" cy="1679575"/>
          </a:xfrm>
          <a:prstGeom prst="line">
            <a:avLst/>
          </a:prstGeom>
          <a:noFill/>
          <a:ln w="222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14" name="Group 46"/>
          <p:cNvGrpSpPr>
            <a:grpSpLocks/>
          </p:cNvGrpSpPr>
          <p:nvPr/>
        </p:nvGrpSpPr>
        <p:grpSpPr bwMode="auto">
          <a:xfrm>
            <a:off x="3190875" y="4745038"/>
            <a:ext cx="5581650" cy="457200"/>
            <a:chOff x="1230" y="2893"/>
            <a:chExt cx="3516" cy="288"/>
          </a:xfrm>
        </p:grpSpPr>
        <p:sp>
          <p:nvSpPr>
            <p:cNvPr id="19486" name="Line 47"/>
            <p:cNvSpPr>
              <a:spLocks noChangeShapeType="1"/>
            </p:cNvSpPr>
            <p:nvPr/>
          </p:nvSpPr>
          <p:spPr bwMode="auto">
            <a:xfrm>
              <a:off x="1546" y="2990"/>
              <a:ext cx="3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Text Box 48"/>
            <p:cNvSpPr txBox="1">
              <a:spLocks noChangeArrowheads="1"/>
            </p:cNvSpPr>
            <p:nvPr/>
          </p:nvSpPr>
          <p:spPr bwMode="auto">
            <a:xfrm>
              <a:off x="1230" y="2893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fr-FR" alt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217" name="Freeform 49"/>
          <p:cNvSpPr>
            <a:spLocks/>
          </p:cNvSpPr>
          <p:nvPr/>
        </p:nvSpPr>
        <p:spPr bwMode="auto">
          <a:xfrm>
            <a:off x="5716588" y="3765550"/>
            <a:ext cx="1982787" cy="1139825"/>
          </a:xfrm>
          <a:custGeom>
            <a:avLst/>
            <a:gdLst>
              <a:gd name="T0" fmla="*/ 0 w 1764"/>
              <a:gd name="T1" fmla="*/ 2147483646 h 1014"/>
              <a:gd name="T2" fmla="*/ 2147483646 w 1764"/>
              <a:gd name="T3" fmla="*/ 2147483646 h 1014"/>
              <a:gd name="T4" fmla="*/ 2147483646 w 1764"/>
              <a:gd name="T5" fmla="*/ 2147483646 h 1014"/>
              <a:gd name="T6" fmla="*/ 2147483646 w 1764"/>
              <a:gd name="T7" fmla="*/ 2147483646 h 1014"/>
              <a:gd name="T8" fmla="*/ 2147483646 w 1764"/>
              <a:gd name="T9" fmla="*/ 2147483646 h 1014"/>
              <a:gd name="T10" fmla="*/ 2147483646 w 1764"/>
              <a:gd name="T11" fmla="*/ 2147483646 h 1014"/>
              <a:gd name="T12" fmla="*/ 2147483646 w 1764"/>
              <a:gd name="T13" fmla="*/ 2147483646 h 1014"/>
              <a:gd name="T14" fmla="*/ 2147483646 w 1764"/>
              <a:gd name="T15" fmla="*/ 2147483646 h 1014"/>
              <a:gd name="T16" fmla="*/ 2147483646 w 1764"/>
              <a:gd name="T17" fmla="*/ 2147483646 h 1014"/>
              <a:gd name="T18" fmla="*/ 2147483646 w 1764"/>
              <a:gd name="T19" fmla="*/ 2147483646 h 1014"/>
              <a:gd name="T20" fmla="*/ 2147483646 w 1764"/>
              <a:gd name="T21" fmla="*/ 2147483646 h 1014"/>
              <a:gd name="T22" fmla="*/ 2147483646 w 1764"/>
              <a:gd name="T23" fmla="*/ 2147483646 h 1014"/>
              <a:gd name="T24" fmla="*/ 2147483646 w 1764"/>
              <a:gd name="T25" fmla="*/ 2147483646 h 1014"/>
              <a:gd name="T26" fmla="*/ 2147483646 w 1764"/>
              <a:gd name="T27" fmla="*/ 2147483646 h 1014"/>
              <a:gd name="T28" fmla="*/ 2147483646 w 1764"/>
              <a:gd name="T29" fmla="*/ 2147483646 h 1014"/>
              <a:gd name="T30" fmla="*/ 2147483646 w 1764"/>
              <a:gd name="T31" fmla="*/ 2147483646 h 1014"/>
              <a:gd name="T32" fmla="*/ 2147483646 w 1764"/>
              <a:gd name="T33" fmla="*/ 2147483646 h 101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764" h="1014">
                <a:moveTo>
                  <a:pt x="0" y="1003"/>
                </a:moveTo>
                <a:cubicBezTo>
                  <a:pt x="21" y="1008"/>
                  <a:pt x="42" y="1014"/>
                  <a:pt x="78" y="1003"/>
                </a:cubicBezTo>
                <a:cubicBezTo>
                  <a:pt x="114" y="992"/>
                  <a:pt x="169" y="971"/>
                  <a:pt x="216" y="937"/>
                </a:cubicBezTo>
                <a:cubicBezTo>
                  <a:pt x="263" y="903"/>
                  <a:pt x="318" y="846"/>
                  <a:pt x="360" y="799"/>
                </a:cubicBezTo>
                <a:cubicBezTo>
                  <a:pt x="402" y="752"/>
                  <a:pt x="435" y="701"/>
                  <a:pt x="468" y="655"/>
                </a:cubicBezTo>
                <a:cubicBezTo>
                  <a:pt x="501" y="609"/>
                  <a:pt x="530" y="598"/>
                  <a:pt x="558" y="523"/>
                </a:cubicBezTo>
                <a:cubicBezTo>
                  <a:pt x="586" y="448"/>
                  <a:pt x="615" y="281"/>
                  <a:pt x="636" y="205"/>
                </a:cubicBezTo>
                <a:cubicBezTo>
                  <a:pt x="657" y="129"/>
                  <a:pt x="651" y="100"/>
                  <a:pt x="684" y="67"/>
                </a:cubicBezTo>
                <a:cubicBezTo>
                  <a:pt x="717" y="34"/>
                  <a:pt x="786" y="14"/>
                  <a:pt x="834" y="7"/>
                </a:cubicBezTo>
                <a:cubicBezTo>
                  <a:pt x="882" y="0"/>
                  <a:pt x="933" y="14"/>
                  <a:pt x="972" y="25"/>
                </a:cubicBezTo>
                <a:cubicBezTo>
                  <a:pt x="1011" y="36"/>
                  <a:pt x="1033" y="40"/>
                  <a:pt x="1068" y="73"/>
                </a:cubicBezTo>
                <a:cubicBezTo>
                  <a:pt x="1103" y="106"/>
                  <a:pt x="1145" y="152"/>
                  <a:pt x="1182" y="223"/>
                </a:cubicBezTo>
                <a:cubicBezTo>
                  <a:pt x="1219" y="294"/>
                  <a:pt x="1257" y="426"/>
                  <a:pt x="1290" y="499"/>
                </a:cubicBezTo>
                <a:cubicBezTo>
                  <a:pt x="1323" y="572"/>
                  <a:pt x="1339" y="600"/>
                  <a:pt x="1380" y="661"/>
                </a:cubicBezTo>
                <a:cubicBezTo>
                  <a:pt x="1421" y="722"/>
                  <a:pt x="1495" y="816"/>
                  <a:pt x="1536" y="865"/>
                </a:cubicBezTo>
                <a:cubicBezTo>
                  <a:pt x="1577" y="914"/>
                  <a:pt x="1588" y="932"/>
                  <a:pt x="1626" y="955"/>
                </a:cubicBezTo>
                <a:cubicBezTo>
                  <a:pt x="1664" y="978"/>
                  <a:pt x="1714" y="990"/>
                  <a:pt x="1764" y="1003"/>
                </a:cubicBezTo>
              </a:path>
            </a:pathLst>
          </a:custGeom>
          <a:noFill/>
          <a:ln w="317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8" name="Line 50"/>
          <p:cNvSpPr>
            <a:spLocks noChangeShapeType="1"/>
          </p:cNvSpPr>
          <p:nvPr/>
        </p:nvSpPr>
        <p:spPr bwMode="auto">
          <a:xfrm>
            <a:off x="5970588" y="4213225"/>
            <a:ext cx="2309812" cy="1739900"/>
          </a:xfrm>
          <a:prstGeom prst="line">
            <a:avLst/>
          </a:prstGeom>
          <a:noFill/>
          <a:ln w="19050">
            <a:solidFill>
              <a:srgbClr val="000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9" name="Freeform 51"/>
          <p:cNvSpPr>
            <a:spLocks/>
          </p:cNvSpPr>
          <p:nvPr/>
        </p:nvSpPr>
        <p:spPr bwMode="auto">
          <a:xfrm>
            <a:off x="3900488" y="3790950"/>
            <a:ext cx="2017712" cy="1089025"/>
          </a:xfrm>
          <a:custGeom>
            <a:avLst/>
            <a:gdLst>
              <a:gd name="T0" fmla="*/ 0 w 1794"/>
              <a:gd name="T1" fmla="*/ 2147483646 h 968"/>
              <a:gd name="T2" fmla="*/ 2147483646 w 1794"/>
              <a:gd name="T3" fmla="*/ 2147483646 h 968"/>
              <a:gd name="T4" fmla="*/ 2147483646 w 1794"/>
              <a:gd name="T5" fmla="*/ 2147483646 h 968"/>
              <a:gd name="T6" fmla="*/ 2147483646 w 1794"/>
              <a:gd name="T7" fmla="*/ 2147483646 h 968"/>
              <a:gd name="T8" fmla="*/ 2147483646 w 1794"/>
              <a:gd name="T9" fmla="*/ 2147483646 h 968"/>
              <a:gd name="T10" fmla="*/ 2147483646 w 1794"/>
              <a:gd name="T11" fmla="*/ 2147483646 h 968"/>
              <a:gd name="T12" fmla="*/ 2147483646 w 1794"/>
              <a:gd name="T13" fmla="*/ 2147483646 h 968"/>
              <a:gd name="T14" fmla="*/ 2147483646 w 1794"/>
              <a:gd name="T15" fmla="*/ 2147483646 h 968"/>
              <a:gd name="T16" fmla="*/ 2147483646 w 1794"/>
              <a:gd name="T17" fmla="*/ 2147483646 h 968"/>
              <a:gd name="T18" fmla="*/ 2147483646 w 1794"/>
              <a:gd name="T19" fmla="*/ 2147483646 h 968"/>
              <a:gd name="T20" fmla="*/ 2147483646 w 1794"/>
              <a:gd name="T21" fmla="*/ 2147483646 h 968"/>
              <a:gd name="T22" fmla="*/ 2147483646 w 1794"/>
              <a:gd name="T23" fmla="*/ 2147483646 h 968"/>
              <a:gd name="T24" fmla="*/ 2147483646 w 1794"/>
              <a:gd name="T25" fmla="*/ 2147483646 h 968"/>
              <a:gd name="T26" fmla="*/ 2147483646 w 1794"/>
              <a:gd name="T27" fmla="*/ 2147483646 h 968"/>
              <a:gd name="T28" fmla="*/ 2147483646 w 1794"/>
              <a:gd name="T29" fmla="*/ 2147483646 h 968"/>
              <a:gd name="T30" fmla="*/ 2147483646 w 1794"/>
              <a:gd name="T31" fmla="*/ 2147483646 h 968"/>
              <a:gd name="T32" fmla="*/ 2147483646 w 1794"/>
              <a:gd name="T33" fmla="*/ 2147483646 h 968"/>
              <a:gd name="T34" fmla="*/ 2147483646 w 1794"/>
              <a:gd name="T35" fmla="*/ 2147483646 h 968"/>
              <a:gd name="T36" fmla="*/ 2147483646 w 1794"/>
              <a:gd name="T37" fmla="*/ 2147483646 h 96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794" h="968">
                <a:moveTo>
                  <a:pt x="0" y="962"/>
                </a:moveTo>
                <a:cubicBezTo>
                  <a:pt x="35" y="965"/>
                  <a:pt x="71" y="968"/>
                  <a:pt x="108" y="962"/>
                </a:cubicBezTo>
                <a:cubicBezTo>
                  <a:pt x="145" y="956"/>
                  <a:pt x="177" y="953"/>
                  <a:pt x="222" y="926"/>
                </a:cubicBezTo>
                <a:cubicBezTo>
                  <a:pt x="267" y="899"/>
                  <a:pt x="321" y="860"/>
                  <a:pt x="378" y="800"/>
                </a:cubicBezTo>
                <a:cubicBezTo>
                  <a:pt x="435" y="740"/>
                  <a:pt x="509" y="633"/>
                  <a:pt x="564" y="566"/>
                </a:cubicBezTo>
                <a:cubicBezTo>
                  <a:pt x="619" y="499"/>
                  <a:pt x="658" y="467"/>
                  <a:pt x="708" y="398"/>
                </a:cubicBezTo>
                <a:cubicBezTo>
                  <a:pt x="758" y="329"/>
                  <a:pt x="827" y="208"/>
                  <a:pt x="864" y="152"/>
                </a:cubicBezTo>
                <a:cubicBezTo>
                  <a:pt x="901" y="96"/>
                  <a:pt x="909" y="86"/>
                  <a:pt x="930" y="62"/>
                </a:cubicBezTo>
                <a:cubicBezTo>
                  <a:pt x="951" y="38"/>
                  <a:pt x="972" y="16"/>
                  <a:pt x="990" y="8"/>
                </a:cubicBezTo>
                <a:cubicBezTo>
                  <a:pt x="1008" y="0"/>
                  <a:pt x="1016" y="4"/>
                  <a:pt x="1038" y="14"/>
                </a:cubicBezTo>
                <a:cubicBezTo>
                  <a:pt x="1060" y="24"/>
                  <a:pt x="1098" y="43"/>
                  <a:pt x="1122" y="68"/>
                </a:cubicBezTo>
                <a:cubicBezTo>
                  <a:pt x="1146" y="93"/>
                  <a:pt x="1158" y="118"/>
                  <a:pt x="1182" y="164"/>
                </a:cubicBezTo>
                <a:cubicBezTo>
                  <a:pt x="1206" y="210"/>
                  <a:pt x="1244" y="295"/>
                  <a:pt x="1266" y="344"/>
                </a:cubicBezTo>
                <a:cubicBezTo>
                  <a:pt x="1288" y="393"/>
                  <a:pt x="1291" y="410"/>
                  <a:pt x="1314" y="458"/>
                </a:cubicBezTo>
                <a:cubicBezTo>
                  <a:pt x="1337" y="506"/>
                  <a:pt x="1368" y="574"/>
                  <a:pt x="1404" y="632"/>
                </a:cubicBezTo>
                <a:cubicBezTo>
                  <a:pt x="1440" y="690"/>
                  <a:pt x="1498" y="766"/>
                  <a:pt x="1530" y="806"/>
                </a:cubicBezTo>
                <a:cubicBezTo>
                  <a:pt x="1562" y="846"/>
                  <a:pt x="1568" y="849"/>
                  <a:pt x="1596" y="872"/>
                </a:cubicBezTo>
                <a:cubicBezTo>
                  <a:pt x="1624" y="895"/>
                  <a:pt x="1665" y="930"/>
                  <a:pt x="1698" y="944"/>
                </a:cubicBezTo>
                <a:cubicBezTo>
                  <a:pt x="1731" y="958"/>
                  <a:pt x="1762" y="957"/>
                  <a:pt x="1794" y="956"/>
                </a:cubicBezTo>
              </a:path>
            </a:pathLst>
          </a:custGeom>
          <a:noFill/>
          <a:ln w="317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20" name="Line 52"/>
          <p:cNvSpPr>
            <a:spLocks noChangeShapeType="1"/>
          </p:cNvSpPr>
          <p:nvPr/>
        </p:nvSpPr>
        <p:spPr bwMode="auto">
          <a:xfrm>
            <a:off x="3597275" y="5999163"/>
            <a:ext cx="222250" cy="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21" name="Line 53"/>
          <p:cNvSpPr>
            <a:spLocks noChangeShapeType="1"/>
          </p:cNvSpPr>
          <p:nvPr/>
        </p:nvSpPr>
        <p:spPr bwMode="auto">
          <a:xfrm>
            <a:off x="8023225" y="5999163"/>
            <a:ext cx="222250" cy="0"/>
          </a:xfrm>
          <a:prstGeom prst="line">
            <a:avLst/>
          </a:prstGeom>
          <a:noFill/>
          <a:ln w="38100" cmpd="dbl">
            <a:solidFill>
              <a:srgbClr val="00008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222" name="Group 54"/>
          <p:cNvGrpSpPr>
            <a:grpSpLocks/>
          </p:cNvGrpSpPr>
          <p:nvPr/>
        </p:nvGrpSpPr>
        <p:grpSpPr bwMode="auto">
          <a:xfrm>
            <a:off x="2266950" y="5492750"/>
            <a:ext cx="6772275" cy="457200"/>
            <a:chOff x="648" y="3364"/>
            <a:chExt cx="4266" cy="288"/>
          </a:xfrm>
        </p:grpSpPr>
        <p:sp>
          <p:nvSpPr>
            <p:cNvPr id="19482" name="Line 55"/>
            <p:cNvSpPr>
              <a:spLocks noChangeShapeType="1"/>
            </p:cNvSpPr>
            <p:nvPr/>
          </p:nvSpPr>
          <p:spPr bwMode="auto">
            <a:xfrm>
              <a:off x="851" y="3620"/>
              <a:ext cx="40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3" name="Line 56"/>
            <p:cNvSpPr>
              <a:spLocks noChangeShapeType="1"/>
            </p:cNvSpPr>
            <p:nvPr/>
          </p:nvSpPr>
          <p:spPr bwMode="auto">
            <a:xfrm>
              <a:off x="856" y="3617"/>
              <a:ext cx="128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4" name="Line 57"/>
            <p:cNvSpPr>
              <a:spLocks noChangeShapeType="1"/>
            </p:cNvSpPr>
            <p:nvPr/>
          </p:nvSpPr>
          <p:spPr bwMode="auto">
            <a:xfrm>
              <a:off x="3630" y="3621"/>
              <a:ext cx="12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5" name="Text Box 58"/>
            <p:cNvSpPr txBox="1">
              <a:spLocks noChangeArrowheads="1"/>
            </p:cNvSpPr>
            <p:nvPr/>
          </p:nvSpPr>
          <p:spPr bwMode="auto">
            <a:xfrm>
              <a:off x="648" y="3364"/>
              <a:ext cx="2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2400" i="1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fr-FR" altLang="en-US" sz="24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27" name="Group 59"/>
          <p:cNvGrpSpPr>
            <a:grpSpLocks/>
          </p:cNvGrpSpPr>
          <p:nvPr/>
        </p:nvGrpSpPr>
        <p:grpSpPr bwMode="auto">
          <a:xfrm>
            <a:off x="2597150" y="4740275"/>
            <a:ext cx="2036763" cy="1154113"/>
            <a:chOff x="856" y="2890"/>
            <a:chExt cx="1283" cy="727"/>
          </a:xfrm>
        </p:grpSpPr>
        <p:sp>
          <p:nvSpPr>
            <p:cNvPr id="19479" name="Line 60"/>
            <p:cNvSpPr>
              <a:spLocks noChangeShapeType="1"/>
            </p:cNvSpPr>
            <p:nvPr/>
          </p:nvSpPr>
          <p:spPr bwMode="auto">
            <a:xfrm>
              <a:off x="1626" y="2890"/>
              <a:ext cx="0" cy="7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0" name="Line 61"/>
            <p:cNvSpPr>
              <a:spLocks noChangeShapeType="1"/>
            </p:cNvSpPr>
            <p:nvPr/>
          </p:nvSpPr>
          <p:spPr bwMode="auto">
            <a:xfrm>
              <a:off x="856" y="3617"/>
              <a:ext cx="128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1" name="Freeform 62"/>
            <p:cNvSpPr>
              <a:spLocks/>
            </p:cNvSpPr>
            <p:nvPr/>
          </p:nvSpPr>
          <p:spPr bwMode="auto">
            <a:xfrm>
              <a:off x="878" y="2908"/>
              <a:ext cx="1258" cy="707"/>
            </a:xfrm>
            <a:custGeom>
              <a:avLst/>
              <a:gdLst>
                <a:gd name="T0" fmla="*/ 0 w 1776"/>
                <a:gd name="T1" fmla="*/ 355 h 998"/>
                <a:gd name="T2" fmla="*/ 48 w 1776"/>
                <a:gd name="T3" fmla="*/ 349 h 998"/>
                <a:gd name="T4" fmla="*/ 110 w 1776"/>
                <a:gd name="T5" fmla="*/ 326 h 998"/>
                <a:gd name="T6" fmla="*/ 176 w 1776"/>
                <a:gd name="T7" fmla="*/ 290 h 998"/>
                <a:gd name="T8" fmla="*/ 247 w 1776"/>
                <a:gd name="T9" fmla="*/ 205 h 998"/>
                <a:gd name="T10" fmla="*/ 281 w 1776"/>
                <a:gd name="T11" fmla="*/ 128 h 998"/>
                <a:gd name="T12" fmla="*/ 308 w 1776"/>
                <a:gd name="T13" fmla="*/ 56 h 998"/>
                <a:gd name="T14" fmla="*/ 324 w 1776"/>
                <a:gd name="T15" fmla="*/ 25 h 998"/>
                <a:gd name="T16" fmla="*/ 338 w 1776"/>
                <a:gd name="T17" fmla="*/ 8 h 998"/>
                <a:gd name="T18" fmla="*/ 349 w 1776"/>
                <a:gd name="T19" fmla="*/ 2 h 998"/>
                <a:gd name="T20" fmla="*/ 364 w 1776"/>
                <a:gd name="T21" fmla="*/ 1 h 998"/>
                <a:gd name="T22" fmla="*/ 370 w 1776"/>
                <a:gd name="T23" fmla="*/ 6 h 998"/>
                <a:gd name="T24" fmla="*/ 388 w 1776"/>
                <a:gd name="T25" fmla="*/ 23 h 998"/>
                <a:gd name="T26" fmla="*/ 409 w 1776"/>
                <a:gd name="T27" fmla="*/ 55 h 998"/>
                <a:gd name="T28" fmla="*/ 438 w 1776"/>
                <a:gd name="T29" fmla="*/ 116 h 998"/>
                <a:gd name="T30" fmla="*/ 458 w 1776"/>
                <a:gd name="T31" fmla="*/ 171 h 998"/>
                <a:gd name="T32" fmla="*/ 469 w 1776"/>
                <a:gd name="T33" fmla="*/ 198 h 998"/>
                <a:gd name="T34" fmla="*/ 497 w 1776"/>
                <a:gd name="T35" fmla="*/ 243 h 998"/>
                <a:gd name="T36" fmla="*/ 540 w 1776"/>
                <a:gd name="T37" fmla="*/ 302 h 998"/>
                <a:gd name="T38" fmla="*/ 591 w 1776"/>
                <a:gd name="T39" fmla="*/ 340 h 998"/>
                <a:gd name="T40" fmla="*/ 631 w 1776"/>
                <a:gd name="T41" fmla="*/ 349 h 99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76" h="998">
                  <a:moveTo>
                    <a:pt x="0" y="998"/>
                  </a:moveTo>
                  <a:cubicBezTo>
                    <a:pt x="42" y="995"/>
                    <a:pt x="84" y="993"/>
                    <a:pt x="135" y="980"/>
                  </a:cubicBezTo>
                  <a:cubicBezTo>
                    <a:pt x="186" y="967"/>
                    <a:pt x="249" y="944"/>
                    <a:pt x="309" y="917"/>
                  </a:cubicBezTo>
                  <a:cubicBezTo>
                    <a:pt x="369" y="890"/>
                    <a:pt x="431" y="874"/>
                    <a:pt x="495" y="818"/>
                  </a:cubicBezTo>
                  <a:cubicBezTo>
                    <a:pt x="559" y="762"/>
                    <a:pt x="644" y="654"/>
                    <a:pt x="693" y="578"/>
                  </a:cubicBezTo>
                  <a:cubicBezTo>
                    <a:pt x="742" y="502"/>
                    <a:pt x="760" y="432"/>
                    <a:pt x="789" y="362"/>
                  </a:cubicBezTo>
                  <a:cubicBezTo>
                    <a:pt x="818" y="292"/>
                    <a:pt x="846" y="207"/>
                    <a:pt x="867" y="158"/>
                  </a:cubicBezTo>
                  <a:cubicBezTo>
                    <a:pt x="888" y="109"/>
                    <a:pt x="898" y="94"/>
                    <a:pt x="912" y="71"/>
                  </a:cubicBezTo>
                  <a:cubicBezTo>
                    <a:pt x="926" y="48"/>
                    <a:pt x="939" y="34"/>
                    <a:pt x="951" y="23"/>
                  </a:cubicBezTo>
                  <a:cubicBezTo>
                    <a:pt x="963" y="12"/>
                    <a:pt x="969" y="8"/>
                    <a:pt x="981" y="5"/>
                  </a:cubicBezTo>
                  <a:cubicBezTo>
                    <a:pt x="993" y="2"/>
                    <a:pt x="1013" y="0"/>
                    <a:pt x="1023" y="2"/>
                  </a:cubicBezTo>
                  <a:cubicBezTo>
                    <a:pt x="1033" y="4"/>
                    <a:pt x="1030" y="7"/>
                    <a:pt x="1041" y="17"/>
                  </a:cubicBezTo>
                  <a:cubicBezTo>
                    <a:pt x="1052" y="27"/>
                    <a:pt x="1073" y="42"/>
                    <a:pt x="1092" y="65"/>
                  </a:cubicBezTo>
                  <a:cubicBezTo>
                    <a:pt x="1111" y="88"/>
                    <a:pt x="1129" y="112"/>
                    <a:pt x="1152" y="155"/>
                  </a:cubicBezTo>
                  <a:cubicBezTo>
                    <a:pt x="1175" y="198"/>
                    <a:pt x="1211" y="272"/>
                    <a:pt x="1233" y="326"/>
                  </a:cubicBezTo>
                  <a:cubicBezTo>
                    <a:pt x="1255" y="380"/>
                    <a:pt x="1273" y="444"/>
                    <a:pt x="1287" y="482"/>
                  </a:cubicBezTo>
                  <a:cubicBezTo>
                    <a:pt x="1301" y="520"/>
                    <a:pt x="1301" y="523"/>
                    <a:pt x="1320" y="557"/>
                  </a:cubicBezTo>
                  <a:cubicBezTo>
                    <a:pt x="1339" y="591"/>
                    <a:pt x="1365" y="635"/>
                    <a:pt x="1398" y="683"/>
                  </a:cubicBezTo>
                  <a:cubicBezTo>
                    <a:pt x="1431" y="731"/>
                    <a:pt x="1477" y="803"/>
                    <a:pt x="1521" y="848"/>
                  </a:cubicBezTo>
                  <a:cubicBezTo>
                    <a:pt x="1565" y="893"/>
                    <a:pt x="1623" y="934"/>
                    <a:pt x="1665" y="956"/>
                  </a:cubicBezTo>
                  <a:cubicBezTo>
                    <a:pt x="1707" y="978"/>
                    <a:pt x="1741" y="980"/>
                    <a:pt x="1776" y="983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31" name="Group 63"/>
          <p:cNvGrpSpPr>
            <a:grpSpLocks/>
          </p:cNvGrpSpPr>
          <p:nvPr/>
        </p:nvGrpSpPr>
        <p:grpSpPr bwMode="auto">
          <a:xfrm>
            <a:off x="7000875" y="4752975"/>
            <a:ext cx="2038350" cy="1147763"/>
            <a:chOff x="3630" y="2898"/>
            <a:chExt cx="1284" cy="723"/>
          </a:xfrm>
        </p:grpSpPr>
        <p:sp>
          <p:nvSpPr>
            <p:cNvPr id="19476" name="Line 64"/>
            <p:cNvSpPr>
              <a:spLocks noChangeShapeType="1"/>
            </p:cNvSpPr>
            <p:nvPr/>
          </p:nvSpPr>
          <p:spPr bwMode="auto">
            <a:xfrm>
              <a:off x="4380" y="2898"/>
              <a:ext cx="0" cy="721"/>
            </a:xfrm>
            <a:prstGeom prst="line">
              <a:avLst/>
            </a:prstGeom>
            <a:noFill/>
            <a:ln w="12700">
              <a:solidFill>
                <a:srgbClr val="00008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7" name="Line 65"/>
            <p:cNvSpPr>
              <a:spLocks noChangeShapeType="1"/>
            </p:cNvSpPr>
            <p:nvPr/>
          </p:nvSpPr>
          <p:spPr bwMode="auto">
            <a:xfrm>
              <a:off x="3630" y="3621"/>
              <a:ext cx="12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8" name="Freeform 66"/>
            <p:cNvSpPr>
              <a:spLocks/>
            </p:cNvSpPr>
            <p:nvPr/>
          </p:nvSpPr>
          <p:spPr bwMode="auto">
            <a:xfrm>
              <a:off x="3643" y="2913"/>
              <a:ext cx="1258" cy="706"/>
            </a:xfrm>
            <a:custGeom>
              <a:avLst/>
              <a:gdLst>
                <a:gd name="T0" fmla="*/ 0 w 1776"/>
                <a:gd name="T1" fmla="*/ 353 h 998"/>
                <a:gd name="T2" fmla="*/ 48 w 1776"/>
                <a:gd name="T3" fmla="*/ 347 h 998"/>
                <a:gd name="T4" fmla="*/ 110 w 1776"/>
                <a:gd name="T5" fmla="*/ 325 h 998"/>
                <a:gd name="T6" fmla="*/ 176 w 1776"/>
                <a:gd name="T7" fmla="*/ 290 h 998"/>
                <a:gd name="T8" fmla="*/ 247 w 1776"/>
                <a:gd name="T9" fmla="*/ 204 h 998"/>
                <a:gd name="T10" fmla="*/ 281 w 1776"/>
                <a:gd name="T11" fmla="*/ 128 h 998"/>
                <a:gd name="T12" fmla="*/ 308 w 1776"/>
                <a:gd name="T13" fmla="*/ 56 h 998"/>
                <a:gd name="T14" fmla="*/ 324 w 1776"/>
                <a:gd name="T15" fmla="*/ 25 h 998"/>
                <a:gd name="T16" fmla="*/ 338 w 1776"/>
                <a:gd name="T17" fmla="*/ 8 h 998"/>
                <a:gd name="T18" fmla="*/ 349 w 1776"/>
                <a:gd name="T19" fmla="*/ 2 h 998"/>
                <a:gd name="T20" fmla="*/ 364 w 1776"/>
                <a:gd name="T21" fmla="*/ 1 h 998"/>
                <a:gd name="T22" fmla="*/ 370 w 1776"/>
                <a:gd name="T23" fmla="*/ 6 h 998"/>
                <a:gd name="T24" fmla="*/ 388 w 1776"/>
                <a:gd name="T25" fmla="*/ 23 h 998"/>
                <a:gd name="T26" fmla="*/ 409 w 1776"/>
                <a:gd name="T27" fmla="*/ 55 h 998"/>
                <a:gd name="T28" fmla="*/ 438 w 1776"/>
                <a:gd name="T29" fmla="*/ 115 h 998"/>
                <a:gd name="T30" fmla="*/ 458 w 1776"/>
                <a:gd name="T31" fmla="*/ 170 h 998"/>
                <a:gd name="T32" fmla="*/ 469 w 1776"/>
                <a:gd name="T33" fmla="*/ 197 h 998"/>
                <a:gd name="T34" fmla="*/ 497 w 1776"/>
                <a:gd name="T35" fmla="*/ 242 h 998"/>
                <a:gd name="T36" fmla="*/ 540 w 1776"/>
                <a:gd name="T37" fmla="*/ 300 h 998"/>
                <a:gd name="T38" fmla="*/ 591 w 1776"/>
                <a:gd name="T39" fmla="*/ 338 h 998"/>
                <a:gd name="T40" fmla="*/ 631 w 1776"/>
                <a:gd name="T41" fmla="*/ 348 h 99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76" h="998">
                  <a:moveTo>
                    <a:pt x="0" y="998"/>
                  </a:moveTo>
                  <a:cubicBezTo>
                    <a:pt x="42" y="995"/>
                    <a:pt x="84" y="993"/>
                    <a:pt x="135" y="980"/>
                  </a:cubicBezTo>
                  <a:cubicBezTo>
                    <a:pt x="186" y="967"/>
                    <a:pt x="249" y="944"/>
                    <a:pt x="309" y="917"/>
                  </a:cubicBezTo>
                  <a:cubicBezTo>
                    <a:pt x="369" y="890"/>
                    <a:pt x="431" y="874"/>
                    <a:pt x="495" y="818"/>
                  </a:cubicBezTo>
                  <a:cubicBezTo>
                    <a:pt x="559" y="762"/>
                    <a:pt x="644" y="654"/>
                    <a:pt x="693" y="578"/>
                  </a:cubicBezTo>
                  <a:cubicBezTo>
                    <a:pt x="742" y="502"/>
                    <a:pt x="760" y="432"/>
                    <a:pt x="789" y="362"/>
                  </a:cubicBezTo>
                  <a:cubicBezTo>
                    <a:pt x="818" y="292"/>
                    <a:pt x="846" y="207"/>
                    <a:pt x="867" y="158"/>
                  </a:cubicBezTo>
                  <a:cubicBezTo>
                    <a:pt x="888" y="109"/>
                    <a:pt x="898" y="94"/>
                    <a:pt x="912" y="71"/>
                  </a:cubicBezTo>
                  <a:cubicBezTo>
                    <a:pt x="926" y="48"/>
                    <a:pt x="939" y="34"/>
                    <a:pt x="951" y="23"/>
                  </a:cubicBezTo>
                  <a:cubicBezTo>
                    <a:pt x="963" y="12"/>
                    <a:pt x="969" y="8"/>
                    <a:pt x="981" y="5"/>
                  </a:cubicBezTo>
                  <a:cubicBezTo>
                    <a:pt x="993" y="2"/>
                    <a:pt x="1013" y="0"/>
                    <a:pt x="1023" y="2"/>
                  </a:cubicBezTo>
                  <a:cubicBezTo>
                    <a:pt x="1033" y="4"/>
                    <a:pt x="1030" y="7"/>
                    <a:pt x="1041" y="17"/>
                  </a:cubicBezTo>
                  <a:cubicBezTo>
                    <a:pt x="1052" y="27"/>
                    <a:pt x="1073" y="42"/>
                    <a:pt x="1092" y="65"/>
                  </a:cubicBezTo>
                  <a:cubicBezTo>
                    <a:pt x="1111" y="88"/>
                    <a:pt x="1129" y="112"/>
                    <a:pt x="1152" y="155"/>
                  </a:cubicBezTo>
                  <a:cubicBezTo>
                    <a:pt x="1175" y="198"/>
                    <a:pt x="1211" y="272"/>
                    <a:pt x="1233" y="326"/>
                  </a:cubicBezTo>
                  <a:cubicBezTo>
                    <a:pt x="1255" y="380"/>
                    <a:pt x="1273" y="444"/>
                    <a:pt x="1287" y="482"/>
                  </a:cubicBezTo>
                  <a:cubicBezTo>
                    <a:pt x="1301" y="520"/>
                    <a:pt x="1301" y="523"/>
                    <a:pt x="1320" y="557"/>
                  </a:cubicBezTo>
                  <a:cubicBezTo>
                    <a:pt x="1339" y="591"/>
                    <a:pt x="1365" y="635"/>
                    <a:pt x="1398" y="683"/>
                  </a:cubicBezTo>
                  <a:cubicBezTo>
                    <a:pt x="1431" y="731"/>
                    <a:pt x="1477" y="803"/>
                    <a:pt x="1521" y="848"/>
                  </a:cubicBezTo>
                  <a:cubicBezTo>
                    <a:pt x="1565" y="893"/>
                    <a:pt x="1623" y="934"/>
                    <a:pt x="1665" y="956"/>
                  </a:cubicBezTo>
                  <a:cubicBezTo>
                    <a:pt x="1707" y="978"/>
                    <a:pt x="1741" y="980"/>
                    <a:pt x="1776" y="983"/>
                  </a:cubicBezTo>
                </a:path>
              </a:pathLst>
            </a:custGeom>
            <a:noFill/>
            <a:ln w="254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74" name="Text Box 68"/>
          <p:cNvSpPr txBox="1">
            <a:spLocks noChangeArrowheads="1"/>
          </p:cNvSpPr>
          <p:nvPr/>
        </p:nvSpPr>
        <p:spPr bwMode="auto">
          <a:xfrm>
            <a:off x="1323975" y="298450"/>
            <a:ext cx="48085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Saturation changes the group velocity, 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couples intracavity pulses in amplitude</a:t>
            </a:r>
          </a:p>
        </p:txBody>
      </p:sp>
      <p:sp>
        <p:nvSpPr>
          <p:cNvPr id="19475" name="Text Box 69"/>
          <p:cNvSpPr txBox="1">
            <a:spLocks noChangeArrowheads="1"/>
          </p:cNvSpPr>
          <p:nvPr/>
        </p:nvSpPr>
        <p:spPr bwMode="auto">
          <a:xfrm>
            <a:off x="1341438" y="1157288"/>
            <a:ext cx="7566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Application: creating two pulse trains of exactly the same repetition rate.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000"/>
                                        <p:tgtEl>
                                          <p:spTgt spid="7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000"/>
                                        <p:tgtEl>
                                          <p:spTgt spid="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10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38" y="460375"/>
            <a:ext cx="21653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584200" y="290513"/>
            <a:ext cx="1773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Mutual saturation</a:t>
            </a:r>
          </a:p>
        </p:txBody>
      </p:sp>
      <p:pic>
        <p:nvPicPr>
          <p:cNvPr id="18436" name="Picture 7" descr="TP_tm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1041400"/>
            <a:ext cx="249713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9" descr="TP_tmp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1679575"/>
            <a:ext cx="57658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8" name="Text Box 4"/>
          <p:cNvSpPr txBox="1">
            <a:spLocks noChangeArrowheads="1"/>
          </p:cNvSpPr>
          <p:nvPr/>
        </p:nvSpPr>
        <p:spPr bwMode="auto">
          <a:xfrm>
            <a:off x="1370013" y="2071688"/>
            <a:ext cx="7496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creating two pulse trains of exactly the same repetition rate.</a:t>
            </a:r>
          </a:p>
        </p:txBody>
      </p:sp>
      <p:sp>
        <p:nvSpPr>
          <p:cNvPr id="18439" name="Text Box 5"/>
          <p:cNvSpPr txBox="1">
            <a:spLocks noChangeArrowheads="1"/>
          </p:cNvSpPr>
          <p:nvPr/>
        </p:nvSpPr>
        <p:spPr bwMode="auto">
          <a:xfrm>
            <a:off x="2249488" y="2638425"/>
            <a:ext cx="17256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In a ring cavity</a:t>
            </a:r>
          </a:p>
        </p:txBody>
      </p:sp>
      <p:sp>
        <p:nvSpPr>
          <p:cNvPr id="18440" name="Text Box 6"/>
          <p:cNvSpPr txBox="1">
            <a:spLocks noChangeArrowheads="1"/>
          </p:cNvSpPr>
          <p:nvPr/>
        </p:nvSpPr>
        <p:spPr bwMode="auto">
          <a:xfrm>
            <a:off x="6530975" y="2652713"/>
            <a:ext cx="21542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or in a linear cavity</a:t>
            </a:r>
          </a:p>
        </p:txBody>
      </p:sp>
      <p:sp>
        <p:nvSpPr>
          <p:cNvPr id="18441" name="Oval 7"/>
          <p:cNvSpPr>
            <a:spLocks noChangeArrowheads="1"/>
          </p:cNvSpPr>
          <p:nvPr/>
        </p:nvSpPr>
        <p:spPr bwMode="auto">
          <a:xfrm>
            <a:off x="2138363" y="3606800"/>
            <a:ext cx="2743200" cy="2713038"/>
          </a:xfrm>
          <a:prstGeom prst="ellips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2" name="Rectangle 8" descr="20%"/>
          <p:cNvSpPr>
            <a:spLocks noChangeArrowheads="1"/>
          </p:cNvSpPr>
          <p:nvPr/>
        </p:nvSpPr>
        <p:spPr bwMode="auto">
          <a:xfrm>
            <a:off x="1719263" y="4826000"/>
            <a:ext cx="885825" cy="4206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GAIN</a:t>
            </a:r>
          </a:p>
        </p:txBody>
      </p:sp>
      <p:sp>
        <p:nvSpPr>
          <p:cNvPr id="18443" name="Rectangle 9"/>
          <p:cNvSpPr>
            <a:spLocks noChangeArrowheads="1"/>
          </p:cNvSpPr>
          <p:nvPr/>
        </p:nvSpPr>
        <p:spPr bwMode="auto">
          <a:xfrm>
            <a:off x="3443288" y="6064250"/>
            <a:ext cx="158750" cy="4762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4" name="Text Box 10"/>
          <p:cNvSpPr txBox="1">
            <a:spLocks noChangeArrowheads="1"/>
          </p:cNvSpPr>
          <p:nvPr/>
        </p:nvSpPr>
        <p:spPr bwMode="auto">
          <a:xfrm>
            <a:off x="2890838" y="6548438"/>
            <a:ext cx="12525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ABSORBER</a:t>
            </a:r>
          </a:p>
        </p:txBody>
      </p:sp>
      <p:grpSp>
        <p:nvGrpSpPr>
          <p:cNvPr id="18445" name="Group 11"/>
          <p:cNvGrpSpPr>
            <a:grpSpLocks/>
          </p:cNvGrpSpPr>
          <p:nvPr/>
        </p:nvGrpSpPr>
        <p:grpSpPr bwMode="auto">
          <a:xfrm>
            <a:off x="3856038" y="5429250"/>
            <a:ext cx="477837" cy="600075"/>
            <a:chOff x="3725" y="3050"/>
            <a:chExt cx="301" cy="378"/>
          </a:xfrm>
        </p:grpSpPr>
        <p:sp>
          <p:nvSpPr>
            <p:cNvPr id="18465" name="Freeform 12"/>
            <p:cNvSpPr>
              <a:spLocks/>
            </p:cNvSpPr>
            <p:nvPr/>
          </p:nvSpPr>
          <p:spPr bwMode="auto">
            <a:xfrm>
              <a:off x="3746" y="3050"/>
              <a:ext cx="234" cy="378"/>
            </a:xfrm>
            <a:custGeom>
              <a:avLst/>
              <a:gdLst>
                <a:gd name="T0" fmla="*/ 0 w 2460"/>
                <a:gd name="T1" fmla="*/ 39 h 1174"/>
                <a:gd name="T2" fmla="*/ 0 w 2460"/>
                <a:gd name="T3" fmla="*/ 39 h 1174"/>
                <a:gd name="T4" fmla="*/ 0 w 2460"/>
                <a:gd name="T5" fmla="*/ 39 h 1174"/>
                <a:gd name="T6" fmla="*/ 0 w 2460"/>
                <a:gd name="T7" fmla="*/ 38 h 1174"/>
                <a:gd name="T8" fmla="*/ 1 w 2460"/>
                <a:gd name="T9" fmla="*/ 35 h 1174"/>
                <a:gd name="T10" fmla="*/ 1 w 2460"/>
                <a:gd name="T11" fmla="*/ 30 h 1174"/>
                <a:gd name="T12" fmla="*/ 1 w 2460"/>
                <a:gd name="T13" fmla="*/ 23 h 1174"/>
                <a:gd name="T14" fmla="*/ 1 w 2460"/>
                <a:gd name="T15" fmla="*/ 14 h 1174"/>
                <a:gd name="T16" fmla="*/ 1 w 2460"/>
                <a:gd name="T17" fmla="*/ 8 h 1174"/>
                <a:gd name="T18" fmla="*/ 1 w 2460"/>
                <a:gd name="T19" fmla="*/ 5 h 1174"/>
                <a:gd name="T20" fmla="*/ 1 w 2460"/>
                <a:gd name="T21" fmla="*/ 2 h 1174"/>
                <a:gd name="T22" fmla="*/ 1 w 2460"/>
                <a:gd name="T23" fmla="*/ 1 h 1174"/>
                <a:gd name="T24" fmla="*/ 1 w 2460"/>
                <a:gd name="T25" fmla="*/ 1 h 1174"/>
                <a:gd name="T26" fmla="*/ 1 w 2460"/>
                <a:gd name="T27" fmla="*/ 0 h 1174"/>
                <a:gd name="T28" fmla="*/ 1 w 2460"/>
                <a:gd name="T29" fmla="*/ 1 h 1174"/>
                <a:gd name="T30" fmla="*/ 1 w 2460"/>
                <a:gd name="T31" fmla="*/ 1 h 1174"/>
                <a:gd name="T32" fmla="*/ 1 w 2460"/>
                <a:gd name="T33" fmla="*/ 2 h 1174"/>
                <a:gd name="T34" fmla="*/ 1 w 2460"/>
                <a:gd name="T35" fmla="*/ 3 h 1174"/>
                <a:gd name="T36" fmla="*/ 1 w 2460"/>
                <a:gd name="T37" fmla="*/ 6 h 1174"/>
                <a:gd name="T38" fmla="*/ 1 w 2460"/>
                <a:gd name="T39" fmla="*/ 9 h 1174"/>
                <a:gd name="T40" fmla="*/ 1 w 2460"/>
                <a:gd name="T41" fmla="*/ 13 h 1174"/>
                <a:gd name="T42" fmla="*/ 1 w 2460"/>
                <a:gd name="T43" fmla="*/ 18 h 1174"/>
                <a:gd name="T44" fmla="*/ 1 w 2460"/>
                <a:gd name="T45" fmla="*/ 27 h 1174"/>
                <a:gd name="T46" fmla="*/ 1 w 2460"/>
                <a:gd name="T47" fmla="*/ 33 h 1174"/>
                <a:gd name="T48" fmla="*/ 2 w 2460"/>
                <a:gd name="T49" fmla="*/ 36 h 1174"/>
                <a:gd name="T50" fmla="*/ 2 w 2460"/>
                <a:gd name="T51" fmla="*/ 38 h 1174"/>
                <a:gd name="T52" fmla="*/ 2 w 2460"/>
                <a:gd name="T53" fmla="*/ 39 h 1174"/>
                <a:gd name="T54" fmla="*/ 2 w 2460"/>
                <a:gd name="T55" fmla="*/ 39 h 1174"/>
                <a:gd name="T56" fmla="*/ 2 w 2460"/>
                <a:gd name="T57" fmla="*/ 39 h 117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60" h="1174">
                  <a:moveTo>
                    <a:pt x="0" y="1170"/>
                  </a:moveTo>
                  <a:cubicBezTo>
                    <a:pt x="3" y="1172"/>
                    <a:pt x="7" y="1174"/>
                    <a:pt x="63" y="1173"/>
                  </a:cubicBezTo>
                  <a:cubicBezTo>
                    <a:pt x="119" y="1172"/>
                    <a:pt x="254" y="1170"/>
                    <a:pt x="336" y="1164"/>
                  </a:cubicBezTo>
                  <a:cubicBezTo>
                    <a:pt x="418" y="1158"/>
                    <a:pt x="488" y="1152"/>
                    <a:pt x="555" y="1134"/>
                  </a:cubicBezTo>
                  <a:cubicBezTo>
                    <a:pt x="622" y="1116"/>
                    <a:pt x="688" y="1094"/>
                    <a:pt x="741" y="1056"/>
                  </a:cubicBezTo>
                  <a:cubicBezTo>
                    <a:pt x="794" y="1018"/>
                    <a:pt x="833" y="971"/>
                    <a:pt x="873" y="909"/>
                  </a:cubicBezTo>
                  <a:cubicBezTo>
                    <a:pt x="913" y="847"/>
                    <a:pt x="951" y="765"/>
                    <a:pt x="984" y="681"/>
                  </a:cubicBezTo>
                  <a:cubicBezTo>
                    <a:pt x="1017" y="597"/>
                    <a:pt x="1047" y="477"/>
                    <a:pt x="1068" y="405"/>
                  </a:cubicBezTo>
                  <a:cubicBezTo>
                    <a:pt x="1089" y="333"/>
                    <a:pt x="1097" y="290"/>
                    <a:pt x="1110" y="246"/>
                  </a:cubicBezTo>
                  <a:cubicBezTo>
                    <a:pt x="1123" y="202"/>
                    <a:pt x="1133" y="171"/>
                    <a:pt x="1143" y="141"/>
                  </a:cubicBezTo>
                  <a:cubicBezTo>
                    <a:pt x="1153" y="111"/>
                    <a:pt x="1162" y="85"/>
                    <a:pt x="1170" y="66"/>
                  </a:cubicBezTo>
                  <a:cubicBezTo>
                    <a:pt x="1178" y="47"/>
                    <a:pt x="1185" y="36"/>
                    <a:pt x="1191" y="27"/>
                  </a:cubicBezTo>
                  <a:cubicBezTo>
                    <a:pt x="1197" y="18"/>
                    <a:pt x="1200" y="20"/>
                    <a:pt x="1206" y="15"/>
                  </a:cubicBezTo>
                  <a:cubicBezTo>
                    <a:pt x="1212" y="10"/>
                    <a:pt x="1220" y="0"/>
                    <a:pt x="1227" y="0"/>
                  </a:cubicBezTo>
                  <a:cubicBezTo>
                    <a:pt x="1234" y="0"/>
                    <a:pt x="1245" y="10"/>
                    <a:pt x="1251" y="15"/>
                  </a:cubicBezTo>
                  <a:cubicBezTo>
                    <a:pt x="1257" y="20"/>
                    <a:pt x="1262" y="26"/>
                    <a:pt x="1266" y="33"/>
                  </a:cubicBezTo>
                  <a:cubicBezTo>
                    <a:pt x="1270" y="40"/>
                    <a:pt x="1270" y="43"/>
                    <a:pt x="1275" y="54"/>
                  </a:cubicBezTo>
                  <a:cubicBezTo>
                    <a:pt x="1280" y="65"/>
                    <a:pt x="1289" y="80"/>
                    <a:pt x="1296" y="99"/>
                  </a:cubicBezTo>
                  <a:cubicBezTo>
                    <a:pt x="1303" y="118"/>
                    <a:pt x="1308" y="141"/>
                    <a:pt x="1317" y="171"/>
                  </a:cubicBezTo>
                  <a:cubicBezTo>
                    <a:pt x="1326" y="201"/>
                    <a:pt x="1343" y="245"/>
                    <a:pt x="1353" y="279"/>
                  </a:cubicBezTo>
                  <a:cubicBezTo>
                    <a:pt x="1363" y="313"/>
                    <a:pt x="1365" y="331"/>
                    <a:pt x="1377" y="375"/>
                  </a:cubicBezTo>
                  <a:cubicBezTo>
                    <a:pt x="1389" y="419"/>
                    <a:pt x="1403" y="471"/>
                    <a:pt x="1428" y="543"/>
                  </a:cubicBezTo>
                  <a:cubicBezTo>
                    <a:pt x="1453" y="615"/>
                    <a:pt x="1494" y="739"/>
                    <a:pt x="1527" y="810"/>
                  </a:cubicBezTo>
                  <a:cubicBezTo>
                    <a:pt x="1560" y="881"/>
                    <a:pt x="1588" y="925"/>
                    <a:pt x="1629" y="972"/>
                  </a:cubicBezTo>
                  <a:cubicBezTo>
                    <a:pt x="1670" y="1019"/>
                    <a:pt x="1716" y="1061"/>
                    <a:pt x="1770" y="1089"/>
                  </a:cubicBezTo>
                  <a:cubicBezTo>
                    <a:pt x="1824" y="1117"/>
                    <a:pt x="1891" y="1131"/>
                    <a:pt x="1956" y="1143"/>
                  </a:cubicBezTo>
                  <a:cubicBezTo>
                    <a:pt x="2021" y="1155"/>
                    <a:pt x="2103" y="1157"/>
                    <a:pt x="2163" y="1161"/>
                  </a:cubicBezTo>
                  <a:cubicBezTo>
                    <a:pt x="2223" y="1165"/>
                    <a:pt x="2267" y="1166"/>
                    <a:pt x="2316" y="1167"/>
                  </a:cubicBezTo>
                  <a:cubicBezTo>
                    <a:pt x="2365" y="1168"/>
                    <a:pt x="2412" y="1169"/>
                    <a:pt x="2460" y="1170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6" name="Line 13"/>
            <p:cNvSpPr>
              <a:spLocks noChangeShapeType="1"/>
            </p:cNvSpPr>
            <p:nvPr/>
          </p:nvSpPr>
          <p:spPr bwMode="auto">
            <a:xfrm>
              <a:off x="3725" y="3428"/>
              <a:ext cx="30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46" name="Group 14"/>
          <p:cNvGrpSpPr>
            <a:grpSpLocks/>
          </p:cNvGrpSpPr>
          <p:nvPr/>
        </p:nvGrpSpPr>
        <p:grpSpPr bwMode="auto">
          <a:xfrm>
            <a:off x="2717800" y="5435600"/>
            <a:ext cx="477838" cy="600075"/>
            <a:chOff x="3725" y="3050"/>
            <a:chExt cx="301" cy="378"/>
          </a:xfrm>
        </p:grpSpPr>
        <p:sp>
          <p:nvSpPr>
            <p:cNvPr id="18463" name="Freeform 15"/>
            <p:cNvSpPr>
              <a:spLocks/>
            </p:cNvSpPr>
            <p:nvPr/>
          </p:nvSpPr>
          <p:spPr bwMode="auto">
            <a:xfrm>
              <a:off x="3746" y="3050"/>
              <a:ext cx="234" cy="378"/>
            </a:xfrm>
            <a:custGeom>
              <a:avLst/>
              <a:gdLst>
                <a:gd name="T0" fmla="*/ 0 w 2460"/>
                <a:gd name="T1" fmla="*/ 39 h 1174"/>
                <a:gd name="T2" fmla="*/ 0 w 2460"/>
                <a:gd name="T3" fmla="*/ 39 h 1174"/>
                <a:gd name="T4" fmla="*/ 0 w 2460"/>
                <a:gd name="T5" fmla="*/ 39 h 1174"/>
                <a:gd name="T6" fmla="*/ 0 w 2460"/>
                <a:gd name="T7" fmla="*/ 38 h 1174"/>
                <a:gd name="T8" fmla="*/ 1 w 2460"/>
                <a:gd name="T9" fmla="*/ 35 h 1174"/>
                <a:gd name="T10" fmla="*/ 1 w 2460"/>
                <a:gd name="T11" fmla="*/ 30 h 1174"/>
                <a:gd name="T12" fmla="*/ 1 w 2460"/>
                <a:gd name="T13" fmla="*/ 23 h 1174"/>
                <a:gd name="T14" fmla="*/ 1 w 2460"/>
                <a:gd name="T15" fmla="*/ 14 h 1174"/>
                <a:gd name="T16" fmla="*/ 1 w 2460"/>
                <a:gd name="T17" fmla="*/ 8 h 1174"/>
                <a:gd name="T18" fmla="*/ 1 w 2460"/>
                <a:gd name="T19" fmla="*/ 5 h 1174"/>
                <a:gd name="T20" fmla="*/ 1 w 2460"/>
                <a:gd name="T21" fmla="*/ 2 h 1174"/>
                <a:gd name="T22" fmla="*/ 1 w 2460"/>
                <a:gd name="T23" fmla="*/ 1 h 1174"/>
                <a:gd name="T24" fmla="*/ 1 w 2460"/>
                <a:gd name="T25" fmla="*/ 1 h 1174"/>
                <a:gd name="T26" fmla="*/ 1 w 2460"/>
                <a:gd name="T27" fmla="*/ 0 h 1174"/>
                <a:gd name="T28" fmla="*/ 1 w 2460"/>
                <a:gd name="T29" fmla="*/ 1 h 1174"/>
                <a:gd name="T30" fmla="*/ 1 w 2460"/>
                <a:gd name="T31" fmla="*/ 1 h 1174"/>
                <a:gd name="T32" fmla="*/ 1 w 2460"/>
                <a:gd name="T33" fmla="*/ 2 h 1174"/>
                <a:gd name="T34" fmla="*/ 1 w 2460"/>
                <a:gd name="T35" fmla="*/ 3 h 1174"/>
                <a:gd name="T36" fmla="*/ 1 w 2460"/>
                <a:gd name="T37" fmla="*/ 6 h 1174"/>
                <a:gd name="T38" fmla="*/ 1 w 2460"/>
                <a:gd name="T39" fmla="*/ 9 h 1174"/>
                <a:gd name="T40" fmla="*/ 1 w 2460"/>
                <a:gd name="T41" fmla="*/ 13 h 1174"/>
                <a:gd name="T42" fmla="*/ 1 w 2460"/>
                <a:gd name="T43" fmla="*/ 18 h 1174"/>
                <a:gd name="T44" fmla="*/ 1 w 2460"/>
                <a:gd name="T45" fmla="*/ 27 h 1174"/>
                <a:gd name="T46" fmla="*/ 1 w 2460"/>
                <a:gd name="T47" fmla="*/ 33 h 1174"/>
                <a:gd name="T48" fmla="*/ 2 w 2460"/>
                <a:gd name="T49" fmla="*/ 36 h 1174"/>
                <a:gd name="T50" fmla="*/ 2 w 2460"/>
                <a:gd name="T51" fmla="*/ 38 h 1174"/>
                <a:gd name="T52" fmla="*/ 2 w 2460"/>
                <a:gd name="T53" fmla="*/ 39 h 1174"/>
                <a:gd name="T54" fmla="*/ 2 w 2460"/>
                <a:gd name="T55" fmla="*/ 39 h 1174"/>
                <a:gd name="T56" fmla="*/ 2 w 2460"/>
                <a:gd name="T57" fmla="*/ 39 h 117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60" h="1174">
                  <a:moveTo>
                    <a:pt x="0" y="1170"/>
                  </a:moveTo>
                  <a:cubicBezTo>
                    <a:pt x="3" y="1172"/>
                    <a:pt x="7" y="1174"/>
                    <a:pt x="63" y="1173"/>
                  </a:cubicBezTo>
                  <a:cubicBezTo>
                    <a:pt x="119" y="1172"/>
                    <a:pt x="254" y="1170"/>
                    <a:pt x="336" y="1164"/>
                  </a:cubicBezTo>
                  <a:cubicBezTo>
                    <a:pt x="418" y="1158"/>
                    <a:pt x="488" y="1152"/>
                    <a:pt x="555" y="1134"/>
                  </a:cubicBezTo>
                  <a:cubicBezTo>
                    <a:pt x="622" y="1116"/>
                    <a:pt x="688" y="1094"/>
                    <a:pt x="741" y="1056"/>
                  </a:cubicBezTo>
                  <a:cubicBezTo>
                    <a:pt x="794" y="1018"/>
                    <a:pt x="833" y="971"/>
                    <a:pt x="873" y="909"/>
                  </a:cubicBezTo>
                  <a:cubicBezTo>
                    <a:pt x="913" y="847"/>
                    <a:pt x="951" y="765"/>
                    <a:pt x="984" y="681"/>
                  </a:cubicBezTo>
                  <a:cubicBezTo>
                    <a:pt x="1017" y="597"/>
                    <a:pt x="1047" y="477"/>
                    <a:pt x="1068" y="405"/>
                  </a:cubicBezTo>
                  <a:cubicBezTo>
                    <a:pt x="1089" y="333"/>
                    <a:pt x="1097" y="290"/>
                    <a:pt x="1110" y="246"/>
                  </a:cubicBezTo>
                  <a:cubicBezTo>
                    <a:pt x="1123" y="202"/>
                    <a:pt x="1133" y="171"/>
                    <a:pt x="1143" y="141"/>
                  </a:cubicBezTo>
                  <a:cubicBezTo>
                    <a:pt x="1153" y="111"/>
                    <a:pt x="1162" y="85"/>
                    <a:pt x="1170" y="66"/>
                  </a:cubicBezTo>
                  <a:cubicBezTo>
                    <a:pt x="1178" y="47"/>
                    <a:pt x="1185" y="36"/>
                    <a:pt x="1191" y="27"/>
                  </a:cubicBezTo>
                  <a:cubicBezTo>
                    <a:pt x="1197" y="18"/>
                    <a:pt x="1200" y="20"/>
                    <a:pt x="1206" y="15"/>
                  </a:cubicBezTo>
                  <a:cubicBezTo>
                    <a:pt x="1212" y="10"/>
                    <a:pt x="1220" y="0"/>
                    <a:pt x="1227" y="0"/>
                  </a:cubicBezTo>
                  <a:cubicBezTo>
                    <a:pt x="1234" y="0"/>
                    <a:pt x="1245" y="10"/>
                    <a:pt x="1251" y="15"/>
                  </a:cubicBezTo>
                  <a:cubicBezTo>
                    <a:pt x="1257" y="20"/>
                    <a:pt x="1262" y="26"/>
                    <a:pt x="1266" y="33"/>
                  </a:cubicBezTo>
                  <a:cubicBezTo>
                    <a:pt x="1270" y="40"/>
                    <a:pt x="1270" y="43"/>
                    <a:pt x="1275" y="54"/>
                  </a:cubicBezTo>
                  <a:cubicBezTo>
                    <a:pt x="1280" y="65"/>
                    <a:pt x="1289" y="80"/>
                    <a:pt x="1296" y="99"/>
                  </a:cubicBezTo>
                  <a:cubicBezTo>
                    <a:pt x="1303" y="118"/>
                    <a:pt x="1308" y="141"/>
                    <a:pt x="1317" y="171"/>
                  </a:cubicBezTo>
                  <a:cubicBezTo>
                    <a:pt x="1326" y="201"/>
                    <a:pt x="1343" y="245"/>
                    <a:pt x="1353" y="279"/>
                  </a:cubicBezTo>
                  <a:cubicBezTo>
                    <a:pt x="1363" y="313"/>
                    <a:pt x="1365" y="331"/>
                    <a:pt x="1377" y="375"/>
                  </a:cubicBezTo>
                  <a:cubicBezTo>
                    <a:pt x="1389" y="419"/>
                    <a:pt x="1403" y="471"/>
                    <a:pt x="1428" y="543"/>
                  </a:cubicBezTo>
                  <a:cubicBezTo>
                    <a:pt x="1453" y="615"/>
                    <a:pt x="1494" y="739"/>
                    <a:pt x="1527" y="810"/>
                  </a:cubicBezTo>
                  <a:cubicBezTo>
                    <a:pt x="1560" y="881"/>
                    <a:pt x="1588" y="925"/>
                    <a:pt x="1629" y="972"/>
                  </a:cubicBezTo>
                  <a:cubicBezTo>
                    <a:pt x="1670" y="1019"/>
                    <a:pt x="1716" y="1061"/>
                    <a:pt x="1770" y="1089"/>
                  </a:cubicBezTo>
                  <a:cubicBezTo>
                    <a:pt x="1824" y="1117"/>
                    <a:pt x="1891" y="1131"/>
                    <a:pt x="1956" y="1143"/>
                  </a:cubicBezTo>
                  <a:cubicBezTo>
                    <a:pt x="2021" y="1155"/>
                    <a:pt x="2103" y="1157"/>
                    <a:pt x="2163" y="1161"/>
                  </a:cubicBezTo>
                  <a:cubicBezTo>
                    <a:pt x="2223" y="1165"/>
                    <a:pt x="2267" y="1166"/>
                    <a:pt x="2316" y="1167"/>
                  </a:cubicBezTo>
                  <a:cubicBezTo>
                    <a:pt x="2365" y="1168"/>
                    <a:pt x="2412" y="1169"/>
                    <a:pt x="2460" y="1170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4" name="Line 16"/>
            <p:cNvSpPr>
              <a:spLocks noChangeShapeType="1"/>
            </p:cNvSpPr>
            <p:nvPr/>
          </p:nvSpPr>
          <p:spPr bwMode="auto">
            <a:xfrm>
              <a:off x="3725" y="3428"/>
              <a:ext cx="30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47" name="Arc 17"/>
          <p:cNvSpPr>
            <a:spLocks/>
          </p:cNvSpPr>
          <p:nvPr/>
        </p:nvSpPr>
        <p:spPr bwMode="auto">
          <a:xfrm flipV="1">
            <a:off x="3662363" y="5449888"/>
            <a:ext cx="681037" cy="361950"/>
          </a:xfrm>
          <a:custGeom>
            <a:avLst/>
            <a:gdLst>
              <a:gd name="T0" fmla="*/ 0 w 21600"/>
              <a:gd name="T1" fmla="*/ 0 h 21600"/>
              <a:gd name="T2" fmla="*/ 677024872 w 21600"/>
              <a:gd name="T3" fmla="*/ 101633817 h 21600"/>
              <a:gd name="T4" fmla="*/ 0 w 21600"/>
              <a:gd name="T5" fmla="*/ 10163381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8" name="Arc 18"/>
          <p:cNvSpPr>
            <a:spLocks/>
          </p:cNvSpPr>
          <p:nvPr/>
        </p:nvSpPr>
        <p:spPr bwMode="auto">
          <a:xfrm flipH="1" flipV="1">
            <a:off x="2624138" y="5413375"/>
            <a:ext cx="681037" cy="361950"/>
          </a:xfrm>
          <a:custGeom>
            <a:avLst/>
            <a:gdLst>
              <a:gd name="T0" fmla="*/ 0 w 21600"/>
              <a:gd name="T1" fmla="*/ 0 h 21600"/>
              <a:gd name="T2" fmla="*/ 677024872 w 21600"/>
              <a:gd name="T3" fmla="*/ 101633817 h 21600"/>
              <a:gd name="T4" fmla="*/ 0 w 21600"/>
              <a:gd name="T5" fmla="*/ 10163381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9" name="Line 19"/>
          <p:cNvSpPr>
            <a:spLocks noChangeShapeType="1"/>
          </p:cNvSpPr>
          <p:nvPr/>
        </p:nvSpPr>
        <p:spPr bwMode="auto">
          <a:xfrm>
            <a:off x="5837238" y="4525963"/>
            <a:ext cx="4257675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0" name="Line 20"/>
          <p:cNvSpPr>
            <a:spLocks noChangeShapeType="1"/>
          </p:cNvSpPr>
          <p:nvPr/>
        </p:nvSpPr>
        <p:spPr bwMode="auto">
          <a:xfrm>
            <a:off x="5837238" y="4162425"/>
            <a:ext cx="0" cy="623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1" name="Line 21"/>
          <p:cNvSpPr>
            <a:spLocks noChangeShapeType="1"/>
          </p:cNvSpPr>
          <p:nvPr/>
        </p:nvSpPr>
        <p:spPr bwMode="auto">
          <a:xfrm>
            <a:off x="10110788" y="4213225"/>
            <a:ext cx="0" cy="623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Rectangle 22"/>
          <p:cNvSpPr>
            <a:spLocks noChangeArrowheads="1"/>
          </p:cNvSpPr>
          <p:nvPr/>
        </p:nvSpPr>
        <p:spPr bwMode="auto">
          <a:xfrm>
            <a:off x="7904163" y="4287838"/>
            <a:ext cx="158750" cy="4762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53" name="Text Box 23"/>
          <p:cNvSpPr txBox="1">
            <a:spLocks noChangeArrowheads="1"/>
          </p:cNvSpPr>
          <p:nvPr/>
        </p:nvSpPr>
        <p:spPr bwMode="auto">
          <a:xfrm>
            <a:off x="7348538" y="4886325"/>
            <a:ext cx="12525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ABSORBER</a:t>
            </a:r>
          </a:p>
        </p:txBody>
      </p:sp>
      <p:sp>
        <p:nvSpPr>
          <p:cNvPr id="18454" name="Rectangle 24" descr="20%"/>
          <p:cNvSpPr>
            <a:spLocks noChangeArrowheads="1"/>
          </p:cNvSpPr>
          <p:nvPr/>
        </p:nvSpPr>
        <p:spPr bwMode="auto">
          <a:xfrm>
            <a:off x="8640763" y="4314825"/>
            <a:ext cx="885825" cy="420688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GAIN</a:t>
            </a:r>
          </a:p>
        </p:txBody>
      </p:sp>
      <p:grpSp>
        <p:nvGrpSpPr>
          <p:cNvPr id="18455" name="Group 25"/>
          <p:cNvGrpSpPr>
            <a:grpSpLocks/>
          </p:cNvGrpSpPr>
          <p:nvPr/>
        </p:nvGrpSpPr>
        <p:grpSpPr bwMode="auto">
          <a:xfrm>
            <a:off x="5837238" y="3540125"/>
            <a:ext cx="477837" cy="600075"/>
            <a:chOff x="3725" y="3050"/>
            <a:chExt cx="301" cy="378"/>
          </a:xfrm>
        </p:grpSpPr>
        <p:sp>
          <p:nvSpPr>
            <p:cNvPr id="18461" name="Freeform 26"/>
            <p:cNvSpPr>
              <a:spLocks/>
            </p:cNvSpPr>
            <p:nvPr/>
          </p:nvSpPr>
          <p:spPr bwMode="auto">
            <a:xfrm>
              <a:off x="3746" y="3050"/>
              <a:ext cx="234" cy="378"/>
            </a:xfrm>
            <a:custGeom>
              <a:avLst/>
              <a:gdLst>
                <a:gd name="T0" fmla="*/ 0 w 2460"/>
                <a:gd name="T1" fmla="*/ 39 h 1174"/>
                <a:gd name="T2" fmla="*/ 0 w 2460"/>
                <a:gd name="T3" fmla="*/ 39 h 1174"/>
                <a:gd name="T4" fmla="*/ 0 w 2460"/>
                <a:gd name="T5" fmla="*/ 39 h 1174"/>
                <a:gd name="T6" fmla="*/ 0 w 2460"/>
                <a:gd name="T7" fmla="*/ 38 h 1174"/>
                <a:gd name="T8" fmla="*/ 1 w 2460"/>
                <a:gd name="T9" fmla="*/ 35 h 1174"/>
                <a:gd name="T10" fmla="*/ 1 w 2460"/>
                <a:gd name="T11" fmla="*/ 30 h 1174"/>
                <a:gd name="T12" fmla="*/ 1 w 2460"/>
                <a:gd name="T13" fmla="*/ 23 h 1174"/>
                <a:gd name="T14" fmla="*/ 1 w 2460"/>
                <a:gd name="T15" fmla="*/ 14 h 1174"/>
                <a:gd name="T16" fmla="*/ 1 w 2460"/>
                <a:gd name="T17" fmla="*/ 8 h 1174"/>
                <a:gd name="T18" fmla="*/ 1 w 2460"/>
                <a:gd name="T19" fmla="*/ 5 h 1174"/>
                <a:gd name="T20" fmla="*/ 1 w 2460"/>
                <a:gd name="T21" fmla="*/ 2 h 1174"/>
                <a:gd name="T22" fmla="*/ 1 w 2460"/>
                <a:gd name="T23" fmla="*/ 1 h 1174"/>
                <a:gd name="T24" fmla="*/ 1 w 2460"/>
                <a:gd name="T25" fmla="*/ 1 h 1174"/>
                <a:gd name="T26" fmla="*/ 1 w 2460"/>
                <a:gd name="T27" fmla="*/ 0 h 1174"/>
                <a:gd name="T28" fmla="*/ 1 w 2460"/>
                <a:gd name="T29" fmla="*/ 1 h 1174"/>
                <a:gd name="T30" fmla="*/ 1 w 2460"/>
                <a:gd name="T31" fmla="*/ 1 h 1174"/>
                <a:gd name="T32" fmla="*/ 1 w 2460"/>
                <a:gd name="T33" fmla="*/ 2 h 1174"/>
                <a:gd name="T34" fmla="*/ 1 w 2460"/>
                <a:gd name="T35" fmla="*/ 3 h 1174"/>
                <a:gd name="T36" fmla="*/ 1 w 2460"/>
                <a:gd name="T37" fmla="*/ 6 h 1174"/>
                <a:gd name="T38" fmla="*/ 1 w 2460"/>
                <a:gd name="T39" fmla="*/ 9 h 1174"/>
                <a:gd name="T40" fmla="*/ 1 w 2460"/>
                <a:gd name="T41" fmla="*/ 13 h 1174"/>
                <a:gd name="T42" fmla="*/ 1 w 2460"/>
                <a:gd name="T43" fmla="*/ 18 h 1174"/>
                <a:gd name="T44" fmla="*/ 1 w 2460"/>
                <a:gd name="T45" fmla="*/ 27 h 1174"/>
                <a:gd name="T46" fmla="*/ 1 w 2460"/>
                <a:gd name="T47" fmla="*/ 33 h 1174"/>
                <a:gd name="T48" fmla="*/ 2 w 2460"/>
                <a:gd name="T49" fmla="*/ 36 h 1174"/>
                <a:gd name="T50" fmla="*/ 2 w 2460"/>
                <a:gd name="T51" fmla="*/ 38 h 1174"/>
                <a:gd name="T52" fmla="*/ 2 w 2460"/>
                <a:gd name="T53" fmla="*/ 39 h 1174"/>
                <a:gd name="T54" fmla="*/ 2 w 2460"/>
                <a:gd name="T55" fmla="*/ 39 h 1174"/>
                <a:gd name="T56" fmla="*/ 2 w 2460"/>
                <a:gd name="T57" fmla="*/ 39 h 117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60" h="1174">
                  <a:moveTo>
                    <a:pt x="0" y="1170"/>
                  </a:moveTo>
                  <a:cubicBezTo>
                    <a:pt x="3" y="1172"/>
                    <a:pt x="7" y="1174"/>
                    <a:pt x="63" y="1173"/>
                  </a:cubicBezTo>
                  <a:cubicBezTo>
                    <a:pt x="119" y="1172"/>
                    <a:pt x="254" y="1170"/>
                    <a:pt x="336" y="1164"/>
                  </a:cubicBezTo>
                  <a:cubicBezTo>
                    <a:pt x="418" y="1158"/>
                    <a:pt x="488" y="1152"/>
                    <a:pt x="555" y="1134"/>
                  </a:cubicBezTo>
                  <a:cubicBezTo>
                    <a:pt x="622" y="1116"/>
                    <a:pt x="688" y="1094"/>
                    <a:pt x="741" y="1056"/>
                  </a:cubicBezTo>
                  <a:cubicBezTo>
                    <a:pt x="794" y="1018"/>
                    <a:pt x="833" y="971"/>
                    <a:pt x="873" y="909"/>
                  </a:cubicBezTo>
                  <a:cubicBezTo>
                    <a:pt x="913" y="847"/>
                    <a:pt x="951" y="765"/>
                    <a:pt x="984" y="681"/>
                  </a:cubicBezTo>
                  <a:cubicBezTo>
                    <a:pt x="1017" y="597"/>
                    <a:pt x="1047" y="477"/>
                    <a:pt x="1068" y="405"/>
                  </a:cubicBezTo>
                  <a:cubicBezTo>
                    <a:pt x="1089" y="333"/>
                    <a:pt x="1097" y="290"/>
                    <a:pt x="1110" y="246"/>
                  </a:cubicBezTo>
                  <a:cubicBezTo>
                    <a:pt x="1123" y="202"/>
                    <a:pt x="1133" y="171"/>
                    <a:pt x="1143" y="141"/>
                  </a:cubicBezTo>
                  <a:cubicBezTo>
                    <a:pt x="1153" y="111"/>
                    <a:pt x="1162" y="85"/>
                    <a:pt x="1170" y="66"/>
                  </a:cubicBezTo>
                  <a:cubicBezTo>
                    <a:pt x="1178" y="47"/>
                    <a:pt x="1185" y="36"/>
                    <a:pt x="1191" y="27"/>
                  </a:cubicBezTo>
                  <a:cubicBezTo>
                    <a:pt x="1197" y="18"/>
                    <a:pt x="1200" y="20"/>
                    <a:pt x="1206" y="15"/>
                  </a:cubicBezTo>
                  <a:cubicBezTo>
                    <a:pt x="1212" y="10"/>
                    <a:pt x="1220" y="0"/>
                    <a:pt x="1227" y="0"/>
                  </a:cubicBezTo>
                  <a:cubicBezTo>
                    <a:pt x="1234" y="0"/>
                    <a:pt x="1245" y="10"/>
                    <a:pt x="1251" y="15"/>
                  </a:cubicBezTo>
                  <a:cubicBezTo>
                    <a:pt x="1257" y="20"/>
                    <a:pt x="1262" y="26"/>
                    <a:pt x="1266" y="33"/>
                  </a:cubicBezTo>
                  <a:cubicBezTo>
                    <a:pt x="1270" y="40"/>
                    <a:pt x="1270" y="43"/>
                    <a:pt x="1275" y="54"/>
                  </a:cubicBezTo>
                  <a:cubicBezTo>
                    <a:pt x="1280" y="65"/>
                    <a:pt x="1289" y="80"/>
                    <a:pt x="1296" y="99"/>
                  </a:cubicBezTo>
                  <a:cubicBezTo>
                    <a:pt x="1303" y="118"/>
                    <a:pt x="1308" y="141"/>
                    <a:pt x="1317" y="171"/>
                  </a:cubicBezTo>
                  <a:cubicBezTo>
                    <a:pt x="1326" y="201"/>
                    <a:pt x="1343" y="245"/>
                    <a:pt x="1353" y="279"/>
                  </a:cubicBezTo>
                  <a:cubicBezTo>
                    <a:pt x="1363" y="313"/>
                    <a:pt x="1365" y="331"/>
                    <a:pt x="1377" y="375"/>
                  </a:cubicBezTo>
                  <a:cubicBezTo>
                    <a:pt x="1389" y="419"/>
                    <a:pt x="1403" y="471"/>
                    <a:pt x="1428" y="543"/>
                  </a:cubicBezTo>
                  <a:cubicBezTo>
                    <a:pt x="1453" y="615"/>
                    <a:pt x="1494" y="739"/>
                    <a:pt x="1527" y="810"/>
                  </a:cubicBezTo>
                  <a:cubicBezTo>
                    <a:pt x="1560" y="881"/>
                    <a:pt x="1588" y="925"/>
                    <a:pt x="1629" y="972"/>
                  </a:cubicBezTo>
                  <a:cubicBezTo>
                    <a:pt x="1670" y="1019"/>
                    <a:pt x="1716" y="1061"/>
                    <a:pt x="1770" y="1089"/>
                  </a:cubicBezTo>
                  <a:cubicBezTo>
                    <a:pt x="1824" y="1117"/>
                    <a:pt x="1891" y="1131"/>
                    <a:pt x="1956" y="1143"/>
                  </a:cubicBezTo>
                  <a:cubicBezTo>
                    <a:pt x="2021" y="1155"/>
                    <a:pt x="2103" y="1157"/>
                    <a:pt x="2163" y="1161"/>
                  </a:cubicBezTo>
                  <a:cubicBezTo>
                    <a:pt x="2223" y="1165"/>
                    <a:pt x="2267" y="1166"/>
                    <a:pt x="2316" y="1167"/>
                  </a:cubicBezTo>
                  <a:cubicBezTo>
                    <a:pt x="2365" y="1168"/>
                    <a:pt x="2412" y="1169"/>
                    <a:pt x="2460" y="1170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2" name="Line 27"/>
            <p:cNvSpPr>
              <a:spLocks noChangeShapeType="1"/>
            </p:cNvSpPr>
            <p:nvPr/>
          </p:nvSpPr>
          <p:spPr bwMode="auto">
            <a:xfrm>
              <a:off x="3725" y="3428"/>
              <a:ext cx="30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56" name="Group 28"/>
          <p:cNvGrpSpPr>
            <a:grpSpLocks/>
          </p:cNvGrpSpPr>
          <p:nvPr/>
        </p:nvGrpSpPr>
        <p:grpSpPr bwMode="auto">
          <a:xfrm>
            <a:off x="9582150" y="3433763"/>
            <a:ext cx="477838" cy="600075"/>
            <a:chOff x="3725" y="3050"/>
            <a:chExt cx="301" cy="378"/>
          </a:xfrm>
        </p:grpSpPr>
        <p:sp>
          <p:nvSpPr>
            <p:cNvPr id="18459" name="Freeform 29"/>
            <p:cNvSpPr>
              <a:spLocks/>
            </p:cNvSpPr>
            <p:nvPr/>
          </p:nvSpPr>
          <p:spPr bwMode="auto">
            <a:xfrm>
              <a:off x="3746" y="3050"/>
              <a:ext cx="234" cy="378"/>
            </a:xfrm>
            <a:custGeom>
              <a:avLst/>
              <a:gdLst>
                <a:gd name="T0" fmla="*/ 0 w 2460"/>
                <a:gd name="T1" fmla="*/ 39 h 1174"/>
                <a:gd name="T2" fmla="*/ 0 w 2460"/>
                <a:gd name="T3" fmla="*/ 39 h 1174"/>
                <a:gd name="T4" fmla="*/ 0 w 2460"/>
                <a:gd name="T5" fmla="*/ 39 h 1174"/>
                <a:gd name="T6" fmla="*/ 0 w 2460"/>
                <a:gd name="T7" fmla="*/ 38 h 1174"/>
                <a:gd name="T8" fmla="*/ 1 w 2460"/>
                <a:gd name="T9" fmla="*/ 35 h 1174"/>
                <a:gd name="T10" fmla="*/ 1 w 2460"/>
                <a:gd name="T11" fmla="*/ 30 h 1174"/>
                <a:gd name="T12" fmla="*/ 1 w 2460"/>
                <a:gd name="T13" fmla="*/ 23 h 1174"/>
                <a:gd name="T14" fmla="*/ 1 w 2460"/>
                <a:gd name="T15" fmla="*/ 14 h 1174"/>
                <a:gd name="T16" fmla="*/ 1 w 2460"/>
                <a:gd name="T17" fmla="*/ 8 h 1174"/>
                <a:gd name="T18" fmla="*/ 1 w 2460"/>
                <a:gd name="T19" fmla="*/ 5 h 1174"/>
                <a:gd name="T20" fmla="*/ 1 w 2460"/>
                <a:gd name="T21" fmla="*/ 2 h 1174"/>
                <a:gd name="T22" fmla="*/ 1 w 2460"/>
                <a:gd name="T23" fmla="*/ 1 h 1174"/>
                <a:gd name="T24" fmla="*/ 1 w 2460"/>
                <a:gd name="T25" fmla="*/ 1 h 1174"/>
                <a:gd name="T26" fmla="*/ 1 w 2460"/>
                <a:gd name="T27" fmla="*/ 0 h 1174"/>
                <a:gd name="T28" fmla="*/ 1 w 2460"/>
                <a:gd name="T29" fmla="*/ 1 h 1174"/>
                <a:gd name="T30" fmla="*/ 1 w 2460"/>
                <a:gd name="T31" fmla="*/ 1 h 1174"/>
                <a:gd name="T32" fmla="*/ 1 w 2460"/>
                <a:gd name="T33" fmla="*/ 2 h 1174"/>
                <a:gd name="T34" fmla="*/ 1 w 2460"/>
                <a:gd name="T35" fmla="*/ 3 h 1174"/>
                <a:gd name="T36" fmla="*/ 1 w 2460"/>
                <a:gd name="T37" fmla="*/ 6 h 1174"/>
                <a:gd name="T38" fmla="*/ 1 w 2460"/>
                <a:gd name="T39" fmla="*/ 9 h 1174"/>
                <a:gd name="T40" fmla="*/ 1 w 2460"/>
                <a:gd name="T41" fmla="*/ 13 h 1174"/>
                <a:gd name="T42" fmla="*/ 1 w 2460"/>
                <a:gd name="T43" fmla="*/ 18 h 1174"/>
                <a:gd name="T44" fmla="*/ 1 w 2460"/>
                <a:gd name="T45" fmla="*/ 27 h 1174"/>
                <a:gd name="T46" fmla="*/ 1 w 2460"/>
                <a:gd name="T47" fmla="*/ 33 h 1174"/>
                <a:gd name="T48" fmla="*/ 2 w 2460"/>
                <a:gd name="T49" fmla="*/ 36 h 1174"/>
                <a:gd name="T50" fmla="*/ 2 w 2460"/>
                <a:gd name="T51" fmla="*/ 38 h 1174"/>
                <a:gd name="T52" fmla="*/ 2 w 2460"/>
                <a:gd name="T53" fmla="*/ 39 h 1174"/>
                <a:gd name="T54" fmla="*/ 2 w 2460"/>
                <a:gd name="T55" fmla="*/ 39 h 1174"/>
                <a:gd name="T56" fmla="*/ 2 w 2460"/>
                <a:gd name="T57" fmla="*/ 39 h 117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60" h="1174">
                  <a:moveTo>
                    <a:pt x="0" y="1170"/>
                  </a:moveTo>
                  <a:cubicBezTo>
                    <a:pt x="3" y="1172"/>
                    <a:pt x="7" y="1174"/>
                    <a:pt x="63" y="1173"/>
                  </a:cubicBezTo>
                  <a:cubicBezTo>
                    <a:pt x="119" y="1172"/>
                    <a:pt x="254" y="1170"/>
                    <a:pt x="336" y="1164"/>
                  </a:cubicBezTo>
                  <a:cubicBezTo>
                    <a:pt x="418" y="1158"/>
                    <a:pt x="488" y="1152"/>
                    <a:pt x="555" y="1134"/>
                  </a:cubicBezTo>
                  <a:cubicBezTo>
                    <a:pt x="622" y="1116"/>
                    <a:pt x="688" y="1094"/>
                    <a:pt x="741" y="1056"/>
                  </a:cubicBezTo>
                  <a:cubicBezTo>
                    <a:pt x="794" y="1018"/>
                    <a:pt x="833" y="971"/>
                    <a:pt x="873" y="909"/>
                  </a:cubicBezTo>
                  <a:cubicBezTo>
                    <a:pt x="913" y="847"/>
                    <a:pt x="951" y="765"/>
                    <a:pt x="984" y="681"/>
                  </a:cubicBezTo>
                  <a:cubicBezTo>
                    <a:pt x="1017" y="597"/>
                    <a:pt x="1047" y="477"/>
                    <a:pt x="1068" y="405"/>
                  </a:cubicBezTo>
                  <a:cubicBezTo>
                    <a:pt x="1089" y="333"/>
                    <a:pt x="1097" y="290"/>
                    <a:pt x="1110" y="246"/>
                  </a:cubicBezTo>
                  <a:cubicBezTo>
                    <a:pt x="1123" y="202"/>
                    <a:pt x="1133" y="171"/>
                    <a:pt x="1143" y="141"/>
                  </a:cubicBezTo>
                  <a:cubicBezTo>
                    <a:pt x="1153" y="111"/>
                    <a:pt x="1162" y="85"/>
                    <a:pt x="1170" y="66"/>
                  </a:cubicBezTo>
                  <a:cubicBezTo>
                    <a:pt x="1178" y="47"/>
                    <a:pt x="1185" y="36"/>
                    <a:pt x="1191" y="27"/>
                  </a:cubicBezTo>
                  <a:cubicBezTo>
                    <a:pt x="1197" y="18"/>
                    <a:pt x="1200" y="20"/>
                    <a:pt x="1206" y="15"/>
                  </a:cubicBezTo>
                  <a:cubicBezTo>
                    <a:pt x="1212" y="10"/>
                    <a:pt x="1220" y="0"/>
                    <a:pt x="1227" y="0"/>
                  </a:cubicBezTo>
                  <a:cubicBezTo>
                    <a:pt x="1234" y="0"/>
                    <a:pt x="1245" y="10"/>
                    <a:pt x="1251" y="15"/>
                  </a:cubicBezTo>
                  <a:cubicBezTo>
                    <a:pt x="1257" y="20"/>
                    <a:pt x="1262" y="26"/>
                    <a:pt x="1266" y="33"/>
                  </a:cubicBezTo>
                  <a:cubicBezTo>
                    <a:pt x="1270" y="40"/>
                    <a:pt x="1270" y="43"/>
                    <a:pt x="1275" y="54"/>
                  </a:cubicBezTo>
                  <a:cubicBezTo>
                    <a:pt x="1280" y="65"/>
                    <a:pt x="1289" y="80"/>
                    <a:pt x="1296" y="99"/>
                  </a:cubicBezTo>
                  <a:cubicBezTo>
                    <a:pt x="1303" y="118"/>
                    <a:pt x="1308" y="141"/>
                    <a:pt x="1317" y="171"/>
                  </a:cubicBezTo>
                  <a:cubicBezTo>
                    <a:pt x="1326" y="201"/>
                    <a:pt x="1343" y="245"/>
                    <a:pt x="1353" y="279"/>
                  </a:cubicBezTo>
                  <a:cubicBezTo>
                    <a:pt x="1363" y="313"/>
                    <a:pt x="1365" y="331"/>
                    <a:pt x="1377" y="375"/>
                  </a:cubicBezTo>
                  <a:cubicBezTo>
                    <a:pt x="1389" y="419"/>
                    <a:pt x="1403" y="471"/>
                    <a:pt x="1428" y="543"/>
                  </a:cubicBezTo>
                  <a:cubicBezTo>
                    <a:pt x="1453" y="615"/>
                    <a:pt x="1494" y="739"/>
                    <a:pt x="1527" y="810"/>
                  </a:cubicBezTo>
                  <a:cubicBezTo>
                    <a:pt x="1560" y="881"/>
                    <a:pt x="1588" y="925"/>
                    <a:pt x="1629" y="972"/>
                  </a:cubicBezTo>
                  <a:cubicBezTo>
                    <a:pt x="1670" y="1019"/>
                    <a:pt x="1716" y="1061"/>
                    <a:pt x="1770" y="1089"/>
                  </a:cubicBezTo>
                  <a:cubicBezTo>
                    <a:pt x="1824" y="1117"/>
                    <a:pt x="1891" y="1131"/>
                    <a:pt x="1956" y="1143"/>
                  </a:cubicBezTo>
                  <a:cubicBezTo>
                    <a:pt x="2021" y="1155"/>
                    <a:pt x="2103" y="1157"/>
                    <a:pt x="2163" y="1161"/>
                  </a:cubicBezTo>
                  <a:cubicBezTo>
                    <a:pt x="2223" y="1165"/>
                    <a:pt x="2267" y="1166"/>
                    <a:pt x="2316" y="1167"/>
                  </a:cubicBezTo>
                  <a:cubicBezTo>
                    <a:pt x="2365" y="1168"/>
                    <a:pt x="2412" y="1169"/>
                    <a:pt x="2460" y="1170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0" name="Line 30"/>
            <p:cNvSpPr>
              <a:spLocks noChangeShapeType="1"/>
            </p:cNvSpPr>
            <p:nvPr/>
          </p:nvSpPr>
          <p:spPr bwMode="auto">
            <a:xfrm>
              <a:off x="3725" y="3428"/>
              <a:ext cx="30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57" name="Line 31"/>
          <p:cNvSpPr>
            <a:spLocks noChangeShapeType="1"/>
          </p:cNvSpPr>
          <p:nvPr/>
        </p:nvSpPr>
        <p:spPr bwMode="auto">
          <a:xfrm>
            <a:off x="6230938" y="3887788"/>
            <a:ext cx="377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8" name="Line 32"/>
          <p:cNvSpPr>
            <a:spLocks noChangeShapeType="1"/>
          </p:cNvSpPr>
          <p:nvPr/>
        </p:nvSpPr>
        <p:spPr bwMode="auto">
          <a:xfrm flipH="1">
            <a:off x="9285288" y="3763963"/>
            <a:ext cx="377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twopulsefiel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1192213"/>
            <a:ext cx="4891088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saturatedpuls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3573463"/>
            <a:ext cx="4886325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122738" y="1125538"/>
            <a:ext cx="403225" cy="26685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7875588" y="1092200"/>
            <a:ext cx="490537" cy="26812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ea typeface="SimSun" panose="02010600030101010101" pitchFamily="2" charset="-122"/>
            </a:endParaRP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4429125" y="1158875"/>
            <a:ext cx="893763" cy="20161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5373688" y="1147763"/>
            <a:ext cx="1652587" cy="2349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7077075" y="1143000"/>
            <a:ext cx="804863" cy="2349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4479925" y="2219325"/>
            <a:ext cx="3484563" cy="133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4429125" y="3575050"/>
            <a:ext cx="893763" cy="1682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5365750" y="3541713"/>
            <a:ext cx="1652588" cy="2349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7070725" y="3575050"/>
            <a:ext cx="938213" cy="1682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4391025" y="4740275"/>
            <a:ext cx="3662363" cy="10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94" name="Line 14"/>
          <p:cNvSpPr>
            <a:spLocks noChangeShapeType="1"/>
          </p:cNvSpPr>
          <p:nvPr/>
        </p:nvSpPr>
        <p:spPr bwMode="auto">
          <a:xfrm>
            <a:off x="3989388" y="2216150"/>
            <a:ext cx="4645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16"/>
          <p:cNvSpPr>
            <a:spLocks noChangeShapeType="1"/>
          </p:cNvSpPr>
          <p:nvPr/>
        </p:nvSpPr>
        <p:spPr bwMode="auto">
          <a:xfrm flipH="1">
            <a:off x="4835525" y="2212975"/>
            <a:ext cx="2181225" cy="3249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17"/>
          <p:cNvSpPr>
            <a:spLocks noChangeShapeType="1"/>
          </p:cNvSpPr>
          <p:nvPr/>
        </p:nvSpPr>
        <p:spPr bwMode="auto">
          <a:xfrm>
            <a:off x="5321300" y="2227263"/>
            <a:ext cx="2338388" cy="329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Text Box 18"/>
          <p:cNvSpPr txBox="1">
            <a:spLocks noChangeArrowheads="1"/>
          </p:cNvSpPr>
          <p:nvPr/>
        </p:nvSpPr>
        <p:spPr bwMode="auto">
          <a:xfrm>
            <a:off x="7518400" y="2263775"/>
            <a:ext cx="1873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latin typeface="Times New Roman" panose="02020603050405020304" pitchFamily="18" charset="0"/>
                <a:ea typeface="SimSun" panose="02010600030101010101" pitchFamily="2" charset="-122"/>
              </a:rPr>
              <a:t>Propagation axis z</a:t>
            </a:r>
          </a:p>
        </p:txBody>
      </p:sp>
      <p:sp>
        <p:nvSpPr>
          <p:cNvPr id="20498" name="Text Box 19"/>
          <p:cNvSpPr txBox="1">
            <a:spLocks noChangeArrowheads="1"/>
          </p:cNvSpPr>
          <p:nvPr/>
        </p:nvSpPr>
        <p:spPr bwMode="auto">
          <a:xfrm>
            <a:off x="8394700" y="58816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MS PGothic" panose="020B0600070205080204" pitchFamily="34" charset="-128"/>
              </a:rPr>
              <a:t>z-ct</a:t>
            </a:r>
          </a:p>
        </p:txBody>
      </p:sp>
      <p:sp>
        <p:nvSpPr>
          <p:cNvPr id="20499" name="Text Box 20"/>
          <p:cNvSpPr txBox="1">
            <a:spLocks noChangeArrowheads="1"/>
          </p:cNvSpPr>
          <p:nvPr/>
        </p:nvSpPr>
        <p:spPr bwMode="auto">
          <a:xfrm>
            <a:off x="3641725" y="4648200"/>
            <a:ext cx="527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ea typeface="MS PGothic" panose="020B0600070205080204" pitchFamily="34" charset="-128"/>
              </a:rPr>
              <a:t>z-ct</a:t>
            </a:r>
          </a:p>
        </p:txBody>
      </p:sp>
      <p:sp>
        <p:nvSpPr>
          <p:cNvPr id="20500" name="Line 21"/>
          <p:cNvSpPr>
            <a:spLocks noChangeShapeType="1"/>
          </p:cNvSpPr>
          <p:nvPr/>
        </p:nvSpPr>
        <p:spPr bwMode="auto">
          <a:xfrm>
            <a:off x="4418013" y="4714875"/>
            <a:ext cx="49228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1" name="Line 22"/>
          <p:cNvSpPr>
            <a:spLocks noChangeShapeType="1"/>
          </p:cNvSpPr>
          <p:nvPr/>
        </p:nvSpPr>
        <p:spPr bwMode="auto">
          <a:xfrm>
            <a:off x="5337175" y="1274763"/>
            <a:ext cx="0" cy="97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2" name="Line 23"/>
          <p:cNvSpPr>
            <a:spLocks noChangeShapeType="1"/>
          </p:cNvSpPr>
          <p:nvPr/>
        </p:nvSpPr>
        <p:spPr bwMode="auto">
          <a:xfrm>
            <a:off x="7048500" y="1268413"/>
            <a:ext cx="0" cy="97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3" name="Line 24"/>
          <p:cNvSpPr>
            <a:spLocks noChangeShapeType="1"/>
          </p:cNvSpPr>
          <p:nvPr/>
        </p:nvSpPr>
        <p:spPr bwMode="auto">
          <a:xfrm>
            <a:off x="7048500" y="3679825"/>
            <a:ext cx="0" cy="1082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4" name="Line 25"/>
          <p:cNvSpPr>
            <a:spLocks noChangeShapeType="1"/>
          </p:cNvSpPr>
          <p:nvPr/>
        </p:nvSpPr>
        <p:spPr bwMode="auto">
          <a:xfrm>
            <a:off x="5337175" y="3667125"/>
            <a:ext cx="0" cy="1082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619375" y="282575"/>
            <a:ext cx="5619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laser medium versus ideal amplifier medium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7827963" y="1130300"/>
            <a:ext cx="2252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Long lifetime media</a:t>
            </a:r>
          </a:p>
        </p:txBody>
      </p: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7096125" y="2292350"/>
            <a:ext cx="3848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Ti:sapphire, alexandrite, forsterite etc…</a:t>
            </a:r>
          </a:p>
        </p:txBody>
      </p:sp>
      <p:sp>
        <p:nvSpPr>
          <p:cNvPr id="21509" name="Text Box 8"/>
          <p:cNvSpPr txBox="1">
            <a:spLocks noChangeArrowheads="1"/>
          </p:cNvSpPr>
          <p:nvPr/>
        </p:nvSpPr>
        <p:spPr bwMode="auto">
          <a:xfrm>
            <a:off x="7523163" y="1938338"/>
            <a:ext cx="2203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Crystalline host lasers</a:t>
            </a:r>
          </a:p>
        </p:txBody>
      </p:sp>
      <p:sp>
        <p:nvSpPr>
          <p:cNvPr id="21510" name="Text Box 9"/>
          <p:cNvSpPr txBox="1">
            <a:spLocks noChangeArrowheads="1"/>
          </p:cNvSpPr>
          <p:nvPr/>
        </p:nvSpPr>
        <p:spPr bwMode="auto">
          <a:xfrm>
            <a:off x="7337425" y="29114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7616825" y="2833688"/>
            <a:ext cx="2203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Low gain, high power</a:t>
            </a:r>
          </a:p>
        </p:txBody>
      </p:sp>
      <p:sp>
        <p:nvSpPr>
          <p:cNvPr id="21512" name="Text Box 13"/>
          <p:cNvSpPr txBox="1">
            <a:spLocks noChangeArrowheads="1"/>
          </p:cNvSpPr>
          <p:nvPr/>
        </p:nvSpPr>
        <p:spPr bwMode="auto">
          <a:xfrm>
            <a:off x="6845300" y="3317875"/>
            <a:ext cx="3632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“Soliton” type operation possible, but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strong tendency to Q-switching</a:t>
            </a:r>
          </a:p>
        </p:txBody>
      </p:sp>
      <p:sp>
        <p:nvSpPr>
          <p:cNvPr id="21513" name="Text Box 14"/>
          <p:cNvSpPr txBox="1">
            <a:spLocks noChangeArrowheads="1"/>
          </p:cNvSpPr>
          <p:nvPr/>
        </p:nvSpPr>
        <p:spPr bwMode="auto">
          <a:xfrm>
            <a:off x="6921500" y="4262438"/>
            <a:ext cx="434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Average power independent of repetition rate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High energy/pulse with long cavities     </a:t>
            </a:r>
          </a:p>
        </p:txBody>
      </p:sp>
      <p:sp>
        <p:nvSpPr>
          <p:cNvPr id="21514" name="Text Box 4"/>
          <p:cNvSpPr txBox="1">
            <a:spLocks noChangeArrowheads="1"/>
          </p:cNvSpPr>
          <p:nvPr/>
        </p:nvSpPr>
        <p:spPr bwMode="auto">
          <a:xfrm>
            <a:off x="1927225" y="1104900"/>
            <a:ext cx="2265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Short lifetime media</a:t>
            </a:r>
          </a:p>
        </p:txBody>
      </p:sp>
      <p:sp>
        <p:nvSpPr>
          <p:cNvPr id="21515" name="Text Box 6"/>
          <p:cNvSpPr txBox="1">
            <a:spLocks noChangeArrowheads="1"/>
          </p:cNvSpPr>
          <p:nvPr/>
        </p:nvSpPr>
        <p:spPr bwMode="auto">
          <a:xfrm>
            <a:off x="1128713" y="1938338"/>
            <a:ext cx="3092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Dye laser, semiconductor lasers</a:t>
            </a:r>
          </a:p>
        </p:txBody>
      </p:sp>
      <p:sp>
        <p:nvSpPr>
          <p:cNvPr id="21516" name="Text Box 10"/>
          <p:cNvSpPr txBox="1">
            <a:spLocks noChangeArrowheads="1"/>
          </p:cNvSpPr>
          <p:nvPr/>
        </p:nvSpPr>
        <p:spPr bwMode="auto">
          <a:xfrm>
            <a:off x="1830388" y="2794000"/>
            <a:ext cx="217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High gain, low power</a:t>
            </a:r>
          </a:p>
        </p:txBody>
      </p:sp>
      <p:sp>
        <p:nvSpPr>
          <p:cNvPr id="21517" name="Text Box 12"/>
          <p:cNvSpPr txBox="1">
            <a:spLocks noChangeArrowheads="1"/>
          </p:cNvSpPr>
          <p:nvPr/>
        </p:nvSpPr>
        <p:spPr bwMode="auto">
          <a:xfrm>
            <a:off x="858838" y="3292475"/>
            <a:ext cx="4425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Operation dominated by gain, loss modulation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“robust” operation</a:t>
            </a:r>
          </a:p>
        </p:txBody>
      </p: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896938" y="4256088"/>
            <a:ext cx="4114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Pulse energy independent of repetition rate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&gt; 1 nJ/pulse difficult  (VECSL)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1338263"/>
            <a:ext cx="9144000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 flipV="1">
            <a:off x="1876425" y="1558925"/>
            <a:ext cx="5197475" cy="30353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 flipH="1">
            <a:off x="5781675" y="1573213"/>
            <a:ext cx="1279525" cy="11604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V="1">
            <a:off x="5797550" y="2589213"/>
            <a:ext cx="508000" cy="1603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H="1" flipV="1">
            <a:off x="3792538" y="2052638"/>
            <a:ext cx="2498725" cy="5365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V="1">
            <a:off x="3797300" y="1981200"/>
            <a:ext cx="652463" cy="714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H="1">
            <a:off x="3449638" y="1990725"/>
            <a:ext cx="1009650" cy="5429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2624138" y="2716213"/>
            <a:ext cx="677862" cy="14652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>
            <a:off x="2344738" y="4200525"/>
            <a:ext cx="285750" cy="608013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V="1">
            <a:off x="3186113" y="4141788"/>
            <a:ext cx="1014412" cy="238125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V="1">
            <a:off x="2349500" y="4351338"/>
            <a:ext cx="1879600" cy="433387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V="1">
            <a:off x="1833563" y="2030413"/>
            <a:ext cx="3940175" cy="3592512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H="1">
            <a:off x="6011863" y="2571750"/>
            <a:ext cx="76200" cy="190500"/>
          </a:xfrm>
          <a:prstGeom prst="line">
            <a:avLst/>
          </a:prstGeom>
          <a:noFill/>
          <a:ln w="38100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2519363" y="4059238"/>
            <a:ext cx="246062" cy="228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5678488" y="1981200"/>
            <a:ext cx="238125" cy="381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3087688" y="4257675"/>
            <a:ext cx="152400" cy="238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 rot="5400000">
            <a:off x="4141788" y="4241800"/>
            <a:ext cx="247650" cy="2000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 rot="-676556">
            <a:off x="3706813" y="4351338"/>
            <a:ext cx="66675" cy="276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95" name="Line 19"/>
          <p:cNvSpPr>
            <a:spLocks noChangeShapeType="1"/>
          </p:cNvSpPr>
          <p:nvPr/>
        </p:nvSpPr>
        <p:spPr bwMode="auto">
          <a:xfrm flipH="1">
            <a:off x="3327400" y="2535238"/>
            <a:ext cx="120650" cy="1317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6" name="Line 20"/>
          <p:cNvSpPr>
            <a:spLocks noChangeShapeType="1"/>
          </p:cNvSpPr>
          <p:nvPr/>
        </p:nvSpPr>
        <p:spPr bwMode="auto">
          <a:xfrm>
            <a:off x="3292475" y="2455863"/>
            <a:ext cx="420688" cy="1555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7" name="Line 21"/>
          <p:cNvSpPr>
            <a:spLocks noChangeShapeType="1"/>
          </p:cNvSpPr>
          <p:nvPr/>
        </p:nvSpPr>
        <p:spPr bwMode="auto">
          <a:xfrm>
            <a:off x="3294063" y="2455863"/>
            <a:ext cx="60325" cy="5635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>
            <a:off x="3355975" y="2595563"/>
            <a:ext cx="360363" cy="427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9" name="Arc 23"/>
          <p:cNvSpPr>
            <a:spLocks/>
          </p:cNvSpPr>
          <p:nvPr/>
        </p:nvSpPr>
        <p:spPr bwMode="auto">
          <a:xfrm flipH="1">
            <a:off x="3781425" y="1939925"/>
            <a:ext cx="195263" cy="268288"/>
          </a:xfrm>
          <a:custGeom>
            <a:avLst/>
            <a:gdLst>
              <a:gd name="T0" fmla="*/ 2147483646 w 21600"/>
              <a:gd name="T1" fmla="*/ 0 h 24369"/>
              <a:gd name="T2" fmla="*/ 2147483646 w 21600"/>
              <a:gd name="T3" fmla="*/ 2147483646 h 24369"/>
              <a:gd name="T4" fmla="*/ 0 w 21600"/>
              <a:gd name="T5" fmla="*/ 2147483646 h 2436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4369" fill="none" extrusionOk="0">
                <a:moveTo>
                  <a:pt x="16050" y="0"/>
                </a:moveTo>
                <a:cubicBezTo>
                  <a:pt x="19623" y="3967"/>
                  <a:pt x="21600" y="9116"/>
                  <a:pt x="21600" y="14455"/>
                </a:cubicBezTo>
                <a:cubicBezTo>
                  <a:pt x="21600" y="17904"/>
                  <a:pt x="20773" y="21304"/>
                  <a:pt x="19190" y="24369"/>
                </a:cubicBezTo>
              </a:path>
              <a:path w="21600" h="24369" stroke="0" extrusionOk="0">
                <a:moveTo>
                  <a:pt x="16050" y="0"/>
                </a:moveTo>
                <a:cubicBezTo>
                  <a:pt x="19623" y="3967"/>
                  <a:pt x="21600" y="9116"/>
                  <a:pt x="21600" y="14455"/>
                </a:cubicBezTo>
                <a:cubicBezTo>
                  <a:pt x="21600" y="17904"/>
                  <a:pt x="20773" y="21304"/>
                  <a:pt x="19190" y="24369"/>
                </a:cubicBezTo>
                <a:lnTo>
                  <a:pt x="0" y="14455"/>
                </a:lnTo>
                <a:lnTo>
                  <a:pt x="16050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Arc 24"/>
          <p:cNvSpPr>
            <a:spLocks/>
          </p:cNvSpPr>
          <p:nvPr/>
        </p:nvSpPr>
        <p:spPr bwMode="auto">
          <a:xfrm>
            <a:off x="4268788" y="1854200"/>
            <a:ext cx="195262" cy="268288"/>
          </a:xfrm>
          <a:custGeom>
            <a:avLst/>
            <a:gdLst>
              <a:gd name="T0" fmla="*/ 2147483646 w 21600"/>
              <a:gd name="T1" fmla="*/ 0 h 24369"/>
              <a:gd name="T2" fmla="*/ 2147483646 w 21600"/>
              <a:gd name="T3" fmla="*/ 2147483646 h 24369"/>
              <a:gd name="T4" fmla="*/ 0 w 21600"/>
              <a:gd name="T5" fmla="*/ 2147483646 h 2436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4369" fill="none" extrusionOk="0">
                <a:moveTo>
                  <a:pt x="16050" y="0"/>
                </a:moveTo>
                <a:cubicBezTo>
                  <a:pt x="19623" y="3967"/>
                  <a:pt x="21600" y="9116"/>
                  <a:pt x="21600" y="14455"/>
                </a:cubicBezTo>
                <a:cubicBezTo>
                  <a:pt x="21600" y="17904"/>
                  <a:pt x="20773" y="21304"/>
                  <a:pt x="19190" y="24369"/>
                </a:cubicBezTo>
              </a:path>
              <a:path w="21600" h="24369" stroke="0" extrusionOk="0">
                <a:moveTo>
                  <a:pt x="16050" y="0"/>
                </a:moveTo>
                <a:cubicBezTo>
                  <a:pt x="19623" y="3967"/>
                  <a:pt x="21600" y="9116"/>
                  <a:pt x="21600" y="14455"/>
                </a:cubicBezTo>
                <a:cubicBezTo>
                  <a:pt x="21600" y="17904"/>
                  <a:pt x="20773" y="21304"/>
                  <a:pt x="19190" y="24369"/>
                </a:cubicBezTo>
                <a:lnTo>
                  <a:pt x="0" y="14455"/>
                </a:lnTo>
                <a:lnTo>
                  <a:pt x="16050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Arc 25"/>
          <p:cNvSpPr>
            <a:spLocks/>
          </p:cNvSpPr>
          <p:nvPr/>
        </p:nvSpPr>
        <p:spPr bwMode="auto">
          <a:xfrm>
            <a:off x="4183063" y="1701800"/>
            <a:ext cx="195262" cy="214313"/>
          </a:xfrm>
          <a:custGeom>
            <a:avLst/>
            <a:gdLst>
              <a:gd name="T0" fmla="*/ 2147483646 w 21600"/>
              <a:gd name="T1" fmla="*/ 0 h 19519"/>
              <a:gd name="T2" fmla="*/ 2147483646 w 21600"/>
              <a:gd name="T3" fmla="*/ 2147483646 h 19519"/>
              <a:gd name="T4" fmla="*/ 0 w 21600"/>
              <a:gd name="T5" fmla="*/ 2147483646 h 195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19519" fill="none" extrusionOk="0">
                <a:moveTo>
                  <a:pt x="13960" y="0"/>
                </a:moveTo>
                <a:cubicBezTo>
                  <a:pt x="18806" y="4104"/>
                  <a:pt x="21600" y="10132"/>
                  <a:pt x="21600" y="16482"/>
                </a:cubicBezTo>
                <a:cubicBezTo>
                  <a:pt x="21600" y="17498"/>
                  <a:pt x="21528" y="18513"/>
                  <a:pt x="21385" y="19519"/>
                </a:cubicBezTo>
              </a:path>
              <a:path w="21600" h="19519" stroke="0" extrusionOk="0">
                <a:moveTo>
                  <a:pt x="13960" y="0"/>
                </a:moveTo>
                <a:cubicBezTo>
                  <a:pt x="18806" y="4104"/>
                  <a:pt x="21600" y="10132"/>
                  <a:pt x="21600" y="16482"/>
                </a:cubicBezTo>
                <a:cubicBezTo>
                  <a:pt x="21600" y="17498"/>
                  <a:pt x="21528" y="18513"/>
                  <a:pt x="21385" y="19519"/>
                </a:cubicBezTo>
                <a:lnTo>
                  <a:pt x="0" y="16482"/>
                </a:lnTo>
                <a:lnTo>
                  <a:pt x="13960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Line 26"/>
          <p:cNvSpPr>
            <a:spLocks noChangeShapeType="1"/>
          </p:cNvSpPr>
          <p:nvPr/>
        </p:nvSpPr>
        <p:spPr bwMode="auto">
          <a:xfrm>
            <a:off x="4029075" y="1966913"/>
            <a:ext cx="214313" cy="98425"/>
          </a:xfrm>
          <a:prstGeom prst="line">
            <a:avLst/>
          </a:prstGeom>
          <a:noFill/>
          <a:ln w="41275">
            <a:solidFill>
              <a:srgbClr val="9900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>
            <a:off x="2241550" y="1820863"/>
            <a:ext cx="2133600" cy="0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4" name="Line 28"/>
          <p:cNvSpPr>
            <a:spLocks noChangeShapeType="1"/>
          </p:cNvSpPr>
          <p:nvPr/>
        </p:nvSpPr>
        <p:spPr bwMode="auto">
          <a:xfrm flipV="1">
            <a:off x="4144963" y="1828800"/>
            <a:ext cx="215900" cy="173038"/>
          </a:xfrm>
          <a:prstGeom prst="line">
            <a:avLst/>
          </a:prstGeom>
          <a:noFill/>
          <a:ln w="317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5" name="Arc 29"/>
          <p:cNvSpPr>
            <a:spLocks/>
          </p:cNvSpPr>
          <p:nvPr/>
        </p:nvSpPr>
        <p:spPr bwMode="auto">
          <a:xfrm>
            <a:off x="6110288" y="2463800"/>
            <a:ext cx="195262" cy="268288"/>
          </a:xfrm>
          <a:custGeom>
            <a:avLst/>
            <a:gdLst>
              <a:gd name="T0" fmla="*/ 2147483646 w 21600"/>
              <a:gd name="T1" fmla="*/ 0 h 24369"/>
              <a:gd name="T2" fmla="*/ 2147483646 w 21600"/>
              <a:gd name="T3" fmla="*/ 2147483646 h 24369"/>
              <a:gd name="T4" fmla="*/ 0 w 21600"/>
              <a:gd name="T5" fmla="*/ 2147483646 h 2436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4369" fill="none" extrusionOk="0">
                <a:moveTo>
                  <a:pt x="16050" y="0"/>
                </a:moveTo>
                <a:cubicBezTo>
                  <a:pt x="19623" y="3967"/>
                  <a:pt x="21600" y="9116"/>
                  <a:pt x="21600" y="14455"/>
                </a:cubicBezTo>
                <a:cubicBezTo>
                  <a:pt x="21600" y="17904"/>
                  <a:pt x="20773" y="21304"/>
                  <a:pt x="19190" y="24369"/>
                </a:cubicBezTo>
              </a:path>
              <a:path w="21600" h="24369" stroke="0" extrusionOk="0">
                <a:moveTo>
                  <a:pt x="16050" y="0"/>
                </a:moveTo>
                <a:cubicBezTo>
                  <a:pt x="19623" y="3967"/>
                  <a:pt x="21600" y="9116"/>
                  <a:pt x="21600" y="14455"/>
                </a:cubicBezTo>
                <a:cubicBezTo>
                  <a:pt x="21600" y="17904"/>
                  <a:pt x="20773" y="21304"/>
                  <a:pt x="19190" y="24369"/>
                </a:cubicBezTo>
                <a:lnTo>
                  <a:pt x="0" y="14455"/>
                </a:lnTo>
                <a:lnTo>
                  <a:pt x="16050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Arc 30"/>
          <p:cNvSpPr>
            <a:spLocks/>
          </p:cNvSpPr>
          <p:nvPr/>
        </p:nvSpPr>
        <p:spPr bwMode="auto">
          <a:xfrm rot="-753896" flipH="1" flipV="1">
            <a:off x="5781675" y="2606675"/>
            <a:ext cx="195263" cy="268288"/>
          </a:xfrm>
          <a:custGeom>
            <a:avLst/>
            <a:gdLst>
              <a:gd name="T0" fmla="*/ 2147483646 w 21600"/>
              <a:gd name="T1" fmla="*/ 0 h 24369"/>
              <a:gd name="T2" fmla="*/ 2147483646 w 21600"/>
              <a:gd name="T3" fmla="*/ 2147483646 h 24369"/>
              <a:gd name="T4" fmla="*/ 0 w 21600"/>
              <a:gd name="T5" fmla="*/ 2147483646 h 2436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4369" fill="none" extrusionOk="0">
                <a:moveTo>
                  <a:pt x="16050" y="0"/>
                </a:moveTo>
                <a:cubicBezTo>
                  <a:pt x="19623" y="3967"/>
                  <a:pt x="21600" y="9116"/>
                  <a:pt x="21600" y="14455"/>
                </a:cubicBezTo>
                <a:cubicBezTo>
                  <a:pt x="21600" y="17904"/>
                  <a:pt x="20773" y="21304"/>
                  <a:pt x="19190" y="24369"/>
                </a:cubicBezTo>
              </a:path>
              <a:path w="21600" h="24369" stroke="0" extrusionOk="0">
                <a:moveTo>
                  <a:pt x="16050" y="0"/>
                </a:moveTo>
                <a:cubicBezTo>
                  <a:pt x="19623" y="3967"/>
                  <a:pt x="21600" y="9116"/>
                  <a:pt x="21600" y="14455"/>
                </a:cubicBezTo>
                <a:cubicBezTo>
                  <a:pt x="21600" y="17904"/>
                  <a:pt x="20773" y="21304"/>
                  <a:pt x="19190" y="24369"/>
                </a:cubicBezTo>
                <a:lnTo>
                  <a:pt x="0" y="14455"/>
                </a:lnTo>
                <a:lnTo>
                  <a:pt x="16050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Line 31"/>
          <p:cNvSpPr>
            <a:spLocks noChangeShapeType="1"/>
          </p:cNvSpPr>
          <p:nvPr/>
        </p:nvSpPr>
        <p:spPr bwMode="auto">
          <a:xfrm>
            <a:off x="5786438" y="2025650"/>
            <a:ext cx="247650" cy="63500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8" name="Line 32"/>
          <p:cNvSpPr>
            <a:spLocks noChangeShapeType="1"/>
          </p:cNvSpPr>
          <p:nvPr/>
        </p:nvSpPr>
        <p:spPr bwMode="auto">
          <a:xfrm>
            <a:off x="4103688" y="4038600"/>
            <a:ext cx="247650" cy="2000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9" name="Line 33"/>
          <p:cNvSpPr>
            <a:spLocks noChangeShapeType="1"/>
          </p:cNvSpPr>
          <p:nvPr/>
        </p:nvSpPr>
        <p:spPr bwMode="auto">
          <a:xfrm rot="16200000" flipV="1">
            <a:off x="4125913" y="4232275"/>
            <a:ext cx="177800" cy="19050"/>
          </a:xfrm>
          <a:prstGeom prst="line">
            <a:avLst/>
          </a:prstGeom>
          <a:noFill/>
          <a:ln w="19050">
            <a:solidFill>
              <a:srgbClr val="00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0" name="Line 34"/>
          <p:cNvSpPr>
            <a:spLocks noChangeShapeType="1"/>
          </p:cNvSpPr>
          <p:nvPr/>
        </p:nvSpPr>
        <p:spPr bwMode="auto">
          <a:xfrm rot="16200000" flipV="1">
            <a:off x="2210594" y="4704557"/>
            <a:ext cx="242887" cy="158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 rot="2847643">
            <a:off x="1527969" y="5571332"/>
            <a:ext cx="374650" cy="39211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4612" name="Text Box 36"/>
          <p:cNvSpPr txBox="1">
            <a:spLocks noChangeArrowheads="1"/>
          </p:cNvSpPr>
          <p:nvPr/>
        </p:nvSpPr>
        <p:spPr bwMode="auto">
          <a:xfrm>
            <a:off x="4052888" y="218916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24613" name="Text Box 37"/>
          <p:cNvSpPr txBox="1">
            <a:spLocks noChangeArrowheads="1"/>
          </p:cNvSpPr>
          <p:nvPr/>
        </p:nvSpPr>
        <p:spPr bwMode="auto">
          <a:xfrm>
            <a:off x="5967413" y="272256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4614" name="Line 38"/>
          <p:cNvSpPr>
            <a:spLocks noChangeShapeType="1"/>
          </p:cNvSpPr>
          <p:nvPr/>
        </p:nvSpPr>
        <p:spPr bwMode="auto">
          <a:xfrm flipV="1">
            <a:off x="4278313" y="3162300"/>
            <a:ext cx="466725" cy="419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4615" name="Picture 3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3" y="3400425"/>
            <a:ext cx="3429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616" name="Line 40"/>
          <p:cNvSpPr>
            <a:spLocks noChangeShapeType="1"/>
          </p:cNvSpPr>
          <p:nvPr/>
        </p:nvSpPr>
        <p:spPr bwMode="auto">
          <a:xfrm flipH="1">
            <a:off x="2239963" y="5010150"/>
            <a:ext cx="466725" cy="419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4617" name="Picture 4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5334000"/>
            <a:ext cx="309563" cy="29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618" name="Line 42"/>
          <p:cNvSpPr>
            <a:spLocks noChangeShapeType="1"/>
          </p:cNvSpPr>
          <p:nvPr/>
        </p:nvSpPr>
        <p:spPr bwMode="auto">
          <a:xfrm>
            <a:off x="7002463" y="1390650"/>
            <a:ext cx="190500" cy="352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9" name="Line 43"/>
          <p:cNvSpPr>
            <a:spLocks noChangeShapeType="1"/>
          </p:cNvSpPr>
          <p:nvPr/>
        </p:nvSpPr>
        <p:spPr bwMode="auto">
          <a:xfrm flipH="1">
            <a:off x="6696075" y="1738313"/>
            <a:ext cx="320675" cy="311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4620" name="Picture 44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3" y="1868488"/>
            <a:ext cx="342900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621" name="Picture 45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1847850"/>
            <a:ext cx="342900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622" name="Line 46"/>
          <p:cNvSpPr>
            <a:spLocks noChangeShapeType="1"/>
          </p:cNvSpPr>
          <p:nvPr/>
        </p:nvSpPr>
        <p:spPr bwMode="auto">
          <a:xfrm>
            <a:off x="4668838" y="2114550"/>
            <a:ext cx="552450" cy="133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4623" name="Picture 4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213" y="428625"/>
            <a:ext cx="1955800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624" name="Picture 5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838" y="428625"/>
            <a:ext cx="623887" cy="86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625" name="Text Box 51"/>
          <p:cNvSpPr txBox="1">
            <a:spLocks noChangeArrowheads="1"/>
          </p:cNvSpPr>
          <p:nvPr/>
        </p:nvSpPr>
        <p:spPr bwMode="auto">
          <a:xfrm>
            <a:off x="6805613" y="512763"/>
            <a:ext cx="1562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Exciting pulse:</a:t>
            </a:r>
          </a:p>
        </p:txBody>
      </p:sp>
      <p:pic>
        <p:nvPicPr>
          <p:cNvPr id="24626" name="Picture 52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225" y="979488"/>
            <a:ext cx="286861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627" name="Text Box 53"/>
          <p:cNvSpPr txBox="1">
            <a:spLocks noChangeArrowheads="1"/>
          </p:cNvSpPr>
          <p:nvPr/>
        </p:nvSpPr>
        <p:spPr bwMode="auto">
          <a:xfrm>
            <a:off x="7472363" y="2408238"/>
            <a:ext cx="2400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FWHM = 76 fs = 1.72 </a:t>
            </a:r>
            <a:r>
              <a:rPr lang="en-US" altLang="en-US" sz="2000" i="1">
                <a:latin typeface="Symbol" panose="05050102010706020507" pitchFamily="18" charset="2"/>
              </a:rPr>
              <a:t>t</a:t>
            </a:r>
            <a:endParaRPr lang="en-US" altLang="en-US" sz="2000" i="1">
              <a:latin typeface="Times New Roman" panose="02020603050405020304" pitchFamily="18" charset="0"/>
            </a:endParaRPr>
          </a:p>
        </p:txBody>
      </p:sp>
      <p:grpSp>
        <p:nvGrpSpPr>
          <p:cNvPr id="24628" name="Group 54"/>
          <p:cNvGrpSpPr>
            <a:grpSpLocks/>
          </p:cNvGrpSpPr>
          <p:nvPr/>
        </p:nvGrpSpPr>
        <p:grpSpPr bwMode="auto">
          <a:xfrm>
            <a:off x="6896100" y="2949575"/>
            <a:ext cx="3033713" cy="3508375"/>
            <a:chOff x="2643" y="2110"/>
            <a:chExt cx="1911" cy="2210"/>
          </a:xfrm>
        </p:grpSpPr>
        <p:pic>
          <p:nvPicPr>
            <p:cNvPr id="24630" name="Picture 55" descr="data_DFWM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3" y="2110"/>
              <a:ext cx="1911" cy="2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31" name="Rectangle 56"/>
            <p:cNvSpPr>
              <a:spLocks noChangeArrowheads="1"/>
            </p:cNvSpPr>
            <p:nvPr/>
          </p:nvSpPr>
          <p:spPr bwMode="auto">
            <a:xfrm>
              <a:off x="3216" y="4044"/>
              <a:ext cx="1056" cy="2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Delay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Times New Roman" panose="02020603050405020304" pitchFamily="18" charset="0"/>
                </a:rPr>
                <a:t>(units of</a:t>
              </a:r>
              <a:r>
                <a:rPr lang="en-US" altLang="en-US" sz="1400">
                  <a:latin typeface="Times New Roman" panose="02020603050405020304" pitchFamily="18" charset="0"/>
                </a:rPr>
                <a:t>  FWHM of intensity autocorrelation</a:t>
              </a:r>
              <a:r>
                <a:rPr lang="en-US" altLang="en-US" sz="1600">
                  <a:latin typeface="Times New Roman" panose="02020603050405020304" pitchFamily="18" charset="0"/>
                </a:rPr>
                <a:t>)</a:t>
              </a:r>
            </a:p>
          </p:txBody>
        </p:sp>
      </p:grpSp>
      <p:sp>
        <p:nvSpPr>
          <p:cNvPr id="24629" name="Freeform 57"/>
          <p:cNvSpPr>
            <a:spLocks/>
          </p:cNvSpPr>
          <p:nvPr/>
        </p:nvSpPr>
        <p:spPr bwMode="auto">
          <a:xfrm>
            <a:off x="7881938" y="3184525"/>
            <a:ext cx="1739900" cy="2651125"/>
          </a:xfrm>
          <a:custGeom>
            <a:avLst/>
            <a:gdLst>
              <a:gd name="T0" fmla="*/ 0 w 1096"/>
              <a:gd name="T1" fmla="*/ 2147483646 h 1670"/>
              <a:gd name="T2" fmla="*/ 2147483646 w 1096"/>
              <a:gd name="T3" fmla="*/ 2147483646 h 1670"/>
              <a:gd name="T4" fmla="*/ 2147483646 w 1096"/>
              <a:gd name="T5" fmla="*/ 2147483646 h 1670"/>
              <a:gd name="T6" fmla="*/ 2147483646 w 1096"/>
              <a:gd name="T7" fmla="*/ 2147483646 h 1670"/>
              <a:gd name="T8" fmla="*/ 2147483646 w 1096"/>
              <a:gd name="T9" fmla="*/ 2147483646 h 1670"/>
              <a:gd name="T10" fmla="*/ 2147483646 w 1096"/>
              <a:gd name="T11" fmla="*/ 2147483646 h 1670"/>
              <a:gd name="T12" fmla="*/ 2147483646 w 1096"/>
              <a:gd name="T13" fmla="*/ 2147483646 h 1670"/>
              <a:gd name="T14" fmla="*/ 2147483646 w 1096"/>
              <a:gd name="T15" fmla="*/ 2147483646 h 1670"/>
              <a:gd name="T16" fmla="*/ 2147483646 w 1096"/>
              <a:gd name="T17" fmla="*/ 2147483646 h 1670"/>
              <a:gd name="T18" fmla="*/ 2147483646 w 1096"/>
              <a:gd name="T19" fmla="*/ 2147483646 h 1670"/>
              <a:gd name="T20" fmla="*/ 2147483646 w 1096"/>
              <a:gd name="T21" fmla="*/ 2147483646 h 1670"/>
              <a:gd name="T22" fmla="*/ 2147483646 w 1096"/>
              <a:gd name="T23" fmla="*/ 2147483646 h 1670"/>
              <a:gd name="T24" fmla="*/ 2147483646 w 1096"/>
              <a:gd name="T25" fmla="*/ 2147483646 h 1670"/>
              <a:gd name="T26" fmla="*/ 2147483646 w 1096"/>
              <a:gd name="T27" fmla="*/ 2147483646 h 1670"/>
              <a:gd name="T28" fmla="*/ 2147483646 w 1096"/>
              <a:gd name="T29" fmla="*/ 2147483646 h 1670"/>
              <a:gd name="T30" fmla="*/ 2147483646 w 1096"/>
              <a:gd name="T31" fmla="*/ 2147483646 h 1670"/>
              <a:gd name="T32" fmla="*/ 2147483646 w 1096"/>
              <a:gd name="T33" fmla="*/ 2147483646 h 1670"/>
              <a:gd name="T34" fmla="*/ 2147483646 w 1096"/>
              <a:gd name="T35" fmla="*/ 2147483646 h 1670"/>
              <a:gd name="T36" fmla="*/ 2147483646 w 1096"/>
              <a:gd name="T37" fmla="*/ 2147483646 h 1670"/>
              <a:gd name="T38" fmla="*/ 2147483646 w 1096"/>
              <a:gd name="T39" fmla="*/ 2147483646 h 1670"/>
              <a:gd name="T40" fmla="*/ 2147483646 w 1096"/>
              <a:gd name="T41" fmla="*/ 2147483646 h 167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96" h="1670">
                <a:moveTo>
                  <a:pt x="0" y="1654"/>
                </a:moveTo>
                <a:cubicBezTo>
                  <a:pt x="15" y="1652"/>
                  <a:pt x="30" y="1650"/>
                  <a:pt x="48" y="1638"/>
                </a:cubicBezTo>
                <a:cubicBezTo>
                  <a:pt x="66" y="1626"/>
                  <a:pt x="87" y="1608"/>
                  <a:pt x="108" y="1582"/>
                </a:cubicBezTo>
                <a:cubicBezTo>
                  <a:pt x="129" y="1556"/>
                  <a:pt x="153" y="1528"/>
                  <a:pt x="172" y="1482"/>
                </a:cubicBezTo>
                <a:cubicBezTo>
                  <a:pt x="191" y="1436"/>
                  <a:pt x="206" y="1380"/>
                  <a:pt x="224" y="1306"/>
                </a:cubicBezTo>
                <a:cubicBezTo>
                  <a:pt x="242" y="1232"/>
                  <a:pt x="263" y="1129"/>
                  <a:pt x="280" y="1038"/>
                </a:cubicBezTo>
                <a:cubicBezTo>
                  <a:pt x="297" y="947"/>
                  <a:pt x="309" y="861"/>
                  <a:pt x="324" y="758"/>
                </a:cubicBezTo>
                <a:cubicBezTo>
                  <a:pt x="339" y="655"/>
                  <a:pt x="353" y="519"/>
                  <a:pt x="368" y="418"/>
                </a:cubicBezTo>
                <a:cubicBezTo>
                  <a:pt x="383" y="317"/>
                  <a:pt x="403" y="211"/>
                  <a:pt x="416" y="150"/>
                </a:cubicBezTo>
                <a:cubicBezTo>
                  <a:pt x="429" y="89"/>
                  <a:pt x="437" y="75"/>
                  <a:pt x="444" y="54"/>
                </a:cubicBezTo>
                <a:cubicBezTo>
                  <a:pt x="451" y="33"/>
                  <a:pt x="455" y="34"/>
                  <a:pt x="460" y="26"/>
                </a:cubicBezTo>
                <a:cubicBezTo>
                  <a:pt x="465" y="18"/>
                  <a:pt x="467" y="7"/>
                  <a:pt x="476" y="6"/>
                </a:cubicBezTo>
                <a:cubicBezTo>
                  <a:pt x="485" y="5"/>
                  <a:pt x="499" y="0"/>
                  <a:pt x="512" y="22"/>
                </a:cubicBezTo>
                <a:cubicBezTo>
                  <a:pt x="525" y="44"/>
                  <a:pt x="535" y="70"/>
                  <a:pt x="552" y="138"/>
                </a:cubicBezTo>
                <a:cubicBezTo>
                  <a:pt x="569" y="206"/>
                  <a:pt x="591" y="306"/>
                  <a:pt x="616" y="430"/>
                </a:cubicBezTo>
                <a:cubicBezTo>
                  <a:pt x="641" y="554"/>
                  <a:pt x="675" y="754"/>
                  <a:pt x="700" y="882"/>
                </a:cubicBezTo>
                <a:cubicBezTo>
                  <a:pt x="725" y="1010"/>
                  <a:pt x="749" y="1118"/>
                  <a:pt x="768" y="1198"/>
                </a:cubicBezTo>
                <a:cubicBezTo>
                  <a:pt x="787" y="1278"/>
                  <a:pt x="793" y="1309"/>
                  <a:pt x="812" y="1366"/>
                </a:cubicBezTo>
                <a:cubicBezTo>
                  <a:pt x="831" y="1423"/>
                  <a:pt x="846" y="1491"/>
                  <a:pt x="880" y="1538"/>
                </a:cubicBezTo>
                <a:cubicBezTo>
                  <a:pt x="914" y="1585"/>
                  <a:pt x="980" y="1630"/>
                  <a:pt x="1016" y="1650"/>
                </a:cubicBezTo>
                <a:cubicBezTo>
                  <a:pt x="1052" y="1670"/>
                  <a:pt x="1074" y="1664"/>
                  <a:pt x="1096" y="1658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657225"/>
            <a:ext cx="554355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1608138" y="292100"/>
            <a:ext cx="3721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Two-photon absorption and DFWM</a:t>
            </a:r>
            <a:endParaRPr lang="fr-FR" altLang="en-US" sz="1600" b="1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604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1368425"/>
            <a:ext cx="290195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2454275"/>
            <a:ext cx="19875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38" y="3800475"/>
            <a:ext cx="376237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7" name="Rectangle 8"/>
          <p:cNvSpPr>
            <a:spLocks noChangeArrowheads="1"/>
          </p:cNvSpPr>
          <p:nvPr/>
        </p:nvSpPr>
        <p:spPr bwMode="auto">
          <a:xfrm>
            <a:off x="7799388" y="6018213"/>
            <a:ext cx="798512" cy="361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8" name="Oval 9"/>
          <p:cNvSpPr>
            <a:spLocks noChangeArrowheads="1"/>
          </p:cNvSpPr>
          <p:nvPr/>
        </p:nvSpPr>
        <p:spPr bwMode="auto">
          <a:xfrm>
            <a:off x="6807200" y="2844800"/>
            <a:ext cx="3330575" cy="3289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9" name="Line 10"/>
          <p:cNvSpPr>
            <a:spLocks noChangeShapeType="1"/>
          </p:cNvSpPr>
          <p:nvPr/>
        </p:nvSpPr>
        <p:spPr bwMode="auto">
          <a:xfrm>
            <a:off x="8507413" y="4484688"/>
            <a:ext cx="1968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0" name="Line 11"/>
          <p:cNvSpPr>
            <a:spLocks noChangeShapeType="1"/>
          </p:cNvSpPr>
          <p:nvPr/>
        </p:nvSpPr>
        <p:spPr bwMode="auto">
          <a:xfrm>
            <a:off x="8507413" y="2325688"/>
            <a:ext cx="0" cy="3814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1" name="Line 12"/>
          <p:cNvSpPr>
            <a:spLocks noChangeShapeType="1"/>
          </p:cNvSpPr>
          <p:nvPr/>
        </p:nvSpPr>
        <p:spPr bwMode="auto">
          <a:xfrm flipH="1">
            <a:off x="6843713" y="4484688"/>
            <a:ext cx="1652587" cy="14001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2" name="Arc 13"/>
          <p:cNvSpPr>
            <a:spLocks/>
          </p:cNvSpPr>
          <p:nvPr/>
        </p:nvSpPr>
        <p:spPr bwMode="auto">
          <a:xfrm flipH="1">
            <a:off x="7367588" y="2844800"/>
            <a:ext cx="1139825" cy="3279775"/>
          </a:xfrm>
          <a:custGeom>
            <a:avLst/>
            <a:gdLst>
              <a:gd name="T0" fmla="*/ 0 w 21600"/>
              <a:gd name="T1" fmla="*/ 0 h 43172"/>
              <a:gd name="T2" fmla="*/ 2147483646 w 21600"/>
              <a:gd name="T3" fmla="*/ 2147483646 h 43172"/>
              <a:gd name="T4" fmla="*/ 0 w 21600"/>
              <a:gd name="T5" fmla="*/ 2147483646 h 4317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172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02"/>
                  <a:pt x="12585" y="42587"/>
                  <a:pt x="1097" y="43172"/>
                </a:cubicBezTo>
              </a:path>
              <a:path w="21600" h="43172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102"/>
                  <a:pt x="12585" y="42587"/>
                  <a:pt x="1097" y="43172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Arc 14"/>
          <p:cNvSpPr>
            <a:spLocks/>
          </p:cNvSpPr>
          <p:nvPr/>
        </p:nvSpPr>
        <p:spPr bwMode="auto">
          <a:xfrm>
            <a:off x="8507413" y="2844800"/>
            <a:ext cx="1084262" cy="3281363"/>
          </a:xfrm>
          <a:custGeom>
            <a:avLst/>
            <a:gdLst>
              <a:gd name="T0" fmla="*/ 0 w 21600"/>
              <a:gd name="T1" fmla="*/ 0 h 43200"/>
              <a:gd name="T2" fmla="*/ 0 w 21600"/>
              <a:gd name="T3" fmla="*/ 2147483646 h 43200"/>
              <a:gd name="T4" fmla="*/ 0 w 21600"/>
              <a:gd name="T5" fmla="*/ 2147483646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32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199"/>
                </a:cubicBezTo>
              </a:path>
              <a:path w="21600" h="432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3529"/>
                  <a:pt x="11929" y="43199"/>
                  <a:pt x="0" y="43199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V="1">
            <a:off x="8507413" y="4281488"/>
            <a:ext cx="1460500" cy="20320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9996488" y="4224338"/>
            <a:ext cx="22225" cy="241300"/>
          </a:xfrm>
          <a:prstGeom prst="line">
            <a:avLst/>
          </a:prstGeom>
          <a:noFill/>
          <a:ln w="38100" cmpd="dbl">
            <a:solidFill>
              <a:srgbClr val="000099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8507413" y="4484688"/>
            <a:ext cx="1511300" cy="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8" name="Group 41"/>
          <p:cNvGrpSpPr>
            <a:grpSpLocks/>
          </p:cNvGrpSpPr>
          <p:nvPr/>
        </p:nvGrpSpPr>
        <p:grpSpPr bwMode="auto">
          <a:xfrm>
            <a:off x="9482138" y="4602163"/>
            <a:ext cx="479425" cy="368300"/>
            <a:chOff x="4360" y="2863"/>
            <a:chExt cx="296" cy="286"/>
          </a:xfrm>
        </p:grpSpPr>
        <p:pic>
          <p:nvPicPr>
            <p:cNvPr id="25638" name="Picture 40" descr="txp_fig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0" y="2863"/>
              <a:ext cx="296" cy="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639" name="Line 20"/>
            <p:cNvSpPr>
              <a:spLocks noChangeShapeType="1"/>
            </p:cNvSpPr>
            <p:nvPr/>
          </p:nvSpPr>
          <p:spPr bwMode="auto">
            <a:xfrm>
              <a:off x="4361" y="2904"/>
              <a:ext cx="0" cy="2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40" name="Line 21"/>
            <p:cNvSpPr>
              <a:spLocks noChangeShapeType="1"/>
            </p:cNvSpPr>
            <p:nvPr/>
          </p:nvSpPr>
          <p:spPr bwMode="auto">
            <a:xfrm>
              <a:off x="4532" y="2908"/>
              <a:ext cx="0" cy="2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2" name="Picture 2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863" y="4191000"/>
            <a:ext cx="461962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619" name="Group 23"/>
          <p:cNvGrpSpPr>
            <a:grpSpLocks/>
          </p:cNvGrpSpPr>
          <p:nvPr/>
        </p:nvGrpSpPr>
        <p:grpSpPr bwMode="auto">
          <a:xfrm>
            <a:off x="6721475" y="5973763"/>
            <a:ext cx="576263" cy="368300"/>
            <a:chOff x="5166" y="2874"/>
            <a:chExt cx="363" cy="232"/>
          </a:xfrm>
        </p:grpSpPr>
        <p:pic>
          <p:nvPicPr>
            <p:cNvPr id="25636" name="Picture 24" descr="txp_fig"/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6" y="2874"/>
              <a:ext cx="22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637" name="Text Box 25"/>
            <p:cNvSpPr txBox="1">
              <a:spLocks noChangeArrowheads="1"/>
            </p:cNvSpPr>
            <p:nvPr/>
          </p:nvSpPr>
          <p:spPr bwMode="auto">
            <a:xfrm>
              <a:off x="5357" y="2875"/>
              <a:ext cx="1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</p:grpSp>
      <p:grpSp>
        <p:nvGrpSpPr>
          <p:cNvPr id="25620" name="Group 26"/>
          <p:cNvGrpSpPr>
            <a:grpSpLocks/>
          </p:cNvGrpSpPr>
          <p:nvPr/>
        </p:nvGrpSpPr>
        <p:grpSpPr bwMode="auto">
          <a:xfrm>
            <a:off x="10213975" y="4573588"/>
            <a:ext cx="550863" cy="368300"/>
            <a:chOff x="5166" y="2874"/>
            <a:chExt cx="347" cy="232"/>
          </a:xfrm>
        </p:grpSpPr>
        <p:pic>
          <p:nvPicPr>
            <p:cNvPr id="25634" name="Picture 27" descr="txp_fig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6" y="2874"/>
              <a:ext cx="220" cy="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635" name="Text Box 28"/>
            <p:cNvSpPr txBox="1">
              <a:spLocks noChangeArrowheads="1"/>
            </p:cNvSpPr>
            <p:nvPr/>
          </p:nvSpPr>
          <p:spPr bwMode="auto">
            <a:xfrm>
              <a:off x="5357" y="2875"/>
              <a:ext cx="15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</p:grpSp>
      <p:sp>
        <p:nvSpPr>
          <p:cNvPr id="29" name="Line 29"/>
          <p:cNvSpPr>
            <a:spLocks noChangeShapeType="1"/>
          </p:cNvSpPr>
          <p:nvPr/>
        </p:nvSpPr>
        <p:spPr bwMode="auto">
          <a:xfrm flipH="1">
            <a:off x="7648575" y="4464050"/>
            <a:ext cx="855663" cy="1068388"/>
          </a:xfrm>
          <a:prstGeom prst="line">
            <a:avLst/>
          </a:prstGeom>
          <a:noFill/>
          <a:ln w="38100" cmpd="dbl">
            <a:solidFill>
              <a:srgbClr val="008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22" name="Text Box 31"/>
          <p:cNvSpPr txBox="1">
            <a:spLocks noChangeArrowheads="1"/>
          </p:cNvSpPr>
          <p:nvPr/>
        </p:nvSpPr>
        <p:spPr bwMode="auto">
          <a:xfrm>
            <a:off x="8107363" y="2360613"/>
            <a:ext cx="400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 flipV="1">
            <a:off x="7634288" y="5191125"/>
            <a:ext cx="0" cy="37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 flipH="1">
            <a:off x="7642225" y="4473575"/>
            <a:ext cx="862013" cy="73025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3" name="Picture 34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5300663"/>
            <a:ext cx="3206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5"/>
          <p:cNvSpPr>
            <a:spLocks noChangeArrowheads="1"/>
          </p:cNvSpPr>
          <p:nvPr/>
        </p:nvSpPr>
        <p:spPr bwMode="auto">
          <a:xfrm>
            <a:off x="5381625" y="741363"/>
            <a:ext cx="1335088" cy="479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Arc 42"/>
          <p:cNvSpPr>
            <a:spLocks/>
          </p:cNvSpPr>
          <p:nvPr/>
        </p:nvSpPr>
        <p:spPr bwMode="auto">
          <a:xfrm flipH="1" flipV="1">
            <a:off x="7634288" y="4438650"/>
            <a:ext cx="868362" cy="1685925"/>
          </a:xfrm>
          <a:custGeom>
            <a:avLst/>
            <a:gdLst>
              <a:gd name="T0" fmla="*/ 0 w 16403"/>
              <a:gd name="T1" fmla="*/ 0 h 21600"/>
              <a:gd name="T2" fmla="*/ 2147483646 w 16403"/>
              <a:gd name="T3" fmla="*/ 2147483646 h 21600"/>
              <a:gd name="T4" fmla="*/ 0 w 16403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403" h="21600" fill="none" extrusionOk="0">
                <a:moveTo>
                  <a:pt x="0" y="0"/>
                </a:moveTo>
                <a:cubicBezTo>
                  <a:pt x="6307" y="0"/>
                  <a:pt x="12299" y="2756"/>
                  <a:pt x="16402" y="7546"/>
                </a:cubicBezTo>
              </a:path>
              <a:path w="16403" h="21600" stroke="0" extrusionOk="0">
                <a:moveTo>
                  <a:pt x="0" y="0"/>
                </a:moveTo>
                <a:cubicBezTo>
                  <a:pt x="6307" y="0"/>
                  <a:pt x="12299" y="2756"/>
                  <a:pt x="16402" y="7546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00" cmpd="dbl">
            <a:solidFill>
              <a:srgbClr val="008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6" name="Picture 44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3486150"/>
            <a:ext cx="460057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Rectangle 45"/>
          <p:cNvSpPr>
            <a:spLocks noChangeArrowheads="1"/>
          </p:cNvSpPr>
          <p:nvPr/>
        </p:nvSpPr>
        <p:spPr bwMode="auto">
          <a:xfrm>
            <a:off x="4064000" y="3530600"/>
            <a:ext cx="2365375" cy="6810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48" descr="DFWM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2279650"/>
            <a:ext cx="31750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9" descr="DFWM_lvls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4297363"/>
            <a:ext cx="1776413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1" descr="txp_fi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4422775"/>
            <a:ext cx="2822575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3" descr="txp_fi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5313363"/>
            <a:ext cx="1955800" cy="80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36"/>
          <p:cNvSpPr txBox="1">
            <a:spLocks noChangeArrowheads="1"/>
          </p:cNvSpPr>
          <p:nvPr/>
        </p:nvSpPr>
        <p:spPr bwMode="auto">
          <a:xfrm>
            <a:off x="4084638" y="796925"/>
            <a:ext cx="4310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Back to saturation and line broadening</a:t>
            </a:r>
          </a:p>
        </p:txBody>
      </p:sp>
      <p:pic>
        <p:nvPicPr>
          <p:cNvPr id="3" name="Picture 2" descr="\documentclass{article}&#10;\usepackage{amsmath}&#10;\pagestyle{empty}&#10;\begin{document}&#10;$w =  \frac{ 1 + \Delta \omega^2 T_2^2 }&#10;{1 + \Delta \omega^2 T_2^2 + \kappa^2 {\cal E}^2 T_1T_2} w_0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445000" y="1703388"/>
            <a:ext cx="3557588" cy="560387"/>
          </a:xfrm>
          <a:prstGeom prst="rect">
            <a:avLst/>
          </a:prstGeom>
        </p:spPr>
      </p:pic>
      <p:sp>
        <p:nvSpPr>
          <p:cNvPr id="26628" name="TextBox 36"/>
          <p:cNvSpPr txBox="1">
            <a:spLocks noChangeArrowheads="1"/>
          </p:cNvSpPr>
          <p:nvPr/>
        </p:nvSpPr>
        <p:spPr bwMode="auto">
          <a:xfrm>
            <a:off x="506413" y="1281113"/>
            <a:ext cx="11436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We derived the steady state expression for the population difference as an approximation from the exact quantum mechanical interaction:</a:t>
            </a:r>
          </a:p>
        </p:txBody>
      </p:sp>
      <p:sp>
        <p:nvSpPr>
          <p:cNvPr id="26629" name="TextBox 36"/>
          <p:cNvSpPr txBox="1">
            <a:spLocks noChangeArrowheads="1"/>
          </p:cNvSpPr>
          <p:nvPr/>
        </p:nvSpPr>
        <p:spPr bwMode="auto">
          <a:xfrm>
            <a:off x="506413" y="2443163"/>
            <a:ext cx="94011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Historically, a “spring” model , or electron oscillator was used.   A summary is given in the broadening.pdf file.  </a:t>
            </a:r>
          </a:p>
        </p:txBody>
      </p:sp>
      <p:sp>
        <p:nvSpPr>
          <p:cNvPr id="26630" name="TextBox 36"/>
          <p:cNvSpPr txBox="1">
            <a:spLocks noChangeArrowheads="1"/>
          </p:cNvSpPr>
          <p:nvPr/>
        </p:nvSpPr>
        <p:spPr bwMode="auto">
          <a:xfrm>
            <a:off x="4070350" y="3924300"/>
            <a:ext cx="17859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Broadening.pdf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36"/>
          <p:cNvSpPr txBox="1">
            <a:spLocks noChangeArrowheads="1"/>
          </p:cNvSpPr>
          <p:nvPr/>
        </p:nvSpPr>
        <p:spPr bwMode="auto">
          <a:xfrm>
            <a:off x="5502275" y="312738"/>
            <a:ext cx="123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Saturation</a:t>
            </a:r>
          </a:p>
        </p:txBody>
      </p:sp>
      <p:pic>
        <p:nvPicPr>
          <p:cNvPr id="3" name="Picture 2" descr="\documentclass{article}&#10;\usepackage{amsmath}&#10;\pagestyle{empty}&#10;\begin{document}&#10;Instead of a two-level system at one frequency $\omega_0$, we have  a frequency distribution $g$ of two&#10;level systems.  Therefore the absorption coefficient takes the form:&#10;$$&#10;\alpha = \alpha_0 \int_{-\infty}^\infty \frac{g(\omega_0)d\omega_0) }{ 1 + \Delta \omega^2 T_2^2 + \frac{I}{I_s}}&#10;$$&#10;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141413" y="712788"/>
            <a:ext cx="8720137" cy="1477962"/>
          </a:xfrm>
          <a:prstGeom prst="rect">
            <a:avLst/>
          </a:prstGeom>
        </p:spPr>
      </p:pic>
      <p:pic>
        <p:nvPicPr>
          <p:cNvPr id="2" name="Picture 1" descr="\documentclass{article}&#10;\usepackage{amsmath}&#10;\pagestyle{empty}&#10;\begin{document}&#10;For a uniform frequency distribution $g = g_0$,the saturation takes the form:&#10;$$&#10;\alpha = \alpha_0 \frac{1 }{\sqrt{ 1 +  \frac{I}{I_s}}}&#10;$$&#10;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58863" y="3014663"/>
            <a:ext cx="8194675" cy="1276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\documentclass{article}&#10;\usepackage{amsmath}&#10;\pagestyle{empty}&#10;\begin{document}&#10;\begin{center}&#10;\begin{eqnarray}&#10;\alpha_r &amp; = &amp; \frac{\alpha_0}{1 + \Delta \omega^2 T_2^2 + \frac{I}{I_s}} \nonumber \\&#10;\alpha_i &amp; = &amp; \frac{\alpha_0 \Delta \omega T_2}{1 + \Delta \omega^2 T_2^2 + \frac{I}{I_s}}\nonumber&#10;\end{eqnarray}&#10;\end{center}&#10;These equations are the imaginary and real parts of the complex function:&#10;$$&#10;\frac{\frac{1}{2} \frac{\alpha_0}{1 + \frac{I}{I_s}}}{\Delta \omega \frac{T_2}{\sqrt{1 + \frac{I}{I_s}}} + i}.&#10;$$&#10;As an intense ($I&gt;I_s$) beam is scanned across the line, the saturation intensity increases away&#10;from the line.  Since the line is saturated more in the center than in the wings, it appears broadened.&#10;The linewidth measured with an intense beam would be:&#10;$$&#10;\Delta \omega_{FWHM}(I) = \frac{2}{T_2}\sqrt{1 + \frac{I}{I_s}}.&#10;$$&#10;The lineshape can be understood by rewriting $\alpha$ in the form:&#10;\begin{eqnarray}&#10;\alpha_r &amp; = &amp; \frac{\frac{\alpha_0}{1 + \frac{I}{I_s}}}{1 + \frac{\Delta \omega^2 T_2^2}{1 + \frac{I}{I_s}}} \nonumber \\&#10;\alpha_i &amp; = &amp; \frac{\frac{\alpha_0 \Delta \omega T_2}&#10;{1 + \frac{I}{I_s}}}{1 + \frac{\Delta \omega^2 T_2^2}{1 + \frac{I}{I_s}}} \nonumber&#10;\end{eqnarray}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65375" y="738188"/>
            <a:ext cx="6783388" cy="6046787"/>
          </a:xfrm>
          <a:prstGeom prst="rect">
            <a:avLst/>
          </a:prstGeom>
        </p:spPr>
      </p:pic>
      <p:sp>
        <p:nvSpPr>
          <p:cNvPr id="27651" name="TextBox 36"/>
          <p:cNvSpPr txBox="1">
            <a:spLocks noChangeArrowheads="1"/>
          </p:cNvSpPr>
          <p:nvPr/>
        </p:nvSpPr>
        <p:spPr bwMode="auto">
          <a:xfrm>
            <a:off x="5502275" y="312738"/>
            <a:ext cx="123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Saturation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1008063" y="4772025"/>
            <a:ext cx="9093200" cy="1704975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9699" name="Group 1"/>
          <p:cNvGrpSpPr>
            <a:grpSpLocks/>
          </p:cNvGrpSpPr>
          <p:nvPr/>
        </p:nvGrpSpPr>
        <p:grpSpPr bwMode="auto">
          <a:xfrm>
            <a:off x="136525" y="2136775"/>
            <a:ext cx="10163175" cy="2578100"/>
            <a:chOff x="1741631" y="1343264"/>
            <a:chExt cx="5450692" cy="2577306"/>
          </a:xfrm>
        </p:grpSpPr>
        <p:grpSp>
          <p:nvGrpSpPr>
            <p:cNvPr id="29724" name="Group 2"/>
            <p:cNvGrpSpPr>
              <a:grpSpLocks/>
            </p:cNvGrpSpPr>
            <p:nvPr/>
          </p:nvGrpSpPr>
          <p:grpSpPr bwMode="auto">
            <a:xfrm>
              <a:off x="1741631" y="1343264"/>
              <a:ext cx="5450692" cy="2496224"/>
              <a:chOff x="1996422" y="-153669"/>
              <a:chExt cx="5450692" cy="2496224"/>
            </a:xfrm>
          </p:grpSpPr>
          <p:sp>
            <p:nvSpPr>
              <p:cNvPr id="7" name="Text Box 50">
                <a:extLst>
                  <a:ext uri="{FF2B5EF4-FFF2-40B4-BE49-F238E27FC236}">
                    <a16:creationId xmlns:a16="http://schemas.microsoft.com/office/drawing/2014/main" id="{5D6E62D0-EB37-3A98-853B-1149916D6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6422" y="-153669"/>
                <a:ext cx="393463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r>
                  <a:rPr lang="en-US">
                    <a:noFill/>
                  </a:rPr>
                  <a:t> </a:t>
                </a:r>
              </a:p>
            </p:txBody>
          </p:sp>
          <p:sp>
            <p:nvSpPr>
              <p:cNvPr id="29729" name="Text Box 72"/>
              <p:cNvSpPr txBox="1">
                <a:spLocks noChangeArrowheads="1"/>
              </p:cNvSpPr>
              <p:nvPr/>
            </p:nvSpPr>
            <p:spPr bwMode="auto">
              <a:xfrm>
                <a:off x="6510489" y="2037755"/>
                <a:ext cx="936625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Times New Roman" panose="02020603050405020304" pitchFamily="18" charset="0"/>
                  </a:rPr>
                  <a:t>Frequency</a:t>
                </a:r>
                <a:endParaRPr lang="en-US" altLang="en-US" sz="1800"/>
              </a:p>
            </p:txBody>
          </p:sp>
          <p:grpSp>
            <p:nvGrpSpPr>
              <p:cNvPr id="29730" name="Group 8"/>
              <p:cNvGrpSpPr>
                <a:grpSpLocks/>
              </p:cNvGrpSpPr>
              <p:nvPr/>
            </p:nvGrpSpPr>
            <p:grpSpPr bwMode="auto">
              <a:xfrm>
                <a:off x="2463800" y="-153556"/>
                <a:ext cx="4306930" cy="2168601"/>
                <a:chOff x="287" y="2069"/>
                <a:chExt cx="1375" cy="1366"/>
              </a:xfrm>
            </p:grpSpPr>
            <p:sp>
              <p:nvSpPr>
                <p:cNvPr id="29731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288" y="3426"/>
                  <a:ext cx="1374" cy="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32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287" y="2069"/>
                  <a:ext cx="1" cy="135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stealth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26BCDB3B-09B4-48B5-0324-FAFDCA1A3D82}"/>
                </a:ext>
              </a:extLst>
            </p:cNvPr>
            <p:cNvSpPr/>
            <p:nvPr/>
          </p:nvSpPr>
          <p:spPr>
            <a:xfrm>
              <a:off x="2985533" y="1733669"/>
              <a:ext cx="2710872" cy="1744126"/>
            </a:xfrm>
            <a:custGeom>
              <a:avLst/>
              <a:gdLst>
                <a:gd name="connsiteX0" fmla="*/ 0 w 5852160"/>
                <a:gd name="connsiteY0" fmla="*/ 3011424 h 3023616"/>
                <a:gd name="connsiteX1" fmla="*/ 1463040 w 5852160"/>
                <a:gd name="connsiteY1" fmla="*/ 2426208 h 3023616"/>
                <a:gd name="connsiteX2" fmla="*/ 2926080 w 5852160"/>
                <a:gd name="connsiteY2" fmla="*/ 0 h 3023616"/>
                <a:gd name="connsiteX3" fmla="*/ 4389120 w 5852160"/>
                <a:gd name="connsiteY3" fmla="*/ 2426208 h 3023616"/>
                <a:gd name="connsiteX4" fmla="*/ 5852160 w 5852160"/>
                <a:gd name="connsiteY4" fmla="*/ 3023616 h 302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2160" h="3023616">
                  <a:moveTo>
                    <a:pt x="0" y="3011424"/>
                  </a:moveTo>
                  <a:cubicBezTo>
                    <a:pt x="487680" y="2969768"/>
                    <a:pt x="975360" y="2928112"/>
                    <a:pt x="1463040" y="2426208"/>
                  </a:cubicBezTo>
                  <a:cubicBezTo>
                    <a:pt x="1950720" y="1924304"/>
                    <a:pt x="2438400" y="0"/>
                    <a:pt x="2926080" y="0"/>
                  </a:cubicBezTo>
                  <a:cubicBezTo>
                    <a:pt x="3413760" y="0"/>
                    <a:pt x="3901440" y="1922272"/>
                    <a:pt x="4389120" y="2426208"/>
                  </a:cubicBezTo>
                  <a:cubicBezTo>
                    <a:pt x="4876800" y="2930144"/>
                    <a:pt x="5364480" y="2976880"/>
                    <a:pt x="5852160" y="3023616"/>
                  </a:cubicBezTo>
                </a:path>
              </a:pathLst>
            </a:cu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3C3E1AB-2418-3425-D0C5-8742EF72E7EA}"/>
                </a:ext>
              </a:extLst>
            </p:cNvPr>
            <p:cNvCxnSpPr>
              <a:cxnSpLocks/>
            </p:cNvCxnSpPr>
            <p:nvPr/>
          </p:nvCxnSpPr>
          <p:spPr>
            <a:xfrm>
              <a:off x="4343523" y="1746365"/>
              <a:ext cx="0" cy="1788562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 Box 72">
              <a:extLst>
                <a:ext uri="{FF2B5EF4-FFF2-40B4-BE49-F238E27FC236}">
                  <a16:creationId xmlns:a16="http://schemas.microsoft.com/office/drawing/2014/main" id="{94E92534-40BB-8407-6374-4B0BB1903972}"/>
                </a:ext>
              </a:extLst>
            </p:cNvPr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 bwMode="auto">
            <a:xfrm>
              <a:off x="4211000" y="3557586"/>
              <a:ext cx="257219" cy="362984"/>
            </a:xfrm>
            <a:prstGeom prst="rect">
              <a:avLst/>
            </a:prstGeom>
            <a:blipFill>
              <a:blip r:embed="rId9"/>
              <a:stretch>
                <a:fillRect b="-1695"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>
                  <a:noFill/>
                </a:rPr>
                <a:t> </a:t>
              </a:r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4321175" y="3175000"/>
            <a:ext cx="0" cy="1176338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330700" y="4040188"/>
            <a:ext cx="64135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627688" y="3155950"/>
            <a:ext cx="0" cy="1176338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984750" y="4046538"/>
            <a:ext cx="641350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8" name="Picture 27" descr="\documentclass{article}&#10;\usepackage{amsmath}&#10;\pagestyle{empty}&#10;\begin{document}&#10;$kv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610100" y="3846513"/>
            <a:ext cx="201613" cy="147637"/>
          </a:xfrm>
          <a:prstGeom prst="rect">
            <a:avLst/>
          </a:prstGeom>
        </p:spPr>
      </p:pic>
      <p:pic>
        <p:nvPicPr>
          <p:cNvPr id="29" name="Picture 28" descr="\documentclass{article}&#10;\usepackage{amsmath}&#10;\pagestyle{empty}&#10;\begin{document}&#10;$kv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230813" y="3840163"/>
            <a:ext cx="207962" cy="150812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914400" y="3657600"/>
            <a:ext cx="5387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07" name="Group 35"/>
          <p:cNvGrpSpPr>
            <a:grpSpLocks/>
          </p:cNvGrpSpPr>
          <p:nvPr/>
        </p:nvGrpSpPr>
        <p:grpSpPr bwMode="auto">
          <a:xfrm>
            <a:off x="1755775" y="5094288"/>
            <a:ext cx="5149850" cy="1077912"/>
            <a:chOff x="2707341" y="4985493"/>
            <a:chExt cx="2864224" cy="599519"/>
          </a:xfrm>
        </p:grpSpPr>
        <p:sp>
          <p:nvSpPr>
            <p:cNvPr id="12" name="Oval 11"/>
            <p:cNvSpPr/>
            <p:nvPr/>
          </p:nvSpPr>
          <p:spPr>
            <a:xfrm>
              <a:off x="4097072" y="5109988"/>
              <a:ext cx="120962" cy="9889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4" name="Straight Arrow Connector 13"/>
            <p:cNvCxnSpPr>
              <a:stCxn id="12" idx="6"/>
            </p:cNvCxnSpPr>
            <p:nvPr/>
          </p:nvCxnSpPr>
          <p:spPr>
            <a:xfrm>
              <a:off x="4218034" y="5159433"/>
              <a:ext cx="457358" cy="8829"/>
            </a:xfrm>
            <a:prstGeom prst="straightConnector1">
              <a:avLst/>
            </a:prstGeom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707341" y="5159433"/>
              <a:ext cx="1221092" cy="0"/>
            </a:xfrm>
            <a:prstGeom prst="straightConnector1">
              <a:avLst/>
            </a:prstGeom>
            <a:ln w="25400" cap="flat" cmpd="dbl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2" idx="0"/>
            </p:cNvCxnSpPr>
            <p:nvPr/>
          </p:nvCxnSpPr>
          <p:spPr>
            <a:xfrm>
              <a:off x="4157112" y="5109988"/>
              <a:ext cx="0" cy="47502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157112" y="5585012"/>
              <a:ext cx="1414453" cy="0"/>
            </a:xfrm>
            <a:prstGeom prst="line">
              <a:avLst/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21" name="Picture 20" descr="\documentclass{article}&#10;\usepackage{amsmath}&#10;\pagestyle{empty}&#10;\begin{document}&#10;$e^{i(\omega t - k vt)} = e^{i(\omega - k v)t}$&#10;&#10;&#10;&#10;\end{document}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3437524" y="5231834"/>
              <a:ext cx="1547776" cy="154516"/>
            </a:xfrm>
            <a:prstGeom prst="rect">
              <a:avLst/>
            </a:prstGeom>
          </p:spPr>
        </p:pic>
        <p:pic>
          <p:nvPicPr>
            <p:cNvPr id="32" name="Picture 31" descr="\documentclass{article}&#10;\usepackage{amsmath}&#10;\pagestyle{empty}&#10;\begin{document}&#10;$\omega_0$&#10;&#10;&#10;&#10;\end{document}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4061755" y="4985493"/>
              <a:ext cx="222498" cy="136856"/>
            </a:xfrm>
            <a:prstGeom prst="rect">
              <a:avLst/>
            </a:prstGeom>
          </p:spPr>
        </p:pic>
      </p:grpSp>
      <p:sp>
        <p:nvSpPr>
          <p:cNvPr id="33" name="Freeform 32"/>
          <p:cNvSpPr/>
          <p:nvPr/>
        </p:nvSpPr>
        <p:spPr>
          <a:xfrm>
            <a:off x="4206875" y="2976563"/>
            <a:ext cx="239713" cy="695325"/>
          </a:xfrm>
          <a:custGeom>
            <a:avLst/>
            <a:gdLst>
              <a:gd name="connsiteX0" fmla="*/ 0 w 239485"/>
              <a:gd name="connsiteY0" fmla="*/ 375557 h 693912"/>
              <a:gd name="connsiteX1" fmla="*/ 43542 w 239485"/>
              <a:gd name="connsiteY1" fmla="*/ 440871 h 693912"/>
              <a:gd name="connsiteX2" fmla="*/ 76200 w 239485"/>
              <a:gd name="connsiteY2" fmla="*/ 625928 h 693912"/>
              <a:gd name="connsiteX3" fmla="*/ 97971 w 239485"/>
              <a:gd name="connsiteY3" fmla="*/ 664028 h 693912"/>
              <a:gd name="connsiteX4" fmla="*/ 125185 w 239485"/>
              <a:gd name="connsiteY4" fmla="*/ 691243 h 693912"/>
              <a:gd name="connsiteX5" fmla="*/ 141514 w 239485"/>
              <a:gd name="connsiteY5" fmla="*/ 669471 h 693912"/>
              <a:gd name="connsiteX6" fmla="*/ 201385 w 239485"/>
              <a:gd name="connsiteY6" fmla="*/ 484414 h 693912"/>
              <a:gd name="connsiteX7" fmla="*/ 228600 w 239485"/>
              <a:gd name="connsiteY7" fmla="*/ 130628 h 693912"/>
              <a:gd name="connsiteX8" fmla="*/ 239485 w 239485"/>
              <a:gd name="connsiteY8" fmla="*/ 0 h 69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485" h="693912">
                <a:moveTo>
                  <a:pt x="0" y="375557"/>
                </a:moveTo>
                <a:cubicBezTo>
                  <a:pt x="15421" y="387350"/>
                  <a:pt x="30842" y="399143"/>
                  <a:pt x="43542" y="440871"/>
                </a:cubicBezTo>
                <a:cubicBezTo>
                  <a:pt x="56242" y="482599"/>
                  <a:pt x="67129" y="588735"/>
                  <a:pt x="76200" y="625928"/>
                </a:cubicBezTo>
                <a:cubicBezTo>
                  <a:pt x="85271" y="663121"/>
                  <a:pt x="89807" y="653142"/>
                  <a:pt x="97971" y="664028"/>
                </a:cubicBezTo>
                <a:cubicBezTo>
                  <a:pt x="106135" y="674914"/>
                  <a:pt x="125185" y="691243"/>
                  <a:pt x="125185" y="691243"/>
                </a:cubicBezTo>
                <a:cubicBezTo>
                  <a:pt x="132442" y="692150"/>
                  <a:pt x="128814" y="703943"/>
                  <a:pt x="141514" y="669471"/>
                </a:cubicBezTo>
                <a:cubicBezTo>
                  <a:pt x="154214" y="635000"/>
                  <a:pt x="186871" y="574221"/>
                  <a:pt x="201385" y="484414"/>
                </a:cubicBezTo>
                <a:cubicBezTo>
                  <a:pt x="215899" y="394607"/>
                  <a:pt x="222250" y="211364"/>
                  <a:pt x="228600" y="130628"/>
                </a:cubicBezTo>
                <a:cubicBezTo>
                  <a:pt x="234950" y="49892"/>
                  <a:pt x="237217" y="24946"/>
                  <a:pt x="239485" y="0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Freeform 33"/>
          <p:cNvSpPr/>
          <p:nvPr/>
        </p:nvSpPr>
        <p:spPr>
          <a:xfrm flipH="1">
            <a:off x="5511800" y="2963863"/>
            <a:ext cx="239713" cy="693737"/>
          </a:xfrm>
          <a:custGeom>
            <a:avLst/>
            <a:gdLst>
              <a:gd name="connsiteX0" fmla="*/ 0 w 239485"/>
              <a:gd name="connsiteY0" fmla="*/ 375557 h 693912"/>
              <a:gd name="connsiteX1" fmla="*/ 43542 w 239485"/>
              <a:gd name="connsiteY1" fmla="*/ 440871 h 693912"/>
              <a:gd name="connsiteX2" fmla="*/ 76200 w 239485"/>
              <a:gd name="connsiteY2" fmla="*/ 625928 h 693912"/>
              <a:gd name="connsiteX3" fmla="*/ 97971 w 239485"/>
              <a:gd name="connsiteY3" fmla="*/ 664028 h 693912"/>
              <a:gd name="connsiteX4" fmla="*/ 125185 w 239485"/>
              <a:gd name="connsiteY4" fmla="*/ 691243 h 693912"/>
              <a:gd name="connsiteX5" fmla="*/ 141514 w 239485"/>
              <a:gd name="connsiteY5" fmla="*/ 669471 h 693912"/>
              <a:gd name="connsiteX6" fmla="*/ 201385 w 239485"/>
              <a:gd name="connsiteY6" fmla="*/ 484414 h 693912"/>
              <a:gd name="connsiteX7" fmla="*/ 228600 w 239485"/>
              <a:gd name="connsiteY7" fmla="*/ 130628 h 693912"/>
              <a:gd name="connsiteX8" fmla="*/ 239485 w 239485"/>
              <a:gd name="connsiteY8" fmla="*/ 0 h 69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485" h="693912">
                <a:moveTo>
                  <a:pt x="0" y="375557"/>
                </a:moveTo>
                <a:cubicBezTo>
                  <a:pt x="15421" y="387350"/>
                  <a:pt x="30842" y="399143"/>
                  <a:pt x="43542" y="440871"/>
                </a:cubicBezTo>
                <a:cubicBezTo>
                  <a:pt x="56242" y="482599"/>
                  <a:pt x="67129" y="588735"/>
                  <a:pt x="76200" y="625928"/>
                </a:cubicBezTo>
                <a:cubicBezTo>
                  <a:pt x="85271" y="663121"/>
                  <a:pt x="89807" y="653142"/>
                  <a:pt x="97971" y="664028"/>
                </a:cubicBezTo>
                <a:cubicBezTo>
                  <a:pt x="106135" y="674914"/>
                  <a:pt x="125185" y="691243"/>
                  <a:pt x="125185" y="691243"/>
                </a:cubicBezTo>
                <a:cubicBezTo>
                  <a:pt x="132442" y="692150"/>
                  <a:pt x="128814" y="703943"/>
                  <a:pt x="141514" y="669471"/>
                </a:cubicBezTo>
                <a:cubicBezTo>
                  <a:pt x="154214" y="635000"/>
                  <a:pt x="186871" y="574221"/>
                  <a:pt x="201385" y="484414"/>
                </a:cubicBezTo>
                <a:cubicBezTo>
                  <a:pt x="215899" y="394607"/>
                  <a:pt x="222250" y="211364"/>
                  <a:pt x="228600" y="130628"/>
                </a:cubicBezTo>
                <a:cubicBezTo>
                  <a:pt x="234950" y="49892"/>
                  <a:pt x="237217" y="24946"/>
                  <a:pt x="239485" y="0"/>
                </a:cubicBezTo>
              </a:path>
            </a:pathLst>
          </a:cu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5" name="Picture 34" descr="\documentclass{article}&#10;\usepackage{amsmath}&#10;\pagestyle{empty}&#10;\begin{document}&#10;Saturation of the dip: $\frac{\alpha}{\sqrt{1 + \frac{I}{I_s}}}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354888" y="2293938"/>
            <a:ext cx="3989387" cy="568325"/>
          </a:xfrm>
          <a:prstGeom prst="rect">
            <a:avLst/>
          </a:prstGeom>
        </p:spPr>
      </p:pic>
      <p:sp>
        <p:nvSpPr>
          <p:cNvPr id="29711" name="TextBox 36"/>
          <p:cNvSpPr txBox="1">
            <a:spLocks noChangeArrowheads="1"/>
          </p:cNvSpPr>
          <p:nvPr/>
        </p:nvSpPr>
        <p:spPr bwMode="auto">
          <a:xfrm>
            <a:off x="3811588" y="123825"/>
            <a:ext cx="4878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Saturation of inhomogeneous broadened lines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101263" y="4633913"/>
            <a:ext cx="198437" cy="19732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835025" y="4633913"/>
            <a:ext cx="198438" cy="197326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0299700" y="5094288"/>
            <a:ext cx="227013" cy="1077912"/>
          </a:xfrm>
          <a:prstGeom prst="rect">
            <a:avLst/>
          </a:prstGeom>
          <a:solidFill>
            <a:srgbClr val="00B050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715" name="TextBox 41"/>
          <p:cNvSpPr txBox="1">
            <a:spLocks noChangeArrowheads="1"/>
          </p:cNvSpPr>
          <p:nvPr/>
        </p:nvSpPr>
        <p:spPr bwMode="auto">
          <a:xfrm>
            <a:off x="10660063" y="5464175"/>
            <a:ext cx="684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PZT</a:t>
            </a:r>
          </a:p>
        </p:txBody>
      </p:sp>
      <p:pic>
        <p:nvPicPr>
          <p:cNvPr id="36" name="Picture 35" descr="\documentclass{article}&#10;\usepackage{amsmath}&#10;\pagestyle{empty}&#10;\begin{document}&#10;Instead of a two-level system at one frequency $\omega_0$, we have  a frequency distribution $g$ of two&#10;level systems.  Therefore the absorption coefficient takes the form:&#10;$$&#10;\alpha = \alpha_0 \int_{-\infty}^\infty \frac{g(\omega_0)d\omega_0) }{ 1 + \Delta \omega^2 T_2^2 + \frac{I}{I_s}}&#10;$$&#10;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41413" y="587375"/>
            <a:ext cx="8720137" cy="1477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619375" y="282575"/>
            <a:ext cx="5619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laser medium versus ideal amplifier medium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7827963" y="1130300"/>
            <a:ext cx="22526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Long lifetime media</a:t>
            </a:r>
          </a:p>
        </p:txBody>
      </p: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7096125" y="2292350"/>
            <a:ext cx="3848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Ti:sapphire, alexandrite, forsterite etc…</a:t>
            </a:r>
          </a:p>
        </p:txBody>
      </p:sp>
      <p:sp>
        <p:nvSpPr>
          <p:cNvPr id="30725" name="Text Box 8"/>
          <p:cNvSpPr txBox="1">
            <a:spLocks noChangeArrowheads="1"/>
          </p:cNvSpPr>
          <p:nvPr/>
        </p:nvSpPr>
        <p:spPr bwMode="auto">
          <a:xfrm>
            <a:off x="7523163" y="1938338"/>
            <a:ext cx="2203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Crystalline host lasers</a:t>
            </a:r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7337425" y="29114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7" name="Text Box 11"/>
          <p:cNvSpPr txBox="1">
            <a:spLocks noChangeArrowheads="1"/>
          </p:cNvSpPr>
          <p:nvPr/>
        </p:nvSpPr>
        <p:spPr bwMode="auto">
          <a:xfrm>
            <a:off x="7616825" y="2833688"/>
            <a:ext cx="2203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Low gain, high power</a:t>
            </a:r>
          </a:p>
        </p:txBody>
      </p:sp>
      <p:sp>
        <p:nvSpPr>
          <p:cNvPr id="30728" name="Text Box 13"/>
          <p:cNvSpPr txBox="1">
            <a:spLocks noChangeArrowheads="1"/>
          </p:cNvSpPr>
          <p:nvPr/>
        </p:nvSpPr>
        <p:spPr bwMode="auto">
          <a:xfrm>
            <a:off x="6845300" y="3317875"/>
            <a:ext cx="3632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“Soliton” type operation possible, but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strong tendency to Q-switching</a:t>
            </a:r>
          </a:p>
        </p:txBody>
      </p:sp>
      <p:sp>
        <p:nvSpPr>
          <p:cNvPr id="30729" name="Text Box 14"/>
          <p:cNvSpPr txBox="1">
            <a:spLocks noChangeArrowheads="1"/>
          </p:cNvSpPr>
          <p:nvPr/>
        </p:nvSpPr>
        <p:spPr bwMode="auto">
          <a:xfrm>
            <a:off x="6921500" y="4262438"/>
            <a:ext cx="434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Average power independent of repetition rate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  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High energy/pulse with long cavities     </a:t>
            </a:r>
          </a:p>
        </p:txBody>
      </p:sp>
      <p:sp>
        <p:nvSpPr>
          <p:cNvPr id="30730" name="Text Box 4"/>
          <p:cNvSpPr txBox="1">
            <a:spLocks noChangeArrowheads="1"/>
          </p:cNvSpPr>
          <p:nvPr/>
        </p:nvSpPr>
        <p:spPr bwMode="auto">
          <a:xfrm>
            <a:off x="1927225" y="1104900"/>
            <a:ext cx="2265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Short lifetime media</a:t>
            </a:r>
          </a:p>
        </p:txBody>
      </p:sp>
      <p:sp>
        <p:nvSpPr>
          <p:cNvPr id="30731" name="Text Box 6"/>
          <p:cNvSpPr txBox="1">
            <a:spLocks noChangeArrowheads="1"/>
          </p:cNvSpPr>
          <p:nvPr/>
        </p:nvSpPr>
        <p:spPr bwMode="auto">
          <a:xfrm>
            <a:off x="1128713" y="1938338"/>
            <a:ext cx="3092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Dye laser, semiconductor lasers</a:t>
            </a:r>
          </a:p>
        </p:txBody>
      </p:sp>
      <p:sp>
        <p:nvSpPr>
          <p:cNvPr id="30732" name="Text Box 10"/>
          <p:cNvSpPr txBox="1">
            <a:spLocks noChangeArrowheads="1"/>
          </p:cNvSpPr>
          <p:nvPr/>
        </p:nvSpPr>
        <p:spPr bwMode="auto">
          <a:xfrm>
            <a:off x="1830388" y="2794000"/>
            <a:ext cx="217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High gain, low power</a:t>
            </a:r>
          </a:p>
        </p:txBody>
      </p:sp>
      <p:sp>
        <p:nvSpPr>
          <p:cNvPr id="30733" name="Text Box 12"/>
          <p:cNvSpPr txBox="1">
            <a:spLocks noChangeArrowheads="1"/>
          </p:cNvSpPr>
          <p:nvPr/>
        </p:nvSpPr>
        <p:spPr bwMode="auto">
          <a:xfrm>
            <a:off x="858838" y="3292475"/>
            <a:ext cx="4425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Operation dominated by gain, loss modulation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“robust” operation</a:t>
            </a:r>
          </a:p>
        </p:txBody>
      </p:sp>
      <p:sp>
        <p:nvSpPr>
          <p:cNvPr id="30734" name="Text Box 15"/>
          <p:cNvSpPr txBox="1">
            <a:spLocks noChangeArrowheads="1"/>
          </p:cNvSpPr>
          <p:nvPr/>
        </p:nvSpPr>
        <p:spPr bwMode="auto">
          <a:xfrm>
            <a:off x="896938" y="4256088"/>
            <a:ext cx="4114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Pulse energy independent of repetition rate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         &gt; 1 nJ/pulse difficult  (VECSL)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3465513" y="3189288"/>
            <a:ext cx="3116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Einstein coefficients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$\dot{w} = -\frac{ I w}{I_s T_1} - \frac{w - w_0}{T_1}$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03338" y="1323975"/>
            <a:ext cx="3797300" cy="614363"/>
          </a:xfrm>
          <a:prstGeom prst="rect">
            <a:avLst/>
          </a:prstGeom>
        </p:spPr>
      </p:pic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2525713" y="233363"/>
            <a:ext cx="69802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RATE EQUATIONS – preview of Einstein coefficients</a:t>
            </a:r>
          </a:p>
        </p:txBody>
      </p:sp>
      <p:pic>
        <p:nvPicPr>
          <p:cNvPr id="4" name="Picture 3" descr="\documentclass{article}&#10;\usepackage{amsmath}&#10;\pagestyle{empty}&#10;\begin{document}&#10;$\dot{w} = -\frac{ \kappa^2 {\cal E}^2 T_1 T_2 w}{(1 + \Delta \omega^2 T_2^2)T_1} - \frac{w - w_0}{T_1}$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089650" y="1208088"/>
            <a:ext cx="5389563" cy="755650"/>
          </a:xfrm>
          <a:prstGeom prst="rect">
            <a:avLst/>
          </a:prstGeom>
        </p:spPr>
      </p:pic>
      <p:pic>
        <p:nvPicPr>
          <p:cNvPr id="5" name="Picture 4" descr="\documentclass{article}&#10;\usepackage{amsmath}&#10;\pagestyle{empty}&#10;\begin{document}&#10;$I_s = I_{s0} (1 + \Delta \omega^2 T_2^2)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882775" y="2281238"/>
            <a:ext cx="3078163" cy="369887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Saturation energy density at resonance $ I_{s0} T_1 = W_s = \frac{\hbar \omega}{ \sigma}$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981200" y="2954338"/>
            <a:ext cx="7524750" cy="374650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${\cal E}_{s0} = \frac{1}{\sqrt{T_1 T_2}}$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983413" y="2201863"/>
            <a:ext cx="2238375" cy="611187"/>
          </a:xfrm>
          <a:prstGeom prst="rect">
            <a:avLst/>
          </a:prstGeom>
        </p:spPr>
      </p:pic>
      <p:pic>
        <p:nvPicPr>
          <p:cNvPr id="9" name="Picture 8" descr="\documentclass{article}&#10;\usepackage{amsmath}&#10;\pagestyle{empty}&#10;\begin{document}&#10;$w = N_1 - N_2$&#10;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554163" y="3695700"/>
            <a:ext cx="1438275" cy="211138"/>
          </a:xfrm>
          <a:prstGeom prst="rect">
            <a:avLst/>
          </a:prstGeom>
        </p:spPr>
      </p:pic>
      <p:pic>
        <p:nvPicPr>
          <p:cNvPr id="3" name="Picture 2" descr="\documentclass{article}&#10;\usepackage{amsmath}&#10;\pagestyle{empty}&#10;\begin{document}&#10;\noindent&#10;Einstein coefficient for stimulated emission:&#10;$\frac{ d N_2}{dt} = - B_{21} N_2 I$ \\&#10;Einstein coefficient for absorption: &#10;$\frac{ d N_1}{dt} = - B_{12} N_1 I$ \\&#10;$\frac {dw}{dt} = \frac{ d N_2}{dt} -&#10;\frac{ d N_1}{dt} = -B w I $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554163" y="4468813"/>
            <a:ext cx="9356725" cy="1385887"/>
          </a:xfrm>
          <a:prstGeom prst="rect">
            <a:avLst/>
          </a:prstGeom>
        </p:spPr>
      </p:pic>
      <p:pic>
        <p:nvPicPr>
          <p:cNvPr id="12" name="Picture 11" descr="\documentclass{article}&#10;\usepackage{amsmath}&#10;\pagestyle{empty}&#10;\begin{document}&#10;Absorption coefficient: $\alpha_0 = N \sigma$&#10;&#10;&#10;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7551738" y="3656013"/>
            <a:ext cx="3576637" cy="230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4276725" y="314325"/>
            <a:ext cx="5880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EINSTEIN COEFFICIENTS AND HISTORY</a:t>
            </a:r>
          </a:p>
        </p:txBody>
      </p:sp>
      <p:pic>
        <p:nvPicPr>
          <p:cNvPr id="6" name="Picture 5" descr="\documentclass{article}&#10;\usepackage{amsmath}&#10;\pagestyle{empty}&#10;\begin{document}&#10;\noindent&#10;Einstein coefficient for stimulated emission:&#10;$\frac{ d N_2}{dt} = - B_{21} N_2 I$ \\&#10;Einstein coefficient for absorption: \ \ \ \ \ \ \ \ \ \ \ \&#10;$\frac{ d N_1}{dt} = - B_{12} N_1 I$ \\&#10;$\frac {dw}{dt} = \frac{ d N_2}{dt} -&#10;\frac{ d N_1}{dt} = -B w I $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185863" y="1216025"/>
            <a:ext cx="9364662" cy="1384300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begin{document}&#10;\noindent&#10;Einstein coefficient for stimulated emission:&#10;$\frac{ d N_2}{dt} = - B_{21} N_2 \rho(\nu)d\nu$ \\&#10;Einstein coefficient for absorption: \ \ \ \ \ \ \ \ \ \ \ \&#10;$\frac{ d N_1}{dt} = - B_{12} N_1 \rho(\nu)d\nu$ \\&#10;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71550" y="4478338"/>
            <a:ext cx="10209213" cy="912812"/>
          </a:xfrm>
          <a:prstGeom prst="rect">
            <a:avLst/>
          </a:prstGeom>
        </p:spPr>
      </p:pic>
      <p:sp>
        <p:nvSpPr>
          <p:cNvPr id="34821" name="TextBox 8"/>
          <p:cNvSpPr txBox="1">
            <a:spLocks noChangeArrowheads="1"/>
          </p:cNvSpPr>
          <p:nvPr/>
        </p:nvSpPr>
        <p:spPr bwMode="auto">
          <a:xfrm>
            <a:off x="968375" y="3065463"/>
            <a:ext cx="10004425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Before 1960, the concept of a plane wave propagating with an intensity </a:t>
            </a:r>
            <a:r>
              <a:rPr lang="en-US" altLang="en-US" sz="1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did not exist.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You talked of an electromagnetic energy density </a:t>
            </a:r>
            <a:r>
              <a:rPr lang="en-US" altLang="en-US" sz="2000" b="1" i="1">
                <a:latin typeface="Symbol" panose="05050102010706020507" pitchFamily="18" charset="2"/>
                <a:cs typeface="Times New Roman" panose="02020603050405020304" pitchFamily="18" charset="0"/>
              </a:rPr>
              <a:t>r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trapped in a cavity.  </a:t>
            </a:r>
          </a:p>
        </p:txBody>
      </p:sp>
      <p:pic>
        <p:nvPicPr>
          <p:cNvPr id="12" name="Picture 11" descr="\documentclass{article}&#10;\usepackage{amsmath}&#10;\pagestyle{empty}&#10;\begin{document}&#10;$\rho$ in J/cm$^3 \rightarrow \rho \ c$ in W/cm$^2$&#10;$\rightarrow I$ in W/cm$^2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066925" y="3898900"/>
            <a:ext cx="4832350" cy="27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1 1"/>
          <p:cNvSpPr txBox="1">
            <a:spLocks noChangeArrowheads="1"/>
          </p:cNvSpPr>
          <p:nvPr/>
        </p:nvSpPr>
        <p:spPr bwMode="auto">
          <a:xfrm>
            <a:off x="3211513" y="207963"/>
            <a:ext cx="5880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BLACK BODY RADIATION TO RATE EQUATIONS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TextBox 1 2"/>
          <p:cNvSpPr txBox="1">
            <a:spLocks noChangeArrowheads="1"/>
          </p:cNvSpPr>
          <p:nvPr/>
        </p:nvSpPr>
        <p:spPr bwMode="auto">
          <a:xfrm>
            <a:off x="1633538" y="1128713"/>
            <a:ext cx="750411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Planck’s constant: result of fitting blackbody radiation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Boltzman: Probability that a particle in a gas has energy 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exp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[-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/kT]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Boltzman: Probability that a particle in a gas has energy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exp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[-2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/kT]…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1633538" y="2549525"/>
            <a:ext cx="10452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Make the sum of all probabilities up to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you have the distribution function for the energy density:.</a:t>
            </a:r>
          </a:p>
        </p:txBody>
      </p:sp>
      <p:sp>
        <p:nvSpPr>
          <p:cNvPr id="35845" name="Text Box 6"/>
          <p:cNvSpPr txBox="1">
            <a:spLocks noChangeArrowheads="1"/>
          </p:cNvSpPr>
          <p:nvPr/>
        </p:nvSpPr>
        <p:spPr bwMode="auto">
          <a:xfrm>
            <a:off x="1633538" y="3624263"/>
            <a:ext cx="787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The discovery of Planck: exact fitting of the blackbody distribution function if you make </a:t>
            </a:r>
          </a:p>
        </p:txBody>
      </p:sp>
      <p:pic>
        <p:nvPicPr>
          <p:cNvPr id="35846" name="Picture 7" descr="TP_tmp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13" y="3968750"/>
            <a:ext cx="838200" cy="27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7" name="Text Box 8"/>
          <p:cNvSpPr txBox="1">
            <a:spLocks noChangeArrowheads="1"/>
          </p:cNvSpPr>
          <p:nvPr/>
        </p:nvSpPr>
        <p:spPr bwMode="auto">
          <a:xfrm>
            <a:off x="1633538" y="4465638"/>
            <a:ext cx="924242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It seems now obvious to us that this meant that light was made of quanta of energy: the photon.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Obvious only to Einstein.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Not obvious to Planck, who, to his death, did not believe in the photon.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Maxwell’s equations were the success of the 19</a:t>
            </a:r>
            <a:r>
              <a:rPr lang="en-US" altLang="en-US" sz="16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Century..  They are continuous.  Ether was firmly believed in up to 1920 (Sagnac).  </a:t>
            </a:r>
          </a:p>
        </p:txBody>
      </p:sp>
      <p:pic>
        <p:nvPicPr>
          <p:cNvPr id="3" name="Picture 2" descr="\documentclass{article}\pagestyle{empty}&#10;\begin{document}&#10;$\rho(\nu) = {\rm (coefficient)} \times \frac{\epsilon_j}{e^{\epsilon_j/kT} - 1}$&#10;\end{document}&#10;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332288" y="3000375"/>
            <a:ext cx="3289300" cy="336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1 2"/>
          <p:cNvSpPr txBox="1">
            <a:spLocks noChangeArrowheads="1"/>
          </p:cNvSpPr>
          <p:nvPr/>
        </p:nvSpPr>
        <p:spPr bwMode="auto">
          <a:xfrm>
            <a:off x="1633538" y="528638"/>
            <a:ext cx="7504112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Planck’s constant: result of fitting blackbody radiation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Boltzman: Probability that a particle in a gas has energy 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exp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[-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/kT]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Boltzman: Probability that a particle in a gas has energy 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exp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[-2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/kT]…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7" name="Text Box 5 1"/>
          <p:cNvSpPr txBox="1">
            <a:spLocks noChangeArrowheads="1"/>
          </p:cNvSpPr>
          <p:nvPr/>
        </p:nvSpPr>
        <p:spPr bwMode="auto">
          <a:xfrm>
            <a:off x="1633538" y="1536700"/>
            <a:ext cx="10452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Make the sum of all probabilities up to</a:t>
            </a:r>
            <a:r>
              <a:rPr lang="en-US" altLang="en-US" sz="1600" i="1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altLang="en-US" sz="1600" i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16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you have the distribution function for the energy density:.</a:t>
            </a:r>
          </a:p>
        </p:txBody>
      </p:sp>
      <p:pic>
        <p:nvPicPr>
          <p:cNvPr id="3" name="Picture 2" descr="\documentclass{article}\pagestyle{empty}&#10;\begin{document}&#10;$\rho(\nu) = {\rm (coefficient)} \times \frac{h \nu}{e^{h \nu/kT} - 1}$&#10;\end{document}&#10;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332288" y="1987550"/>
            <a:ext cx="3322637" cy="3222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</p:pic>
      <p:sp>
        <p:nvSpPr>
          <p:cNvPr id="36869" name="Text Box 5 2 1"/>
          <p:cNvSpPr txBox="1">
            <a:spLocks noChangeArrowheads="1"/>
          </p:cNvSpPr>
          <p:nvPr/>
        </p:nvSpPr>
        <p:spPr bwMode="auto">
          <a:xfrm>
            <a:off x="1633538" y="2424113"/>
            <a:ext cx="10452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More details:  getting to that coefficient</a:t>
            </a:r>
          </a:p>
        </p:txBody>
      </p:sp>
      <p:sp>
        <p:nvSpPr>
          <p:cNvPr id="27654" name="Text Box 5 3"/>
          <p:cNvSpPr txBox="1">
            <a:spLocks noChangeArrowheads="1"/>
          </p:cNvSpPr>
          <p:nvPr/>
        </p:nvSpPr>
        <p:spPr bwMode="auto">
          <a:xfrm>
            <a:off x="1562100" y="2833688"/>
            <a:ext cx="10452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Modes in a linear laser cavity:  we want the phase shift in a round-trip (2L) to be multiple of 2</a:t>
            </a:r>
            <a:r>
              <a:rPr lang="en-US" altLang="en-US" sz="1600">
                <a:latin typeface="Symbol" panose="05050102010706020507" pitchFamily="18" charset="2"/>
                <a:cs typeface="Times New Roman" panose="02020603050405020304" pitchFamily="18" charset="0"/>
              </a:rPr>
              <a:t>p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Picture 1" descr="\documentclass{article}&#10;\usepackage{amsmath}&#10;\usepackage{color}&#10;\pagestyle{empty}&#10;\begin{document}&#10;&#10;&#10;Generalization to 3 dimensions - cube of side $a$:&#10;\textcolor{red}{$\nu = \frac{c}{2 a n } \sqrt{m^2 + p^2 + q^2}$}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562100" y="3595688"/>
            <a:ext cx="7691438" cy="311150"/>
          </a:xfrm>
          <a:prstGeom prst="rect">
            <a:avLst/>
          </a:prstGeom>
        </p:spPr>
      </p:pic>
      <p:sp>
        <p:nvSpPr>
          <p:cNvPr id="27656" name="Text Box 5 2 2"/>
          <p:cNvSpPr txBox="1">
            <a:spLocks noChangeArrowheads="1"/>
          </p:cNvSpPr>
          <p:nvPr/>
        </p:nvSpPr>
        <p:spPr bwMode="auto">
          <a:xfrm>
            <a:off x="741363" y="4008438"/>
            <a:ext cx="10452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The total number of modes allowed between</a:t>
            </a:r>
            <a:r>
              <a:rPr lang="en-US" altLang="en-US" sz="1600">
                <a:latin typeface="Symbol" panose="05050102010706020507" pitchFamily="18" charset="2"/>
                <a:cs typeface="Times New Roman" panose="02020603050405020304" pitchFamily="18" charset="0"/>
              </a:rPr>
              <a:t> n 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= 0 and </a:t>
            </a:r>
            <a:r>
              <a:rPr lang="en-US" altLang="en-US" sz="1600">
                <a:latin typeface="Symbol" panose="05050102010706020507" pitchFamily="18" charset="2"/>
                <a:cs typeface="Times New Roman" panose="02020603050405020304" pitchFamily="18" charset="0"/>
              </a:rPr>
              <a:t>n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is the number of points or volume of a sphere of radius</a:t>
            </a:r>
          </a:p>
        </p:txBody>
      </p:sp>
      <p:pic>
        <p:nvPicPr>
          <p:cNvPr id="8" name="Picture 7" descr="\documentclass{article}&#10;\usepackage{amsmath}&#10;\usepackage{color}&#10;\pagestyle{empty}&#10;\begin{document}&#10;&#10;&#10;\textcolor{red}{\bf $R = \frac{2 n a \nu}{c}$}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082213" y="4008438"/>
            <a:ext cx="1190625" cy="365125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&#10;&#10;$N = \frac{4}{3} \pi R^3 = \frac{8 \pi n^3 \nu^3 a^3}{3 c^3}$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035925" y="4430713"/>
            <a:ext cx="3236913" cy="469900"/>
          </a:xfrm>
          <a:prstGeom prst="rect">
            <a:avLst/>
          </a:prstGeom>
        </p:spPr>
      </p:pic>
      <p:pic>
        <p:nvPicPr>
          <p:cNvPr id="11" name="Picture 10" descr="\documentclass{article}&#10;\usepackage{amsmath}&#10;\pagestyle{empty}&#10;\begin{document}&#10;&#10;&#10;Mode density $p(\nu) d\nu = &#10;\frac{1}{V}\frac{dN}{d\nu}d\nu =&#10;\frac{8 \pi n^3 \nu^2 d\nu}{c^3}$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3763" y="4446588"/>
            <a:ext cx="5556250" cy="412750"/>
          </a:xfrm>
          <a:prstGeom prst="rect">
            <a:avLst/>
          </a:prstGeom>
        </p:spPr>
      </p:pic>
      <p:pic>
        <p:nvPicPr>
          <p:cNvPr id="14" name="Picture 13" descr="\documentclass{article}&#10;\usepackage{amsmath}&#10;\usepackage{color}&#10;\pagestyle{empty}&#10;\begin{document}&#10;&#10;From previous slide: \textcolor{red}{$\rho(\nu) = p(\nu) \times \sum p(\epsilon_j) \epsilon_j$}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35025" y="5137150"/>
            <a:ext cx="4354513" cy="233363"/>
          </a:xfrm>
          <a:prstGeom prst="rect">
            <a:avLst/>
          </a:prstGeom>
        </p:spPr>
      </p:pic>
      <p:pic>
        <p:nvPicPr>
          <p:cNvPr id="20" name="Picture 19" descr="\documentclass{article}&#10;\usepackage{amsmath}&#10;\pagestyle{empty}&#10;\begin{document}&#10;$\epsilon_j$ proportional to $\nu \rightarrow h \nu$&#10;&#10;&#10;&#10;\end{document}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486400" y="5183188"/>
            <a:ext cx="2289175" cy="200025"/>
          </a:xfrm>
          <a:prstGeom prst="rect">
            <a:avLst/>
          </a:prstGeom>
        </p:spPr>
      </p:pic>
      <p:pic>
        <p:nvPicPr>
          <p:cNvPr id="15" name="Picture 14" descr="\documentclass{article}&#10;\usepackage{amsmath}&#10;\usepackage{color}&#10;\pagestyle{empty}&#10;\begin{document}&#10;&#10;\textcolor{red}{\bf&#10;$\rho(\nu) = \frac{8 \pi n^3 \nu^2}{ c^3}&#10;\frac{h \nu}{ e^{h \nu/kT} - 1}$}&#10;&#10;\end{document}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594100" y="5651500"/>
            <a:ext cx="3784600" cy="557213"/>
          </a:xfrm>
          <a:prstGeom prst="rect">
            <a:avLst/>
          </a:prstGeom>
        </p:spPr>
      </p:pic>
      <p:sp>
        <p:nvSpPr>
          <p:cNvPr id="36879" name="TextBox 1 1"/>
          <p:cNvSpPr txBox="1">
            <a:spLocks noChangeArrowheads="1"/>
          </p:cNvSpPr>
          <p:nvPr/>
        </p:nvSpPr>
        <p:spPr bwMode="auto">
          <a:xfrm>
            <a:off x="3211513" y="188913"/>
            <a:ext cx="5880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BLACK BODY RADIATION TO RATE EQUATIONS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\documentclass{article}&#10;\usepackage{amsmath}&#10;\pagestyle{empty}&#10;\begin{document}&#10;$k = \frac{\omega n}{c} = \frac{2 \pi \nu n}{c}$ \hspace{1cm}&#10;$k L  = 2m \pi$ \hspace{1cm}&#10;$ \nu = m \frac{c}{2 n L}$ \\&#10;&#10;&#10;&#10;\end{document}" title="IguanaTex Bitmap Display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2192338" y="3194050"/>
            <a:ext cx="5667375" cy="30638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611688" y="3170238"/>
            <a:ext cx="1355725" cy="3302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/>
      <p:bldP spid="27656" grpId="0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\documentclass{article}&#10;\usepackage{amsmath}&#10;\pagestyle{empty}&#10;\begin{document}&#10;&#10;&#10;$\rho(\nu) = \frac{8 \pi n^3 \nu^2}{ c^3}&#10;\frac{h \nu}{ e^{h \nu/kT} - 1}$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033838" y="893763"/>
            <a:ext cx="3783012" cy="557212"/>
          </a:xfrm>
          <a:prstGeom prst="rect">
            <a:avLst/>
          </a:prstGeom>
        </p:spPr>
      </p:pic>
      <p:sp>
        <p:nvSpPr>
          <p:cNvPr id="37891" name="TextBox 1 1"/>
          <p:cNvSpPr txBox="1">
            <a:spLocks noChangeArrowheads="1"/>
          </p:cNvSpPr>
          <p:nvPr/>
        </p:nvSpPr>
        <p:spPr bwMode="auto">
          <a:xfrm>
            <a:off x="3211513" y="188913"/>
            <a:ext cx="5880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Ratio of spontaneous emission to stimulated emission rate</a:t>
            </a:r>
            <a:endParaRPr lang="en-US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2" name="Text Box 8 1"/>
          <p:cNvSpPr txBox="1">
            <a:spLocks noChangeArrowheads="1"/>
          </p:cNvSpPr>
          <p:nvPr/>
        </p:nvSpPr>
        <p:spPr bwMode="auto">
          <a:xfrm>
            <a:off x="1458913" y="1582738"/>
            <a:ext cx="9242425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It seems now obvious to us that this meant that light was made of quanta of energy: the photon.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Obvious only to Einstein.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Not obvious to Planck, who, to his death, did not believe in the photon.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Maxwell’s equations were the success of the 19</a:t>
            </a:r>
            <a:r>
              <a:rPr lang="en-US" altLang="en-US" sz="16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Century..  They are continuous.  Ether was firmly believed in up to 1920 (Sagnac).  </a:t>
            </a:r>
          </a:p>
        </p:txBody>
      </p:sp>
      <p:sp>
        <p:nvSpPr>
          <p:cNvPr id="37893" name="Text Box 8 2 1"/>
          <p:cNvSpPr txBox="1">
            <a:spLocks noChangeArrowheads="1"/>
          </p:cNvSpPr>
          <p:nvPr/>
        </p:nvSpPr>
        <p:spPr bwMode="auto">
          <a:xfrm>
            <a:off x="1303338" y="2886075"/>
            <a:ext cx="92424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Einstein approach: the radiation in equilibrium with two level systems, with populations N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 and N</a:t>
            </a:r>
            <a:r>
              <a:rPr lang="en-US" altLang="en-US" sz="16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 descr="\documentclass{article}&#10;\usepackage{amsmath}&#10;\pagestyle{empty}&#10;\begin{document}&#10;\noindent&#10;Spontaneous emission: $\frac{dN_2}{dt} = - A_{21} N_2$ \\&#10;Stimulated emission: \ $\frac{dN_2}{dt} =&#10; - B_{21} N_2 \rho(\nu) $ \\&#10;At equilibrium: $d/dt = 0$ \\&#10; $\frac{dN_2}{dt} = - A_{21} N_2 - B_{21}(N_2 - N_1) = 0$&#10;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703513" y="3328988"/>
            <a:ext cx="4106862" cy="1127125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$\rightarrow \frac{N_2}{N_1} = \frac{B_{21} \rho}{A_{21} + B_{21} \rho} = e^{- h \nu/kT}$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059613" y="4097338"/>
            <a:ext cx="3721100" cy="420687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Solving for $\rho(\nu)$: $\rho_{\nu} = &#10;\frac{A_{21}}{B_{21}} &#10;\frac{1}{e^{h \nu/kT} - 1}$&#10;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105150" y="4668838"/>
            <a:ext cx="4505325" cy="403225"/>
          </a:xfrm>
          <a:prstGeom prst="rect">
            <a:avLst/>
          </a:prstGeom>
        </p:spPr>
      </p:pic>
      <p:pic>
        <p:nvPicPr>
          <p:cNvPr id="12" name="Picture 11" descr="\documentclass{article}&#10;\usepackage{amsmath}&#10;\pagestyle{empty}&#10;\begin{document}&#10;&#10;&#10;$\frac{A_{21}}{B_{21}} = \frac{8 \pi n^3 h\nu^3}{ c^3}&#10;$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275013" y="5391150"/>
            <a:ext cx="2349500" cy="577850"/>
          </a:xfrm>
          <a:prstGeom prst="rect">
            <a:avLst/>
          </a:prstGeom>
        </p:spPr>
      </p:pic>
      <p:sp>
        <p:nvSpPr>
          <p:cNvPr id="37898" name="Text Box 8 2 2"/>
          <p:cNvSpPr txBox="1">
            <a:spLocks noChangeArrowheads="1"/>
          </p:cNvSpPr>
          <p:nvPr/>
        </p:nvSpPr>
        <p:spPr bwMode="auto">
          <a:xfrm>
            <a:off x="506413" y="6175375"/>
            <a:ext cx="924242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Other approach: Spontaneous emission is stimulated emission, stimulated by the vacuum fluctuation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\documentclass{article}&#10;\usepackage{amsmath}&#10;\pagestyle{empty}&#10;\begin{document}&#10;&#10;The population transfer between the two levels are related through:&#10;$$&#10;\frac{dN_2}{dt}  =  - A_{21} N_2 - B_{21} N_2 \rho(\nu) + B_{12} N_1  \rho(\nu) =  - \frac{dN_1}{dt},&#10;$$&#10;where $A_{21}$ and $B_{21}$ are the Einstein's coefficients for spontaneous and stimulated emission.&#10;&#10;&#10;&#10;&#10;\end{document}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760538" y="804863"/>
            <a:ext cx="8718550" cy="1785937"/>
          </a:xfrm>
          <a:prstGeom prst="rect">
            <a:avLst/>
          </a:prstGeom>
        </p:spPr>
      </p:pic>
      <p:pic>
        <p:nvPicPr>
          <p:cNvPr id="3" name="Picture 2" descr="\documentclass{article}&#10;\usepackage{amsmath}&#10;\pagestyle{empty}&#10;\begin{document}&#10;&#10;&#10;$B_{21} = c^3/( n^3 8\pi h\nu^3) A_{21}$.&#10;&#10;\end{document}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779963" y="2767013"/>
            <a:ext cx="2679700" cy="271462"/>
          </a:xfrm>
          <a:prstGeom prst="rect">
            <a:avLst/>
          </a:prstGeom>
        </p:spPr>
      </p:pic>
      <p:pic>
        <p:nvPicPr>
          <p:cNvPr id="4" name="Picture 3" descr="\documentclass{article}&#10;\usepackage{amsmath}&#10;\pagestyle{empty}&#10;\begin{document}&#10;In the standard rate equation:&#10;$&#10;\frac{d N_2}{dt} = -\frac{I N_2}{W_s} $&#10;&#10;&#10;&#10;\end{document}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52713" y="3441700"/>
            <a:ext cx="4806950" cy="342900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The radiation of intensity $I$ applies to the full line of width&#10;$1/T_2$.  $$I = \rho(\nu)\times \frac{c}{nT_2}$$.&#10;&#10;&#10;&#10;&#10;\end{document}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201738" y="3951288"/>
            <a:ext cx="7575550" cy="1368425"/>
          </a:xfrm>
          <a:prstGeom prst="rect">
            <a:avLst/>
          </a:prstGeom>
        </p:spPr>
      </p:pic>
      <p:pic>
        <p:nvPicPr>
          <p:cNvPr id="8" name="Picture 7" descr="\documentclass{article}&#10;\usepackage{amsmath}&#10;\pagestyle{empty}&#10;\begin{document}&#10;$B_{21} = \frac{c}{n T_2}\frac{1}{W_s}$&#10;&#10;&#10;&#10;\end{document}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536113" y="3951288"/>
            <a:ext cx="1457325" cy="33178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7870825" y="3613150"/>
            <a:ext cx="1395413" cy="17145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761163" y="4283075"/>
            <a:ext cx="2257425" cy="352425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\documentclass{article}&#10;\usepackage{amsmath}&#10;\pagestyle{empty}&#10;\begin{document}&#10;&#10;$A_{21} = \frac{1}{2 T_1} = \frac{n^3 8\pi h\nu^3}{c^3}\frac{c}{n T_2}\frac{1}{W_s} = \frac{ 8\pi n^2 \nu^2 \sigma}{T_2 c^2}$&#10;&#10;&#10;\end{document}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760538" y="5486400"/>
            <a:ext cx="682942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0" y="0"/>
            <a:ext cx="49863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3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0" y="73025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.9794"/>
  <p:tag name="ORIGINALWIDTH" val="1022.122"/>
  <p:tag name="OUTPUTTYPE" val="PNG"/>
  <p:tag name="IGUANATEXVERSION" val="160"/>
  <p:tag name="LATEXADDIN" val="\documentclass{article}&#10;\usepackage{amsmath}&#10;\pagestyle{empty}&#10;\begin{document}&#10;$\dot{w} = -\frac{ I w}{I_s T_1} - \frac{w - w_0}{T_1}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3.2246"/>
  <p:tag name="ORIGINALWIDTH" val="1450.319"/>
  <p:tag name="OUTPUTTYPE" val="PNG"/>
  <p:tag name="IGUANATEXVERSION" val="160"/>
  <p:tag name="LATEXADDIN" val="\documentclass{article}&#10;\usepackage{amsmath}&#10;\pagestyle{empty}&#10;\begin{document}&#10;$\dot{w} = -\frac{ \kappa^2 {\cal E}^2 T_1 T_2 w}{(1 + \Delta \omega^2 T_2^2)T_1} - \frac{w - w_0}{T_1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98874"/>
  <p:tag name="OUTPUTTYPE" val="PNG"/>
  <p:tag name="IGUANATEXVERSION" val="160"/>
  <p:tag name="LATEXADDIN" val="\documentclass{article}&#10;\usepackage{amsmath}&#10;\pagestyle{empty}&#10;\begin{document}&#10;&#10;$R$&#10;&#10;&#10;\end{document}"/>
  <p:tag name="IGUANATEXSIZE" val="20"/>
  <p:tag name="IGUANATEXCURSOR" val="8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9.4826"/>
  <p:tag name="OUTPUTTYPE" val="PNG"/>
  <p:tag name="IGUANATEXVERSION" val="160"/>
  <p:tag name="LATEXADDIN" val="\documentclass{article}&#10;\usepackage{amsmath}&#10;\pagestyle{empty}&#10;\begin{document}&#10;&#10;$N_2$&#10;&#10;&#10;\end{document}"/>
  <p:tag name="IGUANATEXSIZE" val="20"/>
  <p:tag name="IGUANATEXCURSOR" val="8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6.4829"/>
  <p:tag name="OUTPUTTYPE" val="PNG"/>
  <p:tag name="IGUANATEXVERSION" val="160"/>
  <p:tag name="LATEXADDIN" val="\documentclass{article}&#10;\usepackage{amsmath}&#10;\pagestyle{empty}&#10;\begin{document}&#10;&#10;$N_1$&#10;&#10;&#10;\end{document}"/>
  <p:tag name="IGUANATEXSIZE" val="20"/>
  <p:tag name="IGUANATEXCURSOR" val="8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1.4773"/>
  <p:tag name="ORIGINALWIDTH" val="2236.97"/>
  <p:tag name="OUTPUTTYPE" val="PNG"/>
  <p:tag name="IGUANATEXVERSION" val="160"/>
  <p:tag name="LATEXADDIN" val="\documentclass{article}&#10;\usepackage{amsmath}&#10;\pagestyle{empty}&#10;\begin{document}&#10;$\frac{d \Delta N}{dt} = -\frac{I(t) \Delta N}{I_sT_1} -&#10;\frac{\Delta N - \Delta N_0}{T_1} - \frac{\Delta N + \Delta&#10;N_0}{2} R$&#10;&#10;&#10;&#10;\end{document}"/>
  <p:tag name="IGUANATEXSIZE" val="20"/>
  <p:tag name="IGUANATEXCURSOR" val="20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0.9299"/>
  <p:tag name="ORIGINALWIDTH" val="4290.213"/>
  <p:tag name="OUTPUTTYPE" val="PNG"/>
  <p:tag name="IGUANATEXVERSION" val="160"/>
  <p:tag name="LATEXADDIN" val="\documentclass{article}&#10;\usepackage{amsmath}&#10;\pagestyle{empty}&#10;\begin{document}&#10;The pumping term is proportional to the population&#10;of the ground state which is $N_1 = (\Delta N + \Delta N_0)/2$.&#10;$R$ is an effective (assumed to be constant) pump rate that also&#10;contains the properties of a third energy level involved in the&#10;pumping process.&#10;&#10;&#10;&#10;\end{document}"/>
  <p:tag name="IGUANATEXSIZE" val="20"/>
  <p:tag name="IGUANATEXCURSOR" val="34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40.6824"/>
  <p:tag name="ORIGINALWIDTH" val="2938.133"/>
  <p:tag name="OUTPUTTYPE" val="PNG"/>
  <p:tag name="IGUANATEXVERSION" val="160"/>
  <p:tag name="LATEXADDIN" val="\documentclass{article}&#10;\usepackage{amsmath}&#10;\pagestyle{empty}&#10;\begin{document}&#10;Rate equation often used&#10;to model a gain medium:&#10;$$&#10;\frac{d \Delta N}{dt} = -\frac{I \Delta N}{I'_sT_p} - \frac{\Delta&#10;N - \Delta N_0}{T_p} + R'&#10;$$&#10;&#10;&#10;&#10;\end{document}"/>
  <p:tag name="IGUANATEXSIZE" val="20"/>
  <p:tag name="IGUANATEXCURSOR" val="22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8.9238"/>
  <p:tag name="ORIGINALWIDTH" val="2930.634"/>
  <p:tag name="OUTPUTTYPE" val="PNG"/>
  <p:tag name="IGUANATEXVERSION" val="160"/>
  <p:tag name="LATEXADDIN" val="\documentclass{article}&#10;\usepackage{amsmath}&#10;\pagestyle{empty}&#10;\begin{document}&#10;which has a constant pump rate $R' = -R \Delta N_0$. \\ The&#10;energy relaxation time $T_1$ has been replaced by a \\ shorter&#10;characteristic constant $T_p$ given by:\\&#10;$&#10;\frac{1}{T_p} = \frac{1}{T_1} + \frac{R}{2} $&#10;&#10;\end{document}"/>
  <p:tag name="IGUANATEXSIZE" val="20"/>
  <p:tag name="IGUANATEXCURSOR" val="29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28.1964"/>
  <p:tag name="ORIGINALWIDTH" val="4290.213"/>
  <p:tag name="OUTPUTTYPE" val="PNG"/>
  <p:tag name="IGUANATEXVERSION" val="160"/>
  <p:tag name="LATEXADDIN" val="\documentclass{article}&#10;\usepackage{amsmath}&#10;\pagestyle{empty}&#10;\begin{document}&#10;A modified saturation density was introduced $I'_s=(T_1/T_p)I_s$. \\ Without laser field&#10;($I=0$) the population difference approaches an equilibrium value&#10;$&#10;\Delta N_e = T_pR' + \Delta N_0$ positive for $R &gt;2/T_1$.&#10;&#10;\end{document}"/>
  <p:tag name="IGUANATEXSIZE" val="20"/>
  <p:tag name="IGUANATEXCURSOR" val="28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0.7274"/>
  <p:tag name="ORIGINALWIDTH" val="1374.578"/>
  <p:tag name="OUTPUTTYPE" val="PNG"/>
  <p:tag name="IGUANATEXVERSION" val="160"/>
  <p:tag name="LATEXADDIN" val="\documentclass{article}&#10;\usepackage{amsmath}&#10;\pagestyle{empty}&#10;\begin{document}&#10;$\frac{d \Delta N}{dt} = -\frac{I \Delta N}{W_s} - \frac{\Delta N -&#10;\Delta N_e}{T_p}$&#10;&#10;&#10;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.9794"/>
  <p:tag name="ORIGINALWIDTH" val="1022.122"/>
  <p:tag name="OUTPUTTYPE" val="PNG"/>
  <p:tag name="IGUANATEXVERSION" val="160"/>
  <p:tag name="LATEXADDIN" val="\documentclass{article}&#10;\usepackage{amsmath}&#10;\pagestyle{empty}&#10;\begin{document}&#10;$\dot{w} = -\frac{ I w}{I_s T_1} - \frac{w - w_0}{T_1}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98874"/>
  <p:tag name="OUTPUTTYPE" val="PNG"/>
  <p:tag name="IGUANATEXVERSION" val="160"/>
  <p:tag name="LATEXADDIN" val="\documentclass{article}&#10;\usepackage{amsmath}&#10;\pagestyle{empty}&#10;\begin{document}&#10;&#10;$R$&#10;&#10;&#10;\end{document}"/>
  <p:tag name="IGUANATEXSIZE" val="20"/>
  <p:tag name="IGUANATEXCURSOR" val="8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9.4826"/>
  <p:tag name="OUTPUTTYPE" val="PNG"/>
  <p:tag name="IGUANATEXVERSION" val="160"/>
  <p:tag name="LATEXADDIN" val="\documentclass{article}&#10;\usepackage{amsmath}&#10;\pagestyle{empty}&#10;\begin{document}&#10;&#10;$N_2$&#10;&#10;&#10;\end{document}"/>
  <p:tag name="IGUANATEXSIZE" val="20"/>
  <p:tag name="IGUANATEXCURSOR" val="8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6.4829"/>
  <p:tag name="OUTPUTTYPE" val="PNG"/>
  <p:tag name="IGUANATEXVERSION" val="160"/>
  <p:tag name="LATEXADDIN" val="\documentclass{article}&#10;\usepackage{amsmath}&#10;\pagestyle{empty}&#10;\begin{document}&#10;&#10;$N_1$&#10;&#10;&#10;\end{document}"/>
  <p:tag name="IGUANATEXSIZE" val="20"/>
  <p:tag name="IGUANATEXCURSOR" val="8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1.4773"/>
  <p:tag name="ORIGINALWIDTH" val="2236.97"/>
  <p:tag name="OUTPUTTYPE" val="PNG"/>
  <p:tag name="IGUANATEXVERSION" val="160"/>
  <p:tag name="LATEXADDIN" val="\documentclass{article}&#10;\usepackage{amsmath}&#10;\pagestyle{empty}&#10;\begin{document}&#10;$\frac{d \Delta N}{dt} = -\frac{I(t) \Delta N}{I_sT_1} -&#10;\frac{\Delta N - \Delta N_0}{T_1} - \frac{\Delta N + \Delta&#10;N_0}{2} R$&#10;&#10;&#10;&#10;\end{document}"/>
  <p:tag name="IGUANATEXSIZE" val="20"/>
  <p:tag name="IGUANATEXCURSOR" val="20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6.228"/>
  <p:tag name="ORIGINALWIDTH" val="671.916"/>
  <p:tag name="OUTPUTTYPE" val="PNG"/>
  <p:tag name="IGUANATEXVERSION" val="160"/>
  <p:tag name="LATEXADDIN" val="\documentclass{article}&#10;\usepackage{amsmath}&#10;\pagestyle{empty}&#10;\begin{document}&#10;&#10;$&#10;\frac{1}{T_p} = \frac{1}{T_1} + \frac{R}{2} $&#10;&#10;\end{document}"/>
  <p:tag name="IGUANATEXSIZE" val="20"/>
  <p:tag name="IGUANATEXCURSOR" val="8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1079.115"/>
  <p:tag name="OUTPUTTYPE" val="PNG"/>
  <p:tag name="IGUANATEXVERSION" val="160"/>
  <p:tag name="LATEXADDIN" val="\documentclass{article}&#10;\usepackage{amsmath}&#10;\pagestyle{empty}&#10;\begin{document}&#10;&#10;$&#10;\Delta N_e = T_pR' + \Delta N_0$&#10;&#10;\end{document}"/>
  <p:tag name="IGUANATEXSIZE" val="20"/>
  <p:tag name="IGUANATEXCURSOR" val="11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1.4773"/>
  <p:tag name="ORIGINALWIDTH" val="1374.578"/>
  <p:tag name="OUTPUTTYPE" val="PNG"/>
  <p:tag name="IGUANATEXVERSION" val="160"/>
  <p:tag name="LATEXADDIN" val="\documentclass{article}&#10;\usepackage{amsmath}&#10;\pagestyle{empty}&#10;\begin{document}&#10;$\frac{d \Delta N}{dt} = -\frac{I \Delta N}{W_s'} - \frac{\Delta N -&#10;\Delta N_e}{T_p}$&#10;&#10;&#10;&#10;\end{document}"/>
  <p:tag name="IGUANATEXSIZE" val="20"/>
  <p:tag name="IGUANATEXCURSOR" val="12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820.3975"/>
  <p:tag name="OUTPUTTYPE" val="PNG"/>
  <p:tag name="IGUANATEXVERSION" val="160"/>
  <p:tag name="LATEXADDIN" val="\documentclass{article}&#10;\usepackage{amsmath}&#10;\pagestyle{empty}&#10;\begin{document}&#10; $I'_s=(T_1/T_p)I_s$. &#10;&#10;\end{document}"/>
  <p:tag name="IGUANATEXSIZE" val="20"/>
  <p:tag name="IGUANATEXCURSOR" val="10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.7338"/>
  <p:tag name="ORIGINALWIDTH" val="592.4259"/>
  <p:tag name="OUTPUTTYPE" val="PNG"/>
  <p:tag name="IGUANATEXVERSION" val="160"/>
  <p:tag name="LATEXADDIN" val="\documentclass{article}&#10;\usepackage{amsmath}&#10;\pagestyle{empty}&#10;\begin{document}&#10; $W'_s=I_s' T_p$. &#10;&#10;\end{document}"/>
  <p:tag name="IGUANATEXSIZE" val="20"/>
  <p:tag name="IGUANATEXCURSOR" val="9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767.904"/>
  <p:tag name="OUTPUTTYPE" val="PNG"/>
  <p:tag name="IGUANATEXVERSION" val="160"/>
  <p:tag name="LATEXADDIN" val="\documentclass{article}&#10;\usepackage{amsmath}&#10;\pagestyle{empty}&#10;\begin{document}&#10; $R'=- R \Delta N_0 $. &#10;&#10;\end{document}"/>
  <p:tag name="IGUANATEXSIZE" val="20"/>
  <p:tag name="IGUANATEXCURSOR" val="10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alpha = \frac{\alpha_0}{1 + \frac{I}{I_s}}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04"/>
  <p:tag name="PICTUREFILESIZE" val="528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alpha_a - \alpha_g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71"/>
  <p:tag name="PICTUREFILESIZE" val="321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alpha_a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144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alpha_g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158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At the points of&#10;constructive interference (separated by $\lambda/2$),&#10;the local intensity is $4 \times$ the intensity of a single&#10;beam. At the nodes, it is zero.&#10;When a single beam of amplitude ${\cal E}_1$ is sent through the absorber,&#10;its attenuation is given by:&#10;$$&#10;\frac{d ({\cal E}_1^2)}{dz} =&#10;\frac{\alpha ({\cal E}_1^2)}&#10;{1 + \frac{({\cal E}_1^2)}{{\cal E}_s^2}}.&#10;$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45"/>
  <p:tag name="PICTUREFILESIZE" val="92382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If a second beam of amplitude ${\cal E}_2 = {\cal E}_1$&#10;is sent counterpropagating to&#10;the first, the medium is excited by the superposition of two&#10;interfering fields. The sum of the absorption of each beam in&#10;the presence of the other is:&#10;\begin{eqnarray}&#10;2 \frac{d ({\cal E}_1^2)}{dz} &amp; = &amp; \left \langle \frac{&#10;2 \alpha ({\cal E}_1^2)(1 + \cos 2kz)}&#10;{1 + 2 ({\cal E}_1^2)(1 + \cos 2kz)/{\cal E}_s^2} \right \rangle _z&#10;\nonumber \\&#10;&amp; \approx &amp; 2 \alpha ({\cal E}_1^2) \left [&#10;\langle 1 + \cos 2kz \rangle_z - \frac{2 ({\cal E}_1^2)}{{\cal E}_s^2}&#10;\langle (1 + \cos 2kz)^2 \rangle_z \right ] \nonumber \\&#10;&amp; = &amp; 2 \alpha ({\cal E}_1^2) \left(1 - 3 \frac{({\cal E}_1^2)}{{\cal E}_s^2}&#10;\right).&#10;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45"/>
  <p:tag name="PICTUREFILESIZE" val="152430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dI_1}{dz} = \frac{\alpha I_1}{1 + 3 I_1/I_s}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62"/>
  <p:tag name="PICTUREFILESIZE" val="3306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1.4773"/>
  <p:tag name="ORIGINALWIDTH" val="1374.578"/>
  <p:tag name="OUTPUTTYPE" val="PNG"/>
  <p:tag name="IGUANATEXVERSION" val="160"/>
  <p:tag name="LATEXADDIN" val="\documentclass{article}&#10;\usepackage{amsmath}&#10;\pagestyle{empty}&#10;\begin{document}&#10;$\frac{d \Delta N}{dt} = -\frac{I \Delta N}{W_s'} - \frac{\Delta N -&#10;\Delta N_e}{T_p}$&#10;&#10;&#10;&#10;\end{document}"/>
  <p:tag name="IGUANATEXSIZE" val="20"/>
  <p:tag name="IGUANATEXCURSOR" val="12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106.4867"/>
  <p:tag name="OUTPUTTYPE" val="PNG"/>
  <p:tag name="IGUANATEXVERSION" val="160"/>
  <p:tag name="LATEXADDIN" val="\documentclass{article}&#10;\usepackage{amsmath}&#10;\pagestyle{empty}&#10;\begin{document}&#10;&#10;$2 \ell$&#10;&#10;&#10;\end{document}"/>
  <p:tag name="IGUANATEXSIZE" val="20"/>
  <p:tag name="IGUANATEXCURSOR" val="8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9.2013"/>
  <p:tag name="ORIGINALWIDTH" val="4284.964"/>
  <p:tag name="OUTPUTTYPE" val="PNG"/>
  <p:tag name="IGUANATEXVERSION" val="160"/>
  <p:tag name="LATEXADDIN" val="\documentclass{article}&#10;\usepackage{amsmath}&#10;\pagestyle{empty}&#10;\begin{document}&#10; The effect of a short pulse on gain depletion&#10;is equivalent to that of a constant intensity filling the&#10;cavity for a round-trip time $\tau_{\rm RT}$. \\Gain&#10;factor $G = \sigma \Delta N \ell$&#10; &#10;&#10;&#10;&#10;\end{document}"/>
  <p:tag name="IGUANATEXSIZE" val="20"/>
  <p:tag name="IGUANATEXCURSOR" val="27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9.9775"/>
  <p:tag name="ORIGINALWIDTH" val="1224.597"/>
  <p:tag name="OUTPUTTYPE" val="PNG"/>
  <p:tag name="IGUANATEXVERSION" val="160"/>
  <p:tag name="LATEXADDIN" val="\documentclass{article}&#10;\usepackage{amsmath}&#10;\pagestyle{empty}&#10;\begin{document}&#10;$\frac{dG}{dt} = - \frac{G - G_e}{T_p} - \frac{G {\cal W}}{{\cal&#10;W}_{es}T_p}.$&#10;&#10;&#10;&#10;\end{document}"/>
  <p:tag name="IGUANATEXSIZE" val="20"/>
  <p:tag name="IGUANATEXCURSOR" val="15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23.697"/>
  <p:tag name="ORIGINALWIDTH" val="4290.964"/>
  <p:tag name="OUTPUTTYPE" val="PNG"/>
  <p:tag name="IGUANATEXVERSION" val="160"/>
  <p:tag name="LATEXADDIN" val="\documentclass{article}&#10;\usepackage{amsmath}&#10;\pagestyle{empty}&#10;\begin{document}&#10;${\cal W}_{es} = W_s \times A_g \times&#10;\tau_p/T_p$ is an effective saturation energy in the gain medium,&#10;where $A_g$ is the cross section of the beam at that location. The&#10;physical meaning of the energy ${\cal W}_{es}$ is obvious from the&#10;steady state (${dG}/{dt}=0$) solution: &#10;&#10;&#10;&#10;\end{document}"/>
  <p:tag name="IGUANATEXSIZE" val="20"/>
  <p:tag name="IGUANATEXCURSOR" val="35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7.724"/>
  <p:tag name="ORIGINALWIDTH" val="834.6457"/>
  <p:tag name="OUTPUTTYPE" val="PNG"/>
  <p:tag name="IGUANATEXVERSION" val="160"/>
  <p:tag name="LATEXADDIN" val="\documentclass{article}&#10;\usepackage{amsmath}&#10;\pagestyle{empty}&#10;\begin{document}&#10;$G({\cal W}) = \frac{G_e}{1 + \frac{{\cal W}}{{\cal W}_{es}}}$&#10;&#10;&#10;&#10;\end{document}"/>
  <p:tag name="IGUANATEXSIZE" val="20"/>
  <p:tag name="IGUANATEXCURSOR" val="14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9.9775"/>
  <p:tag name="ORIGINALWIDTH" val="1224.597"/>
  <p:tag name="OUTPUTTYPE" val="PNG"/>
  <p:tag name="IGUANATEXVERSION" val="160"/>
  <p:tag name="LATEXADDIN" val="\documentclass{article}&#10;\usepackage{amsmath}&#10;\pagestyle{empty}&#10;\begin{document}&#10;$\frac{dG}{dt} = - \frac{G - G_e}{T_p} - \frac{G {\cal W}}{{\cal&#10;W}_{es}T_p}.$&#10;&#10;&#10;&#10;\end{document}"/>
  <p:tag name="IGUANATEXSIZE" val="20"/>
  <p:tag name="IGUANATEXCURSOR" val="15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5.111"/>
  <p:tag name="ORIGINALWIDTH" val="4290.964"/>
  <p:tag name="OUTPUTTYPE" val="PNG"/>
  <p:tag name="IGUANATEXVERSION" val="160"/>
  <p:tag name="LATEXADDIN" val="\documentclass{article}&#10;\usepackage{amsmath}&#10;\pagestyle{empty}&#10;\begin{document}&#10; We assume that at a certain energy, a negative feedback&#10;takes over, i.e. the loss start increasing with energy. The&#10;simplest form of nonlinear loss that will show a transition from&#10;positive to negative feedback is:&#10;$$&#10;L({\cal W}) = L_L + a({\cal W} - {\cal W}_0)^2, $$&#10;where ${\cal W}_0$ defines the energy at which the nonlinear&#10;losses switch over from saturable losses (positive feedback) to&#10;induced losses (negative feedback).&#10;&#10;&#10;&#10;\end{document}"/>
  <p:tag name="IGUANATEXSIZE" val="20"/>
  <p:tag name="IGUANATEXCURSOR" val="34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5.913"/>
  <p:tag name="ORIGINALWIDTH" val="4286.464"/>
  <p:tag name="OUTPUTTYPE" val="PNG"/>
  <p:tag name="IGUANATEXVERSION" val="160"/>
  <p:tag name="LATEXADDIN" val="\documentclass{article}&#10;\usepackage{amsmath}&#10;\pagestyle{empty}&#10;\begin{document}&#10; The combined&#10;effect of gain and loss for the pulse energy per round trip is&#10;${d{\cal W}}/(dt/\tau_{\rm rt})  =  G - L$ or:&#10;$$&#10;\frac{d{\cal W}}{dt}  =  \frac{G - L_L - a({\cal W}&#10; - {\cal W}_0)^2}{\tau_{\rm RT}} {\cal W}.&#10;$$&#10;&#10;&#10;&#10;\end{document}"/>
  <p:tag name="IGUANATEXSIZE" val="20"/>
  <p:tag name="IGUANATEXCURSOR" val="20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32.9208"/>
  <p:tag name="ORIGINALWIDTH" val="1961.755"/>
  <p:tag name="OUTPUTTYPE" val="PNG"/>
  <p:tag name="IGUANATEXVERSION" val="160"/>
  <p:tag name="LATEXADDIN" val="\documentclass{article}&#10;\usepackage{amsmath}&#10;\pagestyle{empty}&#10;\begin{document}&#10;\begin{eqnarray}&#10;\frac{d{\cal W}}{dt} &amp; = &amp; \frac{G - L_L - a({\cal W} - {\cal&#10;W}_0)^2}{\tau_{\rm RT}}&#10;{\cal W} \nonumber \\&#10;\frac{dG}{dt} &amp; = &amp; - \frac{G - G_e}{T_p} - \frac{G{\cal W}}{{\cal&#10;W}_{es}T_p}.  \nonumber&#10;\end{eqnarray}&#10;&#10;&#10;&#10;\end{document}"/>
  <p:tag name="IGUANATEXSIZE" val="20"/>
  <p:tag name="IGUANATEXCURSOR" val="31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32.9208"/>
  <p:tag name="ORIGINALWIDTH" val="1961.755"/>
  <p:tag name="OUTPUTTYPE" val="PNG"/>
  <p:tag name="IGUANATEXVERSION" val="160"/>
  <p:tag name="LATEXADDIN" val="\documentclass{article}&#10;\usepackage{amsmath}&#10;\pagestyle{empty}&#10;\begin{document}&#10;\begin{eqnarray}&#10;\frac{d{\cal W}}{dt} &amp; = &amp; \frac{G - L_L - a({\cal W} - {\cal&#10;W}_0)^2}{\tau_{\rm RT}}&#10;{\cal W} \nonumber \\&#10;\frac{dG}{dt} &amp; = &amp; - \frac{G - G_e}{T_p} - \frac{G{\cal W}}{{\cal&#10;W}_{es}T_p}.  \nonumber&#10;\end{eqnarray}&#10;&#10;&#10;&#10;\end{document}"/>
  <p:tag name="IGUANATEXSIZE" val="20"/>
  <p:tag name="IGUANATEXCURSOR" val="31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0.9261"/>
  <p:tag name="ORIGINALWIDTH" val="3834.271"/>
  <p:tag name="OUTPUTTYPE" val="PNG"/>
  <p:tag name="IGUANATEXVERSION" val="160"/>
  <p:tag name="LATEXADDIN" val="\documentclass{article}&#10;\usepackage{amsmath}&#10;\pagestyle{empty}&#10;\begin{document}&#10; Steady state,&#10;$d{\cal W}/dt = 0$, is reached when $G({\cal W}) = L_L + a({\cal&#10;W}-{\cal W}_0)^2$.  $$&#10;\frac{G_e}{1 + \frac{{\cal W}}{{\cal W}_{es}}} = L_L + a({\cal W}&#10;- {\cal W}_0)^2 $$&#10;&#10;&#10;&#10;\end{document}"/>
  <p:tag name="IGUANATEXSIZE" val="20"/>
  <p:tag name="IGUANATEXCURSOR" val="26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4.867"/>
  <p:tag name="ORIGINALWIDTH" val="4281.215"/>
  <p:tag name="OUTPUTTYPE" val="PNG"/>
  <p:tag name="IGUANATEXVERSION" val="160"/>
  <p:tag name="LATEXADDIN" val="\documentclass{article}&#10;\usepackage{amsmath}&#10;\pagestyle{empty}&#10;\begin{document}&#10;The evolution of energy and gain&#10;can be calculated using ${\cal W}=0$ and $G=G_e$, and ${\cal W}={\cal W}_{sp}$ and&#10;$G=G_e$ :&#10;\begin{eqnarray}&#10;{\cal W}(t)&amp;=&amp;  {\cal W}_{sp} \exp \left( \frac{ G_e-L_L-a{\cal&#10;W}_{0}^2} {\tau_{RT}}\,\,   t     \right) \nonumber \\  G(t)&amp;=&amp;&#10;G_e \exp \left( -\frac{{\cal W}_{sp}}{{\cal W}_{es}T_p} \,\,t&#10;\right).&#10;\nonumber&#10;\end{eqnarray}&#10;&#10;&#10;&#10;\end{document}"/>
  <p:tag name="IGUANATEXSIZE" val="20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32.9208"/>
  <p:tag name="ORIGINALWIDTH" val="1961.755"/>
  <p:tag name="OUTPUTTYPE" val="PNG"/>
  <p:tag name="IGUANATEXVERSION" val="160"/>
  <p:tag name="LATEXADDIN" val="\documentclass{article}&#10;\usepackage{amsmath}&#10;\pagestyle{empty}&#10;\begin{document}&#10;\begin{eqnarray}&#10;\frac{d{\cal W}}{dt} &amp; = &amp; \frac{G - L_L - a({\cal W} - {\cal&#10;W}_0)^2}{\tau_{\rm RT}}&#10;{\cal W} \nonumber \\&#10;\frac{dG}{dt} &amp; = &amp; - \frac{G - G_e}{T_p} - \frac{G{\cal W}}{{\cal&#10;W}_{es}T_p}.  \nonumber&#10;\end{eqnarray}&#10;&#10;&#10;&#10;\end{document}"/>
  <p:tag name="IGUANATEXSIZE" val="20"/>
  <p:tag name="IGUANATEXCURSOR" val="31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At the points of&#10;constructive interference (separated by $\lambda/2$),&#10;the local intensity is $4 \times$ the intensity of a single&#10;beam. At the nodes, it is zero.&#10;When a single beam of amplitude ${\cal E}_1$ is sent through the absorber,&#10;its attenuation is given by:&#10;$$&#10;\frac{d ({\cal E}_1^2)}{dz} =&#10;\frac{\alpha ({\cal E}_1^2)}&#10;{1 + \frac{({\cal E}_1^2)}{{\cal E}_s^2}}.&#10;$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45"/>
  <p:tag name="PICTUREFILESIZE" val="92382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If a second beam of amplitude ${\cal E}_2 = {\cal E}_1$&#10;is sent counterpropagating to&#10;the first, the medium is excited by the superposition of two&#10;interfering fields. The sum of the absorption of each beam in&#10;the presence of the other is:&#10;\begin{eqnarray}&#10;2 \frac{d ({\cal E}_1^2)}{dz} &amp; = &amp; \left \langle \frac{&#10;2 \alpha ({\cal E}_1^2)(1 + \cos 2kz)}&#10;{1 + 2 ({\cal E}_1^2)(1 + \cos 2kz)/{\cal E}_s^2} \right \rangle _z&#10;\nonumber \\&#10;&amp; \approx &amp; 2 \alpha ({\cal E}_1^2) \left [&#10;\langle 1 + \cos 2kz \rangle_z - \frac{2 ({\cal E}_1^2)}{{\cal E}_s^2}&#10;\langle (1 + \cos 2kz)^2 \rangle_z \right ] \nonumber \\&#10;&amp; = &amp; 2 \alpha ({\cal E}_1^2) \left(1 - 3 \frac{({\cal E}_1^2)}{{\cal E}_s^2}&#10;\right).&#10;\nonumber&#10;\end{eqnarray}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45"/>
  <p:tag name="PICTUREFILESIZE" val="152430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dI_1}{dz} = \frac{\alpha I_1}{1 + 3 I_1/I_s}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62"/>
  <p:tag name="PICTUREFILESIZE" val="3306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1.4773"/>
  <p:tag name="ORIGINALWIDTH" val="1374.578"/>
  <p:tag name="OUTPUTTYPE" val="PNG"/>
  <p:tag name="IGUANATEXVERSION" val="160"/>
  <p:tag name="LATEXADDIN" val="\documentclass{article}&#10;\usepackage{amsmath}&#10;\pagestyle{empty}&#10;\begin{document}&#10;$\frac{d \Delta N}{dt} = -\frac{I \Delta N}{W_s'} - \frac{\Delta N -&#10;\Delta N_e}{T_p}$&#10;&#10;&#10;&#10;\end{document}"/>
  <p:tag name="IGUANATEXSIZE" val="20"/>
  <p:tag name="IGUANATEXCURSOR" val="12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.7297"/>
  <p:tag name="ORIGINALWIDTH" val="1345.332"/>
  <p:tag name="OUTPUTTYPE" val="PNG"/>
  <p:tag name="IGUANATEXVERSION" val="160"/>
  <p:tag name="LATEXADDIN" val="\documentclass{article}&#10;\usepackage{amsmath}&#10;\pagestyle{empty}&#10;\begin{document}&#10;$I \propto |E_1 e^{-i \vec{k_1}} + E_2 e^{-i \vec{k_2}}|^2$&#10;&#10;&#10;&#10;\end{document}"/>
  <p:tag name="IGUANATEXSIZE" val="20"/>
  <p:tag name="IGUANATEXCURSOR" val="13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7.7315"/>
  <p:tag name="ORIGINALWIDTH" val="2433.446"/>
  <p:tag name="OUTPUTTYPE" val="PNG"/>
  <p:tag name="IGUANATEXVERSION" val="160"/>
  <p:tag name="LATEXADDIN" val="\documentclass{article}&#10;\usepackage{amsmath}&#10;\pagestyle{empty}&#10;\begin{document}&#10;Grating in population $\Delta N$ with  $\vec{K} = \vec{k_1}- \vec{k_2}$&#10;&#10;&#10;&#10;\end{document}"/>
  <p:tag name="IGUANATEXSIZE" val="20"/>
  <p:tag name="IGUANATEXCURSOR" val="12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7.7315"/>
  <p:tag name="ORIGINALWIDTH" val="3651.293"/>
  <p:tag name="OUTPUTTYPE" val="PNG"/>
  <p:tag name="IGUANATEXVERSION" val="160"/>
  <p:tag name="LATEXADDIN" val="\documentclass{article}&#10;\usepackage{amsmath}&#10;\pagestyle{empty}&#10;\begin{document}&#10;A third field with k vector  $-\vec{k_1}$ will scatter&#10;along the direction  $- \vec{k_2}$&#10;&#10;&#10;&#10;\end{document}"/>
  <p:tag name="IGUANATEXSIZE" val="20"/>
  <p:tag name="IGUANATEXCURSOR" val="15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dI_1}{dz} = \frac{\alpha I_1}{1 + 3 I_1/I_s}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62"/>
  <p:tag name="PICTUREFILESIZE" val="3306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frac{dI_1}{dz} = \frac{\alpha I_1}{1 + \beta I_1 + \theta I_2}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69"/>
  <p:tag name="PICTUREFILESIZE" val="3606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For a purely homogeneously broadened line, $\theta = 2\beta$.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227"/>
  <p:tag name="PICTUREFILESIZE" val="7955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\cal E}_p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1"/>
  <p:tag name="PICTUREFILESIZE" val="172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\cal E}_s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9"/>
  <p:tag name="PICTUREFILESIZE" val="156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\cal E}_2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1"/>
  <p:tag name="PICTUREFILESIZE" val="170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\cal E}_1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1"/>
  <p:tag name="PICTUREFILESIZE" val="125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propto \frac{p^2}{\Delta \omega_1^2} \tilde{\cal E}_1 &#10;\tilde{\cal E}_2 \tilde{\cal E}_p^*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34"/>
  <p:tag name="PICTUREFILESIZE" val="1281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frac{\partial \tilde{\cal E}_s}{\partial z}   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4"/>
  <p:tag name="PICTUREFILESIZE" val="477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{\cal E} = \frac{e^{-0.15 i \frac{t}{\tau}^2}}&#10;{e^{- \frac{t}{0.75 \tau}}&#10;+ e^{- \frac{t}{1.25 \tau}}}   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03"/>
  <p:tag name="PICTUREFILESIZE" val="1367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eqnarray}&#10;\dot{\tilde{Q}}_2 &amp; = &amp; i \Delta \omega_2(t)&#10; \tilde{Q}_2 -  \tilde{\cal E}^2 W - \eta  \tilde{\cal E}_3\tilde{\cal E}^* W- \frac{\tilde{Q}_2 }{T_2} \nonumber \\&#10;\dot{W} &amp; = &amp;  Re \left [\tilde{\cal E}^2 \tilde{Q_2}^* \right ] - \frac{W - W_0}{T_1}  \nonumber 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15"/>
  <p:tag name="PICTUREFILESIZE" val="4492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vec{\cal E} = \left( [\tilde{\cal E}^2]_r,&#10;[\tilde{\cal E}^2]_i, \Delta \omega_2 \right )$ \\&#10;$\vec{\cal P} = \left ( [\tilde{Q}_2]_r,&#10;[\tilde{Q}_2]_i,W \right 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16"/>
  <p:tag name="PICTUREFILESIZE" val="2637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$\frac{\partial \vec{\cal P}}{\partial t} =&#10;  \vec{\cal P} \times \vec{\cal E}$$&#10; 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19"/>
  <p:tag name="PICTUREFILESIZE" val="887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vec{\cal E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6"/>
  <p:tag name="PICTUREFILESIZE" val="130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Delta \omega_2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43"/>
  <p:tag name="PICTUREFILESIZE" val="262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ilde{\cal P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6"/>
  <p:tag name="PICTUREFILESIZE" val="128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frac{\partial \tilde{\cal E}}{\partial z} = - \alpha_2 \tilde{Q}_2 \tilde{\cal E}^* - \frac{\alpha}{2}\tilde{\cal E} + \eta\alpha_2 \tilde{\cal E}_3 \tilde{Q}_2^* 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315"/>
  <p:tag name="PICTUREFILESIZE" val="2235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frac{\partial \tilde{\cal E}_s}{\partial z} = - \alpha_2 \tilde{Q}_2 \tilde{\cal E}_p^*  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54"/>
  <p:tag name="PICTUREFILESIZE" val="1254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\propto \frac{p^2}{\Delta \omega_1^2} \tilde{\cal E}_1 &#10;\tilde{\cal E}_2 \tilde{\cal E}_p^*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34"/>
  <p:tag name="PICTUREFILESIZE" val="1281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ilde{Q}_2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6"/>
  <p:tag name="PICTUREFILESIZE" val="235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ilde{Q}_2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6"/>
  <p:tag name="PICTUREFILESIZE" val="235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ilde{\cal E}^2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3"/>
  <p:tag name="PICTUREFILESIZE" val="196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5.973"/>
  <p:tag name="ORIGINALWIDTH" val="1370.079"/>
  <p:tag name="OUTPUTTYPE" val="PNG"/>
  <p:tag name="IGUANATEXVERSION" val="160"/>
  <p:tag name="LATEXADDIN" val="\documentclass{article}&#10;\usepackage{amsmath}&#10;\pagestyle{empty}&#10;\begin{document}&#10;$w =  \frac{ 1 + \Delta \omega^2 T_2^2 }&#10;{1 + \Delta \omega^2 T_2^2 + \kappa^2 {\cal E}^2 T_1T_2} w_0$&#10;&#10;&#10;&#10;\end{document}"/>
  <p:tag name="IGUANATEXSIZE" val="20"/>
  <p:tag name="IGUANATEXCURSOR" val="9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7.4091"/>
  <p:tag name="ORIGINALWIDTH" val="4290.964"/>
  <p:tag name="OUTPUTTYPE" val="PNG"/>
  <p:tag name="IGUANATEXVERSION" val="160"/>
  <p:tag name="LATEXADDIN" val="\documentclass{article}&#10;\usepackage{amsmath}&#10;\pagestyle{empty}&#10;\begin{document}&#10;Instead of a two-level system at one frequency $\omega_0$, we have  a frequency distribution $g$ of two&#10;level systems.  Therefore the absorption coefficient takes the form:&#10;$$&#10;\alpha = \alpha_0 \int_{-\infty}^\infty \frac{g(\omega_0)d\omega_0) }{ 1 + \Delta \omega^2 T_2^2 + \frac{I}{I_s}}&#10;$$&#10;&#10;&#10;&#10;&#10;\end{document}"/>
  <p:tag name="IGUANATEXSIZE" val="20"/>
  <p:tag name="IGUANATEXCURSOR" val="36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28.4214"/>
  <p:tag name="ORIGINALWIDTH" val="4032.996"/>
  <p:tag name="OUTPUTTYPE" val="PNG"/>
  <p:tag name="IGUANATEXVERSION" val="160"/>
  <p:tag name="LATEXADDIN" val="\documentclass{article}&#10;\usepackage{amsmath}&#10;\pagestyle{empty}&#10;\begin{document}&#10;For a uniform frequency distribution $g = g_0$,the saturation takes the form:&#10;$$&#10;\alpha = \alpha_0 \frac{1 }{\sqrt{ 1 +  \frac{I}{I_s}}}&#10;$$&#10;&#10;&#10;&#10;&#10;\end{document}"/>
  <p:tag name="IGUANATEXSIZE" val="20"/>
  <p:tag name="IGUANATEXCURSOR" val="21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24.522"/>
  <p:tag name="ORIGINALWIDTH" val="4290.213"/>
  <p:tag name="OUTPUTTYPE" val="PNG"/>
  <p:tag name="IGUANATEXVERSION" val="160"/>
  <p:tag name="LATEXADDIN" val="\documentclass{article}&#10;\usepackage{amsmath}&#10;\pagestyle{empty}&#10;\begin{document}&#10;\begin{center}&#10;\begin{eqnarray}&#10;\alpha_r &amp; = &amp; \frac{\alpha_0}{1 + \Delta \omega^2 T_2^2 + \frac{I}{I_s}} \nonumber \\&#10;\alpha_i &amp; = &amp; \frac{\alpha_0 \Delta \omega T_2}{1 + \Delta \omega^2 T_2^2 + \frac{I}{I_s}}\nonumber&#10;\end{eqnarray}&#10;\end{center}&#10;These equations are the imaginary and real parts of the complex function:&#10;$$&#10;\frac{\frac{1}{2} \frac{\alpha_0}{1 + \frac{I}{I_s}}}{\Delta \omega \frac{T_2}{\sqrt{1 + \frac{I}{I_s}}} + i}.&#10;$$&#10;As an intense ($I&gt;I_s$) beam is scanned across the line, the saturation intensity increases away&#10;from the line.  Since the line is saturated more in the center than in the wings, it appears broadened.&#10;The linewidth measured with an intense beam would be:&#10;$$&#10;\Delta \omega_{FWHM}(I) = \frac{2}{T_2}\sqrt{1 + \frac{I}{I_s}}.&#10;$$&#10;The lineshape can be understood by rewriting $\alpha$ in the form:&#10;\begin{eqnarray}&#10;\alpha_r &amp; = &amp; \frac{\frac{\alpha_0}{1 + \frac{I}{I_s}}}{1 + \frac{\Delta \omega^2 T_2^2}{1 + \frac{I}{I_s}}} \nonumber \\&#10;\alpha_i &amp; = &amp; \frac{\frac{\alpha_0 \Delta \omega T_2}&#10;{1 + \frac{I}{I_s}}}{1 + \frac{\Delta \omega^2 T_2^2}{1 + \frac{I}{I_s}}} \nonumber&#10;\end{eqnarray}&#10;&#10;&#10;&#10;\end{document}"/>
  <p:tag name="IGUANATEXSIZE" val="20"/>
  <p:tag name="IGUANATEXCURSOR" val="89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0.7349"/>
  <p:tag name="OUTPUTTYPE" val="PNG"/>
  <p:tag name="IGUANATEXVERSION" val="160"/>
  <p:tag name="LATEXADDIN" val="\documentclass{article}&#10;\usepackage{amsmath}&#10;\pagestyle{empty}&#10;\begin{document}&#10;$kv$&#10;&#10;&#10;&#10;\end{document}"/>
  <p:tag name="IGUANATEXSIZE" val="20"/>
  <p:tag name="IGUANATEXCURSOR" val="8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0.7349"/>
  <p:tag name="OUTPUTTYPE" val="PNG"/>
  <p:tag name="IGUANATEXVERSION" val="160"/>
  <p:tag name="LATEXADDIN" val="\documentclass{article}&#10;\usepackage{amsmath}&#10;\pagestyle{empty}&#10;\begin{document}&#10;$kv$&#10;&#10;&#10;&#10;\end{document}"/>
  <p:tag name="IGUANATEXSIZE" val="20"/>
  <p:tag name="IGUANATEXCURSOR" val="8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.7218"/>
  <p:tag name="ORIGINALWIDTH" val="1584.552"/>
  <p:tag name="OUTPUTTYPE" val="PNG"/>
  <p:tag name="IGUANATEXVERSION" val="160"/>
  <p:tag name="LATEXADDIN" val="\documentclass{article}&#10;\usepackage{amsmath}&#10;\pagestyle{empty}&#10;\begin{document}&#10;Saturation of the dip: $\frac{\alpha}{\sqrt{1 + \frac{I}{I_s}}}$&#10;&#10;&#10;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7.4091"/>
  <p:tag name="ORIGINALWIDTH" val="4290.964"/>
  <p:tag name="OUTPUTTYPE" val="PNG"/>
  <p:tag name="IGUANATEXVERSION" val="160"/>
  <p:tag name="LATEXADDIN" val="\documentclass{article}&#10;\usepackage{amsmath}&#10;\pagestyle{empty}&#10;\begin{document}&#10;Instead of a two-level system at one frequency $\omega_0$, we have  a frequency distribution $g$ of two&#10;level systems.  Therefore the absorption coefficient takes the form:&#10;$$&#10;\alpha = \alpha_0 \int_{-\infty}^\infty \frac{g(\omega_0)d\omega_0) }{ 1 + \Delta \omega^2 T_2^2 + \frac{I}{I_s}}&#10;$$&#10;&#10;&#10;&#10;&#10;\end{document}"/>
  <p:tag name="IGUANATEXSIZE" val="20"/>
  <p:tag name="IGUANATEXCURSOR" val="36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1121.11"/>
  <p:tag name="OUTPUTTYPE" val="PNG"/>
  <p:tag name="IGUANATEXVERSION" val="160"/>
  <p:tag name="LATEXADDIN" val="\documentclass{article}&#10;\usepackage{amsmath}&#10;\pagestyle{empty}&#10;\begin{document}&#10;$e^{i(\omega t - k vt)} = e^{i(\omega - k v)t}$&#10;&#10;&#10;&#10;\end{document}"/>
  <p:tag name="IGUANATEXSIZE" val="20"/>
  <p:tag name="IGUANATEXCURSOR" val="12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21.4848"/>
  <p:tag name="OUTPUTTYPE" val="PNG"/>
  <p:tag name="IGUANATEXVERSION" val="160"/>
  <p:tag name="LATEXADDIN" val="\documentclass{article}&#10;\usepackage{amsmath}&#10;\pagestyle{empty}&#10;\begin{document}&#10;$\omega_0$&#10;&#10;&#10;&#10;\end{document}"/>
  <p:tag name="IGUANATEXSIZE" val="20"/>
  <p:tag name="IGUANATEXCURSOR" val="10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4.9794"/>
  <p:tag name="ORIGINALWIDTH" val="1022.122"/>
  <p:tag name="OUTPUTTYPE" val="PNG"/>
  <p:tag name="IGUANATEXVERSION" val="160"/>
  <p:tag name="LATEXADDIN" val="\documentclass{article}&#10;\usepackage{amsmath}&#10;\pagestyle{empty}&#10;\begin{document}&#10;$\dot{w} = -\frac{ I w}{I_s T_1} - \frac{w - w_0}{T_1}$&#10;&#10;&#10;&#10;\end{document}"/>
  <p:tag name="IGUANATEXSIZE" val="20"/>
  <p:tag name="IGUANATEXCURSOR" val="11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3.2246"/>
  <p:tag name="ORIGINALWIDTH" val="1450.319"/>
  <p:tag name="OUTPUTTYPE" val="PNG"/>
  <p:tag name="IGUANATEXVERSION" val="160"/>
  <p:tag name="LATEXADDIN" val="\documentclass{article}&#10;\usepackage{amsmath}&#10;\pagestyle{empty}&#10;\begin{document}&#10;$\dot{w} = -\frac{ \kappa^2 {\cal E}^2 T_1 T_2 w}{(1 + \Delta \omega^2 T_2^2)T_1} - \frac{w - w_0}{T_1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114.361"/>
  <p:tag name="OUTPUTTYPE" val="PNG"/>
  <p:tag name="IGUANATEXVERSION" val="160"/>
  <p:tag name="LATEXADDIN" val="\documentclass{article}&#10;\usepackage{amsmath}&#10;\pagestyle{empty}&#10;\begin{document}&#10;$I_s = I_{s0} (1 + \Delta \omega^2 T_2^2)$&#10;&#10;&#10;&#10;\end{document}"/>
  <p:tag name="IGUANATEXSIZE" val="20"/>
  <p:tag name="IGUANATEXCURSOR" val="10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3.7308"/>
  <p:tag name="ORIGINALWIDTH" val="3083.615"/>
  <p:tag name="OUTPUTTYPE" val="PNG"/>
  <p:tag name="IGUANATEXVERSION" val="160"/>
  <p:tag name="LATEXADDIN" val="\documentclass{article}&#10;\usepackage{amsmath}&#10;\pagestyle{empty}&#10;\begin{document}&#10;Saturation energy density at resonance $ I_{s0} T_1 = W_s = \frac{\hbar \omega}{ \sigma}$&#10;&#10;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.478"/>
  <p:tag name="ORIGINALWIDTH" val="643.4196"/>
  <p:tag name="OUTPUTTYPE" val="PNG"/>
  <p:tag name="IGUANATEXVERSION" val="160"/>
  <p:tag name="LATEXADDIN" val="\documentclass{article}&#10;\usepackage{amsmath}&#10;\pagestyle{empty}&#10;\begin{document}&#10;${\cal E}_{s0} = \frac{1}{\sqrt{T_1 T_2}}$&#10;\end{document}"/>
  <p:tag name="IGUANATEXSIZE" val="20"/>
  <p:tag name="IGUANATEXCURSOR" val="82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07.9115"/>
  <p:tag name="OUTPUTTYPE" val="PNG"/>
  <p:tag name="IGUANATEXVERSION" val="160"/>
  <p:tag name="LATEXADDIN" val="\documentclass{article}&#10;\usepackage{amsmath}&#10;\pagestyle{empty}&#10;\begin{document}&#10;$w = N_1 - N_2$&#10;&#10;&#10;&#10;\end{document}"/>
  <p:tag name="IGUANATEXSIZE" val="20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88.9389"/>
  <p:tag name="ORIGINALWIDTH" val="3304.837"/>
  <p:tag name="OUTPUTTYPE" val="PNG"/>
  <p:tag name="IGUANATEXVERSION" val="160"/>
  <p:tag name="LATEXADDIN" val="\documentclass{article}&#10;\usepackage{amsmath}&#10;\pagestyle{empty}&#10;\begin{document}&#10;\noindent&#10;Einstein coefficient for stimulated emission:&#10;$\frac{ d N_2}{dt} = - B_{21} N_2 I$ \\&#10;Einstein coefficient for absorption: &#10;$\frac{ d N_1}{dt} = - B_{12} N_1 I$ \\&#10;$\frac {dw}{dt} = \frac{ d N_2}{dt} -&#10;\frac{ d N_1}{dt} = -B w I $&#10;&#10;&#10;\end{document}"/>
  <p:tag name="IGUANATEXSIZE" val="20"/>
  <p:tag name="IGUANATEXCURSOR" val="12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1760.03"/>
  <p:tag name="OUTPUTTYPE" val="PNG"/>
  <p:tag name="IGUANATEXVERSION" val="160"/>
  <p:tag name="LATEXADDIN" val="\documentclass{article}&#10;\usepackage{amsmath}&#10;\pagestyle{empty}&#10;\begin{document}&#10;Absorption coefficient: $\alpha_0 = N \sigma$&#10;&#10;&#10;&#10;\end{document}"/>
  <p:tag name="IGUANATEXSIZE" val="20"/>
  <p:tag name="IGUANATEXCURSOR" val="10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88.9389"/>
  <p:tag name="ORIGINALWIDTH" val="3307.087"/>
  <p:tag name="OUTPUTTYPE" val="PNG"/>
  <p:tag name="IGUANATEXVERSION" val="160"/>
  <p:tag name="LATEXADDIN" val="\documentclass{article}&#10;\usepackage{amsmath}&#10;\pagestyle{empty}&#10;\begin{document}&#10;\noindent&#10;Einstein coefficient for stimulated emission:&#10;$\frac{ d N_2}{dt} = - B_{21} N_2 I$ \\&#10;Einstein coefficient for absorption: \ \ \ \ \ \ \ \ \ \ \ \&#10;$\frac{ d N_1}{dt} = - B_{12} N_1 I$ \\&#10;$\frac {dw}{dt} = \frac{ d N_2}{dt} -&#10;\frac{ d N_1}{dt} = -B w I $&#10;&#10;&#10;\end{document}"/>
  <p:tag name="IGUANATEXSIZE" val="20"/>
  <p:tag name="IGUANATEXCURSOR" val="23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22.4597"/>
  <p:tag name="ORIGINALWIDTH" val="3605.549"/>
  <p:tag name="OUTPUTTYPE" val="PNG"/>
  <p:tag name="IGUANATEXVERSION" val="160"/>
  <p:tag name="LATEXADDIN" val="\documentclass{article}&#10;\usepackage{amsmath}&#10;\pagestyle{empty}&#10;\begin{document}&#10;\noindent&#10;Einstein coefficient for stimulated emission:&#10;$\frac{ d N_2}{dt} = - B_{21} N_2 \rho(\nu)d\nu$ \\&#10;Einstein coefficient for absorption: \ \ \ \ \ \ \ \ \ \ \ \&#10;$\frac{ d N_1}{dt} = - B_{12} N_1 \rho(\nu)d\nu$ \\&#10;&#10;&#10;&#10;\end{document}"/>
  <p:tag name="IGUANATEXSIZE" val="20"/>
  <p:tag name="IGUANATEXCURSOR" val="28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2380.203"/>
  <p:tag name="OUTPUTTYPE" val="PNG"/>
  <p:tag name="IGUANATEXVERSION" val="160"/>
  <p:tag name="LATEXADDIN" val="\documentclass{article}&#10;\usepackage{amsmath}&#10;\pagestyle{empty}&#10;\begin{document}&#10;$\rho$ in J/cm$^3 \rightarrow \rho \ c$ in W/cm$^2$&#10;$\rightarrow I$ in W/cm$^2$&#10;&#10;&#10;&#10;\end{document}"/>
  <p:tag name="IGUANATEXSIZE" val="16"/>
  <p:tag name="IGUANATEXCURSOR" val="11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j = h \nu$&#10;\end{document}&#10;"/>
  <p:tag name="FILENAME" val="TP_tmp"/>
  <p:tag name="FORMAT" val="bmpmono"/>
  <p:tag name="RES" val="1200"/>
  <p:tag name="BLEND" val="0"/>
  <p:tag name="TRANSPARENT" val="0"/>
  <p:tag name="TBUG" val="0"/>
  <p:tag name="ALLOWFS" val="0"/>
  <p:tag name="ORIGWIDTH" val="33"/>
  <p:tag name="PICTUREFILESIZE" val="13238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5.7293"/>
  <p:tag name="ORIGINALWIDTH" val="1619.048"/>
  <p:tag name="OUTPUTTYPE" val="PNG"/>
  <p:tag name="IGUANATEXVERSION" val="160"/>
  <p:tag name="LATEXADDIN" val="\documentclass{article}\pagestyle{empty}&#10;\begin{document}&#10;$\rho(\nu) = {\rm (coefficient)} \times \frac{\epsilon_j}{e^{\epsilon_j/kT} - 1}$&#10;\end{document}&#10;&#10;"/>
  <p:tag name="IGUANATEXSIZE" val="20"/>
  <p:tag name="IGUANATEXCURSOR" val="114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9802"/>
  <p:tag name="ORIGINALWIDTH" val="1634.796"/>
  <p:tag name="OUTPUTTYPE" val="PNG"/>
  <p:tag name="IGUANATEXVERSION" val="160"/>
  <p:tag name="LATEXADDIN" val="\documentclass{article}\pagestyle{empty}&#10;\begin{document}&#10;$\rho(\nu) = {\rm (coefficient)} \times \frac{h \nu}{e^{h \nu/kT} - 1}$&#10;\end{document}&#10;&#10;"/>
  <p:tag name="IGUANATEXSIZE" val="20"/>
  <p:tag name="IGUANATEXCURSOR" val="119"/>
  <p:tag name="TRANSPARENCY" val="Fals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2302"/>
  <p:tag name="ORIGINALWIDTH" val="3901.012"/>
  <p:tag name="OUTPUTTYPE" val="PNG"/>
  <p:tag name="IGUANATEXVERSION" val="160"/>
  <p:tag name="LATEXADDIN" val="\documentclass{article}&#10;\usepackage{amsmath}&#10;\usepackage{color}&#10;\pagestyle{empty}&#10;\begin{document}&#10;&#10;&#10;Generalization to 3 dimensions - cube of side $a$:&#10;\textcolor{red}{$\nu = \frac{c}{2 a n } \sqrt{m^2 + p^2 + q^2}$}&#10;&#10;\end{document}"/>
  <p:tag name="IGUANATEXSIZE" val="16"/>
  <p:tag name="IGUANATEXCURSOR" val="21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.7312"/>
  <p:tag name="ORIGINALWIDTH" val="493.4384"/>
  <p:tag name="OUTPUTTYPE" val="PNG"/>
  <p:tag name="IGUANATEXVERSION" val="160"/>
  <p:tag name="LATEXADDIN" val="\documentclass{article}&#10;\usepackage{amsmath}&#10;\usepackage{color}&#10;\pagestyle{empty}&#10;\begin{document}&#10;&#10;&#10;\textcolor{red}{\bf $R = \frac{2 n a \nu}{c}$}&#10;&#10;\end{document}"/>
  <p:tag name="IGUANATEXSIZE" val="16"/>
  <p:tag name="IGUANATEXCURSOR" val="16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2.4784"/>
  <p:tag name="ORIGINALWIDTH" val="1190.851"/>
  <p:tag name="OUTPUTTYPE" val="PNG"/>
  <p:tag name="IGUANATEXVERSION" val="160"/>
  <p:tag name="LATEXADDIN" val="\documentclass{article}&#10;\usepackage{amsmath}&#10;\pagestyle{empty}&#10;\begin{document}&#10;&#10;&#10;$N = \frac{4}{3} \pi R^3 = \frac{8 \pi n^3 \nu^3 a^3}{3 c^3}$&#10;&#10;\end{document}"/>
  <p:tag name="IGUANATEXSIZE" val="16"/>
  <p:tag name="IGUANATEXCURSOR" val="10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2.4784"/>
  <p:tag name="ORIGINALWIDTH" val="2328.459"/>
  <p:tag name="OUTPUTTYPE" val="PNG"/>
  <p:tag name="IGUANATEXVERSION" val="160"/>
  <p:tag name="LATEXADDIN" val="\documentclass{article}&#10;\usepackage{amsmath}&#10;\pagestyle{empty}&#10;\begin{document}&#10;&#10;&#10;Mode density $p(\nu) d\nu = &#10;\frac{1}{V}\frac{dN}{d\nu}d\nu =&#10;\frac{8 \pi n^3 \nu^2 d\nu}{c^3}$&#10;&#10;\end{document}"/>
  <p:tag name="IGUANATEXSIZE" val="16"/>
  <p:tag name="IGUANATEXCURSOR" val="15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0.4837"/>
  <p:tag name="ORIGINALWIDTH" val="2432.696"/>
  <p:tag name="OUTPUTTYPE" val="PNG"/>
  <p:tag name="IGUANATEXVERSION" val="160"/>
  <p:tag name="LATEXADDIN" val="\documentclass{article}&#10;\usepackage{amsmath}&#10;\usepackage{color}&#10;\pagestyle{empty}&#10;\begin{document}&#10;&#10;From previous slide: \textcolor{red}{$\rho(\nu) = p(\nu) \times \sum p(\epsilon_j) \epsilon_j$}&#10;\end{document}"/>
  <p:tag name="IGUANATEXSIZE" val="16"/>
  <p:tag name="IGUANATEXCURSOR" val="11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.9846"/>
  <p:tag name="ORIGINALWIDTH" val="1408.324"/>
  <p:tag name="OUTPUTTYPE" val="PNG"/>
  <p:tag name="IGUANATEXVERSION" val="160"/>
  <p:tag name="LATEXADDIN" val="\documentclass{article}&#10;\usepackage{amsmath}&#10;\pagestyle{empty}&#10;\begin{document}&#10;$\epsilon_j$ proportional to $\nu \rightarrow h \nu$&#10;&#10;&#10;&#10;\end{document}"/>
  <p:tag name="IGUANATEXSIZE" val="16"/>
  <p:tag name="IGUANATEXCURSOR" val="13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6.9779"/>
  <p:tag name="ORIGINALWIDTH" val="1202.1"/>
  <p:tag name="OUTPUTTYPE" val="PNG"/>
  <p:tag name="IGUANATEXVERSION" val="160"/>
  <p:tag name="LATEXADDIN" val="\documentclass{article}&#10;\usepackage{amsmath}&#10;\usepackage{color}&#10;\pagestyle{empty}&#10;\begin{document}&#10;&#10;\textcolor{red}{\bf&#10;$\rho(\nu) = \frac{8 \pi n^3 \nu^2}{ c^3}&#10;\frac{h \nu}{ e^{h \nu/kT} - 1}$}&#10;&#10;\end{document}"/>
  <p:tag name="IGUANATEXSIZE" val="16"/>
  <p:tag name="IGUANATEXCURSOR" val="2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.7312"/>
  <p:tag name="ORIGINALWIDTH" val="2789.651"/>
  <p:tag name="OUTPUTTYPE" val="PNG"/>
  <p:tag name="IGUANATEXVERSION" val="160"/>
  <p:tag name="LATEXADDIN" val="\documentclass{article}&#10;\usepackage{amsmath}&#10;\pagestyle{empty}&#10;\begin{document}&#10;$k = \frac{\omega n}{c} = \frac{2 \pi \nu n}{c}$ \hspace{1cm}&#10;$k L  = 2m \pi$ \hspace{1cm}&#10;$ \nu = m \frac{c}{2 n L}$ \\&#10;&#10;&#10;&#10;\end{document}"/>
  <p:tag name="IGUANATEXSIZE" val="20"/>
  <p:tag name="IGUANATEXCURSOR" val="17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6.9779"/>
  <p:tag name="ORIGINALWIDTH" val="1202.1"/>
  <p:tag name="OUTPUTTYPE" val="PNG"/>
  <p:tag name="IGUANATEXVERSION" val="160"/>
  <p:tag name="LATEXADDIN" val="\documentclass{article}&#10;\usepackage{amsmath}&#10;\pagestyle{empty}&#10;\begin{document}&#10;&#10;&#10;$\rho(\nu) = \frac{8 \pi n^3 \nu^2}{ c^3}&#10;\frac{h \nu}{ e^{h \nu/kT} - 1}$&#10;&#10;\end{document}"/>
  <p:tag name="IGUANATEXSIZE" val="16"/>
  <p:tag name="IGUANATEXCURSOR" val="130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20.9224"/>
  <p:tag name="ORIGINALWIDTH" val="2263.967"/>
  <p:tag name="OUTPUTTYPE" val="PNG"/>
  <p:tag name="IGUANATEXVERSION" val="160"/>
  <p:tag name="LATEXADDIN" val="\documentclass{article}&#10;\usepackage{amsmath}&#10;\pagestyle{empty}&#10;\begin{document}&#10;\noindent&#10;Spontaneous emission: $\frac{dN_2}{dt} = - A_{21} N_2$ \\&#10;Stimulated emission: \ $\frac{dN_2}{dt} =&#10; - B_{21} N_2 \rho(\nu) $ \\&#10;At equilibrium: $d/dt = 0$ \\&#10; $\frac{dN_2}{dt} = - A_{21} N_2 - B_{21}(N_2 - N_1) = 0$&#10;&#10;&#10;\end{document}"/>
  <p:tag name="IGUANATEXSIZE" val="16"/>
  <p:tag name="IGUANATEXCURSOR" val="89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6.228"/>
  <p:tag name="ORIGINALWIDTH" val="1556.055"/>
  <p:tag name="OUTPUTTYPE" val="PNG"/>
  <p:tag name="IGUANATEXVERSION" val="160"/>
  <p:tag name="LATEXADDIN" val="\documentclass{article}&#10;\usepackage{amsmath}&#10;\pagestyle{empty}&#10;\begin{document}&#10;$\rightarrow \frac{N_2}{N_1} = \frac{B_{21} \rho}{A_{21} + B_{21} \rho} = e^{- h \nu/kT}$&#10;&#10;&#10;\end{document}"/>
  <p:tag name="IGUANATEXSIZE" val="16"/>
  <p:tag name="IGUANATEXCURSOR" val="14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8.7289"/>
  <p:tag name="ORIGINALWIDTH" val="1884.514"/>
  <p:tag name="OUTPUTTYPE" val="PNG"/>
  <p:tag name="IGUANATEXVERSION" val="160"/>
  <p:tag name="LATEXADDIN" val="\documentclass{article}&#10;\usepackage{amsmath}&#10;\pagestyle{empty}&#10;\begin{document}&#10;Solving for $\rho(\nu)$: $\rho_{\nu} = &#10;\frac{A_{21}}{B_{21}} &#10;\frac{1}{e^{h \nu/kT} - 1}$&#10;&#10;&#10;&#10;&#10;\end{document}"/>
  <p:tag name="IGUANATEXSIZE" val="16"/>
  <p:tag name="IGUANATEXCURSOR" val="125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3.727"/>
  <p:tag name="ORIGINALWIDTH" val="746.1567"/>
  <p:tag name="OUTPUTTYPE" val="PNG"/>
  <p:tag name="IGUANATEXVERSION" val="160"/>
  <p:tag name="LATEXADDIN" val="\documentclass{article}&#10;\usepackage{amsmath}&#10;\pagestyle{empty}&#10;\begin{document}&#10;&#10;&#10;$\frac{A_{21}}{B_{21}} = \frac{8 \pi n^3 h\nu^3}{ c^3}&#10;$&#10;&#10;\end{document}"/>
  <p:tag name="IGUANATEXSIZE" val="16"/>
  <p:tag name="IGUANATEXCURSOR" val="9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8.8901"/>
  <p:tag name="ORIGINALWIDTH" val="4290.213"/>
  <p:tag name="OUTPUTTYPE" val="PNG"/>
  <p:tag name="IGUANATEXVERSION" val="160"/>
  <p:tag name="LATEXADDIN" val="\documentclass{article}&#10;\usepackage{amsmath}&#10;\pagestyle{empty}&#10;\begin{document}&#10;&#10;The population transfer between the two levels are related through:&#10;$$&#10;\frac{dN_2}{dt}  =  - A_{21} N_2 - B_{21} N_2 \rho(\nu) + B_{12} N_1  \rho(\nu) =  - \frac{dN_1}{dt},&#10;$$&#10;where $A_{21}$ and $B_{21}$ are the Einstein's coefficients for spontaneous and stimulated emission.&#10;&#10;&#10;&#10;&#10;\end{document}"/>
  <p:tag name="IGUANATEXSIZE" val="20"/>
  <p:tag name="IGUANATEXCURSOR" val="358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1318.335"/>
  <p:tag name="OUTPUTTYPE" val="PNG"/>
  <p:tag name="IGUANATEXVERSION" val="160"/>
  <p:tag name="LATEXADDIN" val="\documentclass{article}&#10;\usepackage{amsmath}&#10;\pagestyle{empty}&#10;\begin{document}&#10;&#10;&#10;$B_{21} = c^3/( n^3 8\pi h\nu^3) A_{21}$.&#10;&#10;\end{document}"/>
  <p:tag name="IGUANATEXSIZE" val="20"/>
  <p:tag name="IGUANATEXCURSOR" val="123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7.979"/>
  <p:tag name="ORIGINALWIDTH" val="2365.204"/>
  <p:tag name="OUTPUTTYPE" val="PNG"/>
  <p:tag name="IGUANATEXVERSION" val="160"/>
  <p:tag name="LATEXADDIN" val="\documentclass{article}&#10;\usepackage{amsmath}&#10;\pagestyle{empty}&#10;\begin{document}&#10;In the standard rate equation:&#10;$&#10;\frac{d N_2}{dt} = -\frac{I N_2}{W_s} $&#10;&#10;&#10;&#10;\end{document}"/>
  <p:tag name="IGUANATEXSIZE" val="20"/>
  <p:tag name="IGUANATEXCURSOR" val="152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3.4158"/>
  <p:tag name="ORIGINALWIDTH" val="3728.534"/>
  <p:tag name="OUTPUTTYPE" val="PNG"/>
  <p:tag name="IGUANATEXVERSION" val="160"/>
  <p:tag name="LATEXADDIN" val="\documentclass{article}&#10;\usepackage{amsmath}&#10;\pagestyle{empty}&#10;\begin{document}&#10;The radiation of intensity $I$ applies to the full line of width&#10;$1/T_2$.  $$I = \rho(\nu)\times \frac{c}{nT_2}$$.&#10;&#10;&#10;&#10;&#10;\end{document}"/>
  <p:tag name="IGUANATEXSIZE" val="20"/>
  <p:tag name="IGUANATEXCURSOR" val="187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3.4795"/>
  <p:tag name="ORIGINALWIDTH" val="716.9104"/>
  <p:tag name="OUTPUTTYPE" val="PNG"/>
  <p:tag name="IGUANATEXVERSION" val="160"/>
  <p:tag name="LATEXADDIN" val="\documentclass{article}&#10;\usepackage{amsmath}&#10;\pagestyle{empty}&#10;\begin{document}&#10;$B_{21} = \frac{c}{n T_2}\frac{1}{W_s}$&#10;&#10;&#10;&#10;\end{document}"/>
  <p:tag name="IGUANATEXSIZE" val="20"/>
  <p:tag name="IGUANATEXCURSOR" val="81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2065.242"/>
  <p:tag name="OUTPUTTYPE" val="PNG"/>
  <p:tag name="IGUANATEXVERSION" val="160"/>
  <p:tag name="LATEXADDIN" val="\documentclass{article}&#10;\usepackage{amsmath}&#10;\pagestyle{empty}&#10;\begin{document}&#10;&#10;$A_{21} = \frac{1}{2 T_1} = \frac{n^3 8\pi h\nu^3}{c^3}\frac{c}{n T_2}\frac{1}{W_s} = \frac{ 8\pi n^2 \nu^2 \sigma}{T_2 c^2}$&#10;&#10;&#10;\end{document}"/>
  <p:tag name="IGUANATEXSIZE" val="20"/>
  <p:tag name="IGUANATEXCURSOR" val="206"/>
  <p:tag name="TRANSPARENCY" val="True"/>
  <p:tag name="FILENAME" val=""/>
  <p:tag name="LATEXENGINEID" val="0"/>
  <p:tag name="TEMPFOLDER" val="c:\temp\"/>
  <p:tag name="LATEXFORMHEIGHT" val="320"/>
  <p:tag name="LATEXFORMWIDTH" val="385"/>
  <p:tag name="LATEXFORMWRAP" val="True"/>
  <p:tag name="BITMAPVECTOR" val="0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8007</TotalTime>
  <Words>879</Words>
  <Application>Microsoft Office PowerPoint</Application>
  <PresentationFormat>Custom</PresentationFormat>
  <Paragraphs>136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Times New Roman</vt:lpstr>
      <vt:lpstr>Arial</vt:lpstr>
      <vt:lpstr>Calibri</vt:lpstr>
      <vt:lpstr>SimSun</vt:lpstr>
      <vt:lpstr>MS PGothic</vt:lpstr>
      <vt:lpstr>Wingdings</vt:lpstr>
      <vt:lpstr>Symbol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jcdiel</cp:lastModifiedBy>
  <cp:revision>266</cp:revision>
  <dcterms:created xsi:type="dcterms:W3CDTF">2023-07-27T19:23:28Z</dcterms:created>
  <dcterms:modified xsi:type="dcterms:W3CDTF">2026-10-07T03:37:46Z</dcterms:modified>
</cp:coreProperties>
</file>