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1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6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1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2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3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7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5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69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6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3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C8D23-0580-4738-9416-959D23BA6749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3BE7C-15D7-4BEA-ABE1-382CB8182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1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3.png"/><Relationship Id="rId26" Type="http://schemas.openxmlformats.org/officeDocument/2006/relationships/image" Target="../media/image11.png"/><Relationship Id="rId3" Type="http://schemas.openxmlformats.org/officeDocument/2006/relationships/tags" Target="../tags/tag3.xml"/><Relationship Id="rId21" Type="http://schemas.openxmlformats.org/officeDocument/2006/relationships/image" Target="../media/image6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2.png"/><Relationship Id="rId25" Type="http://schemas.openxmlformats.org/officeDocument/2006/relationships/image" Target="../media/image10.png"/><Relationship Id="rId2" Type="http://schemas.openxmlformats.org/officeDocument/2006/relationships/tags" Target="../tags/tag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29" Type="http://schemas.openxmlformats.org/officeDocument/2006/relationships/image" Target="../media/image1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9.png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7.xml"/><Relationship Id="rId23" Type="http://schemas.openxmlformats.org/officeDocument/2006/relationships/image" Target="../media/image8.png"/><Relationship Id="rId28" Type="http://schemas.openxmlformats.org/officeDocument/2006/relationships/image" Target="../media/image13.png"/><Relationship Id="rId10" Type="http://schemas.openxmlformats.org/officeDocument/2006/relationships/tags" Target="../tags/tag10.xml"/><Relationship Id="rId19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7.png"/><Relationship Id="rId27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Oval 4"/>
          <p:cNvSpPr>
            <a:spLocks noChangeArrowheads="1"/>
          </p:cNvSpPr>
          <p:nvPr/>
        </p:nvSpPr>
        <p:spPr bwMode="auto">
          <a:xfrm>
            <a:off x="4293395" y="1411289"/>
            <a:ext cx="4543425" cy="4541837"/>
          </a:xfrm>
          <a:prstGeom prst="ellips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Oval 5"/>
          <p:cNvSpPr>
            <a:spLocks noChangeArrowheads="1"/>
          </p:cNvSpPr>
          <p:nvPr/>
        </p:nvSpPr>
        <p:spPr bwMode="auto">
          <a:xfrm>
            <a:off x="4825207" y="1776413"/>
            <a:ext cx="3819525" cy="3810000"/>
          </a:xfrm>
          <a:prstGeom prst="ellips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8" name="Oval 6"/>
          <p:cNvSpPr>
            <a:spLocks noChangeArrowheads="1"/>
          </p:cNvSpPr>
          <p:nvPr/>
        </p:nvSpPr>
        <p:spPr bwMode="auto">
          <a:xfrm>
            <a:off x="5355432" y="2119313"/>
            <a:ext cx="3089275" cy="3078162"/>
          </a:xfrm>
          <a:prstGeom prst="ellips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9" name="Oval 7"/>
          <p:cNvSpPr>
            <a:spLocks noChangeArrowheads="1"/>
          </p:cNvSpPr>
          <p:nvPr/>
        </p:nvSpPr>
        <p:spPr bwMode="auto">
          <a:xfrm>
            <a:off x="5872957" y="2500314"/>
            <a:ext cx="2366963" cy="2363787"/>
          </a:xfrm>
          <a:prstGeom prst="ellips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0" name="Oval 8"/>
          <p:cNvSpPr>
            <a:spLocks noChangeArrowheads="1"/>
          </p:cNvSpPr>
          <p:nvPr/>
        </p:nvSpPr>
        <p:spPr bwMode="auto">
          <a:xfrm>
            <a:off x="6400006" y="2846389"/>
            <a:ext cx="1625600" cy="1635125"/>
          </a:xfrm>
          <a:prstGeom prst="ellips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1" name="Oval 9"/>
          <p:cNvSpPr>
            <a:spLocks noChangeArrowheads="1"/>
          </p:cNvSpPr>
          <p:nvPr/>
        </p:nvSpPr>
        <p:spPr bwMode="auto">
          <a:xfrm>
            <a:off x="6923881" y="3225801"/>
            <a:ext cx="896938" cy="911225"/>
          </a:xfrm>
          <a:prstGeom prst="ellipse">
            <a:avLst/>
          </a:prstGeom>
          <a:noFill/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354" name="Group 10"/>
          <p:cNvGrpSpPr>
            <a:grpSpLocks/>
          </p:cNvGrpSpPr>
          <p:nvPr/>
        </p:nvGrpSpPr>
        <p:grpSpPr bwMode="auto">
          <a:xfrm>
            <a:off x="6261894" y="3373438"/>
            <a:ext cx="525462" cy="576262"/>
            <a:chOff x="2250" y="1232"/>
            <a:chExt cx="825" cy="904"/>
          </a:xfrm>
        </p:grpSpPr>
        <p:sp>
          <p:nvSpPr>
            <p:cNvPr id="36926" name="Freeform 11"/>
            <p:cNvSpPr>
              <a:spLocks/>
            </p:cNvSpPr>
            <p:nvPr/>
          </p:nvSpPr>
          <p:spPr bwMode="auto">
            <a:xfrm>
              <a:off x="2864" y="1324"/>
              <a:ext cx="98" cy="488"/>
            </a:xfrm>
            <a:custGeom>
              <a:avLst/>
              <a:gdLst>
                <a:gd name="T0" fmla="*/ 98 w 98"/>
                <a:gd name="T1" fmla="*/ 0 h 488"/>
                <a:gd name="T2" fmla="*/ 76 w 98"/>
                <a:gd name="T3" fmla="*/ 18 h 488"/>
                <a:gd name="T4" fmla="*/ 50 w 98"/>
                <a:gd name="T5" fmla="*/ 22 h 488"/>
                <a:gd name="T6" fmla="*/ 26 w 98"/>
                <a:gd name="T7" fmla="*/ 46 h 488"/>
                <a:gd name="T8" fmla="*/ 20 w 98"/>
                <a:gd name="T9" fmla="*/ 66 h 488"/>
                <a:gd name="T10" fmla="*/ 26 w 98"/>
                <a:gd name="T11" fmla="*/ 124 h 488"/>
                <a:gd name="T12" fmla="*/ 34 w 98"/>
                <a:gd name="T13" fmla="*/ 206 h 488"/>
                <a:gd name="T14" fmla="*/ 26 w 98"/>
                <a:gd name="T15" fmla="*/ 316 h 488"/>
                <a:gd name="T16" fmla="*/ 0 w 98"/>
                <a:gd name="T17" fmla="*/ 488 h 4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8" h="488">
                  <a:moveTo>
                    <a:pt x="98" y="0"/>
                  </a:moveTo>
                  <a:cubicBezTo>
                    <a:pt x="91" y="7"/>
                    <a:pt x="84" y="14"/>
                    <a:pt x="76" y="18"/>
                  </a:cubicBezTo>
                  <a:cubicBezTo>
                    <a:pt x="68" y="22"/>
                    <a:pt x="58" y="17"/>
                    <a:pt x="50" y="22"/>
                  </a:cubicBezTo>
                  <a:cubicBezTo>
                    <a:pt x="42" y="27"/>
                    <a:pt x="31" y="39"/>
                    <a:pt x="26" y="46"/>
                  </a:cubicBezTo>
                  <a:cubicBezTo>
                    <a:pt x="21" y="53"/>
                    <a:pt x="20" y="53"/>
                    <a:pt x="20" y="66"/>
                  </a:cubicBezTo>
                  <a:cubicBezTo>
                    <a:pt x="20" y="79"/>
                    <a:pt x="24" y="101"/>
                    <a:pt x="26" y="124"/>
                  </a:cubicBezTo>
                  <a:cubicBezTo>
                    <a:pt x="28" y="147"/>
                    <a:pt x="34" y="174"/>
                    <a:pt x="34" y="206"/>
                  </a:cubicBezTo>
                  <a:cubicBezTo>
                    <a:pt x="34" y="238"/>
                    <a:pt x="32" y="269"/>
                    <a:pt x="26" y="316"/>
                  </a:cubicBezTo>
                  <a:cubicBezTo>
                    <a:pt x="20" y="363"/>
                    <a:pt x="5" y="459"/>
                    <a:pt x="0" y="48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7" name="Freeform 12"/>
            <p:cNvSpPr>
              <a:spLocks/>
            </p:cNvSpPr>
            <p:nvPr/>
          </p:nvSpPr>
          <p:spPr bwMode="auto">
            <a:xfrm>
              <a:off x="2961" y="1286"/>
              <a:ext cx="114" cy="37"/>
            </a:xfrm>
            <a:custGeom>
              <a:avLst/>
              <a:gdLst>
                <a:gd name="T0" fmla="*/ 6 w 114"/>
                <a:gd name="T1" fmla="*/ 0 h 37"/>
                <a:gd name="T2" fmla="*/ 29 w 114"/>
                <a:gd name="T3" fmla="*/ 9 h 37"/>
                <a:gd name="T4" fmla="*/ 86 w 114"/>
                <a:gd name="T5" fmla="*/ 12 h 37"/>
                <a:gd name="T6" fmla="*/ 111 w 114"/>
                <a:gd name="T7" fmla="*/ 18 h 37"/>
                <a:gd name="T8" fmla="*/ 105 w 114"/>
                <a:gd name="T9" fmla="*/ 28 h 37"/>
                <a:gd name="T10" fmla="*/ 96 w 114"/>
                <a:gd name="T11" fmla="*/ 34 h 37"/>
                <a:gd name="T12" fmla="*/ 71 w 114"/>
                <a:gd name="T13" fmla="*/ 37 h 37"/>
                <a:gd name="T14" fmla="*/ 32 w 114"/>
                <a:gd name="T15" fmla="*/ 36 h 37"/>
                <a:gd name="T16" fmla="*/ 0 w 114"/>
                <a:gd name="T17" fmla="*/ 37 h 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37">
                  <a:moveTo>
                    <a:pt x="6" y="0"/>
                  </a:moveTo>
                  <a:cubicBezTo>
                    <a:pt x="11" y="3"/>
                    <a:pt x="16" y="7"/>
                    <a:pt x="29" y="9"/>
                  </a:cubicBezTo>
                  <a:cubicBezTo>
                    <a:pt x="42" y="11"/>
                    <a:pt x="72" y="10"/>
                    <a:pt x="86" y="12"/>
                  </a:cubicBezTo>
                  <a:cubicBezTo>
                    <a:pt x="100" y="14"/>
                    <a:pt x="108" y="15"/>
                    <a:pt x="111" y="18"/>
                  </a:cubicBezTo>
                  <a:cubicBezTo>
                    <a:pt x="114" y="21"/>
                    <a:pt x="107" y="25"/>
                    <a:pt x="105" y="28"/>
                  </a:cubicBezTo>
                  <a:cubicBezTo>
                    <a:pt x="103" y="31"/>
                    <a:pt x="102" y="33"/>
                    <a:pt x="96" y="34"/>
                  </a:cubicBezTo>
                  <a:cubicBezTo>
                    <a:pt x="90" y="35"/>
                    <a:pt x="82" y="37"/>
                    <a:pt x="71" y="37"/>
                  </a:cubicBezTo>
                  <a:cubicBezTo>
                    <a:pt x="60" y="37"/>
                    <a:pt x="44" y="36"/>
                    <a:pt x="32" y="36"/>
                  </a:cubicBezTo>
                  <a:cubicBezTo>
                    <a:pt x="20" y="36"/>
                    <a:pt x="10" y="36"/>
                    <a:pt x="0" y="3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8" name="Freeform 13"/>
            <p:cNvSpPr>
              <a:spLocks/>
            </p:cNvSpPr>
            <p:nvPr/>
          </p:nvSpPr>
          <p:spPr bwMode="auto">
            <a:xfrm>
              <a:off x="2328" y="1808"/>
              <a:ext cx="567" cy="28"/>
            </a:xfrm>
            <a:custGeom>
              <a:avLst/>
              <a:gdLst>
                <a:gd name="T0" fmla="*/ 0 w 567"/>
                <a:gd name="T1" fmla="*/ 28 h 28"/>
                <a:gd name="T2" fmla="*/ 132 w 567"/>
                <a:gd name="T3" fmla="*/ 13 h 28"/>
                <a:gd name="T4" fmla="*/ 210 w 567"/>
                <a:gd name="T5" fmla="*/ 1 h 28"/>
                <a:gd name="T6" fmla="*/ 324 w 567"/>
                <a:gd name="T7" fmla="*/ 10 h 28"/>
                <a:gd name="T8" fmla="*/ 405 w 567"/>
                <a:gd name="T9" fmla="*/ 1 h 28"/>
                <a:gd name="T10" fmla="*/ 567 w 567"/>
                <a:gd name="T11" fmla="*/ 1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7" h="28">
                  <a:moveTo>
                    <a:pt x="0" y="28"/>
                  </a:moveTo>
                  <a:cubicBezTo>
                    <a:pt x="48" y="22"/>
                    <a:pt x="97" y="17"/>
                    <a:pt x="132" y="13"/>
                  </a:cubicBezTo>
                  <a:cubicBezTo>
                    <a:pt x="167" y="9"/>
                    <a:pt x="178" y="1"/>
                    <a:pt x="210" y="1"/>
                  </a:cubicBezTo>
                  <a:cubicBezTo>
                    <a:pt x="242" y="1"/>
                    <a:pt x="292" y="10"/>
                    <a:pt x="324" y="10"/>
                  </a:cubicBezTo>
                  <a:cubicBezTo>
                    <a:pt x="356" y="10"/>
                    <a:pt x="365" y="2"/>
                    <a:pt x="405" y="1"/>
                  </a:cubicBezTo>
                  <a:cubicBezTo>
                    <a:pt x="445" y="0"/>
                    <a:pt x="506" y="0"/>
                    <a:pt x="567" y="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9" name="Freeform 14"/>
            <p:cNvSpPr>
              <a:spLocks/>
            </p:cNvSpPr>
            <p:nvPr/>
          </p:nvSpPr>
          <p:spPr bwMode="auto">
            <a:xfrm>
              <a:off x="2252" y="1232"/>
              <a:ext cx="704" cy="392"/>
            </a:xfrm>
            <a:custGeom>
              <a:avLst/>
              <a:gdLst>
                <a:gd name="T0" fmla="*/ 704 w 704"/>
                <a:gd name="T1" fmla="*/ 52 h 392"/>
                <a:gd name="T2" fmla="*/ 692 w 704"/>
                <a:gd name="T3" fmla="*/ 24 h 392"/>
                <a:gd name="T4" fmla="*/ 672 w 704"/>
                <a:gd name="T5" fmla="*/ 4 h 392"/>
                <a:gd name="T6" fmla="*/ 620 w 704"/>
                <a:gd name="T7" fmla="*/ 0 h 392"/>
                <a:gd name="T8" fmla="*/ 600 w 704"/>
                <a:gd name="T9" fmla="*/ 2 h 392"/>
                <a:gd name="T10" fmla="*/ 546 w 704"/>
                <a:gd name="T11" fmla="*/ 26 h 392"/>
                <a:gd name="T12" fmla="*/ 522 w 704"/>
                <a:gd name="T13" fmla="*/ 60 h 392"/>
                <a:gd name="T14" fmla="*/ 506 w 704"/>
                <a:gd name="T15" fmla="*/ 104 h 392"/>
                <a:gd name="T16" fmla="*/ 506 w 704"/>
                <a:gd name="T17" fmla="*/ 136 h 392"/>
                <a:gd name="T18" fmla="*/ 506 w 704"/>
                <a:gd name="T19" fmla="*/ 204 h 392"/>
                <a:gd name="T20" fmla="*/ 522 w 704"/>
                <a:gd name="T21" fmla="*/ 240 h 392"/>
                <a:gd name="T22" fmla="*/ 516 w 704"/>
                <a:gd name="T23" fmla="*/ 278 h 392"/>
                <a:gd name="T24" fmla="*/ 516 w 704"/>
                <a:gd name="T25" fmla="*/ 332 h 392"/>
                <a:gd name="T26" fmla="*/ 484 w 704"/>
                <a:gd name="T27" fmla="*/ 372 h 392"/>
                <a:gd name="T28" fmla="*/ 426 w 704"/>
                <a:gd name="T29" fmla="*/ 392 h 392"/>
                <a:gd name="T30" fmla="*/ 362 w 704"/>
                <a:gd name="T31" fmla="*/ 392 h 392"/>
                <a:gd name="T32" fmla="*/ 258 w 704"/>
                <a:gd name="T33" fmla="*/ 362 h 392"/>
                <a:gd name="T34" fmla="*/ 168 w 704"/>
                <a:gd name="T35" fmla="*/ 330 h 392"/>
                <a:gd name="T36" fmla="*/ 0 w 704"/>
                <a:gd name="T37" fmla="*/ 278 h 3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04" h="392">
                  <a:moveTo>
                    <a:pt x="704" y="52"/>
                  </a:moveTo>
                  <a:cubicBezTo>
                    <a:pt x="702" y="44"/>
                    <a:pt x="692" y="26"/>
                    <a:pt x="692" y="24"/>
                  </a:cubicBezTo>
                  <a:lnTo>
                    <a:pt x="672" y="4"/>
                  </a:lnTo>
                  <a:lnTo>
                    <a:pt x="620" y="0"/>
                  </a:lnTo>
                  <a:lnTo>
                    <a:pt x="600" y="2"/>
                  </a:lnTo>
                  <a:lnTo>
                    <a:pt x="546" y="26"/>
                  </a:lnTo>
                  <a:lnTo>
                    <a:pt x="522" y="60"/>
                  </a:lnTo>
                  <a:lnTo>
                    <a:pt x="506" y="104"/>
                  </a:lnTo>
                  <a:lnTo>
                    <a:pt x="506" y="136"/>
                  </a:lnTo>
                  <a:lnTo>
                    <a:pt x="506" y="204"/>
                  </a:lnTo>
                  <a:lnTo>
                    <a:pt x="522" y="240"/>
                  </a:lnTo>
                  <a:lnTo>
                    <a:pt x="516" y="278"/>
                  </a:lnTo>
                  <a:lnTo>
                    <a:pt x="516" y="332"/>
                  </a:lnTo>
                  <a:lnTo>
                    <a:pt x="484" y="372"/>
                  </a:lnTo>
                  <a:lnTo>
                    <a:pt x="426" y="392"/>
                  </a:lnTo>
                  <a:lnTo>
                    <a:pt x="362" y="392"/>
                  </a:lnTo>
                  <a:lnTo>
                    <a:pt x="258" y="362"/>
                  </a:lnTo>
                  <a:lnTo>
                    <a:pt x="168" y="330"/>
                  </a:lnTo>
                  <a:lnTo>
                    <a:pt x="0" y="278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0" name="Freeform 15"/>
            <p:cNvSpPr>
              <a:spLocks/>
            </p:cNvSpPr>
            <p:nvPr/>
          </p:nvSpPr>
          <p:spPr bwMode="auto">
            <a:xfrm>
              <a:off x="2250" y="1512"/>
              <a:ext cx="170" cy="310"/>
            </a:xfrm>
            <a:custGeom>
              <a:avLst/>
              <a:gdLst>
                <a:gd name="T0" fmla="*/ 0 w 170"/>
                <a:gd name="T1" fmla="*/ 0 h 310"/>
                <a:gd name="T2" fmla="*/ 96 w 170"/>
                <a:gd name="T3" fmla="*/ 122 h 310"/>
                <a:gd name="T4" fmla="*/ 148 w 170"/>
                <a:gd name="T5" fmla="*/ 212 h 310"/>
                <a:gd name="T6" fmla="*/ 170 w 170"/>
                <a:gd name="T7" fmla="*/ 310 h 3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310">
                  <a:moveTo>
                    <a:pt x="0" y="0"/>
                  </a:moveTo>
                  <a:cubicBezTo>
                    <a:pt x="35" y="43"/>
                    <a:pt x="71" y="87"/>
                    <a:pt x="96" y="122"/>
                  </a:cubicBezTo>
                  <a:cubicBezTo>
                    <a:pt x="121" y="157"/>
                    <a:pt x="136" y="181"/>
                    <a:pt x="148" y="212"/>
                  </a:cubicBezTo>
                  <a:cubicBezTo>
                    <a:pt x="160" y="243"/>
                    <a:pt x="165" y="276"/>
                    <a:pt x="170" y="31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1" name="Freeform 16" descr="Horizontal gestrichelt"/>
            <p:cNvSpPr>
              <a:spLocks/>
            </p:cNvSpPr>
            <p:nvPr/>
          </p:nvSpPr>
          <p:spPr bwMode="auto">
            <a:xfrm>
              <a:off x="2499" y="1809"/>
              <a:ext cx="303" cy="224"/>
            </a:xfrm>
            <a:custGeom>
              <a:avLst/>
              <a:gdLst>
                <a:gd name="T0" fmla="*/ 91 w 303"/>
                <a:gd name="T1" fmla="*/ 6 h 224"/>
                <a:gd name="T2" fmla="*/ 91 w 303"/>
                <a:gd name="T3" fmla="*/ 46 h 224"/>
                <a:gd name="T4" fmla="*/ 83 w 303"/>
                <a:gd name="T5" fmla="*/ 90 h 224"/>
                <a:gd name="T6" fmla="*/ 77 w 303"/>
                <a:gd name="T7" fmla="*/ 126 h 224"/>
                <a:gd name="T8" fmla="*/ 31 w 303"/>
                <a:gd name="T9" fmla="*/ 120 h 224"/>
                <a:gd name="T10" fmla="*/ 13 w 303"/>
                <a:gd name="T11" fmla="*/ 117 h 224"/>
                <a:gd name="T12" fmla="*/ 2 w 303"/>
                <a:gd name="T13" fmla="*/ 120 h 224"/>
                <a:gd name="T14" fmla="*/ 2 w 303"/>
                <a:gd name="T15" fmla="*/ 130 h 224"/>
                <a:gd name="T16" fmla="*/ 11 w 303"/>
                <a:gd name="T17" fmla="*/ 135 h 224"/>
                <a:gd name="T18" fmla="*/ 28 w 303"/>
                <a:gd name="T19" fmla="*/ 139 h 224"/>
                <a:gd name="T20" fmla="*/ 79 w 303"/>
                <a:gd name="T21" fmla="*/ 141 h 224"/>
                <a:gd name="T22" fmla="*/ 140 w 303"/>
                <a:gd name="T23" fmla="*/ 157 h 224"/>
                <a:gd name="T24" fmla="*/ 215 w 303"/>
                <a:gd name="T25" fmla="*/ 216 h 224"/>
                <a:gd name="T26" fmla="*/ 223 w 303"/>
                <a:gd name="T27" fmla="*/ 205 h 224"/>
                <a:gd name="T28" fmla="*/ 208 w 303"/>
                <a:gd name="T29" fmla="*/ 190 h 224"/>
                <a:gd name="T30" fmla="*/ 215 w 303"/>
                <a:gd name="T31" fmla="*/ 178 h 224"/>
                <a:gd name="T32" fmla="*/ 266 w 303"/>
                <a:gd name="T33" fmla="*/ 205 h 224"/>
                <a:gd name="T34" fmla="*/ 269 w 303"/>
                <a:gd name="T35" fmla="*/ 190 h 224"/>
                <a:gd name="T36" fmla="*/ 247 w 303"/>
                <a:gd name="T37" fmla="*/ 172 h 224"/>
                <a:gd name="T38" fmla="*/ 296 w 303"/>
                <a:gd name="T39" fmla="*/ 187 h 224"/>
                <a:gd name="T40" fmla="*/ 287 w 303"/>
                <a:gd name="T41" fmla="*/ 169 h 224"/>
                <a:gd name="T42" fmla="*/ 200 w 303"/>
                <a:gd name="T43" fmla="*/ 136 h 224"/>
                <a:gd name="T44" fmla="*/ 109 w 303"/>
                <a:gd name="T45" fmla="*/ 123 h 224"/>
                <a:gd name="T46" fmla="*/ 107 w 303"/>
                <a:gd name="T47" fmla="*/ 102 h 224"/>
                <a:gd name="T48" fmla="*/ 113 w 303"/>
                <a:gd name="T49" fmla="*/ 36 h 224"/>
                <a:gd name="T50" fmla="*/ 103 w 303"/>
                <a:gd name="T51" fmla="*/ 10 h 224"/>
                <a:gd name="T52" fmla="*/ 91 w 303"/>
                <a:gd name="T53" fmla="*/ 6 h 2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03" h="224">
                  <a:moveTo>
                    <a:pt x="91" y="6"/>
                  </a:moveTo>
                  <a:cubicBezTo>
                    <a:pt x="89" y="12"/>
                    <a:pt x="92" y="32"/>
                    <a:pt x="91" y="46"/>
                  </a:cubicBezTo>
                  <a:cubicBezTo>
                    <a:pt x="90" y="60"/>
                    <a:pt x="85" y="77"/>
                    <a:pt x="83" y="90"/>
                  </a:cubicBezTo>
                  <a:cubicBezTo>
                    <a:pt x="81" y="103"/>
                    <a:pt x="86" y="121"/>
                    <a:pt x="77" y="126"/>
                  </a:cubicBezTo>
                  <a:cubicBezTo>
                    <a:pt x="68" y="131"/>
                    <a:pt x="42" y="122"/>
                    <a:pt x="31" y="120"/>
                  </a:cubicBezTo>
                  <a:cubicBezTo>
                    <a:pt x="20" y="118"/>
                    <a:pt x="18" y="117"/>
                    <a:pt x="13" y="117"/>
                  </a:cubicBezTo>
                  <a:cubicBezTo>
                    <a:pt x="8" y="117"/>
                    <a:pt x="4" y="118"/>
                    <a:pt x="2" y="120"/>
                  </a:cubicBezTo>
                  <a:cubicBezTo>
                    <a:pt x="0" y="122"/>
                    <a:pt x="1" y="128"/>
                    <a:pt x="2" y="130"/>
                  </a:cubicBezTo>
                  <a:cubicBezTo>
                    <a:pt x="3" y="132"/>
                    <a:pt x="7" y="134"/>
                    <a:pt x="11" y="135"/>
                  </a:cubicBezTo>
                  <a:cubicBezTo>
                    <a:pt x="15" y="136"/>
                    <a:pt x="17" y="138"/>
                    <a:pt x="28" y="139"/>
                  </a:cubicBezTo>
                  <a:cubicBezTo>
                    <a:pt x="39" y="140"/>
                    <a:pt x="60" y="138"/>
                    <a:pt x="79" y="141"/>
                  </a:cubicBezTo>
                  <a:cubicBezTo>
                    <a:pt x="98" y="144"/>
                    <a:pt x="117" y="144"/>
                    <a:pt x="140" y="157"/>
                  </a:cubicBezTo>
                  <a:cubicBezTo>
                    <a:pt x="163" y="170"/>
                    <a:pt x="201" y="208"/>
                    <a:pt x="215" y="216"/>
                  </a:cubicBezTo>
                  <a:cubicBezTo>
                    <a:pt x="229" y="224"/>
                    <a:pt x="224" y="209"/>
                    <a:pt x="223" y="205"/>
                  </a:cubicBezTo>
                  <a:cubicBezTo>
                    <a:pt x="222" y="201"/>
                    <a:pt x="209" y="194"/>
                    <a:pt x="208" y="190"/>
                  </a:cubicBezTo>
                  <a:cubicBezTo>
                    <a:pt x="207" y="186"/>
                    <a:pt x="205" y="176"/>
                    <a:pt x="215" y="178"/>
                  </a:cubicBezTo>
                  <a:cubicBezTo>
                    <a:pt x="225" y="180"/>
                    <a:pt x="257" y="203"/>
                    <a:pt x="266" y="205"/>
                  </a:cubicBezTo>
                  <a:cubicBezTo>
                    <a:pt x="275" y="207"/>
                    <a:pt x="272" y="195"/>
                    <a:pt x="269" y="190"/>
                  </a:cubicBezTo>
                  <a:cubicBezTo>
                    <a:pt x="266" y="185"/>
                    <a:pt x="243" y="172"/>
                    <a:pt x="247" y="172"/>
                  </a:cubicBezTo>
                  <a:cubicBezTo>
                    <a:pt x="251" y="172"/>
                    <a:pt x="289" y="188"/>
                    <a:pt x="296" y="187"/>
                  </a:cubicBezTo>
                  <a:cubicBezTo>
                    <a:pt x="303" y="186"/>
                    <a:pt x="303" y="177"/>
                    <a:pt x="287" y="169"/>
                  </a:cubicBezTo>
                  <a:cubicBezTo>
                    <a:pt x="271" y="161"/>
                    <a:pt x="230" y="144"/>
                    <a:pt x="200" y="136"/>
                  </a:cubicBezTo>
                  <a:cubicBezTo>
                    <a:pt x="170" y="128"/>
                    <a:pt x="124" y="129"/>
                    <a:pt x="109" y="123"/>
                  </a:cubicBezTo>
                  <a:cubicBezTo>
                    <a:pt x="94" y="117"/>
                    <a:pt x="106" y="116"/>
                    <a:pt x="107" y="102"/>
                  </a:cubicBezTo>
                  <a:cubicBezTo>
                    <a:pt x="108" y="88"/>
                    <a:pt x="114" y="51"/>
                    <a:pt x="113" y="36"/>
                  </a:cubicBezTo>
                  <a:cubicBezTo>
                    <a:pt x="112" y="21"/>
                    <a:pt x="106" y="14"/>
                    <a:pt x="103" y="10"/>
                  </a:cubicBezTo>
                  <a:cubicBezTo>
                    <a:pt x="100" y="6"/>
                    <a:pt x="93" y="0"/>
                    <a:pt x="91" y="6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2" name="Freeform 17" descr="Horizontal gestrichelt"/>
            <p:cNvSpPr>
              <a:spLocks/>
            </p:cNvSpPr>
            <p:nvPr/>
          </p:nvSpPr>
          <p:spPr bwMode="auto">
            <a:xfrm>
              <a:off x="2516" y="1806"/>
              <a:ext cx="300" cy="172"/>
            </a:xfrm>
            <a:custGeom>
              <a:avLst/>
              <a:gdLst>
                <a:gd name="T0" fmla="*/ 23 w 300"/>
                <a:gd name="T1" fmla="*/ 4 h 172"/>
                <a:gd name="T2" fmla="*/ 38 w 300"/>
                <a:gd name="T3" fmla="*/ 39 h 172"/>
                <a:gd name="T4" fmla="*/ 54 w 300"/>
                <a:gd name="T5" fmla="*/ 88 h 172"/>
                <a:gd name="T6" fmla="*/ 57 w 300"/>
                <a:gd name="T7" fmla="*/ 115 h 172"/>
                <a:gd name="T8" fmla="*/ 48 w 300"/>
                <a:gd name="T9" fmla="*/ 123 h 172"/>
                <a:gd name="T10" fmla="*/ 5 w 300"/>
                <a:gd name="T11" fmla="*/ 153 h 172"/>
                <a:gd name="T12" fmla="*/ 17 w 300"/>
                <a:gd name="T13" fmla="*/ 171 h 172"/>
                <a:gd name="T14" fmla="*/ 47 w 300"/>
                <a:gd name="T15" fmla="*/ 150 h 172"/>
                <a:gd name="T16" fmla="*/ 102 w 300"/>
                <a:gd name="T17" fmla="*/ 114 h 172"/>
                <a:gd name="T18" fmla="*/ 167 w 300"/>
                <a:gd name="T19" fmla="*/ 99 h 172"/>
                <a:gd name="T20" fmla="*/ 260 w 300"/>
                <a:gd name="T21" fmla="*/ 126 h 172"/>
                <a:gd name="T22" fmla="*/ 252 w 300"/>
                <a:gd name="T23" fmla="*/ 108 h 172"/>
                <a:gd name="T24" fmla="*/ 267 w 300"/>
                <a:gd name="T25" fmla="*/ 108 h 172"/>
                <a:gd name="T26" fmla="*/ 284 w 300"/>
                <a:gd name="T27" fmla="*/ 112 h 172"/>
                <a:gd name="T28" fmla="*/ 276 w 300"/>
                <a:gd name="T29" fmla="*/ 99 h 172"/>
                <a:gd name="T30" fmla="*/ 288 w 300"/>
                <a:gd name="T31" fmla="*/ 87 h 172"/>
                <a:gd name="T32" fmla="*/ 299 w 300"/>
                <a:gd name="T33" fmla="*/ 94 h 172"/>
                <a:gd name="T34" fmla="*/ 281 w 300"/>
                <a:gd name="T35" fmla="*/ 81 h 172"/>
                <a:gd name="T36" fmla="*/ 266 w 300"/>
                <a:gd name="T37" fmla="*/ 78 h 172"/>
                <a:gd name="T38" fmla="*/ 227 w 300"/>
                <a:gd name="T39" fmla="*/ 69 h 172"/>
                <a:gd name="T40" fmla="*/ 180 w 300"/>
                <a:gd name="T41" fmla="*/ 66 h 172"/>
                <a:gd name="T42" fmla="*/ 144 w 300"/>
                <a:gd name="T43" fmla="*/ 76 h 172"/>
                <a:gd name="T44" fmla="*/ 129 w 300"/>
                <a:gd name="T45" fmla="*/ 78 h 172"/>
                <a:gd name="T46" fmla="*/ 86 w 300"/>
                <a:gd name="T47" fmla="*/ 93 h 172"/>
                <a:gd name="T48" fmla="*/ 71 w 300"/>
                <a:gd name="T49" fmla="*/ 43 h 172"/>
                <a:gd name="T50" fmla="*/ 53 w 300"/>
                <a:gd name="T51" fmla="*/ 12 h 172"/>
                <a:gd name="T52" fmla="*/ 23 w 300"/>
                <a:gd name="T53" fmla="*/ 4 h 17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00" h="172">
                  <a:moveTo>
                    <a:pt x="23" y="4"/>
                  </a:moveTo>
                  <a:cubicBezTo>
                    <a:pt x="21" y="8"/>
                    <a:pt x="33" y="25"/>
                    <a:pt x="38" y="39"/>
                  </a:cubicBezTo>
                  <a:cubicBezTo>
                    <a:pt x="43" y="53"/>
                    <a:pt x="51" y="75"/>
                    <a:pt x="54" y="88"/>
                  </a:cubicBezTo>
                  <a:cubicBezTo>
                    <a:pt x="57" y="101"/>
                    <a:pt x="58" y="109"/>
                    <a:pt x="57" y="115"/>
                  </a:cubicBezTo>
                  <a:cubicBezTo>
                    <a:pt x="56" y="121"/>
                    <a:pt x="57" y="117"/>
                    <a:pt x="48" y="123"/>
                  </a:cubicBezTo>
                  <a:cubicBezTo>
                    <a:pt x="39" y="129"/>
                    <a:pt x="10" y="145"/>
                    <a:pt x="5" y="153"/>
                  </a:cubicBezTo>
                  <a:cubicBezTo>
                    <a:pt x="0" y="161"/>
                    <a:pt x="10" y="172"/>
                    <a:pt x="17" y="171"/>
                  </a:cubicBezTo>
                  <a:cubicBezTo>
                    <a:pt x="24" y="170"/>
                    <a:pt x="33" y="160"/>
                    <a:pt x="47" y="150"/>
                  </a:cubicBezTo>
                  <a:cubicBezTo>
                    <a:pt x="61" y="140"/>
                    <a:pt x="82" y="122"/>
                    <a:pt x="102" y="114"/>
                  </a:cubicBezTo>
                  <a:cubicBezTo>
                    <a:pt x="122" y="106"/>
                    <a:pt x="141" y="97"/>
                    <a:pt x="167" y="99"/>
                  </a:cubicBezTo>
                  <a:cubicBezTo>
                    <a:pt x="193" y="101"/>
                    <a:pt x="246" y="125"/>
                    <a:pt x="260" y="126"/>
                  </a:cubicBezTo>
                  <a:cubicBezTo>
                    <a:pt x="274" y="127"/>
                    <a:pt x="251" y="111"/>
                    <a:pt x="252" y="108"/>
                  </a:cubicBezTo>
                  <a:cubicBezTo>
                    <a:pt x="253" y="105"/>
                    <a:pt x="262" y="107"/>
                    <a:pt x="267" y="108"/>
                  </a:cubicBezTo>
                  <a:cubicBezTo>
                    <a:pt x="272" y="109"/>
                    <a:pt x="283" y="113"/>
                    <a:pt x="284" y="112"/>
                  </a:cubicBezTo>
                  <a:cubicBezTo>
                    <a:pt x="285" y="111"/>
                    <a:pt x="275" y="103"/>
                    <a:pt x="276" y="99"/>
                  </a:cubicBezTo>
                  <a:cubicBezTo>
                    <a:pt x="277" y="95"/>
                    <a:pt x="284" y="88"/>
                    <a:pt x="288" y="87"/>
                  </a:cubicBezTo>
                  <a:cubicBezTo>
                    <a:pt x="292" y="86"/>
                    <a:pt x="300" y="95"/>
                    <a:pt x="299" y="94"/>
                  </a:cubicBezTo>
                  <a:cubicBezTo>
                    <a:pt x="298" y="93"/>
                    <a:pt x="286" y="84"/>
                    <a:pt x="281" y="81"/>
                  </a:cubicBezTo>
                  <a:cubicBezTo>
                    <a:pt x="276" y="78"/>
                    <a:pt x="275" y="80"/>
                    <a:pt x="266" y="78"/>
                  </a:cubicBezTo>
                  <a:cubicBezTo>
                    <a:pt x="257" y="76"/>
                    <a:pt x="241" y="71"/>
                    <a:pt x="227" y="69"/>
                  </a:cubicBezTo>
                  <a:cubicBezTo>
                    <a:pt x="213" y="67"/>
                    <a:pt x="194" y="65"/>
                    <a:pt x="180" y="66"/>
                  </a:cubicBezTo>
                  <a:cubicBezTo>
                    <a:pt x="166" y="67"/>
                    <a:pt x="152" y="74"/>
                    <a:pt x="144" y="76"/>
                  </a:cubicBezTo>
                  <a:cubicBezTo>
                    <a:pt x="136" y="78"/>
                    <a:pt x="139" y="75"/>
                    <a:pt x="129" y="78"/>
                  </a:cubicBezTo>
                  <a:cubicBezTo>
                    <a:pt x="119" y="81"/>
                    <a:pt x="96" y="99"/>
                    <a:pt x="86" y="93"/>
                  </a:cubicBezTo>
                  <a:cubicBezTo>
                    <a:pt x="76" y="87"/>
                    <a:pt x="76" y="56"/>
                    <a:pt x="71" y="43"/>
                  </a:cubicBezTo>
                  <a:cubicBezTo>
                    <a:pt x="66" y="30"/>
                    <a:pt x="61" y="18"/>
                    <a:pt x="53" y="12"/>
                  </a:cubicBezTo>
                  <a:cubicBezTo>
                    <a:pt x="45" y="6"/>
                    <a:pt x="25" y="0"/>
                    <a:pt x="23" y="4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3" name="Arc 18"/>
            <p:cNvSpPr>
              <a:spLocks/>
            </p:cNvSpPr>
            <p:nvPr/>
          </p:nvSpPr>
          <p:spPr bwMode="auto">
            <a:xfrm>
              <a:off x="2692" y="1842"/>
              <a:ext cx="153" cy="44"/>
            </a:xfrm>
            <a:custGeom>
              <a:avLst/>
              <a:gdLst>
                <a:gd name="T0" fmla="*/ 0 w 33306"/>
                <a:gd name="T1" fmla="*/ 0 h 21600"/>
                <a:gd name="T2" fmla="*/ 0 w 33306"/>
                <a:gd name="T3" fmla="*/ 0 h 21600"/>
                <a:gd name="T4" fmla="*/ 0 w 3330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306" h="21600" fill="none" extrusionOk="0">
                  <a:moveTo>
                    <a:pt x="0" y="3447"/>
                  </a:moveTo>
                  <a:cubicBezTo>
                    <a:pt x="3489" y="1196"/>
                    <a:pt x="7553" y="0"/>
                    <a:pt x="11706" y="0"/>
                  </a:cubicBezTo>
                  <a:cubicBezTo>
                    <a:pt x="23635" y="0"/>
                    <a:pt x="33306" y="9670"/>
                    <a:pt x="33306" y="21600"/>
                  </a:cubicBezTo>
                </a:path>
                <a:path w="33306" h="21600" stroke="0" extrusionOk="0">
                  <a:moveTo>
                    <a:pt x="0" y="3447"/>
                  </a:moveTo>
                  <a:cubicBezTo>
                    <a:pt x="3489" y="1196"/>
                    <a:pt x="7553" y="0"/>
                    <a:pt x="11706" y="0"/>
                  </a:cubicBezTo>
                  <a:cubicBezTo>
                    <a:pt x="23635" y="0"/>
                    <a:pt x="33306" y="9670"/>
                    <a:pt x="33306" y="21600"/>
                  </a:cubicBezTo>
                  <a:lnTo>
                    <a:pt x="11706" y="21600"/>
                  </a:lnTo>
                  <a:lnTo>
                    <a:pt x="0" y="344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4" name="Arc 19"/>
            <p:cNvSpPr>
              <a:spLocks/>
            </p:cNvSpPr>
            <p:nvPr/>
          </p:nvSpPr>
          <p:spPr bwMode="auto">
            <a:xfrm>
              <a:off x="2553" y="1993"/>
              <a:ext cx="142" cy="143"/>
            </a:xfrm>
            <a:custGeom>
              <a:avLst/>
              <a:gdLst>
                <a:gd name="T0" fmla="*/ 0 w 18558"/>
                <a:gd name="T1" fmla="*/ 0 h 21064"/>
                <a:gd name="T2" fmla="*/ 0 w 18558"/>
                <a:gd name="T3" fmla="*/ 0 h 21064"/>
                <a:gd name="T4" fmla="*/ 0 w 18558"/>
                <a:gd name="T5" fmla="*/ 0 h 210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558" h="21064" fill="none" extrusionOk="0">
                  <a:moveTo>
                    <a:pt x="4782" y="0"/>
                  </a:moveTo>
                  <a:cubicBezTo>
                    <a:pt x="10551" y="1310"/>
                    <a:pt x="15531" y="4929"/>
                    <a:pt x="18558" y="10011"/>
                  </a:cubicBezTo>
                </a:path>
                <a:path w="18558" h="21064" stroke="0" extrusionOk="0">
                  <a:moveTo>
                    <a:pt x="4782" y="0"/>
                  </a:moveTo>
                  <a:cubicBezTo>
                    <a:pt x="10551" y="1310"/>
                    <a:pt x="15531" y="4929"/>
                    <a:pt x="18558" y="10011"/>
                  </a:cubicBezTo>
                  <a:lnTo>
                    <a:pt x="0" y="21064"/>
                  </a:lnTo>
                  <a:lnTo>
                    <a:pt x="4782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5" name="Freeform 20"/>
            <p:cNvSpPr>
              <a:spLocks/>
            </p:cNvSpPr>
            <p:nvPr/>
          </p:nvSpPr>
          <p:spPr bwMode="auto">
            <a:xfrm>
              <a:off x="2271" y="1242"/>
              <a:ext cx="689" cy="570"/>
            </a:xfrm>
            <a:custGeom>
              <a:avLst/>
              <a:gdLst>
                <a:gd name="T0" fmla="*/ 674 w 689"/>
                <a:gd name="T1" fmla="*/ 42 h 570"/>
                <a:gd name="T2" fmla="*/ 666 w 689"/>
                <a:gd name="T3" fmla="*/ 27 h 570"/>
                <a:gd name="T4" fmla="*/ 659 w 689"/>
                <a:gd name="T5" fmla="*/ 14 h 570"/>
                <a:gd name="T6" fmla="*/ 636 w 689"/>
                <a:gd name="T7" fmla="*/ 0 h 570"/>
                <a:gd name="T8" fmla="*/ 623 w 689"/>
                <a:gd name="T9" fmla="*/ 2 h 570"/>
                <a:gd name="T10" fmla="*/ 597 w 689"/>
                <a:gd name="T11" fmla="*/ 3 h 570"/>
                <a:gd name="T12" fmla="*/ 570 w 689"/>
                <a:gd name="T13" fmla="*/ 9 h 570"/>
                <a:gd name="T14" fmla="*/ 546 w 689"/>
                <a:gd name="T15" fmla="*/ 21 h 570"/>
                <a:gd name="T16" fmla="*/ 528 w 689"/>
                <a:gd name="T17" fmla="*/ 33 h 570"/>
                <a:gd name="T18" fmla="*/ 513 w 689"/>
                <a:gd name="T19" fmla="*/ 56 h 570"/>
                <a:gd name="T20" fmla="*/ 498 w 689"/>
                <a:gd name="T21" fmla="*/ 89 h 570"/>
                <a:gd name="T22" fmla="*/ 498 w 689"/>
                <a:gd name="T23" fmla="*/ 161 h 570"/>
                <a:gd name="T24" fmla="*/ 497 w 689"/>
                <a:gd name="T25" fmla="*/ 195 h 570"/>
                <a:gd name="T26" fmla="*/ 509 w 689"/>
                <a:gd name="T27" fmla="*/ 218 h 570"/>
                <a:gd name="T28" fmla="*/ 507 w 689"/>
                <a:gd name="T29" fmla="*/ 254 h 570"/>
                <a:gd name="T30" fmla="*/ 501 w 689"/>
                <a:gd name="T31" fmla="*/ 333 h 570"/>
                <a:gd name="T32" fmla="*/ 489 w 689"/>
                <a:gd name="T33" fmla="*/ 348 h 570"/>
                <a:gd name="T34" fmla="*/ 483 w 689"/>
                <a:gd name="T35" fmla="*/ 354 h 570"/>
                <a:gd name="T36" fmla="*/ 471 w 689"/>
                <a:gd name="T37" fmla="*/ 374 h 570"/>
                <a:gd name="T38" fmla="*/ 450 w 689"/>
                <a:gd name="T39" fmla="*/ 381 h 570"/>
                <a:gd name="T40" fmla="*/ 425 w 689"/>
                <a:gd name="T41" fmla="*/ 387 h 570"/>
                <a:gd name="T42" fmla="*/ 405 w 689"/>
                <a:gd name="T43" fmla="*/ 399 h 570"/>
                <a:gd name="T44" fmla="*/ 339 w 689"/>
                <a:gd name="T45" fmla="*/ 392 h 570"/>
                <a:gd name="T46" fmla="*/ 335 w 689"/>
                <a:gd name="T47" fmla="*/ 390 h 570"/>
                <a:gd name="T48" fmla="*/ 321 w 689"/>
                <a:gd name="T49" fmla="*/ 389 h 570"/>
                <a:gd name="T50" fmla="*/ 318 w 689"/>
                <a:gd name="T51" fmla="*/ 384 h 570"/>
                <a:gd name="T52" fmla="*/ 306 w 689"/>
                <a:gd name="T53" fmla="*/ 381 h 570"/>
                <a:gd name="T54" fmla="*/ 291 w 689"/>
                <a:gd name="T55" fmla="*/ 375 h 570"/>
                <a:gd name="T56" fmla="*/ 257 w 689"/>
                <a:gd name="T57" fmla="*/ 368 h 570"/>
                <a:gd name="T58" fmla="*/ 240 w 689"/>
                <a:gd name="T59" fmla="*/ 362 h 570"/>
                <a:gd name="T60" fmla="*/ 215 w 689"/>
                <a:gd name="T61" fmla="*/ 353 h 570"/>
                <a:gd name="T62" fmla="*/ 207 w 689"/>
                <a:gd name="T63" fmla="*/ 350 h 570"/>
                <a:gd name="T64" fmla="*/ 74 w 689"/>
                <a:gd name="T65" fmla="*/ 306 h 570"/>
                <a:gd name="T66" fmla="*/ 0 w 689"/>
                <a:gd name="T67" fmla="*/ 281 h 570"/>
                <a:gd name="T68" fmla="*/ 47 w 689"/>
                <a:gd name="T69" fmla="*/ 338 h 570"/>
                <a:gd name="T70" fmla="*/ 80 w 689"/>
                <a:gd name="T71" fmla="*/ 381 h 570"/>
                <a:gd name="T72" fmla="*/ 113 w 689"/>
                <a:gd name="T73" fmla="*/ 423 h 570"/>
                <a:gd name="T74" fmla="*/ 140 w 689"/>
                <a:gd name="T75" fmla="*/ 492 h 570"/>
                <a:gd name="T76" fmla="*/ 155 w 689"/>
                <a:gd name="T77" fmla="*/ 548 h 570"/>
                <a:gd name="T78" fmla="*/ 159 w 689"/>
                <a:gd name="T79" fmla="*/ 570 h 570"/>
                <a:gd name="T80" fmla="*/ 308 w 689"/>
                <a:gd name="T81" fmla="*/ 554 h 570"/>
                <a:gd name="T82" fmla="*/ 377 w 689"/>
                <a:gd name="T83" fmla="*/ 570 h 570"/>
                <a:gd name="T84" fmla="*/ 494 w 689"/>
                <a:gd name="T85" fmla="*/ 555 h 570"/>
                <a:gd name="T86" fmla="*/ 560 w 689"/>
                <a:gd name="T87" fmla="*/ 560 h 570"/>
                <a:gd name="T88" fmla="*/ 585 w 689"/>
                <a:gd name="T89" fmla="*/ 555 h 570"/>
                <a:gd name="T90" fmla="*/ 608 w 689"/>
                <a:gd name="T91" fmla="*/ 431 h 570"/>
                <a:gd name="T92" fmla="*/ 614 w 689"/>
                <a:gd name="T93" fmla="*/ 377 h 570"/>
                <a:gd name="T94" fmla="*/ 614 w 689"/>
                <a:gd name="T95" fmla="*/ 365 h 570"/>
                <a:gd name="T96" fmla="*/ 617 w 689"/>
                <a:gd name="T97" fmla="*/ 303 h 570"/>
                <a:gd name="T98" fmla="*/ 615 w 689"/>
                <a:gd name="T99" fmla="*/ 237 h 570"/>
                <a:gd name="T100" fmla="*/ 603 w 689"/>
                <a:gd name="T101" fmla="*/ 168 h 570"/>
                <a:gd name="T102" fmla="*/ 608 w 689"/>
                <a:gd name="T103" fmla="*/ 129 h 570"/>
                <a:gd name="T104" fmla="*/ 611 w 689"/>
                <a:gd name="T105" fmla="*/ 117 h 570"/>
                <a:gd name="T106" fmla="*/ 621 w 689"/>
                <a:gd name="T107" fmla="*/ 113 h 570"/>
                <a:gd name="T108" fmla="*/ 629 w 689"/>
                <a:gd name="T109" fmla="*/ 102 h 570"/>
                <a:gd name="T110" fmla="*/ 645 w 689"/>
                <a:gd name="T111" fmla="*/ 101 h 570"/>
                <a:gd name="T112" fmla="*/ 654 w 689"/>
                <a:gd name="T113" fmla="*/ 89 h 570"/>
                <a:gd name="T114" fmla="*/ 683 w 689"/>
                <a:gd name="T115" fmla="*/ 78 h 570"/>
                <a:gd name="T116" fmla="*/ 678 w 689"/>
                <a:gd name="T117" fmla="*/ 51 h 570"/>
                <a:gd name="T118" fmla="*/ 674 w 689"/>
                <a:gd name="T119" fmla="*/ 42 h 5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89" h="570">
                  <a:moveTo>
                    <a:pt x="674" y="42"/>
                  </a:moveTo>
                  <a:cubicBezTo>
                    <a:pt x="672" y="35"/>
                    <a:pt x="673" y="31"/>
                    <a:pt x="666" y="27"/>
                  </a:cubicBezTo>
                  <a:cubicBezTo>
                    <a:pt x="663" y="23"/>
                    <a:pt x="663" y="18"/>
                    <a:pt x="659" y="14"/>
                  </a:cubicBezTo>
                  <a:cubicBezTo>
                    <a:pt x="653" y="8"/>
                    <a:pt x="643" y="4"/>
                    <a:pt x="636" y="0"/>
                  </a:cubicBezTo>
                  <a:cubicBezTo>
                    <a:pt x="630" y="3"/>
                    <a:pt x="629" y="6"/>
                    <a:pt x="623" y="2"/>
                  </a:cubicBezTo>
                  <a:cubicBezTo>
                    <a:pt x="612" y="3"/>
                    <a:pt x="607" y="5"/>
                    <a:pt x="597" y="3"/>
                  </a:cubicBezTo>
                  <a:cubicBezTo>
                    <a:pt x="585" y="5"/>
                    <a:pt x="580" y="7"/>
                    <a:pt x="570" y="9"/>
                  </a:cubicBezTo>
                  <a:cubicBezTo>
                    <a:pt x="566" y="15"/>
                    <a:pt x="554" y="20"/>
                    <a:pt x="546" y="21"/>
                  </a:cubicBezTo>
                  <a:cubicBezTo>
                    <a:pt x="540" y="25"/>
                    <a:pt x="534" y="28"/>
                    <a:pt x="528" y="33"/>
                  </a:cubicBezTo>
                  <a:cubicBezTo>
                    <a:pt x="523" y="41"/>
                    <a:pt x="517" y="47"/>
                    <a:pt x="513" y="56"/>
                  </a:cubicBezTo>
                  <a:cubicBezTo>
                    <a:pt x="511" y="68"/>
                    <a:pt x="504" y="78"/>
                    <a:pt x="498" y="89"/>
                  </a:cubicBezTo>
                  <a:cubicBezTo>
                    <a:pt x="494" y="113"/>
                    <a:pt x="493" y="136"/>
                    <a:pt x="498" y="161"/>
                  </a:cubicBezTo>
                  <a:cubicBezTo>
                    <a:pt x="491" y="170"/>
                    <a:pt x="492" y="184"/>
                    <a:pt x="497" y="195"/>
                  </a:cubicBezTo>
                  <a:cubicBezTo>
                    <a:pt x="499" y="204"/>
                    <a:pt x="506" y="210"/>
                    <a:pt x="509" y="218"/>
                  </a:cubicBezTo>
                  <a:cubicBezTo>
                    <a:pt x="511" y="230"/>
                    <a:pt x="512" y="243"/>
                    <a:pt x="507" y="254"/>
                  </a:cubicBezTo>
                  <a:cubicBezTo>
                    <a:pt x="507" y="271"/>
                    <a:pt x="512" y="311"/>
                    <a:pt x="501" y="333"/>
                  </a:cubicBezTo>
                  <a:cubicBezTo>
                    <a:pt x="499" y="341"/>
                    <a:pt x="497" y="347"/>
                    <a:pt x="489" y="348"/>
                  </a:cubicBezTo>
                  <a:cubicBezTo>
                    <a:pt x="487" y="359"/>
                    <a:pt x="491" y="348"/>
                    <a:pt x="483" y="354"/>
                  </a:cubicBezTo>
                  <a:cubicBezTo>
                    <a:pt x="478" y="358"/>
                    <a:pt x="476" y="369"/>
                    <a:pt x="471" y="374"/>
                  </a:cubicBezTo>
                  <a:cubicBezTo>
                    <a:pt x="467" y="379"/>
                    <a:pt x="456" y="380"/>
                    <a:pt x="450" y="381"/>
                  </a:cubicBezTo>
                  <a:cubicBezTo>
                    <a:pt x="442" y="385"/>
                    <a:pt x="434" y="386"/>
                    <a:pt x="425" y="387"/>
                  </a:cubicBezTo>
                  <a:cubicBezTo>
                    <a:pt x="418" y="390"/>
                    <a:pt x="405" y="399"/>
                    <a:pt x="405" y="399"/>
                  </a:cubicBezTo>
                  <a:cubicBezTo>
                    <a:pt x="383" y="398"/>
                    <a:pt x="360" y="396"/>
                    <a:pt x="339" y="392"/>
                  </a:cubicBezTo>
                  <a:cubicBezTo>
                    <a:pt x="338" y="391"/>
                    <a:pt x="336" y="390"/>
                    <a:pt x="335" y="390"/>
                  </a:cubicBezTo>
                  <a:cubicBezTo>
                    <a:pt x="330" y="389"/>
                    <a:pt x="325" y="391"/>
                    <a:pt x="321" y="389"/>
                  </a:cubicBezTo>
                  <a:cubicBezTo>
                    <a:pt x="319" y="388"/>
                    <a:pt x="320" y="385"/>
                    <a:pt x="318" y="384"/>
                  </a:cubicBezTo>
                  <a:cubicBezTo>
                    <a:pt x="315" y="382"/>
                    <a:pt x="310" y="382"/>
                    <a:pt x="306" y="381"/>
                  </a:cubicBezTo>
                  <a:cubicBezTo>
                    <a:pt x="301" y="377"/>
                    <a:pt x="297" y="377"/>
                    <a:pt x="291" y="375"/>
                  </a:cubicBezTo>
                  <a:cubicBezTo>
                    <a:pt x="281" y="368"/>
                    <a:pt x="269" y="369"/>
                    <a:pt x="257" y="368"/>
                  </a:cubicBezTo>
                  <a:cubicBezTo>
                    <a:pt x="251" y="366"/>
                    <a:pt x="246" y="365"/>
                    <a:pt x="240" y="362"/>
                  </a:cubicBezTo>
                  <a:cubicBezTo>
                    <a:pt x="235" y="354"/>
                    <a:pt x="224" y="354"/>
                    <a:pt x="215" y="353"/>
                  </a:cubicBezTo>
                  <a:cubicBezTo>
                    <a:pt x="209" y="351"/>
                    <a:pt x="212" y="352"/>
                    <a:pt x="207" y="350"/>
                  </a:cubicBezTo>
                  <a:lnTo>
                    <a:pt x="74" y="306"/>
                  </a:lnTo>
                  <a:lnTo>
                    <a:pt x="0" y="281"/>
                  </a:lnTo>
                  <a:lnTo>
                    <a:pt x="47" y="338"/>
                  </a:lnTo>
                  <a:lnTo>
                    <a:pt x="80" y="381"/>
                  </a:lnTo>
                  <a:lnTo>
                    <a:pt x="113" y="423"/>
                  </a:lnTo>
                  <a:lnTo>
                    <a:pt x="140" y="492"/>
                  </a:lnTo>
                  <a:lnTo>
                    <a:pt x="155" y="548"/>
                  </a:lnTo>
                  <a:lnTo>
                    <a:pt x="159" y="570"/>
                  </a:lnTo>
                  <a:lnTo>
                    <a:pt x="308" y="554"/>
                  </a:lnTo>
                  <a:lnTo>
                    <a:pt x="377" y="570"/>
                  </a:lnTo>
                  <a:lnTo>
                    <a:pt x="494" y="555"/>
                  </a:lnTo>
                  <a:lnTo>
                    <a:pt x="560" y="560"/>
                  </a:lnTo>
                  <a:lnTo>
                    <a:pt x="585" y="555"/>
                  </a:lnTo>
                  <a:lnTo>
                    <a:pt x="608" y="431"/>
                  </a:lnTo>
                  <a:lnTo>
                    <a:pt x="614" y="377"/>
                  </a:lnTo>
                  <a:lnTo>
                    <a:pt x="614" y="365"/>
                  </a:lnTo>
                  <a:lnTo>
                    <a:pt x="617" y="303"/>
                  </a:lnTo>
                  <a:lnTo>
                    <a:pt x="615" y="237"/>
                  </a:lnTo>
                  <a:lnTo>
                    <a:pt x="603" y="168"/>
                  </a:lnTo>
                  <a:lnTo>
                    <a:pt x="608" y="129"/>
                  </a:lnTo>
                  <a:cubicBezTo>
                    <a:pt x="609" y="125"/>
                    <a:pt x="609" y="120"/>
                    <a:pt x="611" y="117"/>
                  </a:cubicBezTo>
                  <a:cubicBezTo>
                    <a:pt x="613" y="114"/>
                    <a:pt x="618" y="116"/>
                    <a:pt x="621" y="113"/>
                  </a:cubicBezTo>
                  <a:cubicBezTo>
                    <a:pt x="624" y="110"/>
                    <a:pt x="625" y="103"/>
                    <a:pt x="629" y="102"/>
                  </a:cubicBezTo>
                  <a:cubicBezTo>
                    <a:pt x="634" y="100"/>
                    <a:pt x="640" y="101"/>
                    <a:pt x="645" y="101"/>
                  </a:cubicBezTo>
                  <a:cubicBezTo>
                    <a:pt x="647" y="95"/>
                    <a:pt x="649" y="93"/>
                    <a:pt x="654" y="89"/>
                  </a:cubicBezTo>
                  <a:cubicBezTo>
                    <a:pt x="668" y="91"/>
                    <a:pt x="677" y="93"/>
                    <a:pt x="683" y="78"/>
                  </a:cubicBezTo>
                  <a:cubicBezTo>
                    <a:pt x="685" y="68"/>
                    <a:pt x="689" y="55"/>
                    <a:pt x="678" y="51"/>
                  </a:cubicBezTo>
                  <a:cubicBezTo>
                    <a:pt x="677" y="43"/>
                    <a:pt x="679" y="45"/>
                    <a:pt x="674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36" name="Oval 21"/>
            <p:cNvSpPr>
              <a:spLocks noChangeArrowheads="1"/>
            </p:cNvSpPr>
            <p:nvPr/>
          </p:nvSpPr>
          <p:spPr bwMode="auto">
            <a:xfrm>
              <a:off x="2887" y="1268"/>
              <a:ext cx="27" cy="2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937" name="Freeform 22"/>
            <p:cNvSpPr>
              <a:spLocks/>
            </p:cNvSpPr>
            <p:nvPr/>
          </p:nvSpPr>
          <p:spPr bwMode="auto">
            <a:xfrm>
              <a:off x="2486" y="1662"/>
              <a:ext cx="296" cy="118"/>
            </a:xfrm>
            <a:custGeom>
              <a:avLst/>
              <a:gdLst>
                <a:gd name="T0" fmla="*/ 241 w 296"/>
                <a:gd name="T1" fmla="*/ 0 h 118"/>
                <a:gd name="T2" fmla="*/ 264 w 296"/>
                <a:gd name="T3" fmla="*/ 15 h 118"/>
                <a:gd name="T4" fmla="*/ 280 w 296"/>
                <a:gd name="T5" fmla="*/ 29 h 118"/>
                <a:gd name="T6" fmla="*/ 294 w 296"/>
                <a:gd name="T7" fmla="*/ 62 h 118"/>
                <a:gd name="T8" fmla="*/ 291 w 296"/>
                <a:gd name="T9" fmla="*/ 75 h 118"/>
                <a:gd name="T10" fmla="*/ 280 w 296"/>
                <a:gd name="T11" fmla="*/ 101 h 118"/>
                <a:gd name="T12" fmla="*/ 246 w 296"/>
                <a:gd name="T13" fmla="*/ 111 h 118"/>
                <a:gd name="T14" fmla="*/ 175 w 296"/>
                <a:gd name="T15" fmla="*/ 107 h 118"/>
                <a:gd name="T16" fmla="*/ 0 w 296"/>
                <a:gd name="T17" fmla="*/ 44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6" h="118">
                  <a:moveTo>
                    <a:pt x="241" y="0"/>
                  </a:moveTo>
                  <a:cubicBezTo>
                    <a:pt x="249" y="5"/>
                    <a:pt x="258" y="10"/>
                    <a:pt x="264" y="15"/>
                  </a:cubicBezTo>
                  <a:cubicBezTo>
                    <a:pt x="270" y="20"/>
                    <a:pt x="275" y="21"/>
                    <a:pt x="280" y="29"/>
                  </a:cubicBezTo>
                  <a:cubicBezTo>
                    <a:pt x="285" y="37"/>
                    <a:pt x="292" y="54"/>
                    <a:pt x="294" y="62"/>
                  </a:cubicBezTo>
                  <a:cubicBezTo>
                    <a:pt x="296" y="70"/>
                    <a:pt x="293" y="69"/>
                    <a:pt x="291" y="75"/>
                  </a:cubicBezTo>
                  <a:cubicBezTo>
                    <a:pt x="289" y="81"/>
                    <a:pt x="287" y="95"/>
                    <a:pt x="280" y="101"/>
                  </a:cubicBezTo>
                  <a:cubicBezTo>
                    <a:pt x="273" y="107"/>
                    <a:pt x="263" y="110"/>
                    <a:pt x="246" y="111"/>
                  </a:cubicBezTo>
                  <a:cubicBezTo>
                    <a:pt x="229" y="112"/>
                    <a:pt x="216" y="118"/>
                    <a:pt x="175" y="107"/>
                  </a:cubicBezTo>
                  <a:cubicBezTo>
                    <a:pt x="134" y="96"/>
                    <a:pt x="67" y="70"/>
                    <a:pt x="0" y="4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73" name="Line 23"/>
          <p:cNvSpPr>
            <a:spLocks noChangeShapeType="1"/>
          </p:cNvSpPr>
          <p:nvPr/>
        </p:nvSpPr>
        <p:spPr bwMode="auto">
          <a:xfrm>
            <a:off x="4277519" y="3659188"/>
            <a:ext cx="5516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Oval 24"/>
          <p:cNvSpPr>
            <a:spLocks noChangeArrowheads="1"/>
          </p:cNvSpPr>
          <p:nvPr/>
        </p:nvSpPr>
        <p:spPr bwMode="auto">
          <a:xfrm>
            <a:off x="6453981" y="3606800"/>
            <a:ext cx="88900" cy="1031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6503194" y="3656013"/>
            <a:ext cx="84296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370" name="Group 26"/>
          <p:cNvGrpSpPr>
            <a:grpSpLocks/>
          </p:cNvGrpSpPr>
          <p:nvPr/>
        </p:nvGrpSpPr>
        <p:grpSpPr bwMode="auto">
          <a:xfrm rot="702361">
            <a:off x="5195094" y="1187450"/>
            <a:ext cx="639762" cy="546100"/>
            <a:chOff x="2250" y="1232"/>
            <a:chExt cx="825" cy="904"/>
          </a:xfrm>
        </p:grpSpPr>
        <p:sp>
          <p:nvSpPr>
            <p:cNvPr id="36914" name="Freeform 27"/>
            <p:cNvSpPr>
              <a:spLocks/>
            </p:cNvSpPr>
            <p:nvPr/>
          </p:nvSpPr>
          <p:spPr bwMode="auto">
            <a:xfrm>
              <a:off x="2864" y="1324"/>
              <a:ext cx="98" cy="488"/>
            </a:xfrm>
            <a:custGeom>
              <a:avLst/>
              <a:gdLst>
                <a:gd name="T0" fmla="*/ 98 w 98"/>
                <a:gd name="T1" fmla="*/ 0 h 488"/>
                <a:gd name="T2" fmla="*/ 76 w 98"/>
                <a:gd name="T3" fmla="*/ 18 h 488"/>
                <a:gd name="T4" fmla="*/ 50 w 98"/>
                <a:gd name="T5" fmla="*/ 22 h 488"/>
                <a:gd name="T6" fmla="*/ 26 w 98"/>
                <a:gd name="T7" fmla="*/ 46 h 488"/>
                <a:gd name="T8" fmla="*/ 20 w 98"/>
                <a:gd name="T9" fmla="*/ 66 h 488"/>
                <a:gd name="T10" fmla="*/ 26 w 98"/>
                <a:gd name="T11" fmla="*/ 124 h 488"/>
                <a:gd name="T12" fmla="*/ 34 w 98"/>
                <a:gd name="T13" fmla="*/ 206 h 488"/>
                <a:gd name="T14" fmla="*/ 26 w 98"/>
                <a:gd name="T15" fmla="*/ 316 h 488"/>
                <a:gd name="T16" fmla="*/ 0 w 98"/>
                <a:gd name="T17" fmla="*/ 488 h 4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8" h="488">
                  <a:moveTo>
                    <a:pt x="98" y="0"/>
                  </a:moveTo>
                  <a:cubicBezTo>
                    <a:pt x="91" y="7"/>
                    <a:pt x="84" y="14"/>
                    <a:pt x="76" y="18"/>
                  </a:cubicBezTo>
                  <a:cubicBezTo>
                    <a:pt x="68" y="22"/>
                    <a:pt x="58" y="17"/>
                    <a:pt x="50" y="22"/>
                  </a:cubicBezTo>
                  <a:cubicBezTo>
                    <a:pt x="42" y="27"/>
                    <a:pt x="31" y="39"/>
                    <a:pt x="26" y="46"/>
                  </a:cubicBezTo>
                  <a:cubicBezTo>
                    <a:pt x="21" y="53"/>
                    <a:pt x="20" y="53"/>
                    <a:pt x="20" y="66"/>
                  </a:cubicBezTo>
                  <a:cubicBezTo>
                    <a:pt x="20" y="79"/>
                    <a:pt x="24" y="101"/>
                    <a:pt x="26" y="124"/>
                  </a:cubicBezTo>
                  <a:cubicBezTo>
                    <a:pt x="28" y="147"/>
                    <a:pt x="34" y="174"/>
                    <a:pt x="34" y="206"/>
                  </a:cubicBezTo>
                  <a:cubicBezTo>
                    <a:pt x="34" y="238"/>
                    <a:pt x="32" y="269"/>
                    <a:pt x="26" y="316"/>
                  </a:cubicBezTo>
                  <a:cubicBezTo>
                    <a:pt x="20" y="363"/>
                    <a:pt x="5" y="459"/>
                    <a:pt x="0" y="48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5" name="Freeform 28"/>
            <p:cNvSpPr>
              <a:spLocks/>
            </p:cNvSpPr>
            <p:nvPr/>
          </p:nvSpPr>
          <p:spPr bwMode="auto">
            <a:xfrm>
              <a:off x="2961" y="1286"/>
              <a:ext cx="114" cy="37"/>
            </a:xfrm>
            <a:custGeom>
              <a:avLst/>
              <a:gdLst>
                <a:gd name="T0" fmla="*/ 6 w 114"/>
                <a:gd name="T1" fmla="*/ 0 h 37"/>
                <a:gd name="T2" fmla="*/ 29 w 114"/>
                <a:gd name="T3" fmla="*/ 9 h 37"/>
                <a:gd name="T4" fmla="*/ 86 w 114"/>
                <a:gd name="T5" fmla="*/ 12 h 37"/>
                <a:gd name="T6" fmla="*/ 111 w 114"/>
                <a:gd name="T7" fmla="*/ 18 h 37"/>
                <a:gd name="T8" fmla="*/ 105 w 114"/>
                <a:gd name="T9" fmla="*/ 28 h 37"/>
                <a:gd name="T10" fmla="*/ 96 w 114"/>
                <a:gd name="T11" fmla="*/ 34 h 37"/>
                <a:gd name="T12" fmla="*/ 71 w 114"/>
                <a:gd name="T13" fmla="*/ 37 h 37"/>
                <a:gd name="T14" fmla="*/ 32 w 114"/>
                <a:gd name="T15" fmla="*/ 36 h 37"/>
                <a:gd name="T16" fmla="*/ 0 w 114"/>
                <a:gd name="T17" fmla="*/ 37 h 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4" h="37">
                  <a:moveTo>
                    <a:pt x="6" y="0"/>
                  </a:moveTo>
                  <a:cubicBezTo>
                    <a:pt x="11" y="3"/>
                    <a:pt x="16" y="7"/>
                    <a:pt x="29" y="9"/>
                  </a:cubicBezTo>
                  <a:cubicBezTo>
                    <a:pt x="42" y="11"/>
                    <a:pt x="72" y="10"/>
                    <a:pt x="86" y="12"/>
                  </a:cubicBezTo>
                  <a:cubicBezTo>
                    <a:pt x="100" y="14"/>
                    <a:pt x="108" y="15"/>
                    <a:pt x="111" y="18"/>
                  </a:cubicBezTo>
                  <a:cubicBezTo>
                    <a:pt x="114" y="21"/>
                    <a:pt x="107" y="25"/>
                    <a:pt x="105" y="28"/>
                  </a:cubicBezTo>
                  <a:cubicBezTo>
                    <a:pt x="103" y="31"/>
                    <a:pt x="102" y="33"/>
                    <a:pt x="96" y="34"/>
                  </a:cubicBezTo>
                  <a:cubicBezTo>
                    <a:pt x="90" y="35"/>
                    <a:pt x="82" y="37"/>
                    <a:pt x="71" y="37"/>
                  </a:cubicBezTo>
                  <a:cubicBezTo>
                    <a:pt x="60" y="37"/>
                    <a:pt x="44" y="36"/>
                    <a:pt x="32" y="36"/>
                  </a:cubicBezTo>
                  <a:cubicBezTo>
                    <a:pt x="20" y="36"/>
                    <a:pt x="10" y="36"/>
                    <a:pt x="0" y="37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Freeform 29"/>
            <p:cNvSpPr>
              <a:spLocks/>
            </p:cNvSpPr>
            <p:nvPr/>
          </p:nvSpPr>
          <p:spPr bwMode="auto">
            <a:xfrm>
              <a:off x="2328" y="1808"/>
              <a:ext cx="567" cy="28"/>
            </a:xfrm>
            <a:custGeom>
              <a:avLst/>
              <a:gdLst>
                <a:gd name="T0" fmla="*/ 0 w 567"/>
                <a:gd name="T1" fmla="*/ 28 h 28"/>
                <a:gd name="T2" fmla="*/ 132 w 567"/>
                <a:gd name="T3" fmla="*/ 13 h 28"/>
                <a:gd name="T4" fmla="*/ 210 w 567"/>
                <a:gd name="T5" fmla="*/ 1 h 28"/>
                <a:gd name="T6" fmla="*/ 324 w 567"/>
                <a:gd name="T7" fmla="*/ 10 h 28"/>
                <a:gd name="T8" fmla="*/ 405 w 567"/>
                <a:gd name="T9" fmla="*/ 1 h 28"/>
                <a:gd name="T10" fmla="*/ 567 w 567"/>
                <a:gd name="T11" fmla="*/ 1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67" h="28">
                  <a:moveTo>
                    <a:pt x="0" y="28"/>
                  </a:moveTo>
                  <a:cubicBezTo>
                    <a:pt x="48" y="22"/>
                    <a:pt x="97" y="17"/>
                    <a:pt x="132" y="13"/>
                  </a:cubicBezTo>
                  <a:cubicBezTo>
                    <a:pt x="167" y="9"/>
                    <a:pt x="178" y="1"/>
                    <a:pt x="210" y="1"/>
                  </a:cubicBezTo>
                  <a:cubicBezTo>
                    <a:pt x="242" y="1"/>
                    <a:pt x="292" y="10"/>
                    <a:pt x="324" y="10"/>
                  </a:cubicBezTo>
                  <a:cubicBezTo>
                    <a:pt x="356" y="10"/>
                    <a:pt x="365" y="2"/>
                    <a:pt x="405" y="1"/>
                  </a:cubicBezTo>
                  <a:cubicBezTo>
                    <a:pt x="445" y="0"/>
                    <a:pt x="506" y="0"/>
                    <a:pt x="567" y="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7" name="Freeform 30"/>
            <p:cNvSpPr>
              <a:spLocks/>
            </p:cNvSpPr>
            <p:nvPr/>
          </p:nvSpPr>
          <p:spPr bwMode="auto">
            <a:xfrm>
              <a:off x="2252" y="1232"/>
              <a:ext cx="704" cy="392"/>
            </a:xfrm>
            <a:custGeom>
              <a:avLst/>
              <a:gdLst>
                <a:gd name="T0" fmla="*/ 704 w 704"/>
                <a:gd name="T1" fmla="*/ 52 h 392"/>
                <a:gd name="T2" fmla="*/ 692 w 704"/>
                <a:gd name="T3" fmla="*/ 24 h 392"/>
                <a:gd name="T4" fmla="*/ 672 w 704"/>
                <a:gd name="T5" fmla="*/ 4 h 392"/>
                <a:gd name="T6" fmla="*/ 620 w 704"/>
                <a:gd name="T7" fmla="*/ 0 h 392"/>
                <a:gd name="T8" fmla="*/ 600 w 704"/>
                <a:gd name="T9" fmla="*/ 2 h 392"/>
                <a:gd name="T10" fmla="*/ 546 w 704"/>
                <a:gd name="T11" fmla="*/ 26 h 392"/>
                <a:gd name="T12" fmla="*/ 522 w 704"/>
                <a:gd name="T13" fmla="*/ 60 h 392"/>
                <a:gd name="T14" fmla="*/ 506 w 704"/>
                <a:gd name="T15" fmla="*/ 104 h 392"/>
                <a:gd name="T16" fmla="*/ 506 w 704"/>
                <a:gd name="T17" fmla="*/ 136 h 392"/>
                <a:gd name="T18" fmla="*/ 506 w 704"/>
                <a:gd name="T19" fmla="*/ 204 h 392"/>
                <a:gd name="T20" fmla="*/ 522 w 704"/>
                <a:gd name="T21" fmla="*/ 240 h 392"/>
                <a:gd name="T22" fmla="*/ 516 w 704"/>
                <a:gd name="T23" fmla="*/ 278 h 392"/>
                <a:gd name="T24" fmla="*/ 516 w 704"/>
                <a:gd name="T25" fmla="*/ 332 h 392"/>
                <a:gd name="T26" fmla="*/ 484 w 704"/>
                <a:gd name="T27" fmla="*/ 372 h 392"/>
                <a:gd name="T28" fmla="*/ 426 w 704"/>
                <a:gd name="T29" fmla="*/ 392 h 392"/>
                <a:gd name="T30" fmla="*/ 362 w 704"/>
                <a:gd name="T31" fmla="*/ 392 h 392"/>
                <a:gd name="T32" fmla="*/ 258 w 704"/>
                <a:gd name="T33" fmla="*/ 362 h 392"/>
                <a:gd name="T34" fmla="*/ 168 w 704"/>
                <a:gd name="T35" fmla="*/ 330 h 392"/>
                <a:gd name="T36" fmla="*/ 0 w 704"/>
                <a:gd name="T37" fmla="*/ 278 h 3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704" h="392">
                  <a:moveTo>
                    <a:pt x="704" y="52"/>
                  </a:moveTo>
                  <a:cubicBezTo>
                    <a:pt x="702" y="44"/>
                    <a:pt x="692" y="26"/>
                    <a:pt x="692" y="24"/>
                  </a:cubicBezTo>
                  <a:lnTo>
                    <a:pt x="672" y="4"/>
                  </a:lnTo>
                  <a:lnTo>
                    <a:pt x="620" y="0"/>
                  </a:lnTo>
                  <a:lnTo>
                    <a:pt x="600" y="2"/>
                  </a:lnTo>
                  <a:lnTo>
                    <a:pt x="546" y="26"/>
                  </a:lnTo>
                  <a:lnTo>
                    <a:pt x="522" y="60"/>
                  </a:lnTo>
                  <a:lnTo>
                    <a:pt x="506" y="104"/>
                  </a:lnTo>
                  <a:lnTo>
                    <a:pt x="506" y="136"/>
                  </a:lnTo>
                  <a:lnTo>
                    <a:pt x="506" y="204"/>
                  </a:lnTo>
                  <a:lnTo>
                    <a:pt x="522" y="240"/>
                  </a:lnTo>
                  <a:lnTo>
                    <a:pt x="516" y="278"/>
                  </a:lnTo>
                  <a:lnTo>
                    <a:pt x="516" y="332"/>
                  </a:lnTo>
                  <a:lnTo>
                    <a:pt x="484" y="372"/>
                  </a:lnTo>
                  <a:lnTo>
                    <a:pt x="426" y="392"/>
                  </a:lnTo>
                  <a:lnTo>
                    <a:pt x="362" y="392"/>
                  </a:lnTo>
                  <a:lnTo>
                    <a:pt x="258" y="362"/>
                  </a:lnTo>
                  <a:lnTo>
                    <a:pt x="168" y="330"/>
                  </a:lnTo>
                  <a:lnTo>
                    <a:pt x="0" y="278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8" name="Freeform 31"/>
            <p:cNvSpPr>
              <a:spLocks/>
            </p:cNvSpPr>
            <p:nvPr/>
          </p:nvSpPr>
          <p:spPr bwMode="auto">
            <a:xfrm>
              <a:off x="2250" y="1512"/>
              <a:ext cx="170" cy="310"/>
            </a:xfrm>
            <a:custGeom>
              <a:avLst/>
              <a:gdLst>
                <a:gd name="T0" fmla="*/ 0 w 170"/>
                <a:gd name="T1" fmla="*/ 0 h 310"/>
                <a:gd name="T2" fmla="*/ 96 w 170"/>
                <a:gd name="T3" fmla="*/ 122 h 310"/>
                <a:gd name="T4" fmla="*/ 148 w 170"/>
                <a:gd name="T5" fmla="*/ 212 h 310"/>
                <a:gd name="T6" fmla="*/ 170 w 170"/>
                <a:gd name="T7" fmla="*/ 310 h 3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0" h="310">
                  <a:moveTo>
                    <a:pt x="0" y="0"/>
                  </a:moveTo>
                  <a:cubicBezTo>
                    <a:pt x="35" y="43"/>
                    <a:pt x="71" y="87"/>
                    <a:pt x="96" y="122"/>
                  </a:cubicBezTo>
                  <a:cubicBezTo>
                    <a:pt x="121" y="157"/>
                    <a:pt x="136" y="181"/>
                    <a:pt x="148" y="212"/>
                  </a:cubicBezTo>
                  <a:cubicBezTo>
                    <a:pt x="160" y="243"/>
                    <a:pt x="165" y="276"/>
                    <a:pt x="170" y="31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Freeform 32" descr="Horizontal gestrichelt"/>
            <p:cNvSpPr>
              <a:spLocks/>
            </p:cNvSpPr>
            <p:nvPr/>
          </p:nvSpPr>
          <p:spPr bwMode="auto">
            <a:xfrm>
              <a:off x="2499" y="1809"/>
              <a:ext cx="303" cy="224"/>
            </a:xfrm>
            <a:custGeom>
              <a:avLst/>
              <a:gdLst>
                <a:gd name="T0" fmla="*/ 91 w 303"/>
                <a:gd name="T1" fmla="*/ 6 h 224"/>
                <a:gd name="T2" fmla="*/ 91 w 303"/>
                <a:gd name="T3" fmla="*/ 46 h 224"/>
                <a:gd name="T4" fmla="*/ 83 w 303"/>
                <a:gd name="T5" fmla="*/ 90 h 224"/>
                <a:gd name="T6" fmla="*/ 77 w 303"/>
                <a:gd name="T7" fmla="*/ 126 h 224"/>
                <a:gd name="T8" fmla="*/ 31 w 303"/>
                <a:gd name="T9" fmla="*/ 120 h 224"/>
                <a:gd name="T10" fmla="*/ 13 w 303"/>
                <a:gd name="T11" fmla="*/ 117 h 224"/>
                <a:gd name="T12" fmla="*/ 2 w 303"/>
                <a:gd name="T13" fmla="*/ 120 h 224"/>
                <a:gd name="T14" fmla="*/ 2 w 303"/>
                <a:gd name="T15" fmla="*/ 130 h 224"/>
                <a:gd name="T16" fmla="*/ 11 w 303"/>
                <a:gd name="T17" fmla="*/ 135 h 224"/>
                <a:gd name="T18" fmla="*/ 28 w 303"/>
                <a:gd name="T19" fmla="*/ 139 h 224"/>
                <a:gd name="T20" fmla="*/ 79 w 303"/>
                <a:gd name="T21" fmla="*/ 141 h 224"/>
                <a:gd name="T22" fmla="*/ 140 w 303"/>
                <a:gd name="T23" fmla="*/ 157 h 224"/>
                <a:gd name="T24" fmla="*/ 215 w 303"/>
                <a:gd name="T25" fmla="*/ 216 h 224"/>
                <a:gd name="T26" fmla="*/ 223 w 303"/>
                <a:gd name="T27" fmla="*/ 205 h 224"/>
                <a:gd name="T28" fmla="*/ 208 w 303"/>
                <a:gd name="T29" fmla="*/ 190 h 224"/>
                <a:gd name="T30" fmla="*/ 215 w 303"/>
                <a:gd name="T31" fmla="*/ 178 h 224"/>
                <a:gd name="T32" fmla="*/ 266 w 303"/>
                <a:gd name="T33" fmla="*/ 205 h 224"/>
                <a:gd name="T34" fmla="*/ 269 w 303"/>
                <a:gd name="T35" fmla="*/ 190 h 224"/>
                <a:gd name="T36" fmla="*/ 247 w 303"/>
                <a:gd name="T37" fmla="*/ 172 h 224"/>
                <a:gd name="T38" fmla="*/ 296 w 303"/>
                <a:gd name="T39" fmla="*/ 187 h 224"/>
                <a:gd name="T40" fmla="*/ 287 w 303"/>
                <a:gd name="T41" fmla="*/ 169 h 224"/>
                <a:gd name="T42" fmla="*/ 200 w 303"/>
                <a:gd name="T43" fmla="*/ 136 h 224"/>
                <a:gd name="T44" fmla="*/ 109 w 303"/>
                <a:gd name="T45" fmla="*/ 123 h 224"/>
                <a:gd name="T46" fmla="*/ 107 w 303"/>
                <a:gd name="T47" fmla="*/ 102 h 224"/>
                <a:gd name="T48" fmla="*/ 113 w 303"/>
                <a:gd name="T49" fmla="*/ 36 h 224"/>
                <a:gd name="T50" fmla="*/ 103 w 303"/>
                <a:gd name="T51" fmla="*/ 10 h 224"/>
                <a:gd name="T52" fmla="*/ 91 w 303"/>
                <a:gd name="T53" fmla="*/ 6 h 22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03" h="224">
                  <a:moveTo>
                    <a:pt x="91" y="6"/>
                  </a:moveTo>
                  <a:cubicBezTo>
                    <a:pt x="89" y="12"/>
                    <a:pt x="92" y="32"/>
                    <a:pt x="91" y="46"/>
                  </a:cubicBezTo>
                  <a:cubicBezTo>
                    <a:pt x="90" y="60"/>
                    <a:pt x="85" y="77"/>
                    <a:pt x="83" y="90"/>
                  </a:cubicBezTo>
                  <a:cubicBezTo>
                    <a:pt x="81" y="103"/>
                    <a:pt x="86" y="121"/>
                    <a:pt x="77" y="126"/>
                  </a:cubicBezTo>
                  <a:cubicBezTo>
                    <a:pt x="68" y="131"/>
                    <a:pt x="42" y="122"/>
                    <a:pt x="31" y="120"/>
                  </a:cubicBezTo>
                  <a:cubicBezTo>
                    <a:pt x="20" y="118"/>
                    <a:pt x="18" y="117"/>
                    <a:pt x="13" y="117"/>
                  </a:cubicBezTo>
                  <a:cubicBezTo>
                    <a:pt x="8" y="117"/>
                    <a:pt x="4" y="118"/>
                    <a:pt x="2" y="120"/>
                  </a:cubicBezTo>
                  <a:cubicBezTo>
                    <a:pt x="0" y="122"/>
                    <a:pt x="1" y="128"/>
                    <a:pt x="2" y="130"/>
                  </a:cubicBezTo>
                  <a:cubicBezTo>
                    <a:pt x="3" y="132"/>
                    <a:pt x="7" y="134"/>
                    <a:pt x="11" y="135"/>
                  </a:cubicBezTo>
                  <a:cubicBezTo>
                    <a:pt x="15" y="136"/>
                    <a:pt x="17" y="138"/>
                    <a:pt x="28" y="139"/>
                  </a:cubicBezTo>
                  <a:cubicBezTo>
                    <a:pt x="39" y="140"/>
                    <a:pt x="60" y="138"/>
                    <a:pt x="79" y="141"/>
                  </a:cubicBezTo>
                  <a:cubicBezTo>
                    <a:pt x="98" y="144"/>
                    <a:pt x="117" y="144"/>
                    <a:pt x="140" y="157"/>
                  </a:cubicBezTo>
                  <a:cubicBezTo>
                    <a:pt x="163" y="170"/>
                    <a:pt x="201" y="208"/>
                    <a:pt x="215" y="216"/>
                  </a:cubicBezTo>
                  <a:cubicBezTo>
                    <a:pt x="229" y="224"/>
                    <a:pt x="224" y="209"/>
                    <a:pt x="223" y="205"/>
                  </a:cubicBezTo>
                  <a:cubicBezTo>
                    <a:pt x="222" y="201"/>
                    <a:pt x="209" y="194"/>
                    <a:pt x="208" y="190"/>
                  </a:cubicBezTo>
                  <a:cubicBezTo>
                    <a:pt x="207" y="186"/>
                    <a:pt x="205" y="176"/>
                    <a:pt x="215" y="178"/>
                  </a:cubicBezTo>
                  <a:cubicBezTo>
                    <a:pt x="225" y="180"/>
                    <a:pt x="257" y="203"/>
                    <a:pt x="266" y="205"/>
                  </a:cubicBezTo>
                  <a:cubicBezTo>
                    <a:pt x="275" y="207"/>
                    <a:pt x="272" y="195"/>
                    <a:pt x="269" y="190"/>
                  </a:cubicBezTo>
                  <a:cubicBezTo>
                    <a:pt x="266" y="185"/>
                    <a:pt x="243" y="172"/>
                    <a:pt x="247" y="172"/>
                  </a:cubicBezTo>
                  <a:cubicBezTo>
                    <a:pt x="251" y="172"/>
                    <a:pt x="289" y="188"/>
                    <a:pt x="296" y="187"/>
                  </a:cubicBezTo>
                  <a:cubicBezTo>
                    <a:pt x="303" y="186"/>
                    <a:pt x="303" y="177"/>
                    <a:pt x="287" y="169"/>
                  </a:cubicBezTo>
                  <a:cubicBezTo>
                    <a:pt x="271" y="161"/>
                    <a:pt x="230" y="144"/>
                    <a:pt x="200" y="136"/>
                  </a:cubicBezTo>
                  <a:cubicBezTo>
                    <a:pt x="170" y="128"/>
                    <a:pt x="124" y="129"/>
                    <a:pt x="109" y="123"/>
                  </a:cubicBezTo>
                  <a:cubicBezTo>
                    <a:pt x="94" y="117"/>
                    <a:pt x="106" y="116"/>
                    <a:pt x="107" y="102"/>
                  </a:cubicBezTo>
                  <a:cubicBezTo>
                    <a:pt x="108" y="88"/>
                    <a:pt x="114" y="51"/>
                    <a:pt x="113" y="36"/>
                  </a:cubicBezTo>
                  <a:cubicBezTo>
                    <a:pt x="112" y="21"/>
                    <a:pt x="106" y="14"/>
                    <a:pt x="103" y="10"/>
                  </a:cubicBezTo>
                  <a:cubicBezTo>
                    <a:pt x="100" y="6"/>
                    <a:pt x="93" y="0"/>
                    <a:pt x="91" y="6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0" name="Freeform 33" descr="Horizontal gestrichelt"/>
            <p:cNvSpPr>
              <a:spLocks/>
            </p:cNvSpPr>
            <p:nvPr/>
          </p:nvSpPr>
          <p:spPr bwMode="auto">
            <a:xfrm>
              <a:off x="2516" y="1806"/>
              <a:ext cx="300" cy="172"/>
            </a:xfrm>
            <a:custGeom>
              <a:avLst/>
              <a:gdLst>
                <a:gd name="T0" fmla="*/ 23 w 300"/>
                <a:gd name="T1" fmla="*/ 4 h 172"/>
                <a:gd name="T2" fmla="*/ 38 w 300"/>
                <a:gd name="T3" fmla="*/ 39 h 172"/>
                <a:gd name="T4" fmla="*/ 54 w 300"/>
                <a:gd name="T5" fmla="*/ 88 h 172"/>
                <a:gd name="T6" fmla="*/ 57 w 300"/>
                <a:gd name="T7" fmla="*/ 115 h 172"/>
                <a:gd name="T8" fmla="*/ 48 w 300"/>
                <a:gd name="T9" fmla="*/ 123 h 172"/>
                <a:gd name="T10" fmla="*/ 5 w 300"/>
                <a:gd name="T11" fmla="*/ 153 h 172"/>
                <a:gd name="T12" fmla="*/ 17 w 300"/>
                <a:gd name="T13" fmla="*/ 171 h 172"/>
                <a:gd name="T14" fmla="*/ 47 w 300"/>
                <a:gd name="T15" fmla="*/ 150 h 172"/>
                <a:gd name="T16" fmla="*/ 102 w 300"/>
                <a:gd name="T17" fmla="*/ 114 h 172"/>
                <a:gd name="T18" fmla="*/ 167 w 300"/>
                <a:gd name="T19" fmla="*/ 99 h 172"/>
                <a:gd name="T20" fmla="*/ 260 w 300"/>
                <a:gd name="T21" fmla="*/ 126 h 172"/>
                <a:gd name="T22" fmla="*/ 252 w 300"/>
                <a:gd name="T23" fmla="*/ 108 h 172"/>
                <a:gd name="T24" fmla="*/ 267 w 300"/>
                <a:gd name="T25" fmla="*/ 108 h 172"/>
                <a:gd name="T26" fmla="*/ 284 w 300"/>
                <a:gd name="T27" fmla="*/ 112 h 172"/>
                <a:gd name="T28" fmla="*/ 276 w 300"/>
                <a:gd name="T29" fmla="*/ 99 h 172"/>
                <a:gd name="T30" fmla="*/ 288 w 300"/>
                <a:gd name="T31" fmla="*/ 87 h 172"/>
                <a:gd name="T32" fmla="*/ 299 w 300"/>
                <a:gd name="T33" fmla="*/ 94 h 172"/>
                <a:gd name="T34" fmla="*/ 281 w 300"/>
                <a:gd name="T35" fmla="*/ 81 h 172"/>
                <a:gd name="T36" fmla="*/ 266 w 300"/>
                <a:gd name="T37" fmla="*/ 78 h 172"/>
                <a:gd name="T38" fmla="*/ 227 w 300"/>
                <a:gd name="T39" fmla="*/ 69 h 172"/>
                <a:gd name="T40" fmla="*/ 180 w 300"/>
                <a:gd name="T41" fmla="*/ 66 h 172"/>
                <a:gd name="T42" fmla="*/ 144 w 300"/>
                <a:gd name="T43" fmla="*/ 76 h 172"/>
                <a:gd name="T44" fmla="*/ 129 w 300"/>
                <a:gd name="T45" fmla="*/ 78 h 172"/>
                <a:gd name="T46" fmla="*/ 86 w 300"/>
                <a:gd name="T47" fmla="*/ 93 h 172"/>
                <a:gd name="T48" fmla="*/ 71 w 300"/>
                <a:gd name="T49" fmla="*/ 43 h 172"/>
                <a:gd name="T50" fmla="*/ 53 w 300"/>
                <a:gd name="T51" fmla="*/ 12 h 172"/>
                <a:gd name="T52" fmla="*/ 23 w 300"/>
                <a:gd name="T53" fmla="*/ 4 h 17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300" h="172">
                  <a:moveTo>
                    <a:pt x="23" y="4"/>
                  </a:moveTo>
                  <a:cubicBezTo>
                    <a:pt x="21" y="8"/>
                    <a:pt x="33" y="25"/>
                    <a:pt x="38" y="39"/>
                  </a:cubicBezTo>
                  <a:cubicBezTo>
                    <a:pt x="43" y="53"/>
                    <a:pt x="51" y="75"/>
                    <a:pt x="54" y="88"/>
                  </a:cubicBezTo>
                  <a:cubicBezTo>
                    <a:pt x="57" y="101"/>
                    <a:pt x="58" y="109"/>
                    <a:pt x="57" y="115"/>
                  </a:cubicBezTo>
                  <a:cubicBezTo>
                    <a:pt x="56" y="121"/>
                    <a:pt x="57" y="117"/>
                    <a:pt x="48" y="123"/>
                  </a:cubicBezTo>
                  <a:cubicBezTo>
                    <a:pt x="39" y="129"/>
                    <a:pt x="10" y="145"/>
                    <a:pt x="5" y="153"/>
                  </a:cubicBezTo>
                  <a:cubicBezTo>
                    <a:pt x="0" y="161"/>
                    <a:pt x="10" y="172"/>
                    <a:pt x="17" y="171"/>
                  </a:cubicBezTo>
                  <a:cubicBezTo>
                    <a:pt x="24" y="170"/>
                    <a:pt x="33" y="160"/>
                    <a:pt x="47" y="150"/>
                  </a:cubicBezTo>
                  <a:cubicBezTo>
                    <a:pt x="61" y="140"/>
                    <a:pt x="82" y="122"/>
                    <a:pt x="102" y="114"/>
                  </a:cubicBezTo>
                  <a:cubicBezTo>
                    <a:pt x="122" y="106"/>
                    <a:pt x="141" y="97"/>
                    <a:pt x="167" y="99"/>
                  </a:cubicBezTo>
                  <a:cubicBezTo>
                    <a:pt x="193" y="101"/>
                    <a:pt x="246" y="125"/>
                    <a:pt x="260" y="126"/>
                  </a:cubicBezTo>
                  <a:cubicBezTo>
                    <a:pt x="274" y="127"/>
                    <a:pt x="251" y="111"/>
                    <a:pt x="252" y="108"/>
                  </a:cubicBezTo>
                  <a:cubicBezTo>
                    <a:pt x="253" y="105"/>
                    <a:pt x="262" y="107"/>
                    <a:pt x="267" y="108"/>
                  </a:cubicBezTo>
                  <a:cubicBezTo>
                    <a:pt x="272" y="109"/>
                    <a:pt x="283" y="113"/>
                    <a:pt x="284" y="112"/>
                  </a:cubicBezTo>
                  <a:cubicBezTo>
                    <a:pt x="285" y="111"/>
                    <a:pt x="275" y="103"/>
                    <a:pt x="276" y="99"/>
                  </a:cubicBezTo>
                  <a:cubicBezTo>
                    <a:pt x="277" y="95"/>
                    <a:pt x="284" y="88"/>
                    <a:pt x="288" y="87"/>
                  </a:cubicBezTo>
                  <a:cubicBezTo>
                    <a:pt x="292" y="86"/>
                    <a:pt x="300" y="95"/>
                    <a:pt x="299" y="94"/>
                  </a:cubicBezTo>
                  <a:cubicBezTo>
                    <a:pt x="298" y="93"/>
                    <a:pt x="286" y="84"/>
                    <a:pt x="281" y="81"/>
                  </a:cubicBezTo>
                  <a:cubicBezTo>
                    <a:pt x="276" y="78"/>
                    <a:pt x="275" y="80"/>
                    <a:pt x="266" y="78"/>
                  </a:cubicBezTo>
                  <a:cubicBezTo>
                    <a:pt x="257" y="76"/>
                    <a:pt x="241" y="71"/>
                    <a:pt x="227" y="69"/>
                  </a:cubicBezTo>
                  <a:cubicBezTo>
                    <a:pt x="213" y="67"/>
                    <a:pt x="194" y="65"/>
                    <a:pt x="180" y="66"/>
                  </a:cubicBezTo>
                  <a:cubicBezTo>
                    <a:pt x="166" y="67"/>
                    <a:pt x="152" y="74"/>
                    <a:pt x="144" y="76"/>
                  </a:cubicBezTo>
                  <a:cubicBezTo>
                    <a:pt x="136" y="78"/>
                    <a:pt x="139" y="75"/>
                    <a:pt x="129" y="78"/>
                  </a:cubicBezTo>
                  <a:cubicBezTo>
                    <a:pt x="119" y="81"/>
                    <a:pt x="96" y="99"/>
                    <a:pt x="86" y="93"/>
                  </a:cubicBezTo>
                  <a:cubicBezTo>
                    <a:pt x="76" y="87"/>
                    <a:pt x="76" y="56"/>
                    <a:pt x="71" y="43"/>
                  </a:cubicBezTo>
                  <a:cubicBezTo>
                    <a:pt x="66" y="30"/>
                    <a:pt x="61" y="18"/>
                    <a:pt x="53" y="12"/>
                  </a:cubicBezTo>
                  <a:cubicBezTo>
                    <a:pt x="45" y="6"/>
                    <a:pt x="25" y="0"/>
                    <a:pt x="23" y="4"/>
                  </a:cubicBezTo>
                  <a:close/>
                </a:path>
              </a:pathLst>
            </a:custGeom>
            <a:blipFill dpi="0" rotWithShape="0">
              <a:blip r:embed="rId16"/>
              <a:srcRect/>
              <a:tile tx="0" ty="0" sx="100000" sy="100000" flip="none" algn="tl"/>
            </a:blip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1" name="Arc 34"/>
            <p:cNvSpPr>
              <a:spLocks/>
            </p:cNvSpPr>
            <p:nvPr/>
          </p:nvSpPr>
          <p:spPr bwMode="auto">
            <a:xfrm>
              <a:off x="2692" y="1842"/>
              <a:ext cx="153" cy="44"/>
            </a:xfrm>
            <a:custGeom>
              <a:avLst/>
              <a:gdLst>
                <a:gd name="T0" fmla="*/ 0 w 33306"/>
                <a:gd name="T1" fmla="*/ 0 h 21600"/>
                <a:gd name="T2" fmla="*/ 0 w 33306"/>
                <a:gd name="T3" fmla="*/ 0 h 21600"/>
                <a:gd name="T4" fmla="*/ 0 w 3330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306" h="21600" fill="none" extrusionOk="0">
                  <a:moveTo>
                    <a:pt x="0" y="3447"/>
                  </a:moveTo>
                  <a:cubicBezTo>
                    <a:pt x="3489" y="1196"/>
                    <a:pt x="7553" y="0"/>
                    <a:pt x="11706" y="0"/>
                  </a:cubicBezTo>
                  <a:cubicBezTo>
                    <a:pt x="23635" y="0"/>
                    <a:pt x="33306" y="9670"/>
                    <a:pt x="33306" y="21600"/>
                  </a:cubicBezTo>
                </a:path>
                <a:path w="33306" h="21600" stroke="0" extrusionOk="0">
                  <a:moveTo>
                    <a:pt x="0" y="3447"/>
                  </a:moveTo>
                  <a:cubicBezTo>
                    <a:pt x="3489" y="1196"/>
                    <a:pt x="7553" y="0"/>
                    <a:pt x="11706" y="0"/>
                  </a:cubicBezTo>
                  <a:cubicBezTo>
                    <a:pt x="23635" y="0"/>
                    <a:pt x="33306" y="9670"/>
                    <a:pt x="33306" y="21600"/>
                  </a:cubicBezTo>
                  <a:lnTo>
                    <a:pt x="11706" y="21600"/>
                  </a:lnTo>
                  <a:lnTo>
                    <a:pt x="0" y="344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2" name="Arc 35"/>
            <p:cNvSpPr>
              <a:spLocks/>
            </p:cNvSpPr>
            <p:nvPr/>
          </p:nvSpPr>
          <p:spPr bwMode="auto">
            <a:xfrm>
              <a:off x="2553" y="1993"/>
              <a:ext cx="142" cy="143"/>
            </a:xfrm>
            <a:custGeom>
              <a:avLst/>
              <a:gdLst>
                <a:gd name="T0" fmla="*/ 0 w 18558"/>
                <a:gd name="T1" fmla="*/ 0 h 21064"/>
                <a:gd name="T2" fmla="*/ 0 w 18558"/>
                <a:gd name="T3" fmla="*/ 0 h 21064"/>
                <a:gd name="T4" fmla="*/ 0 w 18558"/>
                <a:gd name="T5" fmla="*/ 0 h 2106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558" h="21064" fill="none" extrusionOk="0">
                  <a:moveTo>
                    <a:pt x="4782" y="0"/>
                  </a:moveTo>
                  <a:cubicBezTo>
                    <a:pt x="10551" y="1310"/>
                    <a:pt x="15531" y="4929"/>
                    <a:pt x="18558" y="10011"/>
                  </a:cubicBezTo>
                </a:path>
                <a:path w="18558" h="21064" stroke="0" extrusionOk="0">
                  <a:moveTo>
                    <a:pt x="4782" y="0"/>
                  </a:moveTo>
                  <a:cubicBezTo>
                    <a:pt x="10551" y="1310"/>
                    <a:pt x="15531" y="4929"/>
                    <a:pt x="18558" y="10011"/>
                  </a:cubicBezTo>
                  <a:lnTo>
                    <a:pt x="0" y="21064"/>
                  </a:lnTo>
                  <a:lnTo>
                    <a:pt x="4782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23" name="Freeform 36"/>
            <p:cNvSpPr>
              <a:spLocks/>
            </p:cNvSpPr>
            <p:nvPr/>
          </p:nvSpPr>
          <p:spPr bwMode="auto">
            <a:xfrm>
              <a:off x="2271" y="1242"/>
              <a:ext cx="689" cy="570"/>
            </a:xfrm>
            <a:custGeom>
              <a:avLst/>
              <a:gdLst>
                <a:gd name="T0" fmla="*/ 674 w 689"/>
                <a:gd name="T1" fmla="*/ 42 h 570"/>
                <a:gd name="T2" fmla="*/ 666 w 689"/>
                <a:gd name="T3" fmla="*/ 27 h 570"/>
                <a:gd name="T4" fmla="*/ 659 w 689"/>
                <a:gd name="T5" fmla="*/ 14 h 570"/>
                <a:gd name="T6" fmla="*/ 636 w 689"/>
                <a:gd name="T7" fmla="*/ 0 h 570"/>
                <a:gd name="T8" fmla="*/ 623 w 689"/>
                <a:gd name="T9" fmla="*/ 2 h 570"/>
                <a:gd name="T10" fmla="*/ 597 w 689"/>
                <a:gd name="T11" fmla="*/ 3 h 570"/>
                <a:gd name="T12" fmla="*/ 570 w 689"/>
                <a:gd name="T13" fmla="*/ 9 h 570"/>
                <a:gd name="T14" fmla="*/ 546 w 689"/>
                <a:gd name="T15" fmla="*/ 21 h 570"/>
                <a:gd name="T16" fmla="*/ 528 w 689"/>
                <a:gd name="T17" fmla="*/ 33 h 570"/>
                <a:gd name="T18" fmla="*/ 513 w 689"/>
                <a:gd name="T19" fmla="*/ 56 h 570"/>
                <a:gd name="T20" fmla="*/ 498 w 689"/>
                <a:gd name="T21" fmla="*/ 89 h 570"/>
                <a:gd name="T22" fmla="*/ 498 w 689"/>
                <a:gd name="T23" fmla="*/ 161 h 570"/>
                <a:gd name="T24" fmla="*/ 497 w 689"/>
                <a:gd name="T25" fmla="*/ 195 h 570"/>
                <a:gd name="T26" fmla="*/ 509 w 689"/>
                <a:gd name="T27" fmla="*/ 218 h 570"/>
                <a:gd name="T28" fmla="*/ 507 w 689"/>
                <a:gd name="T29" fmla="*/ 254 h 570"/>
                <a:gd name="T30" fmla="*/ 501 w 689"/>
                <a:gd name="T31" fmla="*/ 333 h 570"/>
                <a:gd name="T32" fmla="*/ 489 w 689"/>
                <a:gd name="T33" fmla="*/ 348 h 570"/>
                <a:gd name="T34" fmla="*/ 483 w 689"/>
                <a:gd name="T35" fmla="*/ 354 h 570"/>
                <a:gd name="T36" fmla="*/ 471 w 689"/>
                <a:gd name="T37" fmla="*/ 374 h 570"/>
                <a:gd name="T38" fmla="*/ 450 w 689"/>
                <a:gd name="T39" fmla="*/ 381 h 570"/>
                <a:gd name="T40" fmla="*/ 425 w 689"/>
                <a:gd name="T41" fmla="*/ 387 h 570"/>
                <a:gd name="T42" fmla="*/ 405 w 689"/>
                <a:gd name="T43" fmla="*/ 399 h 570"/>
                <a:gd name="T44" fmla="*/ 339 w 689"/>
                <a:gd name="T45" fmla="*/ 392 h 570"/>
                <a:gd name="T46" fmla="*/ 335 w 689"/>
                <a:gd name="T47" fmla="*/ 390 h 570"/>
                <a:gd name="T48" fmla="*/ 321 w 689"/>
                <a:gd name="T49" fmla="*/ 389 h 570"/>
                <a:gd name="T50" fmla="*/ 318 w 689"/>
                <a:gd name="T51" fmla="*/ 384 h 570"/>
                <a:gd name="T52" fmla="*/ 306 w 689"/>
                <a:gd name="T53" fmla="*/ 381 h 570"/>
                <a:gd name="T54" fmla="*/ 291 w 689"/>
                <a:gd name="T55" fmla="*/ 375 h 570"/>
                <a:gd name="T56" fmla="*/ 257 w 689"/>
                <a:gd name="T57" fmla="*/ 368 h 570"/>
                <a:gd name="T58" fmla="*/ 240 w 689"/>
                <a:gd name="T59" fmla="*/ 362 h 570"/>
                <a:gd name="T60" fmla="*/ 215 w 689"/>
                <a:gd name="T61" fmla="*/ 353 h 570"/>
                <a:gd name="T62" fmla="*/ 207 w 689"/>
                <a:gd name="T63" fmla="*/ 350 h 570"/>
                <a:gd name="T64" fmla="*/ 74 w 689"/>
                <a:gd name="T65" fmla="*/ 306 h 570"/>
                <a:gd name="T66" fmla="*/ 0 w 689"/>
                <a:gd name="T67" fmla="*/ 281 h 570"/>
                <a:gd name="T68" fmla="*/ 47 w 689"/>
                <a:gd name="T69" fmla="*/ 338 h 570"/>
                <a:gd name="T70" fmla="*/ 80 w 689"/>
                <a:gd name="T71" fmla="*/ 381 h 570"/>
                <a:gd name="T72" fmla="*/ 113 w 689"/>
                <a:gd name="T73" fmla="*/ 423 h 570"/>
                <a:gd name="T74" fmla="*/ 140 w 689"/>
                <a:gd name="T75" fmla="*/ 492 h 570"/>
                <a:gd name="T76" fmla="*/ 155 w 689"/>
                <a:gd name="T77" fmla="*/ 548 h 570"/>
                <a:gd name="T78" fmla="*/ 159 w 689"/>
                <a:gd name="T79" fmla="*/ 570 h 570"/>
                <a:gd name="T80" fmla="*/ 308 w 689"/>
                <a:gd name="T81" fmla="*/ 554 h 570"/>
                <a:gd name="T82" fmla="*/ 377 w 689"/>
                <a:gd name="T83" fmla="*/ 570 h 570"/>
                <a:gd name="T84" fmla="*/ 494 w 689"/>
                <a:gd name="T85" fmla="*/ 555 h 570"/>
                <a:gd name="T86" fmla="*/ 560 w 689"/>
                <a:gd name="T87" fmla="*/ 560 h 570"/>
                <a:gd name="T88" fmla="*/ 585 w 689"/>
                <a:gd name="T89" fmla="*/ 555 h 570"/>
                <a:gd name="T90" fmla="*/ 608 w 689"/>
                <a:gd name="T91" fmla="*/ 431 h 570"/>
                <a:gd name="T92" fmla="*/ 614 w 689"/>
                <a:gd name="T93" fmla="*/ 377 h 570"/>
                <a:gd name="T94" fmla="*/ 614 w 689"/>
                <a:gd name="T95" fmla="*/ 365 h 570"/>
                <a:gd name="T96" fmla="*/ 617 w 689"/>
                <a:gd name="T97" fmla="*/ 303 h 570"/>
                <a:gd name="T98" fmla="*/ 615 w 689"/>
                <a:gd name="T99" fmla="*/ 237 h 570"/>
                <a:gd name="T100" fmla="*/ 603 w 689"/>
                <a:gd name="T101" fmla="*/ 168 h 570"/>
                <a:gd name="T102" fmla="*/ 608 w 689"/>
                <a:gd name="T103" fmla="*/ 129 h 570"/>
                <a:gd name="T104" fmla="*/ 611 w 689"/>
                <a:gd name="T105" fmla="*/ 117 h 570"/>
                <a:gd name="T106" fmla="*/ 621 w 689"/>
                <a:gd name="T107" fmla="*/ 113 h 570"/>
                <a:gd name="T108" fmla="*/ 629 w 689"/>
                <a:gd name="T109" fmla="*/ 102 h 570"/>
                <a:gd name="T110" fmla="*/ 645 w 689"/>
                <a:gd name="T111" fmla="*/ 101 h 570"/>
                <a:gd name="T112" fmla="*/ 654 w 689"/>
                <a:gd name="T113" fmla="*/ 89 h 570"/>
                <a:gd name="T114" fmla="*/ 683 w 689"/>
                <a:gd name="T115" fmla="*/ 78 h 570"/>
                <a:gd name="T116" fmla="*/ 678 w 689"/>
                <a:gd name="T117" fmla="*/ 51 h 570"/>
                <a:gd name="T118" fmla="*/ 674 w 689"/>
                <a:gd name="T119" fmla="*/ 42 h 5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89" h="570">
                  <a:moveTo>
                    <a:pt x="674" y="42"/>
                  </a:moveTo>
                  <a:cubicBezTo>
                    <a:pt x="672" y="35"/>
                    <a:pt x="673" y="31"/>
                    <a:pt x="666" y="27"/>
                  </a:cubicBezTo>
                  <a:cubicBezTo>
                    <a:pt x="663" y="23"/>
                    <a:pt x="663" y="18"/>
                    <a:pt x="659" y="14"/>
                  </a:cubicBezTo>
                  <a:cubicBezTo>
                    <a:pt x="653" y="8"/>
                    <a:pt x="643" y="4"/>
                    <a:pt x="636" y="0"/>
                  </a:cubicBezTo>
                  <a:cubicBezTo>
                    <a:pt x="630" y="3"/>
                    <a:pt x="629" y="6"/>
                    <a:pt x="623" y="2"/>
                  </a:cubicBezTo>
                  <a:cubicBezTo>
                    <a:pt x="612" y="3"/>
                    <a:pt x="607" y="5"/>
                    <a:pt x="597" y="3"/>
                  </a:cubicBezTo>
                  <a:cubicBezTo>
                    <a:pt x="585" y="5"/>
                    <a:pt x="580" y="7"/>
                    <a:pt x="570" y="9"/>
                  </a:cubicBezTo>
                  <a:cubicBezTo>
                    <a:pt x="566" y="15"/>
                    <a:pt x="554" y="20"/>
                    <a:pt x="546" y="21"/>
                  </a:cubicBezTo>
                  <a:cubicBezTo>
                    <a:pt x="540" y="25"/>
                    <a:pt x="534" y="28"/>
                    <a:pt x="528" y="33"/>
                  </a:cubicBezTo>
                  <a:cubicBezTo>
                    <a:pt x="523" y="41"/>
                    <a:pt x="517" y="47"/>
                    <a:pt x="513" y="56"/>
                  </a:cubicBezTo>
                  <a:cubicBezTo>
                    <a:pt x="511" y="68"/>
                    <a:pt x="504" y="78"/>
                    <a:pt x="498" y="89"/>
                  </a:cubicBezTo>
                  <a:cubicBezTo>
                    <a:pt x="494" y="113"/>
                    <a:pt x="493" y="136"/>
                    <a:pt x="498" y="161"/>
                  </a:cubicBezTo>
                  <a:cubicBezTo>
                    <a:pt x="491" y="170"/>
                    <a:pt x="492" y="184"/>
                    <a:pt x="497" y="195"/>
                  </a:cubicBezTo>
                  <a:cubicBezTo>
                    <a:pt x="499" y="204"/>
                    <a:pt x="506" y="210"/>
                    <a:pt x="509" y="218"/>
                  </a:cubicBezTo>
                  <a:cubicBezTo>
                    <a:pt x="511" y="230"/>
                    <a:pt x="512" y="243"/>
                    <a:pt x="507" y="254"/>
                  </a:cubicBezTo>
                  <a:cubicBezTo>
                    <a:pt x="507" y="271"/>
                    <a:pt x="512" y="311"/>
                    <a:pt x="501" y="333"/>
                  </a:cubicBezTo>
                  <a:cubicBezTo>
                    <a:pt x="499" y="341"/>
                    <a:pt x="497" y="347"/>
                    <a:pt x="489" y="348"/>
                  </a:cubicBezTo>
                  <a:cubicBezTo>
                    <a:pt x="487" y="359"/>
                    <a:pt x="491" y="348"/>
                    <a:pt x="483" y="354"/>
                  </a:cubicBezTo>
                  <a:cubicBezTo>
                    <a:pt x="478" y="358"/>
                    <a:pt x="476" y="369"/>
                    <a:pt x="471" y="374"/>
                  </a:cubicBezTo>
                  <a:cubicBezTo>
                    <a:pt x="467" y="379"/>
                    <a:pt x="456" y="380"/>
                    <a:pt x="450" y="381"/>
                  </a:cubicBezTo>
                  <a:cubicBezTo>
                    <a:pt x="442" y="385"/>
                    <a:pt x="434" y="386"/>
                    <a:pt x="425" y="387"/>
                  </a:cubicBezTo>
                  <a:cubicBezTo>
                    <a:pt x="418" y="390"/>
                    <a:pt x="405" y="399"/>
                    <a:pt x="405" y="399"/>
                  </a:cubicBezTo>
                  <a:cubicBezTo>
                    <a:pt x="383" y="398"/>
                    <a:pt x="360" y="396"/>
                    <a:pt x="339" y="392"/>
                  </a:cubicBezTo>
                  <a:cubicBezTo>
                    <a:pt x="338" y="391"/>
                    <a:pt x="336" y="390"/>
                    <a:pt x="335" y="390"/>
                  </a:cubicBezTo>
                  <a:cubicBezTo>
                    <a:pt x="330" y="389"/>
                    <a:pt x="325" y="391"/>
                    <a:pt x="321" y="389"/>
                  </a:cubicBezTo>
                  <a:cubicBezTo>
                    <a:pt x="319" y="388"/>
                    <a:pt x="320" y="385"/>
                    <a:pt x="318" y="384"/>
                  </a:cubicBezTo>
                  <a:cubicBezTo>
                    <a:pt x="315" y="382"/>
                    <a:pt x="310" y="382"/>
                    <a:pt x="306" y="381"/>
                  </a:cubicBezTo>
                  <a:cubicBezTo>
                    <a:pt x="301" y="377"/>
                    <a:pt x="297" y="377"/>
                    <a:pt x="291" y="375"/>
                  </a:cubicBezTo>
                  <a:cubicBezTo>
                    <a:pt x="281" y="368"/>
                    <a:pt x="269" y="369"/>
                    <a:pt x="257" y="368"/>
                  </a:cubicBezTo>
                  <a:cubicBezTo>
                    <a:pt x="251" y="366"/>
                    <a:pt x="246" y="365"/>
                    <a:pt x="240" y="362"/>
                  </a:cubicBezTo>
                  <a:cubicBezTo>
                    <a:pt x="235" y="354"/>
                    <a:pt x="224" y="354"/>
                    <a:pt x="215" y="353"/>
                  </a:cubicBezTo>
                  <a:cubicBezTo>
                    <a:pt x="209" y="351"/>
                    <a:pt x="212" y="352"/>
                    <a:pt x="207" y="350"/>
                  </a:cubicBezTo>
                  <a:lnTo>
                    <a:pt x="74" y="306"/>
                  </a:lnTo>
                  <a:lnTo>
                    <a:pt x="0" y="281"/>
                  </a:lnTo>
                  <a:lnTo>
                    <a:pt x="47" y="338"/>
                  </a:lnTo>
                  <a:lnTo>
                    <a:pt x="80" y="381"/>
                  </a:lnTo>
                  <a:lnTo>
                    <a:pt x="113" y="423"/>
                  </a:lnTo>
                  <a:lnTo>
                    <a:pt x="140" y="492"/>
                  </a:lnTo>
                  <a:lnTo>
                    <a:pt x="155" y="548"/>
                  </a:lnTo>
                  <a:lnTo>
                    <a:pt x="159" y="570"/>
                  </a:lnTo>
                  <a:lnTo>
                    <a:pt x="308" y="554"/>
                  </a:lnTo>
                  <a:lnTo>
                    <a:pt x="377" y="570"/>
                  </a:lnTo>
                  <a:lnTo>
                    <a:pt x="494" y="555"/>
                  </a:lnTo>
                  <a:lnTo>
                    <a:pt x="560" y="560"/>
                  </a:lnTo>
                  <a:lnTo>
                    <a:pt x="585" y="555"/>
                  </a:lnTo>
                  <a:lnTo>
                    <a:pt x="608" y="431"/>
                  </a:lnTo>
                  <a:lnTo>
                    <a:pt x="614" y="377"/>
                  </a:lnTo>
                  <a:lnTo>
                    <a:pt x="614" y="365"/>
                  </a:lnTo>
                  <a:lnTo>
                    <a:pt x="617" y="303"/>
                  </a:lnTo>
                  <a:lnTo>
                    <a:pt x="615" y="237"/>
                  </a:lnTo>
                  <a:lnTo>
                    <a:pt x="603" y="168"/>
                  </a:lnTo>
                  <a:lnTo>
                    <a:pt x="608" y="129"/>
                  </a:lnTo>
                  <a:cubicBezTo>
                    <a:pt x="609" y="125"/>
                    <a:pt x="609" y="120"/>
                    <a:pt x="611" y="117"/>
                  </a:cubicBezTo>
                  <a:cubicBezTo>
                    <a:pt x="613" y="114"/>
                    <a:pt x="618" y="116"/>
                    <a:pt x="621" y="113"/>
                  </a:cubicBezTo>
                  <a:cubicBezTo>
                    <a:pt x="624" y="110"/>
                    <a:pt x="625" y="103"/>
                    <a:pt x="629" y="102"/>
                  </a:cubicBezTo>
                  <a:cubicBezTo>
                    <a:pt x="634" y="100"/>
                    <a:pt x="640" y="101"/>
                    <a:pt x="645" y="101"/>
                  </a:cubicBezTo>
                  <a:cubicBezTo>
                    <a:pt x="647" y="95"/>
                    <a:pt x="649" y="93"/>
                    <a:pt x="654" y="89"/>
                  </a:cubicBezTo>
                  <a:cubicBezTo>
                    <a:pt x="668" y="91"/>
                    <a:pt x="677" y="93"/>
                    <a:pt x="683" y="78"/>
                  </a:cubicBezTo>
                  <a:cubicBezTo>
                    <a:pt x="685" y="68"/>
                    <a:pt x="689" y="55"/>
                    <a:pt x="678" y="51"/>
                  </a:cubicBezTo>
                  <a:cubicBezTo>
                    <a:pt x="677" y="43"/>
                    <a:pt x="679" y="45"/>
                    <a:pt x="674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24" name="Oval 37"/>
            <p:cNvSpPr>
              <a:spLocks noChangeArrowheads="1"/>
            </p:cNvSpPr>
            <p:nvPr/>
          </p:nvSpPr>
          <p:spPr bwMode="auto">
            <a:xfrm>
              <a:off x="2887" y="1268"/>
              <a:ext cx="27" cy="2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925" name="Freeform 38"/>
            <p:cNvSpPr>
              <a:spLocks/>
            </p:cNvSpPr>
            <p:nvPr/>
          </p:nvSpPr>
          <p:spPr bwMode="auto">
            <a:xfrm>
              <a:off x="2486" y="1662"/>
              <a:ext cx="296" cy="118"/>
            </a:xfrm>
            <a:custGeom>
              <a:avLst/>
              <a:gdLst>
                <a:gd name="T0" fmla="*/ 241 w 296"/>
                <a:gd name="T1" fmla="*/ 0 h 118"/>
                <a:gd name="T2" fmla="*/ 264 w 296"/>
                <a:gd name="T3" fmla="*/ 15 h 118"/>
                <a:gd name="T4" fmla="*/ 280 w 296"/>
                <a:gd name="T5" fmla="*/ 29 h 118"/>
                <a:gd name="T6" fmla="*/ 294 w 296"/>
                <a:gd name="T7" fmla="*/ 62 h 118"/>
                <a:gd name="T8" fmla="*/ 291 w 296"/>
                <a:gd name="T9" fmla="*/ 75 h 118"/>
                <a:gd name="T10" fmla="*/ 280 w 296"/>
                <a:gd name="T11" fmla="*/ 101 h 118"/>
                <a:gd name="T12" fmla="*/ 246 w 296"/>
                <a:gd name="T13" fmla="*/ 111 h 118"/>
                <a:gd name="T14" fmla="*/ 175 w 296"/>
                <a:gd name="T15" fmla="*/ 107 h 118"/>
                <a:gd name="T16" fmla="*/ 0 w 296"/>
                <a:gd name="T17" fmla="*/ 44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96" h="118">
                  <a:moveTo>
                    <a:pt x="241" y="0"/>
                  </a:moveTo>
                  <a:cubicBezTo>
                    <a:pt x="249" y="5"/>
                    <a:pt x="258" y="10"/>
                    <a:pt x="264" y="15"/>
                  </a:cubicBezTo>
                  <a:cubicBezTo>
                    <a:pt x="270" y="20"/>
                    <a:pt x="275" y="21"/>
                    <a:pt x="280" y="29"/>
                  </a:cubicBezTo>
                  <a:cubicBezTo>
                    <a:pt x="285" y="37"/>
                    <a:pt x="292" y="54"/>
                    <a:pt x="294" y="62"/>
                  </a:cubicBezTo>
                  <a:cubicBezTo>
                    <a:pt x="296" y="70"/>
                    <a:pt x="293" y="69"/>
                    <a:pt x="291" y="75"/>
                  </a:cubicBezTo>
                  <a:cubicBezTo>
                    <a:pt x="289" y="81"/>
                    <a:pt x="287" y="95"/>
                    <a:pt x="280" y="101"/>
                  </a:cubicBezTo>
                  <a:cubicBezTo>
                    <a:pt x="273" y="107"/>
                    <a:pt x="263" y="110"/>
                    <a:pt x="246" y="111"/>
                  </a:cubicBezTo>
                  <a:cubicBezTo>
                    <a:pt x="229" y="112"/>
                    <a:pt x="216" y="118"/>
                    <a:pt x="175" y="107"/>
                  </a:cubicBezTo>
                  <a:cubicBezTo>
                    <a:pt x="134" y="96"/>
                    <a:pt x="67" y="70"/>
                    <a:pt x="0" y="44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383" name="Group 39"/>
          <p:cNvGrpSpPr>
            <a:grpSpLocks/>
          </p:cNvGrpSpPr>
          <p:nvPr/>
        </p:nvGrpSpPr>
        <p:grpSpPr bwMode="auto">
          <a:xfrm>
            <a:off x="10210007" y="1500189"/>
            <a:ext cx="1751013" cy="738188"/>
            <a:chOff x="4262" y="871"/>
            <a:chExt cx="1103" cy="465"/>
          </a:xfrm>
        </p:grpSpPr>
        <p:sp>
          <p:nvSpPr>
            <p:cNvPr id="36911" name="Text Box 40"/>
            <p:cNvSpPr txBox="1">
              <a:spLocks noChangeArrowheads="1"/>
            </p:cNvSpPr>
            <p:nvPr/>
          </p:nvSpPr>
          <p:spPr bwMode="auto">
            <a:xfrm>
              <a:off x="4262" y="871"/>
              <a:ext cx="1052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Wave emitting duck moving at velocity         emitting frequency </a:t>
              </a:r>
            </a:p>
          </p:txBody>
        </p:sp>
        <p:pic>
          <p:nvPicPr>
            <p:cNvPr id="36912" name="Picture 41" descr="TP_tmp"/>
            <p:cNvPicPr>
              <a:picLocks noChangeAspect="1" noChangeArrowheads="1"/>
            </p:cNvPicPr>
            <p:nvPr>
              <p:custDataLst>
                <p:tags r:id="rId13"/>
              </p:custDataLst>
            </p:nvPr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9" y="1067"/>
              <a:ext cx="96" cy="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36913" name="Picture 42" descr="TP_tmp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1" y="1209"/>
              <a:ext cx="14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7387" name="Group 43"/>
          <p:cNvGrpSpPr>
            <a:grpSpLocks/>
          </p:cNvGrpSpPr>
          <p:nvPr/>
        </p:nvGrpSpPr>
        <p:grpSpPr bwMode="auto">
          <a:xfrm>
            <a:off x="3020219" y="846139"/>
            <a:ext cx="1911350" cy="523875"/>
            <a:chOff x="499" y="372"/>
            <a:chExt cx="1204" cy="330"/>
          </a:xfrm>
        </p:grpSpPr>
        <p:sp>
          <p:nvSpPr>
            <p:cNvPr id="36909" name="Text Box 44"/>
            <p:cNvSpPr txBox="1">
              <a:spLocks noChangeArrowheads="1"/>
            </p:cNvSpPr>
            <p:nvPr/>
          </p:nvSpPr>
          <p:spPr bwMode="auto">
            <a:xfrm>
              <a:off x="499" y="372"/>
              <a:ext cx="116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CC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Detector duck being hobbled at  frequency </a:t>
              </a:r>
            </a:p>
          </p:txBody>
        </p:sp>
        <p:pic>
          <p:nvPicPr>
            <p:cNvPr id="36910" name="Picture 45" descr="TP_tmp"/>
            <p:cNvPicPr>
              <a:picLocks noChangeAspect="1" noChangeArrowheads="1"/>
            </p:cNvPicPr>
            <p:nvPr>
              <p:custDataLst>
                <p:tags r:id="rId12"/>
              </p:custDataLst>
            </p:nvPr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9" y="568"/>
              <a:ext cx="14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390" name="Line 46"/>
          <p:cNvSpPr>
            <a:spLocks noChangeShapeType="1"/>
          </p:cNvSpPr>
          <p:nvPr/>
        </p:nvSpPr>
        <p:spPr bwMode="auto">
          <a:xfrm flipH="1" flipV="1">
            <a:off x="5666582" y="1643064"/>
            <a:ext cx="823913" cy="2003425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7391" name="Picture 47" descr="TP_tmp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156" y="3689350"/>
            <a:ext cx="152400" cy="12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806282" y="2495551"/>
            <a:ext cx="29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57393" name="Group 49"/>
          <p:cNvGrpSpPr>
            <a:grpSpLocks/>
          </p:cNvGrpSpPr>
          <p:nvPr/>
        </p:nvGrpSpPr>
        <p:grpSpPr bwMode="auto">
          <a:xfrm>
            <a:off x="5674519" y="1643063"/>
            <a:ext cx="1681162" cy="2012950"/>
            <a:chOff x="2179" y="874"/>
            <a:chExt cx="1059" cy="1268"/>
          </a:xfrm>
        </p:grpSpPr>
        <p:sp>
          <p:nvSpPr>
            <p:cNvPr id="36907" name="Line 50"/>
            <p:cNvSpPr>
              <a:spLocks noChangeShapeType="1"/>
            </p:cNvSpPr>
            <p:nvPr/>
          </p:nvSpPr>
          <p:spPr bwMode="auto">
            <a:xfrm flipH="1" flipV="1">
              <a:off x="2179" y="874"/>
              <a:ext cx="1059" cy="12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908" name="Text Box 51"/>
            <p:cNvSpPr txBox="1">
              <a:spLocks noChangeArrowheads="1"/>
            </p:cNvSpPr>
            <p:nvPr/>
          </p:nvSpPr>
          <p:spPr bwMode="auto">
            <a:xfrm>
              <a:off x="2617" y="121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</a:p>
          </p:txBody>
        </p:sp>
      </p:grp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5214145" y="333375"/>
            <a:ext cx="56213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We are looking at </a:t>
            </a:r>
            <a:r>
              <a:rPr lang="en-US" alt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waves emitted by the source, over a time of </a:t>
            </a:r>
            <a:r>
              <a:rPr lang="en-US" altLang="en-US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n T</a:t>
            </a:r>
            <a:r>
              <a:rPr lang="en-US" altLang="en-US" sz="1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0.</a:t>
            </a:r>
            <a:endParaRPr lang="en-US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7480" name="Group 136"/>
          <p:cNvGrpSpPr>
            <a:grpSpLocks/>
          </p:cNvGrpSpPr>
          <p:nvPr/>
        </p:nvGrpSpPr>
        <p:grpSpPr bwMode="auto">
          <a:xfrm>
            <a:off x="6098382" y="660400"/>
            <a:ext cx="2492375" cy="304800"/>
            <a:chOff x="3761" y="416"/>
            <a:chExt cx="1570" cy="192"/>
          </a:xfrm>
        </p:grpSpPr>
        <p:sp>
          <p:nvSpPr>
            <p:cNvPr id="36905" name="Text Box 54"/>
            <p:cNvSpPr txBox="1">
              <a:spLocks noChangeArrowheads="1"/>
            </p:cNvSpPr>
            <p:nvPr/>
          </p:nvSpPr>
          <p:spPr bwMode="auto">
            <a:xfrm>
              <a:off x="3761" y="416"/>
              <a:ext cx="11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Triangle of velocities:</a:t>
              </a:r>
              <a:endParaRPr lang="en-US" altLang="en-US" sz="18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6906" name="Picture 63" descr="TP_tmp"/>
            <p:cNvPicPr>
              <a:picLocks noChangeAspect="1" noChangeArrowheads="1"/>
            </p:cNvPicPr>
            <p:nvPr>
              <p:custDataLst>
                <p:tags r:id="rId11"/>
              </p:custDataLst>
            </p:nvPr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9" y="485"/>
              <a:ext cx="432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2418557" y="1428750"/>
            <a:ext cx="2295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Distance between emitter and</a:t>
            </a:r>
          </a:p>
        </p:txBody>
      </p:sp>
      <p:grpSp>
        <p:nvGrpSpPr>
          <p:cNvPr id="57401" name="Group 57"/>
          <p:cNvGrpSpPr>
            <a:grpSpLocks/>
          </p:cNvGrpSpPr>
          <p:nvPr/>
        </p:nvGrpSpPr>
        <p:grpSpPr bwMode="auto">
          <a:xfrm>
            <a:off x="2499519" y="1617664"/>
            <a:ext cx="2743200" cy="554037"/>
            <a:chOff x="179" y="858"/>
            <a:chExt cx="1728" cy="349"/>
          </a:xfrm>
        </p:grpSpPr>
        <p:sp>
          <p:nvSpPr>
            <p:cNvPr id="36903" name="Text Box 58"/>
            <p:cNvSpPr txBox="1">
              <a:spLocks noChangeArrowheads="1"/>
            </p:cNvSpPr>
            <p:nvPr/>
          </p:nvSpPr>
          <p:spPr bwMode="auto">
            <a:xfrm>
              <a:off x="179" y="1015"/>
              <a:ext cx="47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receiver</a:t>
              </a:r>
            </a:p>
          </p:txBody>
        </p:sp>
        <p:sp>
          <p:nvSpPr>
            <p:cNvPr id="36904" name="Line 59"/>
            <p:cNvSpPr>
              <a:spLocks noChangeShapeType="1"/>
            </p:cNvSpPr>
            <p:nvPr/>
          </p:nvSpPr>
          <p:spPr bwMode="auto">
            <a:xfrm flipV="1">
              <a:off x="557" y="858"/>
              <a:ext cx="1350" cy="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404" name="Line 60"/>
          <p:cNvSpPr>
            <a:spLocks noChangeShapeType="1"/>
          </p:cNvSpPr>
          <p:nvPr/>
        </p:nvSpPr>
        <p:spPr bwMode="auto">
          <a:xfrm flipH="1">
            <a:off x="4406107" y="3660776"/>
            <a:ext cx="2092325" cy="492125"/>
          </a:xfrm>
          <a:prstGeom prst="line">
            <a:avLst/>
          </a:prstGeom>
          <a:noFill/>
          <a:ln w="15875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7408" name="Picture 64" descr="TP_tmp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381" y="2224088"/>
            <a:ext cx="7874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7471" name="Picture 127" descr="TP_tmp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95" y="4451350"/>
            <a:ext cx="282892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7472" name="Picture 128" descr="TP_tmp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44" y="4986339"/>
            <a:ext cx="32813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Picture 1" descr="\documentclass{article}\pagestyle{empty}&#10;\begin{document}&#10;&#10;&#10;$\nu_d = \nu_0 \sqrt{1 - (\frac{v}{c})^2 \sin^2 \theta + \frac{v}{c}\cos \theta}$&#10;\end{document}&#10;" title="IguanaTex Bitmap Display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94" y="4986339"/>
            <a:ext cx="3945413" cy="4946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pic>
        <p:nvPicPr>
          <p:cNvPr id="57476" name="Picture 132" descr="TP_tmp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" y="5511800"/>
            <a:ext cx="78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901" name="Text Box 134"/>
          <p:cNvSpPr txBox="1">
            <a:spLocks noChangeArrowheads="1"/>
          </p:cNvSpPr>
          <p:nvPr/>
        </p:nvSpPr>
        <p:spPr bwMode="auto">
          <a:xfrm>
            <a:off x="580232" y="6081713"/>
            <a:ext cx="340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transverse Doppler shift:</a:t>
            </a:r>
          </a:p>
        </p:txBody>
      </p:sp>
      <p:pic>
        <p:nvPicPr>
          <p:cNvPr id="3" name="Picture 2" descr="\documentclass{article}\pagestyle{empty}&#10;\begin{document}&#10;$\nu_d = \nu_0 {\sqrt{1 - (\frac{v}{c})^2 }}  $&#10;\end{document}&#10;" title="IguanaTex Bitmap Display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07" y="6105526"/>
            <a:ext cx="2142011" cy="3291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sp>
        <p:nvSpPr>
          <p:cNvPr id="57481" name="Line 137"/>
          <p:cNvSpPr>
            <a:spLocks noChangeShapeType="1"/>
          </p:cNvSpPr>
          <p:nvPr/>
        </p:nvSpPr>
        <p:spPr bwMode="auto">
          <a:xfrm rot="16200000">
            <a:off x="6551613" y="3193257"/>
            <a:ext cx="415925" cy="4968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482" name="Group 138"/>
          <p:cNvGrpSpPr>
            <a:grpSpLocks/>
          </p:cNvGrpSpPr>
          <p:nvPr/>
        </p:nvGrpSpPr>
        <p:grpSpPr bwMode="auto">
          <a:xfrm>
            <a:off x="6930231" y="3384550"/>
            <a:ext cx="431800" cy="279400"/>
            <a:chOff x="2960" y="1968"/>
            <a:chExt cx="272" cy="176"/>
          </a:xfrm>
        </p:grpSpPr>
        <p:sp>
          <p:nvSpPr>
            <p:cNvPr id="36899" name="Arc 139"/>
            <p:cNvSpPr>
              <a:spLocks/>
            </p:cNvSpPr>
            <p:nvPr/>
          </p:nvSpPr>
          <p:spPr bwMode="auto">
            <a:xfrm flipH="1">
              <a:off x="3021" y="1968"/>
              <a:ext cx="211" cy="176"/>
            </a:xfrm>
            <a:custGeom>
              <a:avLst/>
              <a:gdLst>
                <a:gd name="T0" fmla="*/ 0 w 21600"/>
                <a:gd name="T1" fmla="*/ 0 h 17019"/>
                <a:gd name="T2" fmla="*/ 0 w 21600"/>
                <a:gd name="T3" fmla="*/ 0 h 17019"/>
                <a:gd name="T4" fmla="*/ 0 w 21600"/>
                <a:gd name="T5" fmla="*/ 0 h 170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019" fill="none" extrusionOk="0">
                  <a:moveTo>
                    <a:pt x="13300" y="0"/>
                  </a:moveTo>
                  <a:cubicBezTo>
                    <a:pt x="18538" y="4093"/>
                    <a:pt x="21600" y="10371"/>
                    <a:pt x="21600" y="17019"/>
                  </a:cubicBezTo>
                </a:path>
                <a:path w="21600" h="17019" stroke="0" extrusionOk="0">
                  <a:moveTo>
                    <a:pt x="13300" y="0"/>
                  </a:moveTo>
                  <a:cubicBezTo>
                    <a:pt x="18538" y="4093"/>
                    <a:pt x="21600" y="10371"/>
                    <a:pt x="21600" y="17019"/>
                  </a:cubicBezTo>
                  <a:lnTo>
                    <a:pt x="0" y="17019"/>
                  </a:lnTo>
                  <a:lnTo>
                    <a:pt x="1330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6900" name="Picture 140" descr="TP_tmp"/>
            <p:cNvPicPr>
              <a:picLocks noChangeAspect="1" noChangeArrowheads="1"/>
            </p:cNvPicPr>
            <p:nvPr>
              <p:custDataLst>
                <p:tags r:id="rId10"/>
              </p:custDataLst>
            </p:nvPr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0" y="1969"/>
              <a:ext cx="65" cy="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4" name="Picture 73" descr="\documentclass{article}\pagestyle{empty}&#10;\begin{document}&#10;$\nu_d = \frac{1}{T_d} =  \nu_0 \frac{u}{c}$&#10;\end{document}&#10;" title="IguanaTex Bitmap Display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8"/>
          <a:stretch>
            <a:fillRect/>
          </a:stretch>
        </p:blipFill>
        <p:spPr>
          <a:xfrm>
            <a:off x="937419" y="3732214"/>
            <a:ext cx="1581150" cy="3333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  <p:sp>
        <p:nvSpPr>
          <p:cNvPr id="75" name="Text Box 124"/>
          <p:cNvSpPr txBox="1">
            <a:spLocks noChangeArrowheads="1"/>
          </p:cNvSpPr>
          <p:nvPr/>
        </p:nvSpPr>
        <p:spPr bwMode="auto">
          <a:xfrm>
            <a:off x="643731" y="2660650"/>
            <a:ext cx="2344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intervals between waves</a:t>
            </a:r>
          </a:p>
        </p:txBody>
      </p:sp>
      <p:pic>
        <p:nvPicPr>
          <p:cNvPr id="76" name="Picture 75" descr="\documentclass{article}\pagestyle{empty}&#10;\begin{document}&#10;$T_0 = \frac{1}{n}\frac{n T_d |u|}{c}$.&#10;\end{document}&#10;" title="IguanaTex Bitmap Display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9"/>
          <a:stretch>
            <a:fillRect/>
          </a:stretch>
        </p:blipFill>
        <p:spPr>
          <a:xfrm>
            <a:off x="946150" y="3093242"/>
            <a:ext cx="1479550" cy="3444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435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57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57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8611 2.22222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6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7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57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5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5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7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7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5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5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5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96" grpId="0"/>
      <p:bldP spid="57400" grpId="0"/>
      <p:bldP spid="7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v$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6"/>
  <p:tag name="PICTUREFILESIZE" val="26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theta$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5"/>
  <p:tag name="PICTUREFILESIZE" val="2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c$, $u$, $v$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27"/>
  <p:tag name="PICTUREFILESIZE" val="57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nu_d$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9"/>
  <p:tag name="PICTUREFILESIZE" val="35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v$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6"/>
  <p:tag name="PICTUREFILESIZE" val="26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nu_0$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9"/>
  <p:tag name="PICTUREFILESIZE" val="3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n T_0 |u|$.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31"/>
  <p:tag name="PICTUREFILESIZE" val="63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|u| = v \cos \theta + \sqrt{c^2 - v^2 \sin^2 \theta}$&#10;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129"/>
  <p:tag name="PICTUREFILESIZE" val="217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nu_d = \nu_0 \frac{1}{\sqrt{1 - (\frac{v}{c})^2 \sin^2 \theta} + \frac{v}{c}\cos \theta}$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119"/>
  <p:tag name="PICTUREFILESIZE" val="20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4.222"/>
  <p:tag name="ORIGINALWIDTH" val="1788.526"/>
  <p:tag name="OUTPUTTYPE" val="PNG"/>
  <p:tag name="IGUANATEXVERSION" val="160"/>
  <p:tag name="LATEXADDIN" val="\documentclass{article}\pagestyle{empty}&#10;\begin{document}&#10;&#10;&#10;$\nu_d = \nu_0 \sqrt{1 - (\frac{v}{c})^2 \sin^2 \theta + \frac{v}{c}\cos \theta}$&#10;\end{document}&#10;"/>
  <p:tag name="IGUANATEXSIZE" val="20"/>
  <p:tag name="IGUANATEXCURSOR" val="141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theta = \frac{\pi}{2}$.&#10;\end{document}&#10;"/>
  <p:tag name="FILENAME" val="TP_tmp"/>
  <p:tag name="FORMAT" val="pngmono"/>
  <p:tag name="RES" val="600"/>
  <p:tag name="BLEND" val="0"/>
  <p:tag name="TRANSPARENT" val="0"/>
  <p:tag name="TBUG" val="0"/>
  <p:tag name="ALLOWFS" val="0"/>
  <p:tag name="ORIGWIDTH" val="28"/>
  <p:tag name="PICTUREFILESIZE" val="54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9.2313"/>
  <p:tag name="ORIGINALWIDTH" val="971.1286"/>
  <p:tag name="OUTPUTTYPE" val="PNG"/>
  <p:tag name="IGUANATEXVERSION" val="160"/>
  <p:tag name="LATEXADDIN" val="\documentclass{article}\pagestyle{empty}&#10;\begin{document}&#10;$\nu_d = \nu_0 {\sqrt{1 - (\frac{v}{c})^2 }}  $&#10;\end{document}&#10;"/>
  <p:tag name="IGUANATEXSIZE" val="20"/>
  <p:tag name="IGUANATEXCURSOR" val="73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778.4026"/>
  <p:tag name="OUTPUTTYPE" val="PNG"/>
  <p:tag name="IGUANATEXVERSION" val="160"/>
  <p:tag name="LATEXADDIN" val="\documentclass{article}\pagestyle{empty}&#10;\begin{document}&#10;$\nu_d = \frac{1}{T_d} =  \nu_0 \frac{u}{c}$&#10;\end{document}&#10;"/>
  <p:tag name="IGUANATEXSIZE" val="20"/>
  <p:tag name="IGUANATEXCURSOR" val="100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9.4788"/>
  <p:tag name="ORIGINALWIDTH" val="728.159"/>
  <p:tag name="OUTPUTTYPE" val="PNG"/>
  <p:tag name="IGUANATEXVERSION" val="160"/>
  <p:tag name="LATEXADDIN" val="\documentclass{article}\pagestyle{empty}&#10;\begin{document}&#10;$T_0 = \frac{1}{n}\frac{n T_d |u|}{c}$.&#10;\end{document}&#10;"/>
  <p:tag name="IGUANATEXSIZE" val="20"/>
  <p:tag name="IGUANATEXCURSOR" val="87"/>
  <p:tag name="TRANSPARENCY" val="False"/>
  <p:tag name="FILENAME" val=""/>
  <p:tag name="LATEXENGINEID" val="0"/>
  <p:tag name="TEMPFOLDER" val="c:\temp\"/>
  <p:tag name="LATEXFORMHEIGHT" val="320"/>
  <p:tag name="LATEXFORMWIDTH" val="385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jcdiel</dc:creator>
  <cp:lastModifiedBy>jcdiel</cp:lastModifiedBy>
  <cp:revision>4</cp:revision>
  <dcterms:created xsi:type="dcterms:W3CDTF">2024-08-20T22:32:12Z</dcterms:created>
  <dcterms:modified xsi:type="dcterms:W3CDTF">2024-09-06T03:48:54Z</dcterms:modified>
</cp:coreProperties>
</file>